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62"/>
  </p:notesMasterIdLst>
  <p:sldIdLst>
    <p:sldId id="256" r:id="rId4"/>
    <p:sldId id="257" r:id="rId5"/>
    <p:sldId id="259" r:id="rId6"/>
    <p:sldId id="258" r:id="rId7"/>
    <p:sldId id="260" r:id="rId8"/>
    <p:sldId id="261" r:id="rId9"/>
    <p:sldId id="333" r:id="rId10"/>
    <p:sldId id="335" r:id="rId11"/>
    <p:sldId id="334" r:id="rId12"/>
    <p:sldId id="270" r:id="rId13"/>
    <p:sldId id="336" r:id="rId14"/>
    <p:sldId id="265" r:id="rId15"/>
    <p:sldId id="337" r:id="rId16"/>
    <p:sldId id="271" r:id="rId17"/>
    <p:sldId id="338" r:id="rId18"/>
    <p:sldId id="272" r:id="rId19"/>
    <p:sldId id="306" r:id="rId20"/>
    <p:sldId id="308" r:id="rId21"/>
    <p:sldId id="339" r:id="rId22"/>
    <p:sldId id="276" r:id="rId23"/>
    <p:sldId id="340" r:id="rId24"/>
    <p:sldId id="314" r:id="rId25"/>
    <p:sldId id="285" r:id="rId26"/>
    <p:sldId id="341" r:id="rId27"/>
    <p:sldId id="342" r:id="rId28"/>
    <p:sldId id="343" r:id="rId29"/>
    <p:sldId id="344" r:id="rId30"/>
    <p:sldId id="345" r:id="rId31"/>
    <p:sldId id="346" r:id="rId32"/>
    <p:sldId id="310" r:id="rId33"/>
    <p:sldId id="287" r:id="rId34"/>
    <p:sldId id="347" r:id="rId35"/>
    <p:sldId id="349" r:id="rId36"/>
    <p:sldId id="350" r:id="rId37"/>
    <p:sldId id="312" r:id="rId38"/>
    <p:sldId id="275" r:id="rId39"/>
    <p:sldId id="318" r:id="rId40"/>
    <p:sldId id="351" r:id="rId41"/>
    <p:sldId id="352" r:id="rId42"/>
    <p:sldId id="288" r:id="rId43"/>
    <p:sldId id="319" r:id="rId44"/>
    <p:sldId id="325" r:id="rId45"/>
    <p:sldId id="321" r:id="rId46"/>
    <p:sldId id="353" r:id="rId47"/>
    <p:sldId id="323" r:id="rId48"/>
    <p:sldId id="354" r:id="rId49"/>
    <p:sldId id="355" r:id="rId50"/>
    <p:sldId id="295" r:id="rId51"/>
    <p:sldId id="296" r:id="rId52"/>
    <p:sldId id="356" r:id="rId53"/>
    <p:sldId id="297" r:id="rId54"/>
    <p:sldId id="357" r:id="rId55"/>
    <p:sldId id="299" r:id="rId56"/>
    <p:sldId id="300" r:id="rId57"/>
    <p:sldId id="301" r:id="rId58"/>
    <p:sldId id="358" r:id="rId59"/>
    <p:sldId id="266" r:id="rId60"/>
    <p:sldId id="305" r:id="rId61"/>
  </p:sldIdLst>
  <p:sldSz cx="18288000" cy="10287000"/>
  <p:notesSz cx="6858000" cy="9144000"/>
  <p:embeddedFontLst>
    <p:embeddedFont>
      <p:font typeface="Cambria Math" panose="02040503050406030204" pitchFamily="18" charset="0"/>
      <p:regular r:id="rId63"/>
    </p:embeddedFont>
    <p:embeddedFont>
      <p:font typeface="Open Sans" panose="020B0604020202020204" charset="0"/>
      <p:regular r:id="rId64"/>
    </p:embeddedFont>
    <p:embeddedFont>
      <p:font typeface="Tahoma" panose="020B0604030504040204" pitchFamily="34" charset="0"/>
      <p:regular r:id="rId65"/>
      <p:bold r:id="rId66"/>
    </p:embeddedFont>
    <p:embeddedFont>
      <p:font typeface="Malgun Gothic" panose="020B0503020000020004" pitchFamily="34" charset="-127"/>
      <p:regular r:id="rId67"/>
      <p:bold r:id="rId68"/>
    </p:embeddedFont>
    <p:embeddedFont>
      <p:font typeface="Calibri Light" panose="020F0302020204030204" pitchFamily="34" charset="0"/>
      <p:regular r:id="rId69"/>
      <p:italic r:id="rId70"/>
    </p:embeddedFont>
    <p:embeddedFont>
      <p:font typeface="Calibri" panose="020F0502020204030204" pitchFamily="34" charset="0"/>
      <p:regular r:id="rId71"/>
      <p:bold r:id="rId72"/>
      <p:italic r:id="rId73"/>
      <p:boldItalic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B9FF"/>
    <a:srgbClr val="FFC111"/>
    <a:srgbClr val="FFF4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27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4.fntdata"/><Relationship Id="rId74"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503E59-DC1F-4C58-872F-F7251AA26B66}" type="datetimeFigureOut">
              <a:rPr lang="en-US" smtClean="0"/>
              <a:t>12/24/2023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F688E-6A67-4DDA-A2BA-C8D5D00425F8}" type="slidenum">
              <a:rPr lang="en-US" smtClean="0"/>
              <a:t>‹#›</a:t>
            </a:fld>
            <a:endParaRPr lang="en-US"/>
          </a:p>
        </p:txBody>
      </p:sp>
    </p:spTree>
    <p:extLst>
      <p:ext uri="{BB962C8B-B14F-4D97-AF65-F5344CB8AC3E}">
        <p14:creationId xmlns:p14="http://schemas.microsoft.com/office/powerpoint/2010/main" val="871634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AF688E-6A67-4DDA-A2BA-C8D5D00425F8}" type="slidenum">
              <a:rPr lang="en-US" smtClean="0"/>
              <a:t>36</a:t>
            </a:fld>
            <a:endParaRPr lang="en-US"/>
          </a:p>
        </p:txBody>
      </p:sp>
    </p:spTree>
    <p:extLst>
      <p:ext uri="{BB962C8B-B14F-4D97-AF65-F5344CB8AC3E}">
        <p14:creationId xmlns:p14="http://schemas.microsoft.com/office/powerpoint/2010/main" val="252299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5061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55750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13519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75079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13639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38694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2023/12/24</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3231337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2023/12/24</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2637447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5"/>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2023/12/24</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9431608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2023/12/24</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407358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3"/>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9"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9"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7"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7"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2023/12/24</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41091898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2023/12/24</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41328961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2023/12/24</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784966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5"/>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2023/12/24</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1522836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5"/>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2023/12/24</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3908284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2023/12/24</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534091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5"/>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7" y="547695"/>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723A3EFB-E5A4-4F85-84D0-3F54949E58B5}" type="datetimeFigureOut">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2023/12/24</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7D41E1E3-0430-46C2-B0D3-2490A70B1299}" type="slidenum">
              <a:rPr kumimoji="0" lang="zh-CN" altLang="en-US" sz="18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zh-CN" altLang="en-US" sz="18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40019256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60"/>
            <a:ext cx="13716000" cy="2483644"/>
          </a:xfrm>
        </p:spPr>
        <p:txBody>
          <a:bodyPr/>
          <a:lstStyle>
            <a:lvl1pPr marL="0" indent="0" algn="ctr">
              <a:buNone/>
              <a:defRPr sz="3600"/>
            </a:lvl1pPr>
            <a:lvl2pPr marL="685834" indent="0" algn="ctr">
              <a:buNone/>
              <a:defRPr sz="3000"/>
            </a:lvl2pPr>
            <a:lvl3pPr marL="1371670" indent="0" algn="ctr">
              <a:buNone/>
              <a:defRPr sz="2700"/>
            </a:lvl3pPr>
            <a:lvl4pPr marL="2057504" indent="0" algn="ctr">
              <a:buNone/>
              <a:defRPr sz="2400"/>
            </a:lvl4pPr>
            <a:lvl5pPr marL="2743336" indent="0" algn="ctr">
              <a:buNone/>
              <a:defRPr sz="2400"/>
            </a:lvl5pPr>
            <a:lvl6pPr marL="3429172"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12/24/2023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943871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12/24/2023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983148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13"/>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201"/>
            <a:ext cx="15773400" cy="2250282"/>
          </a:xfrm>
        </p:spPr>
        <p:txBody>
          <a:bodyPr/>
          <a:lstStyle>
            <a:lvl1pPr marL="0" indent="0">
              <a:buNone/>
              <a:defRPr sz="3600">
                <a:solidFill>
                  <a:schemeClr val="tx1">
                    <a:tint val="75000"/>
                  </a:schemeClr>
                </a:solidFill>
              </a:defRPr>
            </a:lvl1pPr>
            <a:lvl2pPr marL="685834"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6"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4"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12/24/2023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970914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12/24/2023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809189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93"/>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9" y="2521746"/>
            <a:ext cx="77366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9" y="3757619"/>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5" y="2521746"/>
            <a:ext cx="77747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5" y="3757619"/>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12/24/2023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4030359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12/24/2023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428301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12/24/2023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84474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12/24/2023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28169376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3"/>
            <a:ext cx="9258300" cy="7310438"/>
          </a:xfrm>
        </p:spPr>
        <p:txBody>
          <a:bodyPr/>
          <a:lstStyle>
            <a:lvl1pPr marL="0" indent="0">
              <a:buNone/>
              <a:defRPr sz="4800"/>
            </a:lvl1pPr>
            <a:lvl2pPr marL="685834" indent="0">
              <a:buNone/>
              <a:defRPr sz="4200"/>
            </a:lvl2pPr>
            <a:lvl3pPr marL="1371670" indent="0">
              <a:buNone/>
              <a:defRPr sz="3600"/>
            </a:lvl3pPr>
            <a:lvl4pPr marL="2057504" indent="0">
              <a:buNone/>
              <a:defRPr sz="3000"/>
            </a:lvl4pPr>
            <a:lvl5pPr marL="2743336" indent="0">
              <a:buNone/>
              <a:defRPr sz="3000"/>
            </a:lvl5pPr>
            <a:lvl6pPr marL="3429172" indent="0">
              <a:buNone/>
              <a:defRPr sz="3000"/>
            </a:lvl6pPr>
            <a:lvl7pPr marL="4115006" indent="0">
              <a:buNone/>
              <a:defRPr sz="3000"/>
            </a:lvl7pPr>
            <a:lvl8pPr marL="4800840" indent="0">
              <a:buNone/>
              <a:defRPr sz="3000"/>
            </a:lvl8pPr>
            <a:lvl9pPr marL="5486674"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12/24/2023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945293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12/24/2023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675539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3" y="547693"/>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5" y="547693"/>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fld id="{2B8C012C-B1B7-47F6-B168-A941E97A73A9}" type="datetimeFigureOut">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1828800" rtl="0" eaLnBrk="1" fontAlgn="auto" latinLnBrk="0" hangingPunct="1">
                <a:lnSpc>
                  <a:spcPct val="100000"/>
                </a:lnSpc>
                <a:spcBef>
                  <a:spcPts val="0"/>
                </a:spcBef>
                <a:spcAft>
                  <a:spcPts val="0"/>
                </a:spcAft>
                <a:buClr>
                  <a:srgbClr val="000000"/>
                </a:buClr>
                <a:buSzTx/>
                <a:buFontTx/>
                <a:buNone/>
                <a:tabLst/>
                <a:defRPr/>
              </a:pPr>
              <a:t>12/24/2023</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91EC7793-07B9-4429-92E8-8730EA770269}" type="slidenum">
              <a:rPr kumimoji="0" lang="en-US" sz="18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556165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marL="0" marR="0" lvl="0" indent="0" algn="l" defTabSz="1828800" rtl="0" eaLnBrk="1" fontAlgn="auto" latinLnBrk="0" hangingPunct="1">
              <a:lnSpc>
                <a:spcPct val="100000"/>
              </a:lnSpc>
              <a:spcBef>
                <a:spcPts val="0"/>
              </a:spcBef>
              <a:spcAft>
                <a:spcPts val="0"/>
              </a:spcAft>
              <a:buClrTx/>
              <a:buSzTx/>
              <a:buFontTx/>
              <a:buNone/>
              <a:tabLst/>
              <a:defRPr/>
            </a:pPr>
            <a:fld id="{723A3EFB-E5A4-4F85-84D0-3F54949E58B5}" type="datetimeFigureOut">
              <a:rPr kumimoji="0" lang="zh-CN" altLang="en-US" sz="18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1828800" rtl="0" eaLnBrk="1" fontAlgn="auto" latinLnBrk="0" hangingPunct="1">
                <a:lnSpc>
                  <a:spcPct val="100000"/>
                </a:lnSpc>
                <a:spcBef>
                  <a:spcPts val="0"/>
                </a:spcBef>
                <a:spcAft>
                  <a:spcPts val="0"/>
                </a:spcAft>
                <a:buClrTx/>
                <a:buSzTx/>
                <a:buFontTx/>
                <a:buNone/>
                <a:tabLst/>
                <a:defRPr/>
              </a:pPr>
              <a:t>2023/12/24</a:t>
            </a:fld>
            <a:endParaRPr kumimoji="0" lang="zh-CN" altLang="en-US" sz="18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marL="0" marR="0" lvl="0" indent="0" algn="r" defTabSz="1828800" rtl="0" eaLnBrk="1" fontAlgn="auto" latinLnBrk="0" hangingPunct="1">
              <a:lnSpc>
                <a:spcPct val="100000"/>
              </a:lnSpc>
              <a:spcBef>
                <a:spcPts val="0"/>
              </a:spcBef>
              <a:spcAft>
                <a:spcPts val="0"/>
              </a:spcAft>
              <a:buClrTx/>
              <a:buSzTx/>
              <a:buFontTx/>
              <a:buNone/>
              <a:tabLst/>
              <a:defRPr/>
            </a:pPr>
            <a:fld id="{7D41E1E3-0430-46C2-B0D3-2490A70B1299}" type="slidenum">
              <a:rPr kumimoji="0" lang="zh-CN" altLang="en-US" sz="18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18288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000066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8288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1828800" rtl="0" eaLnBrk="1" fontAlgn="auto" latinLnBrk="0" hangingPunct="1">
                <a:lnSpc>
                  <a:spcPct val="100000"/>
                </a:lnSpc>
                <a:spcBef>
                  <a:spcPts val="0"/>
                </a:spcBef>
                <a:spcAft>
                  <a:spcPts val="0"/>
                </a:spcAft>
                <a:buClrTx/>
                <a:buSzTx/>
                <a:buFontTx/>
                <a:buNone/>
                <a:tabLst/>
                <a:defRPr/>
              </a:pPr>
              <a:t>12/24/2023</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8288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18288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594468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6" indent="-342916"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6"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6"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6"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4"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6"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4"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8.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2.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1.png"/><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png"/><Relationship Id="rId7"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jpe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3.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8.png"/><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8.png"/><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73.png"/><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4.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4.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7.png"/><Relationship Id="rId1" Type="http://schemas.openxmlformats.org/officeDocument/2006/relationships/slideLayout" Target="../slideLayouts/slideLayout7.xml"/><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sv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notesSlide" Target="../notesSlides/notesSlide2.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9.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88.png"/><Relationship Id="rId2" Type="http://schemas.openxmlformats.org/officeDocument/2006/relationships/audio" Target="../media/media2.mp3"/><Relationship Id="rId16" Type="http://schemas.openxmlformats.org/officeDocument/2006/relationships/image" Target="../media/image86.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7.png"/><Relationship Id="rId5" Type="http://schemas.microsoft.com/office/2007/relationships/media" Target="../media/media4.mp3"/><Relationship Id="rId15" Type="http://schemas.openxmlformats.org/officeDocument/2006/relationships/image" Target="../media/image91.png"/><Relationship Id="rId10" Type="http://schemas.openxmlformats.org/officeDocument/2006/relationships/notesSlide" Target="../notesSlides/notesSlide3.xml"/><Relationship Id="rId4" Type="http://schemas.openxmlformats.org/officeDocument/2006/relationships/audio" Target="../media/media3.mp3"/><Relationship Id="rId9" Type="http://schemas.openxmlformats.org/officeDocument/2006/relationships/slideLayout" Target="../slideLayouts/slideLayout23.xml"/><Relationship Id="rId14" Type="http://schemas.openxmlformats.org/officeDocument/2006/relationships/image" Target="../media/image90.png"/></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3.png"/><Relationship Id="rId2" Type="http://schemas.openxmlformats.org/officeDocument/2006/relationships/audio" Target="../media/media2.mp3"/><Relationship Id="rId16" Type="http://schemas.openxmlformats.org/officeDocument/2006/relationships/image" Target="../media/image86.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5" Type="http://schemas.openxmlformats.org/officeDocument/2006/relationships/image" Target="../media/image96.png"/><Relationship Id="rId10" Type="http://schemas.openxmlformats.org/officeDocument/2006/relationships/notesSlide" Target="../notesSlides/notesSlide4.xml"/><Relationship Id="rId4" Type="http://schemas.openxmlformats.org/officeDocument/2006/relationships/audio" Target="../media/media3.mp3"/><Relationship Id="rId9" Type="http://schemas.openxmlformats.org/officeDocument/2006/relationships/slideLayout" Target="../slideLayouts/slideLayout23.xml"/><Relationship Id="rId14" Type="http://schemas.openxmlformats.org/officeDocument/2006/relationships/image" Target="../media/image95.png"/></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9.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8.png"/><Relationship Id="rId2" Type="http://schemas.openxmlformats.org/officeDocument/2006/relationships/audio" Target="../media/media2.mp3"/><Relationship Id="rId16" Type="http://schemas.openxmlformats.org/officeDocument/2006/relationships/image" Target="../media/image86.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7.png"/><Relationship Id="rId5" Type="http://schemas.microsoft.com/office/2007/relationships/media" Target="../media/media4.mp3"/><Relationship Id="rId15" Type="http://schemas.openxmlformats.org/officeDocument/2006/relationships/image" Target="../media/image101.png"/><Relationship Id="rId10" Type="http://schemas.openxmlformats.org/officeDocument/2006/relationships/notesSlide" Target="../notesSlides/notesSlide5.xml"/><Relationship Id="rId4" Type="http://schemas.openxmlformats.org/officeDocument/2006/relationships/audio" Target="../media/media3.mp3"/><Relationship Id="rId9" Type="http://schemas.openxmlformats.org/officeDocument/2006/relationships/slideLayout" Target="../slideLayouts/slideLayout23.xml"/><Relationship Id="rId14" Type="http://schemas.openxmlformats.org/officeDocument/2006/relationships/image" Target="../media/image100.png"/></Relationships>
</file>

<file path=ppt/slides/_rels/slide4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3.png"/><Relationship Id="rId2" Type="http://schemas.openxmlformats.org/officeDocument/2006/relationships/audio" Target="../media/media2.mp3"/><Relationship Id="rId16" Type="http://schemas.openxmlformats.org/officeDocument/2006/relationships/image" Target="../media/image86.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2.png"/><Relationship Id="rId5" Type="http://schemas.microsoft.com/office/2007/relationships/media" Target="../media/media4.mp3"/><Relationship Id="rId15" Type="http://schemas.openxmlformats.org/officeDocument/2006/relationships/image" Target="../media/image106.png"/><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23.xml"/><Relationship Id="rId14" Type="http://schemas.openxmlformats.org/officeDocument/2006/relationships/image" Target="../media/image105.png"/></Relationships>
</file>

<file path=ppt/slides/_rels/slide4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9.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8.png"/><Relationship Id="rId2" Type="http://schemas.openxmlformats.org/officeDocument/2006/relationships/audio" Target="../media/media2.mp3"/><Relationship Id="rId16" Type="http://schemas.openxmlformats.org/officeDocument/2006/relationships/image" Target="../media/image86.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7.png"/><Relationship Id="rId5" Type="http://schemas.microsoft.com/office/2007/relationships/media" Target="../media/media4.mp3"/><Relationship Id="rId15" Type="http://schemas.openxmlformats.org/officeDocument/2006/relationships/image" Target="../media/image111.png"/><Relationship Id="rId10" Type="http://schemas.openxmlformats.org/officeDocument/2006/relationships/notesSlide" Target="../notesSlides/notesSlide7.xml"/><Relationship Id="rId4" Type="http://schemas.openxmlformats.org/officeDocument/2006/relationships/audio" Target="../media/media3.mp3"/><Relationship Id="rId9" Type="http://schemas.openxmlformats.org/officeDocument/2006/relationships/slideLayout" Target="../slideLayouts/slideLayout23.xml"/><Relationship Id="rId14" Type="http://schemas.openxmlformats.org/officeDocument/2006/relationships/image" Target="../media/image110.png"/></Relationships>
</file>

<file path=ppt/slides/_rels/slide4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3.svg"/></Relationships>
</file>

<file path=ppt/slides/_rels/slide4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2.png"/><Relationship Id="rId7" Type="http://schemas.openxmlformats.org/officeDocument/2006/relationships/image" Target="../media/image1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3.png"/><Relationship Id="rId4" Type="http://schemas.openxmlformats.org/officeDocument/2006/relationships/image" Target="../media/image3.svg"/></Relationships>
</file>

<file path=ppt/slides/_rels/slide4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png"/><Relationship Id="rId7" Type="http://schemas.openxmlformats.org/officeDocument/2006/relationships/image" Target="../media/image1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6.png"/><Relationship Id="rId4" Type="http://schemas.openxmlformats.org/officeDocument/2006/relationships/image" Target="../media/image3.svg"/><Relationship Id="rId9" Type="http://schemas.openxmlformats.org/officeDocument/2006/relationships/image" Target="../media/image11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5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8.png"/><Relationship Id="rId4" Type="http://schemas.openxmlformats.org/officeDocument/2006/relationships/image" Target="../media/image3.svg"/><Relationship Id="rId9" Type="http://schemas.openxmlformats.org/officeDocument/2006/relationships/image" Target="../media/image119.png"/></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png"/><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30.png"/><Relationship Id="rId4" Type="http://schemas.microsoft.com/office/2007/relationships/hdphoto" Target="../media/hdphoto5.wdp"/></Relationships>
</file>

<file path=ppt/slides/_rels/slide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3.svg"/></Relationships>
</file>

<file path=ppt/slides/_rels/slide58.xml.rels><?xml version="1.0" encoding="UTF-8" standalone="yes"?>
<Relationships xmlns="http://schemas.openxmlformats.org/package/2006/relationships"><Relationship Id="rId7" Type="http://schemas.openxmlformats.org/officeDocument/2006/relationships/image" Target="../media/image13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0" y="5118533"/>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8889002" y="5117102"/>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120626" y="60556"/>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398998" y="60556"/>
            <a:ext cx="8733856" cy="4792704"/>
          </a:xfrm>
          <a:custGeom>
            <a:avLst/>
            <a:gdLst/>
            <a:ahLst/>
            <a:cxnLst/>
            <a:rect l="l" t="t" r="r" b="b"/>
            <a:pathLst>
              <a:path w="8733856" h="4792704">
                <a:moveTo>
                  <a:pt x="0" y="0"/>
                </a:moveTo>
                <a:lnTo>
                  <a:pt x="8733857" y="0"/>
                </a:lnTo>
                <a:lnTo>
                  <a:pt x="8733857"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3" name="Group 32"/>
          <p:cNvGrpSpPr/>
          <p:nvPr/>
        </p:nvGrpSpPr>
        <p:grpSpPr>
          <a:xfrm>
            <a:off x="1711101" y="1880027"/>
            <a:ext cx="14900499" cy="6311473"/>
            <a:chOff x="0" y="0"/>
            <a:chExt cx="3454583" cy="1463274"/>
          </a:xfrm>
        </p:grpSpPr>
        <p:sp>
          <p:nvSpPr>
            <p:cNvPr id="14"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15"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41"/>
          <p:cNvSpPr txBox="1"/>
          <p:nvPr/>
        </p:nvSpPr>
        <p:spPr>
          <a:xfrm>
            <a:off x="3041669" y="2745581"/>
            <a:ext cx="12299056" cy="3693319"/>
          </a:xfrm>
          <a:prstGeom prst="rect">
            <a:avLst/>
          </a:prstGeom>
        </p:spPr>
        <p:txBody>
          <a:bodyPr wrap="square" lIns="0" tIns="0" rIns="0" bIns="0" rtlCol="0" anchor="t">
            <a:spAutoFit/>
          </a:bodyPr>
          <a:lstStyle/>
          <a:p>
            <a:pPr algn="ctr">
              <a:lnSpc>
                <a:spcPct val="150000"/>
              </a:lnSpc>
            </a:pPr>
            <a:r>
              <a:rPr lang="vi-VN" sz="8000" b="1" spc="204" smtClean="0">
                <a:solidFill>
                  <a:srgbClr val="231F20"/>
                </a:solidFill>
                <a:latin typeface="Arial" panose="020B0604020202020204" pitchFamily="34" charset="0"/>
                <a:cs typeface="Arial" panose="020B0604020202020204" pitchFamily="34" charset="0"/>
              </a:rPr>
              <a:t>CHÀO MỪNG CẢ LỚP ĐẾN VỚI BÀI HỌC MỚI!</a:t>
            </a:r>
            <a:endParaRPr lang="en-US" sz="8000" b="1" spc="204">
              <a:solidFill>
                <a:srgbClr val="231F20"/>
              </a:solidFill>
              <a:latin typeface="Arial" panose="020B0604020202020204" pitchFamily="34" charset="0"/>
              <a:cs typeface="Arial" panose="020B0604020202020204" pitchFamily="34" charset="0"/>
            </a:endParaRPr>
          </a:p>
        </p:txBody>
      </p:sp>
      <p:sp>
        <p:nvSpPr>
          <p:cNvPr id="17" name="Freeform 7"/>
          <p:cNvSpPr/>
          <p:nvPr/>
        </p:nvSpPr>
        <p:spPr>
          <a:xfrm rot="411704">
            <a:off x="14453007" y="7136309"/>
            <a:ext cx="3027230" cy="2314296"/>
          </a:xfrm>
          <a:custGeom>
            <a:avLst/>
            <a:gdLst/>
            <a:ahLst/>
            <a:cxnLst/>
            <a:rect l="l" t="t" r="r" b="b"/>
            <a:pathLst>
              <a:path w="3585613" h="2751958">
                <a:moveTo>
                  <a:pt x="0" y="0"/>
                </a:moveTo>
                <a:lnTo>
                  <a:pt x="3585613" y="0"/>
                </a:lnTo>
                <a:lnTo>
                  <a:pt x="3585613" y="2751959"/>
                </a:lnTo>
                <a:lnTo>
                  <a:pt x="0" y="2751959"/>
                </a:lnTo>
                <a:lnTo>
                  <a:pt x="0" y="0"/>
                </a:lnTo>
                <a:close/>
              </a:path>
            </a:pathLst>
          </a:custGeom>
          <a:blipFill>
            <a:blip r:embed="rId5"/>
            <a:stretch>
              <a:fillRect/>
            </a:stretch>
          </a:blipFill>
        </p:spPr>
      </p:sp>
      <p:sp>
        <p:nvSpPr>
          <p:cNvPr id="18" name="Freeform 8"/>
          <p:cNvSpPr/>
          <p:nvPr/>
        </p:nvSpPr>
        <p:spPr>
          <a:xfrm rot="-1475543">
            <a:off x="1129008" y="1301465"/>
            <a:ext cx="1562626" cy="2022817"/>
          </a:xfrm>
          <a:custGeom>
            <a:avLst/>
            <a:gdLst/>
            <a:ahLst/>
            <a:cxnLst/>
            <a:rect l="l" t="t" r="r" b="b"/>
            <a:pathLst>
              <a:path w="1562626" h="2022817">
                <a:moveTo>
                  <a:pt x="0" y="0"/>
                </a:moveTo>
                <a:lnTo>
                  <a:pt x="1562626" y="0"/>
                </a:lnTo>
                <a:lnTo>
                  <a:pt x="1562626" y="2022817"/>
                </a:lnTo>
                <a:lnTo>
                  <a:pt x="0" y="2022817"/>
                </a:lnTo>
                <a:lnTo>
                  <a:pt x="0" y="0"/>
                </a:lnTo>
                <a:close/>
              </a:path>
            </a:pathLst>
          </a:custGeom>
          <a:blipFill>
            <a:blip r:embed="rId6"/>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609600" y="952500"/>
            <a:ext cx="17068800" cy="7696200"/>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Rectangle 20"/>
          <p:cNvSpPr/>
          <p:nvPr/>
        </p:nvSpPr>
        <p:spPr>
          <a:xfrm>
            <a:off x="7626479" y="663742"/>
            <a:ext cx="3433953" cy="1306255"/>
          </a:xfrm>
          <a:prstGeom prst="rect">
            <a:avLst/>
          </a:prstGeom>
        </p:spPr>
        <p:txBody>
          <a:bodyPr wrap="none">
            <a:spAutoFit/>
          </a:bodyPr>
          <a:lstStyle/>
          <a:p>
            <a:pPr lvl="0" algn="ctr">
              <a:lnSpc>
                <a:spcPct val="150000"/>
              </a:lnSpc>
              <a:defRPr/>
            </a:pPr>
            <a:r>
              <a:rPr lang="en-US" sz="6000" b="1">
                <a:solidFill>
                  <a:srgbClr val="1F497D"/>
                </a:solidFill>
                <a:latin typeface="Arial" panose="020B0604020202020204" pitchFamily="34" charset="0"/>
                <a:cs typeface="Arial" panose="020B0604020202020204" pitchFamily="34" charset="0"/>
              </a:rPr>
              <a:t>Nhận xét</a:t>
            </a:r>
            <a:endParaRPr kumimoji="0" lang="en-US" sz="60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2" name="Rectangle 21"/>
              <p:cNvSpPr/>
              <p:nvPr/>
            </p:nvSpPr>
            <p:spPr>
              <a:xfrm>
                <a:off x="1116748" y="2226671"/>
                <a:ext cx="16124699" cy="5912901"/>
              </a:xfrm>
              <a:prstGeom prst="rect">
                <a:avLst/>
              </a:prstGeom>
            </p:spPr>
            <p:txBody>
              <a:bodyPr wrap="square">
                <a:spAutoFit/>
              </a:bodyPr>
              <a:lstStyle/>
              <a:p>
                <a:pPr algn="just">
                  <a:lnSpc>
                    <a:spcPct val="140000"/>
                  </a:lnSpc>
                </a:pPr>
                <a:r>
                  <a:rPr lang="nl-NL" sz="3800" kern="100">
                    <a:latin typeface="Arial" panose="020B0604020202020204" pitchFamily="34" charset="0"/>
                    <a:ea typeface="Calibri" panose="020F0502020204030204" pitchFamily="34" charset="0"/>
                    <a:cs typeface="Arial" panose="020B0604020202020204" pitchFamily="34" charset="0"/>
                  </a:rPr>
                  <a:t>Nhiều </a:t>
                </a:r>
                <a:r>
                  <a:rPr lang="nl-NL" sz="3800" kern="100">
                    <a:latin typeface="Arial" panose="020B0604020202020204" pitchFamily="34" charset="0"/>
                    <a:ea typeface="Calibri" panose="020F0502020204030204" pitchFamily="34" charset="0"/>
                    <a:cs typeface="Arial" panose="020B0604020202020204" pitchFamily="34" charset="0"/>
                  </a:rPr>
                  <a:t>bài </a:t>
                </a:r>
                <a:r>
                  <a:rPr lang="nl-NL" sz="3800" kern="100" smtClean="0">
                    <a:latin typeface="Arial" panose="020B0604020202020204" pitchFamily="34" charset="0"/>
                    <a:ea typeface="Calibri" panose="020F0502020204030204" pitchFamily="34" charset="0"/>
                    <a:cs typeface="Arial" panose="020B0604020202020204" pitchFamily="34" charset="0"/>
                  </a:rPr>
                  <a:t>toán trong Vật lí, Hoá học, Sinh học,... </a:t>
                </a:r>
                <a:r>
                  <a:rPr lang="nl-NL" sz="3800" kern="100">
                    <a:latin typeface="Arial" panose="020B0604020202020204" pitchFamily="34" charset="0"/>
                    <a:ea typeface="Calibri" panose="020F0502020204030204" pitchFamily="34" charset="0"/>
                    <a:cs typeface="Arial" panose="020B0604020202020204" pitchFamily="34" charset="0"/>
                  </a:rPr>
                  <a:t>đưa đến việc tìm giới hạn dạng</a:t>
                </a:r>
                <a:endParaRPr lang="en-US" sz="38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pPr>
                <a14:m>
                  <m:oMathPara xmlns:m="http://schemas.openxmlformats.org/officeDocument/2006/math">
                    <m:oMathParaPr>
                      <m:jc m:val="centerGroup"/>
                    </m:oMathParaPr>
                    <m:oMath xmlns:m="http://schemas.openxmlformats.org/officeDocument/2006/math">
                      <m:func>
                        <m:func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nl-NL"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nl-NL"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nl-NL"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nl-NL" sz="3800" i="1" kern="100">
                                      <a:effectLst/>
                                      <a:latin typeface="Cambria Math" panose="02040503050406030204" pitchFamily="18" charset="0"/>
                                      <a:ea typeface="Calibri" panose="020F0502020204030204" pitchFamily="34" charset="0"/>
                                      <a:cs typeface="Times New Roman" panose="02020603050405020304" pitchFamily="18" charset="0"/>
                                    </a:rPr>
                                    <m:t>𝑜</m:t>
                                  </m:r>
                                </m:sub>
                              </m:sSub>
                            </m:lim>
                          </m:limLow>
                        </m:fName>
                        <m:e>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8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3800" i="1" kern="100">
                                      <a:effectLst/>
                                      <a:latin typeface="Cambria Math" panose="02040503050406030204" pitchFamily="18" charset="0"/>
                                      <a:ea typeface="Calibri" panose="020F0502020204030204" pitchFamily="34" charset="0"/>
                                      <a:cs typeface="Times New Roman" panose="02020603050405020304" pitchFamily="18" charset="0"/>
                                    </a:rPr>
                                    <m:t>𝑥</m:t>
                                  </m:r>
                                </m:e>
                              </m:d>
                              <m:r>
                                <a:rPr lang="nl-NL"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nl-NL" sz="38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nl-NL" sz="3800" i="1" kern="100">
                                          <a:effectLst/>
                                          <a:latin typeface="Cambria Math" panose="02040503050406030204" pitchFamily="18" charset="0"/>
                                          <a:ea typeface="Calibri" panose="020F0502020204030204" pitchFamily="34" charset="0"/>
                                          <a:cs typeface="Times New Roman" panose="02020603050405020304" pitchFamily="18" charset="0"/>
                                        </a:rPr>
                                        <m:t>𝑜</m:t>
                                      </m:r>
                                    </m:sub>
                                  </m:sSub>
                                </m:e>
                              </m:d>
                            </m:num>
                            <m:den>
                              <m:r>
                                <a:rPr lang="nl-NL"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nl-NL"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nl-NL" sz="3800" i="1" kern="100">
                                      <a:effectLst/>
                                      <a:latin typeface="Cambria Math" panose="02040503050406030204" pitchFamily="18" charset="0"/>
                                      <a:ea typeface="Calibri" panose="020F0502020204030204" pitchFamily="34" charset="0"/>
                                      <a:cs typeface="Times New Roman" panose="02020603050405020304" pitchFamily="18" charset="0"/>
                                    </a:rPr>
                                    <m:t>𝑜</m:t>
                                  </m:r>
                                </m:sub>
                              </m:sSub>
                            </m:den>
                          </m:f>
                        </m:e>
                      </m:func>
                    </m:oMath>
                  </m:oMathPara>
                </a14:m>
                <a:endParaRPr lang="en-US" sz="38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pPr>
                <a:r>
                  <a:rPr lang="nl-NL" sz="3800" smtClean="0">
                    <a:latin typeface="Arial" panose="020B0604020202020204" pitchFamily="34" charset="0"/>
                    <a:ea typeface="Malgun Gothic" panose="020B0503020000020004" pitchFamily="34" charset="-127"/>
                    <a:cs typeface="Arial" panose="020B0604020202020204" pitchFamily="34" charset="0"/>
                  </a:rPr>
                  <a:t>Ở đó </a:t>
                </a:r>
                <a14:m>
                  <m:oMath xmlns:m="http://schemas.openxmlformats.org/officeDocument/2006/math">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𝑥</m:t>
                        </m:r>
                      </m:e>
                    </m:d>
                  </m:oMath>
                </a14:m>
                <a:r>
                  <a:rPr lang="nl-NL" sz="3800">
                    <a:effectLst/>
                    <a:latin typeface="Arial" panose="020B0604020202020204" pitchFamily="34" charset="0"/>
                    <a:ea typeface="Malgun Gothic" panose="020B0503020000020004" pitchFamily="34" charset="-127"/>
                    <a:cs typeface="Arial" panose="020B0604020202020204" pitchFamily="34" charset="0"/>
                  </a:rPr>
                  <a:t> là một hàm số </a:t>
                </a:r>
                <a:r>
                  <a:rPr lang="nl-NL" sz="3800">
                    <a:effectLst/>
                    <a:latin typeface="Arial" panose="020B0604020202020204" pitchFamily="34" charset="0"/>
                    <a:ea typeface="Malgun Gothic" panose="020B0503020000020004" pitchFamily="34" charset="-127"/>
                    <a:cs typeface="Arial" panose="020B0604020202020204" pitchFamily="34" charset="0"/>
                  </a:rPr>
                  <a:t>đã </a:t>
                </a:r>
                <a:r>
                  <a:rPr lang="nl-NL" sz="3800" smtClean="0">
                    <a:effectLst/>
                    <a:latin typeface="Arial" panose="020B0604020202020204" pitchFamily="34" charset="0"/>
                    <a:ea typeface="Malgun Gothic" panose="020B0503020000020004" pitchFamily="34" charset="-127"/>
                    <a:cs typeface="Arial" panose="020B0604020202020204" pitchFamily="34" charset="0"/>
                  </a:rPr>
                  <a:t>cho</a:t>
                </a:r>
                <a:r>
                  <a:rPr lang="nl-NL" sz="3800" smtClean="0">
                    <a:latin typeface="Arial" panose="020B0604020202020204" pitchFamily="34" charset="0"/>
                    <a:ea typeface="Malgun Gothic" panose="020B0503020000020004" pitchFamily="34" charset="-127"/>
                    <a:cs typeface="Arial" panose="020B0604020202020204" pitchFamily="34" charset="0"/>
                  </a:rPr>
                  <a:t>.</a:t>
                </a:r>
              </a:p>
              <a:p>
                <a:pPr algn="just">
                  <a:lnSpc>
                    <a:spcPct val="140000"/>
                  </a:lnSpc>
                </a:pPr>
                <a:r>
                  <a:rPr lang="nl-NL" sz="3800" smtClean="0">
                    <a:effectLst/>
                    <a:latin typeface="Arial" panose="020B0604020202020204" pitchFamily="34" charset="0"/>
                    <a:ea typeface="Malgun Gothic" panose="020B0503020000020004" pitchFamily="34" charset="-127"/>
                    <a:cs typeface="Arial" panose="020B0604020202020204" pitchFamily="34" charset="0"/>
                  </a:rPr>
                  <a:t>Giới hạn trên dẫn đến một khái niệm quan trọng trong Toán học, đó là    khái niệm đạo hàm.</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1116748" y="2226671"/>
                <a:ext cx="16124699" cy="5912901"/>
              </a:xfrm>
              <a:prstGeom prst="rect">
                <a:avLst/>
              </a:prstGeom>
              <a:blipFill>
                <a:blip r:embed="rId7"/>
                <a:stretch>
                  <a:fillRect l="-1248" r="-1248" b="-1649"/>
                </a:stretch>
              </a:blipFill>
            </p:spPr>
            <p:txBody>
              <a:bodyPr/>
              <a:lstStyle/>
              <a:p>
                <a:r>
                  <a:rPr lang="en-US">
                    <a:noFill/>
                  </a:rPr>
                  <a:t> </a:t>
                </a:r>
              </a:p>
            </p:txBody>
          </p:sp>
        </mc:Fallback>
      </mc:AlternateContent>
    </p:spTree>
    <p:extLst>
      <p:ext uri="{BB962C8B-B14F-4D97-AF65-F5344CB8AC3E}">
        <p14:creationId xmlns:p14="http://schemas.microsoft.com/office/powerpoint/2010/main" val="53935523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828800" y="1485900"/>
            <a:ext cx="14554200" cy="7391400"/>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1045462">
            <a:off x="1154753" y="755455"/>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7"/>
            <a:stretch>
              <a:fillRect/>
            </a:stretch>
          </a:blipFill>
        </p:spPr>
      </p:sp>
      <p:sp>
        <p:nvSpPr>
          <p:cNvPr id="16" name="Freeform 9"/>
          <p:cNvSpPr/>
          <p:nvPr/>
        </p:nvSpPr>
        <p:spPr>
          <a:xfrm>
            <a:off x="14097000" y="5604412"/>
            <a:ext cx="3681603" cy="3321026"/>
          </a:xfrm>
          <a:custGeom>
            <a:avLst/>
            <a:gdLst/>
            <a:ahLst/>
            <a:cxnLst/>
            <a:rect l="l" t="t" r="r" b="b"/>
            <a:pathLst>
              <a:path w="2657820" h="2345526">
                <a:moveTo>
                  <a:pt x="0" y="0"/>
                </a:moveTo>
                <a:lnTo>
                  <a:pt x="2657820" y="0"/>
                </a:lnTo>
                <a:lnTo>
                  <a:pt x="2657820" y="2345526"/>
                </a:lnTo>
                <a:lnTo>
                  <a:pt x="0" y="2345526"/>
                </a:lnTo>
                <a:lnTo>
                  <a:pt x="0" y="0"/>
                </a:lnTo>
                <a:close/>
              </a:path>
            </a:pathLst>
          </a:custGeom>
          <a:blipFill>
            <a:blip r:embed="rId8"/>
            <a:stretch>
              <a:fillRect/>
            </a:stretch>
          </a:blipFill>
        </p:spPr>
      </p:sp>
      <p:sp>
        <p:nvSpPr>
          <p:cNvPr id="17" name="Rectangle 16"/>
          <p:cNvSpPr/>
          <p:nvPr/>
        </p:nvSpPr>
        <p:spPr>
          <a:xfrm>
            <a:off x="2846844" y="3217326"/>
            <a:ext cx="12518111" cy="4016484"/>
          </a:xfrm>
          <a:prstGeom prst="rect">
            <a:avLst/>
          </a:prstGeom>
        </p:spPr>
        <p:txBody>
          <a:bodyPr wrap="square">
            <a:spAutoFit/>
          </a:bodyPr>
          <a:lstStyle/>
          <a:p>
            <a:pPr lvl="0" algn="ctr">
              <a:lnSpc>
                <a:spcPct val="150000"/>
              </a:lnSpc>
              <a:spcBef>
                <a:spcPts val="300"/>
              </a:spcBef>
              <a:spcAft>
                <a:spcPts val="300"/>
              </a:spcAft>
            </a:pPr>
            <a:r>
              <a:rPr lang="en-US" sz="8500" b="1">
                <a:solidFill>
                  <a:srgbClr val="1F497D"/>
                </a:solidFill>
                <a:latin typeface="Arial" panose="020B0604020202020204" pitchFamily="34" charset="0"/>
                <a:ea typeface="Calibri" panose="020F0502020204030204" pitchFamily="34" charset="0"/>
                <a:cs typeface="Arial" panose="020B0604020202020204" pitchFamily="34" charset="0"/>
              </a:rPr>
              <a:t>2. Đạo hàm của hàm số tại một điểm</a:t>
            </a:r>
            <a:endParaRPr kumimoji="0" lang="en-US" sz="8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63046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3" name="Freeform 3"/>
          <p:cNvSpPr/>
          <p:nvPr/>
        </p:nvSpPr>
        <p:spPr>
          <a:xfrm>
            <a:off x="9152505"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4" name="Freeform 4"/>
          <p:cNvSpPr/>
          <p:nvPr/>
        </p:nvSpPr>
        <p:spPr>
          <a:xfrm>
            <a:off x="0"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3" name="Group 17"/>
          <p:cNvGrpSpPr/>
          <p:nvPr/>
        </p:nvGrpSpPr>
        <p:grpSpPr>
          <a:xfrm>
            <a:off x="425116" y="419100"/>
            <a:ext cx="17449800" cy="9448800"/>
            <a:chOff x="0" y="0"/>
            <a:chExt cx="4521135" cy="2620190"/>
          </a:xfrm>
        </p:grpSpPr>
        <p:sp>
          <p:nvSpPr>
            <p:cNvPr id="14"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5"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mc:Choice xmlns:a14="http://schemas.microsoft.com/office/drawing/2010/main" Requires="a14">
          <p:sp>
            <p:nvSpPr>
              <p:cNvPr id="6" name="Rectangle 5"/>
              <p:cNvSpPr/>
              <p:nvPr/>
            </p:nvSpPr>
            <p:spPr>
              <a:xfrm>
                <a:off x="832610" y="767879"/>
                <a:ext cx="16750263" cy="8751242"/>
              </a:xfrm>
              <a:prstGeom prst="rect">
                <a:avLst/>
              </a:prstGeom>
            </p:spPr>
            <p:txBody>
              <a:bodyPr wrap="square">
                <a:spAutoFit/>
              </a:bodyPr>
              <a:lstStyle/>
              <a:p>
                <a:pPr>
                  <a:lnSpc>
                    <a:spcPct val="150000"/>
                  </a:lnSpc>
                  <a:spcAft>
                    <a:spcPts val="800"/>
                  </a:spcAft>
                  <a:tabLst>
                    <a:tab pos="361950" algn="l"/>
                  </a:tabLst>
                </a:pPr>
                <a:r>
                  <a:rPr lang="nl-NL" sz="4200" kern="100">
                    <a:latin typeface="Arial" panose="020B0604020202020204" pitchFamily="34" charset="0"/>
                    <a:ea typeface="Calibri" panose="020F0502020204030204" pitchFamily="34" charset="0"/>
                    <a:cs typeface="Arial" panose="020B0604020202020204" pitchFamily="34" charset="0"/>
                  </a:rPr>
                  <a:t>Cho hàm số </a:t>
                </a:r>
                <a14:m>
                  <m:oMath xmlns:m="http://schemas.openxmlformats.org/officeDocument/2006/math">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nl-NL" sz="42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nl-NL" sz="42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nl-NL" sz="42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200" kern="100">
                    <a:effectLst/>
                    <a:latin typeface="Arial" panose="020B0604020202020204" pitchFamily="34" charset="0"/>
                    <a:ea typeface="Calibri" panose="020F0502020204030204" pitchFamily="34" charset="0"/>
                    <a:cs typeface="Arial" panose="020B0604020202020204" pitchFamily="34" charset="0"/>
                  </a:rPr>
                  <a:t> xác định trên khoàng </a:t>
                </a:r>
                <a14:m>
                  <m:oMath xmlns:m="http://schemas.openxmlformats.org/officeDocument/2006/math">
                    <m:r>
                      <a:rPr lang="nl-NL" sz="42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nl-NL" sz="42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nl-NL" sz="42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200" kern="100">
                    <a:effectLst/>
                    <a:latin typeface="Arial" panose="020B0604020202020204" pitchFamily="34" charset="0"/>
                    <a:ea typeface="Calibri" panose="020F0502020204030204" pitchFamily="34" charset="0"/>
                    <a:cs typeface="Arial" panose="020B0604020202020204" pitchFamily="34" charset="0"/>
                  </a:rPr>
                  <a:t> và điểm </a:t>
                </a:r>
                <a14:m>
                  <m:oMath xmlns:m="http://schemas.openxmlformats.org/officeDocument/2006/math">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nl-NL" sz="4200"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nl-NL" sz="420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nl-NL" sz="42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𝑏</m:t>
                        </m:r>
                      </m:e>
                    </m:d>
                    <m:r>
                      <a:rPr lang="nl-NL" sz="42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200" kern="100" smtClean="0">
                    <a:effectLst/>
                    <a:latin typeface="Arial" panose="020B0604020202020204" pitchFamily="34" charset="0"/>
                    <a:ea typeface="Calibri" panose="020F0502020204030204" pitchFamily="34" charset="0"/>
                    <a:cs typeface="Arial" panose="020B0604020202020204" pitchFamily="34" charset="0"/>
                  </a:rPr>
                  <a:t> </a:t>
                </a:r>
                <a:r>
                  <a:rPr lang="nl-NL" sz="4200" kern="100">
                    <a:effectLst/>
                    <a:latin typeface="Arial" panose="020B0604020202020204" pitchFamily="34" charset="0"/>
                    <a:ea typeface="Calibri" panose="020F0502020204030204" pitchFamily="34" charset="0"/>
                    <a:cs typeface="Arial" panose="020B0604020202020204" pitchFamily="34" charset="0"/>
                  </a:rPr>
                  <a:t>Nếu tồn tại giới hạn hữu hạn</a:t>
                </a:r>
                <a:endParaRPr lang="en-US" sz="42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limLow>
                        <m:limLow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42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42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oMath>
                  </m:oMathPara>
                </a14:m>
                <a:endParaRPr lang="en-US" sz="42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200" kern="100">
                    <a:effectLst/>
                    <a:latin typeface="Arial" panose="020B0604020202020204" pitchFamily="34" charset="0"/>
                    <a:ea typeface="Calibri" panose="020F0502020204030204" pitchFamily="34" charset="0"/>
                    <a:cs typeface="Arial" panose="020B0604020202020204" pitchFamily="34" charset="0"/>
                  </a:rPr>
                  <a:t>thì giới hạn đó được gọi là đạo hàm của hàm số </a:t>
                </a:r>
                <a14:m>
                  <m:oMath xmlns:m="http://schemas.openxmlformats.org/officeDocument/2006/math">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200" kern="100">
                    <a:effectLst/>
                    <a:latin typeface="Arial" panose="020B0604020202020204" pitchFamily="34" charset="0"/>
                    <a:ea typeface="Calibri" panose="020F0502020204030204" pitchFamily="34" charset="0"/>
                    <a:cs typeface="Arial" panose="020B0604020202020204" pitchFamily="34" charset="0"/>
                  </a:rPr>
                  <a:t> tại điểm </a:t>
                </a:r>
                <a14:m>
                  <m:oMath xmlns:m="http://schemas.openxmlformats.org/officeDocument/2006/math">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en-US" sz="4200" kern="100">
                    <a:effectLst/>
                    <a:latin typeface="Arial" panose="020B0604020202020204" pitchFamily="34" charset="0"/>
                    <a:ea typeface="Calibri" panose="020F0502020204030204" pitchFamily="34" charset="0"/>
                    <a:cs typeface="Arial" panose="020B0604020202020204" pitchFamily="34" charset="0"/>
                  </a:rPr>
                  <a:t>, kí hiệu bởi </a:t>
                </a:r>
                <a14:m>
                  <m:oMath xmlns:m="http://schemas.openxmlformats.org/officeDocument/2006/math">
                    <m:sSup>
                      <m:sSup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𝑓</m:t>
                        </m:r>
                      </m:e>
                      <m:sup>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oMath>
                </a14:m>
                <a:r>
                  <a:rPr lang="en-US" sz="4200" kern="100">
                    <a:effectLst/>
                    <a:latin typeface="Arial" panose="020B0604020202020204" pitchFamily="34" charset="0"/>
                    <a:ea typeface="Calibri" panose="020F0502020204030204" pitchFamily="34" charset="0"/>
                    <a:cs typeface="Arial" panose="020B0604020202020204" pitchFamily="34" charset="0"/>
                  </a:rPr>
                  <a:t> (hoặc </a:t>
                </a:r>
                <a14:m>
                  <m:oMath xmlns:m="http://schemas.openxmlformats.org/officeDocument/2006/math">
                    <m:d>
                      <m:dPr>
                        <m:begChr m:val=""/>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e>
                    </m:d>
                  </m:oMath>
                </a14:m>
                <a:r>
                  <a:rPr lang="en-US" sz="4200" kern="100">
                    <a:effectLst/>
                    <a:latin typeface="Arial" panose="020B0604020202020204" pitchFamily="34" charset="0"/>
                    <a:ea typeface="Calibri" panose="020F0502020204030204" pitchFamily="34" charset="0"/>
                    <a:cs typeface="Arial" panose="020B0604020202020204" pitchFamily="34" charset="0"/>
                  </a:rPr>
                  <a:t>, tức là</a:t>
                </a:r>
              </a:p>
              <a:p>
                <a:pPr>
                  <a:lnSpc>
                    <a:spcPct val="150000"/>
                  </a:lnSpc>
                  <a:spcAft>
                    <a:spcPts val="1200"/>
                  </a:spcAft>
                </a:pPr>
                <a14:m>
                  <m:oMathPara xmlns:m="http://schemas.openxmlformats.org/officeDocument/2006/math">
                    <m:oMathParaPr>
                      <m:jc m:val="centerGroup"/>
                    </m:oMathParaPr>
                    <m:oMath xmlns:m="http://schemas.openxmlformats.org/officeDocument/2006/math">
                      <m:sSup>
                        <m:sSup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𝑓</m:t>
                          </m:r>
                        </m:e>
                        <m:sup>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42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42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2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32610" y="767879"/>
                <a:ext cx="16750263" cy="8751242"/>
              </a:xfrm>
              <a:prstGeom prst="rect">
                <a:avLst/>
              </a:prstGeom>
              <a:blipFill>
                <a:blip r:embed="rId5"/>
                <a:stretch>
                  <a:fillRect l="-1420" r="-1347"/>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15778619" y="7631310"/>
            <a:ext cx="2409844" cy="2330353"/>
          </a:xfrm>
          <a:prstGeom prst="rect">
            <a:avLst/>
          </a:prstGeom>
        </p:spPr>
      </p:pic>
      <p:pic>
        <p:nvPicPr>
          <p:cNvPr id="8" name="Picture 7"/>
          <p:cNvPicPr>
            <a:picLocks noChangeAspect="1"/>
          </p:cNvPicPr>
          <p:nvPr/>
        </p:nvPicPr>
        <p:blipFill>
          <a:blip r:embed="rId7"/>
          <a:stretch>
            <a:fillRect/>
          </a:stretch>
        </p:blipFill>
        <p:spPr>
          <a:xfrm>
            <a:off x="-243143" y="7614266"/>
            <a:ext cx="2267063" cy="21916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609600" y="952500"/>
            <a:ext cx="17068800" cy="7696200"/>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Rectangle 20"/>
          <p:cNvSpPr/>
          <p:nvPr/>
        </p:nvSpPr>
        <p:spPr>
          <a:xfrm>
            <a:off x="8182721" y="663742"/>
            <a:ext cx="2321468" cy="1306255"/>
          </a:xfrm>
          <a:prstGeom prst="rect">
            <a:avLst/>
          </a:prstGeom>
        </p:spPr>
        <p:txBody>
          <a:bodyPr wrap="none">
            <a:spAutoFit/>
          </a:bodyPr>
          <a:lstStyle/>
          <a:p>
            <a:pPr lvl="0" algn="ctr">
              <a:lnSpc>
                <a:spcPct val="150000"/>
              </a:lnSpc>
              <a:defRPr/>
            </a:pPr>
            <a:r>
              <a:rPr lang="en-US" sz="6000" b="1">
                <a:solidFill>
                  <a:srgbClr val="1F497D"/>
                </a:solidFill>
                <a:latin typeface="Arial" panose="020B0604020202020204" pitchFamily="34" charset="0"/>
                <a:cs typeface="Arial" panose="020B0604020202020204" pitchFamily="34" charset="0"/>
              </a:rPr>
              <a:t>Chú </a:t>
            </a:r>
            <a:r>
              <a:rPr lang="en-US" sz="6000" b="1" smtClean="0">
                <a:solidFill>
                  <a:srgbClr val="1F497D"/>
                </a:solidFill>
                <a:latin typeface="Arial" panose="020B0604020202020204" pitchFamily="34" charset="0"/>
                <a:cs typeface="Arial" panose="020B0604020202020204" pitchFamily="34" charset="0"/>
              </a:rPr>
              <a:t>ý</a:t>
            </a:r>
            <a:endParaRPr kumimoji="0" lang="en-US" sz="6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2" name="Rectangle 21"/>
              <p:cNvSpPr/>
              <p:nvPr/>
            </p:nvSpPr>
            <p:spPr>
              <a:xfrm>
                <a:off x="1133192" y="2492542"/>
                <a:ext cx="16124699" cy="5539593"/>
              </a:xfrm>
              <a:prstGeom prst="rect">
                <a:avLst/>
              </a:prstGeom>
            </p:spPr>
            <p:txBody>
              <a:bodyPr wrap="square">
                <a:spAutoFit/>
              </a:bodyPr>
              <a:lstStyle/>
              <a:p>
                <a:pPr algn="ctr">
                  <a:lnSpc>
                    <a:spcPct val="150000"/>
                  </a:lnSpc>
                  <a:spcBef>
                    <a:spcPts val="600"/>
                  </a:spcBef>
                  <a:spcAft>
                    <a:spcPts val="600"/>
                  </a:spcAft>
                </a:pPr>
                <a:r>
                  <a:rPr lang="en-US" sz="4000" b="1" kern="100" smtClean="0">
                    <a:solidFill>
                      <a:srgbClr val="C00000"/>
                    </a:solidFill>
                    <a:latin typeface="Arial" panose="020B0604020202020204" pitchFamily="34" charset="0"/>
                    <a:ea typeface="Calibri" panose="020F0502020204030204" pitchFamily="34" charset="0"/>
                    <a:cs typeface="Arial" panose="020B0604020202020204" pitchFamily="34" charset="0"/>
                  </a:rPr>
                  <a:t>Các bước </a:t>
                </a:r>
                <a:r>
                  <a:rPr lang="en-US" sz="4000" b="1" kern="100">
                    <a:solidFill>
                      <a:srgbClr val="C00000"/>
                    </a:solidFill>
                    <a:latin typeface="Arial" panose="020B0604020202020204" pitchFamily="34" charset="0"/>
                    <a:ea typeface="Calibri" panose="020F0502020204030204" pitchFamily="34" charset="0"/>
                    <a:cs typeface="Arial" panose="020B0604020202020204" pitchFamily="34" charset="0"/>
                  </a:rPr>
                  <a:t>tính đạo hàm của hàm số </a:t>
                </a:r>
                <a14:m>
                  <m:oMath xmlns:m="http://schemas.openxmlformats.org/officeDocument/2006/math">
                    <m:r>
                      <a:rPr lang="en-US" sz="4000" b="1" i="1"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𝒚</m:t>
                    </m:r>
                    <m:r>
                      <a:rPr lang="en-US" sz="4000" b="1"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b="1" i="1"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𝒇</m:t>
                    </m:r>
                    <m:d>
                      <m:dPr>
                        <m:ctrlPr>
                          <a:rPr lang="en-US" sz="4000" b="1"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b="1" i="1"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𝒙</m:t>
                        </m:r>
                      </m:e>
                    </m:d>
                  </m:oMath>
                </a14:m>
                <a:r>
                  <a:rPr lang="en-US" sz="4000" b="1" kern="100">
                    <a:solidFill>
                      <a:srgbClr val="C00000"/>
                    </a:solidFill>
                    <a:effectLst/>
                    <a:latin typeface="Arial" panose="020B0604020202020204" pitchFamily="34" charset="0"/>
                    <a:ea typeface="Calibri" panose="020F0502020204030204" pitchFamily="34" charset="0"/>
                    <a:cs typeface="Arial" panose="020B0604020202020204" pitchFamily="34" charset="0"/>
                  </a:rPr>
                  <a:t> tại điểm </a:t>
                </a:r>
                <a14:m>
                  <m:oMath xmlns:m="http://schemas.openxmlformats.org/officeDocument/2006/math">
                    <m:sSub>
                      <m:sSubPr>
                        <m:ctrlPr>
                          <a:rPr lang="en-US" sz="4000" b="1"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b="1" i="1"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𝒙</m:t>
                        </m:r>
                      </m:e>
                      <m:sub>
                        <m:r>
                          <a:rPr lang="en-US" sz="4000" b="1" i="1"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𝟎</m:t>
                        </m:r>
                      </m:sub>
                    </m:sSub>
                    <m:r>
                      <a:rPr lang="en-US" sz="4000" b="1"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b="1" i="1" kern="1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b="1" i="1"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4000" b="1"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b="1" i="1"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𝒃</m:t>
                        </m:r>
                      </m:e>
                    </m:d>
                    <m:r>
                      <a:rPr lang="en-US" sz="4000"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kern="100">
                    <a:effectLst/>
                    <a:latin typeface="Arial" panose="020B0604020202020204" pitchFamily="34" charset="0"/>
                    <a:ea typeface="Calibri" panose="020F0502020204030204" pitchFamily="34" charset="0"/>
                    <a:cs typeface="Arial" panose="020B0604020202020204" pitchFamily="34" charset="0"/>
                  </a:rPr>
                  <a:t>1. Tính </a:t>
                </a:r>
                <a14:m>
                  <m:oMath xmlns:m="http://schemas.openxmlformats.org/officeDocument/2006/math">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4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4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oMath>
                </a14:m>
                <a:r>
                  <a:rPr lang="en-US" sz="4000" kern="1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Bef>
                    <a:spcPts val="600"/>
                  </a:spcBef>
                  <a:spcAft>
                    <a:spcPts val="600"/>
                  </a:spcAft>
                </a:pPr>
                <a:r>
                  <a:rPr lang="en-US" sz="4000" kern="100" smtClean="0">
                    <a:effectLst/>
                    <a:latin typeface="Arial" panose="020B0604020202020204" pitchFamily="34" charset="0"/>
                    <a:ea typeface="Calibri" panose="020F0502020204030204" pitchFamily="34" charset="0"/>
                    <a:cs typeface="Arial" panose="020B0604020202020204" pitchFamily="34" charset="0"/>
                  </a:rPr>
                  <a:t>2. Lập và rút gọn tỉ số </a:t>
                </a:r>
                <a14:m>
                  <m:oMath xmlns:m="http://schemas.openxmlformats.org/officeDocument/2006/math">
                    <m:f>
                      <m:f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4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4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oMath>
                </a14:m>
                <a:r>
                  <a:rPr lang="en-US" sz="4000" kern="100">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4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4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4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40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kern="100">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en-US" sz="4000" kern="1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000" kern="100">
                    <a:effectLst/>
                    <a:latin typeface="Arial" panose="020B0604020202020204" pitchFamily="34" charset="0"/>
                    <a:ea typeface="Calibri" panose="020F0502020204030204" pitchFamily="34" charset="0"/>
                    <a:cs typeface="Arial" panose="020B0604020202020204" pitchFamily="34" charset="0"/>
                  </a:rPr>
                  <a:t>3. Tìm </a:t>
                </a:r>
                <a:r>
                  <a:rPr lang="en-US" sz="4000" kern="100">
                    <a:effectLst/>
                    <a:latin typeface="Arial" panose="020B0604020202020204" pitchFamily="34" charset="0"/>
                    <a:ea typeface="Calibri" panose="020F0502020204030204" pitchFamily="34" charset="0"/>
                    <a:cs typeface="Arial" panose="020B0604020202020204" pitchFamily="34" charset="0"/>
                  </a:rPr>
                  <a:t>giới </a:t>
                </a:r>
                <a:r>
                  <a:rPr lang="en-US" sz="4000" kern="100" smtClean="0">
                    <a:effectLst/>
                    <a:latin typeface="Arial" panose="020B0604020202020204" pitchFamily="34" charset="0"/>
                    <a:ea typeface="Calibri" panose="020F0502020204030204" pitchFamily="34" charset="0"/>
                    <a:cs typeface="Arial" panose="020B0604020202020204" pitchFamily="34" charset="0"/>
                  </a:rPr>
                  <a:t>hạn </a:t>
                </a:r>
                <a14:m>
                  <m:oMath xmlns:m="http://schemas.openxmlformats.org/officeDocument/2006/math">
                    <m:limLow>
                      <m:limLow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4000" kern="100">
                            <a:latin typeface="Cambria Math" panose="02040503050406030204" pitchFamily="18" charset="0"/>
                            <a:ea typeface="Calibri" panose="020F0502020204030204" pitchFamily="34" charset="0"/>
                            <a:cs typeface="Times New Roman" panose="02020603050405020304" pitchFamily="18" charset="0"/>
                          </a:rPr>
                          <m:t>lim</m:t>
                        </m:r>
                      </m:e>
                      <m:lim>
                        <m:r>
                          <a:rPr lang="en-US" sz="4000" i="1" kern="100">
                            <a:latin typeface="Cambria Math" panose="02040503050406030204" pitchFamily="18" charset="0"/>
                            <a:ea typeface="Calibri" panose="020F0502020204030204" pitchFamily="34" charset="0"/>
                            <a:cs typeface="Times New Roman" panose="02020603050405020304" pitchFamily="18" charset="0"/>
                          </a:rPr>
                          <m:t>𝑥</m:t>
                        </m:r>
                        <m:r>
                          <a:rPr lang="en-US" sz="40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4000" kern="100">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4000" kern="100">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4000" i="1" kern="100">
                            <a:latin typeface="Cambria Math" panose="02040503050406030204" pitchFamily="18" charset="0"/>
                            <a:ea typeface="Calibri" panose="020F0502020204030204" pitchFamily="34" charset="0"/>
                            <a:cs typeface="Times New Roman" panose="02020603050405020304" pitchFamily="18" charset="0"/>
                          </a:rPr>
                          <m:t>𝑓</m:t>
                        </m:r>
                        <m:r>
                          <a:rPr lang="en-US" sz="4000" kern="100">
                            <a:latin typeface="Cambria Math" panose="02040503050406030204" pitchFamily="18" charset="0"/>
                            <a:ea typeface="Calibri" panose="020F0502020204030204" pitchFamily="34" charset="0"/>
                            <a:cs typeface="Times New Roman" panose="02020603050405020304" pitchFamily="18" charset="0"/>
                          </a:rPr>
                          <m:t>(</m:t>
                        </m:r>
                        <m:r>
                          <a:rPr lang="en-US" sz="4000" i="1" kern="100">
                            <a:latin typeface="Cambria Math" panose="02040503050406030204" pitchFamily="18" charset="0"/>
                            <a:ea typeface="Calibri" panose="020F0502020204030204" pitchFamily="34" charset="0"/>
                            <a:cs typeface="Times New Roman" panose="02020603050405020304" pitchFamily="18" charset="0"/>
                          </a:rPr>
                          <m:t>𝑥</m:t>
                        </m:r>
                        <m:r>
                          <a:rPr lang="en-US" sz="4000" kern="100">
                            <a:latin typeface="Cambria Math" panose="02040503050406030204" pitchFamily="18" charset="0"/>
                            <a:ea typeface="Calibri" panose="020F0502020204030204" pitchFamily="34" charset="0"/>
                            <a:cs typeface="Times New Roman" panose="02020603050405020304" pitchFamily="18" charset="0"/>
                          </a:rPr>
                          <m:t>)</m:t>
                        </m:r>
                        <m:r>
                          <a:rPr lang="en-US" sz="4000" i="1" kern="100">
                            <a:latin typeface="Cambria Math" panose="02040503050406030204" pitchFamily="18" charset="0"/>
                            <a:ea typeface="Calibri" panose="020F0502020204030204" pitchFamily="34" charset="0"/>
                            <a:cs typeface="Times New Roman" panose="02020603050405020304" pitchFamily="18" charset="0"/>
                          </a:rPr>
                          <m:t>−</m:t>
                        </m:r>
                        <m:r>
                          <a:rPr lang="en-US" sz="4000" i="1" kern="100">
                            <a:latin typeface="Cambria Math" panose="02040503050406030204" pitchFamily="18" charset="0"/>
                            <a:ea typeface="Calibri" panose="020F0502020204030204" pitchFamily="34" charset="0"/>
                            <a:cs typeface="Times New Roman" panose="02020603050405020304" pitchFamily="18" charset="0"/>
                          </a:rPr>
                          <m:t>𝑓</m:t>
                        </m:r>
                        <m:d>
                          <m:d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4000" kern="100">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4000" i="1" kern="100">
                            <a:latin typeface="Cambria Math" panose="02040503050406030204" pitchFamily="18" charset="0"/>
                            <a:ea typeface="Calibri" panose="020F0502020204030204" pitchFamily="34" charset="0"/>
                            <a:cs typeface="Times New Roman" panose="02020603050405020304" pitchFamily="18" charset="0"/>
                          </a:rPr>
                          <m:t>𝑥</m:t>
                        </m:r>
                        <m:r>
                          <a:rPr lang="en-US" sz="4000" i="1"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4000" kern="100">
                                <a:latin typeface="Cambria Math" panose="02040503050406030204" pitchFamily="18" charset="0"/>
                                <a:ea typeface="Calibri" panose="020F0502020204030204" pitchFamily="34" charset="0"/>
                                <a:cs typeface="Times New Roman" panose="02020603050405020304" pitchFamily="18" charset="0"/>
                              </a:rPr>
                              <m:t>0</m:t>
                            </m:r>
                          </m:sub>
                        </m:sSub>
                      </m:den>
                    </m:f>
                  </m:oMath>
                </a14:m>
                <a:r>
                  <a:rPr lang="en-US" sz="4000" kern="100" smtClean="0">
                    <a:effectLst/>
                    <a:latin typeface="Arial" panose="020B0604020202020204" pitchFamily="34" charset="0"/>
                    <a:ea typeface="Calibri" panose="020F0502020204030204" pitchFamily="34" charset="0"/>
                    <a:cs typeface="Arial" panose="020B0604020202020204" pitchFamily="34" charset="0"/>
                  </a:rPr>
                  <a:t>.</a:t>
                </a:r>
                <a:endParaRPr lang="en-US" sz="40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1133192" y="2492542"/>
                <a:ext cx="16124699" cy="5539593"/>
              </a:xfrm>
              <a:prstGeom prst="rect">
                <a:avLst/>
              </a:prstGeom>
              <a:blipFill>
                <a:blip r:embed="rId7"/>
                <a:stretch>
                  <a:fillRect l="-1361"/>
                </a:stretch>
              </a:blipFill>
            </p:spPr>
            <p:txBody>
              <a:bodyPr/>
              <a:lstStyle/>
              <a:p>
                <a:r>
                  <a:rPr lang="en-US">
                    <a:noFill/>
                  </a:rPr>
                  <a:t> </a:t>
                </a:r>
              </a:p>
            </p:txBody>
          </p:sp>
        </mc:Fallback>
      </mc:AlternateContent>
      <p:pic>
        <p:nvPicPr>
          <p:cNvPr id="7" name="Picture 6"/>
          <p:cNvPicPr>
            <a:picLocks noChangeAspect="1"/>
          </p:cNvPicPr>
          <p:nvPr/>
        </p:nvPicPr>
        <p:blipFill>
          <a:blip r:embed="rId8"/>
          <a:stretch>
            <a:fillRect/>
          </a:stretch>
        </p:blipFill>
        <p:spPr>
          <a:xfrm>
            <a:off x="15936776" y="7122711"/>
            <a:ext cx="1321115" cy="1139032"/>
          </a:xfrm>
          <a:prstGeom prst="rect">
            <a:avLst/>
          </a:prstGeom>
        </p:spPr>
      </p:pic>
    </p:spTree>
    <p:extLst>
      <p:ext uri="{BB962C8B-B14F-4D97-AF65-F5344CB8AC3E}">
        <p14:creationId xmlns:p14="http://schemas.microsoft.com/office/powerpoint/2010/main" val="87028517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9"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20"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6" name="Group 17"/>
          <p:cNvGrpSpPr/>
          <p:nvPr/>
        </p:nvGrpSpPr>
        <p:grpSpPr>
          <a:xfrm>
            <a:off x="609600" y="266700"/>
            <a:ext cx="17145000" cy="9601200"/>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p:cNvGrpSpPr/>
          <p:nvPr/>
        </p:nvGrpSpPr>
        <p:grpSpPr>
          <a:xfrm>
            <a:off x="1676400" y="621302"/>
            <a:ext cx="16931439" cy="833329"/>
            <a:chOff x="501317" y="957369"/>
            <a:chExt cx="16931439" cy="833329"/>
          </a:xfrm>
        </p:grpSpPr>
        <p:sp>
          <p:nvSpPr>
            <p:cNvPr id="14" name="Rounded Rectangle 13"/>
            <p:cNvSpPr/>
            <p:nvPr/>
          </p:nvSpPr>
          <p:spPr>
            <a:xfrm>
              <a:off x="533402" y="993354"/>
              <a:ext cx="2057399" cy="797344"/>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Ví dụ </a:t>
              </a:r>
              <a:r>
                <a:rPr lang="en-US" sz="3600" b="1" smtClean="0">
                  <a:latin typeface="Arial" panose="020B0604020202020204" pitchFamily="34" charset="0"/>
                  <a:cs typeface="Arial" panose="020B0604020202020204" pitchFamily="34" charset="0"/>
                </a:rPr>
                <a:t>1</a:t>
              </a:r>
              <a:endParaRPr lang="en-US" sz="3600" b="1">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5" name="Rectangle 14"/>
                <p:cNvSpPr/>
                <p:nvPr/>
              </p:nvSpPr>
              <p:spPr>
                <a:xfrm>
                  <a:off x="501317" y="957369"/>
                  <a:ext cx="16931439" cy="820481"/>
                </a:xfrm>
                <a:prstGeom prst="rect">
                  <a:avLst/>
                </a:prstGeom>
              </p:spPr>
              <p:txBody>
                <a:bodyPr wrap="square">
                  <a:spAutoFit/>
                </a:bodyPr>
                <a:lstStyle/>
                <a:p>
                  <a:pPr algn="just">
                    <a:lnSpc>
                      <a:spcPct val="150000"/>
                    </a:lnSpc>
                  </a:pPr>
                  <a:r>
                    <a:rPr lang="en-US" sz="3600" smtClean="0">
                      <a:latin typeface="Arial" panose="020B0604020202020204" pitchFamily="34" charset="0"/>
                      <a:cs typeface="Arial" panose="020B0604020202020204" pitchFamily="34" charset="0"/>
                    </a:rPr>
                    <a:t>                  Tính đạo hàm của hàm số </a:t>
                  </a:r>
                  <a14:m>
                    <m:oMath xmlns:m="http://schemas.openxmlformats.org/officeDocument/2006/math">
                      <m:r>
                        <a:rPr lang="en-US" sz="3600" i="1" smtClean="0">
                          <a:latin typeface="Cambria Math" panose="02040503050406030204" pitchFamily="18" charset="0"/>
                          <a:cs typeface="Arial" panose="020B0604020202020204" pitchFamily="34" charset="0"/>
                        </a:rPr>
                        <m:t>𝑦</m:t>
                      </m:r>
                      <m:r>
                        <a:rPr lang="en-US" sz="3600" i="1" smtClean="0">
                          <a:latin typeface="Cambria Math" panose="02040503050406030204" pitchFamily="18" charset="0"/>
                          <a:cs typeface="Arial" panose="020B0604020202020204" pitchFamily="34" charset="0"/>
                        </a:rPr>
                        <m:t>=</m:t>
                      </m:r>
                      <m:r>
                        <a:rPr lang="en-US" sz="3600" i="1" smtClean="0">
                          <a:latin typeface="Cambria Math" panose="02040503050406030204" pitchFamily="18" charset="0"/>
                          <a:cs typeface="Arial" panose="020B0604020202020204" pitchFamily="34" charset="0"/>
                        </a:rPr>
                        <m:t>𝑓</m:t>
                      </m:r>
                      <m:d>
                        <m:dPr>
                          <m:ctrlPr>
                            <a:rPr lang="en-US" sz="3600" i="1" smtClean="0">
                              <a:latin typeface="Cambria Math" panose="02040503050406030204" pitchFamily="18" charset="0"/>
                              <a:cs typeface="Arial" panose="020B0604020202020204" pitchFamily="34" charset="0"/>
                            </a:rPr>
                          </m:ctrlPr>
                        </m:dPr>
                        <m:e>
                          <m:r>
                            <a:rPr lang="en-US" sz="3600" i="1" smtClean="0">
                              <a:latin typeface="Cambria Math" panose="02040503050406030204" pitchFamily="18" charset="0"/>
                              <a:cs typeface="Arial" panose="020B0604020202020204" pitchFamily="34" charset="0"/>
                            </a:rPr>
                            <m:t>𝑥</m:t>
                          </m:r>
                        </m:e>
                      </m:d>
                      <m:r>
                        <a:rPr lang="en-US" sz="3600" b="0" i="1" smtClean="0">
                          <a:latin typeface="Cambria Math" panose="02040503050406030204" pitchFamily="18" charset="0"/>
                          <a:cs typeface="Arial" panose="020B0604020202020204" pitchFamily="34" charset="0"/>
                        </a:rPr>
                        <m:t>=</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𝑥</m:t>
                      </m:r>
                    </m:oMath>
                  </a14:m>
                  <a:r>
                    <a:rPr lang="en-US" sz="3600" smtClean="0">
                      <a:latin typeface="Arial" panose="020B0604020202020204" pitchFamily="34" charset="0"/>
                      <a:cs typeface="Arial" panose="020B0604020202020204" pitchFamily="34" charset="0"/>
                    </a:rPr>
                    <a:t> tại điểm </a:t>
                  </a:r>
                  <a14:m>
                    <m:oMath xmlns:m="http://schemas.openxmlformats.org/officeDocument/2006/math">
                      <m:sSub>
                        <m:sSubPr>
                          <m:ctrlPr>
                            <a:rPr lang="en-US" sz="3600" i="1" smtClean="0">
                              <a:latin typeface="Cambria Math" panose="02040503050406030204" pitchFamily="18" charset="0"/>
                              <a:cs typeface="Arial" panose="020B0604020202020204" pitchFamily="34" charset="0"/>
                            </a:rPr>
                          </m:ctrlPr>
                        </m:sSubPr>
                        <m:e>
                          <m:r>
                            <a:rPr lang="en-US" sz="3600" b="0" i="1" smtClean="0">
                              <a:latin typeface="Cambria Math" panose="02040503050406030204" pitchFamily="18" charset="0"/>
                              <a:cs typeface="Arial" panose="020B0604020202020204" pitchFamily="34" charset="0"/>
                            </a:rPr>
                            <m:t>𝑥</m:t>
                          </m:r>
                        </m:e>
                        <m:sub>
                          <m:r>
                            <a:rPr lang="en-US" sz="3600" b="0" i="1" smtClean="0">
                              <a:latin typeface="Cambria Math" panose="02040503050406030204" pitchFamily="18" charset="0"/>
                              <a:cs typeface="Arial" panose="020B0604020202020204" pitchFamily="34" charset="0"/>
                            </a:rPr>
                            <m:t>𝑜</m:t>
                          </m:r>
                        </m:sub>
                      </m:sSub>
                      <m:r>
                        <a:rPr lang="en-US" sz="3600" b="0" i="1" smtClean="0">
                          <a:latin typeface="Cambria Math" panose="02040503050406030204" pitchFamily="18" charset="0"/>
                          <a:cs typeface="Arial" panose="020B0604020202020204" pitchFamily="34" charset="0"/>
                        </a:rPr>
                        <m:t>=1</m:t>
                      </m:r>
                    </m:oMath>
                  </a14:m>
                  <a:endParaRPr lang="vi-VN" sz="3600">
                    <a:latin typeface="Arial" panose="020B0604020202020204" pitchFamily="34"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501317" y="957369"/>
                  <a:ext cx="16931439" cy="820481"/>
                </a:xfrm>
                <a:prstGeom prst="rect">
                  <a:avLst/>
                </a:prstGeom>
                <a:blipFill>
                  <a:blip r:embed="rId3"/>
                  <a:stretch>
                    <a:fillRect b="-26667"/>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4" name="Rectangle 3"/>
              <p:cNvSpPr/>
              <p:nvPr/>
            </p:nvSpPr>
            <p:spPr>
              <a:xfrm>
                <a:off x="1725392" y="2552700"/>
                <a:ext cx="15477762" cy="4302012"/>
              </a:xfrm>
              <a:prstGeom prst="rect">
                <a:avLst/>
              </a:prstGeom>
            </p:spPr>
            <p:txBody>
              <a:bodyPr wrap="square">
                <a:spAutoFit/>
              </a:bodyPr>
              <a:lstStyle/>
              <a:p>
                <a:pPr>
                  <a:lnSpc>
                    <a:spcPct val="150000"/>
                  </a:lnSpc>
                </a:pPr>
                <a:r>
                  <a:rPr lang="en-US" sz="3600" smtClean="0">
                    <a:latin typeface="Arial" panose="020B0604020202020204" pitchFamily="34" charset="0"/>
                    <a:cs typeface="Arial" panose="020B0604020202020204" pitchFamily="34" charset="0"/>
                  </a:rPr>
                  <a:t>Ta có </a:t>
                </a:r>
                <a14:m>
                  <m:oMath xmlns:m="http://schemas.openxmlformats.org/officeDocument/2006/math">
                    <m:r>
                      <a:rPr lang="en-US" sz="3600" i="1" smtClean="0">
                        <a:latin typeface="Cambria Math" panose="02040503050406030204" pitchFamily="18" charset="0"/>
                        <a:cs typeface="Arial" panose="020B0604020202020204" pitchFamily="34" charset="0"/>
                      </a:rPr>
                      <m:t>𝑓</m:t>
                    </m:r>
                    <m:d>
                      <m:dPr>
                        <m:ctrlPr>
                          <a:rPr lang="en-US" sz="3600" i="1" smtClean="0">
                            <a:latin typeface="Cambria Math" panose="02040503050406030204" pitchFamily="18" charset="0"/>
                            <a:cs typeface="Arial" panose="020B0604020202020204" pitchFamily="34" charset="0"/>
                          </a:rPr>
                        </m:ctrlPr>
                      </m:dPr>
                      <m:e>
                        <m:r>
                          <a:rPr lang="en-US" sz="3600" i="1" smtClean="0">
                            <a:latin typeface="Cambria Math" panose="02040503050406030204" pitchFamily="18" charset="0"/>
                            <a:cs typeface="Arial" panose="020B0604020202020204" pitchFamily="34" charset="0"/>
                          </a:rPr>
                          <m:t>𝑥</m:t>
                        </m:r>
                      </m:e>
                    </m:d>
                    <m:r>
                      <a:rPr lang="en-US" sz="3600" i="1" smtClean="0">
                        <a:latin typeface="Cambria Math" panose="02040503050406030204" pitchFamily="18" charset="0"/>
                        <a:cs typeface="Arial" panose="020B0604020202020204" pitchFamily="34" charset="0"/>
                      </a:rPr>
                      <m:t>−</m:t>
                    </m:r>
                    <m:r>
                      <a:rPr lang="en-US" sz="3600" i="1" smtClean="0">
                        <a:latin typeface="Cambria Math" panose="02040503050406030204" pitchFamily="18" charset="0"/>
                        <a:cs typeface="Arial" panose="020B0604020202020204" pitchFamily="34" charset="0"/>
                      </a:rPr>
                      <m:t>𝑓</m:t>
                    </m:r>
                    <m:d>
                      <m:dPr>
                        <m:ctrlPr>
                          <a:rPr lang="en-US" sz="3600" i="1" smtClean="0">
                            <a:latin typeface="Cambria Math" panose="02040503050406030204" pitchFamily="18" charset="0"/>
                            <a:cs typeface="Arial" panose="020B0604020202020204" pitchFamily="34" charset="0"/>
                          </a:rPr>
                        </m:ctrlPr>
                      </m:dPr>
                      <m:e>
                        <m:r>
                          <a:rPr lang="en-US" sz="3600" i="1" smtClean="0">
                            <a:latin typeface="Cambria Math" panose="02040503050406030204" pitchFamily="18" charset="0"/>
                            <a:cs typeface="Arial" panose="020B0604020202020204" pitchFamily="34" charset="0"/>
                          </a:rPr>
                          <m:t>1</m:t>
                        </m:r>
                      </m:e>
                    </m:d>
                    <m:r>
                      <a:rPr lang="en-US" sz="3600" b="0" i="1" smtClean="0">
                        <a:latin typeface="Cambria Math" panose="02040503050406030204" pitchFamily="18" charset="0"/>
                        <a:cs typeface="Arial" panose="020B0604020202020204" pitchFamily="34" charset="0"/>
                      </a:rPr>
                      <m:t>=</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+2</m:t>
                    </m:r>
                    <m:r>
                      <a:rPr lang="en-US" sz="3600" i="1">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−3=</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m:t>
                    </m:r>
                    <m:r>
                      <a:rPr lang="en-US" sz="3600" i="1">
                        <a:latin typeface="Cambria Math" panose="02040503050406030204" pitchFamily="18" charset="0"/>
                        <a:cs typeface="Arial" panose="020B0604020202020204" pitchFamily="34" charset="0"/>
                      </a:rPr>
                      <m:t>+2</m:t>
                    </m:r>
                    <m:r>
                      <a:rPr lang="en-US" sz="3600" i="1">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−1</m:t>
                        </m:r>
                      </m:e>
                    </m:d>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+3</m:t>
                        </m:r>
                      </m:e>
                    </m:d>
                  </m:oMath>
                </a14:m>
                <a:endParaRPr lang="en-US" sz="3600" smtClean="0">
                  <a:latin typeface="Arial" panose="020B0604020202020204" pitchFamily="34" charset="0"/>
                  <a:cs typeface="Arial" panose="020B0604020202020204" pitchFamily="34" charset="0"/>
                </a:endParaRPr>
              </a:p>
              <a:p>
                <a:pPr>
                  <a:lnSpc>
                    <a:spcPct val="150000"/>
                  </a:lnSpc>
                </a:pPr>
                <a:r>
                  <a:rPr lang="en-US" sz="3600" smtClean="0">
                    <a:latin typeface="Arial" panose="020B0604020202020204" pitchFamily="34" charset="0"/>
                    <a:cs typeface="Arial" panose="020B0604020202020204" pitchFamily="34" charset="0"/>
                  </a:rPr>
                  <a:t>Với </a:t>
                </a:r>
                <a14:m>
                  <m:oMath xmlns:m="http://schemas.openxmlformats.org/officeDocument/2006/math">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≠1, </m:t>
                    </m:r>
                    <m:f>
                      <m:fPr>
                        <m:ctrlPr>
                          <a:rPr lang="en-US"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en-US" sz="3600" i="1">
                            <a:latin typeface="Cambria Math" panose="02040503050406030204" pitchFamily="18" charset="0"/>
                            <a:cs typeface="Arial" panose="020B0604020202020204" pitchFamily="34" charset="0"/>
                          </a:rPr>
                          <m:t>𝑓</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𝑥</m:t>
                            </m:r>
                          </m:e>
                        </m:d>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𝑓</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1</m:t>
                            </m:r>
                          </m:e>
                        </m:d>
                      </m:num>
                      <m:den>
                        <m:r>
                          <a:rPr lang="en-US" sz="3600" b="0" i="1" smtClean="0">
                            <a:latin typeface="Cambria Math" panose="02040503050406030204" pitchFamily="18" charset="0"/>
                            <a:ea typeface="Cambria Math" panose="02040503050406030204" pitchFamily="18"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−1</m:t>
                        </m:r>
                      </m:den>
                    </m:f>
                    <m:r>
                      <a:rPr lang="en-US" sz="36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US" sz="3600" b="0" i="1" smtClean="0">
                            <a:latin typeface="Cambria Math" panose="02040503050406030204" pitchFamily="18" charset="0"/>
                            <a:ea typeface="Cambria Math" panose="02040503050406030204" pitchFamily="18" charset="0"/>
                            <a:cs typeface="Arial" panose="020B0604020202020204" pitchFamily="34" charset="0"/>
                          </a:rPr>
                        </m:ctrlPr>
                      </m:fPr>
                      <m:num>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−1</m:t>
                            </m:r>
                          </m:e>
                        </m:d>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+3</m:t>
                            </m:r>
                          </m:e>
                        </m:d>
                      </m:num>
                      <m:den>
                        <m:r>
                          <a:rPr lang="en-US" sz="3600" b="0" i="1" smtClean="0">
                            <a:latin typeface="Cambria Math" panose="02040503050406030204" pitchFamily="18" charset="0"/>
                            <a:ea typeface="Cambria Math" panose="02040503050406030204" pitchFamily="18"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−1</m:t>
                        </m:r>
                      </m:den>
                    </m:f>
                    <m:r>
                      <a:rPr lang="en-US" sz="3600" b="0" i="1" smtClean="0">
                        <a:latin typeface="Cambria Math" panose="02040503050406030204" pitchFamily="18" charset="0"/>
                        <a:ea typeface="Cambria Math" panose="02040503050406030204" pitchFamily="18" charset="0"/>
                        <a:cs typeface="Arial" panose="020B0604020202020204" pitchFamily="34" charset="0"/>
                      </a:rPr>
                      <m:t>=</m:t>
                    </m:r>
                    <m:r>
                      <a:rPr lang="en-US" sz="3600" b="0" i="1" smtClean="0">
                        <a:latin typeface="Cambria Math" panose="02040503050406030204" pitchFamily="18" charset="0"/>
                        <a:ea typeface="Cambria Math" panose="02040503050406030204" pitchFamily="18"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+3</m:t>
                    </m:r>
                  </m:oMath>
                </a14:m>
                <a:endParaRPr lang="en-US" sz="3600" b="0" smtClean="0">
                  <a:latin typeface="Arial" panose="020B0604020202020204" pitchFamily="34" charset="0"/>
                  <a:ea typeface="Cambria Math" panose="02040503050406030204" pitchFamily="18" charset="0"/>
                  <a:cs typeface="Arial" panose="020B0604020202020204" pitchFamily="34" charset="0"/>
                </a:endParaRPr>
              </a:p>
              <a:p>
                <a:pPr>
                  <a:lnSpc>
                    <a:spcPct val="150000"/>
                  </a:lnSpc>
                </a:pPr>
                <a:r>
                  <a:rPr lang="en-US" sz="3600" smtClean="0">
                    <a:latin typeface="Arial" panose="020B0604020202020204" pitchFamily="34" charset="0"/>
                    <a:cs typeface="Arial" panose="020B0604020202020204" pitchFamily="34" charset="0"/>
                  </a:rPr>
                  <a:t>Tính giới hạn </a:t>
                </a:r>
                <a14:m>
                  <m:oMath xmlns:m="http://schemas.openxmlformats.org/officeDocument/2006/math">
                    <m:limLow>
                      <m:limLowPr>
                        <m:ctrlPr>
                          <a:rPr lang="en-US" sz="3600" i="1" kern="100">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kern="100">
                            <a:latin typeface="Cambria Math" panose="02040503050406030204" pitchFamily="18" charset="0"/>
                            <a:ea typeface="Calibri" panose="020F0502020204030204" pitchFamily="34" charset="0"/>
                            <a:cs typeface="Times New Roman" panose="02020603050405020304" pitchFamily="18" charset="0"/>
                          </a:rPr>
                          <m:t>lim</m:t>
                        </m:r>
                      </m:e>
                      <m:lim>
                        <m:r>
                          <a:rPr lang="en-US" sz="3600" i="1" kern="100">
                            <a:latin typeface="Cambria Math" panose="02040503050406030204" pitchFamily="18" charset="0"/>
                            <a:ea typeface="Calibri" panose="020F0502020204030204" pitchFamily="34" charset="0"/>
                            <a:cs typeface="Times New Roman" panose="02020603050405020304" pitchFamily="18" charset="0"/>
                          </a:rPr>
                          <m:t>𝑥</m:t>
                        </m:r>
                        <m:r>
                          <a:rPr lang="en-US" sz="3600" kern="100">
                            <a:latin typeface="Cambria Math" panose="02040503050406030204" pitchFamily="18" charset="0"/>
                            <a:ea typeface="Calibri" panose="020F0502020204030204" pitchFamily="34" charset="0"/>
                            <a:cs typeface="Times New Roman" panose="02020603050405020304" pitchFamily="18" charset="0"/>
                          </a:rPr>
                          <m:t>→</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1</m:t>
                        </m:r>
                      </m:lim>
                    </m:limLow>
                    <m:r>
                      <a:rPr lang="en-US" sz="3600" kern="100">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latin typeface="Cambria Math" panose="02040503050406030204" pitchFamily="18" charset="0"/>
                            <a:ea typeface="Calibri" panose="020F0502020204030204" pitchFamily="34" charset="0"/>
                            <a:cs typeface="Times New Roman" panose="02020603050405020304" pitchFamily="18" charset="0"/>
                          </a:rPr>
                          <m:t>𝑓</m:t>
                        </m:r>
                        <m:r>
                          <a:rPr lang="en-US" sz="3600" kern="100">
                            <a:latin typeface="Cambria Math" panose="02040503050406030204" pitchFamily="18" charset="0"/>
                            <a:ea typeface="Calibri" panose="020F0502020204030204" pitchFamily="34" charset="0"/>
                            <a:cs typeface="Times New Roman" panose="02020603050405020304" pitchFamily="18" charset="0"/>
                          </a:rPr>
                          <m:t>(</m:t>
                        </m:r>
                        <m:r>
                          <a:rPr lang="en-US" sz="3600" i="1" kern="100">
                            <a:latin typeface="Cambria Math" panose="02040503050406030204" pitchFamily="18" charset="0"/>
                            <a:ea typeface="Calibri" panose="020F0502020204030204" pitchFamily="34" charset="0"/>
                            <a:cs typeface="Times New Roman" panose="02020603050405020304" pitchFamily="18" charset="0"/>
                          </a:rPr>
                          <m:t>𝑥</m:t>
                        </m:r>
                        <m:r>
                          <a:rPr lang="en-US" sz="3600" kern="100">
                            <a:latin typeface="Cambria Math" panose="02040503050406030204" pitchFamily="18" charset="0"/>
                            <a:ea typeface="Calibri" panose="020F0502020204030204" pitchFamily="34" charset="0"/>
                            <a:cs typeface="Times New Roman" panose="02020603050405020304" pitchFamily="18" charset="0"/>
                          </a:rPr>
                          <m:t>)</m:t>
                        </m:r>
                        <m:r>
                          <a:rPr lang="en-US" sz="3600" i="1" kern="100">
                            <a:latin typeface="Cambria Math" panose="02040503050406030204" pitchFamily="18" charset="0"/>
                            <a:ea typeface="Calibri" panose="020F0502020204030204" pitchFamily="34" charset="0"/>
                            <a:cs typeface="Times New Roman" panose="02020603050405020304" pitchFamily="18" charset="0"/>
                          </a:rPr>
                          <m:t>−</m:t>
                        </m:r>
                        <m:r>
                          <a:rPr lang="en-US" sz="3600" i="1" kern="100">
                            <a:latin typeface="Cambria Math" panose="02040503050406030204" pitchFamily="18" charset="0"/>
                            <a:ea typeface="Calibri" panose="020F0502020204030204" pitchFamily="34" charset="0"/>
                            <a:cs typeface="Times New Roman" panose="02020603050405020304" pitchFamily="18" charset="0"/>
                          </a:rPr>
                          <m:t>𝑓</m:t>
                        </m:r>
                        <m:d>
                          <m:dPr>
                            <m:ctrlPr>
                              <a:rPr lang="en-US" sz="36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1</m:t>
                            </m:r>
                          </m:e>
                        </m:d>
                      </m:num>
                      <m:den>
                        <m:r>
                          <a:rPr lang="en-US" sz="3600" i="1" kern="100">
                            <a:latin typeface="Cambria Math" panose="02040503050406030204" pitchFamily="18" charset="0"/>
                            <a:ea typeface="Calibri" panose="020F0502020204030204" pitchFamily="34" charset="0"/>
                            <a:cs typeface="Times New Roman" panose="02020603050405020304" pitchFamily="18" charset="0"/>
                          </a:rPr>
                          <m:t>𝑥</m:t>
                        </m:r>
                        <m:r>
                          <a:rPr lang="en-US" sz="3600" i="1" kern="100">
                            <a:latin typeface="Cambria Math" panose="02040503050406030204" pitchFamily="18" charset="0"/>
                            <a:ea typeface="Calibri" panose="020F0502020204030204" pitchFamily="34" charset="0"/>
                            <a:cs typeface="Times New Roman" panose="02020603050405020304" pitchFamily="18" charset="0"/>
                          </a:rPr>
                          <m:t>−1</m:t>
                        </m:r>
                      </m:den>
                    </m:f>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600" i="1" kern="100">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kern="100">
                            <a:latin typeface="Cambria Math" panose="02040503050406030204" pitchFamily="18" charset="0"/>
                            <a:ea typeface="Calibri" panose="020F0502020204030204" pitchFamily="34" charset="0"/>
                            <a:cs typeface="Times New Roman" panose="02020603050405020304" pitchFamily="18" charset="0"/>
                          </a:rPr>
                          <m:t>lim</m:t>
                        </m:r>
                      </m:e>
                      <m:lim>
                        <m:r>
                          <a:rPr lang="en-US" sz="3600" i="1" kern="100">
                            <a:latin typeface="Cambria Math" panose="02040503050406030204" pitchFamily="18" charset="0"/>
                            <a:ea typeface="Calibri" panose="020F0502020204030204" pitchFamily="34" charset="0"/>
                            <a:cs typeface="Times New Roman" panose="02020603050405020304" pitchFamily="18" charset="0"/>
                          </a:rPr>
                          <m:t>𝑥</m:t>
                        </m:r>
                        <m:r>
                          <a:rPr lang="en-US" sz="3600" kern="100">
                            <a:latin typeface="Cambria Math" panose="02040503050406030204" pitchFamily="18" charset="0"/>
                            <a:ea typeface="Calibri" panose="020F0502020204030204" pitchFamily="34" charset="0"/>
                            <a:cs typeface="Times New Roman" panose="02020603050405020304" pitchFamily="18" charset="0"/>
                          </a:rPr>
                          <m:t>→</m:t>
                        </m:r>
                        <m:r>
                          <a:rPr lang="en-US" sz="3600" i="1" kern="100">
                            <a:latin typeface="Cambria Math" panose="02040503050406030204" pitchFamily="18" charset="0"/>
                            <a:ea typeface="Calibri" panose="020F0502020204030204" pitchFamily="34" charset="0"/>
                            <a:cs typeface="Times New Roman" panose="02020603050405020304" pitchFamily="18" charset="0"/>
                          </a:rPr>
                          <m:t>1</m:t>
                        </m:r>
                      </m:lim>
                    </m:limLow>
                    <m:r>
                      <a:rPr lang="en-US" sz="3600" kern="100">
                        <a:latin typeface="Cambria Math" panose="02040503050406030204" pitchFamily="18" charset="0"/>
                        <a:ea typeface="Calibri" panose="020F0502020204030204" pitchFamily="34" charset="0"/>
                        <a:cs typeface="Times New Roman" panose="02020603050405020304" pitchFamily="18" charset="0"/>
                      </a:rPr>
                      <m:t> </m:t>
                    </m:r>
                    <m:d>
                      <m:dPr>
                        <m:ctrlPr>
                          <a:rPr lang="en-US" sz="360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+3</m:t>
                        </m:r>
                      </m:e>
                    </m:d>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=4</m:t>
                    </m:r>
                  </m:oMath>
                </a14:m>
                <a:endParaRPr lang="en-US" sz="3600" smtClean="0">
                  <a:latin typeface="Arial" panose="020B0604020202020204" pitchFamily="34" charset="0"/>
                  <a:cs typeface="Arial" panose="020B0604020202020204" pitchFamily="34" charset="0"/>
                </a:endParaRPr>
              </a:p>
              <a:p>
                <a:pPr>
                  <a:lnSpc>
                    <a:spcPct val="150000"/>
                  </a:lnSpc>
                </a:pPr>
                <a:r>
                  <a:rPr lang="en-US" sz="3600" smtClean="0">
                    <a:latin typeface="Arial" panose="020B0604020202020204" pitchFamily="34" charset="0"/>
                    <a:cs typeface="Arial" panose="020B0604020202020204" pitchFamily="34" charset="0"/>
                  </a:rPr>
                  <a:t>Vậy </a:t>
                </a:r>
                <a14:m>
                  <m:oMath xmlns:m="http://schemas.openxmlformats.org/officeDocument/2006/math">
                    <m:sSup>
                      <m:sSupPr>
                        <m:ctrlPr>
                          <a:rPr lang="en-US" sz="3600" b="0" i="1" smtClean="0">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𝑓</m:t>
                        </m:r>
                      </m:e>
                      <m:sup>
                        <m:r>
                          <a:rPr lang="en-US" sz="3600" b="0" i="1" smtClean="0">
                            <a:latin typeface="Cambria Math" panose="02040503050406030204" pitchFamily="18" charset="0"/>
                            <a:cs typeface="Arial" panose="020B0604020202020204" pitchFamily="34" charset="0"/>
                          </a:rPr>
                          <m:t>′</m:t>
                        </m:r>
                      </m:sup>
                    </m:sSup>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1</m:t>
                        </m:r>
                      </m:e>
                    </m:d>
                    <m:r>
                      <a:rPr lang="en-US" sz="3600" b="0" i="1" smtClean="0">
                        <a:latin typeface="Cambria Math" panose="02040503050406030204" pitchFamily="18" charset="0"/>
                        <a:cs typeface="Arial" panose="020B0604020202020204" pitchFamily="34" charset="0"/>
                      </a:rPr>
                      <m:t>=4</m:t>
                    </m:r>
                  </m:oMath>
                </a14:m>
                <a:r>
                  <a:rPr lang="en-US" sz="3600" b="0" smtClean="0">
                    <a:latin typeface="Arial" panose="020B0604020202020204" pitchFamily="34" charset="0"/>
                    <a:cs typeface="Arial" panose="020B0604020202020204" pitchFamily="34" charset="0"/>
                  </a:rPr>
                  <a:t>.</a:t>
                </a:r>
              </a:p>
            </p:txBody>
          </p:sp>
        </mc:Choice>
        <mc:Fallback>
          <p:sp>
            <p:nvSpPr>
              <p:cNvPr id="4" name="Rectangle 3"/>
              <p:cNvSpPr>
                <a:spLocks noRot="1" noChangeAspect="1" noMove="1" noResize="1" noEditPoints="1" noAdjustHandles="1" noChangeArrowheads="1" noChangeShapeType="1" noTextEdit="1"/>
              </p:cNvSpPr>
              <p:nvPr/>
            </p:nvSpPr>
            <p:spPr>
              <a:xfrm>
                <a:off x="1725392" y="2552700"/>
                <a:ext cx="15477762" cy="4302012"/>
              </a:xfrm>
              <a:prstGeom prst="rect">
                <a:avLst/>
              </a:prstGeom>
              <a:blipFill>
                <a:blip r:embed="rId4"/>
                <a:stretch>
                  <a:fillRect l="-1182" b="-2128"/>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flipH="1">
            <a:off x="16230600" y="5725411"/>
            <a:ext cx="1833697" cy="1100219"/>
          </a:xfrm>
          <a:prstGeom prst="rect">
            <a:avLst/>
          </a:prstGeom>
        </p:spPr>
      </p:pic>
      <p:pic>
        <p:nvPicPr>
          <p:cNvPr id="6" name="Picture 5"/>
          <p:cNvPicPr>
            <a:picLocks noChangeAspect="1"/>
          </p:cNvPicPr>
          <p:nvPr/>
        </p:nvPicPr>
        <p:blipFill>
          <a:blip r:embed="rId6"/>
          <a:stretch>
            <a:fillRect/>
          </a:stretch>
        </p:blipFill>
        <p:spPr>
          <a:xfrm rot="18840919">
            <a:off x="-166239" y="7290708"/>
            <a:ext cx="2084385" cy="2406712"/>
          </a:xfrm>
          <a:prstGeom prst="rect">
            <a:avLst/>
          </a:prstGeom>
        </p:spPr>
      </p:pic>
      <p:sp>
        <p:nvSpPr>
          <p:cNvPr id="21" name="TextBox 20"/>
          <p:cNvSpPr txBox="1"/>
          <p:nvPr/>
        </p:nvSpPr>
        <p:spPr>
          <a:xfrm>
            <a:off x="8690338" y="1749724"/>
            <a:ext cx="15478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1672856" y="7124700"/>
                <a:ext cx="15494669" cy="2324482"/>
              </a:xfrm>
              <a:prstGeom prst="rect">
                <a:avLst/>
              </a:prstGeom>
            </p:spPr>
            <p:txBody>
              <a:bodyPr wrap="square">
                <a:spAutoFit/>
              </a:bodyPr>
              <a:lstStyle/>
              <a:p>
                <a:pPr lvl="0">
                  <a:lnSpc>
                    <a:spcPct val="150000"/>
                  </a:lnSpc>
                </a:pPr>
                <a:r>
                  <a:rPr lang="en-US" sz="3600">
                    <a:solidFill>
                      <a:prstClr val="black"/>
                    </a:solidFill>
                    <a:latin typeface="Arial" panose="020B0604020202020204" pitchFamily="34" charset="0"/>
                    <a:cs typeface="Arial" panose="020B0604020202020204" pitchFamily="34" charset="0"/>
                  </a:rPr>
                  <a:t>Trong thực hành, ta thường trình bày ngắn gọn như sau</a:t>
                </a:r>
              </a:p>
              <a:p>
                <a:pPr lvl="0" algn="ctr">
                  <a:lnSpc>
                    <a:spcPct val="150000"/>
                  </a:lnSpc>
                </a:pPr>
                <a14:m>
                  <m:oMath xmlns:m="http://schemas.openxmlformats.org/officeDocument/2006/math">
                    <m:sSup>
                      <m:sSupPr>
                        <m:ctrlPr>
                          <a:rPr lang="en-US" sz="3600" i="1">
                            <a:solidFill>
                              <a:prstClr val="black"/>
                            </a:solidFill>
                            <a:latin typeface="Cambria Math" panose="02040503050406030204" pitchFamily="18" charset="0"/>
                            <a:cs typeface="Arial" panose="020B0604020202020204" pitchFamily="34" charset="0"/>
                          </a:rPr>
                        </m:ctrlPr>
                      </m:sSupPr>
                      <m:e>
                        <m:r>
                          <a:rPr lang="en-US" sz="3600" i="1">
                            <a:solidFill>
                              <a:prstClr val="black"/>
                            </a:solidFill>
                            <a:latin typeface="Cambria Math" panose="02040503050406030204" pitchFamily="18" charset="0"/>
                            <a:cs typeface="Arial" panose="020B0604020202020204" pitchFamily="34" charset="0"/>
                          </a:rPr>
                          <m:t>𝑓</m:t>
                        </m:r>
                      </m:e>
                      <m:sup>
                        <m:r>
                          <a:rPr lang="en-US" sz="3600" i="1">
                            <a:solidFill>
                              <a:prstClr val="black"/>
                            </a:solidFill>
                            <a:latin typeface="Cambria Math" panose="02040503050406030204" pitchFamily="18" charset="0"/>
                            <a:cs typeface="Arial" panose="020B0604020202020204" pitchFamily="34" charset="0"/>
                          </a:rPr>
                          <m:t>′</m:t>
                        </m:r>
                      </m:sup>
                    </m:sSup>
                    <m:d>
                      <m:dPr>
                        <m:ctrlPr>
                          <a:rPr lang="en-US" sz="3600" i="1">
                            <a:solidFill>
                              <a:prstClr val="black"/>
                            </a:solidFill>
                            <a:latin typeface="Cambria Math" panose="02040503050406030204" pitchFamily="18" charset="0"/>
                            <a:cs typeface="Arial" panose="020B0604020202020204" pitchFamily="34" charset="0"/>
                          </a:rPr>
                        </m:ctrlPr>
                      </m:dPr>
                      <m:e>
                        <m:r>
                          <a:rPr lang="en-US" sz="3600" i="1">
                            <a:solidFill>
                              <a:prstClr val="black"/>
                            </a:solidFill>
                            <a:latin typeface="Cambria Math" panose="02040503050406030204" pitchFamily="18" charset="0"/>
                            <a:cs typeface="Arial" panose="020B0604020202020204" pitchFamily="34" charset="0"/>
                          </a:rPr>
                          <m:t>1</m:t>
                        </m:r>
                      </m:e>
                    </m:d>
                    <m:r>
                      <a:rPr lang="en-US" sz="3600" i="1">
                        <a:solidFill>
                          <a:prstClr val="black"/>
                        </a:solidFill>
                        <a:latin typeface="Cambria Math" panose="02040503050406030204" pitchFamily="18" charset="0"/>
                        <a:cs typeface="Arial" panose="020B0604020202020204" pitchFamily="34" charset="0"/>
                      </a:rPr>
                      <m:t>=</m:t>
                    </m:r>
                    <m:limLow>
                      <m:limLow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e>
                      <m:lim>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lim>
                    </m:limLow>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𝑓</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𝑓</m:t>
                        </m:r>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num>
                      <m:den>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den>
                    </m:f>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e>
                      <m:lim>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lim>
                    </m:limLow>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a:solidFill>
                                      <a:prstClr val="black"/>
                                    </a:solidFill>
                                    <a:latin typeface="Cambria Math" panose="02040503050406030204" pitchFamily="18" charset="0"/>
                                    <a:cs typeface="Arial" panose="020B0604020202020204" pitchFamily="34" charset="0"/>
                                  </a:rPr>
                                </m:ctrlPr>
                              </m:sSupPr>
                              <m:e>
                                <m:r>
                                  <a:rPr lang="en-US" sz="3600" i="1">
                                    <a:solidFill>
                                      <a:prstClr val="black"/>
                                    </a:solidFill>
                                    <a:latin typeface="Cambria Math" panose="02040503050406030204" pitchFamily="18" charset="0"/>
                                    <a:cs typeface="Arial" panose="020B0604020202020204" pitchFamily="34" charset="0"/>
                                  </a:rPr>
                                  <m:t>𝑥</m:t>
                                </m:r>
                              </m:e>
                              <m:sup>
                                <m:r>
                                  <a:rPr lang="en-US" sz="3600" i="1">
                                    <a:solidFill>
                                      <a:prstClr val="black"/>
                                    </a:solidFill>
                                    <a:latin typeface="Cambria Math" panose="02040503050406030204" pitchFamily="18" charset="0"/>
                                    <a:cs typeface="Arial" panose="020B0604020202020204" pitchFamily="34" charset="0"/>
                                  </a:rPr>
                                  <m:t>2</m:t>
                                </m:r>
                              </m:sup>
                            </m:sSup>
                            <m:r>
                              <a:rPr lang="en-US" sz="3600" i="1">
                                <a:solidFill>
                                  <a:prstClr val="black"/>
                                </a:solidFill>
                                <a:latin typeface="Cambria Math" panose="02040503050406030204" pitchFamily="18" charset="0"/>
                                <a:cs typeface="Arial" panose="020B0604020202020204" pitchFamily="34" charset="0"/>
                              </a:rPr>
                              <m:t>+2</m:t>
                            </m:r>
                            <m:r>
                              <a:rPr lang="en-US" sz="3600" i="1">
                                <a:solidFill>
                                  <a:prstClr val="black"/>
                                </a:solidFill>
                                <a:latin typeface="Cambria Math" panose="02040503050406030204" pitchFamily="18" charset="0"/>
                                <a:cs typeface="Arial" panose="020B0604020202020204" pitchFamily="34" charset="0"/>
                              </a:rPr>
                              <m:t>𝑥</m:t>
                            </m:r>
                          </m:e>
                        </m:d>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den>
                    </m:f>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e>
                      <m:lim>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lim>
                    </m:limLow>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600" i="1">
                                <a:solidFill>
                                  <a:prstClr val="black"/>
                                </a:solidFill>
                                <a:latin typeface="Cambria Math" panose="02040503050406030204" pitchFamily="18" charset="0"/>
                                <a:cs typeface="Arial" panose="020B0604020202020204" pitchFamily="34" charset="0"/>
                              </a:rPr>
                            </m:ctrlPr>
                          </m:dPr>
                          <m:e>
                            <m:r>
                              <a:rPr lang="en-US" sz="3600" i="1">
                                <a:solidFill>
                                  <a:prstClr val="black"/>
                                </a:solidFill>
                                <a:latin typeface="Cambria Math" panose="02040503050406030204" pitchFamily="18" charset="0"/>
                                <a:cs typeface="Arial" panose="020B0604020202020204" pitchFamily="34" charset="0"/>
                              </a:rPr>
                              <m:t>𝑥</m:t>
                            </m:r>
                            <m:r>
                              <a:rPr lang="en-US" sz="3600" i="1">
                                <a:solidFill>
                                  <a:prstClr val="black"/>
                                </a:solidFill>
                                <a:latin typeface="Cambria Math" panose="02040503050406030204" pitchFamily="18" charset="0"/>
                                <a:cs typeface="Arial" panose="020B0604020202020204" pitchFamily="34" charset="0"/>
                              </a:rPr>
                              <m:t>−1</m:t>
                            </m:r>
                          </m:e>
                        </m:d>
                        <m:d>
                          <m:dPr>
                            <m:ctrlPr>
                              <a:rPr lang="en-US" sz="3600" i="1">
                                <a:solidFill>
                                  <a:prstClr val="black"/>
                                </a:solidFill>
                                <a:latin typeface="Cambria Math" panose="02040503050406030204" pitchFamily="18" charset="0"/>
                                <a:cs typeface="Arial" panose="020B0604020202020204" pitchFamily="34" charset="0"/>
                              </a:rPr>
                            </m:ctrlPr>
                          </m:dPr>
                          <m:e>
                            <m:r>
                              <a:rPr lang="en-US" sz="3600" i="1">
                                <a:solidFill>
                                  <a:prstClr val="black"/>
                                </a:solidFill>
                                <a:latin typeface="Cambria Math" panose="02040503050406030204" pitchFamily="18" charset="0"/>
                                <a:cs typeface="Arial" panose="020B0604020202020204" pitchFamily="34" charset="0"/>
                              </a:rPr>
                              <m:t>𝑥</m:t>
                            </m:r>
                            <m:r>
                              <a:rPr lang="en-US" sz="3600" i="1">
                                <a:solidFill>
                                  <a:prstClr val="black"/>
                                </a:solidFill>
                                <a:latin typeface="Cambria Math" panose="02040503050406030204" pitchFamily="18" charset="0"/>
                                <a:cs typeface="Arial" panose="020B0604020202020204" pitchFamily="34" charset="0"/>
                              </a:rPr>
                              <m:t>+3</m:t>
                            </m:r>
                          </m:e>
                        </m:d>
                      </m:num>
                      <m:den>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den>
                    </m:f>
                    <m:limLow>
                      <m:limLow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e>
                      <m:lim>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lim>
                    </m:limLow>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a14:m>
                <a:r>
                  <a:rPr lang="en-US" sz="3600">
                    <a:solidFill>
                      <a:prstClr val="black"/>
                    </a:solidFill>
                    <a:latin typeface="Arial" panose="020B0604020202020204" pitchFamily="34" charset="0"/>
                    <a:cs typeface="Arial" panose="020B0604020202020204" pitchFamily="34" charset="0"/>
                  </a:rPr>
                  <a:t> </a:t>
                </a:r>
                <a:endParaRPr lang="vi-VN" sz="3600">
                  <a:solidFill>
                    <a:prstClr val="black"/>
                  </a:solidFill>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672856" y="7124700"/>
                <a:ext cx="15494669" cy="2324482"/>
              </a:xfrm>
              <a:prstGeom prst="rect">
                <a:avLst/>
              </a:prstGeom>
              <a:blipFill>
                <a:blip r:embed="rId7"/>
                <a:stretch>
                  <a:fillRect l="-1180"/>
                </a:stretch>
              </a:blipFill>
            </p:spPr>
            <p:txBody>
              <a:bodyPr/>
              <a:lstStyle/>
              <a:p>
                <a:r>
                  <a:rPr lang="en-US">
                    <a:noFill/>
                  </a:rPr>
                  <a:t> </a:t>
                </a:r>
              </a:p>
            </p:txBody>
          </p:sp>
        </mc:Fallback>
      </mc:AlternateContent>
    </p:spTree>
    <p:extLst>
      <p:ext uri="{BB962C8B-B14F-4D97-AF65-F5344CB8AC3E}">
        <p14:creationId xmlns:p14="http://schemas.microsoft.com/office/powerpoint/2010/main" val="427843601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6" dur="500"/>
                                        <p:tgtEl>
                                          <p:spTgt spid="2">
                                            <p:txEl>
                                              <p:pRg st="0" end="0"/>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609600" y="952500"/>
            <a:ext cx="17068800" cy="7696200"/>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Rectangle 20"/>
          <p:cNvSpPr/>
          <p:nvPr/>
        </p:nvSpPr>
        <p:spPr>
          <a:xfrm>
            <a:off x="7983266" y="2294320"/>
            <a:ext cx="2321468" cy="1306255"/>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Chú </a:t>
            </a:r>
            <a:r>
              <a:rPr kumimoji="0" lang="en-US" sz="6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ý</a:t>
            </a:r>
            <a:endParaRPr kumimoji="0" lang="en-US" sz="6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2" name="Rectangle 21"/>
              <p:cNvSpPr/>
              <p:nvPr/>
            </p:nvSpPr>
            <p:spPr>
              <a:xfrm>
                <a:off x="1611878" y="4006800"/>
                <a:ext cx="15064244" cy="2961516"/>
              </a:xfrm>
              <a:prstGeom prst="rect">
                <a:avLst/>
              </a:prstGeom>
            </p:spPr>
            <p:txBody>
              <a:bodyPr wrap="square">
                <a:spAutoFit/>
              </a:bodyPr>
              <a:lstStyle/>
              <a:p>
                <a:pPr algn="ctr">
                  <a:lnSpc>
                    <a:spcPct val="150000"/>
                  </a:lnSpc>
                  <a:spcAft>
                    <a:spcPts val="1200"/>
                  </a:spcAft>
                </a:pPr>
                <a:r>
                  <a:rPr lang="nl-NL" sz="4000" kern="100">
                    <a:latin typeface="Arial" panose="020B0604020202020204" pitchFamily="34" charset="0"/>
                    <a:ea typeface="Calibri" panose="020F0502020204030204" pitchFamily="34" charset="0"/>
                    <a:cs typeface="Arial" panose="020B0604020202020204" pitchFamily="34" charset="0"/>
                  </a:rPr>
                  <a:t>Đặt </a:t>
                </a:r>
                <a14:m>
                  <m:oMath xmlns:m="http://schemas.openxmlformats.org/officeDocument/2006/math">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h</m:t>
                    </m:r>
                    <m:r>
                      <a:rPr lang="nl-NL" sz="4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nl-NL" sz="4000" kern="100">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nl-NL" sz="4000" kern="100">
                    <a:effectLst/>
                    <a:latin typeface="Arial" panose="020B0604020202020204" pitchFamily="34" charset="0"/>
                    <a:ea typeface="Calibri" panose="020F0502020204030204" pitchFamily="34" charset="0"/>
                    <a:cs typeface="Arial" panose="020B0604020202020204" pitchFamily="34" charset="0"/>
                  </a:rPr>
                  <a:t>, khi đó đạo hàm của hàm số đã cho tại điểm </a:t>
                </a:r>
                <a14:m>
                  <m:oMath xmlns:m="http://schemas.openxmlformats.org/officeDocument/2006/math">
                    <m:sSub>
                      <m:sSub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𝑜</m:t>
                        </m:r>
                      </m:sub>
                    </m:sSub>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nl-NL" sz="4000" kern="100">
                    <a:effectLst/>
                    <a:latin typeface="Arial" panose="020B0604020202020204" pitchFamily="34" charset="0"/>
                    <a:ea typeface="Malgun Gothic" panose="020B0503020000020004" pitchFamily="34" charset="-127"/>
                    <a:cs typeface="Arial" panose="020B0604020202020204" pitchFamily="34" charset="0"/>
                  </a:rPr>
                  <a:t>là:</a:t>
                </a:r>
                <a:endParaRPr lang="en-US" sz="4000" kern="1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𝑓</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4000" i="1">
                              <a:effectLst/>
                              <a:latin typeface="Cambria Math" panose="02040503050406030204" pitchFamily="18" charset="0"/>
                              <a:cs typeface="Times New Roman" panose="02020603050405020304" pitchFamily="18" charset="0"/>
                            </a:rPr>
                          </m:ctrlPr>
                        </m:dPr>
                        <m:e>
                          <m:sSub>
                            <m:sSubPr>
                              <m:ctrlPr>
                                <a:rPr lang="en-US" sz="4000" i="1">
                                  <a:effectLst/>
                                  <a:latin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a:effectLst/>
                                  <a:latin typeface="Cambria Math" panose="02040503050406030204" pitchFamily="18" charset="0"/>
                                  <a:ea typeface="Calibri" panose="020F0502020204030204" pitchFamily="34" charset="0"/>
                                  <a:cs typeface="Times New Roman" panose="02020603050405020304" pitchFamily="18" charset="0"/>
                                </a:rPr>
                                <m:t>0</m:t>
                              </m:r>
                            </m:sub>
                          </m:sSub>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4000" i="1">
                              <a:effectLst/>
                              <a:latin typeface="Cambria Math" panose="02040503050406030204" pitchFamily="18" charset="0"/>
                              <a:cs typeface="Times New Roman" panose="02020603050405020304" pitchFamily="18" charset="0"/>
                            </a:rPr>
                          </m:ctrlPr>
                        </m:limLow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4000" i="1">
                              <a:effectLst/>
                              <a:latin typeface="Cambria Math" panose="02040503050406030204" pitchFamily="18" charset="0"/>
                              <a:ea typeface="Calibri" panose="020F0502020204030204" pitchFamily="34" charset="0"/>
                              <a:cs typeface="Times New Roman" panose="02020603050405020304" pitchFamily="18" charset="0"/>
                            </a:rPr>
                            <m:t>h</m:t>
                          </m:r>
                          <m:r>
                            <a:rPr lang="en-US" sz="4000">
                              <a:effectLst/>
                              <a:latin typeface="Cambria Math" panose="02040503050406030204" pitchFamily="18" charset="0"/>
                              <a:ea typeface="Calibri" panose="020F0502020204030204" pitchFamily="34" charset="0"/>
                              <a:cs typeface="Times New Roman" panose="02020603050405020304" pitchFamily="18" charset="0"/>
                            </a:rPr>
                            <m:t>→0</m:t>
                          </m:r>
                        </m:lim>
                      </m:limLow>
                      <m:r>
                        <a:rPr lang="en-US" sz="40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000" i="1">
                                  <a:effectLst/>
                                  <a:latin typeface="Cambria Math" panose="02040503050406030204" pitchFamily="18" charset="0"/>
                                  <a:cs typeface="Times New Roman" panose="02020603050405020304" pitchFamily="18" charset="0"/>
                                </a:rPr>
                              </m:ctrlPr>
                            </m:dPr>
                            <m:e>
                              <m:sSub>
                                <m:sSubPr>
                                  <m:ctrlPr>
                                    <a:rPr lang="en-US" sz="4000" i="1">
                                      <a:effectLst/>
                                      <a:latin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h</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000" i="1">
                                  <a:effectLst/>
                                  <a:latin typeface="Cambria Math" panose="02040503050406030204" pitchFamily="18" charset="0"/>
                                  <a:cs typeface="Times New Roman" panose="02020603050405020304" pitchFamily="18" charset="0"/>
                                </a:rPr>
                              </m:ctrlPr>
                            </m:dPr>
                            <m:e>
                              <m:sSub>
                                <m:sSubPr>
                                  <m:ctrlPr>
                                    <a:rPr lang="en-US" sz="4000" i="1">
                                      <a:effectLst/>
                                      <a:latin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a:effectLst/>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h</m:t>
                          </m:r>
                        </m:den>
                      </m:f>
                    </m:oMath>
                  </m:oMathPara>
                </a14:m>
                <a:endParaRPr kumimoji="0" lang="en-US" sz="40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1611878" y="4006800"/>
                <a:ext cx="15064244" cy="2961516"/>
              </a:xfrm>
              <a:prstGeom prst="rect">
                <a:avLst/>
              </a:prstGeom>
              <a:blipFill>
                <a:blip r:embed="rId7"/>
                <a:stretch>
                  <a:fillRect l="-769" r="-728"/>
                </a:stretch>
              </a:blipFill>
            </p:spPr>
            <p:txBody>
              <a:bodyPr/>
              <a:lstStyle/>
              <a:p>
                <a:r>
                  <a:rPr lang="en-US">
                    <a:noFill/>
                  </a:rPr>
                  <a:t> </a:t>
                </a:r>
              </a:p>
            </p:txBody>
          </p:sp>
        </mc:Fallback>
      </mc:AlternateContent>
      <p:pic>
        <p:nvPicPr>
          <p:cNvPr id="7" name="Picture 6"/>
          <p:cNvPicPr>
            <a:picLocks noChangeAspect="1"/>
          </p:cNvPicPr>
          <p:nvPr/>
        </p:nvPicPr>
        <p:blipFill>
          <a:blip r:embed="rId8"/>
          <a:stretch>
            <a:fillRect/>
          </a:stretch>
        </p:blipFill>
        <p:spPr>
          <a:xfrm>
            <a:off x="15791558" y="6805025"/>
            <a:ext cx="1321115" cy="1139032"/>
          </a:xfrm>
          <a:prstGeom prst="rect">
            <a:avLst/>
          </a:prstGeom>
        </p:spPr>
      </p:pic>
    </p:spTree>
    <p:extLst>
      <p:ext uri="{BB962C8B-B14F-4D97-AF65-F5344CB8AC3E}">
        <p14:creationId xmlns:p14="http://schemas.microsoft.com/office/powerpoint/2010/main" val="391679473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244642" y="222584"/>
            <a:ext cx="17771490" cy="9797716"/>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ounded Rectangle 19"/>
          <p:cNvSpPr/>
          <p:nvPr/>
        </p:nvSpPr>
        <p:spPr>
          <a:xfrm>
            <a:off x="1076407" y="750840"/>
            <a:ext cx="3718560" cy="129050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Luyện tập 1</a:t>
            </a:r>
            <a:endParaRPr lang="en-US" sz="4000" b="1">
              <a:solidFill>
                <a:schemeClr val="bg1"/>
              </a:solidFill>
              <a:latin typeface="Arial" panose="020B0604020202020204" pitchFamily="34" charset="0"/>
              <a:cs typeface="Arial" panose="020B0604020202020204" pitchFamily="34" charset="0"/>
            </a:endParaRPr>
          </a:p>
        </p:txBody>
      </p:sp>
      <p:grpSp>
        <p:nvGrpSpPr>
          <p:cNvPr id="27" name="Group 26"/>
          <p:cNvGrpSpPr/>
          <p:nvPr/>
        </p:nvGrpSpPr>
        <p:grpSpPr>
          <a:xfrm>
            <a:off x="8294588" y="2797342"/>
            <a:ext cx="1671597" cy="1115868"/>
            <a:chOff x="981393" y="777308"/>
            <a:chExt cx="1858639" cy="1275995"/>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9" name="TextBox 28"/>
            <p:cNvSpPr txBox="1"/>
            <p:nvPr/>
          </p:nvSpPr>
          <p:spPr>
            <a:xfrm>
              <a:off x="1222093" y="976785"/>
              <a:ext cx="1419799" cy="7742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4"/>
          <a:stretch>
            <a:fillRect/>
          </a:stretch>
        </p:blipFill>
        <p:spPr>
          <a:xfrm rot="19853723">
            <a:off x="16955064" y="8294482"/>
            <a:ext cx="1409290" cy="1604799"/>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5090106" y="446558"/>
                <a:ext cx="12207294" cy="1738296"/>
              </a:xfrm>
              <a:prstGeom prst="rect">
                <a:avLst/>
              </a:prstGeom>
            </p:spPr>
            <p:txBody>
              <a:bodyPr wrap="square">
                <a:spAutoFit/>
              </a:bodyPr>
              <a:lstStyle/>
              <a:p>
                <a:pPr lvl="0" algn="just">
                  <a:lnSpc>
                    <a:spcPct val="150000"/>
                  </a:lnSpc>
                </a:pPr>
                <a:r>
                  <a:rPr lang="vi-VN" sz="3800" smtClean="0">
                    <a:solidFill>
                      <a:prstClr val="black"/>
                    </a:solidFill>
                    <a:cs typeface="Arial" panose="020B0604020202020204" pitchFamily="34" charset="0"/>
                  </a:rPr>
                  <a:t>Tính đạo hàm của hàm số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𝑦</m:t>
                    </m:r>
                    <m:r>
                      <a:rPr lang="vi-VN" sz="3800" i="1" smtClean="0">
                        <a:solidFill>
                          <a:prstClr val="black"/>
                        </a:solidFill>
                        <a:latin typeface="Cambria Math" panose="02040503050406030204" pitchFamily="18" charset="0"/>
                        <a:cs typeface="Arial" panose="020B0604020202020204" pitchFamily="34" charset="0"/>
                      </a:rPr>
                      <m:t>=−</m:t>
                    </m:r>
                    <m:sSup>
                      <m:sSupPr>
                        <m:ctrlPr>
                          <a:rPr lang="vi-VN" sz="3800" i="1" smtClean="0">
                            <a:solidFill>
                              <a:prstClr val="black"/>
                            </a:solidFill>
                            <a:latin typeface="Cambria Math" panose="02040503050406030204" pitchFamily="18" charset="0"/>
                            <a:cs typeface="Arial" panose="020B0604020202020204" pitchFamily="34" charset="0"/>
                          </a:rPr>
                        </m:ctrlPr>
                      </m:sSupPr>
                      <m:e>
                        <m:r>
                          <a:rPr lang="vi-VN" sz="3800" i="1">
                            <a:solidFill>
                              <a:prstClr val="black"/>
                            </a:solidFill>
                            <a:latin typeface="Cambria Math" panose="02040503050406030204" pitchFamily="18" charset="0"/>
                            <a:cs typeface="Arial" panose="020B0604020202020204" pitchFamily="34" charset="0"/>
                          </a:rPr>
                          <m:t>𝑥</m:t>
                        </m:r>
                      </m:e>
                      <m:sup>
                        <m:r>
                          <a:rPr lang="vi-VN" sz="3800" i="1">
                            <a:solidFill>
                              <a:prstClr val="black"/>
                            </a:solidFill>
                            <a:latin typeface="Cambria Math" panose="02040503050406030204" pitchFamily="18" charset="0"/>
                            <a:cs typeface="Arial" panose="020B0604020202020204" pitchFamily="34" charset="0"/>
                          </a:rPr>
                          <m:t>2</m:t>
                        </m:r>
                      </m:sup>
                    </m:sSup>
                    <m:r>
                      <a:rPr lang="vi-VN" sz="3800" i="1" smtClean="0">
                        <a:solidFill>
                          <a:prstClr val="black"/>
                        </a:solidFill>
                        <a:latin typeface="Cambria Math" panose="02040503050406030204" pitchFamily="18" charset="0"/>
                        <a:cs typeface="Arial" panose="020B0604020202020204" pitchFamily="34" charset="0"/>
                      </a:rPr>
                      <m:t> +2</m:t>
                    </m:r>
                    <m:r>
                      <a:rPr lang="vi-VN" sz="3800" i="1" smtClean="0">
                        <a:solidFill>
                          <a:prstClr val="black"/>
                        </a:solidFill>
                        <a:latin typeface="Cambria Math" panose="02040503050406030204" pitchFamily="18" charset="0"/>
                        <a:cs typeface="Arial" panose="020B0604020202020204" pitchFamily="34" charset="0"/>
                      </a:rPr>
                      <m:t>𝑥</m:t>
                    </m:r>
                    <m:r>
                      <a:rPr lang="vi-VN" sz="3800" i="1" smtClean="0">
                        <a:solidFill>
                          <a:prstClr val="black"/>
                        </a:solidFill>
                        <a:latin typeface="Cambria Math" panose="02040503050406030204" pitchFamily="18" charset="0"/>
                        <a:cs typeface="Arial" panose="020B0604020202020204" pitchFamily="34" charset="0"/>
                      </a:rPr>
                      <m:t>+1</m:t>
                    </m:r>
                  </m:oMath>
                </a14:m>
                <a:r>
                  <a:rPr lang="en-US" sz="3800" smtClean="0">
                    <a:solidFill>
                      <a:prstClr val="black"/>
                    </a:solidFill>
                    <a:cs typeface="Arial" panose="020B0604020202020204" pitchFamily="34" charset="0"/>
                  </a:rPr>
                  <a:t> </a:t>
                </a:r>
                <a:r>
                  <a:rPr lang="vi-VN" sz="3800">
                    <a:solidFill>
                      <a:prstClr val="black"/>
                    </a:solidFill>
                    <a:cs typeface="Arial" panose="020B0604020202020204" pitchFamily="34" charset="0"/>
                  </a:rPr>
                  <a:t>tại </a:t>
                </a:r>
                <a:r>
                  <a:rPr lang="vi-VN" sz="3800">
                    <a:solidFill>
                      <a:prstClr val="black"/>
                    </a:solidFill>
                    <a:cs typeface="Arial" panose="020B0604020202020204" pitchFamily="34" charset="0"/>
                  </a:rPr>
                  <a:t>điểm </a:t>
                </a:r>
                <a14:m>
                  <m:oMath xmlns:m="http://schemas.openxmlformats.org/officeDocument/2006/math">
                    <m:sSub>
                      <m:sSubPr>
                        <m:ctrlPr>
                          <a:rPr lang="vi-VN" sz="3800" i="1" smtClean="0">
                            <a:solidFill>
                              <a:prstClr val="black"/>
                            </a:solidFill>
                            <a:latin typeface="Cambria Math" panose="02040503050406030204" pitchFamily="18" charset="0"/>
                            <a:cs typeface="Arial" panose="020B0604020202020204" pitchFamily="34" charset="0"/>
                          </a:rPr>
                        </m:ctrlPr>
                      </m:sSubPr>
                      <m:e>
                        <m:r>
                          <a:rPr lang="en-US" sz="3800" b="0" i="1" smtClean="0">
                            <a:solidFill>
                              <a:prstClr val="black"/>
                            </a:solidFill>
                            <a:latin typeface="Cambria Math" panose="02040503050406030204" pitchFamily="18" charset="0"/>
                            <a:cs typeface="Arial" panose="020B0604020202020204" pitchFamily="34" charset="0"/>
                          </a:rPr>
                          <m:t>𝑥</m:t>
                        </m:r>
                      </m:e>
                      <m:sub>
                        <m:r>
                          <a:rPr lang="en-US" sz="3800" b="0" i="1" smtClean="0">
                            <a:solidFill>
                              <a:prstClr val="black"/>
                            </a:solidFill>
                            <a:latin typeface="Cambria Math" panose="02040503050406030204" pitchFamily="18" charset="0"/>
                            <a:cs typeface="Arial" panose="020B0604020202020204" pitchFamily="34" charset="0"/>
                          </a:rPr>
                          <m:t>𝑜</m:t>
                        </m:r>
                      </m:sub>
                    </m:sSub>
                    <m:r>
                      <a:rPr lang="vi-VN" sz="3800" i="1" smtClean="0">
                        <a:solidFill>
                          <a:prstClr val="black"/>
                        </a:solidFill>
                        <a:latin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cs typeface="Arial" panose="020B0604020202020204" pitchFamily="34" charset="0"/>
                      </a:rPr>
                      <m:t>−</m:t>
                    </m:r>
                    <m:r>
                      <a:rPr lang="vi-VN" sz="3800" i="1" smtClean="0">
                        <a:solidFill>
                          <a:prstClr val="black"/>
                        </a:solidFill>
                        <a:latin typeface="Cambria Math" panose="02040503050406030204" pitchFamily="18" charset="0"/>
                        <a:cs typeface="Arial" panose="020B0604020202020204" pitchFamily="34" charset="0"/>
                      </a:rPr>
                      <m:t>1.</m:t>
                    </m:r>
                  </m:oMath>
                </a14:m>
                <a:endParaRPr lang="vi-VN" sz="3800">
                  <a:solidFill>
                    <a:prstClr val="black"/>
                  </a:solidFill>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5090106" y="446558"/>
                <a:ext cx="12207294" cy="1738296"/>
              </a:xfrm>
              <a:prstGeom prst="rect">
                <a:avLst/>
              </a:prstGeom>
              <a:blipFill>
                <a:blip r:embed="rId5"/>
                <a:stretch>
                  <a:fillRect l="-1648" r="-159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3"/>
              <p:cNvSpPr>
                <a:spLocks noChangeArrowheads="1"/>
              </p:cNvSpPr>
              <p:nvPr/>
            </p:nvSpPr>
            <p:spPr bwMode="auto">
              <a:xfrm>
                <a:off x="877291" y="4620424"/>
                <a:ext cx="16719780" cy="47975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sSup>
                        <m:sSup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e>
                          </m:d>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lim>
                      </m:limLow>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3800" kern="100">
                  <a:effectLst/>
                  <a:ea typeface="Calibri" panose="020F0502020204030204" pitchFamily="34" charset="0"/>
                  <a:cs typeface="Arial" panose="020B0604020202020204" pitchFamily="34" charset="0"/>
                </a:endParaRPr>
              </a:p>
              <a:p>
                <a:pPr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+1)(3</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 (3</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)=3+1=4</m:t>
                      </m:r>
                    </m:oMath>
                  </m:oMathPara>
                </a14:m>
                <a:endParaRPr lang="en-US" sz="3800" kern="100">
                  <a:effectLst/>
                  <a:ea typeface="Calibri" panose="020F0502020204030204" pitchFamily="34" charset="0"/>
                  <a:cs typeface="Arial" panose="020B0604020202020204" pitchFamily="34" charset="0"/>
                </a:endParaRPr>
              </a:p>
              <a:p>
                <a:pPr algn="just">
                  <a:lnSpc>
                    <a:spcPct val="150000"/>
                  </a:lnSpc>
                  <a:spcBef>
                    <a:spcPts val="1200"/>
                  </a:spcBef>
                  <a:spcAft>
                    <a:spcPts val="1200"/>
                  </a:spcAft>
                </a:pPr>
                <a:r>
                  <a:rPr lang="en-US" sz="3800" kern="100">
                    <a:effectLst/>
                    <a:ea typeface="Malgun Gothic" panose="020B0503020000020004" pitchFamily="34" charset="-127"/>
                    <a:cs typeface="Arial" panose="020B0604020202020204" pitchFamily="34" charset="0"/>
                  </a:rPr>
                  <a:t>Vậy </a:t>
                </a:r>
                <a14:m>
                  <m:oMath xmlns:m="http://schemas.openxmlformats.org/officeDocument/2006/math">
                    <m:sSup>
                      <m:sSupPr>
                        <m:ctrlP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𝑓</m:t>
                        </m:r>
                      </m:e>
                      <m: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d>
                      <m:dPr>
                        <m:ctrlP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−1</m:t>
                        </m:r>
                      </m:e>
                    </m:d>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=4.</m:t>
                    </m:r>
                  </m:oMath>
                </a14:m>
                <a:endParaRPr lang="en-US" sz="3800" kern="100">
                  <a:effectLst/>
                  <a:ea typeface="Calibri" panose="020F0502020204030204" pitchFamily="34" charset="0"/>
                  <a:cs typeface="Arial" panose="020B0604020202020204" pitchFamily="34" charset="0"/>
                </a:endParaRPr>
              </a:p>
            </p:txBody>
          </p:sp>
        </mc:Choice>
        <mc:Fallback>
          <p:sp>
            <p:nvSpPr>
              <p:cNvPr id="8" name="Rectangle 3"/>
              <p:cNvSpPr>
                <a:spLocks noRot="1" noChangeAspect="1" noMove="1" noResize="1" noEditPoints="1" noAdjustHandles="1" noChangeArrowheads="1" noChangeShapeType="1" noTextEdit="1"/>
              </p:cNvSpPr>
              <p:nvPr/>
            </p:nvSpPr>
            <p:spPr bwMode="auto">
              <a:xfrm>
                <a:off x="877291" y="4620424"/>
                <a:ext cx="16719780" cy="4797532"/>
              </a:xfrm>
              <a:prstGeom prst="rect">
                <a:avLst/>
              </a:prstGeom>
              <a:blipFill>
                <a:blip r:embed="rId6"/>
                <a:stretch>
                  <a:fillRect l="-1203" b="-343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9" name="Rectangle 4"/>
          <p:cNvSpPr>
            <a:spLocks noChangeArrowheads="1"/>
          </p:cNvSpPr>
          <p:nvPr/>
        </p:nvSpPr>
        <p:spPr bwMode="auto">
          <a:xfrm>
            <a:off x="0" y="-135270"/>
            <a:ext cx="184731" cy="118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r>
            <a:br>
              <a:rPr kumimoji="0" lang="en-US" altLang="en-US" sz="3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br>
            <a:endParaRPr kumimoji="0" lang="en-US" altLang="en-US" sz="36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656316" y="3075828"/>
            <a:ext cx="840182" cy="1203843"/>
          </a:xfrm>
          <a:prstGeom prst="rect">
            <a:avLst/>
          </a:prstGeom>
        </p:spPr>
      </p:pic>
    </p:spTree>
    <p:extLst>
      <p:ext uri="{BB962C8B-B14F-4D97-AF65-F5344CB8AC3E}">
        <p14:creationId xmlns:p14="http://schemas.microsoft.com/office/powerpoint/2010/main" val="2216566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up)">
                                      <p:cBhvr>
                                        <p:cTn id="20" dur="500"/>
                                        <p:tgtEl>
                                          <p:spTgt spid="8">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up)">
                                      <p:cBhvr>
                                        <p:cTn id="24" dur="500"/>
                                        <p:tgtEl>
                                          <p:spTgt spid="8">
                                            <p:txEl>
                                              <p:pRg st="1" end="1"/>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wipe(up)">
                                      <p:cBhvr>
                                        <p:cTn id="2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828800" y="1485900"/>
            <a:ext cx="14554200" cy="7391400"/>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1045462">
            <a:off x="1154753" y="755455"/>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7"/>
            <a:stretch>
              <a:fillRect/>
            </a:stretch>
          </a:blipFill>
        </p:spPr>
      </p:sp>
      <p:sp>
        <p:nvSpPr>
          <p:cNvPr id="16" name="Freeform 9"/>
          <p:cNvSpPr/>
          <p:nvPr/>
        </p:nvSpPr>
        <p:spPr>
          <a:xfrm>
            <a:off x="14097000" y="5604412"/>
            <a:ext cx="3681603" cy="3321026"/>
          </a:xfrm>
          <a:custGeom>
            <a:avLst/>
            <a:gdLst/>
            <a:ahLst/>
            <a:cxnLst/>
            <a:rect l="l" t="t" r="r" b="b"/>
            <a:pathLst>
              <a:path w="2657820" h="2345526">
                <a:moveTo>
                  <a:pt x="0" y="0"/>
                </a:moveTo>
                <a:lnTo>
                  <a:pt x="2657820" y="0"/>
                </a:lnTo>
                <a:lnTo>
                  <a:pt x="2657820" y="2345526"/>
                </a:lnTo>
                <a:lnTo>
                  <a:pt x="0" y="2345526"/>
                </a:lnTo>
                <a:lnTo>
                  <a:pt x="0" y="0"/>
                </a:lnTo>
                <a:close/>
              </a:path>
            </a:pathLst>
          </a:custGeom>
          <a:blipFill>
            <a:blip r:embed="rId8"/>
            <a:stretch>
              <a:fillRect/>
            </a:stretch>
          </a:blipFill>
        </p:spPr>
      </p:sp>
      <p:sp>
        <p:nvSpPr>
          <p:cNvPr id="17" name="Rectangle 16"/>
          <p:cNvSpPr/>
          <p:nvPr/>
        </p:nvSpPr>
        <p:spPr>
          <a:xfrm>
            <a:off x="2138105" y="3370094"/>
            <a:ext cx="13928032" cy="3851054"/>
          </a:xfrm>
          <a:prstGeom prst="rect">
            <a:avLst/>
          </a:prstGeom>
        </p:spPr>
        <p:txBody>
          <a:bodyPr wrap="square">
            <a:spAutoFit/>
          </a:bodyPr>
          <a:lstStyle/>
          <a:p>
            <a:pPr lvl="0" algn="ctr">
              <a:lnSpc>
                <a:spcPct val="150000"/>
              </a:lnSpc>
              <a:spcBef>
                <a:spcPts val="300"/>
              </a:spcBef>
              <a:spcAft>
                <a:spcPts val="300"/>
              </a:spcAft>
              <a:defRPr/>
            </a:pPr>
            <a:r>
              <a:rPr lang="en-US" sz="8500" b="1">
                <a:solidFill>
                  <a:srgbClr val="1F497D"/>
                </a:solidFill>
                <a:latin typeface="Arial" panose="020B0604020202020204" pitchFamily="34" charset="0"/>
                <a:ea typeface="Calibri" panose="020F0502020204030204" pitchFamily="34" charset="0"/>
                <a:cs typeface="Arial" panose="020B0604020202020204" pitchFamily="34" charset="0"/>
              </a:rPr>
              <a:t>3. Đạo hàm của hàm </a:t>
            </a:r>
            <a:r>
              <a:rPr lang="en-US" sz="8500" b="1">
                <a:solidFill>
                  <a:srgbClr val="1F497D"/>
                </a:solidFill>
                <a:latin typeface="Arial" panose="020B0604020202020204" pitchFamily="34" charset="0"/>
                <a:ea typeface="Calibri" panose="020F0502020204030204" pitchFamily="34" charset="0"/>
                <a:cs typeface="Arial" panose="020B0604020202020204" pitchFamily="34" charset="0"/>
              </a:rPr>
              <a:t>số </a:t>
            </a:r>
            <a:endParaRPr lang="en-US" sz="8500" b="1" smtClean="0">
              <a:solidFill>
                <a:srgbClr val="1F497D"/>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spcBef>
                <a:spcPts val="300"/>
              </a:spcBef>
              <a:spcAft>
                <a:spcPts val="300"/>
              </a:spcAft>
              <a:defRPr/>
            </a:pPr>
            <a:r>
              <a:rPr lang="en-US" sz="8500" b="1" smtClean="0">
                <a:solidFill>
                  <a:srgbClr val="1F497D"/>
                </a:solidFill>
                <a:latin typeface="Arial" panose="020B0604020202020204" pitchFamily="34" charset="0"/>
                <a:ea typeface="Calibri" panose="020F0502020204030204" pitchFamily="34" charset="0"/>
                <a:cs typeface="Arial" panose="020B0604020202020204" pitchFamily="34" charset="0"/>
              </a:rPr>
              <a:t>trên </a:t>
            </a:r>
            <a:r>
              <a:rPr lang="en-US" sz="8500" b="1">
                <a:solidFill>
                  <a:srgbClr val="1F497D"/>
                </a:solidFill>
                <a:latin typeface="Arial" panose="020B0604020202020204" pitchFamily="34" charset="0"/>
                <a:ea typeface="Calibri" panose="020F0502020204030204" pitchFamily="34" charset="0"/>
                <a:cs typeface="Arial" panose="020B0604020202020204" pitchFamily="34" charset="0"/>
              </a:rPr>
              <a:t>một khoảng</a:t>
            </a:r>
            <a:endParaRPr kumimoji="0" lang="vi-VN" sz="8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31530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4" name="Freeform 4"/>
          <p:cNvSpPr/>
          <p:nvPr/>
        </p:nvSpPr>
        <p:spPr>
          <a:xfrm>
            <a:off x="0" y="6294396"/>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6294396"/>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grpSp>
        <p:nvGrpSpPr>
          <p:cNvPr id="14" name="Group 17"/>
          <p:cNvGrpSpPr/>
          <p:nvPr/>
        </p:nvGrpSpPr>
        <p:grpSpPr>
          <a:xfrm>
            <a:off x="425116" y="419100"/>
            <a:ext cx="17449800" cy="94488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5"/>
          <a:stretch>
            <a:fillRect/>
          </a:stretch>
        </p:blipFill>
        <p:spPr>
          <a:xfrm>
            <a:off x="15274783" y="7203386"/>
            <a:ext cx="3013217" cy="3054720"/>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1085936" y="842033"/>
                <a:ext cx="16154400" cy="1846659"/>
              </a:xfrm>
              <a:prstGeom prst="rect">
                <a:avLst/>
              </a:prstGeom>
            </p:spPr>
            <p:txBody>
              <a:bodyPr wrap="square">
                <a:spAutoFit/>
              </a:bodyPr>
              <a:lstStyle/>
              <a:p>
                <a:pPr marL="571500" indent="-571500" algn="just">
                  <a:lnSpc>
                    <a:spcPct val="150000"/>
                  </a:lnSpc>
                  <a:buFont typeface="Wingdings" panose="05000000000000000000" pitchFamily="2" charset="2"/>
                  <a:buChar char="q"/>
                </a:pPr>
                <a:r>
                  <a:rPr lang="vi-VN" sz="3800" b="1" smtClean="0">
                    <a:solidFill>
                      <a:srgbClr val="C00000"/>
                    </a:solidFill>
                    <a:latin typeface="Arial" panose="020B0604020202020204" pitchFamily="34" charset="0"/>
                    <a:cs typeface="Arial" panose="020B0604020202020204" pitchFamily="34" charset="0"/>
                  </a:rPr>
                  <a:t>HĐ</a:t>
                </a:r>
                <a:r>
                  <a:rPr lang="en-US" sz="3800" b="1" smtClean="0">
                    <a:solidFill>
                      <a:srgbClr val="C00000"/>
                    </a:solidFill>
                    <a:latin typeface="Arial" panose="020B0604020202020204" pitchFamily="34" charset="0"/>
                    <a:cs typeface="Arial" panose="020B0604020202020204" pitchFamily="34" charset="0"/>
                  </a:rPr>
                  <a:t>3. </a:t>
                </a:r>
                <a:r>
                  <a:rPr lang="vi-VN" sz="3800">
                    <a:solidFill>
                      <a:srgbClr val="000000"/>
                    </a:solidFill>
                    <a:latin typeface="Arial" panose="020B0604020202020204" pitchFamily="34" charset="0"/>
                    <a:cs typeface="Arial" panose="020B0604020202020204" pitchFamily="34" charset="0"/>
                  </a:rPr>
                  <a:t>Tính đạo hàm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𝑓</m:t>
                    </m:r>
                    <m:r>
                      <a:rPr lang="vi-VN" sz="3800" i="1" smtClean="0">
                        <a:solidFill>
                          <a:srgbClr val="000000"/>
                        </a:solidFill>
                        <a:latin typeface="Cambria Math" panose="02040503050406030204" pitchFamily="18" charset="0"/>
                        <a:cs typeface="Arial" panose="020B0604020202020204" pitchFamily="34" charset="0"/>
                      </a:rPr>
                      <m:t>′(</m:t>
                    </m:r>
                    <m:sSub>
                      <m:sSubPr>
                        <m:ctrlPr>
                          <a:rPr lang="vi-VN" sz="3800" i="1" smtClean="0">
                            <a:solidFill>
                              <a:srgbClr val="000000"/>
                            </a:solidFill>
                            <a:latin typeface="Cambria Math" panose="02040503050406030204" pitchFamily="18" charset="0"/>
                            <a:cs typeface="Arial" panose="020B0604020202020204" pitchFamily="34" charset="0"/>
                          </a:rPr>
                        </m:ctrlPr>
                      </m:sSubPr>
                      <m:e>
                        <m:r>
                          <a:rPr lang="en-US" sz="3800" b="0" i="1" smtClean="0">
                            <a:solidFill>
                              <a:srgbClr val="000000"/>
                            </a:solidFill>
                            <a:latin typeface="Cambria Math" panose="02040503050406030204" pitchFamily="18" charset="0"/>
                            <a:cs typeface="Arial" panose="020B0604020202020204" pitchFamily="34" charset="0"/>
                          </a:rPr>
                          <m:t>𝑥</m:t>
                        </m:r>
                      </m:e>
                      <m:sub>
                        <m:r>
                          <a:rPr lang="en-US" sz="3800" b="0" i="1" smtClean="0">
                            <a:solidFill>
                              <a:srgbClr val="000000"/>
                            </a:solidFill>
                            <a:latin typeface="Cambria Math" panose="02040503050406030204" pitchFamily="18" charset="0"/>
                            <a:cs typeface="Arial" panose="020B0604020202020204" pitchFamily="34" charset="0"/>
                          </a:rPr>
                          <m:t>𝑜</m:t>
                        </m:r>
                      </m:sub>
                    </m:sSub>
                    <m:r>
                      <a:rPr lang="vi-VN" sz="3800" i="1" smtClean="0">
                        <a:solidFill>
                          <a:srgbClr val="000000"/>
                        </a:solidFill>
                        <a:latin typeface="Cambria Math" panose="02040503050406030204" pitchFamily="18" charset="0"/>
                        <a:cs typeface="Arial" panose="020B0604020202020204" pitchFamily="34" charset="0"/>
                      </a:rPr>
                      <m:t>) </m:t>
                    </m:r>
                  </m:oMath>
                </a14:m>
                <a:r>
                  <a:rPr lang="vi-VN" sz="3800">
                    <a:solidFill>
                      <a:srgbClr val="000000"/>
                    </a:solidFill>
                    <a:latin typeface="Arial" panose="020B0604020202020204" pitchFamily="34" charset="0"/>
                    <a:cs typeface="Arial" panose="020B0604020202020204" pitchFamily="34" charset="0"/>
                  </a:rPr>
                  <a:t>tại điểm </a:t>
                </a:r>
                <a14:m>
                  <m:oMath xmlns:m="http://schemas.openxmlformats.org/officeDocument/2006/math">
                    <m:sSub>
                      <m:sSubPr>
                        <m:ctrlPr>
                          <a:rPr lang="vi-VN" sz="3800" i="1">
                            <a:solidFill>
                              <a:srgbClr val="000000"/>
                            </a:solidFill>
                            <a:latin typeface="Cambria Math" panose="02040503050406030204" pitchFamily="18" charset="0"/>
                            <a:cs typeface="Arial" panose="020B0604020202020204" pitchFamily="34" charset="0"/>
                          </a:rPr>
                        </m:ctrlPr>
                      </m:sSubPr>
                      <m:e>
                        <m:r>
                          <a:rPr lang="en-US" sz="3800" i="1">
                            <a:solidFill>
                              <a:srgbClr val="000000"/>
                            </a:solidFill>
                            <a:latin typeface="Cambria Math" panose="02040503050406030204" pitchFamily="18" charset="0"/>
                            <a:cs typeface="Arial" panose="020B0604020202020204" pitchFamily="34" charset="0"/>
                          </a:rPr>
                          <m:t>𝑥</m:t>
                        </m:r>
                      </m:e>
                      <m:sub>
                        <m:r>
                          <a:rPr lang="en-US" sz="3800" i="1">
                            <a:solidFill>
                              <a:srgbClr val="000000"/>
                            </a:solidFill>
                            <a:latin typeface="Cambria Math" panose="02040503050406030204" pitchFamily="18" charset="0"/>
                            <a:cs typeface="Arial" panose="020B0604020202020204" pitchFamily="34" charset="0"/>
                          </a:rPr>
                          <m:t>𝑜</m:t>
                        </m:r>
                      </m:sub>
                    </m:sSub>
                  </m:oMath>
                </a14:m>
                <a:r>
                  <a:rPr lang="vi-VN" sz="3800">
                    <a:solidFill>
                      <a:srgbClr val="000000"/>
                    </a:solidFill>
                    <a:latin typeface="Arial" panose="020B0604020202020204" pitchFamily="34" charset="0"/>
                    <a:cs typeface="Arial" panose="020B0604020202020204" pitchFamily="34" charset="0"/>
                  </a:rPr>
                  <a:t> bất kì trong các trường hợp </a:t>
                </a:r>
                <a:r>
                  <a:rPr lang="vi-VN" sz="3800">
                    <a:solidFill>
                      <a:srgbClr val="000000"/>
                    </a:solidFill>
                    <a:latin typeface="Arial" panose="020B0604020202020204" pitchFamily="34" charset="0"/>
                    <a:cs typeface="Arial" panose="020B0604020202020204" pitchFamily="34" charset="0"/>
                  </a:rPr>
                  <a:t>sau</a:t>
                </a:r>
                <a:r>
                  <a:rPr lang="vi-VN" sz="3800" smtClean="0">
                    <a:solidFill>
                      <a:srgbClr val="000000"/>
                    </a:solidFill>
                    <a:latin typeface="Arial" panose="020B0604020202020204" pitchFamily="34" charset="0"/>
                    <a:cs typeface="Arial" panose="020B0604020202020204" pitchFamily="34" charset="0"/>
                  </a:rPr>
                  <a:t>:</a:t>
                </a:r>
                <a:endParaRPr lang="vi-VN" sz="3800">
                  <a:solidFill>
                    <a:srgbClr val="000000"/>
                  </a:solidFill>
                  <a:latin typeface="Arial" panose="020B0604020202020204" pitchFamily="34" charset="0"/>
                  <a:cs typeface="Arial" panose="020B0604020202020204" pitchFamily="34" charset="0"/>
                </a:endParaRPr>
              </a:p>
              <a:p>
                <a:pPr algn="just">
                  <a:lnSpc>
                    <a:spcPct val="150000"/>
                  </a:lnSpc>
                </a:pPr>
                <a:r>
                  <a:rPr lang="vi-VN" sz="3800">
                    <a:solidFill>
                      <a:srgbClr val="000000"/>
                    </a:solidFill>
                    <a:latin typeface="Arial" panose="020B0604020202020204" pitchFamily="34" charset="0"/>
                    <a:cs typeface="Arial" panose="020B0604020202020204" pitchFamily="34" charset="0"/>
                  </a:rPr>
                  <a:t>a)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𝑓</m:t>
                    </m:r>
                    <m:r>
                      <a:rPr lang="vi-VN" sz="380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𝑥</m:t>
                    </m:r>
                    <m:r>
                      <a:rPr lang="vi-VN" sz="3800" i="1" smtClean="0">
                        <a:solidFill>
                          <a:srgbClr val="000000"/>
                        </a:solidFill>
                        <a:latin typeface="Cambria Math" panose="02040503050406030204" pitchFamily="18" charset="0"/>
                        <a:cs typeface="Arial" panose="020B0604020202020204" pitchFamily="34" charset="0"/>
                      </a:rPr>
                      <m:t>) = </m:t>
                    </m:r>
                    <m:r>
                      <a:rPr lang="vi-VN" sz="3800" i="1" smtClean="0">
                        <a:solidFill>
                          <a:srgbClr val="000000"/>
                        </a:solidFill>
                        <a:latin typeface="Cambria Math" panose="02040503050406030204" pitchFamily="18" charset="0"/>
                        <a:cs typeface="Arial" panose="020B0604020202020204" pitchFamily="34" charset="0"/>
                      </a:rPr>
                      <m:t>𝑐</m:t>
                    </m:r>
                    <m:r>
                      <a:rPr lang="vi-VN" sz="3800" i="1" smtClean="0">
                        <a:solidFill>
                          <a:srgbClr val="000000"/>
                        </a:solidFill>
                        <a:latin typeface="Cambria Math" panose="02040503050406030204" pitchFamily="18" charset="0"/>
                        <a:cs typeface="Arial" panose="020B0604020202020204" pitchFamily="34" charset="0"/>
                      </a:rPr>
                      <m:t> </m:t>
                    </m:r>
                  </m:oMath>
                </a14:m>
                <a:r>
                  <a:rPr lang="vi-VN" sz="3800">
                    <a:solidFill>
                      <a:srgbClr val="000000"/>
                    </a:solidFill>
                    <a:latin typeface="Arial" panose="020B0604020202020204" pitchFamily="34" charset="0"/>
                    <a:cs typeface="Arial" panose="020B0604020202020204" pitchFamily="34" charset="0"/>
                  </a:rPr>
                  <a:t>(</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𝑐</m:t>
                    </m:r>
                  </m:oMath>
                </a14:m>
                <a:r>
                  <a:rPr lang="vi-VN" sz="3800">
                    <a:solidFill>
                      <a:srgbClr val="000000"/>
                    </a:solidFill>
                    <a:latin typeface="Arial" panose="020B0604020202020204" pitchFamily="34" charset="0"/>
                    <a:cs typeface="Arial" panose="020B0604020202020204" pitchFamily="34" charset="0"/>
                  </a:rPr>
                  <a:t> là hằng </a:t>
                </a:r>
                <a:r>
                  <a:rPr lang="vi-VN" sz="3800">
                    <a:solidFill>
                      <a:srgbClr val="000000"/>
                    </a:solidFill>
                    <a:latin typeface="Arial" panose="020B0604020202020204" pitchFamily="34" charset="0"/>
                    <a:cs typeface="Arial" panose="020B0604020202020204" pitchFamily="34" charset="0"/>
                  </a:rPr>
                  <a:t>số</a:t>
                </a:r>
                <a:r>
                  <a:rPr lang="vi-VN" sz="3800" smtClean="0">
                    <a:solidFill>
                      <a:srgbClr val="000000"/>
                    </a:solidFill>
                    <a:latin typeface="Arial" panose="020B0604020202020204" pitchFamily="34" charset="0"/>
                    <a:cs typeface="Arial" panose="020B0604020202020204" pitchFamily="34" charset="0"/>
                  </a:rPr>
                  <a:t>);</a:t>
                </a:r>
                <a:r>
                  <a:rPr lang="en-US" sz="3800" smtClean="0">
                    <a:solidFill>
                      <a:srgbClr val="000000"/>
                    </a:solidFill>
                    <a:latin typeface="Arial" panose="020B0604020202020204" pitchFamily="34" charset="0"/>
                    <a:cs typeface="Arial" panose="020B0604020202020204" pitchFamily="34" charset="0"/>
                  </a:rPr>
                  <a:t>							</a:t>
                </a:r>
                <a:r>
                  <a:rPr lang="vi-VN" sz="3800" smtClean="0">
                    <a:solidFill>
                      <a:srgbClr val="000000"/>
                    </a:solidFill>
                    <a:latin typeface="Arial" panose="020B0604020202020204" pitchFamily="34" charset="0"/>
                    <a:cs typeface="Arial" panose="020B0604020202020204" pitchFamily="34" charset="0"/>
                  </a:rPr>
                  <a:t>b</a:t>
                </a:r>
                <a:r>
                  <a:rPr lang="vi-VN" sz="38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𝑓</m:t>
                    </m:r>
                    <m:r>
                      <a:rPr lang="vi-VN" sz="380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𝑥</m:t>
                    </m:r>
                    <m:r>
                      <a:rPr lang="vi-VN" sz="3800" i="1" smtClean="0">
                        <a:solidFill>
                          <a:srgbClr val="000000"/>
                        </a:solidFill>
                        <a:latin typeface="Cambria Math" panose="02040503050406030204" pitchFamily="18" charset="0"/>
                        <a:cs typeface="Arial" panose="020B0604020202020204" pitchFamily="34" charset="0"/>
                      </a:rPr>
                      <m:t>) = </m:t>
                    </m:r>
                    <m:r>
                      <a:rPr lang="vi-VN" sz="3800" i="1" smtClean="0">
                        <a:solidFill>
                          <a:srgbClr val="000000"/>
                        </a:solidFill>
                        <a:latin typeface="Cambria Math" panose="02040503050406030204" pitchFamily="18" charset="0"/>
                        <a:cs typeface="Arial" panose="020B0604020202020204" pitchFamily="34" charset="0"/>
                      </a:rPr>
                      <m:t>𝑥</m:t>
                    </m:r>
                    <m:r>
                      <a:rPr lang="vi-VN" sz="3800" i="1" smtClean="0">
                        <a:solidFill>
                          <a:srgbClr val="000000"/>
                        </a:solidFill>
                        <a:latin typeface="Cambria Math" panose="02040503050406030204" pitchFamily="18" charset="0"/>
                        <a:cs typeface="Arial" panose="020B0604020202020204" pitchFamily="34" charset="0"/>
                      </a:rPr>
                      <m:t>.</m:t>
                    </m:r>
                  </m:oMath>
                </a14:m>
                <a:endParaRPr lang="vi-VN" sz="3800" b="0" i="0">
                  <a:solidFill>
                    <a:srgbClr val="000000"/>
                  </a:solidFill>
                  <a:effectLst/>
                  <a:latin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085936" y="842033"/>
                <a:ext cx="16154400" cy="1846659"/>
              </a:xfrm>
              <a:prstGeom prst="rect">
                <a:avLst/>
              </a:prstGeom>
              <a:blipFill>
                <a:blip r:embed="rId6"/>
                <a:stretch>
                  <a:fillRect l="-1245" b="-6601"/>
                </a:stretch>
              </a:blipFill>
            </p:spPr>
            <p:txBody>
              <a:bodyPr/>
              <a:lstStyle/>
              <a:p>
                <a:r>
                  <a:rPr lang="en-US">
                    <a:noFill/>
                  </a:rPr>
                  <a:t> </a:t>
                </a:r>
              </a:p>
            </p:txBody>
          </p:sp>
        </mc:Fallback>
      </mc:AlternateContent>
      <p:grpSp>
        <p:nvGrpSpPr>
          <p:cNvPr id="18" name="Group 17"/>
          <p:cNvGrpSpPr/>
          <p:nvPr/>
        </p:nvGrpSpPr>
        <p:grpSpPr>
          <a:xfrm>
            <a:off x="8327337" y="3305131"/>
            <a:ext cx="1671597" cy="1115868"/>
            <a:chOff x="981393" y="777308"/>
            <a:chExt cx="1858639" cy="1275995"/>
          </a:xfrm>
        </p:grpSpPr>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4" name="TextBox 23"/>
            <p:cNvSpPr txBox="1"/>
            <p:nvPr/>
          </p:nvSpPr>
          <p:spPr>
            <a:xfrm>
              <a:off x="1222093" y="976785"/>
              <a:ext cx="1419799" cy="7742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1111088" y="4811205"/>
                <a:ext cx="15885696" cy="4102662"/>
              </a:xfrm>
              <a:prstGeom prst="rect">
                <a:avLst/>
              </a:prstGeom>
            </p:spPr>
            <p:txBody>
              <a:bodyPr wrap="square">
                <a:spAutoFit/>
              </a:bodyPr>
              <a:lstStyle/>
              <a:p>
                <a:pPr>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m:rPr>
                          <m:nor/>
                        </m:rPr>
                        <a:rPr lang="en-US" sz="3800" kern="100" smtClean="0">
                          <a:latin typeface="Arial" panose="020B0604020202020204" pitchFamily="34" charset="0"/>
                          <a:ea typeface="Calibri" panose="020F0502020204030204" pitchFamily="34" charset="0"/>
                          <a:cs typeface="Arial" panose="020B0604020202020204" pitchFamily="34" charset="0"/>
                        </a:rPr>
                        <m:t>a</m:t>
                      </m:r>
                      <m:r>
                        <m:rPr>
                          <m:nor/>
                        </m:rPr>
                        <a:rPr lang="en-US" sz="3800" kern="100" smtClean="0">
                          <a:latin typeface="Arial" panose="020B0604020202020204" pitchFamily="34" charset="0"/>
                          <a:ea typeface="Calibri" panose="020F0502020204030204" pitchFamily="34" charset="0"/>
                          <a:cs typeface="Arial" panose="020B0604020202020204" pitchFamily="34" charset="0"/>
                        </a:rPr>
                        <m:t>)</m:t>
                      </m:r>
                      <m:r>
                        <m:rPr>
                          <m:nor/>
                        </m:rPr>
                        <a:rPr lang="en-US" sz="3800" i="1" kern="100" smtClean="0">
                          <a:latin typeface="Arial" panose="020B0604020202020204" pitchFamily="34" charset="0"/>
                          <a:ea typeface="Calibri" panose="020F0502020204030204" pitchFamily="34" charset="0"/>
                          <a:cs typeface="Arial" panose="020B0604020202020204" pitchFamily="34" charset="0"/>
                        </a:rPr>
                        <m:t> </m:t>
                      </m:r>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𝑐</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 0=0;</m:t>
                      </m:r>
                    </m:oMath>
                  </m:oMathPara>
                </a14:m>
                <a:endParaRPr lang="en-US" sz="38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m:rPr>
                          <m:nor/>
                        </m:rPr>
                        <a:rPr lang="en-US" sz="3800" kern="100">
                          <a:effectLst/>
                          <a:latin typeface="Arial" panose="020B0604020202020204" pitchFamily="34" charset="0"/>
                          <a:ea typeface="Calibri" panose="020F0502020204030204" pitchFamily="34" charset="0"/>
                          <a:cs typeface="Arial" panose="020B0604020202020204" pitchFamily="34" charset="0"/>
                        </a:rPr>
                        <m:t>b</m:t>
                      </m:r>
                      <m:r>
                        <m:rPr>
                          <m:nor/>
                        </m:rPr>
                        <a:rPr lang="en-US" sz="3800" kern="100">
                          <a:effectLst/>
                          <a:latin typeface="Arial" panose="020B0604020202020204" pitchFamily="34" charset="0"/>
                          <a:ea typeface="Calibri" panose="020F0502020204030204" pitchFamily="34" charset="0"/>
                          <a:cs typeface="Arial" panose="020B0604020202020204" pitchFamily="34" charset="0"/>
                        </a:rPr>
                        <m:t>)</m:t>
                      </m:r>
                      <m:r>
                        <m:rPr>
                          <m:nor/>
                        </m:rPr>
                        <a:rPr lang="en-US" sz="3800" i="1" kern="100">
                          <a:effectLst/>
                          <a:latin typeface="Arial" panose="020B0604020202020204" pitchFamily="34" charset="0"/>
                          <a:ea typeface="Calibri" panose="020F0502020204030204" pitchFamily="34" charset="0"/>
                          <a:cs typeface="Arial" panose="020B0604020202020204" pitchFamily="34" charset="0"/>
                        </a:rPr>
                        <m:t> </m:t>
                      </m:r>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 1=1</m:t>
                      </m:r>
                      <m:r>
                        <a:rPr lang="en-US" sz="3800" b="0" i="0" kern="100"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11088" y="4811205"/>
                <a:ext cx="15885696" cy="410266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8461992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up)">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3" name="Freeform 3"/>
          <p:cNvSpPr/>
          <p:nvPr/>
        </p:nvSpPr>
        <p:spPr>
          <a:xfrm>
            <a:off x="9152505" y="-3482341"/>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4" name="Freeform 4"/>
          <p:cNvSpPr/>
          <p:nvPr/>
        </p:nvSpPr>
        <p:spPr>
          <a:xfrm>
            <a:off x="0"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3" name="Group 17"/>
          <p:cNvGrpSpPr/>
          <p:nvPr/>
        </p:nvGrpSpPr>
        <p:grpSpPr>
          <a:xfrm>
            <a:off x="1247274" y="988558"/>
            <a:ext cx="15925800" cy="8001000"/>
            <a:chOff x="0" y="0"/>
            <a:chExt cx="4521135" cy="2620190"/>
          </a:xfrm>
        </p:grpSpPr>
        <p:sp>
          <p:nvSpPr>
            <p:cNvPr id="14"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5"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2383551" y="3256863"/>
                <a:ext cx="13716000" cy="3402342"/>
              </a:xfrm>
              <a:prstGeom prst="rect">
                <a:avLst/>
              </a:prstGeom>
            </p:spPr>
            <p:txBody>
              <a:bodyPr wrap="square">
                <a:spAutoFit/>
              </a:bodyPr>
              <a:lstStyle/>
              <a:p>
                <a:pPr algn="just">
                  <a:lnSpc>
                    <a:spcPct val="175000"/>
                  </a:lnSpc>
                </a:pPr>
                <a:r>
                  <a:rPr lang="en-US" sz="4300" kern="100">
                    <a:latin typeface="Arial" panose="020B0604020202020204" pitchFamily="34" charset="0"/>
                    <a:ea typeface="Calibri" panose="020F0502020204030204" pitchFamily="34" charset="0"/>
                    <a:cs typeface="Arial" panose="020B0604020202020204" pitchFamily="34" charset="0"/>
                  </a:rPr>
                  <a:t>Hàm số </a:t>
                </a:r>
                <a14:m>
                  <m:oMath xmlns:m="http://schemas.openxmlformats.org/officeDocument/2006/math">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43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43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43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300" kern="100">
                    <a:effectLst/>
                    <a:latin typeface="Arial" panose="020B0604020202020204" pitchFamily="34" charset="0"/>
                    <a:ea typeface="Calibri" panose="020F0502020204030204" pitchFamily="34" charset="0"/>
                    <a:cs typeface="Arial" panose="020B0604020202020204" pitchFamily="34" charset="0"/>
                  </a:rPr>
                  <a:t> được gọi là có đạo hàm trên khoảng </a:t>
                </a:r>
                <a14:m>
                  <m:oMath xmlns:m="http://schemas.openxmlformats.org/officeDocument/2006/math">
                    <m:r>
                      <a:rPr lang="en-US" sz="43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43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43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300" kern="100">
                    <a:effectLst/>
                    <a:latin typeface="Arial" panose="020B0604020202020204" pitchFamily="34" charset="0"/>
                    <a:ea typeface="Calibri" panose="020F0502020204030204" pitchFamily="34" charset="0"/>
                    <a:cs typeface="Arial" panose="020B0604020202020204" pitchFamily="34" charset="0"/>
                  </a:rPr>
                  <a:t> nếu nó có đạo hàm </a:t>
                </a:r>
                <a14:m>
                  <m:oMath xmlns:m="http://schemas.openxmlformats.org/officeDocument/2006/math">
                    <m:sSup>
                      <m:sSupPr>
                        <m:ctrlPr>
                          <a:rPr lang="en-US" sz="43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𝑓</m:t>
                        </m:r>
                      </m:e>
                      <m:sup>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43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43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300" kern="100">
                    <a:effectLst/>
                    <a:latin typeface="Arial" panose="020B0604020202020204" pitchFamily="34" charset="0"/>
                    <a:ea typeface="Calibri" panose="020F0502020204030204" pitchFamily="34" charset="0"/>
                    <a:cs typeface="Arial" panose="020B0604020202020204" pitchFamily="34" charset="0"/>
                  </a:rPr>
                  <a:t> tại mọi điểm </a:t>
                </a:r>
                <a14:m>
                  <m:oMath xmlns:m="http://schemas.openxmlformats.org/officeDocument/2006/math">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4300" kern="100">
                    <a:effectLst/>
                    <a:latin typeface="Arial" panose="020B0604020202020204" pitchFamily="34" charset="0"/>
                    <a:ea typeface="Calibri" panose="020F0502020204030204" pitchFamily="34" charset="0"/>
                    <a:cs typeface="Arial" panose="020B0604020202020204" pitchFamily="34" charset="0"/>
                  </a:rPr>
                  <a:t> thuộc khoảng đó, kí hiệu là </a:t>
                </a:r>
                <a14:m>
                  <m:oMath xmlns:m="http://schemas.openxmlformats.org/officeDocument/2006/math">
                    <m:sSup>
                      <m:sSupPr>
                        <m:ctrlPr>
                          <a:rPr lang="en-US" sz="43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43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3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𝑓</m:t>
                        </m:r>
                      </m:e>
                      <m:sup>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43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43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300" kern="10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6" name="Rectangle 5"/>
              <p:cNvSpPr>
                <a:spLocks noRot="1" noChangeAspect="1" noMove="1" noResize="1" noEditPoints="1" noAdjustHandles="1" noChangeArrowheads="1" noChangeShapeType="1" noTextEdit="1"/>
              </p:cNvSpPr>
              <p:nvPr/>
            </p:nvSpPr>
            <p:spPr>
              <a:xfrm>
                <a:off x="2383551" y="3256863"/>
                <a:ext cx="13716000" cy="3402342"/>
              </a:xfrm>
              <a:prstGeom prst="rect">
                <a:avLst/>
              </a:prstGeom>
              <a:blipFill>
                <a:blip r:embed="rId5"/>
                <a:stretch>
                  <a:fillRect l="-1733" r="-1778" b="-7527"/>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15011400" y="6775547"/>
            <a:ext cx="2409844" cy="2330353"/>
          </a:xfrm>
          <a:prstGeom prst="rect">
            <a:avLst/>
          </a:prstGeom>
        </p:spPr>
      </p:pic>
      <p:pic>
        <p:nvPicPr>
          <p:cNvPr id="8" name="Picture 7"/>
          <p:cNvPicPr>
            <a:picLocks noChangeAspect="1"/>
          </p:cNvPicPr>
          <p:nvPr/>
        </p:nvPicPr>
        <p:blipFill>
          <a:blip r:embed="rId7"/>
          <a:stretch>
            <a:fillRect/>
          </a:stretch>
        </p:blipFill>
        <p:spPr>
          <a:xfrm>
            <a:off x="609600" y="6797916"/>
            <a:ext cx="2267063" cy="2191642"/>
          </a:xfrm>
          <a:prstGeom prst="rect">
            <a:avLst/>
          </a:prstGeom>
        </p:spPr>
      </p:pic>
      <p:sp>
        <p:nvSpPr>
          <p:cNvPr id="9" name="Rectangle 8"/>
          <p:cNvSpPr/>
          <p:nvPr/>
        </p:nvSpPr>
        <p:spPr>
          <a:xfrm>
            <a:off x="7379503" y="1667279"/>
            <a:ext cx="3724096" cy="1169551"/>
          </a:xfrm>
          <a:prstGeom prst="rect">
            <a:avLst/>
          </a:prstGeom>
        </p:spPr>
        <p:txBody>
          <a:bodyPr wrap="none">
            <a:spAutoFit/>
          </a:bodyPr>
          <a:lstStyle/>
          <a:p>
            <a:r>
              <a:rPr lang="nl-NL" sz="7000" b="1">
                <a:solidFill>
                  <a:srgbClr val="C00000"/>
                </a:solidFill>
                <a:latin typeface="Arial" panose="020B0604020202020204" pitchFamily="34" charset="0"/>
                <a:ea typeface="Malgun Gothic" panose="020B0503020000020004" pitchFamily="34" charset="-127"/>
                <a:cs typeface="Arial" panose="020B0604020202020204" pitchFamily="34" charset="0"/>
              </a:rPr>
              <a:t>Kết </a:t>
            </a:r>
            <a:r>
              <a:rPr lang="nl-NL" sz="7000" b="1" smtClean="0">
                <a:solidFill>
                  <a:srgbClr val="C00000"/>
                </a:solidFill>
                <a:latin typeface="Arial" panose="020B0604020202020204" pitchFamily="34" charset="0"/>
                <a:ea typeface="Malgun Gothic" panose="020B0503020000020004" pitchFamily="34" charset="-127"/>
                <a:cs typeface="Arial" panose="020B0604020202020204" pitchFamily="34" charset="0"/>
              </a:rPr>
              <a:t>luận</a:t>
            </a:r>
            <a:endParaRPr lang="en-US" sz="7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8328684"/>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grpSp>
        <p:nvGrpSpPr>
          <p:cNvPr id="14" name="Group 13"/>
          <p:cNvGrpSpPr/>
          <p:nvPr/>
        </p:nvGrpSpPr>
        <p:grpSpPr>
          <a:xfrm>
            <a:off x="-304800" y="9841502"/>
            <a:ext cx="18797996" cy="9398998"/>
            <a:chOff x="-228600" y="7810500"/>
            <a:chExt cx="18797996" cy="9398998"/>
          </a:xfrm>
        </p:grpSpPr>
        <p:sp>
          <p:nvSpPr>
            <p:cNvPr id="2" name="Freeform 2"/>
            <p:cNvSpPr/>
            <p:nvPr/>
          </p:nvSpPr>
          <p:spPr>
            <a:xfrm>
              <a:off x="-228600"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3" name="Freeform 3"/>
            <p:cNvSpPr/>
            <p:nvPr/>
          </p:nvSpPr>
          <p:spPr>
            <a:xfrm>
              <a:off x="9170398"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grpSp>
      <p:sp>
        <p:nvSpPr>
          <p:cNvPr id="16" name="TextBox 15"/>
          <p:cNvSpPr txBox="1"/>
          <p:nvPr/>
        </p:nvSpPr>
        <p:spPr>
          <a:xfrm>
            <a:off x="5823284" y="495300"/>
            <a:ext cx="6629400" cy="1169551"/>
          </a:xfrm>
          <a:prstGeom prst="rect">
            <a:avLst/>
          </a:prstGeom>
          <a:noFill/>
        </p:spPr>
        <p:txBody>
          <a:bodyPr wrap="square" rtlCol="0">
            <a:spAutoFit/>
          </a:bodyPr>
          <a:lstStyle/>
          <a:p>
            <a:pPr algn="ctr"/>
            <a:r>
              <a:rPr lang="vi-VN" sz="7000" b="1" smtClean="0">
                <a:solidFill>
                  <a:srgbClr val="C00000"/>
                </a:solidFill>
                <a:latin typeface="Arial" panose="020B0604020202020204" pitchFamily="34" charset="0"/>
                <a:cs typeface="Arial" panose="020B0604020202020204" pitchFamily="34" charset="0"/>
              </a:rPr>
              <a:t>KHỞI ĐỘNG</a:t>
            </a:r>
            <a:endParaRPr lang="en-US" sz="7000" b="1">
              <a:solidFill>
                <a:srgbClr val="C00000"/>
              </a:solidFill>
              <a:latin typeface="Arial" panose="020B0604020202020204" pitchFamily="34" charset="0"/>
              <a:cs typeface="Arial" panose="020B0604020202020204" pitchFamily="34" charset="0"/>
            </a:endParaRPr>
          </a:p>
        </p:txBody>
      </p:sp>
      <p:sp>
        <p:nvSpPr>
          <p:cNvPr id="30" name="Freeform 8"/>
          <p:cNvSpPr/>
          <p:nvPr/>
        </p:nvSpPr>
        <p:spPr>
          <a:xfrm rot="1045462">
            <a:off x="16358405" y="378570"/>
            <a:ext cx="1258600" cy="1555409"/>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3"/>
            <a:stretch>
              <a:fillRect/>
            </a:stretch>
          </a:blipFill>
        </p:spPr>
      </p:sp>
      <p:sp>
        <p:nvSpPr>
          <p:cNvPr id="4" name="Rectangle 3"/>
          <p:cNvSpPr/>
          <p:nvPr/>
        </p:nvSpPr>
        <p:spPr>
          <a:xfrm>
            <a:off x="794084" y="1866900"/>
            <a:ext cx="16687800" cy="4278094"/>
          </a:xfrm>
          <a:prstGeom prst="rect">
            <a:avLst/>
          </a:prstGeom>
        </p:spPr>
        <p:txBody>
          <a:bodyPr wrap="square">
            <a:spAutoFit/>
          </a:bodyPr>
          <a:lstStyle/>
          <a:p>
            <a:pPr algn="just">
              <a:lnSpc>
                <a:spcPct val="170000"/>
              </a:lnSpc>
            </a:pPr>
            <a:r>
              <a:rPr lang="vi-VN" sz="4000">
                <a:ea typeface="Calibri" panose="020F0502020204030204" pitchFamily="34" charset="0"/>
                <a:cs typeface="Arial" panose="020B0604020202020204" pitchFamily="34" charset="0"/>
              </a:rPr>
              <a:t>Nếu một quả bóng được thả rơi tự do từ đài quan sát trên sân thượng của tòa nhà Landmark 81 (Thành phố Hồ Chí Minh) cao 461,3 m xuống mặt đất. Có tính được vận tốc của quả bóng khi nó chạm đất hay không? (Bỏ qua sức cản không khí).</a:t>
            </a:r>
            <a:endParaRPr lang="en-US" sz="3600" i="1">
              <a:latin typeface="Arial" panose="020B0604020202020204" pitchFamily="34" charset="0"/>
              <a:ea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048000" y="7200900"/>
            <a:ext cx="1546937" cy="1328178"/>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1598202" y="5524500"/>
            <a:ext cx="5699198" cy="39174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609600" y="495300"/>
            <a:ext cx="17068800" cy="92202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p:cNvGrpSpPr/>
          <p:nvPr/>
        </p:nvGrpSpPr>
        <p:grpSpPr>
          <a:xfrm>
            <a:off x="2293041" y="876300"/>
            <a:ext cx="14973914" cy="969276"/>
            <a:chOff x="505323" y="701635"/>
            <a:chExt cx="14973914" cy="969276"/>
          </a:xfrm>
        </p:grpSpPr>
        <p:sp>
          <p:nvSpPr>
            <p:cNvPr id="12" name="Rounded Rectangle 11"/>
            <p:cNvSpPr/>
            <p:nvPr/>
          </p:nvSpPr>
          <p:spPr>
            <a:xfrm>
              <a:off x="533401" y="753021"/>
              <a:ext cx="2209799" cy="91789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a:t>
              </a:r>
              <a:r>
                <a:rPr lang="en-US" sz="3800" b="1" smtClean="0">
                  <a:latin typeface="Arial" panose="020B0604020202020204" pitchFamily="34" charset="0"/>
                  <a:cs typeface="Arial" panose="020B0604020202020204" pitchFamily="34" charset="0"/>
                </a:rPr>
                <a:t>2</a:t>
              </a:r>
              <a:endParaRPr lang="en-US" sz="3800" b="1">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Rectangle 12"/>
                <p:cNvSpPr/>
                <p:nvPr/>
              </p:nvSpPr>
              <p:spPr>
                <a:xfrm>
                  <a:off x="505323" y="701635"/>
                  <a:ext cx="14973914" cy="904799"/>
                </a:xfrm>
                <a:prstGeom prst="rect">
                  <a:avLst/>
                </a:prstGeom>
              </p:spPr>
              <p:txBody>
                <a:bodyPr wrap="square">
                  <a:spAutoFit/>
                </a:bodyPr>
                <a:lstStyle/>
                <a:p>
                  <a:pPr algn="just">
                    <a:lnSpc>
                      <a:spcPct val="160000"/>
                    </a:lnSpc>
                  </a:pPr>
                  <a:r>
                    <a:rPr lang="en-US" sz="3800" smtClean="0">
                      <a:latin typeface="Arial" panose="020B0604020202020204" pitchFamily="34" charset="0"/>
                      <a:cs typeface="Arial" panose="020B0604020202020204" pitchFamily="34" charset="0"/>
                    </a:rPr>
                    <a:t>                  Tìm đạo hàm của hàm số </a:t>
                  </a:r>
                  <a14:m>
                    <m:oMath xmlns:m="http://schemas.openxmlformats.org/officeDocument/2006/math">
                      <m:r>
                        <a:rPr lang="en-US" sz="3800" b="0" i="1" smtClean="0">
                          <a:latin typeface="Cambria Math" panose="02040503050406030204" pitchFamily="18" charset="0"/>
                          <a:cs typeface="Arial" panose="020B0604020202020204" pitchFamily="34" charset="0"/>
                        </a:rPr>
                        <m:t>𝑦</m:t>
                      </m:r>
                      <m:r>
                        <a:rPr lang="en-US" sz="3800" b="0" i="1" smtClean="0">
                          <a:latin typeface="Cambria Math" panose="02040503050406030204" pitchFamily="18" charset="0"/>
                          <a:cs typeface="Arial" panose="020B0604020202020204" pitchFamily="34" charset="0"/>
                        </a:rPr>
                        <m:t>=</m:t>
                      </m:r>
                      <m:r>
                        <a:rPr lang="en-US" sz="3800" b="0" i="1" smtClean="0">
                          <a:latin typeface="Cambria Math" panose="02040503050406030204" pitchFamily="18" charset="0"/>
                          <a:cs typeface="Arial" panose="020B0604020202020204" pitchFamily="34" charset="0"/>
                        </a:rPr>
                        <m:t>𝑐</m:t>
                      </m:r>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𝑥</m:t>
                          </m:r>
                        </m:e>
                        <m:sup>
                          <m:r>
                            <a:rPr lang="en-US" sz="3800" b="0" i="1" smtClean="0">
                              <a:latin typeface="Cambria Math" panose="02040503050406030204" pitchFamily="18" charset="0"/>
                              <a:cs typeface="Arial" panose="020B0604020202020204" pitchFamily="34" charset="0"/>
                            </a:rPr>
                            <m:t>2</m:t>
                          </m:r>
                        </m:sup>
                      </m:sSup>
                      <m:r>
                        <a:rPr lang="en-US" sz="3800" b="0" i="1" smtClean="0">
                          <a:latin typeface="Cambria Math" panose="02040503050406030204" pitchFamily="18" charset="0"/>
                          <a:cs typeface="Arial" panose="020B0604020202020204" pitchFamily="34" charset="0"/>
                        </a:rPr>
                        <m:t>,</m:t>
                      </m:r>
                    </m:oMath>
                  </a14:m>
                  <a:r>
                    <a:rPr lang="en-US" sz="3800" smtClean="0">
                      <a:latin typeface="Arial" panose="020B0604020202020204" pitchFamily="34" charset="0"/>
                      <a:cs typeface="Arial" panose="020B0604020202020204" pitchFamily="34" charset="0"/>
                    </a:rPr>
                    <a:t> với </a:t>
                  </a:r>
                  <a14:m>
                    <m:oMath xmlns:m="http://schemas.openxmlformats.org/officeDocument/2006/math">
                      <m:r>
                        <a:rPr lang="en-US" sz="3800" i="1">
                          <a:latin typeface="Cambria Math" panose="02040503050406030204" pitchFamily="18" charset="0"/>
                          <a:cs typeface="Arial" panose="020B0604020202020204" pitchFamily="34" charset="0"/>
                        </a:rPr>
                        <m:t>𝑐</m:t>
                      </m:r>
                    </m:oMath>
                  </a14:m>
                  <a:r>
                    <a:rPr lang="en-US" sz="3800" smtClean="0">
                      <a:latin typeface="Arial" panose="020B0604020202020204" pitchFamily="34" charset="0"/>
                      <a:cs typeface="Arial" panose="020B0604020202020204" pitchFamily="34" charset="0"/>
                    </a:rPr>
                    <a:t> là hằng số</a:t>
                  </a:r>
                  <a:endParaRPr lang="vi-VN" sz="3800">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505323" y="701635"/>
                  <a:ext cx="14973914" cy="904799"/>
                </a:xfrm>
                <a:prstGeom prst="rect">
                  <a:avLst/>
                </a:prstGeom>
                <a:blipFill>
                  <a:blip r:embed="rId3"/>
                  <a:stretch>
                    <a:fillRect b="-26351"/>
                  </a:stretch>
                </a:blipFill>
              </p:spPr>
              <p:txBody>
                <a:bodyPr/>
                <a:lstStyle/>
                <a:p>
                  <a:r>
                    <a:rPr lang="en-US">
                      <a:noFill/>
                    </a:rPr>
                    <a:t> </a:t>
                  </a:r>
                </a:p>
              </p:txBody>
            </p:sp>
          </mc:Fallback>
        </mc:AlternateContent>
      </p:grpSp>
      <p:grpSp>
        <p:nvGrpSpPr>
          <p:cNvPr id="21" name="Group 20"/>
          <p:cNvGrpSpPr/>
          <p:nvPr/>
        </p:nvGrpSpPr>
        <p:grpSpPr>
          <a:xfrm>
            <a:off x="8076492" y="2380846"/>
            <a:ext cx="1771930" cy="1115818"/>
            <a:chOff x="1121064" y="791170"/>
            <a:chExt cx="1625322" cy="1115818"/>
          </a:xfrm>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064" y="791170"/>
              <a:ext cx="1625322" cy="1115818"/>
            </a:xfrm>
            <a:prstGeom prst="rect">
              <a:avLst/>
            </a:prstGeom>
          </p:spPr>
        </p:pic>
        <p:sp>
          <p:nvSpPr>
            <p:cNvPr id="23" name="TextBox 22"/>
            <p:cNvSpPr txBox="1"/>
            <p:nvPr/>
          </p:nvSpPr>
          <p:spPr>
            <a:xfrm>
              <a:off x="1222092" y="912990"/>
              <a:ext cx="141979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1212367" y="3910376"/>
                <a:ext cx="15500180" cy="5391412"/>
              </a:xfrm>
              <a:prstGeom prst="rect">
                <a:avLst/>
              </a:prstGeom>
            </p:spPr>
            <p:txBody>
              <a:bodyPr wrap="square">
                <a:spAutoFit/>
              </a:bodyPr>
              <a:lstStyle/>
              <a:p>
                <a:pPr algn="just">
                  <a:lnSpc>
                    <a:spcPct val="150000"/>
                  </a:lnSpc>
                  <a:spcBef>
                    <a:spcPts val="600"/>
                  </a:spcBef>
                  <a:spcAft>
                    <a:spcPts val="600"/>
                  </a:spcAft>
                </a:pPr>
                <a:r>
                  <a:rPr lang="en-US" sz="3800" smtClean="0">
                    <a:latin typeface="Arial" panose="020B0604020202020204" pitchFamily="34" charset="0"/>
                    <a:cs typeface="Arial" panose="020B0604020202020204" pitchFamily="34" charset="0"/>
                  </a:rPr>
                  <a:t>Với </a:t>
                </a:r>
                <a14:m>
                  <m:oMath xmlns:m="http://schemas.openxmlformats.org/officeDocument/2006/math">
                    <m:sSub>
                      <m:sSubPr>
                        <m:ctrlPr>
                          <a:rPr lang="en-US" sz="3800" i="1" smtClean="0">
                            <a:latin typeface="Cambria Math" panose="02040503050406030204" pitchFamily="18" charset="0"/>
                            <a:cs typeface="Arial" panose="020B0604020202020204" pitchFamily="34" charset="0"/>
                          </a:rPr>
                        </m:ctrlPr>
                      </m:sSubPr>
                      <m:e>
                        <m:r>
                          <a:rPr lang="en-US" sz="3800" b="0" i="1" smtClean="0">
                            <a:latin typeface="Cambria Math" panose="02040503050406030204" pitchFamily="18" charset="0"/>
                            <a:cs typeface="Arial" panose="020B0604020202020204" pitchFamily="34" charset="0"/>
                          </a:rPr>
                          <m:t>𝑥</m:t>
                        </m:r>
                      </m:e>
                      <m:sub>
                        <m:r>
                          <a:rPr lang="en-US" sz="3800" b="0" i="1" smtClean="0">
                            <a:latin typeface="Cambria Math" panose="02040503050406030204" pitchFamily="18" charset="0"/>
                            <a:cs typeface="Arial" panose="020B0604020202020204" pitchFamily="34" charset="0"/>
                          </a:rPr>
                          <m:t>𝑜</m:t>
                        </m:r>
                      </m:sub>
                    </m:sSub>
                  </m:oMath>
                </a14:m>
                <a:r>
                  <a:rPr lang="en-US" sz="3800" smtClean="0">
                    <a:latin typeface="Arial" panose="020B0604020202020204" pitchFamily="34" charset="0"/>
                    <a:cs typeface="Arial" panose="020B0604020202020204" pitchFamily="34" charset="0"/>
                  </a:rPr>
                  <a:t> bất kì, ta có:</a:t>
                </a: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vi-VN" sz="380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𝑓</m:t>
                          </m:r>
                        </m:e>
                        <m:sup>
                          <m:r>
                            <a:rPr lang="en-US" sz="3800" b="0" i="1" smtClean="0">
                              <a:latin typeface="Cambria Math" panose="02040503050406030204" pitchFamily="18" charset="0"/>
                              <a:cs typeface="Arial" panose="020B0604020202020204" pitchFamily="34" charset="0"/>
                            </a:rPr>
                            <m:t>′</m:t>
                          </m:r>
                        </m:sup>
                      </m:sSup>
                      <m:d>
                        <m:dPr>
                          <m:ctrlPr>
                            <a:rPr lang="vi-VN" sz="3800" i="1" smtClean="0">
                              <a:latin typeface="Cambria Math" panose="02040503050406030204" pitchFamily="18" charset="0"/>
                              <a:cs typeface="Arial" panose="020B0604020202020204" pitchFamily="34" charset="0"/>
                            </a:rPr>
                          </m:ctrlPr>
                        </m:dPr>
                        <m:e>
                          <m:sSub>
                            <m:sSubPr>
                              <m:ctrlPr>
                                <a:rPr lang="en-US" sz="3800" i="1">
                                  <a:latin typeface="Cambria Math" panose="02040503050406030204" pitchFamily="18" charset="0"/>
                                  <a:cs typeface="Arial" panose="020B0604020202020204" pitchFamily="34" charset="0"/>
                                </a:rPr>
                              </m:ctrlPr>
                            </m:sSubPr>
                            <m:e>
                              <m:r>
                                <a:rPr lang="en-US" sz="3800" i="1">
                                  <a:latin typeface="Cambria Math" panose="02040503050406030204" pitchFamily="18" charset="0"/>
                                  <a:cs typeface="Arial" panose="020B0604020202020204" pitchFamily="34" charset="0"/>
                                </a:rPr>
                                <m:t>𝑥</m:t>
                              </m:r>
                            </m:e>
                            <m:sub>
                              <m:r>
                                <a:rPr lang="en-US" sz="3800" i="1">
                                  <a:latin typeface="Cambria Math" panose="02040503050406030204" pitchFamily="18" charset="0"/>
                                  <a:cs typeface="Arial" panose="020B0604020202020204" pitchFamily="34" charset="0"/>
                                </a:rPr>
                                <m:t>𝑜</m:t>
                              </m:r>
                            </m:sub>
                          </m:sSub>
                        </m:e>
                      </m:d>
                      <m:r>
                        <a:rPr lang="en-US" sz="3800" b="0" i="1" smtClean="0">
                          <a:latin typeface="Cambria Math" panose="02040503050406030204" pitchFamily="18" charset="0"/>
                          <a:cs typeface="Arial" panose="020B0604020202020204" pitchFamily="34" charset="0"/>
                        </a:rPr>
                        <m:t>=</m:t>
                      </m:r>
                      <m:limLow>
                        <m:limLow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r>
                            <a:rPr lang="en-US" sz="38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3800" i="1">
                              <a:latin typeface="Cambria Math" panose="02040503050406030204" pitchFamily="18" charset="0"/>
                              <a:cs typeface="Arial" panose="020B0604020202020204" pitchFamily="34" charset="0"/>
                            </a:rPr>
                            <m:t>𝑐</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𝑥</m:t>
                              </m:r>
                            </m:e>
                            <m:sup>
                              <m:r>
                                <a:rPr lang="en-US" sz="3800" i="1">
                                  <a:latin typeface="Cambria Math" panose="02040503050406030204" pitchFamily="18" charset="0"/>
                                  <a:cs typeface="Arial" panose="020B0604020202020204" pitchFamily="34" charset="0"/>
                                </a:rPr>
                                <m:t>2</m:t>
                              </m:r>
                            </m:sup>
                          </m:sSup>
                          <m:r>
                            <a:rPr lang="en-US" sz="3800" i="1" kern="100">
                              <a:latin typeface="Cambria Math" panose="02040503050406030204" pitchFamily="18" charset="0"/>
                              <a:ea typeface="Calibri" panose="020F0502020204030204" pitchFamily="34" charset="0"/>
                              <a:cs typeface="Times New Roman" panose="02020603050405020304" pitchFamily="18" charset="0"/>
                            </a:rPr>
                            <m:t>−</m:t>
                          </m:r>
                          <m:r>
                            <a:rPr lang="en-US" sz="3800" i="1">
                              <a:latin typeface="Cambria Math" panose="02040503050406030204" pitchFamily="18" charset="0"/>
                              <a:cs typeface="Arial" panose="020B0604020202020204" pitchFamily="34" charset="0"/>
                            </a:rPr>
                            <m:t>𝑐</m:t>
                          </m:r>
                          <m:sSup>
                            <m:sSupPr>
                              <m:ctrlPr>
                                <a:rPr lang="en-US" sz="3800" i="1">
                                  <a:latin typeface="Cambria Math" panose="02040503050406030204" pitchFamily="18" charset="0"/>
                                  <a:cs typeface="Arial" panose="020B0604020202020204" pitchFamily="34" charset="0"/>
                                </a:rPr>
                              </m:ctrlPr>
                            </m:sSupPr>
                            <m:e>
                              <m:sSub>
                                <m:sSub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latin typeface="Cambria Math" panose="02040503050406030204" pitchFamily="18" charset="0"/>
                                      <a:ea typeface="Calibri" panose="020F0502020204030204" pitchFamily="34" charset="0"/>
                                      <a:cs typeface="Times New Roman" panose="02020603050405020304" pitchFamily="18" charset="0"/>
                                    </a:rPr>
                                    <m:t>0</m:t>
                                  </m:r>
                                </m:sub>
                              </m:sSub>
                            </m:e>
                            <m:sup>
                              <m:r>
                                <a:rPr lang="en-US" sz="3800" i="1">
                                  <a:latin typeface="Cambria Math" panose="02040503050406030204" pitchFamily="18" charset="0"/>
                                  <a:cs typeface="Arial" panose="020B0604020202020204" pitchFamily="34" charset="0"/>
                                </a:rPr>
                                <m:t>2</m:t>
                              </m:r>
                            </m:sup>
                          </m:sSup>
                        </m:num>
                        <m:den>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latin typeface="Cambria Math" panose="02040503050406030204" pitchFamily="18" charset="0"/>
                                  <a:ea typeface="Calibri" panose="020F0502020204030204" pitchFamily="34" charset="0"/>
                                  <a:cs typeface="Times New Roman" panose="02020603050405020304" pitchFamily="18" charset="0"/>
                                </a:rPr>
                                <m:t>0</m:t>
                              </m:r>
                            </m:sub>
                          </m:sSub>
                        </m:den>
                      </m:f>
                      <m:r>
                        <a:rPr lang="en-US" sz="3800" kern="100">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r>
                            <a:rPr lang="en-US" sz="38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latin typeface="Cambria Math" panose="02040503050406030204" pitchFamily="18" charset="0"/>
                              <a:ea typeface="Calibri" panose="020F0502020204030204" pitchFamily="34" charset="0"/>
                              <a:cs typeface="Times New Roman" panose="02020603050405020304" pitchFamily="18" charset="0"/>
                            </a:rPr>
                            <m:t>𝑐</m:t>
                          </m:r>
                          <m:d>
                            <m:dPr>
                              <m:ctrlPr>
                                <a:rPr lang="en-US" sz="380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3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800" b="0" i="1" kern="100"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latin typeface="Cambria Math" panose="02040503050406030204" pitchFamily="18" charset="0"/>
                                      <a:ea typeface="Calibri" panose="020F0502020204030204" pitchFamily="34" charset="0"/>
                                      <a:cs typeface="Times New Roman" panose="02020603050405020304" pitchFamily="18" charset="0"/>
                                    </a:rPr>
                                    <m:t>0</m:t>
                                  </m:r>
                                </m:sub>
                              </m:sSub>
                            </m:e>
                          </m:d>
                          <m:d>
                            <m:d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r>
                                <a:rPr lang="en-US" sz="3800" b="0" i="1" kern="100"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latin typeface="Cambria Math" panose="02040503050406030204" pitchFamily="18" charset="0"/>
                                  <a:ea typeface="Calibri" panose="020F0502020204030204" pitchFamily="34" charset="0"/>
                                  <a:cs typeface="Times New Roman" panose="02020603050405020304" pitchFamily="18" charset="0"/>
                                </a:rPr>
                                <m:t>0</m:t>
                              </m:r>
                            </m:sub>
                          </m:sSub>
                        </m:den>
                      </m:f>
                    </m:oMath>
                  </m:oMathPara>
                </a14:m>
                <a:endParaRPr lang="en-US" sz="3800" i="1" kern="100" smtClean="0">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kern="100">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r>
                            <a:rPr lang="en-US" sz="38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latin typeface="Cambria Math" panose="02040503050406030204" pitchFamily="18" charset="0"/>
                          <a:ea typeface="Calibri" panose="020F0502020204030204" pitchFamily="34" charset="0"/>
                          <a:cs typeface="Times New Roman" panose="02020603050405020304" pitchFamily="18" charset="0"/>
                        </a:rPr>
                        <m:t> </m:t>
                      </m:r>
                      <m:r>
                        <a:rPr lang="en-US" sz="3800" i="1" kern="100">
                          <a:latin typeface="Cambria Math" panose="02040503050406030204" pitchFamily="18" charset="0"/>
                          <a:ea typeface="Calibri" panose="020F0502020204030204" pitchFamily="34" charset="0"/>
                          <a:cs typeface="Times New Roman" panose="02020603050405020304" pitchFamily="18" charset="0"/>
                        </a:rPr>
                        <m:t>𝑐</m:t>
                      </m:r>
                      <m:d>
                        <m:d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latin typeface="Cambria Math" panose="02040503050406030204" pitchFamily="18" charset="0"/>
                                  <a:ea typeface="Calibri" panose="020F0502020204030204" pitchFamily="34" charset="0"/>
                                  <a:cs typeface="Times New Roman" panose="02020603050405020304" pitchFamily="18" charset="0"/>
                                </a:rPr>
                                <m:t>0</m:t>
                              </m:r>
                            </m:sub>
                          </m:sSub>
                        </m:e>
                      </m:d>
                      <m:r>
                        <a:rPr lang="en-US" sz="3800" kern="100">
                          <a:latin typeface="Cambria Math" panose="02040503050406030204" pitchFamily="18" charset="0"/>
                          <a:ea typeface="Calibri" panose="020F0502020204030204" pitchFamily="34" charset="0"/>
                          <a:cs typeface="Times New Roman" panose="02020603050405020304" pitchFamily="18" charset="0"/>
                        </a:rPr>
                        <m:t>=</m:t>
                      </m:r>
                      <m:r>
                        <a:rPr lang="en-US" sz="3800" kern="100">
                          <a:latin typeface="Cambria Math" panose="02040503050406030204" pitchFamily="18" charset="0"/>
                          <a:ea typeface="Calibri" panose="020F0502020204030204" pitchFamily="34" charset="0"/>
                          <a:cs typeface="Times New Roman" panose="02020603050405020304" pitchFamily="18" charset="0"/>
                        </a:rPr>
                        <m:t> </m:t>
                      </m:r>
                      <m:r>
                        <a:rPr lang="en-US" sz="3800" i="1" kern="100">
                          <a:latin typeface="Cambria Math" panose="02040503050406030204" pitchFamily="18" charset="0"/>
                          <a:ea typeface="Calibri" panose="020F0502020204030204" pitchFamily="34" charset="0"/>
                          <a:cs typeface="Times New Roman" panose="02020603050405020304" pitchFamily="18" charset="0"/>
                        </a:rPr>
                        <m:t>𝑐</m:t>
                      </m:r>
                      <m:d>
                        <m:d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latin typeface="Cambria Math" panose="02040503050406030204" pitchFamily="18" charset="0"/>
                                  <a:ea typeface="Calibri" panose="020F0502020204030204" pitchFamily="34" charset="0"/>
                                  <a:cs typeface="Times New Roman" panose="02020603050405020304" pitchFamily="18" charset="0"/>
                                </a:rPr>
                                <m:t>0</m:t>
                              </m:r>
                            </m:sub>
                          </m:sSub>
                          <m:r>
                            <a:rPr lang="en-US" sz="3800" i="1"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latin typeface="Cambria Math" panose="02040503050406030204" pitchFamily="18" charset="0"/>
                                  <a:ea typeface="Calibri" panose="020F0502020204030204" pitchFamily="34" charset="0"/>
                                  <a:cs typeface="Times New Roman" panose="02020603050405020304" pitchFamily="18" charset="0"/>
                                </a:rPr>
                                <m:t>0</m:t>
                              </m:r>
                            </m:sub>
                          </m:sSub>
                        </m:e>
                      </m:d>
                      <m:r>
                        <a:rPr lang="en-US" sz="3800" b="0" i="0" kern="100" smtClean="0">
                          <a:latin typeface="Cambria Math" panose="02040503050406030204" pitchFamily="18" charset="0"/>
                          <a:ea typeface="Calibri" panose="020F0502020204030204" pitchFamily="34" charset="0"/>
                          <a:cs typeface="Times New Roman" panose="02020603050405020304" pitchFamily="18" charset="0"/>
                        </a:rPr>
                        <m:t>=2</m:t>
                      </m:r>
                      <m:r>
                        <a:rPr lang="en-US" sz="3800" b="0" i="1" kern="100" smtClean="0">
                          <a:latin typeface="Cambria Math" panose="02040503050406030204" pitchFamily="18" charset="0"/>
                          <a:ea typeface="Calibri" panose="020F0502020204030204" pitchFamily="34" charset="0"/>
                          <a:cs typeface="Times New Roman" panose="02020603050405020304" pitchFamily="18" charset="0"/>
                        </a:rPr>
                        <m:t>𝑐</m:t>
                      </m:r>
                      <m:sSub>
                        <m:sSub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latin typeface="Cambria Math" panose="02040503050406030204" pitchFamily="18" charset="0"/>
                              <a:ea typeface="Calibri" panose="020F0502020204030204" pitchFamily="34" charset="0"/>
                              <a:cs typeface="Times New Roman" panose="02020603050405020304" pitchFamily="18" charset="0"/>
                            </a:rPr>
                            <m:t>0</m:t>
                          </m:r>
                        </m:sub>
                      </m:sSub>
                    </m:oMath>
                  </m:oMathPara>
                </a14:m>
                <a:endParaRPr lang="en-US" sz="38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smtClean="0">
                    <a:latin typeface="Arial" panose="020B0604020202020204" pitchFamily="34" charset="0"/>
                    <a:cs typeface="Arial" panose="020B0604020202020204" pitchFamily="34" charset="0"/>
                  </a:rPr>
                  <a:t>Vậy hàm số </a:t>
                </a:r>
                <a14:m>
                  <m:oMath xmlns:m="http://schemas.openxmlformats.org/officeDocument/2006/math">
                    <m:r>
                      <a:rPr lang="en-US" sz="3800" i="1">
                        <a:latin typeface="Cambria Math" panose="02040503050406030204" pitchFamily="18" charset="0"/>
                        <a:cs typeface="Arial" panose="020B0604020202020204" pitchFamily="34" charset="0"/>
                      </a:rPr>
                      <m:t>𝑦</m:t>
                    </m:r>
                    <m:r>
                      <a:rPr lang="en-US" sz="3800" i="1">
                        <a:latin typeface="Cambria Math" panose="02040503050406030204" pitchFamily="18" charset="0"/>
                        <a:cs typeface="Arial" panose="020B0604020202020204" pitchFamily="34" charset="0"/>
                      </a:rPr>
                      <m:t>=</m:t>
                    </m:r>
                    <m:r>
                      <a:rPr lang="en-US" sz="3800" i="1">
                        <a:latin typeface="Cambria Math" panose="02040503050406030204" pitchFamily="18" charset="0"/>
                        <a:cs typeface="Arial" panose="020B0604020202020204" pitchFamily="34" charset="0"/>
                      </a:rPr>
                      <m:t>𝑐</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𝑥</m:t>
                        </m:r>
                      </m:e>
                      <m:sup>
                        <m:r>
                          <a:rPr lang="en-US" sz="3800" i="1">
                            <a:latin typeface="Cambria Math" panose="02040503050406030204" pitchFamily="18" charset="0"/>
                            <a:cs typeface="Arial" panose="020B0604020202020204" pitchFamily="34" charset="0"/>
                          </a:rPr>
                          <m:t>2</m:t>
                        </m:r>
                      </m:sup>
                    </m:sSup>
                  </m:oMath>
                </a14:m>
                <a:r>
                  <a:rPr lang="en-US" sz="3800" smtClean="0">
                    <a:latin typeface="Arial" panose="020B0604020202020204" pitchFamily="34" charset="0"/>
                    <a:cs typeface="Arial" panose="020B0604020202020204" pitchFamily="34" charset="0"/>
                  </a:rPr>
                  <a:t> (với </a:t>
                </a:r>
                <a14:m>
                  <m:oMath xmlns:m="http://schemas.openxmlformats.org/officeDocument/2006/math">
                    <m:r>
                      <a:rPr lang="en-US" sz="3800" i="1">
                        <a:latin typeface="Cambria Math" panose="02040503050406030204" pitchFamily="18" charset="0"/>
                        <a:cs typeface="Arial" panose="020B0604020202020204" pitchFamily="34" charset="0"/>
                      </a:rPr>
                      <m:t>𝑐</m:t>
                    </m:r>
                  </m:oMath>
                </a14:m>
                <a:r>
                  <a:rPr lang="en-US" sz="3800">
                    <a:latin typeface="Arial" panose="020B0604020202020204" pitchFamily="34" charset="0"/>
                    <a:cs typeface="Arial" panose="020B0604020202020204" pitchFamily="34" charset="0"/>
                  </a:rPr>
                  <a:t> là </a:t>
                </a:r>
                <a:r>
                  <a:rPr lang="en-US" sz="3800">
                    <a:latin typeface="Arial" panose="020B0604020202020204" pitchFamily="34" charset="0"/>
                    <a:cs typeface="Arial" panose="020B0604020202020204" pitchFamily="34" charset="0"/>
                  </a:rPr>
                  <a:t>hằng </a:t>
                </a:r>
                <a:r>
                  <a:rPr lang="en-US" sz="3800" smtClean="0">
                    <a:latin typeface="Arial" panose="020B0604020202020204" pitchFamily="34" charset="0"/>
                    <a:cs typeface="Arial" panose="020B0604020202020204" pitchFamily="34" charset="0"/>
                  </a:rPr>
                  <a:t>số) có đạo hàm là hàm số </a:t>
                </a:r>
                <a14:m>
                  <m:oMath xmlns:m="http://schemas.openxmlformats.org/officeDocument/2006/math">
                    <m:sSup>
                      <m:sSupPr>
                        <m:ctrlPr>
                          <a:rPr lang="vi-VN" sz="3800" i="1">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𝑦</m:t>
                        </m:r>
                      </m:e>
                      <m:sup>
                        <m:r>
                          <a:rPr lang="en-US" sz="3800" i="1">
                            <a:latin typeface="Cambria Math" panose="02040503050406030204" pitchFamily="18" charset="0"/>
                            <a:cs typeface="Arial" panose="020B0604020202020204" pitchFamily="34" charset="0"/>
                          </a:rPr>
                          <m:t>′</m:t>
                        </m:r>
                      </m:sup>
                    </m:sSup>
                    <m:r>
                      <a:rPr lang="en-US" sz="3800" b="0" i="0" smtClean="0">
                        <a:latin typeface="Cambria Math" panose="02040503050406030204" pitchFamily="18" charset="0"/>
                        <a:cs typeface="Arial" panose="020B0604020202020204" pitchFamily="34" charset="0"/>
                      </a:rPr>
                      <m:t>=</m:t>
                    </m:r>
                    <m:r>
                      <a:rPr lang="en-US" sz="3800" kern="100" smtClean="0">
                        <a:latin typeface="Cambria Math" panose="02040503050406030204" pitchFamily="18" charset="0"/>
                        <a:ea typeface="Calibri" panose="020F0502020204030204" pitchFamily="34" charset="0"/>
                        <a:cs typeface="Times New Roman" panose="02020603050405020304" pitchFamily="18" charset="0"/>
                      </a:rPr>
                      <m:t>2</m:t>
                    </m:r>
                    <m:r>
                      <a:rPr lang="en-US" sz="3800" i="1" kern="100">
                        <a:latin typeface="Cambria Math" panose="02040503050406030204" pitchFamily="18" charset="0"/>
                        <a:ea typeface="Calibri" panose="020F0502020204030204" pitchFamily="34" charset="0"/>
                        <a:cs typeface="Times New Roman" panose="02020603050405020304" pitchFamily="18" charset="0"/>
                      </a:rPr>
                      <m:t>𝑐</m:t>
                    </m:r>
                    <m:r>
                      <a:rPr lang="en-US" sz="3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800" b="0" i="1" kern="100" smtClean="0">
                        <a:latin typeface="Cambria Math" panose="02040503050406030204" pitchFamily="18" charset="0"/>
                        <a:ea typeface="Calibri" panose="020F0502020204030204" pitchFamily="34" charset="0"/>
                        <a:cs typeface="Times New Roman" panose="02020603050405020304" pitchFamily="18" charset="0"/>
                      </a:rPr>
                      <m:t>.</m:t>
                    </m:r>
                  </m:oMath>
                </a14:m>
                <a:endParaRPr lang="vi-VN" sz="380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212367" y="3910376"/>
                <a:ext cx="15500180" cy="5391412"/>
              </a:xfrm>
              <a:prstGeom prst="rect">
                <a:avLst/>
              </a:prstGeom>
              <a:blipFill>
                <a:blip r:embed="rId5"/>
                <a:stretch>
                  <a:fillRect l="-1298" b="-226"/>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rot="1093949">
            <a:off x="16535525" y="2562661"/>
            <a:ext cx="1462859" cy="1791875"/>
          </a:xfrm>
          <a:prstGeom prst="rect">
            <a:avLst/>
          </a:prstGeom>
        </p:spPr>
      </p:pic>
    </p:spTree>
    <p:extLst>
      <p:ext uri="{BB962C8B-B14F-4D97-AF65-F5344CB8AC3E}">
        <p14:creationId xmlns:p14="http://schemas.microsoft.com/office/powerpoint/2010/main" val="62278267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up)">
                                      <p:cBhvr>
                                        <p:cTn id="19" dur="500"/>
                                        <p:tgtEl>
                                          <p:spTgt spid="2">
                                            <p:txEl>
                                              <p:pRg st="0" end="0"/>
                                            </p:txEl>
                                          </p:spTgt>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up)">
                                      <p:cBhvr>
                                        <p:cTn id="23" dur="500"/>
                                        <p:tgtEl>
                                          <p:spTgt spid="2">
                                            <p:txEl>
                                              <p:pRg st="1" end="1"/>
                                            </p:txEl>
                                          </p:spTgt>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up)">
                                      <p:cBhvr>
                                        <p:cTn id="27" dur="500"/>
                                        <p:tgtEl>
                                          <p:spTgt spid="2">
                                            <p:txEl>
                                              <p:pRg st="2" end="2"/>
                                            </p:txEl>
                                          </p:spTgt>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wipe(up)">
                                      <p:cBhvr>
                                        <p:cTn id="3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609600" y="952500"/>
            <a:ext cx="17068800" cy="7696200"/>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Rectangle 20"/>
          <p:cNvSpPr/>
          <p:nvPr/>
        </p:nvSpPr>
        <p:spPr>
          <a:xfrm>
            <a:off x="7983266" y="707160"/>
            <a:ext cx="2321468" cy="1306255"/>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Chú </a:t>
            </a:r>
            <a:r>
              <a:rPr kumimoji="0" lang="en-US" sz="6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ý</a:t>
            </a:r>
            <a:endParaRPr kumimoji="0" lang="en-US" sz="6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2" name="Rectangle 21"/>
              <p:cNvSpPr/>
              <p:nvPr/>
            </p:nvSpPr>
            <p:spPr>
              <a:xfrm>
                <a:off x="739630" y="2883936"/>
                <a:ext cx="7994226" cy="1015663"/>
              </a:xfrm>
              <a:prstGeom prst="rect">
                <a:avLst/>
              </a:prstGeom>
            </p:spPr>
            <p:txBody>
              <a:bodyPr wrap="square">
                <a:spAutoFit/>
              </a:bodyPr>
              <a:lstStyle/>
              <a:p>
                <a:pPr marL="571500" indent="-571500" algn="r">
                  <a:lnSpc>
                    <a:spcPct val="150000"/>
                  </a:lnSpc>
                  <a:spcAft>
                    <a:spcPts val="800"/>
                  </a:spcAft>
                  <a:buFont typeface="Arial" panose="020B0604020202020204" pitchFamily="34" charset="0"/>
                  <a:buChar char="•"/>
                </a:pPr>
                <a14:m>
                  <m:oMath xmlns:m="http://schemas.openxmlformats.org/officeDocument/2006/math">
                    <m:sSup>
                      <m:sSupPr>
                        <m:ctrlPr>
                          <a:rPr lang="en-US" sz="4000" i="1" kern="100">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𝑐</m:t>
                            </m:r>
                          </m:e>
                        </m:d>
                      </m:e>
                      <m:sup>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=0;</m:t>
                    </m:r>
                    <m:sSup>
                      <m:sSup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𝑥</m:t>
                            </m:r>
                          </m:e>
                        </m:d>
                      </m:e>
                      <m:sup>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=1;</m:t>
                    </m:r>
                    <m:sSup>
                      <m:sSup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𝑐𝑥</m:t>
                            </m:r>
                          </m:e>
                        </m:d>
                      </m:e>
                      <m:sup>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=2</m:t>
                    </m:r>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𝑐𝑥</m:t>
                    </m:r>
                  </m:oMath>
                </a14:m>
                <a:r>
                  <a:rPr lang="nl-NL" sz="4000" kern="100">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739630" y="2883936"/>
                <a:ext cx="7994226" cy="1015663"/>
              </a:xfrm>
              <a:prstGeom prst="rect">
                <a:avLst/>
              </a:prstGeom>
              <a:blipFill>
                <a:blip r:embed="rId7"/>
                <a:stretch>
                  <a:fillRect r="-2668" b="-14371"/>
                </a:stretch>
              </a:blipFill>
            </p:spPr>
            <p:txBody>
              <a:bodyPr/>
              <a:lstStyle/>
              <a:p>
                <a:r>
                  <a:rPr lang="en-US">
                    <a:noFill/>
                  </a:rPr>
                  <a:t> </a:t>
                </a:r>
              </a:p>
            </p:txBody>
          </p:sp>
        </mc:Fallback>
      </mc:AlternateContent>
      <p:pic>
        <p:nvPicPr>
          <p:cNvPr id="7" name="Picture 6"/>
          <p:cNvPicPr>
            <a:picLocks noChangeAspect="1"/>
          </p:cNvPicPr>
          <p:nvPr/>
        </p:nvPicPr>
        <p:blipFill>
          <a:blip r:embed="rId8"/>
          <a:stretch>
            <a:fillRect/>
          </a:stretch>
        </p:blipFill>
        <p:spPr>
          <a:xfrm>
            <a:off x="15791558" y="6805025"/>
            <a:ext cx="1321115" cy="1139032"/>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1323025" y="4321295"/>
                <a:ext cx="15828961" cy="2094228"/>
              </a:xfrm>
              <a:prstGeom prst="rect">
                <a:avLst/>
              </a:prstGeom>
            </p:spPr>
            <p:txBody>
              <a:bodyPr wrap="square">
                <a:spAutoFit/>
              </a:bodyPr>
              <a:lstStyle/>
              <a:p>
                <a:pPr marL="571500" indent="-571500">
                  <a:lnSpc>
                    <a:spcPct val="175000"/>
                  </a:lnSpc>
                  <a:spcAft>
                    <a:spcPts val="800"/>
                  </a:spcAft>
                  <a:buFont typeface="Arial" panose="020B0604020202020204" pitchFamily="34" charset="0"/>
                  <a:buChar char="•"/>
                </a:pPr>
                <a:r>
                  <a:rPr lang="nl-NL" sz="4000" kern="100">
                    <a:latin typeface="Arial" panose="020B0604020202020204" pitchFamily="34" charset="0"/>
                    <a:ea typeface="Malgun Gothic" panose="020B0503020000020004" pitchFamily="34" charset="-127"/>
                    <a:cs typeface="Arial" panose="020B0604020202020204" pitchFamily="34" charset="0"/>
                  </a:rPr>
                  <a:t>Nếu phương trình chuyển động của vật là </a:t>
                </a:r>
                <a14:m>
                  <m:oMath xmlns:m="http://schemas.openxmlformats.org/officeDocument/2006/math">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𝑠</m:t>
                    </m:r>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𝑡</m:t>
                        </m:r>
                      </m:e>
                    </m:d>
                  </m:oMath>
                </a14:m>
                <a:r>
                  <a:rPr lang="nl-NL" sz="4000" kern="1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𝑣</m:t>
                    </m:r>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𝑡</m:t>
                        </m:r>
                      </m:e>
                    </m:d>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𝑓</m:t>
                        </m:r>
                      </m:e>
                      <m:sup>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𝑡</m:t>
                        </m:r>
                      </m:e>
                    </m:d>
                  </m:oMath>
                </a14:m>
                <a:r>
                  <a:rPr lang="nl-NL" sz="4000" kern="100" smtClean="0">
                    <a:effectLst/>
                    <a:latin typeface="Arial" panose="020B0604020202020204" pitchFamily="34" charset="0"/>
                    <a:ea typeface="Malgun Gothic" panose="020B0503020000020004" pitchFamily="34" charset="-127"/>
                    <a:cs typeface="Arial" panose="020B0604020202020204" pitchFamily="34" charset="0"/>
                  </a:rPr>
                  <a:t> là </a:t>
                </a:r>
                <a:r>
                  <a:rPr lang="nl-NL" sz="4000" kern="100">
                    <a:effectLst/>
                    <a:latin typeface="Arial" panose="020B0604020202020204" pitchFamily="34" charset="0"/>
                    <a:ea typeface="Malgun Gothic" panose="020B0503020000020004" pitchFamily="34" charset="-127"/>
                    <a:cs typeface="Arial" panose="020B0604020202020204" pitchFamily="34" charset="0"/>
                  </a:rPr>
                  <a:t>vận tốc tức thời của vật tại thời điểm </a:t>
                </a:r>
                <a14:m>
                  <m:oMath xmlns:m="http://schemas.openxmlformats.org/officeDocument/2006/math">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𝑡</m:t>
                    </m:r>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40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323025" y="4321295"/>
                <a:ext cx="15828961" cy="2094228"/>
              </a:xfrm>
              <a:prstGeom prst="rect">
                <a:avLst/>
              </a:prstGeom>
              <a:blipFill>
                <a:blip r:embed="rId9"/>
                <a:stretch>
                  <a:fillRect l="-1232" b="-11662"/>
                </a:stretch>
              </a:blipFill>
            </p:spPr>
            <p:txBody>
              <a:bodyPr/>
              <a:lstStyle/>
              <a:p>
                <a:r>
                  <a:rPr lang="en-US">
                    <a:noFill/>
                  </a:rPr>
                  <a:t> </a:t>
                </a:r>
              </a:p>
            </p:txBody>
          </p:sp>
        </mc:Fallback>
      </mc:AlternateContent>
    </p:spTree>
    <p:extLst>
      <p:ext uri="{BB962C8B-B14F-4D97-AF65-F5344CB8AC3E}">
        <p14:creationId xmlns:p14="http://schemas.microsoft.com/office/powerpoint/2010/main" val="415021780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036736" y="1983064"/>
            <a:ext cx="1251264" cy="1073665"/>
          </a:xfrm>
          <a:prstGeom prst="rect">
            <a:avLst/>
          </a:prstGeom>
        </p:spPr>
      </p:pic>
      <p:grpSp>
        <p:nvGrpSpPr>
          <p:cNvPr id="21" name="Group 20"/>
          <p:cNvGrpSpPr/>
          <p:nvPr/>
        </p:nvGrpSpPr>
        <p:grpSpPr>
          <a:xfrm>
            <a:off x="280341" y="281019"/>
            <a:ext cx="17700085" cy="1718227"/>
            <a:chOff x="485275" y="694497"/>
            <a:chExt cx="17700085" cy="1718227"/>
          </a:xfrm>
        </p:grpSpPr>
        <p:sp>
          <p:nvSpPr>
            <p:cNvPr id="22" name="Rounded Rectangle 21"/>
            <p:cNvSpPr/>
            <p:nvPr/>
          </p:nvSpPr>
          <p:spPr>
            <a:xfrm>
              <a:off x="533401" y="753021"/>
              <a:ext cx="2209799" cy="91789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a:t>
              </a:r>
              <a:r>
                <a:rPr kumimoji="0" lang="en-US" sz="34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en-US" sz="3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485275" y="694497"/>
              <a:ext cx="17700085" cy="1718227"/>
            </a:xfrm>
            <a:prstGeom prst="rect">
              <a:avLst/>
            </a:prstGeom>
          </p:spPr>
          <p:txBody>
            <a:bodyPr wrap="square">
              <a:spAutoFit/>
            </a:bodyPr>
            <a:lstStyle/>
            <a:p>
              <a:pPr lvl="0" algn="just">
                <a:lnSpc>
                  <a:spcPct val="165000"/>
                </a:lnSpc>
                <a:defRPr/>
              </a:pPr>
              <a:r>
                <a:rPr lang="en-US" sz="3400" smtClean="0">
                  <a:solidFill>
                    <a:prstClr val="black"/>
                  </a:solidFill>
                  <a:latin typeface="Arial" panose="020B0604020202020204" pitchFamily="34" charset="0"/>
                  <a:cs typeface="Arial" panose="020B0604020202020204" pitchFamily="34" charset="0"/>
                </a:rPr>
                <a:t>                   Giải </a:t>
              </a:r>
              <a:r>
                <a:rPr lang="en-US" sz="3400">
                  <a:solidFill>
                    <a:prstClr val="black"/>
                  </a:solidFill>
                  <a:latin typeface="Arial" panose="020B0604020202020204" pitchFamily="34" charset="0"/>
                  <a:cs typeface="Arial" panose="020B0604020202020204" pitchFamily="34" charset="0"/>
                </a:rPr>
                <a:t>bài toán trong tình huống mở đầu (bỏ qua sức cản của không khí và làm tròn kết quả đến chữ số thập phân thứ nhất).</a:t>
              </a:r>
            </a:p>
          </p:txBody>
        </p:sp>
      </p:grpSp>
      <p:grpSp>
        <p:nvGrpSpPr>
          <p:cNvPr id="24" name="Group 23"/>
          <p:cNvGrpSpPr/>
          <p:nvPr/>
        </p:nvGrpSpPr>
        <p:grpSpPr>
          <a:xfrm>
            <a:off x="8247972" y="2247900"/>
            <a:ext cx="1764821" cy="1137893"/>
            <a:chOff x="981393" y="777308"/>
            <a:chExt cx="1858639" cy="1275995"/>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30" name="TextBox 29"/>
            <p:cNvSpPr txBox="1"/>
            <p:nvPr/>
          </p:nvSpPr>
          <p:spPr>
            <a:xfrm>
              <a:off x="1222092" y="976785"/>
              <a:ext cx="1419799" cy="7075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4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 name="Rectangle 2"/>
              <p:cNvSpPr/>
              <p:nvPr/>
            </p:nvSpPr>
            <p:spPr>
              <a:xfrm>
                <a:off x="280341" y="3467100"/>
                <a:ext cx="17700085" cy="6749220"/>
              </a:xfrm>
              <a:prstGeom prst="rect">
                <a:avLst/>
              </a:prstGeom>
            </p:spPr>
            <p:txBody>
              <a:bodyPr wrap="square">
                <a:spAutoFit/>
              </a:bodyPr>
              <a:lstStyle/>
              <a:p>
                <a:pPr lvl="0" algn="just">
                  <a:lnSpc>
                    <a:spcPct val="150000"/>
                  </a:lnSpc>
                  <a:defRPr/>
                </a:pPr>
                <a:r>
                  <a:rPr lang="vi-VN" sz="3400" smtClean="0">
                    <a:solidFill>
                      <a:prstClr val="black"/>
                    </a:solidFill>
                  </a:rPr>
                  <a:t>Phương trình chuyển động rơi tự do của quả bóng là </a:t>
                </a:r>
                <a14:m>
                  <m:oMath xmlns:m="http://schemas.openxmlformats.org/officeDocument/2006/math">
                    <m:r>
                      <a:rPr lang="vi-VN" sz="3400" i="1" smtClean="0">
                        <a:solidFill>
                          <a:prstClr val="black"/>
                        </a:solidFill>
                        <a:latin typeface="Cambria Math" panose="02040503050406030204" pitchFamily="18" charset="0"/>
                      </a:rPr>
                      <m:t>𝑠</m:t>
                    </m:r>
                    <m:r>
                      <a:rPr lang="vi-VN" sz="3400" i="1" smtClean="0">
                        <a:solidFill>
                          <a:prstClr val="black"/>
                        </a:solidFill>
                        <a:latin typeface="Cambria Math" panose="02040503050406030204" pitchFamily="18" charset="0"/>
                      </a:rPr>
                      <m:t> =</m:t>
                    </m:r>
                    <m:r>
                      <a:rPr lang="vi-VN" sz="3400" i="1" smtClean="0">
                        <a:solidFill>
                          <a:prstClr val="black"/>
                        </a:solidFill>
                        <a:latin typeface="Cambria Math" panose="02040503050406030204" pitchFamily="18" charset="0"/>
                      </a:rPr>
                      <m:t>𝑓</m:t>
                    </m:r>
                    <m:r>
                      <a:rPr lang="vi-VN" sz="3400" i="1" smtClean="0">
                        <a:solidFill>
                          <a:prstClr val="black"/>
                        </a:solidFill>
                        <a:latin typeface="Cambria Math" panose="02040503050406030204" pitchFamily="18" charset="0"/>
                      </a:rPr>
                      <m:t>(</m:t>
                    </m:r>
                    <m:r>
                      <a:rPr lang="vi-VN" sz="3400" i="1" smtClean="0">
                        <a:solidFill>
                          <a:prstClr val="black"/>
                        </a:solidFill>
                        <a:latin typeface="Cambria Math" panose="02040503050406030204" pitchFamily="18" charset="0"/>
                      </a:rPr>
                      <m:t>𝑡</m:t>
                    </m:r>
                    <m:r>
                      <a:rPr lang="vi-VN" sz="3400" i="1" smtClean="0">
                        <a:solidFill>
                          <a:prstClr val="black"/>
                        </a:solidFill>
                        <a:latin typeface="Cambria Math" panose="02040503050406030204" pitchFamily="18" charset="0"/>
                      </a:rPr>
                      <m:t>) =</m:t>
                    </m:r>
                    <m:f>
                      <m:fPr>
                        <m:ctrlPr>
                          <a:rPr lang="vi-VN" sz="3400" i="1" smtClean="0">
                            <a:solidFill>
                              <a:prstClr val="black"/>
                            </a:solidFill>
                            <a:latin typeface="Cambria Math" panose="02040503050406030204" pitchFamily="18" charset="0"/>
                          </a:rPr>
                        </m:ctrlPr>
                      </m:fPr>
                      <m:num>
                        <m:r>
                          <a:rPr lang="en-US" sz="3400" b="0" i="1" smtClean="0">
                            <a:solidFill>
                              <a:prstClr val="black"/>
                            </a:solidFill>
                            <a:latin typeface="Cambria Math" panose="02040503050406030204" pitchFamily="18" charset="0"/>
                          </a:rPr>
                          <m:t>1</m:t>
                        </m:r>
                      </m:num>
                      <m:den>
                        <m:r>
                          <a:rPr lang="en-US" sz="3400" b="0" i="1" smtClean="0">
                            <a:solidFill>
                              <a:prstClr val="black"/>
                            </a:solidFill>
                            <a:latin typeface="Cambria Math" panose="02040503050406030204" pitchFamily="18" charset="0"/>
                          </a:rPr>
                          <m:t>2</m:t>
                        </m:r>
                      </m:den>
                    </m:f>
                    <m:r>
                      <a:rPr lang="en-US" sz="3400" b="0" i="1" smtClean="0">
                        <a:solidFill>
                          <a:prstClr val="black"/>
                        </a:solidFill>
                        <a:latin typeface="Cambria Math" panose="02040503050406030204" pitchFamily="18" charset="0"/>
                      </a:rPr>
                      <m:t>𝑔</m:t>
                    </m:r>
                    <m:sSup>
                      <m:sSupPr>
                        <m:ctrlPr>
                          <a:rPr lang="vi-VN" sz="3400" i="1" smtClean="0">
                            <a:solidFill>
                              <a:prstClr val="black"/>
                            </a:solidFill>
                            <a:latin typeface="Cambria Math" panose="02040503050406030204" pitchFamily="18" charset="0"/>
                          </a:rPr>
                        </m:ctrlPr>
                      </m:sSupPr>
                      <m:e>
                        <m:r>
                          <a:rPr lang="en-US" sz="3400" b="0" i="1" smtClean="0">
                            <a:solidFill>
                              <a:prstClr val="black"/>
                            </a:solidFill>
                            <a:latin typeface="Cambria Math" panose="02040503050406030204" pitchFamily="18" charset="0"/>
                          </a:rPr>
                          <m:t>𝑡</m:t>
                        </m:r>
                      </m:e>
                      <m:sup>
                        <m:r>
                          <a:rPr lang="en-US" sz="3400" b="0" i="1" smtClean="0">
                            <a:solidFill>
                              <a:prstClr val="black"/>
                            </a:solidFill>
                            <a:latin typeface="Cambria Math" panose="02040503050406030204" pitchFamily="18" charset="0"/>
                          </a:rPr>
                          <m:t>2</m:t>
                        </m:r>
                      </m:sup>
                    </m:sSup>
                  </m:oMath>
                </a14:m>
                <a:r>
                  <a:rPr lang="vi-VN" sz="3400" smtClean="0">
                    <a:solidFill>
                      <a:prstClr val="black"/>
                    </a:solidFill>
                  </a:rPr>
                  <a:t> </a:t>
                </a:r>
                <a:r>
                  <a:rPr lang="vi-VN" sz="3400">
                    <a:solidFill>
                      <a:prstClr val="black"/>
                    </a:solidFill>
                  </a:rPr>
                  <a:t>(</a:t>
                </a:r>
                <a14:m>
                  <m:oMath xmlns:m="http://schemas.openxmlformats.org/officeDocument/2006/math">
                    <m:r>
                      <a:rPr lang="en-US" sz="3400" i="1">
                        <a:solidFill>
                          <a:prstClr val="black"/>
                        </a:solidFill>
                        <a:latin typeface="Cambria Math" panose="02040503050406030204" pitchFamily="18" charset="0"/>
                      </a:rPr>
                      <m:t>𝑔</m:t>
                    </m:r>
                  </m:oMath>
                </a14:m>
                <a:r>
                  <a:rPr lang="vi-VN" sz="3400">
                    <a:solidFill>
                      <a:prstClr val="black"/>
                    </a:solidFill>
                  </a:rPr>
                  <a:t> là gia tốc rơi tự do, lấy </a:t>
                </a:r>
                <a14:m>
                  <m:oMath xmlns:m="http://schemas.openxmlformats.org/officeDocument/2006/math">
                    <m:r>
                      <a:rPr lang="vi-VN" sz="3400" i="1" smtClean="0">
                        <a:solidFill>
                          <a:prstClr val="black"/>
                        </a:solidFill>
                        <a:latin typeface="Cambria Math" panose="02040503050406030204" pitchFamily="18" charset="0"/>
                      </a:rPr>
                      <m:t>𝑔</m:t>
                    </m:r>
                    <m:r>
                      <a:rPr lang="vi-VN" sz="3400" i="1" smtClean="0">
                        <a:solidFill>
                          <a:prstClr val="black"/>
                        </a:solidFill>
                        <a:latin typeface="Cambria Math" panose="02040503050406030204" pitchFamily="18" charset="0"/>
                      </a:rPr>
                      <m:t>=9,8 </m:t>
                    </m:r>
                    <m:r>
                      <a:rPr lang="vi-VN" sz="3400" i="1" smtClean="0">
                        <a:solidFill>
                          <a:prstClr val="black"/>
                        </a:solidFill>
                        <a:latin typeface="Cambria Math" panose="02040503050406030204" pitchFamily="18" charset="0"/>
                      </a:rPr>
                      <m:t>𝑚</m:t>
                    </m:r>
                    <m:r>
                      <a:rPr lang="vi-VN" sz="3400" i="1" smtClean="0">
                        <a:solidFill>
                          <a:prstClr val="black"/>
                        </a:solidFill>
                        <a:latin typeface="Cambria Math" panose="02040503050406030204" pitchFamily="18" charset="0"/>
                      </a:rPr>
                      <m:t>/</m:t>
                    </m:r>
                    <m:sSup>
                      <m:sSupPr>
                        <m:ctrlPr>
                          <a:rPr lang="vi-VN" sz="3400" i="1" smtClean="0">
                            <a:solidFill>
                              <a:prstClr val="black"/>
                            </a:solidFill>
                            <a:latin typeface="Cambria Math" panose="02040503050406030204" pitchFamily="18" charset="0"/>
                          </a:rPr>
                        </m:ctrlPr>
                      </m:sSupPr>
                      <m:e>
                        <m:r>
                          <a:rPr lang="en-US" sz="3400" b="0" i="1" smtClean="0">
                            <a:solidFill>
                              <a:prstClr val="black"/>
                            </a:solidFill>
                            <a:latin typeface="Cambria Math" panose="02040503050406030204" pitchFamily="18" charset="0"/>
                          </a:rPr>
                          <m:t>𝑚</m:t>
                        </m:r>
                      </m:e>
                      <m:sup>
                        <m:r>
                          <a:rPr lang="en-US" sz="3400" b="0" i="1" smtClean="0">
                            <a:solidFill>
                              <a:prstClr val="black"/>
                            </a:solidFill>
                            <a:latin typeface="Cambria Math" panose="02040503050406030204" pitchFamily="18" charset="0"/>
                          </a:rPr>
                          <m:t>𝑠</m:t>
                        </m:r>
                      </m:sup>
                    </m:sSup>
                  </m:oMath>
                </a14:m>
                <a:r>
                  <a:rPr lang="vi-VN" sz="3400" smtClean="0">
                    <a:solidFill>
                      <a:prstClr val="black"/>
                    </a:solidFill>
                  </a:rPr>
                  <a:t>). </a:t>
                </a:r>
                <a:endParaRPr lang="en-US" sz="3400" smtClean="0">
                  <a:solidFill>
                    <a:prstClr val="black"/>
                  </a:solidFill>
                </a:endParaRPr>
              </a:p>
              <a:p>
                <a:pPr lvl="0" algn="just">
                  <a:lnSpc>
                    <a:spcPct val="150000"/>
                  </a:lnSpc>
                  <a:defRPr/>
                </a:pPr>
                <a:r>
                  <a:rPr lang="vi-VN" sz="3400" smtClean="0">
                    <a:solidFill>
                      <a:prstClr val="black"/>
                    </a:solidFill>
                  </a:rPr>
                  <a:t>Do </a:t>
                </a:r>
                <a:r>
                  <a:rPr lang="vi-VN" sz="3400">
                    <a:solidFill>
                      <a:prstClr val="black"/>
                    </a:solidFill>
                  </a:rPr>
                  <a:t>vậy, vận tốc của quả bóng tại thời điểm </a:t>
                </a:r>
                <a14:m>
                  <m:oMath xmlns:m="http://schemas.openxmlformats.org/officeDocument/2006/math">
                    <m:r>
                      <a:rPr lang="vi-VN" sz="3400" i="1" smtClean="0">
                        <a:solidFill>
                          <a:prstClr val="black"/>
                        </a:solidFill>
                        <a:latin typeface="Cambria Math" panose="02040503050406030204" pitchFamily="18" charset="0"/>
                      </a:rPr>
                      <m:t>𝑡</m:t>
                    </m:r>
                  </m:oMath>
                </a14:m>
                <a:r>
                  <a:rPr lang="vi-VN" sz="3400">
                    <a:solidFill>
                      <a:prstClr val="black"/>
                    </a:solidFill>
                  </a:rPr>
                  <a:t> là </a:t>
                </a:r>
                <a14:m>
                  <m:oMath xmlns:m="http://schemas.openxmlformats.org/officeDocument/2006/math">
                    <m:r>
                      <a:rPr lang="vi-VN" sz="3400" i="1" smtClean="0">
                        <a:solidFill>
                          <a:prstClr val="black"/>
                        </a:solidFill>
                        <a:latin typeface="Cambria Math" panose="02040503050406030204" pitchFamily="18" charset="0"/>
                      </a:rPr>
                      <m:t>𝑣</m:t>
                    </m:r>
                    <m:r>
                      <a:rPr lang="vi-VN" sz="3400" i="1" smtClean="0">
                        <a:solidFill>
                          <a:prstClr val="black"/>
                        </a:solidFill>
                        <a:latin typeface="Cambria Math" panose="02040503050406030204" pitchFamily="18" charset="0"/>
                      </a:rPr>
                      <m:t>(</m:t>
                    </m:r>
                    <m:r>
                      <a:rPr lang="vi-VN" sz="3400" i="1" smtClean="0">
                        <a:solidFill>
                          <a:prstClr val="black"/>
                        </a:solidFill>
                        <a:latin typeface="Cambria Math" panose="02040503050406030204" pitchFamily="18" charset="0"/>
                      </a:rPr>
                      <m:t>𝑡</m:t>
                    </m:r>
                    <m:r>
                      <a:rPr lang="vi-VN" sz="3400" i="1" smtClean="0">
                        <a:solidFill>
                          <a:prstClr val="black"/>
                        </a:solidFill>
                        <a:latin typeface="Cambria Math" panose="02040503050406030204" pitchFamily="18" charset="0"/>
                      </a:rPr>
                      <m:t>)=</m:t>
                    </m:r>
                    <m:r>
                      <a:rPr lang="vi-VN" sz="3400" i="1" smtClean="0">
                        <a:solidFill>
                          <a:prstClr val="black"/>
                        </a:solidFill>
                        <a:latin typeface="Cambria Math" panose="02040503050406030204" pitchFamily="18" charset="0"/>
                      </a:rPr>
                      <m:t>𝑓</m:t>
                    </m:r>
                    <m:r>
                      <a:rPr lang="en-US" sz="3400" b="0" i="1" smtClean="0">
                        <a:solidFill>
                          <a:prstClr val="black"/>
                        </a:solidFill>
                        <a:latin typeface="Cambria Math" panose="02040503050406030204" pitchFamily="18" charset="0"/>
                      </a:rPr>
                      <m:t>′</m:t>
                    </m:r>
                    <m:r>
                      <a:rPr lang="vi-VN" sz="3400" i="1" smtClean="0">
                        <a:solidFill>
                          <a:prstClr val="black"/>
                        </a:solidFill>
                        <a:latin typeface="Cambria Math" panose="02040503050406030204" pitchFamily="18" charset="0"/>
                      </a:rPr>
                      <m:t>(</m:t>
                    </m:r>
                    <m:r>
                      <a:rPr lang="vi-VN" sz="3400" i="1" smtClean="0">
                        <a:solidFill>
                          <a:prstClr val="black"/>
                        </a:solidFill>
                        <a:latin typeface="Cambria Math" panose="02040503050406030204" pitchFamily="18" charset="0"/>
                      </a:rPr>
                      <m:t>𝑡</m:t>
                    </m:r>
                    <m:r>
                      <a:rPr lang="vi-VN" sz="3400" i="1" smtClean="0">
                        <a:solidFill>
                          <a:prstClr val="black"/>
                        </a:solidFill>
                        <a:latin typeface="Cambria Math" panose="02040503050406030204" pitchFamily="18" charset="0"/>
                      </a:rPr>
                      <m:t>)=</m:t>
                    </m:r>
                    <m:r>
                      <a:rPr lang="vi-VN" sz="3400" i="1" smtClean="0">
                        <a:solidFill>
                          <a:prstClr val="black"/>
                        </a:solidFill>
                        <a:latin typeface="Cambria Math" panose="02040503050406030204" pitchFamily="18" charset="0"/>
                      </a:rPr>
                      <m:t>𝑔𝑡</m:t>
                    </m:r>
                    <m:r>
                      <a:rPr lang="vi-VN" sz="3400" i="1" smtClean="0">
                        <a:solidFill>
                          <a:prstClr val="black"/>
                        </a:solidFill>
                        <a:latin typeface="Cambria Math" panose="02040503050406030204" pitchFamily="18" charset="0"/>
                      </a:rPr>
                      <m:t>=9,8</m:t>
                    </m:r>
                    <m:r>
                      <a:rPr lang="vi-VN" sz="3400" i="1" smtClean="0">
                        <a:solidFill>
                          <a:prstClr val="black"/>
                        </a:solidFill>
                        <a:latin typeface="Cambria Math" panose="02040503050406030204" pitchFamily="18" charset="0"/>
                      </a:rPr>
                      <m:t>𝑡</m:t>
                    </m:r>
                  </m:oMath>
                </a14:m>
                <a:r>
                  <a:rPr lang="vi-VN" sz="3400">
                    <a:solidFill>
                      <a:prstClr val="black"/>
                    </a:solidFill>
                  </a:rPr>
                  <a:t>. </a:t>
                </a:r>
                <a:endParaRPr lang="en-US" sz="3400" smtClean="0">
                  <a:solidFill>
                    <a:prstClr val="black"/>
                  </a:solidFill>
                </a:endParaRPr>
              </a:p>
              <a:p>
                <a:pPr lvl="0" algn="just">
                  <a:lnSpc>
                    <a:spcPct val="150000"/>
                  </a:lnSpc>
                  <a:defRPr/>
                </a:pPr>
                <a:r>
                  <a:rPr lang="vi-VN" sz="3400" smtClean="0">
                    <a:solidFill>
                      <a:prstClr val="black"/>
                    </a:solidFill>
                  </a:rPr>
                  <a:t>Mặt </a:t>
                </a:r>
                <a:r>
                  <a:rPr lang="vi-VN" sz="3400">
                    <a:solidFill>
                      <a:prstClr val="black"/>
                    </a:solidFill>
                  </a:rPr>
                  <a:t>khác, vì chiều cao của toà nhà là 461,3 m nên quả bóng sẽ chạm đất tại thời </a:t>
                </a:r>
                <a:r>
                  <a:rPr lang="vi-VN" sz="3400">
                    <a:solidFill>
                      <a:prstClr val="black"/>
                    </a:solidFill>
                  </a:rPr>
                  <a:t>điểm </a:t>
                </a:r>
                <a14:m>
                  <m:oMath xmlns:m="http://schemas.openxmlformats.org/officeDocument/2006/math">
                    <m:sSub>
                      <m:sSubPr>
                        <m:ctrlPr>
                          <a:rPr lang="vi-VN" sz="3400" i="1" smtClean="0">
                            <a:solidFill>
                              <a:prstClr val="black"/>
                            </a:solidFill>
                            <a:latin typeface="Cambria Math" panose="02040503050406030204" pitchFamily="18" charset="0"/>
                          </a:rPr>
                        </m:ctrlPr>
                      </m:sSubPr>
                      <m:e>
                        <m:r>
                          <a:rPr lang="en-US" sz="3400" b="0" i="1" smtClean="0">
                            <a:solidFill>
                              <a:prstClr val="black"/>
                            </a:solidFill>
                            <a:latin typeface="Cambria Math" panose="02040503050406030204" pitchFamily="18" charset="0"/>
                          </a:rPr>
                          <m:t>𝑡</m:t>
                        </m:r>
                      </m:e>
                      <m:sub>
                        <m:r>
                          <a:rPr lang="en-US" sz="3400" b="0" i="1" smtClean="0">
                            <a:solidFill>
                              <a:prstClr val="black"/>
                            </a:solidFill>
                            <a:latin typeface="Cambria Math" panose="02040503050406030204" pitchFamily="18" charset="0"/>
                          </a:rPr>
                          <m:t>1</m:t>
                        </m:r>
                      </m:sub>
                    </m:sSub>
                  </m:oMath>
                </a14:m>
                <a:r>
                  <a:rPr lang="vi-VN" sz="3400" smtClean="0">
                    <a:solidFill>
                      <a:prstClr val="black"/>
                    </a:solidFill>
                  </a:rPr>
                  <a:t>, </a:t>
                </a:r>
                <a:r>
                  <a:rPr lang="vi-VN" sz="3400">
                    <a:solidFill>
                      <a:prstClr val="black"/>
                    </a:solidFill>
                  </a:rPr>
                  <a:t>với </a:t>
                </a:r>
                <a14:m>
                  <m:oMath xmlns:m="http://schemas.openxmlformats.org/officeDocument/2006/math">
                    <m:r>
                      <a:rPr lang="vi-VN" sz="3400" i="1" smtClean="0">
                        <a:solidFill>
                          <a:prstClr val="black"/>
                        </a:solidFill>
                        <a:latin typeface="Cambria Math" panose="02040503050406030204" pitchFamily="18" charset="0"/>
                      </a:rPr>
                      <m:t>𝑓</m:t>
                    </m:r>
                    <m:r>
                      <a:rPr lang="vi-VN" sz="3400" i="1" smtClean="0">
                        <a:solidFill>
                          <a:prstClr val="black"/>
                        </a:solidFill>
                        <a:latin typeface="Cambria Math" panose="02040503050406030204" pitchFamily="18" charset="0"/>
                      </a:rPr>
                      <m:t>(</m:t>
                    </m:r>
                    <m:sSub>
                      <m:sSubPr>
                        <m:ctrlPr>
                          <a:rPr lang="vi-VN" sz="3400" i="1">
                            <a:solidFill>
                              <a:prstClr val="black"/>
                            </a:solidFill>
                            <a:latin typeface="Cambria Math" panose="02040503050406030204" pitchFamily="18" charset="0"/>
                          </a:rPr>
                        </m:ctrlPr>
                      </m:sSubPr>
                      <m:e>
                        <m:r>
                          <a:rPr lang="en-US" sz="3400" i="1">
                            <a:solidFill>
                              <a:prstClr val="black"/>
                            </a:solidFill>
                            <a:latin typeface="Cambria Math" panose="02040503050406030204" pitchFamily="18" charset="0"/>
                          </a:rPr>
                          <m:t>𝑡</m:t>
                        </m:r>
                      </m:e>
                      <m:sub>
                        <m:r>
                          <a:rPr lang="en-US" sz="3400" i="1">
                            <a:solidFill>
                              <a:prstClr val="black"/>
                            </a:solidFill>
                            <a:latin typeface="Cambria Math" panose="02040503050406030204" pitchFamily="18" charset="0"/>
                          </a:rPr>
                          <m:t>1</m:t>
                        </m:r>
                      </m:sub>
                    </m:sSub>
                    <m:r>
                      <a:rPr lang="vi-VN" sz="3400" i="1" smtClean="0">
                        <a:solidFill>
                          <a:prstClr val="black"/>
                        </a:solidFill>
                        <a:latin typeface="Cambria Math" panose="02040503050406030204" pitchFamily="18" charset="0"/>
                      </a:rPr>
                      <m:t>)=461,3</m:t>
                    </m:r>
                  </m:oMath>
                </a14:m>
                <a:r>
                  <a:rPr lang="vi-VN" sz="3400">
                    <a:solidFill>
                      <a:prstClr val="black"/>
                    </a:solidFill>
                  </a:rPr>
                  <a:t>. Từ đó, ta có:</a:t>
                </a:r>
                <a:r>
                  <a:rPr lang="en-US" sz="3400" smtClean="0">
                    <a:solidFill>
                      <a:prstClr val="black"/>
                    </a:solidFill>
                  </a:rPr>
                  <a:t> </a:t>
                </a:r>
                <a14:m>
                  <m:oMath xmlns:m="http://schemas.openxmlformats.org/officeDocument/2006/math">
                    <m:r>
                      <a:rPr lang="vi-VN" sz="3400" i="1" smtClean="0">
                        <a:solidFill>
                          <a:prstClr val="black"/>
                        </a:solidFill>
                        <a:latin typeface="Cambria Math" panose="02040503050406030204" pitchFamily="18" charset="0"/>
                      </a:rPr>
                      <m:t>4,9</m:t>
                    </m:r>
                    <m:r>
                      <a:rPr lang="en-US" sz="3400" b="0" i="1" smtClean="0">
                        <a:solidFill>
                          <a:prstClr val="black"/>
                        </a:solidFill>
                        <a:latin typeface="Cambria Math" panose="02040503050406030204" pitchFamily="18" charset="0"/>
                      </a:rPr>
                      <m:t> </m:t>
                    </m:r>
                    <m:sSubSup>
                      <m:sSubSupPr>
                        <m:ctrlPr>
                          <a:rPr lang="en-US" sz="3400" b="0" i="1" smtClean="0">
                            <a:solidFill>
                              <a:prstClr val="black"/>
                            </a:solidFill>
                            <a:latin typeface="Cambria Math" panose="02040503050406030204" pitchFamily="18" charset="0"/>
                          </a:rPr>
                        </m:ctrlPr>
                      </m:sSubSupPr>
                      <m:e>
                        <m:r>
                          <a:rPr lang="en-US" sz="3400" b="0" i="1" smtClean="0">
                            <a:solidFill>
                              <a:prstClr val="black"/>
                            </a:solidFill>
                            <a:latin typeface="Cambria Math" panose="02040503050406030204" pitchFamily="18" charset="0"/>
                          </a:rPr>
                          <m:t>𝑡</m:t>
                        </m:r>
                      </m:e>
                      <m:sub>
                        <m:r>
                          <a:rPr lang="en-US" sz="3400" b="0" i="1" smtClean="0">
                            <a:solidFill>
                              <a:prstClr val="black"/>
                            </a:solidFill>
                            <a:latin typeface="Cambria Math" panose="02040503050406030204" pitchFamily="18" charset="0"/>
                          </a:rPr>
                          <m:t>1</m:t>
                        </m:r>
                      </m:sub>
                      <m:sup>
                        <m:r>
                          <a:rPr lang="en-US" sz="3400" b="0" i="1" smtClean="0">
                            <a:solidFill>
                              <a:prstClr val="black"/>
                            </a:solidFill>
                            <a:latin typeface="Cambria Math" panose="02040503050406030204" pitchFamily="18" charset="0"/>
                          </a:rPr>
                          <m:t>2</m:t>
                        </m:r>
                      </m:sup>
                    </m:sSubSup>
                    <m:r>
                      <a:rPr lang="en-US" sz="3400" b="0" i="1" smtClean="0">
                        <a:solidFill>
                          <a:prstClr val="black"/>
                        </a:solidFill>
                        <a:latin typeface="Cambria Math" panose="02040503050406030204" pitchFamily="18" charset="0"/>
                      </a:rPr>
                      <m:t>=</m:t>
                    </m:r>
                    <m:r>
                      <a:rPr lang="vi-VN" sz="3400" i="1" smtClean="0">
                        <a:solidFill>
                          <a:prstClr val="black"/>
                        </a:solidFill>
                        <a:latin typeface="Cambria Math" panose="02040503050406030204" pitchFamily="18" charset="0"/>
                      </a:rPr>
                      <m:t>461,3</m:t>
                    </m:r>
                    <m:r>
                      <a:rPr lang="en-US" sz="3600">
                        <a:latin typeface="Cambria Math" panose="02040503050406030204" pitchFamily="18" charset="0"/>
                      </a:rPr>
                      <m:t>⇔</m:t>
                    </m:r>
                    <m:sSub>
                      <m:sSubPr>
                        <m:ctrlPr>
                          <a:rPr lang="vi-VN" sz="3400" i="1">
                            <a:solidFill>
                              <a:prstClr val="black"/>
                            </a:solidFill>
                            <a:latin typeface="Cambria Math" panose="02040503050406030204" pitchFamily="18" charset="0"/>
                          </a:rPr>
                        </m:ctrlPr>
                      </m:sSubPr>
                      <m:e>
                        <m:r>
                          <a:rPr lang="en-US" sz="3400" i="1">
                            <a:solidFill>
                              <a:prstClr val="black"/>
                            </a:solidFill>
                            <a:latin typeface="Cambria Math" panose="02040503050406030204" pitchFamily="18" charset="0"/>
                          </a:rPr>
                          <m:t>𝑡</m:t>
                        </m:r>
                      </m:e>
                      <m:sub>
                        <m:r>
                          <a:rPr lang="en-US" sz="3400" i="1">
                            <a:solidFill>
                              <a:prstClr val="black"/>
                            </a:solidFill>
                            <a:latin typeface="Cambria Math" panose="02040503050406030204" pitchFamily="18" charset="0"/>
                          </a:rPr>
                          <m:t>1</m:t>
                        </m:r>
                      </m:sub>
                    </m:sSub>
                    <m:r>
                      <a:rPr lang="vi-VN" sz="3400" i="1" smtClean="0">
                        <a:solidFill>
                          <a:prstClr val="black"/>
                        </a:solidFill>
                        <a:latin typeface="Cambria Math" panose="02040503050406030204" pitchFamily="18" charset="0"/>
                      </a:rPr>
                      <m:t>=</m:t>
                    </m:r>
                    <m:rad>
                      <m:radPr>
                        <m:degHide m:val="on"/>
                        <m:ctrlPr>
                          <a:rPr lang="en-US" sz="3400" b="0" i="1" smtClean="0">
                            <a:solidFill>
                              <a:prstClr val="black"/>
                            </a:solidFill>
                            <a:latin typeface="Cambria Math" panose="02040503050406030204" pitchFamily="18" charset="0"/>
                          </a:rPr>
                        </m:ctrlPr>
                      </m:radPr>
                      <m:deg/>
                      <m:e>
                        <m:f>
                          <m:fPr>
                            <m:ctrlPr>
                              <a:rPr lang="en-US" sz="3400" b="0" i="1" smtClean="0">
                                <a:solidFill>
                                  <a:prstClr val="black"/>
                                </a:solidFill>
                                <a:latin typeface="Cambria Math" panose="02040503050406030204" pitchFamily="18" charset="0"/>
                              </a:rPr>
                            </m:ctrlPr>
                          </m:fPr>
                          <m:num>
                            <m:r>
                              <a:rPr lang="vi-VN" sz="3400" i="1">
                                <a:solidFill>
                                  <a:prstClr val="black"/>
                                </a:solidFill>
                                <a:latin typeface="Cambria Math" panose="02040503050406030204" pitchFamily="18" charset="0"/>
                              </a:rPr>
                              <m:t>461,3</m:t>
                            </m:r>
                          </m:num>
                          <m:den>
                            <m:r>
                              <a:rPr lang="en-US" sz="3400" b="0" i="1" smtClean="0">
                                <a:solidFill>
                                  <a:prstClr val="black"/>
                                </a:solidFill>
                                <a:latin typeface="Cambria Math" panose="02040503050406030204" pitchFamily="18" charset="0"/>
                              </a:rPr>
                              <m:t>4,9</m:t>
                            </m:r>
                          </m:den>
                        </m:f>
                      </m:e>
                    </m:rad>
                  </m:oMath>
                </a14:m>
                <a:r>
                  <a:rPr lang="en-US" sz="3400" smtClean="0">
                    <a:solidFill>
                      <a:prstClr val="black"/>
                    </a:solidFill>
                  </a:rPr>
                  <a:t>  </a:t>
                </a:r>
                <a:r>
                  <a:rPr lang="vi-VN" sz="3400" smtClean="0">
                    <a:solidFill>
                      <a:prstClr val="black"/>
                    </a:solidFill>
                  </a:rPr>
                  <a:t>(</a:t>
                </a:r>
                <a:r>
                  <a:rPr lang="vi-VN" sz="3400">
                    <a:solidFill>
                      <a:prstClr val="black"/>
                    </a:solidFill>
                  </a:rPr>
                  <a:t>giây).</a:t>
                </a:r>
              </a:p>
              <a:p>
                <a:pPr lvl="0" algn="just">
                  <a:lnSpc>
                    <a:spcPct val="150000"/>
                  </a:lnSpc>
                  <a:defRPr/>
                </a:pPr>
                <a:r>
                  <a:rPr lang="vi-VN" sz="3400">
                    <a:solidFill>
                      <a:prstClr val="black"/>
                    </a:solidFill>
                  </a:rPr>
                  <a:t>Vậy vận tốc của quả bóng khi nó chạm </a:t>
                </a:r>
                <a:r>
                  <a:rPr lang="vi-VN" sz="3400">
                    <a:solidFill>
                      <a:prstClr val="black"/>
                    </a:solidFill>
                  </a:rPr>
                  <a:t>đất </a:t>
                </a:r>
                <a:r>
                  <a:rPr lang="vi-VN" sz="3400" smtClean="0">
                    <a:solidFill>
                      <a:prstClr val="black"/>
                    </a:solidFill>
                  </a:rPr>
                  <a:t>là</a:t>
                </a:r>
                <a:r>
                  <a:rPr lang="en-US" sz="3400">
                    <a:solidFill>
                      <a:prstClr val="black"/>
                    </a:solidFill>
                  </a:rPr>
                  <a:t>:</a:t>
                </a:r>
                <a:r>
                  <a:rPr lang="en-US" sz="3400" smtClean="0">
                    <a:solidFill>
                      <a:prstClr val="black"/>
                    </a:solidFill>
                  </a:rPr>
                  <a:t>  </a:t>
                </a:r>
                <a14:m>
                  <m:oMath xmlns:m="http://schemas.openxmlformats.org/officeDocument/2006/math">
                    <m:r>
                      <a:rPr lang="en-US" sz="3400" b="0" i="1" smtClean="0">
                        <a:solidFill>
                          <a:prstClr val="black"/>
                        </a:solidFill>
                        <a:latin typeface="Cambria Math" panose="02040503050406030204" pitchFamily="18" charset="0"/>
                      </a:rPr>
                      <m:t>𝑣</m:t>
                    </m:r>
                    <m:d>
                      <m:dPr>
                        <m:ctrlPr>
                          <a:rPr lang="vi-VN" sz="3400" b="0" i="1" smtClean="0">
                            <a:solidFill>
                              <a:prstClr val="black"/>
                            </a:solidFill>
                            <a:latin typeface="Cambria Math" panose="02040503050406030204" pitchFamily="18" charset="0"/>
                          </a:rPr>
                        </m:ctrlPr>
                      </m:dPr>
                      <m:e>
                        <m:sSub>
                          <m:sSubPr>
                            <m:ctrlPr>
                              <a:rPr lang="vi-VN" sz="3400" i="1">
                                <a:solidFill>
                                  <a:prstClr val="black"/>
                                </a:solidFill>
                                <a:latin typeface="Cambria Math" panose="02040503050406030204" pitchFamily="18" charset="0"/>
                              </a:rPr>
                            </m:ctrlPr>
                          </m:sSubPr>
                          <m:e>
                            <m:r>
                              <a:rPr lang="en-US" sz="3400" i="1">
                                <a:solidFill>
                                  <a:prstClr val="black"/>
                                </a:solidFill>
                                <a:latin typeface="Cambria Math" panose="02040503050406030204" pitchFamily="18" charset="0"/>
                              </a:rPr>
                              <m:t>𝑡</m:t>
                            </m:r>
                          </m:e>
                          <m:sub>
                            <m:r>
                              <a:rPr lang="en-US" sz="3400" i="1">
                                <a:solidFill>
                                  <a:prstClr val="black"/>
                                </a:solidFill>
                                <a:latin typeface="Cambria Math" panose="02040503050406030204" pitchFamily="18" charset="0"/>
                              </a:rPr>
                              <m:t>1</m:t>
                            </m:r>
                          </m:sub>
                        </m:sSub>
                      </m:e>
                    </m:d>
                    <m:r>
                      <a:rPr lang="vi-VN" sz="3400" i="1">
                        <a:solidFill>
                          <a:prstClr val="black"/>
                        </a:solidFill>
                        <a:latin typeface="Cambria Math" panose="02040503050406030204" pitchFamily="18" charset="0"/>
                      </a:rPr>
                      <m:t>=</m:t>
                    </m:r>
                    <m:r>
                      <a:rPr lang="en-US" sz="3400" b="0" i="1" smtClean="0">
                        <a:solidFill>
                          <a:prstClr val="black"/>
                        </a:solidFill>
                        <a:latin typeface="Cambria Math" panose="02040503050406030204" pitchFamily="18" charset="0"/>
                      </a:rPr>
                      <m:t>9,8</m:t>
                    </m:r>
                    <m:sSub>
                      <m:sSubPr>
                        <m:ctrlPr>
                          <a:rPr lang="vi-VN" sz="3400" i="1">
                            <a:solidFill>
                              <a:prstClr val="black"/>
                            </a:solidFill>
                            <a:latin typeface="Cambria Math" panose="02040503050406030204" pitchFamily="18" charset="0"/>
                          </a:rPr>
                        </m:ctrlPr>
                      </m:sSubPr>
                      <m:e>
                        <m:r>
                          <a:rPr lang="en-US" sz="3400" i="1">
                            <a:solidFill>
                              <a:prstClr val="black"/>
                            </a:solidFill>
                            <a:latin typeface="Cambria Math" panose="02040503050406030204" pitchFamily="18" charset="0"/>
                          </a:rPr>
                          <m:t>𝑡</m:t>
                        </m:r>
                      </m:e>
                      <m:sub>
                        <m:r>
                          <a:rPr lang="en-US" sz="3400" i="1">
                            <a:solidFill>
                              <a:prstClr val="black"/>
                            </a:solidFill>
                            <a:latin typeface="Cambria Math" panose="02040503050406030204" pitchFamily="18" charset="0"/>
                          </a:rPr>
                          <m:t>1</m:t>
                        </m:r>
                      </m:sub>
                    </m:sSub>
                    <m:r>
                      <a:rPr lang="en-US" sz="3400" b="0" i="1" smtClean="0">
                        <a:solidFill>
                          <a:prstClr val="black"/>
                        </a:solidFill>
                        <a:latin typeface="Cambria Math" panose="02040503050406030204" pitchFamily="18" charset="0"/>
                      </a:rPr>
                      <m:t>=9,8.</m:t>
                    </m:r>
                  </m:oMath>
                </a14:m>
                <a:r>
                  <a:rPr lang="en-US" sz="3400">
                    <a:solidFill>
                      <a:prstClr val="black"/>
                    </a:solidFill>
                  </a:rPr>
                  <a:t> </a:t>
                </a:r>
                <a14:m>
                  <m:oMath xmlns:m="http://schemas.openxmlformats.org/officeDocument/2006/math">
                    <m:rad>
                      <m:radPr>
                        <m:degHide m:val="on"/>
                        <m:ctrlPr>
                          <a:rPr lang="en-US" sz="3400" i="1">
                            <a:solidFill>
                              <a:prstClr val="black"/>
                            </a:solidFill>
                            <a:latin typeface="Cambria Math" panose="02040503050406030204" pitchFamily="18" charset="0"/>
                          </a:rPr>
                        </m:ctrlPr>
                      </m:radPr>
                      <m:deg/>
                      <m:e>
                        <m:f>
                          <m:fPr>
                            <m:ctrlPr>
                              <a:rPr lang="en-US" sz="3400" i="1">
                                <a:solidFill>
                                  <a:prstClr val="black"/>
                                </a:solidFill>
                                <a:latin typeface="Cambria Math" panose="02040503050406030204" pitchFamily="18" charset="0"/>
                              </a:rPr>
                            </m:ctrlPr>
                          </m:fPr>
                          <m:num>
                            <m:r>
                              <a:rPr lang="vi-VN" sz="3400" i="1">
                                <a:solidFill>
                                  <a:prstClr val="black"/>
                                </a:solidFill>
                                <a:latin typeface="Cambria Math" panose="02040503050406030204" pitchFamily="18" charset="0"/>
                              </a:rPr>
                              <m:t>461,3</m:t>
                            </m:r>
                          </m:num>
                          <m:den>
                            <m:r>
                              <a:rPr lang="en-US" sz="3400" i="1">
                                <a:solidFill>
                                  <a:prstClr val="black"/>
                                </a:solidFill>
                                <a:latin typeface="Cambria Math" panose="02040503050406030204" pitchFamily="18" charset="0"/>
                              </a:rPr>
                              <m:t>4,9</m:t>
                            </m:r>
                          </m:den>
                        </m:f>
                      </m:e>
                    </m:rad>
                    <m:r>
                      <a:rPr lang="en-US" sz="3400" i="1" smtClean="0">
                        <a:solidFill>
                          <a:prstClr val="black"/>
                        </a:solidFill>
                        <a:latin typeface="Cambria Math" panose="02040503050406030204" pitchFamily="18" charset="0"/>
                        <a:ea typeface="Cambria Math" panose="02040503050406030204" pitchFamily="18" charset="0"/>
                      </a:rPr>
                      <m:t>≈</m:t>
                    </m:r>
                    <m:r>
                      <a:rPr lang="en-US" sz="3400" b="0" i="1" smtClean="0">
                        <a:solidFill>
                          <a:prstClr val="black"/>
                        </a:solidFill>
                        <a:latin typeface="Cambria Math" panose="02040503050406030204" pitchFamily="18" charset="0"/>
                        <a:ea typeface="Cambria Math" panose="02040503050406030204" pitchFamily="18" charset="0"/>
                      </a:rPr>
                      <m:t>95,1 (</m:t>
                    </m:r>
                    <m:r>
                      <a:rPr lang="en-US" sz="3400" b="0" i="1" smtClean="0">
                        <a:solidFill>
                          <a:prstClr val="black"/>
                        </a:solidFill>
                        <a:latin typeface="Cambria Math" panose="02040503050406030204" pitchFamily="18" charset="0"/>
                        <a:ea typeface="Cambria Math" panose="02040503050406030204" pitchFamily="18" charset="0"/>
                      </a:rPr>
                      <m:t>𝑚</m:t>
                    </m:r>
                    <m:r>
                      <a:rPr lang="en-US" sz="3400" b="0" i="1" smtClean="0">
                        <a:solidFill>
                          <a:prstClr val="black"/>
                        </a:solidFill>
                        <a:latin typeface="Cambria Math" panose="02040503050406030204" pitchFamily="18" charset="0"/>
                        <a:ea typeface="Cambria Math" panose="02040503050406030204" pitchFamily="18" charset="0"/>
                      </a:rPr>
                      <m:t>/</m:t>
                    </m:r>
                    <m:r>
                      <a:rPr lang="en-US" sz="3400" b="0" i="1" smtClean="0">
                        <a:solidFill>
                          <a:prstClr val="black"/>
                        </a:solidFill>
                        <a:latin typeface="Cambria Math" panose="02040503050406030204" pitchFamily="18" charset="0"/>
                        <a:ea typeface="Cambria Math" panose="02040503050406030204" pitchFamily="18" charset="0"/>
                      </a:rPr>
                      <m:t>𝑠</m:t>
                    </m:r>
                    <m:r>
                      <a:rPr lang="en-US" sz="3400" i="1" smtClean="0">
                        <a:solidFill>
                          <a:prstClr val="black"/>
                        </a:solidFill>
                        <a:latin typeface="Cambria Math" panose="02040503050406030204" pitchFamily="18" charset="0"/>
                      </a:rPr>
                      <m:t>).</m:t>
                    </m:r>
                  </m:oMath>
                </a14:m>
                <a:endParaRPr lang="vi-VN" sz="3400">
                  <a:solidFill>
                    <a:prstClr val="black"/>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280341" y="3467100"/>
                <a:ext cx="17700085" cy="6749220"/>
              </a:xfrm>
              <a:prstGeom prst="rect">
                <a:avLst/>
              </a:prstGeom>
              <a:blipFill>
                <a:blip r:embed="rId4"/>
                <a:stretch>
                  <a:fillRect l="-964" r="-930"/>
                </a:stretch>
              </a:blipFill>
            </p:spPr>
            <p:txBody>
              <a:bodyPr/>
              <a:lstStyle/>
              <a:p>
                <a:r>
                  <a:rPr lang="en-US">
                    <a:noFill/>
                  </a:rPr>
                  <a:t> </a:t>
                </a:r>
              </a:p>
            </p:txBody>
          </p:sp>
        </mc:Fallback>
      </mc:AlternateContent>
    </p:spTree>
    <p:extLst>
      <p:ext uri="{BB962C8B-B14F-4D97-AF65-F5344CB8AC3E}">
        <p14:creationId xmlns:p14="http://schemas.microsoft.com/office/powerpoint/2010/main" val="37669642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244642" y="222584"/>
            <a:ext cx="17771490" cy="9797716"/>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ounded Rectangle 19"/>
          <p:cNvSpPr/>
          <p:nvPr/>
        </p:nvSpPr>
        <p:spPr>
          <a:xfrm>
            <a:off x="656867" y="729474"/>
            <a:ext cx="3718560" cy="11811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43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US"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4" name="TextBox 23"/>
              <p:cNvSpPr txBox="1"/>
              <p:nvPr/>
            </p:nvSpPr>
            <p:spPr>
              <a:xfrm>
                <a:off x="4616964" y="418887"/>
                <a:ext cx="13335000" cy="1738105"/>
              </a:xfrm>
              <a:prstGeom prst="rect">
                <a:avLst/>
              </a:prstGeom>
              <a:noFill/>
            </p:spPr>
            <p:txBody>
              <a:bodyPr wrap="square" rtlCol="0">
                <a:spAutoFit/>
              </a:bodyPr>
              <a:lstStyle/>
              <a:p>
                <a:pPr lvl="0" algn="just">
                  <a:lnSpc>
                    <a:spcPct val="150000"/>
                  </a:lnSpc>
                  <a:defRPr/>
                </a:pPr>
                <a:r>
                  <a:rPr lang="en-US" sz="3800" smtClean="0">
                    <a:solidFill>
                      <a:prstClr val="black"/>
                    </a:solidFill>
                    <a:latin typeface="Arial" panose="020B0604020202020204" pitchFamily="34" charset="0"/>
                    <a:cs typeface="Arial" panose="020B0604020202020204" pitchFamily="34" charset="0"/>
                  </a:rPr>
                  <a:t>Tìm đạo hàm của các hàm số sau:</a:t>
                </a:r>
              </a:p>
              <a:p>
                <a:pPr lvl="0" algn="just">
                  <a:lnSpc>
                    <a:spcPct val="150000"/>
                  </a:lnSpc>
                  <a:defRPr/>
                </a:pPr>
                <a:r>
                  <a:rPr lang="es-ES" sz="3800" smtClean="0">
                    <a:solidFill>
                      <a:prstClr val="black"/>
                    </a:solidFill>
                    <a:latin typeface="Arial" panose="020B0604020202020204" pitchFamily="34" charset="0"/>
                    <a:cs typeface="Arial" panose="020B0604020202020204" pitchFamily="34" charset="0"/>
                  </a:rPr>
                  <a:t>a</a:t>
                </a:r>
                <a:r>
                  <a:rPr lang="es-ES" sz="3800">
                    <a:solidFill>
                      <a:prstClr val="black"/>
                    </a:solidFill>
                    <a:latin typeface="Arial" panose="020B0604020202020204" pitchFamily="34" charset="0"/>
                    <a:cs typeface="Arial" panose="020B0604020202020204" pitchFamily="34" charset="0"/>
                  </a:rPr>
                  <a:t>) </a:t>
                </a:r>
                <a14:m>
                  <m:oMath xmlns:m="http://schemas.openxmlformats.org/officeDocument/2006/math">
                    <m:r>
                      <a:rPr lang="es-ES" sz="3800" i="1" smtClean="0">
                        <a:solidFill>
                          <a:prstClr val="black"/>
                        </a:solidFill>
                        <a:latin typeface="Cambria Math" panose="02040503050406030204" pitchFamily="18" charset="0"/>
                        <a:cs typeface="Arial" panose="020B0604020202020204" pitchFamily="34" charset="0"/>
                      </a:rPr>
                      <m:t>𝑦</m:t>
                    </m:r>
                    <m:r>
                      <a:rPr lang="es-ES" sz="3800" i="1" smtClean="0">
                        <a:solidFill>
                          <a:prstClr val="black"/>
                        </a:solidFill>
                        <a:latin typeface="Cambria Math" panose="02040503050406030204" pitchFamily="18" charset="0"/>
                        <a:cs typeface="Arial" panose="020B0604020202020204" pitchFamily="34" charset="0"/>
                      </a:rPr>
                      <m:t> =</m:t>
                    </m:r>
                    <m:sSup>
                      <m:sSupPr>
                        <m:ctrlPr>
                          <a:rPr lang="es-ES" sz="380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𝑥</m:t>
                        </m:r>
                      </m:e>
                      <m:sup>
                        <m:r>
                          <a:rPr lang="en-US" sz="3800" b="0" i="1" smtClean="0">
                            <a:solidFill>
                              <a:prstClr val="black"/>
                            </a:solidFill>
                            <a:latin typeface="Cambria Math" panose="02040503050406030204" pitchFamily="18" charset="0"/>
                            <a:cs typeface="Arial" panose="020B0604020202020204" pitchFamily="34" charset="0"/>
                          </a:rPr>
                          <m:t>2</m:t>
                        </m:r>
                      </m:sup>
                    </m:sSup>
                    <m:r>
                      <a:rPr lang="es-ES" sz="3800" i="1">
                        <a:solidFill>
                          <a:prstClr val="black"/>
                        </a:solidFill>
                        <a:latin typeface="Cambria Math" panose="02040503050406030204" pitchFamily="18" charset="0"/>
                        <a:cs typeface="Arial" panose="020B0604020202020204" pitchFamily="34" charset="0"/>
                      </a:rPr>
                      <m:t>+</m:t>
                    </m:r>
                    <m:r>
                      <a:rPr lang="es-ES" sz="3800" i="1" smtClean="0">
                        <a:solidFill>
                          <a:prstClr val="black"/>
                        </a:solidFill>
                        <a:latin typeface="Cambria Math" panose="02040503050406030204" pitchFamily="18" charset="0"/>
                        <a:cs typeface="Arial" panose="020B0604020202020204" pitchFamily="34" charset="0"/>
                      </a:rPr>
                      <m:t>1</m:t>
                    </m:r>
                  </m:oMath>
                </a14:m>
                <a:r>
                  <a:rPr lang="es-ES" sz="3800" smtClean="0">
                    <a:solidFill>
                      <a:prstClr val="black"/>
                    </a:solidFill>
                    <a:latin typeface="Arial" panose="020B0604020202020204" pitchFamily="34" charset="0"/>
                    <a:cs typeface="Arial" panose="020B0604020202020204" pitchFamily="34" charset="0"/>
                  </a:rPr>
                  <a:t>		b</a:t>
                </a:r>
                <a:r>
                  <a:rPr lang="es-ES" sz="3800">
                    <a:solidFill>
                      <a:prstClr val="black"/>
                    </a:solidFill>
                    <a:latin typeface="Arial" panose="020B0604020202020204" pitchFamily="34" charset="0"/>
                    <a:cs typeface="Arial" panose="020B0604020202020204" pitchFamily="34" charset="0"/>
                  </a:rPr>
                  <a:t>) </a:t>
                </a:r>
                <a14:m>
                  <m:oMath xmlns:m="http://schemas.openxmlformats.org/officeDocument/2006/math">
                    <m:r>
                      <a:rPr lang="es-ES" sz="3800" i="1" smtClean="0">
                        <a:solidFill>
                          <a:prstClr val="black"/>
                        </a:solidFill>
                        <a:latin typeface="Cambria Math" panose="02040503050406030204" pitchFamily="18" charset="0"/>
                        <a:cs typeface="Arial" panose="020B0604020202020204" pitchFamily="34" charset="0"/>
                      </a:rPr>
                      <m:t>𝑦</m:t>
                    </m:r>
                    <m:r>
                      <a:rPr lang="es-ES" sz="3800" i="1" smtClean="0">
                        <a:solidFill>
                          <a:prstClr val="black"/>
                        </a:solidFill>
                        <a:latin typeface="Cambria Math" panose="02040503050406030204" pitchFamily="18" charset="0"/>
                        <a:cs typeface="Arial" panose="020B0604020202020204" pitchFamily="34" charset="0"/>
                      </a:rPr>
                      <m:t> = </m:t>
                    </m:r>
                    <m:r>
                      <a:rPr lang="es-ES" sz="3800" i="1" smtClean="0">
                        <a:solidFill>
                          <a:prstClr val="black"/>
                        </a:solidFill>
                        <a:latin typeface="Cambria Math" panose="02040503050406030204" pitchFamily="18" charset="0"/>
                        <a:cs typeface="Arial" panose="020B0604020202020204" pitchFamily="34" charset="0"/>
                      </a:rPr>
                      <m:t>𝑘𝑥</m:t>
                    </m:r>
                    <m:r>
                      <a:rPr lang="es-ES" sz="3800" i="1" smtClean="0">
                        <a:solidFill>
                          <a:prstClr val="black"/>
                        </a:solidFill>
                        <a:latin typeface="Cambria Math" panose="02040503050406030204" pitchFamily="18" charset="0"/>
                        <a:cs typeface="Arial" panose="020B0604020202020204" pitchFamily="34" charset="0"/>
                      </a:rPr>
                      <m:t>+</m:t>
                    </m:r>
                    <m:r>
                      <a:rPr lang="es-ES" sz="3800" i="1" smtClean="0">
                        <a:solidFill>
                          <a:prstClr val="black"/>
                        </a:solidFill>
                        <a:latin typeface="Cambria Math" panose="02040503050406030204" pitchFamily="18" charset="0"/>
                        <a:cs typeface="Arial" panose="020B0604020202020204" pitchFamily="34" charset="0"/>
                      </a:rPr>
                      <m:t>𝑐</m:t>
                    </m:r>
                    <m:r>
                      <a:rPr lang="es-ES" sz="3800" i="1" smtClean="0">
                        <a:solidFill>
                          <a:prstClr val="black"/>
                        </a:solidFill>
                        <a:latin typeface="Cambria Math" panose="02040503050406030204" pitchFamily="18" charset="0"/>
                        <a:cs typeface="Arial" panose="020B0604020202020204" pitchFamily="34" charset="0"/>
                      </a:rPr>
                      <m:t> </m:t>
                    </m:r>
                  </m:oMath>
                </a14:m>
                <a:r>
                  <a:rPr lang="es-ES" sz="3800">
                    <a:solidFill>
                      <a:prstClr val="black"/>
                    </a:solidFill>
                    <a:latin typeface="Arial" panose="020B0604020202020204" pitchFamily="34" charset="0"/>
                    <a:cs typeface="Arial" panose="020B0604020202020204" pitchFamily="34" charset="0"/>
                  </a:rPr>
                  <a:t>(với </a:t>
                </a:r>
                <a14:m>
                  <m:oMath xmlns:m="http://schemas.openxmlformats.org/officeDocument/2006/math">
                    <m:r>
                      <a:rPr lang="es-ES" sz="3800" i="1" smtClean="0">
                        <a:solidFill>
                          <a:prstClr val="black"/>
                        </a:solidFill>
                        <a:latin typeface="Cambria Math" panose="02040503050406030204" pitchFamily="18" charset="0"/>
                        <a:cs typeface="Arial" panose="020B0604020202020204" pitchFamily="34" charset="0"/>
                      </a:rPr>
                      <m:t>𝑘</m:t>
                    </m:r>
                    <m:r>
                      <a:rPr lang="es-ES" sz="3800" i="1" smtClean="0">
                        <a:solidFill>
                          <a:prstClr val="black"/>
                        </a:solidFill>
                        <a:latin typeface="Cambria Math" panose="02040503050406030204" pitchFamily="18" charset="0"/>
                        <a:cs typeface="Arial" panose="020B0604020202020204" pitchFamily="34" charset="0"/>
                      </a:rPr>
                      <m:t>, </m:t>
                    </m:r>
                    <m:r>
                      <a:rPr lang="es-ES" sz="3800" i="1" smtClean="0">
                        <a:solidFill>
                          <a:prstClr val="black"/>
                        </a:solidFill>
                        <a:latin typeface="Cambria Math" panose="02040503050406030204" pitchFamily="18" charset="0"/>
                        <a:cs typeface="Arial" panose="020B0604020202020204" pitchFamily="34" charset="0"/>
                      </a:rPr>
                      <m:t>𝑐</m:t>
                    </m:r>
                    <m:r>
                      <a:rPr lang="es-ES" sz="3800" i="1" smtClean="0">
                        <a:solidFill>
                          <a:prstClr val="black"/>
                        </a:solidFill>
                        <a:latin typeface="Cambria Math" panose="02040503050406030204" pitchFamily="18" charset="0"/>
                        <a:cs typeface="Arial" panose="020B0604020202020204" pitchFamily="34" charset="0"/>
                      </a:rPr>
                      <m:t> </m:t>
                    </m:r>
                  </m:oMath>
                </a14:m>
                <a:r>
                  <a:rPr lang="es-ES" sz="3800">
                    <a:solidFill>
                      <a:prstClr val="black"/>
                    </a:solidFill>
                    <a:latin typeface="Arial" panose="020B0604020202020204" pitchFamily="34" charset="0"/>
                    <a:cs typeface="Arial" panose="020B0604020202020204" pitchFamily="34" charset="0"/>
                  </a:rPr>
                  <a:t>là các hằng số).</a:t>
                </a:r>
                <a:endParaRPr kumimoji="0" lang="vi-VN"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4" name="TextBox 23"/>
              <p:cNvSpPr txBox="1">
                <a:spLocks noRot="1" noChangeAspect="1" noMove="1" noResize="1" noEditPoints="1" noAdjustHandles="1" noChangeArrowheads="1" noChangeShapeType="1" noTextEdit="1"/>
              </p:cNvSpPr>
              <p:nvPr/>
            </p:nvSpPr>
            <p:spPr>
              <a:xfrm>
                <a:off x="4616964" y="418887"/>
                <a:ext cx="13335000" cy="1738105"/>
              </a:xfrm>
              <a:prstGeom prst="rect">
                <a:avLst/>
              </a:prstGeom>
              <a:blipFill>
                <a:blip r:embed="rId3"/>
                <a:stretch>
                  <a:fillRect l="-1508" b="-12982"/>
                </a:stretch>
              </a:blipFill>
            </p:spPr>
            <p:txBody>
              <a:bodyPr/>
              <a:lstStyle/>
              <a:p>
                <a:r>
                  <a:rPr lang="en-US">
                    <a:noFill/>
                  </a:rPr>
                  <a:t> </a:t>
                </a:r>
              </a:p>
            </p:txBody>
          </p:sp>
        </mc:Fallback>
      </mc:AlternateContent>
      <p:grpSp>
        <p:nvGrpSpPr>
          <p:cNvPr id="27" name="Group 26"/>
          <p:cNvGrpSpPr/>
          <p:nvPr/>
        </p:nvGrpSpPr>
        <p:grpSpPr>
          <a:xfrm>
            <a:off x="1533323" y="2497043"/>
            <a:ext cx="1965647" cy="1238319"/>
            <a:chOff x="981393" y="777308"/>
            <a:chExt cx="1858639" cy="1275995"/>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9" name="TextBox 28"/>
            <p:cNvSpPr txBox="1"/>
            <p:nvPr/>
          </p:nvSpPr>
          <p:spPr>
            <a:xfrm>
              <a:off x="1222092" y="976785"/>
              <a:ext cx="141979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713780" y="4055656"/>
                <a:ext cx="16992600" cy="5583644"/>
              </a:xfrm>
              <a:prstGeom prst="rect">
                <a:avLst/>
              </a:prstGeom>
            </p:spPr>
            <p:txBody>
              <a:bodyPr wrap="square">
                <a:spAutoFit/>
              </a:bodyPr>
              <a:lstStyle/>
              <a:p>
                <a:pPr>
                  <a:lnSpc>
                    <a:spcPct val="150000"/>
                  </a:lnSpc>
                </a:pPr>
                <a:r>
                  <a:rPr lang="en-US" sz="3800" kern="100">
                    <a:latin typeface="Arial" panose="020B0604020202020204" pitchFamily="34" charset="0"/>
                    <a:ea typeface="Calibri" panose="020F0502020204030204" pitchFamily="34" charset="0"/>
                    <a:cs typeface="Arial" panose="020B0604020202020204" pitchFamily="34" charset="0"/>
                  </a:rPr>
                  <a:t>a) Với </a:t>
                </a:r>
                <a14:m>
                  <m:oMath xmlns:m="http://schemas.openxmlformats.org/officeDocument/2006/math">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en-US" sz="3800" kern="100">
                    <a:effectLst/>
                    <a:latin typeface="Arial" panose="020B0604020202020204" pitchFamily="34" charset="0"/>
                    <a:ea typeface="Calibri" panose="020F0502020204030204" pitchFamily="34" charset="0"/>
                    <a:cs typeface="Arial" panose="020B0604020202020204" pitchFamily="34" charset="0"/>
                  </a:rPr>
                  <a:t> bất kì, ta có:</a:t>
                </a:r>
              </a:p>
              <a:p>
                <a:pPr>
                  <a:lnSpc>
                    <a:spcPct val="150000"/>
                  </a:lnSpc>
                </a:pPr>
                <a14:m>
                  <m:oMathPara xmlns:m="http://schemas.openxmlformats.org/officeDocument/2006/math">
                    <m:oMathParaPr>
                      <m:jc m:val="centerGroup"/>
                    </m:oMathParaPr>
                    <m:oMath xmlns:m="http://schemas.openxmlformats.org/officeDocument/2006/math">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𝑜</m:t>
                              </m:r>
                            </m:sub>
                          </m:sSub>
                        </m:e>
                      </m:d>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bSup>
                                <m:sSub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up>
                              </m:sSub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e>
                          </m:d>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oMath>
                  </m:oMathPara>
                </a14:m>
                <a:endParaRPr lang="en-US" sz="38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up>
                          </m:sSubSup>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oMath>
                  </m:oMathPara>
                </a14:m>
                <a:endParaRPr lang="en-US" sz="38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kern="100">
                    <a:effectLst/>
                    <a:latin typeface="Arial" panose="020B0604020202020204" pitchFamily="34" charset="0"/>
                    <a:ea typeface="Calibri" panose="020F0502020204030204" pitchFamily="34" charset="0"/>
                    <a:cs typeface="Arial" panose="020B0604020202020204" pitchFamily="34" charset="0"/>
                  </a:rPr>
                  <a:t>Vậy hàm số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+1 </m:t>
                    </m:r>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 có đạo hàm là hàm số </a:t>
                </a:r>
                <a14:m>
                  <m:oMath xmlns:m="http://schemas.openxmlformats.org/officeDocument/2006/math">
                    <m:sSup>
                      <m:sSupPr>
                        <m:ctrlP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8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13780" y="4055656"/>
                <a:ext cx="16992600" cy="5583644"/>
              </a:xfrm>
              <a:prstGeom prst="rect">
                <a:avLst/>
              </a:prstGeom>
              <a:blipFill>
                <a:blip r:embed="rId5"/>
                <a:stretch>
                  <a:fillRect l="-1184" b="-3493"/>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rot="5587434">
            <a:off x="16605803" y="8592459"/>
            <a:ext cx="1037943" cy="1968011"/>
          </a:xfrm>
          <a:prstGeom prst="rect">
            <a:avLst/>
          </a:prstGeom>
        </p:spPr>
      </p:pic>
    </p:spTree>
    <p:extLst>
      <p:ext uri="{BB962C8B-B14F-4D97-AF65-F5344CB8AC3E}">
        <p14:creationId xmlns:p14="http://schemas.microsoft.com/office/powerpoint/2010/main" val="10556034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up)">
                                      <p:cBhvr>
                                        <p:cTn id="24" dur="500"/>
                                        <p:tgtEl>
                                          <p:spTgt spid="2">
                                            <p:txEl>
                                              <p:pRg st="0" end="0"/>
                                            </p:txEl>
                                          </p:spTgt>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wipe(up)">
                                      <p:cBhvr>
                                        <p:cTn id="28" dur="500"/>
                                        <p:tgtEl>
                                          <p:spTgt spid="2">
                                            <p:txEl>
                                              <p:pRg st="1" end="1"/>
                                            </p:txEl>
                                          </p:spTgt>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wipe(up)">
                                      <p:cBhvr>
                                        <p:cTn id="32" dur="500"/>
                                        <p:tgtEl>
                                          <p:spTgt spid="2">
                                            <p:txEl>
                                              <p:pRg st="2" end="2"/>
                                            </p:txEl>
                                          </p:spTgt>
                                        </p:tgtEl>
                                      </p:cBhvr>
                                    </p:animEffect>
                                  </p:childTnLst>
                                </p:cTn>
                              </p:par>
                            </p:childTnLst>
                          </p:cTn>
                        </p:par>
                        <p:par>
                          <p:cTn id="33" fill="hold">
                            <p:stCondLst>
                              <p:cond delay="1500"/>
                            </p:stCondLst>
                            <p:childTnLst>
                              <p:par>
                                <p:cTn id="34" presetID="22" presetClass="entr" presetSubtype="1" fill="hold" nodeType="after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wipe(up)">
                                      <p:cBhvr>
                                        <p:cTn id="3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244642" y="222584"/>
            <a:ext cx="17771490" cy="9797716"/>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ounded Rectangle 19"/>
          <p:cNvSpPr/>
          <p:nvPr/>
        </p:nvSpPr>
        <p:spPr>
          <a:xfrm>
            <a:off x="656867" y="729474"/>
            <a:ext cx="3718560" cy="11811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43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US"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4" name="TextBox 23"/>
              <p:cNvSpPr txBox="1"/>
              <p:nvPr/>
            </p:nvSpPr>
            <p:spPr>
              <a:xfrm>
                <a:off x="4616964" y="418887"/>
                <a:ext cx="13335000" cy="173810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Tìm đạo hàm của các hàm số sau:</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E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a:t>
                </a:r>
                <a:r>
                  <a:rPr kumimoji="0" lang="es-E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s-E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s-E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sSup>
                      <m:sSupPr>
                        <m:ctrlPr>
                          <a:rPr kumimoji="0" lang="es-E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s-E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s-E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oMath>
                </a14:m>
                <a:r>
                  <a:rPr kumimoji="0" lang="es-E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b</a:t>
                </a:r>
                <a:r>
                  <a:rPr kumimoji="0" lang="es-E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s-E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s-E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 </m:t>
                    </m:r>
                    <m:r>
                      <a:rPr kumimoji="0" lang="es-E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𝑘𝑥</m:t>
                    </m:r>
                    <m:r>
                      <a:rPr kumimoji="0" lang="es-E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s-E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es-E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es-E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(với </a:t>
                </a:r>
                <a14:m>
                  <m:oMath xmlns:m="http://schemas.openxmlformats.org/officeDocument/2006/math">
                    <m:r>
                      <a:rPr kumimoji="0" lang="es-E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𝑘</m:t>
                    </m:r>
                    <m:r>
                      <a:rPr kumimoji="0" lang="es-E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s-E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es-E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es-E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là các hằng số).</a:t>
                </a:r>
                <a:endPar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24" name="TextBox 23"/>
              <p:cNvSpPr txBox="1">
                <a:spLocks noRot="1" noChangeAspect="1" noMove="1" noResize="1" noEditPoints="1" noAdjustHandles="1" noChangeArrowheads="1" noChangeShapeType="1" noTextEdit="1"/>
              </p:cNvSpPr>
              <p:nvPr/>
            </p:nvSpPr>
            <p:spPr>
              <a:xfrm>
                <a:off x="4616964" y="418887"/>
                <a:ext cx="13335000" cy="1738105"/>
              </a:xfrm>
              <a:prstGeom prst="rect">
                <a:avLst/>
              </a:prstGeom>
              <a:blipFill>
                <a:blip r:embed="rId3"/>
                <a:stretch>
                  <a:fillRect l="-1508" b="-12982"/>
                </a:stretch>
              </a:blipFill>
            </p:spPr>
            <p:txBody>
              <a:bodyPr/>
              <a:lstStyle/>
              <a:p>
                <a:r>
                  <a:rPr lang="en-US">
                    <a:noFill/>
                  </a:rPr>
                  <a:t> </a:t>
                </a:r>
              </a:p>
            </p:txBody>
          </p:sp>
        </mc:Fallback>
      </mc:AlternateContent>
      <p:grpSp>
        <p:nvGrpSpPr>
          <p:cNvPr id="27" name="Group 26"/>
          <p:cNvGrpSpPr/>
          <p:nvPr/>
        </p:nvGrpSpPr>
        <p:grpSpPr>
          <a:xfrm>
            <a:off x="1533323" y="2497043"/>
            <a:ext cx="1965647" cy="1238319"/>
            <a:chOff x="981393" y="777308"/>
            <a:chExt cx="1858639" cy="1275995"/>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9" name="TextBox 28"/>
            <p:cNvSpPr txBox="1"/>
            <p:nvPr/>
          </p:nvSpPr>
          <p:spPr>
            <a:xfrm>
              <a:off x="1222092" y="976785"/>
              <a:ext cx="141979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713780" y="4090089"/>
                <a:ext cx="16992600" cy="5549211"/>
              </a:xfrm>
              <a:prstGeom prst="rect">
                <a:avLst/>
              </a:prstGeom>
            </p:spPr>
            <p:txBody>
              <a:bodyPr wrap="square">
                <a:spAutoFit/>
              </a:bodyPr>
              <a:lstStyle/>
              <a:p>
                <a:pPr>
                  <a:lnSpc>
                    <a:spcPct val="150000"/>
                  </a:lnSpc>
                </a:pPr>
                <a:r>
                  <a:rPr lang="en-US" sz="3800" kern="100">
                    <a:latin typeface="Arial" panose="020B0604020202020204" pitchFamily="34" charset="0"/>
                    <a:ea typeface="Malgun Gothic" panose="020B0503020000020004" pitchFamily="34" charset="-127"/>
                    <a:cs typeface="Arial" panose="020B0604020202020204" pitchFamily="34" charset="0"/>
                  </a:rPr>
                  <a:t>b) </a:t>
                </a:r>
                <a:r>
                  <a:rPr lang="en-US" sz="3800" kern="10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en-US" sz="3800" kern="100">
                    <a:effectLst/>
                    <a:latin typeface="Arial" panose="020B0604020202020204" pitchFamily="34" charset="0"/>
                    <a:ea typeface="Calibri" panose="020F0502020204030204" pitchFamily="34" charset="0"/>
                    <a:cs typeface="Arial" panose="020B0604020202020204" pitchFamily="34" charset="0"/>
                  </a:rPr>
                  <a:t> bất kì, ta có:</a:t>
                </a:r>
              </a:p>
              <a:p>
                <a:pPr>
                  <a:lnSpc>
                    <a:spcPct val="150000"/>
                  </a:lnSpc>
                </a:pPr>
                <a14:m>
                  <m:oMathPara xmlns:m="http://schemas.openxmlformats.org/officeDocument/2006/math">
                    <m:oMathParaPr>
                      <m:jc m:val="centerGroup"/>
                    </m:oMathParaPr>
                    <m:oMath xmlns:m="http://schemas.openxmlformats.org/officeDocument/2006/math">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𝑘𝑥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𝑐</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𝑘</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𝑐</m:t>
                              </m:r>
                            </m:e>
                          </m:d>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oMath>
                  </m:oMathPara>
                </a14:m>
                <a:endParaRPr lang="en-US" sz="38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𝑘𝑥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𝑘</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𝑘</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𝑘</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𝑘</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nl-NL" sz="3800">
                    <a:effectLst/>
                    <a:latin typeface="Arial" panose="020B0604020202020204" pitchFamily="34" charset="0"/>
                    <a:ea typeface="Malgun Gothic" panose="020B0503020000020004" pitchFamily="34" charset="-127"/>
                    <a:cs typeface="Arial" panose="020B0604020202020204" pitchFamily="34" charset="0"/>
                  </a:rPr>
                  <a:t>Vậy hàm số </a:t>
                </a:r>
                <a14:m>
                  <m:oMath xmlns:m="http://schemas.openxmlformats.org/officeDocument/2006/math">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𝑘𝑥</m:t>
                    </m:r>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3800">
                    <a:effectLst/>
                    <a:latin typeface="Arial" panose="020B0604020202020204" pitchFamily="34" charset="0"/>
                    <a:ea typeface="Malgun Gothic" panose="020B0503020000020004" pitchFamily="34" charset="-127"/>
                    <a:cs typeface="Arial" panose="020B0604020202020204" pitchFamily="34" charset="0"/>
                  </a:rPr>
                  <a:t>(với </a:t>
                </a:r>
                <a14:m>
                  <m:oMath xmlns:m="http://schemas.openxmlformats.org/officeDocument/2006/math">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𝑘</m:t>
                    </m:r>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3800">
                    <a:effectLst/>
                    <a:latin typeface="Arial" panose="020B0604020202020204" pitchFamily="34" charset="0"/>
                    <a:ea typeface="Malgun Gothic" panose="020B0503020000020004" pitchFamily="34" charset="-127"/>
                    <a:cs typeface="Arial" panose="020B0604020202020204" pitchFamily="34" charset="0"/>
                  </a:rPr>
                  <a:t>là các hằng số) có đạo hàm là hàm số </a:t>
                </a:r>
                <a14:m>
                  <m:oMath xmlns:m="http://schemas.openxmlformats.org/officeDocument/2006/math">
                    <m:sSup>
                      <m:sSup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𝑘</m:t>
                    </m:r>
                    <m:r>
                      <a:rPr lang="nl-NL" sz="38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13780" y="4090089"/>
                <a:ext cx="16992600" cy="5549211"/>
              </a:xfrm>
              <a:prstGeom prst="rect">
                <a:avLst/>
              </a:prstGeom>
              <a:blipFill>
                <a:blip r:embed="rId5"/>
                <a:stretch>
                  <a:fillRect l="-1184" b="-1538"/>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rot="1195286">
            <a:off x="17108045" y="2808577"/>
            <a:ext cx="1037943" cy="1968011"/>
          </a:xfrm>
          <a:prstGeom prst="rect">
            <a:avLst/>
          </a:prstGeom>
        </p:spPr>
      </p:pic>
    </p:spTree>
    <p:extLst>
      <p:ext uri="{BB962C8B-B14F-4D97-AF65-F5344CB8AC3E}">
        <p14:creationId xmlns:p14="http://schemas.microsoft.com/office/powerpoint/2010/main" val="171425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up)">
                                      <p:cBhvr>
                                        <p:cTn id="11" dur="500"/>
                                        <p:tgtEl>
                                          <p:spTgt spid="2">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up)">
                                      <p:cBhvr>
                                        <p:cTn id="15" dur="500"/>
                                        <p:tgtEl>
                                          <p:spTgt spid="2">
                                            <p:txEl>
                                              <p:pRg st="2" end="2"/>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up)">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828800" y="1485900"/>
            <a:ext cx="14554200" cy="7391400"/>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1045462">
            <a:off x="1154753" y="755455"/>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7"/>
            <a:stretch>
              <a:fillRect/>
            </a:stretch>
          </a:blipFill>
        </p:spPr>
      </p:sp>
      <p:sp>
        <p:nvSpPr>
          <p:cNvPr id="16" name="Freeform 9"/>
          <p:cNvSpPr/>
          <p:nvPr/>
        </p:nvSpPr>
        <p:spPr>
          <a:xfrm>
            <a:off x="14097000" y="5604412"/>
            <a:ext cx="3681603" cy="3321026"/>
          </a:xfrm>
          <a:custGeom>
            <a:avLst/>
            <a:gdLst/>
            <a:ahLst/>
            <a:cxnLst/>
            <a:rect l="l" t="t" r="r" b="b"/>
            <a:pathLst>
              <a:path w="2657820" h="2345526">
                <a:moveTo>
                  <a:pt x="0" y="0"/>
                </a:moveTo>
                <a:lnTo>
                  <a:pt x="2657820" y="0"/>
                </a:lnTo>
                <a:lnTo>
                  <a:pt x="2657820" y="2345526"/>
                </a:lnTo>
                <a:lnTo>
                  <a:pt x="0" y="2345526"/>
                </a:lnTo>
                <a:lnTo>
                  <a:pt x="0" y="0"/>
                </a:lnTo>
                <a:close/>
              </a:path>
            </a:pathLst>
          </a:custGeom>
          <a:blipFill>
            <a:blip r:embed="rId8"/>
            <a:stretch>
              <a:fillRect/>
            </a:stretch>
          </a:blipFill>
        </p:spPr>
      </p:sp>
      <p:sp>
        <p:nvSpPr>
          <p:cNvPr id="17" name="Rectangle 16"/>
          <p:cNvSpPr/>
          <p:nvPr/>
        </p:nvSpPr>
        <p:spPr>
          <a:xfrm>
            <a:off x="2138105" y="3370094"/>
            <a:ext cx="13928032" cy="3851054"/>
          </a:xfrm>
          <a:prstGeom prst="rect">
            <a:avLst/>
          </a:prstGeom>
        </p:spPr>
        <p:txBody>
          <a:bodyPr wrap="square">
            <a:spAutoFit/>
          </a:bodyPr>
          <a:lstStyle/>
          <a:p>
            <a:pPr lvl="0" algn="ctr">
              <a:lnSpc>
                <a:spcPct val="150000"/>
              </a:lnSpc>
              <a:spcBef>
                <a:spcPts val="300"/>
              </a:spcBef>
              <a:spcAft>
                <a:spcPts val="300"/>
              </a:spcAft>
              <a:defRPr/>
            </a:pPr>
            <a:r>
              <a:rPr lang="en-US" sz="8500" b="1">
                <a:solidFill>
                  <a:srgbClr val="1F497D"/>
                </a:solidFill>
                <a:latin typeface="Arial" panose="020B0604020202020204" pitchFamily="34" charset="0"/>
                <a:ea typeface="Calibri" panose="020F0502020204030204" pitchFamily="34" charset="0"/>
                <a:cs typeface="Arial" panose="020B0604020202020204" pitchFamily="34" charset="0"/>
              </a:rPr>
              <a:t>4. Ý nghĩa hình </a:t>
            </a:r>
            <a:r>
              <a:rPr lang="en-US" sz="8500" b="1">
                <a:solidFill>
                  <a:srgbClr val="1F497D"/>
                </a:solidFill>
                <a:latin typeface="Arial" panose="020B0604020202020204" pitchFamily="34" charset="0"/>
                <a:ea typeface="Calibri" panose="020F0502020204030204" pitchFamily="34" charset="0"/>
                <a:cs typeface="Arial" panose="020B0604020202020204" pitchFamily="34" charset="0"/>
              </a:rPr>
              <a:t>học </a:t>
            </a:r>
            <a:endParaRPr lang="en-US" sz="8500" b="1" smtClean="0">
              <a:solidFill>
                <a:srgbClr val="1F497D"/>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spcBef>
                <a:spcPts val="300"/>
              </a:spcBef>
              <a:spcAft>
                <a:spcPts val="300"/>
              </a:spcAft>
              <a:defRPr/>
            </a:pPr>
            <a:r>
              <a:rPr lang="en-US" sz="8500" b="1" smtClean="0">
                <a:solidFill>
                  <a:srgbClr val="1F497D"/>
                </a:solidFill>
                <a:latin typeface="Arial" panose="020B0604020202020204" pitchFamily="34" charset="0"/>
                <a:ea typeface="Calibri" panose="020F0502020204030204" pitchFamily="34" charset="0"/>
                <a:cs typeface="Arial" panose="020B0604020202020204" pitchFamily="34" charset="0"/>
              </a:rPr>
              <a:t>của </a:t>
            </a:r>
            <a:r>
              <a:rPr lang="en-US" sz="8500" b="1">
                <a:solidFill>
                  <a:srgbClr val="1F497D"/>
                </a:solidFill>
                <a:latin typeface="Arial" panose="020B0604020202020204" pitchFamily="34" charset="0"/>
                <a:ea typeface="Calibri" panose="020F0502020204030204" pitchFamily="34" charset="0"/>
                <a:cs typeface="Arial" panose="020B0604020202020204" pitchFamily="34" charset="0"/>
              </a:rPr>
              <a:t>đạo hàm</a:t>
            </a:r>
            <a:endParaRPr kumimoji="0" lang="vi-VN" sz="8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48792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9"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20"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6" name="Group 17"/>
          <p:cNvGrpSpPr/>
          <p:nvPr/>
        </p:nvGrpSpPr>
        <p:grpSpPr>
          <a:xfrm>
            <a:off x="244642" y="222584"/>
            <a:ext cx="17771490" cy="97977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p:cNvSpPr/>
          <p:nvPr/>
        </p:nvSpPr>
        <p:spPr>
          <a:xfrm>
            <a:off x="593621" y="1531767"/>
            <a:ext cx="11094133" cy="792333"/>
          </a:xfrm>
          <a:prstGeom prst="rect">
            <a:avLst/>
          </a:prstGeom>
        </p:spPr>
        <p:txBody>
          <a:bodyPr wrap="square">
            <a:spAutoFit/>
          </a:bodyPr>
          <a:lstStyle/>
          <a:p>
            <a:pPr marL="571500" lvl="0" indent="-571500" algn="just">
              <a:lnSpc>
                <a:spcPct val="140000"/>
              </a:lnSpc>
              <a:buFont typeface="Wingdings" panose="05000000000000000000" pitchFamily="2" charset="2"/>
              <a:buChar char="q"/>
            </a:pPr>
            <a:r>
              <a:rPr kumimoji="0" lang="vi-VN"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4</a:t>
            </a:r>
            <a:r>
              <a:rPr kumimoji="0" lang="en-US" sz="3600" b="1" i="0" u="none" strike="noStrike" kern="1200" cap="none" spc="0" normalizeH="0" baseline="0" noProof="0" smtClean="0">
                <a:ln>
                  <a:noFill/>
                </a:ln>
                <a:solidFill>
                  <a:srgbClr val="C00000"/>
                </a:solidFill>
                <a:effectLst/>
                <a:uLnTx/>
                <a:uFillTx/>
                <a:latin typeface="Calibri"/>
                <a:ea typeface="+mn-ea"/>
                <a:cs typeface="Arial" panose="020B0604020202020204" pitchFamily="34" charset="0"/>
              </a:rPr>
              <a:t>. </a:t>
            </a:r>
            <a:r>
              <a:rPr lang="vi-VN" sz="3600">
                <a:solidFill>
                  <a:srgbClr val="C00000"/>
                </a:solidFill>
              </a:rPr>
              <a:t>Nhận biết tiếp tuyến của đồ thị hàm số</a:t>
            </a:r>
            <a:endParaRPr kumimoji="0" lang="vi-VN" sz="3600" i="0" u="none" strike="noStrike" kern="1200" cap="none" spc="0" normalizeH="0" baseline="0" noProof="0">
              <a:ln>
                <a:noFill/>
              </a:ln>
              <a:solidFill>
                <a:srgbClr val="C00000"/>
              </a:solidFill>
              <a:effectLst/>
              <a:uLnTx/>
              <a:uFillTx/>
              <a:latin typeface="Arial" panose="020B0604020202020204" pitchFamily="34" charset="0"/>
            </a:endParaRPr>
          </a:p>
        </p:txBody>
      </p:sp>
      <p:grpSp>
        <p:nvGrpSpPr>
          <p:cNvPr id="21" name="Group 20"/>
          <p:cNvGrpSpPr/>
          <p:nvPr/>
        </p:nvGrpSpPr>
        <p:grpSpPr>
          <a:xfrm>
            <a:off x="239215" y="225882"/>
            <a:ext cx="8676185" cy="1002272"/>
            <a:chOff x="519133" y="187921"/>
            <a:chExt cx="16364165" cy="1036067"/>
          </a:xfrm>
        </p:grpSpPr>
        <p:sp>
          <p:nvSpPr>
            <p:cNvPr id="22" name="Round Single Corner Rectangle 21"/>
            <p:cNvSpPr/>
            <p:nvPr/>
          </p:nvSpPr>
          <p:spPr>
            <a:xfrm flipV="1">
              <a:off x="519133" y="187921"/>
              <a:ext cx="16364165" cy="1036067"/>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879948" y="339267"/>
              <a:ext cx="15501468" cy="763571"/>
            </a:xfrm>
            <a:prstGeom prst="rect">
              <a:avLst/>
            </a:prstGeom>
          </p:spPr>
          <p:txBody>
            <a:bodyPr wrap="none">
              <a:spAutoFit/>
            </a:bodyPr>
            <a:lstStyle/>
            <a:p>
              <a:pPr lvl="0">
                <a:defRPr/>
              </a:pPr>
              <a:r>
                <a:rPr lang="en-US" sz="4200" b="1">
                  <a:solidFill>
                    <a:prstClr val="black"/>
                  </a:solidFill>
                  <a:latin typeface="Arial" panose="020B0604020202020204" pitchFamily="34" charset="0"/>
                  <a:cs typeface="Arial" panose="020B0604020202020204" pitchFamily="34" charset="0"/>
                </a:rPr>
                <a:t>a) Tiếp tuyến của đồ thị hàm số</a:t>
              </a:r>
              <a:endPar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5" name="Picture 24"/>
          <p:cNvPicPr>
            <a:picLocks noChangeAspect="1"/>
          </p:cNvPicPr>
          <p:nvPr/>
        </p:nvPicPr>
        <p:blipFill>
          <a:blip r:embed="rId3"/>
          <a:stretch>
            <a:fillRect/>
          </a:stretch>
        </p:blipFill>
        <p:spPr>
          <a:xfrm>
            <a:off x="16736991" y="563713"/>
            <a:ext cx="1031218" cy="1094483"/>
          </a:xfrm>
          <a:prstGeom prst="rect">
            <a:avLst/>
          </a:prstGeom>
        </p:spPr>
      </p:pic>
      <mc:AlternateContent xmlns:mc="http://schemas.openxmlformats.org/markup-compatibility/2006">
        <mc:Choice xmlns:a14="http://schemas.microsoft.com/office/drawing/2010/main" Requires="a14">
          <p:sp>
            <p:nvSpPr>
              <p:cNvPr id="2" name="Rectangle 1"/>
              <p:cNvSpPr>
                <a:spLocks noChangeArrowheads="1"/>
              </p:cNvSpPr>
              <p:nvPr/>
            </p:nvSpPr>
            <p:spPr bwMode="auto">
              <a:xfrm>
                <a:off x="589610" y="2324100"/>
                <a:ext cx="10744199" cy="584634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Cho hàm số </a:t>
                </a:r>
                <a14:m>
                  <m:oMath xmlns:m="http://schemas.openxmlformats.org/officeDocument/2006/math">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𝑦</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𝑓</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m:t>
                    </m:r>
                  </m:oMath>
                </a14:m>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có đồ thị </a:t>
                </a:r>
                <a14:m>
                  <m:oMath xmlns:m="http://schemas.openxmlformats.org/officeDocument/2006/math">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𝐶</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oMath>
                </a14:m>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 </a:t>
                </a:r>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và </a:t>
                </a:r>
                <a14:m>
                  <m:oMath xmlns:m="http://schemas.openxmlformats.org/officeDocument/2006/math">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𝑃</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500" b="0" i="1" u="none" strike="noStrike" cap="none" normalizeH="0" baseline="-30000" smtClean="0">
                        <a:ln>
                          <a:noFill/>
                        </a:ln>
                        <a:solidFill>
                          <a:srgbClr val="000000"/>
                        </a:solidFill>
                        <a:effectLst/>
                        <a:latin typeface="Cambria Math" panose="02040503050406030204" pitchFamily="18" charset="0"/>
                        <a:ea typeface="Open Sans" panose="020B0604020202020204" charset="0"/>
                      </a:rPr>
                      <m:t>0</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𝑓</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500" b="0" i="1" u="none" strike="noStrike" cap="none" normalizeH="0" baseline="-30000" smtClean="0">
                        <a:ln>
                          <a:noFill/>
                        </a:ln>
                        <a:solidFill>
                          <a:srgbClr val="000000"/>
                        </a:solidFill>
                        <a:effectLst/>
                        <a:latin typeface="Cambria Math" panose="02040503050406030204" pitchFamily="18" charset="0"/>
                        <a:ea typeface="Open Sans" panose="020B0604020202020204" charset="0"/>
                      </a:rPr>
                      <m:t>0</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𝐶</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oMath>
                </a14:m>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 </a:t>
                </a:r>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Xét điểm </a:t>
                </a:r>
                <a14:m>
                  <m:oMath xmlns:m="http://schemas.openxmlformats.org/officeDocument/2006/math">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𝑄</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𝑓</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m:t>
                    </m:r>
                  </m:oMath>
                </a14:m>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thay đổi trên </a:t>
                </a:r>
                <a14:m>
                  <m:oMath xmlns:m="http://schemas.openxmlformats.org/officeDocument/2006/math">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𝐶</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oMath>
                </a14:m>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 với </a:t>
                </a:r>
                <a14:m>
                  <m:oMath xmlns:m="http://schemas.openxmlformats.org/officeDocument/2006/math">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 </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500" b="0" i="1" u="none" strike="noStrike" cap="none" normalizeH="0" baseline="-30000" smtClean="0">
                        <a:ln>
                          <a:noFill/>
                        </a:ln>
                        <a:solidFill>
                          <a:srgbClr val="000000"/>
                        </a:solidFill>
                        <a:effectLst/>
                        <a:latin typeface="Cambria Math" panose="02040503050406030204" pitchFamily="18" charset="0"/>
                        <a:ea typeface="Open Sans" panose="020B0604020202020204" charset="0"/>
                      </a:rPr>
                      <m:t>0</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oMath>
                </a14:m>
                <a:endParaRPr kumimoji="0" lang="en-US" altLang="en-US" sz="35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a) Đường thẳng đi qua hai điểm </a:t>
                </a:r>
                <a14:m>
                  <m:oMath xmlns:m="http://schemas.openxmlformats.org/officeDocument/2006/math">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𝑃</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𝑄</m:t>
                    </m:r>
                  </m:oMath>
                </a14:m>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 được gọi là </a:t>
                </a:r>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một </a:t>
                </a:r>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  cát </a:t>
                </a:r>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tuyến của đồ thị </a:t>
                </a:r>
                <a14:m>
                  <m:oMath xmlns:m="http://schemas.openxmlformats.org/officeDocument/2006/math">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𝐶</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oMath>
                </a14:m>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 (H.9.3). Tìm hệ số góc </a:t>
                </a:r>
                <a14:m>
                  <m:oMath xmlns:m="http://schemas.openxmlformats.org/officeDocument/2006/math">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𝑘</m:t>
                    </m:r>
                    <m:r>
                      <a:rPr kumimoji="0" lang="en-US" altLang="en-US" sz="3500" b="0" i="1" u="none" strike="noStrike" cap="none" normalizeH="0" baseline="-30000" smtClean="0">
                        <a:ln>
                          <a:noFill/>
                        </a:ln>
                        <a:solidFill>
                          <a:srgbClr val="000000"/>
                        </a:solidFill>
                        <a:effectLst/>
                        <a:latin typeface="Cambria Math" panose="02040503050406030204" pitchFamily="18" charset="0"/>
                        <a:ea typeface="Open Sans" panose="020B0604020202020204" charset="0"/>
                      </a:rPr>
                      <m:t>𝑃𝑄</m:t>
                    </m:r>
                  </m:oMath>
                </a14:m>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 của cát tuyến </a:t>
                </a:r>
                <a14:m>
                  <m:oMath xmlns:m="http://schemas.openxmlformats.org/officeDocument/2006/math">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𝑃𝑄</m:t>
                    </m:r>
                  </m:oMath>
                </a14:m>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a:t>
                </a:r>
                <a:endParaRPr kumimoji="0" lang="en-US" altLang="en-US" sz="35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b) Khi </a:t>
                </a:r>
                <a14:m>
                  <m:oMath xmlns:m="http://schemas.openxmlformats.org/officeDocument/2006/math">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 </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500" b="0" i="1" u="none" strike="noStrike" cap="none" normalizeH="0" baseline="-30000" smtClean="0">
                        <a:ln>
                          <a:noFill/>
                        </a:ln>
                        <a:solidFill>
                          <a:srgbClr val="000000"/>
                        </a:solidFill>
                        <a:effectLst/>
                        <a:latin typeface="Cambria Math" panose="02040503050406030204" pitchFamily="18" charset="0"/>
                        <a:ea typeface="Open Sans" panose="020B0604020202020204" charset="0"/>
                      </a:rPr>
                      <m:t>0</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m:t>
                    </m:r>
                  </m:oMath>
                </a14:m>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thì vị trí của điểm </a:t>
                </a:r>
                <a14:m>
                  <m:oMath xmlns:m="http://schemas.openxmlformats.org/officeDocument/2006/math">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𝑄</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𝑓</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m:t>
                    </m:r>
                  </m:oMath>
                </a14:m>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trên đồ thị </a:t>
                </a:r>
                <a14:m>
                  <m:oMath xmlns:m="http://schemas.openxmlformats.org/officeDocument/2006/math">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𝐶</m:t>
                    </m:r>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m:t>
                    </m:r>
                  </m:oMath>
                </a14:m>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thay đổi như </a:t>
                </a:r>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thế </a:t>
                </a:r>
                <a:r>
                  <a:rPr kumimoji="0" lang="en-US" altLang="en-US" sz="3500" b="0" i="0" u="none" strike="noStrike" cap="none" normalizeH="0" baseline="0" smtClean="0">
                    <a:ln>
                      <a:noFill/>
                    </a:ln>
                    <a:solidFill>
                      <a:srgbClr val="000000"/>
                    </a:solidFill>
                    <a:effectLst/>
                    <a:latin typeface="Arial" panose="020B0604020202020204" pitchFamily="34" charset="0"/>
                    <a:ea typeface="Open Sans" panose="020B0604020202020204" charset="0"/>
                  </a:rPr>
                  <a:t>nào?</a:t>
                </a:r>
                <a:endParaRPr lang="en-US" altLang="en-US" sz="3500">
                  <a:solidFill>
                    <a:srgbClr val="000000"/>
                  </a:solidFill>
                  <a:ea typeface="Open Sans" panose="020B0604020202020204" charset="0"/>
                </a:endParaRPr>
              </a:p>
            </p:txBody>
          </p:sp>
        </mc:Choice>
        <mc:Fallback>
          <p:sp>
            <p:nvSpPr>
              <p:cNvPr id="2" name="Rectangle 1"/>
              <p:cNvSpPr>
                <a:spLocks noRot="1" noChangeAspect="1" noMove="1" noResize="1" noEditPoints="1" noAdjustHandles="1" noChangeArrowheads="1" noChangeShapeType="1" noTextEdit="1"/>
              </p:cNvSpPr>
              <p:nvPr/>
            </p:nvSpPr>
            <p:spPr bwMode="auto">
              <a:xfrm>
                <a:off x="589610" y="2324100"/>
                <a:ext cx="10744199" cy="5846344"/>
              </a:xfrm>
              <a:prstGeom prst="rect">
                <a:avLst/>
              </a:prstGeom>
              <a:blipFill>
                <a:blip r:embed="rId4"/>
                <a:stretch>
                  <a:fillRect l="-1703" r="-1646" b="-16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666836" y="2529772"/>
            <a:ext cx="5969445" cy="5111337"/>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589610" y="8159740"/>
                <a:ext cx="17088790" cy="1708160"/>
              </a:xfrm>
              <a:prstGeom prst="rect">
                <a:avLst/>
              </a:prstGeom>
            </p:spPr>
            <p:txBody>
              <a:bodyPr wrap="square">
                <a:spAutoFit/>
              </a:bodyPr>
              <a:lstStyle/>
              <a:p>
                <a:pPr lvl="0" algn="just">
                  <a:lnSpc>
                    <a:spcPct val="150000"/>
                  </a:lnSpc>
                </a:pPr>
                <a:r>
                  <a:rPr lang="en-US" altLang="en-US" sz="3500">
                    <a:solidFill>
                      <a:prstClr val="black"/>
                    </a:solidFill>
                    <a:latin typeface="Arial" panose="020B0604020202020204" pitchFamily="34" charset="0"/>
                    <a:cs typeface="Arial" panose="020B0604020202020204" pitchFamily="34" charset="0"/>
                  </a:rPr>
                  <a:t>c) Nếu điểm </a:t>
                </a:r>
                <a14:m>
                  <m:oMath xmlns:m="http://schemas.openxmlformats.org/officeDocument/2006/math">
                    <m:r>
                      <a:rPr lang="en-US" altLang="en-US" sz="3500" i="1">
                        <a:solidFill>
                          <a:prstClr val="black"/>
                        </a:solidFill>
                        <a:latin typeface="Cambria Math" panose="02040503050406030204" pitchFamily="18" charset="0"/>
                      </a:rPr>
                      <m:t>𝑄</m:t>
                    </m:r>
                  </m:oMath>
                </a14:m>
                <a:r>
                  <a:rPr lang="en-US" altLang="en-US" sz="3500">
                    <a:solidFill>
                      <a:prstClr val="black"/>
                    </a:solidFill>
                    <a:latin typeface="Arial" panose="020B0604020202020204" pitchFamily="34" charset="0"/>
                    <a:cs typeface="Arial" panose="020B0604020202020204" pitchFamily="34" charset="0"/>
                  </a:rPr>
                  <a:t> di chuyển trên </a:t>
                </a:r>
                <a14:m>
                  <m:oMath xmlns:m="http://schemas.openxmlformats.org/officeDocument/2006/math">
                    <m:r>
                      <a:rPr lang="en-US" altLang="en-US" sz="3500" i="1">
                        <a:solidFill>
                          <a:prstClr val="black"/>
                        </a:solidFill>
                        <a:latin typeface="Cambria Math" panose="02040503050406030204" pitchFamily="18" charset="0"/>
                      </a:rPr>
                      <m:t>(</m:t>
                    </m:r>
                    <m:r>
                      <a:rPr lang="en-US" altLang="en-US" sz="3500" i="1">
                        <a:solidFill>
                          <a:prstClr val="black"/>
                        </a:solidFill>
                        <a:latin typeface="Cambria Math" panose="02040503050406030204" pitchFamily="18" charset="0"/>
                      </a:rPr>
                      <m:t>𝐶</m:t>
                    </m:r>
                    <m:r>
                      <a:rPr lang="en-US" altLang="en-US" sz="3500" i="1">
                        <a:solidFill>
                          <a:prstClr val="black"/>
                        </a:solidFill>
                        <a:latin typeface="Cambria Math" panose="02040503050406030204" pitchFamily="18" charset="0"/>
                      </a:rPr>
                      <m:t>)</m:t>
                    </m:r>
                  </m:oMath>
                </a14:m>
                <a:r>
                  <a:rPr lang="en-US" altLang="en-US" sz="3500">
                    <a:solidFill>
                      <a:prstClr val="black"/>
                    </a:solidFill>
                    <a:latin typeface="Arial" panose="020B0604020202020204" pitchFamily="34" charset="0"/>
                    <a:cs typeface="Arial" panose="020B0604020202020204" pitchFamily="34" charset="0"/>
                  </a:rPr>
                  <a:t> tới điểm </a:t>
                </a:r>
                <a14:m>
                  <m:oMath xmlns:m="http://schemas.openxmlformats.org/officeDocument/2006/math">
                    <m:r>
                      <a:rPr lang="en-US" altLang="en-US" sz="3500" i="1">
                        <a:solidFill>
                          <a:prstClr val="black"/>
                        </a:solidFill>
                        <a:latin typeface="Cambria Math" panose="02040503050406030204" pitchFamily="18" charset="0"/>
                      </a:rPr>
                      <m:t>𝑃</m:t>
                    </m:r>
                  </m:oMath>
                </a14:m>
                <a:r>
                  <a:rPr lang="en-US" altLang="en-US" sz="3500">
                    <a:solidFill>
                      <a:prstClr val="black"/>
                    </a:solidFill>
                    <a:latin typeface="Arial" panose="020B0604020202020204" pitchFamily="34" charset="0"/>
                    <a:cs typeface="Arial" panose="020B0604020202020204" pitchFamily="34" charset="0"/>
                  </a:rPr>
                  <a:t> mà </a:t>
                </a:r>
                <a14:m>
                  <m:oMath xmlns:m="http://schemas.openxmlformats.org/officeDocument/2006/math">
                    <m:r>
                      <a:rPr lang="en-US" altLang="en-US" sz="3500" i="1">
                        <a:solidFill>
                          <a:srgbClr val="000000"/>
                        </a:solidFill>
                        <a:latin typeface="Cambria Math" panose="02040503050406030204" pitchFamily="18" charset="0"/>
                        <a:ea typeface="Open Sans" panose="020B0604020202020204" charset="0"/>
                      </a:rPr>
                      <m:t>𝑘</m:t>
                    </m:r>
                    <m:r>
                      <a:rPr lang="en-US" altLang="en-US" sz="3500" i="1" baseline="-30000">
                        <a:solidFill>
                          <a:srgbClr val="000000"/>
                        </a:solidFill>
                        <a:latin typeface="Cambria Math" panose="02040503050406030204" pitchFamily="18" charset="0"/>
                        <a:ea typeface="Open Sans" panose="020B0604020202020204" charset="0"/>
                      </a:rPr>
                      <m:t>𝑃𝑄</m:t>
                    </m:r>
                    <m:r>
                      <a:rPr lang="en-US" altLang="en-US" sz="3500" i="1" baseline="-30000">
                        <a:solidFill>
                          <a:srgbClr val="000000"/>
                        </a:solidFill>
                        <a:latin typeface="Cambria Math" panose="02040503050406030204" pitchFamily="18" charset="0"/>
                        <a:ea typeface="Open Sans" panose="020B0604020202020204" charset="0"/>
                      </a:rPr>
                      <m:t> </m:t>
                    </m:r>
                  </m:oMath>
                </a14:m>
                <a:r>
                  <a:rPr lang="en-US" altLang="en-US" sz="3500">
                    <a:solidFill>
                      <a:prstClr val="black"/>
                    </a:solidFill>
                    <a:latin typeface="Arial" panose="020B0604020202020204" pitchFamily="34" charset="0"/>
                    <a:cs typeface="Arial" panose="020B0604020202020204" pitchFamily="34" charset="0"/>
                  </a:rPr>
                  <a:t>có giới hạn hữu hạn </a:t>
                </a:r>
                <a14:m>
                  <m:oMath xmlns:m="http://schemas.openxmlformats.org/officeDocument/2006/math">
                    <m:r>
                      <a:rPr lang="en-US" altLang="en-US" sz="3500" i="1">
                        <a:solidFill>
                          <a:prstClr val="black"/>
                        </a:solidFill>
                        <a:latin typeface="Cambria Math" panose="02040503050406030204" pitchFamily="18" charset="0"/>
                      </a:rPr>
                      <m:t>𝑘</m:t>
                    </m:r>
                  </m:oMath>
                </a14:m>
                <a:r>
                  <a:rPr lang="en-US" altLang="en-US" sz="3500">
                    <a:solidFill>
                      <a:prstClr val="black"/>
                    </a:solidFill>
                    <a:latin typeface="Arial" panose="020B0604020202020204" pitchFamily="34" charset="0"/>
                    <a:cs typeface="Arial" panose="020B0604020202020204" pitchFamily="34" charset="0"/>
                  </a:rPr>
                  <a:t> thì có nhận xét gì về vị trí giới hạn của cát tuyến </a:t>
                </a:r>
                <a14:m>
                  <m:oMath xmlns:m="http://schemas.openxmlformats.org/officeDocument/2006/math">
                    <m:r>
                      <a:rPr lang="en-US" altLang="en-US" sz="3500" i="1">
                        <a:solidFill>
                          <a:prstClr val="black"/>
                        </a:solidFill>
                        <a:latin typeface="Cambria Math" panose="02040503050406030204" pitchFamily="18" charset="0"/>
                      </a:rPr>
                      <m:t>𝑄𝑃</m:t>
                    </m:r>
                  </m:oMath>
                </a14:m>
                <a:r>
                  <a:rPr lang="en-US" altLang="en-US" sz="3500">
                    <a:solidFill>
                      <a:prstClr val="black"/>
                    </a:solidFill>
                    <a:latin typeface="Arial" panose="020B0604020202020204" pitchFamily="34" charset="0"/>
                    <a:cs typeface="Arial" panose="020B0604020202020204" pitchFamily="34" charset="0"/>
                  </a:rPr>
                  <a:t>?</a:t>
                </a:r>
                <a:endParaRPr lang="en-US" altLang="en-US" sz="3500">
                  <a:solidFill>
                    <a:prstClr val="black"/>
                  </a:solidFill>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589610" y="8159740"/>
                <a:ext cx="17088790" cy="1708160"/>
              </a:xfrm>
              <a:prstGeom prst="rect">
                <a:avLst/>
              </a:prstGeom>
              <a:blipFill>
                <a:blip r:embed="rId7"/>
                <a:stretch>
                  <a:fillRect l="-1070" r="-1035" b="-6429"/>
                </a:stretch>
              </a:blipFill>
            </p:spPr>
            <p:txBody>
              <a:bodyPr/>
              <a:lstStyle/>
              <a:p>
                <a:r>
                  <a:rPr lang="en-US">
                    <a:noFill/>
                  </a:rPr>
                  <a:t> </a:t>
                </a:r>
              </a:p>
            </p:txBody>
          </p:sp>
        </mc:Fallback>
      </mc:AlternateContent>
    </p:spTree>
    <p:extLst>
      <p:ext uri="{BB962C8B-B14F-4D97-AF65-F5344CB8AC3E}">
        <p14:creationId xmlns:p14="http://schemas.microsoft.com/office/powerpoint/2010/main" val="375804421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9"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20"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6" name="Group 17"/>
          <p:cNvGrpSpPr/>
          <p:nvPr/>
        </p:nvGrpSpPr>
        <p:grpSpPr>
          <a:xfrm>
            <a:off x="244642" y="222584"/>
            <a:ext cx="17771490" cy="97977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0"/>
          <p:cNvGrpSpPr/>
          <p:nvPr/>
        </p:nvGrpSpPr>
        <p:grpSpPr>
          <a:xfrm>
            <a:off x="239215" y="225882"/>
            <a:ext cx="8676185" cy="1002272"/>
            <a:chOff x="519133" y="187921"/>
            <a:chExt cx="16364165" cy="1036067"/>
          </a:xfrm>
        </p:grpSpPr>
        <p:sp>
          <p:nvSpPr>
            <p:cNvPr id="22" name="Round Single Corner Rectangle 21"/>
            <p:cNvSpPr/>
            <p:nvPr/>
          </p:nvSpPr>
          <p:spPr>
            <a:xfrm flipV="1">
              <a:off x="519133" y="187921"/>
              <a:ext cx="16364165" cy="1036067"/>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879948" y="339267"/>
              <a:ext cx="15501468" cy="76357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Tiếp tuyến của đồ thị hàm số</a:t>
              </a:r>
            </a:p>
          </p:txBody>
        </p:sp>
      </p:grpSp>
      <p:pic>
        <p:nvPicPr>
          <p:cNvPr id="25" name="Picture 24"/>
          <p:cNvPicPr>
            <a:picLocks noChangeAspect="1"/>
          </p:cNvPicPr>
          <p:nvPr/>
        </p:nvPicPr>
        <p:blipFill>
          <a:blip r:embed="rId3"/>
          <a:stretch>
            <a:fillRect/>
          </a:stretch>
        </p:blipFill>
        <p:spPr>
          <a:xfrm>
            <a:off x="16736991" y="563713"/>
            <a:ext cx="1031218" cy="1094483"/>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37079" y="3238500"/>
            <a:ext cx="5335833" cy="4568807"/>
          </a:xfrm>
          <a:prstGeom prst="rect">
            <a:avLst/>
          </a:prstGeom>
        </p:spPr>
      </p:pic>
      <p:grpSp>
        <p:nvGrpSpPr>
          <p:cNvPr id="15" name="Group 14"/>
          <p:cNvGrpSpPr/>
          <p:nvPr/>
        </p:nvGrpSpPr>
        <p:grpSpPr>
          <a:xfrm>
            <a:off x="8384281" y="1638300"/>
            <a:ext cx="1703995" cy="1073038"/>
            <a:chOff x="1121064" y="808788"/>
            <a:chExt cx="1563008" cy="1073038"/>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1064" y="808788"/>
              <a:ext cx="1563008" cy="1073038"/>
            </a:xfrm>
            <a:prstGeom prst="rect">
              <a:avLst/>
            </a:prstGeom>
          </p:spPr>
        </p:pic>
        <p:sp>
          <p:nvSpPr>
            <p:cNvPr id="26" name="TextBox 25"/>
            <p:cNvSpPr txBox="1"/>
            <p:nvPr/>
          </p:nvSpPr>
          <p:spPr>
            <a:xfrm>
              <a:off x="1222092" y="951149"/>
              <a:ext cx="1296877" cy="6719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6" name="Rectangle 5"/>
              <p:cNvSpPr/>
              <p:nvPr/>
            </p:nvSpPr>
            <p:spPr>
              <a:xfrm>
                <a:off x="6415010" y="2581649"/>
                <a:ext cx="11110990" cy="7210051"/>
              </a:xfrm>
              <a:prstGeom prst="rect">
                <a:avLst/>
              </a:prstGeom>
            </p:spPr>
            <p:txBody>
              <a:bodyPr wrap="square">
                <a:spAutoFit/>
              </a:bodyPr>
              <a:lstStyle/>
              <a:p>
                <a:pPr algn="just">
                  <a:lnSpc>
                    <a:spcPct val="160000"/>
                  </a:lnSpc>
                  <a:spcBef>
                    <a:spcPts val="600"/>
                  </a:spcBef>
                  <a:spcAft>
                    <a:spcPts val="600"/>
                  </a:spcAft>
                </a:pPr>
                <a:r>
                  <a:rPr lang="nl-NL" sz="3600" kern="100" smtClean="0">
                    <a:latin typeface="Arial" panose="020B0604020202020204" pitchFamily="34" charset="0"/>
                    <a:ea typeface="Calibri" panose="020F0502020204030204" pitchFamily="34" charset="0"/>
                    <a:cs typeface="Arial" panose="020B0604020202020204" pitchFamily="34" charset="0"/>
                  </a:rPr>
                  <a:t>a) Hệ </a:t>
                </a:r>
                <a:r>
                  <a:rPr lang="nl-NL" sz="3600" kern="100">
                    <a:latin typeface="Arial" panose="020B0604020202020204" pitchFamily="34" charset="0"/>
                    <a:ea typeface="Calibri" panose="020F0502020204030204" pitchFamily="34" charset="0"/>
                    <a:cs typeface="Arial" panose="020B0604020202020204" pitchFamily="34" charset="0"/>
                  </a:rPr>
                  <a:t>số góc của cát tuyến </a:t>
                </a:r>
                <a14:m>
                  <m:oMath xmlns:m="http://schemas.openxmlformats.org/officeDocument/2006/math">
                    <m:r>
                      <a:rPr lang="nl-NL" sz="3600" i="1" kern="100" smtClean="0">
                        <a:latin typeface="Cambria Math" panose="02040503050406030204" pitchFamily="18" charset="0"/>
                        <a:ea typeface="Calibri" panose="020F0502020204030204" pitchFamily="34" charset="0"/>
                        <a:cs typeface="Arial" panose="020B0604020202020204" pitchFamily="34" charset="0"/>
                      </a:rPr>
                      <m:t>𝑃𝑄</m:t>
                    </m:r>
                  </m:oMath>
                </a14:m>
                <a:r>
                  <a:rPr lang="nl-NL" sz="3600" kern="100">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𝑘</m:t>
                        </m:r>
                      </m:e>
                      <m:sub>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𝑃𝑄</m:t>
                        </m:r>
                      </m:sub>
                    </m:sSub>
                    <m:r>
                      <a:rPr lang="nl-NL"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nl-NL"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nl-NL" sz="3600" kern="100">
                            <a:effectLst/>
                            <a:latin typeface="Cambria Math" panose="02040503050406030204" pitchFamily="18" charset="0"/>
                            <a:ea typeface="Calibri" panose="020F0502020204030204" pitchFamily="34" charset="0"/>
                            <a:cs typeface="Times New Roman" panose="02020603050405020304" pitchFamily="18" charset="0"/>
                          </a:rPr>
                          <m:t>)</m:t>
                        </m:r>
                        <m:r>
                          <a:rPr lang="nl-NL"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nl-NL" sz="36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nl-NL" sz="36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nl-NL" sz="36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oMath>
                </a14:m>
                <a:endParaRPr lang="nl-NL" sz="3600" kern="100">
                  <a:latin typeface="Arial" panose="020B0604020202020204" pitchFamily="34" charset="0"/>
                  <a:ea typeface="Calibri" panose="020F0502020204030204" pitchFamily="34" charset="0"/>
                  <a:cs typeface="Arial" panose="020B0604020202020204" pitchFamily="34" charset="0"/>
                </a:endParaRPr>
              </a:p>
              <a:p>
                <a:pPr algn="just">
                  <a:lnSpc>
                    <a:spcPct val="160000"/>
                  </a:lnSpc>
                  <a:spcBef>
                    <a:spcPts val="600"/>
                  </a:spcBef>
                  <a:spcAft>
                    <a:spcPts val="600"/>
                  </a:spcAft>
                </a:pPr>
                <a:r>
                  <a:rPr lang="nl-NL" sz="3600" kern="100" smtClean="0">
                    <a:effectLst/>
                    <a:latin typeface="Arial" panose="020B0604020202020204" pitchFamily="34" charset="0"/>
                    <a:ea typeface="Calibri" panose="020F0502020204030204" pitchFamily="34" charset="0"/>
                    <a:cs typeface="Arial" panose="020B0604020202020204" pitchFamily="34" charset="0"/>
                  </a:rPr>
                  <a:t>b</a:t>
                </a:r>
                <a:r>
                  <a:rPr lang="nl-NL" sz="3600" kern="100">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nl-NL" sz="36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nl-NL" sz="3600" kern="100">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nl-NL" sz="3600" kern="100">
                    <a:effectLst/>
                    <a:latin typeface="Arial" panose="020B0604020202020204" pitchFamily="34" charset="0"/>
                    <a:ea typeface="Calibri" panose="020F0502020204030204" pitchFamily="34" charset="0"/>
                    <a:cs typeface="Arial" panose="020B0604020202020204" pitchFamily="34" charset="0"/>
                  </a:rPr>
                  <a:t> thì vị trí của điểm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𝑄</m:t>
                    </m:r>
                    <m:r>
                      <a:rPr lang="nl-NL"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nl-NL"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nl-NL"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nl-NL"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3600" kern="100">
                    <a:effectLst/>
                    <a:latin typeface="Arial" panose="020B0604020202020204" pitchFamily="34" charset="0"/>
                    <a:ea typeface="Calibri" panose="020F0502020204030204" pitchFamily="34" charset="0"/>
                    <a:cs typeface="Arial" panose="020B0604020202020204" pitchFamily="34" charset="0"/>
                  </a:rPr>
                  <a:t> trên đồ thị </a:t>
                </a:r>
                <a14:m>
                  <m:oMath xmlns:m="http://schemas.openxmlformats.org/officeDocument/2006/math">
                    <m:r>
                      <a:rPr lang="nl-NL" sz="3600" i="1" kern="100" smtClean="0">
                        <a:effectLst/>
                        <a:latin typeface="Cambria Math" panose="02040503050406030204" pitchFamily="18" charset="0"/>
                        <a:ea typeface="Calibri" panose="020F0502020204030204" pitchFamily="34" charset="0"/>
                        <a:cs typeface="Arial" panose="020B0604020202020204" pitchFamily="34" charset="0"/>
                      </a:rPr>
                      <m:t>(</m:t>
                    </m:r>
                    <m:r>
                      <a:rPr lang="nl-NL" sz="3600" i="1" kern="100" smtClean="0">
                        <a:effectLst/>
                        <a:latin typeface="Cambria Math" panose="02040503050406030204" pitchFamily="18" charset="0"/>
                        <a:ea typeface="Calibri" panose="020F0502020204030204" pitchFamily="34" charset="0"/>
                        <a:cs typeface="Arial" panose="020B0604020202020204" pitchFamily="34" charset="0"/>
                      </a:rPr>
                      <m:t>𝐶</m:t>
                    </m:r>
                    <m:r>
                      <a:rPr lang="nl-NL" sz="3600" i="1" kern="100" smtClean="0">
                        <a:effectLst/>
                        <a:latin typeface="Cambria Math" panose="02040503050406030204" pitchFamily="18" charset="0"/>
                        <a:ea typeface="Calibri" panose="020F0502020204030204" pitchFamily="34" charset="0"/>
                        <a:cs typeface="Arial" panose="020B0604020202020204" pitchFamily="34" charset="0"/>
                      </a:rPr>
                      <m:t>) </m:t>
                    </m:r>
                  </m:oMath>
                </a14:m>
                <a:r>
                  <a:rPr lang="nl-NL" sz="3600" kern="100">
                    <a:effectLst/>
                    <a:latin typeface="Arial" panose="020B0604020202020204" pitchFamily="34" charset="0"/>
                    <a:ea typeface="Calibri" panose="020F0502020204030204" pitchFamily="34" charset="0"/>
                    <a:cs typeface="Arial" panose="020B0604020202020204" pitchFamily="34" charset="0"/>
                  </a:rPr>
                  <a:t>sẽ tiến gần đến điểm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nl-NL" sz="3600"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nl-NL"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nl-NL" sz="36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e>
                    </m:d>
                  </m:oMath>
                </a14:m>
                <a:r>
                  <a:rPr lang="nl-NL" sz="3600" kern="100">
                    <a:effectLst/>
                    <a:latin typeface="Arial" panose="020B0604020202020204" pitchFamily="34" charset="0"/>
                    <a:ea typeface="Calibri" panose="020F0502020204030204" pitchFamily="34" charset="0"/>
                    <a:cs typeface="Arial" panose="020B0604020202020204" pitchFamily="34" charset="0"/>
                  </a:rPr>
                  <a:t> và khi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nl-NL" sz="36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nl-NL" sz="3600" kern="100">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nl-NL" sz="3600" kern="100">
                    <a:effectLst/>
                    <a:latin typeface="Arial" panose="020B0604020202020204" pitchFamily="34" charset="0"/>
                    <a:ea typeface="Calibri" panose="020F0502020204030204" pitchFamily="34" charset="0"/>
                    <a:cs typeface="Arial" panose="020B0604020202020204" pitchFamily="34" charset="0"/>
                  </a:rPr>
                  <a:t> hai điểm này sẽ trùng </a:t>
                </a:r>
                <a:r>
                  <a:rPr lang="nl-NL" sz="3600" kern="100">
                    <a:effectLst/>
                    <a:latin typeface="Arial" panose="020B0604020202020204" pitchFamily="34" charset="0"/>
                    <a:ea typeface="Calibri" panose="020F0502020204030204" pitchFamily="34" charset="0"/>
                    <a:cs typeface="Arial" panose="020B0604020202020204" pitchFamily="34" charset="0"/>
                  </a:rPr>
                  <a:t>nhau</a:t>
                </a:r>
                <a:r>
                  <a:rPr lang="nl-NL" sz="3600" kern="1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60000"/>
                  </a:lnSpc>
                  <a:spcBef>
                    <a:spcPts val="600"/>
                  </a:spcBef>
                  <a:spcAft>
                    <a:spcPts val="600"/>
                  </a:spcAft>
                </a:pPr>
                <a:r>
                  <a:rPr lang="nl-NL" sz="3600" kern="100" smtClean="0">
                    <a:effectLst/>
                    <a:latin typeface="Arial" panose="020B0604020202020204" pitchFamily="34" charset="0"/>
                    <a:ea typeface="Calibri" panose="020F0502020204030204" pitchFamily="34" charset="0"/>
                    <a:cs typeface="Arial" panose="020B0604020202020204" pitchFamily="34" charset="0"/>
                  </a:rPr>
                  <a:t>c</a:t>
                </a:r>
                <a:r>
                  <a:rPr lang="nl-NL" sz="3600" kern="100">
                    <a:effectLst/>
                    <a:latin typeface="Arial" panose="020B0604020202020204" pitchFamily="34" charset="0"/>
                    <a:ea typeface="Calibri" panose="020F0502020204030204" pitchFamily="34" charset="0"/>
                    <a:cs typeface="Arial" panose="020B0604020202020204" pitchFamily="34" charset="0"/>
                  </a:rPr>
                  <a:t>) Nếu điểm </a:t>
                </a:r>
                <a14:m>
                  <m:oMath xmlns:m="http://schemas.openxmlformats.org/officeDocument/2006/math">
                    <m:r>
                      <a:rPr lang="nl-NL" sz="3600" i="1" kern="100">
                        <a:effectLst/>
                        <a:latin typeface="Cambria Math" panose="02040503050406030204" pitchFamily="18" charset="0"/>
                        <a:ea typeface="Calibri" panose="020F0502020204030204" pitchFamily="34" charset="0"/>
                        <a:cs typeface="Times New Roman" panose="02020603050405020304" pitchFamily="18" charset="0"/>
                      </a:rPr>
                      <m:t>𝑄</m:t>
                    </m:r>
                  </m:oMath>
                </a14:m>
                <a:r>
                  <a:rPr lang="nl-NL" sz="3600" kern="100">
                    <a:effectLst/>
                    <a:latin typeface="Arial" panose="020B0604020202020204" pitchFamily="34" charset="0"/>
                    <a:ea typeface="Calibri" panose="020F0502020204030204" pitchFamily="34" charset="0"/>
                    <a:cs typeface="Arial" panose="020B0604020202020204" pitchFamily="34" charset="0"/>
                  </a:rPr>
                  <a:t> di chuyển trên </a:t>
                </a:r>
                <a14:m>
                  <m:oMath xmlns:m="http://schemas.openxmlformats.org/officeDocument/2006/math">
                    <m:r>
                      <a:rPr lang="nl-NL"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r>
                      <a:rPr lang="nl-NL"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3600" kern="100">
                    <a:effectLst/>
                    <a:latin typeface="Arial" panose="020B0604020202020204" pitchFamily="34" charset="0"/>
                    <a:ea typeface="Calibri" panose="020F0502020204030204" pitchFamily="34" charset="0"/>
                    <a:cs typeface="Arial" panose="020B0604020202020204" pitchFamily="34" charset="0"/>
                  </a:rPr>
                  <a:t> tới điểm </a:t>
                </a:r>
                <a14:m>
                  <m:oMath xmlns:m="http://schemas.openxmlformats.org/officeDocument/2006/math">
                    <m:r>
                      <a:rPr lang="nl-NL" sz="3600" i="1" kern="100">
                        <a:effectLst/>
                        <a:latin typeface="Cambria Math" panose="02040503050406030204" pitchFamily="18" charset="0"/>
                        <a:ea typeface="Calibri" panose="020F0502020204030204" pitchFamily="34" charset="0"/>
                        <a:cs typeface="Times New Roman" panose="02020603050405020304" pitchFamily="18" charset="0"/>
                      </a:rPr>
                      <m:t>𝑃</m:t>
                    </m:r>
                  </m:oMath>
                </a14:m>
                <a:r>
                  <a:rPr lang="nl-NL" sz="3600" kern="100">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kern="100">
                            <a:effectLst/>
                            <a:latin typeface="Cambria Math" panose="02040503050406030204" pitchFamily="18" charset="0"/>
                            <a:ea typeface="Calibri" panose="020F0502020204030204" pitchFamily="34" charset="0"/>
                            <a:cs typeface="Times New Roman" panose="02020603050405020304" pitchFamily="18" charset="0"/>
                          </a:rPr>
                          <m:t>𝑘</m:t>
                        </m:r>
                      </m:e>
                      <m:sub>
                        <m:r>
                          <a:rPr lang="nl-NL" sz="3600" i="1" kern="100">
                            <a:effectLst/>
                            <a:latin typeface="Cambria Math" panose="02040503050406030204" pitchFamily="18" charset="0"/>
                            <a:ea typeface="Calibri" panose="020F0502020204030204" pitchFamily="34" charset="0"/>
                            <a:cs typeface="Times New Roman" panose="02020603050405020304" pitchFamily="18" charset="0"/>
                          </a:rPr>
                          <m:t>𝑃𝑄</m:t>
                        </m:r>
                      </m:sub>
                    </m:sSub>
                  </m:oMath>
                </a14:m>
                <a:r>
                  <a:rPr lang="nl-NL" sz="3600" kern="100">
                    <a:effectLst/>
                    <a:latin typeface="Arial" panose="020B0604020202020204" pitchFamily="34" charset="0"/>
                    <a:ea typeface="Calibri" panose="020F0502020204030204" pitchFamily="34" charset="0"/>
                    <a:cs typeface="Arial" panose="020B0604020202020204" pitchFamily="34" charset="0"/>
                  </a:rPr>
                  <a:t> có giới hạn hữu hạn </a:t>
                </a:r>
                <a14:m>
                  <m:oMath xmlns:m="http://schemas.openxmlformats.org/officeDocument/2006/math">
                    <m:r>
                      <a:rPr lang="nl-NL" sz="3600" i="1" kern="100">
                        <a:effectLst/>
                        <a:latin typeface="Cambria Math" panose="02040503050406030204" pitchFamily="18" charset="0"/>
                        <a:ea typeface="Calibri" panose="020F0502020204030204" pitchFamily="34" charset="0"/>
                        <a:cs typeface="Times New Roman" panose="02020603050405020304" pitchFamily="18" charset="0"/>
                      </a:rPr>
                      <m:t>𝑘</m:t>
                    </m:r>
                  </m:oMath>
                </a14:m>
                <a:r>
                  <a:rPr lang="nl-NL" sz="3600" kern="100">
                    <a:effectLst/>
                    <a:latin typeface="Arial" panose="020B0604020202020204" pitchFamily="34" charset="0"/>
                    <a:ea typeface="Calibri" panose="020F0502020204030204" pitchFamily="34" charset="0"/>
                    <a:cs typeface="Arial" panose="020B0604020202020204" pitchFamily="34" charset="0"/>
                  </a:rPr>
                  <a:t> thì cát tuyến </a:t>
                </a:r>
                <a14:m>
                  <m:oMath xmlns:m="http://schemas.openxmlformats.org/officeDocument/2006/math">
                    <m:r>
                      <a:rPr lang="nl-NL" sz="3600" i="1" kern="100">
                        <a:effectLst/>
                        <a:latin typeface="Cambria Math" panose="02040503050406030204" pitchFamily="18" charset="0"/>
                        <a:ea typeface="Calibri" panose="020F0502020204030204" pitchFamily="34" charset="0"/>
                        <a:cs typeface="Times New Roman" panose="02020603050405020304" pitchFamily="18" charset="0"/>
                      </a:rPr>
                      <m:t>𝑃𝑄</m:t>
                    </m:r>
                  </m:oMath>
                </a14:m>
                <a:r>
                  <a:rPr lang="nl-NL" sz="3600" kern="100">
                    <a:effectLst/>
                    <a:latin typeface="Arial" panose="020B0604020202020204" pitchFamily="34" charset="0"/>
                    <a:ea typeface="Calibri" panose="020F0502020204030204" pitchFamily="34" charset="0"/>
                    <a:cs typeface="Arial" panose="020B0604020202020204" pitchFamily="34" charset="0"/>
                  </a:rPr>
                  <a:t> cũng sẽ tiến đến gần vị trí đ</a:t>
                </a:r>
                <a:r>
                  <a:rPr lang="vi-VN" sz="3600" kern="100">
                    <a:effectLst/>
                    <a:latin typeface="Arial" panose="020B0604020202020204" pitchFamily="34" charset="0"/>
                    <a:ea typeface="Calibri" panose="020F0502020204030204" pitchFamily="34" charset="0"/>
                    <a:cs typeface="Arial" panose="020B0604020202020204" pitchFamily="34" charset="0"/>
                  </a:rPr>
                  <a:t>ư</a:t>
                </a:r>
                <a:r>
                  <a:rPr lang="nl-NL" sz="3600" kern="100">
                    <a:effectLst/>
                    <a:latin typeface="Arial" panose="020B0604020202020204" pitchFamily="34" charset="0"/>
                    <a:ea typeface="Calibri" panose="020F0502020204030204" pitchFamily="34" charset="0"/>
                    <a:cs typeface="Arial" panose="020B0604020202020204" pitchFamily="34" charset="0"/>
                  </a:rPr>
                  <a:t>ờng thẳng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𝑃𝑡</m:t>
                    </m:r>
                    <m:r>
                      <a:rPr lang="nl-NL" sz="36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6415010" y="2581649"/>
                <a:ext cx="11110990" cy="7210051"/>
              </a:xfrm>
              <a:prstGeom prst="rect">
                <a:avLst/>
              </a:prstGeom>
              <a:blipFill>
                <a:blip r:embed="rId7"/>
                <a:stretch>
                  <a:fillRect l="-1646" r="-1646" b="-2198"/>
                </a:stretch>
              </a:blipFill>
            </p:spPr>
            <p:txBody>
              <a:bodyPr/>
              <a:lstStyle/>
              <a:p>
                <a:r>
                  <a:rPr lang="en-US">
                    <a:noFill/>
                  </a:rPr>
                  <a:t> </a:t>
                </a:r>
              </a:p>
            </p:txBody>
          </p:sp>
        </mc:Fallback>
      </mc:AlternateContent>
    </p:spTree>
    <p:extLst>
      <p:ext uri="{BB962C8B-B14F-4D97-AF65-F5344CB8AC3E}">
        <p14:creationId xmlns:p14="http://schemas.microsoft.com/office/powerpoint/2010/main" val="1477980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up)">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3" name="Freeform 3"/>
          <p:cNvSpPr/>
          <p:nvPr/>
        </p:nvSpPr>
        <p:spPr>
          <a:xfrm>
            <a:off x="9152505" y="-3482341"/>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4" name="Freeform 4"/>
          <p:cNvSpPr/>
          <p:nvPr/>
        </p:nvSpPr>
        <p:spPr>
          <a:xfrm>
            <a:off x="0"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3" name="Group 17"/>
          <p:cNvGrpSpPr/>
          <p:nvPr/>
        </p:nvGrpSpPr>
        <p:grpSpPr>
          <a:xfrm>
            <a:off x="1247274" y="988558"/>
            <a:ext cx="15925800" cy="8001000"/>
            <a:chOff x="0" y="0"/>
            <a:chExt cx="4521135" cy="2620190"/>
          </a:xfrm>
        </p:grpSpPr>
        <p:sp>
          <p:nvSpPr>
            <p:cNvPr id="14"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5"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2120537" y="3009900"/>
                <a:ext cx="14179274" cy="4661917"/>
              </a:xfrm>
              <a:prstGeom prst="rect">
                <a:avLst/>
              </a:prstGeom>
            </p:spPr>
            <p:txBody>
              <a:bodyPr wrap="square">
                <a:spAutoFit/>
              </a:bodyPr>
              <a:lstStyle/>
              <a:p>
                <a:pPr algn="just">
                  <a:lnSpc>
                    <a:spcPct val="150000"/>
                  </a:lnSpc>
                  <a:spcBef>
                    <a:spcPts val="600"/>
                  </a:spcBef>
                  <a:spcAft>
                    <a:spcPts val="800"/>
                  </a:spcAft>
                </a:pPr>
                <a:r>
                  <a:rPr lang="nl-NL" sz="4100" kern="100">
                    <a:latin typeface="Arial" panose="020B0604020202020204" pitchFamily="34" charset="0"/>
                    <a:ea typeface="Calibri" panose="020F0502020204030204" pitchFamily="34" charset="0"/>
                    <a:cs typeface="Arial" panose="020B0604020202020204" pitchFamily="34" charset="0"/>
                  </a:rPr>
                  <a:t>Tiếp tuyến của đồ thị hàm số </a:t>
                </a:r>
                <a14:m>
                  <m:oMath xmlns:m="http://schemas.openxmlformats.org/officeDocument/2006/math">
                    <m:r>
                      <a:rPr lang="nl-NL" sz="41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nl-NL" sz="4100" i="1" kern="100">
                        <a:effectLst/>
                        <a:latin typeface="Cambria Math" panose="02040503050406030204" pitchFamily="18" charset="0"/>
                        <a:ea typeface="Calibri" panose="020F0502020204030204" pitchFamily="34" charset="0"/>
                        <a:cs typeface="Times New Roman" panose="02020603050405020304" pitchFamily="18" charset="0"/>
                      </a:rPr>
                      <m:t>=</m:t>
                    </m:r>
                    <m:r>
                      <a:rPr lang="nl-NL" sz="41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4100" i="1" kern="100">
                            <a:effectLst/>
                            <a:latin typeface="Cambria Math" panose="02040503050406030204" pitchFamily="18" charset="0"/>
                            <a:ea typeface="Calibri" panose="020F0502020204030204" pitchFamily="34" charset="0"/>
                            <a:cs typeface="Times New Roman" panose="02020603050405020304" pitchFamily="18" charset="0"/>
                          </a:rPr>
                          <m:t>𝑥</m:t>
                        </m:r>
                      </m:e>
                    </m:d>
                  </m:oMath>
                </a14:m>
                <a:r>
                  <a:rPr lang="nl-NL" sz="4100" kern="100">
                    <a:effectLst/>
                    <a:latin typeface="Arial" panose="020B0604020202020204" pitchFamily="34" charset="0"/>
                    <a:ea typeface="Malgun Gothic" panose="020B0503020000020004" pitchFamily="34" charset="-127"/>
                    <a:cs typeface="Arial" panose="020B0604020202020204" pitchFamily="34" charset="0"/>
                  </a:rPr>
                  <a:t> tại điểm </a:t>
                </a:r>
                <a14:m>
                  <m:oMath xmlns:m="http://schemas.openxmlformats.org/officeDocument/2006/math">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1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41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𝑥</m:t>
                            </m:r>
                          </m:e>
                          <m:sub>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𝑜</m:t>
                            </m:r>
                          </m:sub>
                        </m:sSub>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41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41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𝑥</m:t>
                                </m:r>
                              </m:e>
                              <m:sub>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𝑜</m:t>
                                </m:r>
                              </m:sub>
                            </m:sSub>
                          </m:e>
                        </m:d>
                      </m:e>
                    </m:d>
                  </m:oMath>
                </a14:m>
                <a:r>
                  <a:rPr lang="nl-NL" sz="4100" kern="100">
                    <a:effectLst/>
                    <a:latin typeface="Arial" panose="020B0604020202020204" pitchFamily="34" charset="0"/>
                    <a:ea typeface="Malgun Gothic" panose="020B0503020000020004" pitchFamily="34" charset="-127"/>
                    <a:cs typeface="Arial" panose="020B0604020202020204" pitchFamily="34" charset="0"/>
                  </a:rPr>
                  <a:t> là đường thẳng đi qua </a:t>
                </a:r>
                <a14:m>
                  <m:oMath xmlns:m="http://schemas.openxmlformats.org/officeDocument/2006/math">
                    <m:r>
                      <a:rPr lang="nl-NL" sz="4100" i="1" kern="100" smtClean="0">
                        <a:effectLst/>
                        <a:latin typeface="Cambria Math" panose="02040503050406030204" pitchFamily="18" charset="0"/>
                        <a:ea typeface="Malgun Gothic" panose="020B0503020000020004" pitchFamily="34" charset="-127"/>
                        <a:cs typeface="Arial" panose="020B0604020202020204" pitchFamily="34" charset="0"/>
                      </a:rPr>
                      <m:t>𝑃</m:t>
                    </m:r>
                  </m:oMath>
                </a14:m>
                <a:r>
                  <a:rPr lang="nl-NL" sz="4100" kern="100">
                    <a:effectLst/>
                    <a:latin typeface="Arial" panose="020B0604020202020204" pitchFamily="34" charset="0"/>
                    <a:ea typeface="Malgun Gothic" panose="020B0503020000020004" pitchFamily="34" charset="-127"/>
                    <a:cs typeface="Arial" panose="020B0604020202020204" pitchFamily="34" charset="0"/>
                  </a:rPr>
                  <a:t> với hệ số góc </a:t>
                </a:r>
                <a14:m>
                  <m:oMath xmlns:m="http://schemas.openxmlformats.org/officeDocument/2006/math">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𝑘</m:t>
                    </m:r>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4100" i="1" kern="100">
                            <a:effectLst/>
                            <a:latin typeface="Cambria Math" panose="02040503050406030204" pitchFamily="18" charset="0"/>
                            <a:ea typeface="Malgun Gothic" panose="020B0503020000020004" pitchFamily="34" charset="-127"/>
                            <a:cs typeface="Times New Roman" panose="02020603050405020304" pitchFamily="18" charset="0"/>
                          </a:rPr>
                        </m:ctrlPr>
                      </m:funcPr>
                      <m:fName>
                        <m:limLow>
                          <m:limLowPr>
                            <m:ctrlPr>
                              <a:rPr lang="en-US" sz="4100" i="1" kern="100">
                                <a:effectLst/>
                                <a:latin typeface="Cambria Math" panose="02040503050406030204" pitchFamily="18" charset="0"/>
                                <a:ea typeface="Malgun Gothic" panose="020B0503020000020004" pitchFamily="34" charset="-127"/>
                                <a:cs typeface="Times New Roman" panose="02020603050405020304" pitchFamily="18" charset="0"/>
                              </a:rPr>
                            </m:ctrlPr>
                          </m:limLowPr>
                          <m:e>
                            <m:r>
                              <m:rPr>
                                <m:sty m:val="p"/>
                              </m:rPr>
                              <a:rPr lang="nl-NL" sz="41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𝑥</m:t>
                            </m:r>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41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𝑥</m:t>
                                </m:r>
                              </m:e>
                              <m:sub>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𝑜</m:t>
                                </m:r>
                              </m:sub>
                            </m:sSub>
                          </m:lim>
                        </m:limLow>
                      </m:fName>
                      <m:e>
                        <m:f>
                          <m:fPr>
                            <m:ctrlPr>
                              <a:rPr lang="en-US" sz="4100" i="1" kern="100">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41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𝑥</m:t>
                                </m:r>
                              </m:e>
                            </m:d>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𝑓</m:t>
                            </m:r>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41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𝑥</m:t>
                                </m:r>
                              </m:e>
                              <m:sub>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𝑜</m:t>
                                </m:r>
                              </m:sub>
                            </m:sSub>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m:t>
                            </m:r>
                          </m:num>
                          <m:den>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𝑥</m:t>
                            </m:r>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41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𝑥</m:t>
                                </m:r>
                              </m:e>
                              <m:sub>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𝑜</m:t>
                                </m:r>
                              </m:sub>
                            </m:sSub>
                          </m:den>
                        </m:f>
                      </m:e>
                    </m:func>
                  </m:oMath>
                </a14:m>
                <a:r>
                  <a:rPr lang="nl-NL" sz="4100" kern="100">
                    <a:effectLst/>
                    <a:latin typeface="Arial" panose="020B0604020202020204" pitchFamily="34" charset="0"/>
                    <a:ea typeface="Malgun Gothic" panose="020B0503020000020004" pitchFamily="34" charset="-127"/>
                    <a:cs typeface="Arial" panose="020B0604020202020204" pitchFamily="34" charset="0"/>
                  </a:rPr>
                  <a:t> nếu giới hạn này tồn tại </a:t>
                </a:r>
                <a:r>
                  <a:rPr lang="nl-NL" sz="4100" kern="100">
                    <a:effectLst/>
                    <a:latin typeface="Arial" panose="020B0604020202020204" pitchFamily="34" charset="0"/>
                    <a:ea typeface="Malgun Gothic" panose="020B0503020000020004" pitchFamily="34" charset="-127"/>
                    <a:cs typeface="Arial" panose="020B0604020202020204" pitchFamily="34" charset="0"/>
                  </a:rPr>
                  <a:t>và </a:t>
                </a:r>
                <a:r>
                  <a:rPr lang="nl-NL" sz="4100" kern="100" smtClean="0">
                    <a:effectLst/>
                    <a:latin typeface="Arial" panose="020B0604020202020204" pitchFamily="34" charset="0"/>
                    <a:ea typeface="Malgun Gothic" panose="020B0503020000020004" pitchFamily="34" charset="-127"/>
                    <a:cs typeface="Arial" panose="020B0604020202020204" pitchFamily="34" charset="0"/>
                  </a:rPr>
                  <a:t>hữu </a:t>
                </a:r>
                <a:r>
                  <a:rPr lang="nl-NL" sz="4100" kern="100">
                    <a:effectLst/>
                    <a:latin typeface="Arial" panose="020B0604020202020204" pitchFamily="34" charset="0"/>
                    <a:ea typeface="Malgun Gothic" panose="020B0503020000020004" pitchFamily="34" charset="-127"/>
                    <a:cs typeface="Arial" panose="020B0604020202020204" pitchFamily="34" charset="0"/>
                  </a:rPr>
                  <a:t>hạn, nghĩa là </a:t>
                </a:r>
                <a14:m>
                  <m:oMath xmlns:m="http://schemas.openxmlformats.org/officeDocument/2006/math">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𝑘</m:t>
                    </m:r>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𝑓</m:t>
                    </m:r>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41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𝑥</m:t>
                        </m:r>
                      </m:e>
                      <m:sub>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𝑜</m:t>
                        </m:r>
                      </m:sub>
                    </m:sSub>
                    <m:r>
                      <a:rPr lang="nl-NL" sz="41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4100" kern="100">
                    <a:effectLst/>
                    <a:latin typeface="Arial" panose="020B0604020202020204" pitchFamily="34" charset="0"/>
                    <a:ea typeface="Malgun Gothic" panose="020B0503020000020004" pitchFamily="34" charset="-127"/>
                    <a:cs typeface="Arial" panose="020B0604020202020204" pitchFamily="34" charset="0"/>
                  </a:rPr>
                  <a:t>. Điểm </a:t>
                </a:r>
                <a14:m>
                  <m:oMath xmlns:m="http://schemas.openxmlformats.org/officeDocument/2006/math">
                    <m:r>
                      <a:rPr lang="nl-NL" sz="4100" i="1" kern="100" smtClean="0">
                        <a:effectLst/>
                        <a:latin typeface="Cambria Math" panose="02040503050406030204" pitchFamily="18" charset="0"/>
                        <a:ea typeface="Malgun Gothic" panose="020B0503020000020004" pitchFamily="34" charset="-127"/>
                        <a:cs typeface="Arial" panose="020B0604020202020204" pitchFamily="34" charset="0"/>
                      </a:rPr>
                      <m:t>𝑃</m:t>
                    </m:r>
                  </m:oMath>
                </a14:m>
                <a:r>
                  <a:rPr lang="nl-NL" sz="4100" kern="100">
                    <a:effectLst/>
                    <a:latin typeface="Arial" panose="020B0604020202020204" pitchFamily="34" charset="0"/>
                    <a:ea typeface="Malgun Gothic" panose="020B0503020000020004" pitchFamily="34" charset="-127"/>
                    <a:cs typeface="Arial" panose="020B0604020202020204" pitchFamily="34" charset="0"/>
                  </a:rPr>
                  <a:t> gọi là tiếp điểm.</a:t>
                </a:r>
                <a:endParaRPr lang="en-US" sz="41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2120537" y="3009900"/>
                <a:ext cx="14179274" cy="4661917"/>
              </a:xfrm>
              <a:prstGeom prst="rect">
                <a:avLst/>
              </a:prstGeom>
              <a:blipFill>
                <a:blip r:embed="rId5"/>
                <a:stretch>
                  <a:fillRect l="-1591" r="-1548" b="-2222"/>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15254603" y="7197414"/>
            <a:ext cx="2409844" cy="2330353"/>
          </a:xfrm>
          <a:prstGeom prst="rect">
            <a:avLst/>
          </a:prstGeom>
        </p:spPr>
      </p:pic>
      <p:pic>
        <p:nvPicPr>
          <p:cNvPr id="8" name="Picture 7"/>
          <p:cNvPicPr>
            <a:picLocks noChangeAspect="1"/>
          </p:cNvPicPr>
          <p:nvPr/>
        </p:nvPicPr>
        <p:blipFill>
          <a:blip r:embed="rId7"/>
          <a:stretch>
            <a:fillRect/>
          </a:stretch>
        </p:blipFill>
        <p:spPr>
          <a:xfrm>
            <a:off x="390263" y="6818355"/>
            <a:ext cx="2267063" cy="2191642"/>
          </a:xfrm>
          <a:prstGeom prst="rect">
            <a:avLst/>
          </a:prstGeom>
        </p:spPr>
      </p:pic>
      <p:sp>
        <p:nvSpPr>
          <p:cNvPr id="9" name="Rectangle 8"/>
          <p:cNvSpPr/>
          <p:nvPr/>
        </p:nvSpPr>
        <p:spPr>
          <a:xfrm>
            <a:off x="7379502" y="1478821"/>
            <a:ext cx="3724096" cy="116955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0" b="1" i="0" u="none"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 </a:t>
            </a:r>
            <a:r>
              <a:rPr kumimoji="0" lang="nl-NL" sz="7000" b="1" i="0" u="none"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7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15301348"/>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609600" y="952500"/>
            <a:ext cx="17068800" cy="7696200"/>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Rectangle 20"/>
          <p:cNvSpPr/>
          <p:nvPr/>
        </p:nvSpPr>
        <p:spPr>
          <a:xfrm>
            <a:off x="7287559" y="2249813"/>
            <a:ext cx="3704860" cy="1407373"/>
          </a:xfrm>
          <a:prstGeom prst="rect">
            <a:avLst/>
          </a:prstGeom>
        </p:spPr>
        <p:txBody>
          <a:bodyPr wrap="none">
            <a:spAutoFit/>
          </a:bodyPr>
          <a:lstStyle/>
          <a:p>
            <a:pPr lvl="0" algn="ctr">
              <a:lnSpc>
                <a:spcPct val="150000"/>
              </a:lnSpc>
              <a:defRPr/>
            </a:pPr>
            <a:r>
              <a:rPr lang="en-US" sz="6500" b="1">
                <a:solidFill>
                  <a:srgbClr val="1F497D"/>
                </a:solidFill>
                <a:latin typeface="Arial" panose="020B0604020202020204" pitchFamily="34" charset="0"/>
                <a:cs typeface="Arial" panose="020B0604020202020204" pitchFamily="34" charset="0"/>
              </a:rPr>
              <a:t>Nhận </a:t>
            </a:r>
            <a:r>
              <a:rPr lang="en-US" sz="6500" b="1" smtClean="0">
                <a:solidFill>
                  <a:srgbClr val="1F497D"/>
                </a:solidFill>
                <a:latin typeface="Arial" panose="020B0604020202020204" pitchFamily="34" charset="0"/>
                <a:cs typeface="Arial" panose="020B0604020202020204" pitchFamily="34" charset="0"/>
              </a:rPr>
              <a:t>xét</a:t>
            </a:r>
            <a:endParaRPr kumimoji="0" lang="en-US" sz="65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2" name="Rectangle 21"/>
              <p:cNvSpPr/>
              <p:nvPr/>
            </p:nvSpPr>
            <p:spPr>
              <a:xfrm>
                <a:off x="1595296" y="4002413"/>
                <a:ext cx="15097408" cy="2284087"/>
              </a:xfrm>
              <a:prstGeom prst="rect">
                <a:avLst/>
              </a:prstGeom>
            </p:spPr>
            <p:txBody>
              <a:bodyPr wrap="square">
                <a:spAutoFit/>
              </a:bodyPr>
              <a:lstStyle/>
              <a:p>
                <a:pPr>
                  <a:lnSpc>
                    <a:spcPct val="165000"/>
                  </a:lnSpc>
                  <a:spcAft>
                    <a:spcPts val="1200"/>
                  </a:spcAft>
                </a:pPr>
                <a:r>
                  <a:rPr lang="nl-NL" sz="4300" kern="100">
                    <a:latin typeface="Arial" panose="020B0604020202020204" pitchFamily="34" charset="0"/>
                    <a:ea typeface="Calibri" panose="020F0502020204030204" pitchFamily="34" charset="0"/>
                    <a:cs typeface="Arial" panose="020B0604020202020204" pitchFamily="34" charset="0"/>
                  </a:rPr>
                  <a:t>Hệ số góc của tiếp tuyến của đồ thị hàm số </a:t>
                </a:r>
                <a14:m>
                  <m:oMath xmlns:m="http://schemas.openxmlformats.org/officeDocument/2006/math">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nl-NL" sz="43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nl-NL" sz="43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nl-NL" sz="43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300" kern="100">
                    <a:effectLst/>
                    <a:latin typeface="Arial" panose="020B0604020202020204" pitchFamily="34" charset="0"/>
                    <a:ea typeface="Calibri" panose="020F0502020204030204" pitchFamily="34" charset="0"/>
                    <a:cs typeface="Arial" panose="020B0604020202020204" pitchFamily="34" charset="0"/>
                  </a:rPr>
                  <a:t> tại điểm </a:t>
                </a:r>
                <a14:m>
                  <m:oMath xmlns:m="http://schemas.openxmlformats.org/officeDocument/2006/math">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3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3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nl-NL" sz="4300"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nl-NL" sz="43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3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3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nl-NL" sz="43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e>
                    </m:d>
                  </m:oMath>
                </a14:m>
                <a:r>
                  <a:rPr lang="nl-NL" sz="4300" kern="100">
                    <a:effectLst/>
                    <a:latin typeface="Arial" panose="020B0604020202020204" pitchFamily="34" charset="0"/>
                    <a:ea typeface="Calibri" panose="020F0502020204030204" pitchFamily="34" charset="0"/>
                    <a:cs typeface="Arial" panose="020B0604020202020204" pitchFamily="34" charset="0"/>
                  </a:rPr>
                  <a:t> là đạo hàm </a:t>
                </a:r>
                <a14:m>
                  <m:oMath xmlns:m="http://schemas.openxmlformats.org/officeDocument/2006/math">
                    <m:sSup>
                      <m:sSupPr>
                        <m:ctrlPr>
                          <a:rPr lang="en-US" sz="43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𝑓</m:t>
                        </m:r>
                      </m:e>
                      <m:sup>
                        <m:r>
                          <a:rPr lang="nl-NL" sz="4300" i="1" kern="100">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43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3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3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nl-NL" sz="43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oMath>
                </a14:m>
                <a:r>
                  <a:rPr lang="nl-NL" sz="4300" kern="100">
                    <a:effectLst/>
                    <a:latin typeface="Arial" panose="020B0604020202020204" pitchFamily="34" charset="0"/>
                    <a:ea typeface="Calibri" panose="020F0502020204030204" pitchFamily="34" charset="0"/>
                    <a:cs typeface="Arial" panose="020B0604020202020204" pitchFamily="34" charset="0"/>
                  </a:rPr>
                  <a:t>.</a:t>
                </a:r>
                <a:endParaRPr lang="en-US" sz="43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1595296" y="4002413"/>
                <a:ext cx="15097408" cy="2284087"/>
              </a:xfrm>
              <a:prstGeom prst="rect">
                <a:avLst/>
              </a:prstGeom>
              <a:blipFill>
                <a:blip r:embed="rId7"/>
                <a:stretch>
                  <a:fillRect l="-1616" r="-1777" b="-9893"/>
                </a:stretch>
              </a:blipFill>
            </p:spPr>
            <p:txBody>
              <a:bodyPr/>
              <a:lstStyle/>
              <a:p>
                <a:r>
                  <a:rPr lang="en-US">
                    <a:noFill/>
                  </a:rPr>
                  <a:t> </a:t>
                </a:r>
              </a:p>
            </p:txBody>
          </p:sp>
        </mc:Fallback>
      </mc:AlternateContent>
      <p:pic>
        <p:nvPicPr>
          <p:cNvPr id="10" name="Picture 9"/>
          <p:cNvPicPr>
            <a:picLocks noChangeAspect="1"/>
          </p:cNvPicPr>
          <p:nvPr/>
        </p:nvPicPr>
        <p:blipFill>
          <a:blip r:embed="rId8"/>
          <a:stretch>
            <a:fillRect/>
          </a:stretch>
        </p:blipFill>
        <p:spPr>
          <a:xfrm>
            <a:off x="15621000" y="6819900"/>
            <a:ext cx="1445160" cy="1136926"/>
          </a:xfrm>
          <a:prstGeom prst="rect">
            <a:avLst/>
          </a:prstGeom>
        </p:spPr>
      </p:pic>
    </p:spTree>
    <p:extLst>
      <p:ext uri="{BB962C8B-B14F-4D97-AF65-F5344CB8AC3E}">
        <p14:creationId xmlns:p14="http://schemas.microsoft.com/office/powerpoint/2010/main" val="234892936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5" name="Freeform 5"/>
          <p:cNvSpPr/>
          <p:nvPr/>
        </p:nvSpPr>
        <p:spPr>
          <a:xfrm>
            <a:off x="9554144"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0"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9152505"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5"/>
            <a:stretch>
              <a:fillRect/>
            </a:stretch>
          </a:blipFill>
        </p:spPr>
      </p:sp>
      <p:sp>
        <p:nvSpPr>
          <p:cNvPr id="2" name="Freeform 2"/>
          <p:cNvSpPr/>
          <p:nvPr/>
        </p:nvSpPr>
        <p:spPr>
          <a:xfrm>
            <a:off x="-246493"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5"/>
            <a:stretch>
              <a:fillRect/>
            </a:stretch>
          </a:blipFill>
        </p:spPr>
      </p:sp>
      <p:grpSp>
        <p:nvGrpSpPr>
          <p:cNvPr id="13" name="Group 2"/>
          <p:cNvGrpSpPr/>
          <p:nvPr/>
        </p:nvGrpSpPr>
        <p:grpSpPr>
          <a:xfrm>
            <a:off x="1028700" y="784058"/>
            <a:ext cx="16230600" cy="8839200"/>
            <a:chOff x="0" y="0"/>
            <a:chExt cx="4274726" cy="2167467"/>
          </a:xfrm>
        </p:grpSpPr>
        <p:sp>
          <p:nvSpPr>
            <p:cNvPr id="14"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6" name="Rectangle 15"/>
          <p:cNvSpPr/>
          <p:nvPr/>
        </p:nvSpPr>
        <p:spPr>
          <a:xfrm>
            <a:off x="1251284" y="1714500"/>
            <a:ext cx="15763595" cy="1812035"/>
          </a:xfrm>
          <a:prstGeom prst="rect">
            <a:avLst/>
          </a:prstGeom>
        </p:spPr>
        <p:txBody>
          <a:bodyPr wrap="square">
            <a:spAutoFit/>
          </a:bodyPr>
          <a:lstStyle/>
          <a:p>
            <a:pPr algn="ctr">
              <a:lnSpc>
                <a:spcPct val="150000"/>
              </a:lnSpc>
              <a:spcBef>
                <a:spcPts val="1200"/>
              </a:spcBef>
              <a:spcAft>
                <a:spcPts val="0"/>
              </a:spcAft>
            </a:pPr>
            <a:r>
              <a:rPr lang="vi-VN" sz="8500" b="1" kern="0">
                <a:solidFill>
                  <a:schemeClr val="tx2"/>
                </a:solidFill>
                <a:ea typeface="Times New Roman" panose="02020603050405020304" pitchFamily="18" charset="0"/>
                <a:cs typeface="Arial" panose="020B0604020202020204" pitchFamily="34" charset="0"/>
              </a:rPr>
              <a:t>CHƯƠNG IX. ĐẠO HÀM</a:t>
            </a:r>
            <a:endParaRPr lang="en-US" sz="8500" b="1" kern="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16"/>
          <p:cNvSpPr/>
          <p:nvPr/>
        </p:nvSpPr>
        <p:spPr>
          <a:xfrm>
            <a:off x="2197033" y="4017477"/>
            <a:ext cx="13893934" cy="3774110"/>
          </a:xfrm>
          <a:prstGeom prst="rect">
            <a:avLst/>
          </a:prstGeom>
        </p:spPr>
        <p:txBody>
          <a:bodyPr wrap="square">
            <a:spAutoFit/>
          </a:bodyPr>
          <a:lstStyle/>
          <a:p>
            <a:pPr algn="ctr">
              <a:lnSpc>
                <a:spcPct val="150000"/>
              </a:lnSpc>
            </a:pPr>
            <a:r>
              <a:rPr lang="vi-VN" sz="8500" b="1">
                <a:solidFill>
                  <a:srgbClr val="C00000"/>
                </a:solidFill>
                <a:cs typeface="Arial" panose="020B0604020202020204" pitchFamily="34" charset="0"/>
              </a:rPr>
              <a:t>BÀI 31. ĐỊNH NGHĨA </a:t>
            </a:r>
            <a:r>
              <a:rPr lang="vi-VN" sz="8500" b="1">
                <a:solidFill>
                  <a:srgbClr val="C00000"/>
                </a:solidFill>
                <a:cs typeface="Arial" panose="020B0604020202020204" pitchFamily="34" charset="0"/>
              </a:rPr>
              <a:t>VÀ </a:t>
            </a:r>
            <a:endParaRPr lang="en-US" sz="8500" b="1" smtClean="0">
              <a:solidFill>
                <a:srgbClr val="C00000"/>
              </a:solidFill>
              <a:cs typeface="Arial" panose="020B0604020202020204" pitchFamily="34" charset="0"/>
            </a:endParaRPr>
          </a:p>
          <a:p>
            <a:pPr algn="ctr">
              <a:lnSpc>
                <a:spcPct val="150000"/>
              </a:lnSpc>
            </a:pPr>
            <a:r>
              <a:rPr lang="vi-VN" sz="8500" b="1" smtClean="0">
                <a:solidFill>
                  <a:srgbClr val="C00000"/>
                </a:solidFill>
                <a:cs typeface="Arial" panose="020B0604020202020204" pitchFamily="34" charset="0"/>
              </a:rPr>
              <a:t>Ý </a:t>
            </a:r>
            <a:r>
              <a:rPr lang="vi-VN" sz="8500" b="1">
                <a:solidFill>
                  <a:srgbClr val="C00000"/>
                </a:solidFill>
                <a:cs typeface="Arial" panose="020B0604020202020204" pitchFamily="34" charset="0"/>
              </a:rPr>
              <a:t>NGHĨA CỦA ĐẠO HÀM </a:t>
            </a:r>
            <a:endParaRPr lang="en-US" sz="8500" b="1">
              <a:solidFill>
                <a:srgbClr val="C00000"/>
              </a:solidFill>
              <a:latin typeface="Arial" panose="020B0604020202020204" pitchFamily="34" charset="0"/>
              <a:cs typeface="Arial" panose="020B0604020202020204" pitchFamily="34" charset="0"/>
            </a:endParaRPr>
          </a:p>
        </p:txBody>
      </p:sp>
      <p:sp>
        <p:nvSpPr>
          <p:cNvPr id="6" name="Freeform 6"/>
          <p:cNvSpPr/>
          <p:nvPr/>
        </p:nvSpPr>
        <p:spPr>
          <a:xfrm rot="12299314">
            <a:off x="561682" y="706440"/>
            <a:ext cx="1803438" cy="2110011"/>
          </a:xfrm>
          <a:custGeom>
            <a:avLst/>
            <a:gdLst/>
            <a:ahLst/>
            <a:cxnLst/>
            <a:rect l="l" t="t" r="r" b="b"/>
            <a:pathLst>
              <a:path w="1976386" h="2421299">
                <a:moveTo>
                  <a:pt x="0" y="0"/>
                </a:moveTo>
                <a:lnTo>
                  <a:pt x="1976386" y="0"/>
                </a:lnTo>
                <a:lnTo>
                  <a:pt x="1976386" y="2421299"/>
                </a:lnTo>
                <a:lnTo>
                  <a:pt x="0" y="2421299"/>
                </a:lnTo>
                <a:lnTo>
                  <a:pt x="0" y="0"/>
                </a:lnTo>
                <a:close/>
              </a:path>
            </a:pathLst>
          </a:custGeom>
          <a:blipFill>
            <a:blip r:embed="rId6"/>
            <a:stretch>
              <a:fillRect/>
            </a:stretch>
          </a:blipFill>
        </p:spPr>
      </p:sp>
      <p:sp>
        <p:nvSpPr>
          <p:cNvPr id="10" name="Freeform 10"/>
          <p:cNvSpPr/>
          <p:nvPr/>
        </p:nvSpPr>
        <p:spPr>
          <a:xfrm>
            <a:off x="15438174" y="7429500"/>
            <a:ext cx="2164026" cy="2640513"/>
          </a:xfrm>
          <a:custGeom>
            <a:avLst/>
            <a:gdLst/>
            <a:ahLst/>
            <a:cxnLst/>
            <a:rect l="l" t="t" r="r" b="b"/>
            <a:pathLst>
              <a:path w="2335476" h="2861226">
                <a:moveTo>
                  <a:pt x="0" y="0"/>
                </a:moveTo>
                <a:lnTo>
                  <a:pt x="2335476" y="0"/>
                </a:lnTo>
                <a:lnTo>
                  <a:pt x="2335476" y="2861226"/>
                </a:lnTo>
                <a:lnTo>
                  <a:pt x="0" y="2861226"/>
                </a:lnTo>
                <a:lnTo>
                  <a:pt x="0" y="0"/>
                </a:lnTo>
                <a:close/>
              </a:path>
            </a:pathLst>
          </a:custGeom>
          <a:blipFill>
            <a:blip r:embed="rId6"/>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609600" y="495300"/>
            <a:ext cx="17068800" cy="92202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a:blip r:embed="rId3"/>
          <a:stretch>
            <a:fillRect/>
          </a:stretch>
        </p:blipFill>
        <p:spPr>
          <a:xfrm rot="6480587">
            <a:off x="15899527" y="8216114"/>
            <a:ext cx="1462859" cy="1791875"/>
          </a:xfrm>
          <a:prstGeom prst="rect">
            <a:avLst/>
          </a:prstGeom>
        </p:spPr>
      </p:pic>
      <p:grpSp>
        <p:nvGrpSpPr>
          <p:cNvPr id="13" name="Group 12"/>
          <p:cNvGrpSpPr/>
          <p:nvPr/>
        </p:nvGrpSpPr>
        <p:grpSpPr>
          <a:xfrm>
            <a:off x="1657043" y="1168164"/>
            <a:ext cx="14973914" cy="1994136"/>
            <a:chOff x="505323" y="622149"/>
            <a:chExt cx="14973914" cy="1994136"/>
          </a:xfrm>
        </p:grpSpPr>
        <p:sp>
          <p:nvSpPr>
            <p:cNvPr id="19" name="Rounded Rectangle 18"/>
            <p:cNvSpPr/>
            <p:nvPr/>
          </p:nvSpPr>
          <p:spPr>
            <a:xfrm>
              <a:off x="533401" y="753021"/>
              <a:ext cx="2209799" cy="91789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a:t>
              </a:r>
              <a:r>
                <a:rPr lang="en-US" sz="3800" b="1" smtClean="0">
                  <a:latin typeface="Arial" panose="020B0604020202020204" pitchFamily="34" charset="0"/>
                  <a:cs typeface="Arial" panose="020B0604020202020204" pitchFamily="34" charset="0"/>
                </a:rPr>
                <a:t>4</a:t>
              </a:r>
              <a:endParaRPr lang="en-US" sz="3800" b="1">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0" name="Rectangle 19"/>
                <p:cNvSpPr/>
                <p:nvPr/>
              </p:nvSpPr>
              <p:spPr>
                <a:xfrm>
                  <a:off x="505323" y="622149"/>
                  <a:ext cx="14973914" cy="1994136"/>
                </a:xfrm>
                <a:prstGeom prst="rect">
                  <a:avLst/>
                </a:prstGeom>
              </p:spPr>
              <p:txBody>
                <a:bodyPr wrap="square">
                  <a:spAutoFit/>
                </a:bodyPr>
                <a:lstStyle/>
                <a:p>
                  <a:pPr algn="just">
                    <a:lnSpc>
                      <a:spcPct val="175000"/>
                    </a:lnSpc>
                  </a:pPr>
                  <a:r>
                    <a:rPr lang="en-US" sz="3800" smtClean="0">
                      <a:latin typeface="Arial" panose="020B0604020202020204" pitchFamily="34" charset="0"/>
                      <a:cs typeface="Arial" panose="020B0604020202020204" pitchFamily="34" charset="0"/>
                    </a:rPr>
                    <a:t>                 Tìm hệ số góc của tiếp tuyến của parabol </a:t>
                  </a:r>
                  <a14:m>
                    <m:oMath xmlns:m="http://schemas.openxmlformats.org/officeDocument/2006/math">
                      <m:r>
                        <a:rPr lang="en-US" sz="3800" b="0" i="1" smtClean="0">
                          <a:latin typeface="Cambria Math" panose="02040503050406030204" pitchFamily="18" charset="0"/>
                          <a:cs typeface="Arial" panose="020B0604020202020204" pitchFamily="34" charset="0"/>
                        </a:rPr>
                        <m:t>𝑦</m:t>
                      </m:r>
                      <m:r>
                        <a:rPr lang="en-US" sz="3800" b="0" i="1" smtClean="0">
                          <a:latin typeface="Cambria Math" panose="02040503050406030204" pitchFamily="18" charset="0"/>
                          <a:cs typeface="Arial" panose="020B0604020202020204" pitchFamily="34" charset="0"/>
                        </a:rPr>
                        <m:t>=</m:t>
                      </m:r>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𝑥</m:t>
                          </m:r>
                        </m:e>
                        <m:sup>
                          <m:r>
                            <a:rPr lang="en-US" sz="3800" b="0" i="1" smtClean="0">
                              <a:latin typeface="Cambria Math" panose="02040503050406030204" pitchFamily="18" charset="0"/>
                              <a:cs typeface="Arial" panose="020B0604020202020204" pitchFamily="34" charset="0"/>
                            </a:rPr>
                            <m:t>2</m:t>
                          </m:r>
                        </m:sup>
                      </m:sSup>
                    </m:oMath>
                  </a14:m>
                  <a:r>
                    <a:rPr lang="en-US" sz="3800" smtClean="0">
                      <a:latin typeface="Arial" panose="020B0604020202020204" pitchFamily="34" charset="0"/>
                      <a:cs typeface="Arial" panose="020B0604020202020204" pitchFamily="34" charset="0"/>
                    </a:rPr>
                    <a:t> tại điểm có hoành độ </a:t>
                  </a:r>
                  <a14:m>
                    <m:oMath xmlns:m="http://schemas.openxmlformats.org/officeDocument/2006/math">
                      <m:sSub>
                        <m:sSubPr>
                          <m:ctrlPr>
                            <a:rPr lang="en-US" sz="3800" i="1" smtClean="0">
                              <a:latin typeface="Cambria Math" panose="02040503050406030204" pitchFamily="18" charset="0"/>
                              <a:cs typeface="Arial" panose="020B0604020202020204" pitchFamily="34" charset="0"/>
                            </a:rPr>
                          </m:ctrlPr>
                        </m:sSubPr>
                        <m:e>
                          <m:r>
                            <a:rPr lang="en-US" sz="3800" b="0" i="1" smtClean="0">
                              <a:latin typeface="Cambria Math" panose="02040503050406030204" pitchFamily="18" charset="0"/>
                              <a:cs typeface="Arial" panose="020B0604020202020204" pitchFamily="34" charset="0"/>
                            </a:rPr>
                            <m:t>𝑥</m:t>
                          </m:r>
                        </m:e>
                        <m:sub>
                          <m:r>
                            <a:rPr lang="en-US" sz="3800" b="0" i="1" smtClean="0">
                              <a:latin typeface="Cambria Math" panose="02040503050406030204" pitchFamily="18" charset="0"/>
                              <a:cs typeface="Arial" panose="020B0604020202020204" pitchFamily="34" charset="0"/>
                            </a:rPr>
                            <m:t>𝑜</m:t>
                          </m:r>
                        </m:sub>
                      </m:sSub>
                      <m:r>
                        <a:rPr lang="en-US" sz="3800" b="0" i="1" smtClean="0">
                          <a:latin typeface="Cambria Math" panose="02040503050406030204" pitchFamily="18" charset="0"/>
                          <a:cs typeface="Arial" panose="020B0604020202020204" pitchFamily="34" charset="0"/>
                        </a:rPr>
                        <m:t>=−1.</m:t>
                      </m:r>
                    </m:oMath>
                  </a14:m>
                  <a:endParaRPr lang="vi-VN" sz="3800">
                    <a:latin typeface="Arial" panose="020B060402020202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505323" y="622149"/>
                  <a:ext cx="14973914" cy="1994136"/>
                </a:xfrm>
                <a:prstGeom prst="rect">
                  <a:avLst/>
                </a:prstGeom>
                <a:blipFill>
                  <a:blip r:embed="rId4"/>
                  <a:stretch>
                    <a:fillRect l="-1344" r="-1344" b="-11315"/>
                  </a:stretch>
                </a:blipFill>
              </p:spPr>
              <p:txBody>
                <a:bodyPr/>
                <a:lstStyle/>
                <a:p>
                  <a:r>
                    <a:rPr lang="en-US">
                      <a:noFill/>
                    </a:rPr>
                    <a:t> </a:t>
                  </a:r>
                </a:p>
              </p:txBody>
            </p:sp>
          </mc:Fallback>
        </mc:AlternateContent>
      </p:grpSp>
      <p:grpSp>
        <p:nvGrpSpPr>
          <p:cNvPr id="24" name="Group 23"/>
          <p:cNvGrpSpPr/>
          <p:nvPr/>
        </p:nvGrpSpPr>
        <p:grpSpPr>
          <a:xfrm>
            <a:off x="8233715" y="3477757"/>
            <a:ext cx="1965647" cy="1238319"/>
            <a:chOff x="981393" y="777308"/>
            <a:chExt cx="1858639" cy="1275995"/>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6" name="TextBox 25"/>
            <p:cNvSpPr txBox="1"/>
            <p:nvPr/>
          </p:nvSpPr>
          <p:spPr>
            <a:xfrm>
              <a:off x="1222092" y="976785"/>
              <a:ext cx="141979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1685121" y="5219700"/>
                <a:ext cx="15062837" cy="3231397"/>
              </a:xfrm>
              <a:prstGeom prst="rect">
                <a:avLst/>
              </a:prstGeom>
            </p:spPr>
            <p:txBody>
              <a:bodyPr wrap="square">
                <a:spAutoFit/>
              </a:bodyPr>
              <a:lstStyle/>
              <a:p>
                <a:pPr algn="just">
                  <a:lnSpc>
                    <a:spcPct val="175000"/>
                  </a:lnSpc>
                </a:pPr>
                <a:r>
                  <a:rPr lang="en-US" sz="3800" smtClean="0">
                    <a:solidFill>
                      <a:prstClr val="black"/>
                    </a:solidFill>
                    <a:latin typeface="Arial" panose="020B0604020202020204" pitchFamily="34" charset="0"/>
                    <a:cs typeface="Arial" panose="020B0604020202020204" pitchFamily="34" charset="0"/>
                  </a:rPr>
                  <a:t>Ta có </a:t>
                </a:r>
                <a14:m>
                  <m:oMath xmlns:m="http://schemas.openxmlformats.org/officeDocument/2006/math">
                    <m:sSup>
                      <m:sSupPr>
                        <m:ctrlPr>
                          <a:rPr lang="en-US" sz="3800" b="0" i="1" smtClean="0">
                            <a:solidFill>
                              <a:prstClr val="black"/>
                            </a:solidFill>
                            <a:latin typeface="Cambria Math" panose="02040503050406030204" pitchFamily="18" charset="0"/>
                            <a:cs typeface="Arial" panose="020B0604020202020204" pitchFamily="34" charset="0"/>
                          </a:rPr>
                        </m:ctrlPr>
                      </m:sSupPr>
                      <m:e>
                        <m:d>
                          <m:dPr>
                            <m:ctrlPr>
                              <a:rPr lang="en-US" sz="3800" i="1" smtClean="0">
                                <a:solidFill>
                                  <a:prstClr val="black"/>
                                </a:solidFill>
                                <a:latin typeface="Cambria Math" panose="02040503050406030204" pitchFamily="18" charset="0"/>
                                <a:cs typeface="Arial" panose="020B0604020202020204" pitchFamily="34" charset="0"/>
                              </a:rPr>
                            </m:ctrlPr>
                          </m:dPr>
                          <m:e>
                            <m:sSup>
                              <m:sSupPr>
                                <m:ctrlPr>
                                  <a:rPr lang="en-US" sz="380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𝑥</m:t>
                                </m:r>
                              </m:e>
                              <m:sup>
                                <m:r>
                                  <a:rPr lang="en-US" sz="3800" b="0" i="1" smtClean="0">
                                    <a:solidFill>
                                      <a:prstClr val="black"/>
                                    </a:solidFill>
                                    <a:latin typeface="Cambria Math" panose="02040503050406030204" pitchFamily="18" charset="0"/>
                                    <a:cs typeface="Arial" panose="020B0604020202020204" pitchFamily="34" charset="0"/>
                                  </a:rPr>
                                  <m:t>2</m:t>
                                </m:r>
                              </m:sup>
                            </m:sSup>
                          </m:e>
                        </m:d>
                      </m:e>
                      <m:sup>
                        <m:r>
                          <a:rPr lang="en-US" sz="3800" b="0" i="1" smtClean="0">
                            <a:solidFill>
                              <a:prstClr val="black"/>
                            </a:solidFill>
                            <a:latin typeface="Cambria Math" panose="02040503050406030204" pitchFamily="18" charset="0"/>
                            <a:cs typeface="Arial" panose="020B0604020202020204" pitchFamily="34" charset="0"/>
                          </a:rPr>
                          <m:t>′</m:t>
                        </m:r>
                      </m:sup>
                    </m:sSup>
                    <m:r>
                      <a:rPr lang="en-US" sz="3800" b="0" i="1" smtClean="0">
                        <a:solidFill>
                          <a:prstClr val="black"/>
                        </a:solidFill>
                        <a:latin typeface="Cambria Math" panose="02040503050406030204" pitchFamily="18" charset="0"/>
                        <a:cs typeface="Arial" panose="020B0604020202020204" pitchFamily="34" charset="0"/>
                      </a:rPr>
                      <m:t>=2</m:t>
                    </m:r>
                    <m:r>
                      <a:rPr lang="en-US" sz="3800" b="0" i="1" smtClean="0">
                        <a:solidFill>
                          <a:prstClr val="black"/>
                        </a:solidFill>
                        <a:latin typeface="Cambria Math" panose="02040503050406030204" pitchFamily="18" charset="0"/>
                        <a:cs typeface="Arial" panose="020B0604020202020204" pitchFamily="34" charset="0"/>
                      </a:rPr>
                      <m:t>𝑥</m:t>
                    </m:r>
                  </m:oMath>
                </a14:m>
                <a:r>
                  <a:rPr lang="en-US" sz="3800" smtClean="0">
                    <a:latin typeface="Arial" panose="020B0604020202020204" pitchFamily="34" charset="0"/>
                    <a:cs typeface="Arial" panose="020B0604020202020204" pitchFamily="34" charset="0"/>
                  </a:rPr>
                  <a:t> </a:t>
                </a:r>
                <a:r>
                  <a:rPr lang="en-US" sz="3800" smtClean="0">
                    <a:latin typeface="Arial" panose="020B0604020202020204" pitchFamily="34" charset="0"/>
                    <a:cs typeface="Arial" panose="020B0604020202020204" pitchFamily="34" charset="0"/>
                  </a:rPr>
                  <a:t>nên </a:t>
                </a:r>
                <a14:m>
                  <m:oMath xmlns:m="http://schemas.openxmlformats.org/officeDocument/2006/math">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𝑦</m:t>
                        </m:r>
                      </m:e>
                      <m:sup>
                        <m:r>
                          <a:rPr lang="en-US" sz="3800" b="0" i="1" smtClean="0">
                            <a:latin typeface="Cambria Math" panose="02040503050406030204" pitchFamily="18" charset="0"/>
                            <a:cs typeface="Arial" panose="020B0604020202020204" pitchFamily="34" charset="0"/>
                          </a:rPr>
                          <m:t>′</m:t>
                        </m:r>
                        <m:d>
                          <m:dPr>
                            <m:ctrlPr>
                              <a:rPr lang="en-US" sz="3800" b="0" i="1" smtClean="0">
                                <a:latin typeface="Cambria Math" panose="02040503050406030204" pitchFamily="18" charset="0"/>
                                <a:cs typeface="Arial" panose="020B0604020202020204" pitchFamily="34" charset="0"/>
                              </a:rPr>
                            </m:ctrlPr>
                          </m:dPr>
                          <m:e>
                            <m:r>
                              <a:rPr lang="en-US" sz="3800" b="0" i="1" smtClean="0">
                                <a:latin typeface="Cambria Math" panose="02040503050406030204" pitchFamily="18" charset="0"/>
                                <a:cs typeface="Arial" panose="020B0604020202020204" pitchFamily="34" charset="0"/>
                              </a:rPr>
                              <m:t>−1</m:t>
                            </m:r>
                          </m:e>
                        </m:d>
                      </m:sup>
                    </m:sSup>
                    <m:r>
                      <a:rPr lang="en-US" sz="3800" b="0" i="1" smtClean="0">
                        <a:latin typeface="Cambria Math" panose="02040503050406030204" pitchFamily="18" charset="0"/>
                        <a:cs typeface="Arial" panose="020B0604020202020204" pitchFamily="34" charset="0"/>
                      </a:rPr>
                      <m:t>=2.</m:t>
                    </m:r>
                    <m:d>
                      <m:dPr>
                        <m:ctrlPr>
                          <a:rPr lang="en-US" sz="3800" b="0" i="1" smtClean="0">
                            <a:latin typeface="Cambria Math" panose="02040503050406030204" pitchFamily="18" charset="0"/>
                            <a:cs typeface="Arial" panose="020B0604020202020204" pitchFamily="34" charset="0"/>
                          </a:rPr>
                        </m:ctrlPr>
                      </m:dPr>
                      <m:e>
                        <m:r>
                          <a:rPr lang="en-US" sz="3800" b="0" i="1" smtClean="0">
                            <a:latin typeface="Cambria Math" panose="02040503050406030204" pitchFamily="18" charset="0"/>
                            <a:cs typeface="Arial" panose="020B0604020202020204" pitchFamily="34" charset="0"/>
                          </a:rPr>
                          <m:t>−1</m:t>
                        </m:r>
                      </m:e>
                    </m:d>
                    <m:r>
                      <a:rPr lang="en-US" sz="3800" b="0" i="1" smtClean="0">
                        <a:latin typeface="Cambria Math" panose="02040503050406030204" pitchFamily="18" charset="0"/>
                        <a:cs typeface="Arial" panose="020B0604020202020204" pitchFamily="34" charset="0"/>
                      </a:rPr>
                      <m:t>=−2.</m:t>
                    </m:r>
                  </m:oMath>
                </a14:m>
                <a:endParaRPr lang="en-US" sz="3800" smtClean="0">
                  <a:latin typeface="Arial" panose="020B0604020202020204" pitchFamily="34" charset="0"/>
                  <a:cs typeface="Arial" panose="020B0604020202020204" pitchFamily="34" charset="0"/>
                </a:endParaRPr>
              </a:p>
              <a:p>
                <a:pPr algn="just">
                  <a:lnSpc>
                    <a:spcPct val="175000"/>
                  </a:lnSpc>
                </a:pPr>
                <a:r>
                  <a:rPr lang="en-US" sz="3800" smtClean="0">
                    <a:latin typeface="Arial" panose="020B0604020202020204" pitchFamily="34" charset="0"/>
                    <a:cs typeface="Arial" panose="020B0604020202020204" pitchFamily="34" charset="0"/>
                  </a:rPr>
                  <a:t>Vậy hệ số góc của tiếp tuyến </a:t>
                </a:r>
                <a:r>
                  <a:rPr lang="en-US" sz="3800">
                    <a:latin typeface="Arial" panose="020B0604020202020204" pitchFamily="34" charset="0"/>
                    <a:cs typeface="Arial" panose="020B0604020202020204" pitchFamily="34" charset="0"/>
                  </a:rPr>
                  <a:t>của parabol </a:t>
                </a:r>
                <a14:m>
                  <m:oMath xmlns:m="http://schemas.openxmlformats.org/officeDocument/2006/math">
                    <m:r>
                      <a:rPr lang="en-US" sz="3800" i="1">
                        <a:latin typeface="Cambria Math" panose="02040503050406030204" pitchFamily="18" charset="0"/>
                        <a:cs typeface="Arial" panose="020B0604020202020204" pitchFamily="34" charset="0"/>
                      </a:rPr>
                      <m:t>𝑦</m:t>
                    </m:r>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𝑥</m:t>
                        </m:r>
                      </m:e>
                      <m:sup>
                        <m:r>
                          <a:rPr lang="en-US" sz="3800" i="1">
                            <a:latin typeface="Cambria Math" panose="02040503050406030204" pitchFamily="18" charset="0"/>
                            <a:cs typeface="Arial" panose="020B0604020202020204" pitchFamily="34" charset="0"/>
                          </a:rPr>
                          <m:t>2</m:t>
                        </m:r>
                      </m:sup>
                    </m:sSup>
                  </m:oMath>
                </a14:m>
                <a:r>
                  <a:rPr lang="en-US" sz="3800" smtClean="0">
                    <a:latin typeface="Arial" panose="020B0604020202020204" pitchFamily="34" charset="0"/>
                    <a:cs typeface="Arial" panose="020B0604020202020204" pitchFamily="34" charset="0"/>
                  </a:rPr>
                  <a:t> </a:t>
                </a:r>
                <a:r>
                  <a:rPr lang="en-US" sz="3800">
                    <a:latin typeface="Arial" panose="020B0604020202020204" pitchFamily="34" charset="0"/>
                    <a:cs typeface="Arial" panose="020B0604020202020204" pitchFamily="34" charset="0"/>
                  </a:rPr>
                  <a:t>tại điểm có hoành độ </a:t>
                </a:r>
                <a14:m>
                  <m:oMath xmlns:m="http://schemas.openxmlformats.org/officeDocument/2006/math">
                    <m:sSub>
                      <m:sSubPr>
                        <m:ctrlPr>
                          <a:rPr lang="en-US" sz="3800" i="1">
                            <a:latin typeface="Cambria Math" panose="02040503050406030204" pitchFamily="18" charset="0"/>
                            <a:cs typeface="Arial" panose="020B0604020202020204" pitchFamily="34" charset="0"/>
                          </a:rPr>
                        </m:ctrlPr>
                      </m:sSubPr>
                      <m:e>
                        <m:r>
                          <a:rPr lang="en-US" sz="3800" i="1">
                            <a:latin typeface="Cambria Math" panose="02040503050406030204" pitchFamily="18" charset="0"/>
                            <a:cs typeface="Arial" panose="020B0604020202020204" pitchFamily="34" charset="0"/>
                          </a:rPr>
                          <m:t>𝑥</m:t>
                        </m:r>
                      </m:e>
                      <m:sub>
                        <m:r>
                          <a:rPr lang="en-US" sz="3800" i="1">
                            <a:latin typeface="Cambria Math" panose="02040503050406030204" pitchFamily="18" charset="0"/>
                            <a:cs typeface="Arial" panose="020B0604020202020204" pitchFamily="34" charset="0"/>
                          </a:rPr>
                          <m:t>𝑜</m:t>
                        </m:r>
                      </m:sub>
                    </m:sSub>
                    <m:r>
                      <a:rPr lang="en-US" sz="3800" i="1">
                        <a:latin typeface="Cambria Math" panose="02040503050406030204" pitchFamily="18" charset="0"/>
                        <a:cs typeface="Arial" panose="020B0604020202020204" pitchFamily="34" charset="0"/>
                      </a:rPr>
                      <m:t>=−1</m:t>
                    </m:r>
                  </m:oMath>
                </a14:m>
                <a:r>
                  <a:rPr lang="en-US" sz="3800" smtClean="0">
                    <a:latin typeface="Arial" panose="020B0604020202020204" pitchFamily="34" charset="0"/>
                    <a:cs typeface="Arial" panose="020B0604020202020204" pitchFamily="34" charset="0"/>
                  </a:rPr>
                  <a:t> là </a:t>
                </a:r>
                <a14:m>
                  <m:oMath xmlns:m="http://schemas.openxmlformats.org/officeDocument/2006/math">
                    <m:r>
                      <a:rPr lang="en-US" sz="3800" b="0" i="1" smtClean="0">
                        <a:latin typeface="Cambria Math" panose="02040503050406030204" pitchFamily="18" charset="0"/>
                        <a:cs typeface="Arial" panose="020B0604020202020204" pitchFamily="34" charset="0"/>
                      </a:rPr>
                      <m:t>𝑘</m:t>
                    </m:r>
                    <m:r>
                      <a:rPr lang="en-US" sz="3800" i="1">
                        <a:latin typeface="Cambria Math" panose="02040503050406030204" pitchFamily="18" charset="0"/>
                        <a:cs typeface="Arial" panose="020B0604020202020204" pitchFamily="34" charset="0"/>
                      </a:rPr>
                      <m:t>=−2</m:t>
                    </m:r>
                  </m:oMath>
                </a14:m>
                <a:r>
                  <a:rPr lang="en-US" sz="3800" smtClean="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685121" y="5219700"/>
                <a:ext cx="15062837" cy="3231397"/>
              </a:xfrm>
              <a:prstGeom prst="rect">
                <a:avLst/>
              </a:prstGeom>
              <a:blipFill>
                <a:blip r:embed="rId6"/>
                <a:stretch>
                  <a:fillRect l="-1335" r="-1335" b="-2264"/>
                </a:stretch>
              </a:blipFill>
            </p:spPr>
            <p:txBody>
              <a:bodyPr/>
              <a:lstStyle/>
              <a:p>
                <a:r>
                  <a:rPr lang="en-US">
                    <a:noFill/>
                  </a:rPr>
                  <a:t> </a:t>
                </a:r>
              </a:p>
            </p:txBody>
          </p:sp>
        </mc:Fallback>
      </mc:AlternateContent>
    </p:spTree>
    <p:extLst>
      <p:ext uri="{BB962C8B-B14F-4D97-AF65-F5344CB8AC3E}">
        <p14:creationId xmlns:p14="http://schemas.microsoft.com/office/powerpoint/2010/main" val="2751886790"/>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grpSp>
        <p:nvGrpSpPr>
          <p:cNvPr id="14" name="Group 13"/>
          <p:cNvGrpSpPr/>
          <p:nvPr/>
        </p:nvGrpSpPr>
        <p:grpSpPr>
          <a:xfrm>
            <a:off x="-304800" y="9410700"/>
            <a:ext cx="18797996" cy="9398998"/>
            <a:chOff x="-228600" y="7810500"/>
            <a:chExt cx="18797996" cy="9398998"/>
          </a:xfrm>
        </p:grpSpPr>
        <p:sp>
          <p:nvSpPr>
            <p:cNvPr id="2" name="Freeform 2"/>
            <p:cNvSpPr/>
            <p:nvPr/>
          </p:nvSpPr>
          <p:spPr>
            <a:xfrm>
              <a:off x="-228600"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3" name="Freeform 3"/>
            <p:cNvSpPr/>
            <p:nvPr/>
          </p:nvSpPr>
          <p:spPr>
            <a:xfrm>
              <a:off x="9170398"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grpSp>
      <p:sp>
        <p:nvSpPr>
          <p:cNvPr id="13" name="Rounded Rectangle 12"/>
          <p:cNvSpPr/>
          <p:nvPr/>
        </p:nvSpPr>
        <p:spPr>
          <a:xfrm>
            <a:off x="685800" y="463071"/>
            <a:ext cx="3311564" cy="10287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343394" y="1333500"/>
                <a:ext cx="17501608" cy="1734514"/>
              </a:xfrm>
              <a:prstGeom prst="rect">
                <a:avLst/>
              </a:prstGeom>
            </p:spPr>
            <p:txBody>
              <a:bodyPr wrap="square">
                <a:spAutoFit/>
              </a:bodyPr>
              <a:lstStyle/>
              <a:p>
                <a:pPr algn="ctr">
                  <a:lnSpc>
                    <a:spcPct val="150000"/>
                  </a:lnSpc>
                </a:pPr>
                <a14:m>
                  <m:oMathPara xmlns:m="http://schemas.openxmlformats.org/officeDocument/2006/math">
                    <m:oMathParaPr>
                      <m:jc m:val="centerGroup"/>
                    </m:oMathParaPr>
                    <m:oMath xmlns:m="http://schemas.openxmlformats.org/officeDocument/2006/math">
                      <m:r>
                        <m:rPr>
                          <m:nor/>
                        </m:rPr>
                        <a:rPr lang="vi-VN" sz="3800" smtClean="0">
                          <a:solidFill>
                            <a:srgbClr val="000000"/>
                          </a:solidFill>
                        </a:rPr>
                        <m:t>T</m:t>
                      </m:r>
                      <m:r>
                        <m:rPr>
                          <m:nor/>
                        </m:rPr>
                        <a:rPr lang="vi-VN" sz="3800" smtClean="0">
                          <a:solidFill>
                            <a:srgbClr val="000000"/>
                          </a:solidFill>
                        </a:rPr>
                        <m:t>ì</m:t>
                      </m:r>
                      <m:r>
                        <m:rPr>
                          <m:nor/>
                        </m:rPr>
                        <a:rPr lang="vi-VN" sz="3800" smtClean="0">
                          <a:solidFill>
                            <a:srgbClr val="000000"/>
                          </a:solidFill>
                        </a:rPr>
                        <m:t>m</m:t>
                      </m:r>
                      <m:r>
                        <m:rPr>
                          <m:nor/>
                        </m:rPr>
                        <a:rPr lang="vi-VN" sz="3800" smtClean="0">
                          <a:solidFill>
                            <a:srgbClr val="000000"/>
                          </a:solidFill>
                        </a:rPr>
                        <m:t> </m:t>
                      </m:r>
                      <m:r>
                        <m:rPr>
                          <m:nor/>
                        </m:rPr>
                        <a:rPr lang="vi-VN" sz="3800" smtClean="0">
                          <a:solidFill>
                            <a:srgbClr val="000000"/>
                          </a:solidFill>
                        </a:rPr>
                        <m:t>h</m:t>
                      </m:r>
                      <m:r>
                        <m:rPr>
                          <m:nor/>
                        </m:rPr>
                        <a:rPr lang="vi-VN" sz="3800" smtClean="0">
                          <a:solidFill>
                            <a:srgbClr val="000000"/>
                          </a:solidFill>
                        </a:rPr>
                        <m:t>ệ </m:t>
                      </m:r>
                      <m:r>
                        <m:rPr>
                          <m:nor/>
                        </m:rPr>
                        <a:rPr lang="vi-VN" sz="3800" smtClean="0">
                          <a:solidFill>
                            <a:srgbClr val="000000"/>
                          </a:solidFill>
                        </a:rPr>
                        <m:t>s</m:t>
                      </m:r>
                      <m:r>
                        <m:rPr>
                          <m:nor/>
                        </m:rPr>
                        <a:rPr lang="vi-VN" sz="3800" smtClean="0">
                          <a:solidFill>
                            <a:srgbClr val="000000"/>
                          </a:solidFill>
                        </a:rPr>
                        <m:t>ố </m:t>
                      </m:r>
                      <m:r>
                        <m:rPr>
                          <m:nor/>
                        </m:rPr>
                        <a:rPr lang="vi-VN" sz="3800" smtClean="0">
                          <a:solidFill>
                            <a:srgbClr val="000000"/>
                          </a:solidFill>
                        </a:rPr>
                        <m:t>g</m:t>
                      </m:r>
                      <m:r>
                        <m:rPr>
                          <m:nor/>
                        </m:rPr>
                        <a:rPr lang="vi-VN" sz="3800" smtClean="0">
                          <a:solidFill>
                            <a:srgbClr val="000000"/>
                          </a:solidFill>
                        </a:rPr>
                        <m:t>ó</m:t>
                      </m:r>
                      <m:r>
                        <m:rPr>
                          <m:nor/>
                        </m:rPr>
                        <a:rPr lang="vi-VN" sz="3800" smtClean="0">
                          <a:solidFill>
                            <a:srgbClr val="000000"/>
                          </a:solidFill>
                        </a:rPr>
                        <m:t>c</m:t>
                      </m:r>
                      <m:r>
                        <m:rPr>
                          <m:nor/>
                        </m:rPr>
                        <a:rPr lang="vi-VN" sz="3800" smtClean="0">
                          <a:solidFill>
                            <a:srgbClr val="000000"/>
                          </a:solidFill>
                        </a:rPr>
                        <m:t> </m:t>
                      </m:r>
                      <m:r>
                        <m:rPr>
                          <m:nor/>
                        </m:rPr>
                        <a:rPr lang="vi-VN" sz="3800" smtClean="0">
                          <a:solidFill>
                            <a:srgbClr val="000000"/>
                          </a:solidFill>
                        </a:rPr>
                        <m:t>c</m:t>
                      </m:r>
                      <m:r>
                        <m:rPr>
                          <m:nor/>
                        </m:rPr>
                        <a:rPr lang="vi-VN" sz="3800" smtClean="0">
                          <a:solidFill>
                            <a:srgbClr val="000000"/>
                          </a:solidFill>
                        </a:rPr>
                        <m:t>ủ</m:t>
                      </m:r>
                      <m:r>
                        <m:rPr>
                          <m:nor/>
                        </m:rPr>
                        <a:rPr lang="vi-VN" sz="3800" smtClean="0">
                          <a:solidFill>
                            <a:srgbClr val="000000"/>
                          </a:solidFill>
                        </a:rPr>
                        <m:t>a</m:t>
                      </m:r>
                      <m:r>
                        <m:rPr>
                          <m:nor/>
                        </m:rPr>
                        <a:rPr lang="vi-VN" sz="3800" smtClean="0">
                          <a:solidFill>
                            <a:srgbClr val="000000"/>
                          </a:solidFill>
                        </a:rPr>
                        <m:t> </m:t>
                      </m:r>
                      <m:r>
                        <m:rPr>
                          <m:nor/>
                        </m:rPr>
                        <a:rPr lang="vi-VN" sz="3800" smtClean="0">
                          <a:solidFill>
                            <a:srgbClr val="000000"/>
                          </a:solidFill>
                        </a:rPr>
                        <m:t>ti</m:t>
                      </m:r>
                      <m:r>
                        <m:rPr>
                          <m:nor/>
                        </m:rPr>
                        <a:rPr lang="vi-VN" sz="3800" smtClean="0">
                          <a:solidFill>
                            <a:srgbClr val="000000"/>
                          </a:solidFill>
                        </a:rPr>
                        <m:t>ế</m:t>
                      </m:r>
                      <m:r>
                        <m:rPr>
                          <m:nor/>
                        </m:rPr>
                        <a:rPr lang="vi-VN" sz="3800" smtClean="0">
                          <a:solidFill>
                            <a:srgbClr val="000000"/>
                          </a:solidFill>
                        </a:rPr>
                        <m:t>p</m:t>
                      </m:r>
                      <m:r>
                        <m:rPr>
                          <m:nor/>
                        </m:rPr>
                        <a:rPr lang="vi-VN" sz="3800" smtClean="0">
                          <a:solidFill>
                            <a:srgbClr val="000000"/>
                          </a:solidFill>
                        </a:rPr>
                        <m:t> </m:t>
                      </m:r>
                      <m:r>
                        <m:rPr>
                          <m:nor/>
                        </m:rPr>
                        <a:rPr lang="vi-VN" sz="3800" smtClean="0">
                          <a:solidFill>
                            <a:srgbClr val="000000"/>
                          </a:solidFill>
                        </a:rPr>
                        <m:t>tuy</m:t>
                      </m:r>
                      <m:r>
                        <m:rPr>
                          <m:nor/>
                        </m:rPr>
                        <a:rPr lang="vi-VN" sz="3800" smtClean="0">
                          <a:solidFill>
                            <a:srgbClr val="000000"/>
                          </a:solidFill>
                        </a:rPr>
                        <m:t>ế</m:t>
                      </m:r>
                      <m:r>
                        <m:rPr>
                          <m:nor/>
                        </m:rPr>
                        <a:rPr lang="vi-VN" sz="3800" smtClean="0">
                          <a:solidFill>
                            <a:srgbClr val="000000"/>
                          </a:solidFill>
                        </a:rPr>
                        <m:t>n</m:t>
                      </m:r>
                      <m:r>
                        <m:rPr>
                          <m:nor/>
                        </m:rPr>
                        <a:rPr lang="vi-VN" sz="3800" smtClean="0">
                          <a:solidFill>
                            <a:srgbClr val="000000"/>
                          </a:solidFill>
                        </a:rPr>
                        <m:t> </m:t>
                      </m:r>
                      <m:r>
                        <m:rPr>
                          <m:nor/>
                        </m:rPr>
                        <a:rPr lang="vi-VN" sz="3800" smtClean="0">
                          <a:solidFill>
                            <a:srgbClr val="000000"/>
                          </a:solidFill>
                        </a:rPr>
                        <m:t>c</m:t>
                      </m:r>
                      <m:r>
                        <m:rPr>
                          <m:nor/>
                        </m:rPr>
                        <a:rPr lang="vi-VN" sz="3800" smtClean="0">
                          <a:solidFill>
                            <a:srgbClr val="000000"/>
                          </a:solidFill>
                        </a:rPr>
                        <m:t>ủ</m:t>
                      </m:r>
                      <m:r>
                        <m:rPr>
                          <m:nor/>
                        </m:rPr>
                        <a:rPr lang="vi-VN" sz="3800" smtClean="0">
                          <a:solidFill>
                            <a:srgbClr val="000000"/>
                          </a:solidFill>
                        </a:rPr>
                        <m:t>a</m:t>
                      </m:r>
                      <m:r>
                        <m:rPr>
                          <m:nor/>
                        </m:rPr>
                        <a:rPr lang="vi-VN" sz="3800" smtClean="0">
                          <a:solidFill>
                            <a:srgbClr val="000000"/>
                          </a:solidFill>
                        </a:rPr>
                        <m:t> </m:t>
                      </m:r>
                      <m:r>
                        <m:rPr>
                          <m:nor/>
                        </m:rPr>
                        <a:rPr lang="vi-VN" sz="3800" smtClean="0">
                          <a:solidFill>
                            <a:srgbClr val="000000"/>
                          </a:solidFill>
                        </a:rPr>
                        <m:t>parabol</m:t>
                      </m:r>
                      <m:r>
                        <m:rPr>
                          <m:nor/>
                        </m:rPr>
                        <a:rPr lang="vi-VN" sz="3800" smtClean="0">
                          <a:solidFill>
                            <a:srgbClr val="000000"/>
                          </a:solidFill>
                        </a:rPr>
                        <m:t> </m:t>
                      </m:r>
                      <m:r>
                        <a:rPr lang="en-US" sz="3800" i="1">
                          <a:latin typeface="Cambria Math" panose="02040503050406030204" pitchFamily="18" charset="0"/>
                          <a:cs typeface="Arial" panose="020B0604020202020204" pitchFamily="34" charset="0"/>
                        </a:rPr>
                        <m:t>𝑦</m:t>
                      </m:r>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𝑥</m:t>
                          </m:r>
                        </m:e>
                        <m:sup>
                          <m:r>
                            <a:rPr lang="en-US" sz="3800" i="1">
                              <a:latin typeface="Cambria Math" panose="02040503050406030204" pitchFamily="18" charset="0"/>
                              <a:cs typeface="Arial" panose="020B0604020202020204" pitchFamily="34" charset="0"/>
                            </a:rPr>
                            <m:t>2</m:t>
                          </m:r>
                        </m:sup>
                      </m:sSup>
                      <m:r>
                        <m:rPr>
                          <m:nor/>
                        </m:rPr>
                        <a:rPr lang="en-US" sz="3800">
                          <a:latin typeface="Arial" panose="020B0604020202020204" pitchFamily="34" charset="0"/>
                          <a:cs typeface="Arial" panose="020B0604020202020204" pitchFamily="34" charset="0"/>
                        </a:rPr>
                        <m:t> </m:t>
                      </m:r>
                      <m:r>
                        <m:rPr>
                          <m:nor/>
                        </m:rPr>
                        <a:rPr lang="en-US" sz="3800">
                          <a:latin typeface="Arial" panose="020B0604020202020204" pitchFamily="34" charset="0"/>
                          <a:cs typeface="Arial" panose="020B0604020202020204" pitchFamily="34" charset="0"/>
                        </a:rPr>
                        <m:t>t</m:t>
                      </m:r>
                      <m:r>
                        <m:rPr>
                          <m:nor/>
                        </m:rPr>
                        <a:rPr lang="en-US" sz="3800">
                          <a:latin typeface="Arial" panose="020B0604020202020204" pitchFamily="34" charset="0"/>
                          <a:cs typeface="Arial" panose="020B0604020202020204" pitchFamily="34" charset="0"/>
                        </a:rPr>
                        <m:t>ạ</m:t>
                      </m:r>
                      <m:r>
                        <m:rPr>
                          <m:nor/>
                        </m:rPr>
                        <a:rPr lang="en-US" sz="3800">
                          <a:latin typeface="Arial" panose="020B0604020202020204" pitchFamily="34" charset="0"/>
                          <a:cs typeface="Arial" panose="020B0604020202020204" pitchFamily="34" charset="0"/>
                        </a:rPr>
                        <m:t>i</m:t>
                      </m:r>
                      <m:r>
                        <m:rPr>
                          <m:nor/>
                        </m:rPr>
                        <a:rPr lang="en-US" sz="3800">
                          <a:latin typeface="Arial" panose="020B0604020202020204" pitchFamily="34" charset="0"/>
                          <a:cs typeface="Arial" panose="020B0604020202020204" pitchFamily="34" charset="0"/>
                        </a:rPr>
                        <m:t> đ</m:t>
                      </m:r>
                      <m:r>
                        <m:rPr>
                          <m:nor/>
                        </m:rPr>
                        <a:rPr lang="en-US" sz="3800">
                          <a:latin typeface="Arial" panose="020B0604020202020204" pitchFamily="34" charset="0"/>
                          <a:cs typeface="Arial" panose="020B0604020202020204" pitchFamily="34" charset="0"/>
                        </a:rPr>
                        <m:t>i</m:t>
                      </m:r>
                      <m:r>
                        <m:rPr>
                          <m:nor/>
                        </m:rPr>
                        <a:rPr lang="en-US" sz="3800">
                          <a:latin typeface="Arial" panose="020B0604020202020204" pitchFamily="34" charset="0"/>
                          <a:cs typeface="Arial" panose="020B0604020202020204" pitchFamily="34" charset="0"/>
                        </a:rPr>
                        <m:t>ể</m:t>
                      </m:r>
                      <m:r>
                        <m:rPr>
                          <m:nor/>
                        </m:rPr>
                        <a:rPr lang="en-US" sz="3800">
                          <a:latin typeface="Arial" panose="020B0604020202020204" pitchFamily="34" charset="0"/>
                          <a:cs typeface="Arial" panose="020B0604020202020204" pitchFamily="34" charset="0"/>
                        </a:rPr>
                        <m:t>m</m:t>
                      </m:r>
                      <m:r>
                        <m:rPr>
                          <m:nor/>
                        </m:rPr>
                        <a:rPr lang="en-US" sz="3800">
                          <a:latin typeface="Arial" panose="020B0604020202020204" pitchFamily="34" charset="0"/>
                          <a:cs typeface="Arial" panose="020B0604020202020204" pitchFamily="34" charset="0"/>
                        </a:rPr>
                        <m:t> </m:t>
                      </m:r>
                      <m:r>
                        <m:rPr>
                          <m:nor/>
                        </m:rPr>
                        <a:rPr lang="en-US" sz="3800">
                          <a:latin typeface="Arial" panose="020B0604020202020204" pitchFamily="34" charset="0"/>
                          <a:cs typeface="Arial" panose="020B0604020202020204" pitchFamily="34" charset="0"/>
                        </a:rPr>
                        <m:t>c</m:t>
                      </m:r>
                      <m:r>
                        <m:rPr>
                          <m:nor/>
                        </m:rPr>
                        <a:rPr lang="en-US" sz="3800">
                          <a:latin typeface="Arial" panose="020B0604020202020204" pitchFamily="34" charset="0"/>
                          <a:cs typeface="Arial" panose="020B0604020202020204" pitchFamily="34" charset="0"/>
                        </a:rPr>
                        <m:t>ó </m:t>
                      </m:r>
                      <m:r>
                        <m:rPr>
                          <m:nor/>
                        </m:rPr>
                        <a:rPr lang="en-US" sz="3800">
                          <a:latin typeface="Arial" panose="020B0604020202020204" pitchFamily="34" charset="0"/>
                          <a:cs typeface="Arial" panose="020B0604020202020204" pitchFamily="34" charset="0"/>
                        </a:rPr>
                        <m:t>ho</m:t>
                      </m:r>
                      <m:r>
                        <m:rPr>
                          <m:nor/>
                        </m:rPr>
                        <a:rPr lang="en-US" sz="3800">
                          <a:latin typeface="Arial" panose="020B0604020202020204" pitchFamily="34" charset="0"/>
                          <a:cs typeface="Arial" panose="020B0604020202020204" pitchFamily="34" charset="0"/>
                        </a:rPr>
                        <m:t>à</m:t>
                      </m:r>
                      <m:r>
                        <m:rPr>
                          <m:nor/>
                        </m:rPr>
                        <a:rPr lang="en-US" sz="3800">
                          <a:latin typeface="Arial" panose="020B0604020202020204" pitchFamily="34" charset="0"/>
                          <a:cs typeface="Arial" panose="020B0604020202020204" pitchFamily="34" charset="0"/>
                        </a:rPr>
                        <m:t>nh</m:t>
                      </m:r>
                      <m:r>
                        <m:rPr>
                          <m:nor/>
                        </m:rPr>
                        <a:rPr lang="en-US" sz="3800">
                          <a:latin typeface="Arial" panose="020B0604020202020204" pitchFamily="34" charset="0"/>
                          <a:cs typeface="Arial" panose="020B0604020202020204" pitchFamily="34" charset="0"/>
                        </a:rPr>
                        <m:t> độ</m:t>
                      </m:r>
                      <m:r>
                        <a:rPr lang="en-US" sz="3800" b="0" i="1" smtClean="0">
                          <a:latin typeface="Cambria Math" panose="02040503050406030204" pitchFamily="18" charset="0"/>
                          <a:cs typeface="Arial" panose="020B0604020202020204" pitchFamily="34" charset="0"/>
                        </a:rPr>
                        <m:t> </m:t>
                      </m:r>
                      <m:sSub>
                        <m:sSubPr>
                          <m:ctrlPr>
                            <a:rPr lang="en-US" sz="3800" i="1">
                              <a:latin typeface="Cambria Math" panose="02040503050406030204" pitchFamily="18" charset="0"/>
                              <a:cs typeface="Arial" panose="020B0604020202020204" pitchFamily="34" charset="0"/>
                            </a:rPr>
                          </m:ctrlPr>
                        </m:sSubPr>
                        <m:e>
                          <m:r>
                            <a:rPr lang="en-US" sz="3800" i="1">
                              <a:latin typeface="Cambria Math" panose="02040503050406030204" pitchFamily="18" charset="0"/>
                              <a:cs typeface="Arial" panose="020B0604020202020204" pitchFamily="34" charset="0"/>
                            </a:rPr>
                            <m:t>𝑥</m:t>
                          </m:r>
                        </m:e>
                        <m:sub>
                          <m:r>
                            <a:rPr lang="en-US" sz="3800" i="1">
                              <a:latin typeface="Cambria Math" panose="02040503050406030204" pitchFamily="18" charset="0"/>
                              <a:cs typeface="Arial" panose="020B0604020202020204" pitchFamily="34" charset="0"/>
                            </a:rPr>
                            <m:t>𝑜</m:t>
                          </m:r>
                        </m:sub>
                      </m:sSub>
                      <m:r>
                        <a:rPr lang="en-US" sz="3800" i="1">
                          <a:latin typeface="Cambria Math" panose="02040503050406030204" pitchFamily="18" charset="0"/>
                          <a:cs typeface="Arial" panose="020B0604020202020204" pitchFamily="34" charset="0"/>
                        </a:rPr>
                        <m:t>=</m:t>
                      </m:r>
                      <m:f>
                        <m:fPr>
                          <m:ctrlPr>
                            <a:rPr lang="en-US" sz="380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1</m:t>
                          </m:r>
                        </m:num>
                        <m:den>
                          <m:r>
                            <a:rPr lang="en-US" sz="3800" b="0" i="1" smtClean="0">
                              <a:latin typeface="Cambria Math" panose="02040503050406030204" pitchFamily="18" charset="0"/>
                              <a:cs typeface="Arial" panose="020B0604020202020204" pitchFamily="34" charset="0"/>
                            </a:rPr>
                            <m:t>2</m:t>
                          </m:r>
                        </m:den>
                      </m:f>
                      <m:r>
                        <a:rPr lang="en-US" sz="3800" i="1">
                          <a:latin typeface="Cambria Math" panose="02040503050406030204" pitchFamily="18" charset="0"/>
                          <a:cs typeface="Arial" panose="020B0604020202020204" pitchFamily="34" charset="0"/>
                        </a:rPr>
                        <m:t>.</m:t>
                      </m:r>
                    </m:oMath>
                  </m:oMathPara>
                </a14:m>
                <a:endParaRPr lang="vi-VN" sz="3800">
                  <a:solidFill>
                    <a:srgbClr val="000000"/>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343394" y="1333500"/>
                <a:ext cx="17501608" cy="1734514"/>
              </a:xfrm>
              <a:prstGeom prst="rect">
                <a:avLst/>
              </a:prstGeom>
              <a:blipFill>
                <a:blip r:embed="rId3"/>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4">
            <a:duotone>
              <a:schemeClr val="accent2">
                <a:shade val="45000"/>
                <a:satMod val="135000"/>
              </a:schemeClr>
              <a:prstClr val="white"/>
            </a:duotone>
          </a:blip>
          <a:stretch>
            <a:fillRect/>
          </a:stretch>
        </p:blipFill>
        <p:spPr>
          <a:xfrm>
            <a:off x="16110284" y="699835"/>
            <a:ext cx="1578229" cy="491005"/>
          </a:xfrm>
          <a:prstGeom prst="rect">
            <a:avLst/>
          </a:prstGeom>
        </p:spPr>
      </p:pic>
      <p:grpSp>
        <p:nvGrpSpPr>
          <p:cNvPr id="19" name="Group 18"/>
          <p:cNvGrpSpPr/>
          <p:nvPr/>
        </p:nvGrpSpPr>
        <p:grpSpPr>
          <a:xfrm>
            <a:off x="8186621" y="3162300"/>
            <a:ext cx="1815154" cy="1295400"/>
            <a:chOff x="913679" y="704072"/>
            <a:chExt cx="1894110" cy="1471103"/>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679" y="704072"/>
              <a:ext cx="1894110" cy="1471103"/>
            </a:xfrm>
            <a:prstGeom prst="rect">
              <a:avLst/>
            </a:prstGeom>
          </p:spPr>
        </p:pic>
        <p:sp>
          <p:nvSpPr>
            <p:cNvPr id="21" name="TextBox 20"/>
            <p:cNvSpPr txBox="1"/>
            <p:nvPr/>
          </p:nvSpPr>
          <p:spPr>
            <a:xfrm>
              <a:off x="1192547" y="976785"/>
              <a:ext cx="1419799" cy="7689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9" name="Rectangle 8"/>
              <p:cNvSpPr/>
              <p:nvPr/>
            </p:nvSpPr>
            <p:spPr>
              <a:xfrm>
                <a:off x="729916" y="4447099"/>
                <a:ext cx="17405684" cy="4582601"/>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3800" kern="100" smtClean="0">
                          <a:latin typeface="Arial" panose="020B0604020202020204" pitchFamily="34" charset="0"/>
                          <a:ea typeface="Calibri" panose="020F0502020204030204" pitchFamily="34" charset="0"/>
                          <a:cs typeface="Arial" panose="020B0604020202020204" pitchFamily="34" charset="0"/>
                        </a:rPr>
                        <m:t>Ta</m:t>
                      </m:r>
                      <m:r>
                        <m:rPr>
                          <m:nor/>
                        </m:rPr>
                        <a:rPr lang="en-US" sz="3800" kern="100" smtClean="0">
                          <a:latin typeface="Arial" panose="020B0604020202020204" pitchFamily="34" charset="0"/>
                          <a:ea typeface="Calibri" panose="020F0502020204030204" pitchFamily="34" charset="0"/>
                          <a:cs typeface="Arial" panose="020B0604020202020204" pitchFamily="34" charset="0"/>
                        </a:rPr>
                        <m:t> </m:t>
                      </m:r>
                      <m:r>
                        <m:rPr>
                          <m:nor/>
                        </m:rPr>
                        <a:rPr lang="en-US" sz="3800" kern="100" smtClean="0">
                          <a:latin typeface="Arial" panose="020B0604020202020204" pitchFamily="34" charset="0"/>
                          <a:ea typeface="Calibri" panose="020F0502020204030204" pitchFamily="34" charset="0"/>
                          <a:cs typeface="Arial" panose="020B0604020202020204" pitchFamily="34" charset="0"/>
                        </a:rPr>
                        <m:t>c</m:t>
                      </m:r>
                      <m:r>
                        <m:rPr>
                          <m:nor/>
                        </m:rPr>
                        <a:rPr lang="en-US" sz="3800" kern="100" smtClean="0">
                          <a:latin typeface="Arial" panose="020B0604020202020204" pitchFamily="34" charset="0"/>
                          <a:ea typeface="Calibri" panose="020F0502020204030204" pitchFamily="34" charset="0"/>
                          <a:cs typeface="Arial" panose="020B0604020202020204" pitchFamily="34" charset="0"/>
                        </a:rPr>
                        <m:t>ó </m:t>
                      </m:r>
                      <m:sSup>
                        <m:sSup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latin typeface="Cambria Math" panose="02040503050406030204" pitchFamily="18" charset="0"/>
                              <a:ea typeface="Calibri" panose="020F0502020204030204" pitchFamily="34" charset="0"/>
                              <a:cs typeface="Times New Roman" panose="02020603050405020304" pitchFamily="18" charset="0"/>
                            </a:rPr>
                            <m:t>𝑦</m:t>
                          </m:r>
                        </m:e>
                        <m:sup>
                          <m:r>
                            <a:rPr lang="en-US" sz="3800" i="1" kern="100">
                              <a:latin typeface="Cambria Math" panose="02040503050406030204" pitchFamily="18" charset="0"/>
                              <a:ea typeface="Calibri" panose="020F0502020204030204" pitchFamily="34" charset="0"/>
                              <a:cs typeface="Times New Roman" panose="02020603050405020304" pitchFamily="18" charset="0"/>
                            </a:rPr>
                            <m:t>′</m:t>
                          </m:r>
                        </m:sup>
                      </m:sSup>
                      <m:r>
                        <a:rPr lang="en-US" sz="3800"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e>
                                <m:sup>
                                  <m:r>
                                    <a:rPr lang="en-US" sz="3800" kern="100">
                                      <a:latin typeface="Cambria Math" panose="02040503050406030204" pitchFamily="18" charset="0"/>
                                      <a:ea typeface="Calibri" panose="020F0502020204030204" pitchFamily="34" charset="0"/>
                                      <a:cs typeface="Times New Roman" panose="02020603050405020304" pitchFamily="18" charset="0"/>
                                    </a:rPr>
                                    <m:t>2</m:t>
                                  </m:r>
                                </m:sup>
                              </m:sSup>
                            </m:e>
                          </m:d>
                        </m:e>
                        <m:sup>
                          <m:r>
                            <a:rPr lang="en-US" sz="3800" i="1" kern="100">
                              <a:latin typeface="Cambria Math" panose="02040503050406030204" pitchFamily="18" charset="0"/>
                              <a:ea typeface="Calibri" panose="020F0502020204030204" pitchFamily="34" charset="0"/>
                              <a:cs typeface="Times New Roman" panose="02020603050405020304" pitchFamily="18" charset="0"/>
                            </a:rPr>
                            <m:t>′</m:t>
                          </m:r>
                        </m:sup>
                      </m:sSup>
                      <m:r>
                        <a:rPr lang="en-US" sz="3800" kern="100">
                          <a:latin typeface="Cambria Math" panose="02040503050406030204" pitchFamily="18" charset="0"/>
                          <a:ea typeface="Calibri" panose="020F0502020204030204" pitchFamily="34" charset="0"/>
                          <a:cs typeface="Times New Roman" panose="02020603050405020304" pitchFamily="18" charset="0"/>
                        </a:rPr>
                        <m:t>=2</m:t>
                      </m:r>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r>
                        <m:rPr>
                          <m:nor/>
                        </m:rPr>
                        <a:rPr lang="en-US" sz="3800" kern="100">
                          <a:latin typeface="Arial" panose="020B0604020202020204" pitchFamily="34" charset="0"/>
                          <a:ea typeface="Calibri" panose="020F0502020204030204" pitchFamily="34" charset="0"/>
                          <a:cs typeface="Arial" panose="020B0604020202020204" pitchFamily="34" charset="0"/>
                        </a:rPr>
                        <m:t> </m:t>
                      </m:r>
                      <m:r>
                        <m:rPr>
                          <m:nor/>
                        </m:rPr>
                        <a:rPr lang="en-US" sz="3800" kern="100">
                          <a:latin typeface="Arial" panose="020B0604020202020204" pitchFamily="34" charset="0"/>
                          <a:ea typeface="Calibri" panose="020F0502020204030204" pitchFamily="34" charset="0"/>
                          <a:cs typeface="Arial" panose="020B0604020202020204" pitchFamily="34" charset="0"/>
                        </a:rPr>
                        <m:t>n</m:t>
                      </m:r>
                      <m:r>
                        <m:rPr>
                          <m:nor/>
                        </m:rPr>
                        <a:rPr lang="en-US" sz="3800" kern="100">
                          <a:latin typeface="Arial" panose="020B0604020202020204" pitchFamily="34" charset="0"/>
                          <a:ea typeface="Calibri" panose="020F0502020204030204" pitchFamily="34" charset="0"/>
                          <a:cs typeface="Arial" panose="020B0604020202020204" pitchFamily="34" charset="0"/>
                        </a:rPr>
                        <m:t>ê</m:t>
                      </m:r>
                      <m:r>
                        <m:rPr>
                          <m:nor/>
                        </m:rPr>
                        <a:rPr lang="en-US" sz="3800" kern="100">
                          <a:latin typeface="Arial" panose="020B0604020202020204" pitchFamily="34" charset="0"/>
                          <a:ea typeface="Calibri" panose="020F0502020204030204" pitchFamily="34" charset="0"/>
                          <a:cs typeface="Arial" panose="020B0604020202020204" pitchFamily="34" charset="0"/>
                        </a:rPr>
                        <m:t>n</m:t>
                      </m:r>
                      <m:r>
                        <a:rPr lang="en-US" sz="3800" b="0" i="1" kern="100" smtClean="0">
                          <a:latin typeface="Cambria Math" panose="02040503050406030204" pitchFamily="18" charset="0"/>
                          <a:ea typeface="Calibri" panose="020F0502020204030204" pitchFamily="34" charset="0"/>
                          <a:cs typeface="Arial" panose="020B0604020202020204" pitchFamily="34" charset="0"/>
                        </a:rPr>
                        <m:t> </m:t>
                      </m:r>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den>
                          </m:f>
                        </m:e>
                      </m:d>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800" kern="1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800" kern="100">
                          <a:latin typeface="Arial" panose="020B0604020202020204" pitchFamily="34" charset="0"/>
                          <a:ea typeface="Calibri" panose="020F0502020204030204" pitchFamily="34" charset="0"/>
                          <a:cs typeface="Arial" panose="020B0604020202020204" pitchFamily="34" charset="0"/>
                        </a:rPr>
                        <m:t>V</m:t>
                      </m:r>
                      <m:r>
                        <m:rPr>
                          <m:nor/>
                        </m:rPr>
                        <a:rPr lang="en-US" sz="3800" kern="100">
                          <a:latin typeface="Arial" panose="020B0604020202020204" pitchFamily="34" charset="0"/>
                          <a:ea typeface="Calibri" panose="020F0502020204030204" pitchFamily="34" charset="0"/>
                          <a:cs typeface="Arial" panose="020B0604020202020204" pitchFamily="34" charset="0"/>
                        </a:rPr>
                        <m:t>ậ</m:t>
                      </m:r>
                      <m:r>
                        <m:rPr>
                          <m:nor/>
                        </m:rPr>
                        <a:rPr lang="en-US" sz="3800" kern="100">
                          <a:latin typeface="Arial" panose="020B0604020202020204" pitchFamily="34" charset="0"/>
                          <a:ea typeface="Calibri" panose="020F0502020204030204" pitchFamily="34" charset="0"/>
                          <a:cs typeface="Arial" panose="020B0604020202020204" pitchFamily="34" charset="0"/>
                        </a:rPr>
                        <m:t>y</m:t>
                      </m:r>
                      <m:r>
                        <m:rPr>
                          <m:nor/>
                        </m:rPr>
                        <a:rPr lang="en-US" sz="3800" kern="100">
                          <a:latin typeface="Arial" panose="020B0604020202020204" pitchFamily="34" charset="0"/>
                          <a:ea typeface="Calibri" panose="020F0502020204030204" pitchFamily="34" charset="0"/>
                          <a:cs typeface="Arial" panose="020B0604020202020204" pitchFamily="34" charset="0"/>
                        </a:rPr>
                        <m:t> </m:t>
                      </m:r>
                      <m:r>
                        <m:rPr>
                          <m:nor/>
                        </m:rPr>
                        <a:rPr lang="en-US" sz="3800" kern="100">
                          <a:latin typeface="Arial" panose="020B0604020202020204" pitchFamily="34" charset="0"/>
                          <a:ea typeface="Calibri" panose="020F0502020204030204" pitchFamily="34" charset="0"/>
                          <a:cs typeface="Arial" panose="020B0604020202020204" pitchFamily="34" charset="0"/>
                        </a:rPr>
                        <m:t>h</m:t>
                      </m:r>
                      <m:r>
                        <m:rPr>
                          <m:nor/>
                        </m:rPr>
                        <a:rPr lang="en-US" sz="3800" kern="100">
                          <a:latin typeface="Arial" panose="020B0604020202020204" pitchFamily="34" charset="0"/>
                          <a:ea typeface="Calibri" panose="020F0502020204030204" pitchFamily="34" charset="0"/>
                          <a:cs typeface="Arial" panose="020B0604020202020204" pitchFamily="34" charset="0"/>
                        </a:rPr>
                        <m:t>ệ </m:t>
                      </m:r>
                      <m:r>
                        <m:rPr>
                          <m:nor/>
                        </m:rPr>
                        <a:rPr lang="en-US" sz="3800" kern="100">
                          <a:latin typeface="Arial" panose="020B0604020202020204" pitchFamily="34" charset="0"/>
                          <a:ea typeface="Calibri" panose="020F0502020204030204" pitchFamily="34" charset="0"/>
                          <a:cs typeface="Arial" panose="020B0604020202020204" pitchFamily="34" charset="0"/>
                        </a:rPr>
                        <m:t>s</m:t>
                      </m:r>
                      <m:r>
                        <m:rPr>
                          <m:nor/>
                        </m:rPr>
                        <a:rPr lang="en-US" sz="3800" kern="100">
                          <a:latin typeface="Arial" panose="020B0604020202020204" pitchFamily="34" charset="0"/>
                          <a:ea typeface="Calibri" panose="020F0502020204030204" pitchFamily="34" charset="0"/>
                          <a:cs typeface="Arial" panose="020B0604020202020204" pitchFamily="34" charset="0"/>
                        </a:rPr>
                        <m:t>ố </m:t>
                      </m:r>
                      <m:r>
                        <m:rPr>
                          <m:nor/>
                        </m:rPr>
                        <a:rPr lang="en-US" sz="3800" kern="100">
                          <a:latin typeface="Arial" panose="020B0604020202020204" pitchFamily="34" charset="0"/>
                          <a:ea typeface="Calibri" panose="020F0502020204030204" pitchFamily="34" charset="0"/>
                          <a:cs typeface="Arial" panose="020B0604020202020204" pitchFamily="34" charset="0"/>
                        </a:rPr>
                        <m:t>g</m:t>
                      </m:r>
                      <m:r>
                        <m:rPr>
                          <m:nor/>
                        </m:rPr>
                        <a:rPr lang="en-US" sz="3800" kern="100">
                          <a:latin typeface="Arial" panose="020B0604020202020204" pitchFamily="34" charset="0"/>
                          <a:ea typeface="Calibri" panose="020F0502020204030204" pitchFamily="34" charset="0"/>
                          <a:cs typeface="Arial" panose="020B0604020202020204" pitchFamily="34" charset="0"/>
                        </a:rPr>
                        <m:t>ó</m:t>
                      </m:r>
                      <m:r>
                        <m:rPr>
                          <m:nor/>
                        </m:rPr>
                        <a:rPr lang="en-US" sz="3800" kern="100">
                          <a:latin typeface="Arial" panose="020B0604020202020204" pitchFamily="34" charset="0"/>
                          <a:ea typeface="Calibri" panose="020F0502020204030204" pitchFamily="34" charset="0"/>
                          <a:cs typeface="Arial" panose="020B0604020202020204" pitchFamily="34" charset="0"/>
                        </a:rPr>
                        <m:t>c</m:t>
                      </m:r>
                      <m:r>
                        <m:rPr>
                          <m:nor/>
                        </m:rPr>
                        <a:rPr lang="en-US" sz="3800" kern="100">
                          <a:latin typeface="Arial" panose="020B0604020202020204" pitchFamily="34" charset="0"/>
                          <a:ea typeface="Calibri" panose="020F0502020204030204" pitchFamily="34" charset="0"/>
                          <a:cs typeface="Arial" panose="020B0604020202020204" pitchFamily="34" charset="0"/>
                        </a:rPr>
                        <m:t> </m:t>
                      </m:r>
                      <m:r>
                        <m:rPr>
                          <m:nor/>
                        </m:rPr>
                        <a:rPr lang="en-US" sz="3800" kern="100">
                          <a:latin typeface="Arial" panose="020B0604020202020204" pitchFamily="34" charset="0"/>
                          <a:ea typeface="Calibri" panose="020F0502020204030204" pitchFamily="34" charset="0"/>
                          <a:cs typeface="Arial" panose="020B0604020202020204" pitchFamily="34" charset="0"/>
                        </a:rPr>
                        <m:t>c</m:t>
                      </m:r>
                      <m:r>
                        <m:rPr>
                          <m:nor/>
                        </m:rPr>
                        <a:rPr lang="en-US" sz="3800" kern="100">
                          <a:latin typeface="Arial" panose="020B0604020202020204" pitchFamily="34" charset="0"/>
                          <a:ea typeface="Calibri" panose="020F0502020204030204" pitchFamily="34" charset="0"/>
                          <a:cs typeface="Arial" panose="020B0604020202020204" pitchFamily="34" charset="0"/>
                        </a:rPr>
                        <m:t>ủ</m:t>
                      </m:r>
                      <m:r>
                        <m:rPr>
                          <m:nor/>
                        </m:rPr>
                        <a:rPr lang="en-US" sz="3800" kern="100">
                          <a:latin typeface="Arial" panose="020B0604020202020204" pitchFamily="34" charset="0"/>
                          <a:ea typeface="Calibri" panose="020F0502020204030204" pitchFamily="34" charset="0"/>
                          <a:cs typeface="Arial" panose="020B0604020202020204" pitchFamily="34" charset="0"/>
                        </a:rPr>
                        <m:t>a</m:t>
                      </m:r>
                      <m:r>
                        <m:rPr>
                          <m:nor/>
                        </m:rPr>
                        <a:rPr lang="en-US" sz="3800" kern="100">
                          <a:latin typeface="Arial" panose="020B0604020202020204" pitchFamily="34" charset="0"/>
                          <a:ea typeface="Calibri" panose="020F0502020204030204" pitchFamily="34" charset="0"/>
                          <a:cs typeface="Arial" panose="020B0604020202020204" pitchFamily="34" charset="0"/>
                        </a:rPr>
                        <m:t> </m:t>
                      </m:r>
                      <m:r>
                        <m:rPr>
                          <m:nor/>
                        </m:rPr>
                        <a:rPr lang="en-US" sz="3800" kern="100">
                          <a:latin typeface="Arial" panose="020B0604020202020204" pitchFamily="34" charset="0"/>
                          <a:ea typeface="Calibri" panose="020F0502020204030204" pitchFamily="34" charset="0"/>
                          <a:cs typeface="Arial" panose="020B0604020202020204" pitchFamily="34" charset="0"/>
                        </a:rPr>
                        <m:t>ti</m:t>
                      </m:r>
                      <m:r>
                        <m:rPr>
                          <m:nor/>
                        </m:rPr>
                        <a:rPr lang="en-US" sz="3800" kern="100">
                          <a:latin typeface="Arial" panose="020B0604020202020204" pitchFamily="34" charset="0"/>
                          <a:ea typeface="Calibri" panose="020F0502020204030204" pitchFamily="34" charset="0"/>
                          <a:cs typeface="Arial" panose="020B0604020202020204" pitchFamily="34" charset="0"/>
                        </a:rPr>
                        <m:t>ế</m:t>
                      </m:r>
                      <m:r>
                        <m:rPr>
                          <m:nor/>
                        </m:rPr>
                        <a:rPr lang="en-US" sz="3800" kern="100">
                          <a:latin typeface="Arial" panose="020B0604020202020204" pitchFamily="34" charset="0"/>
                          <a:ea typeface="Calibri" panose="020F0502020204030204" pitchFamily="34" charset="0"/>
                          <a:cs typeface="Arial" panose="020B0604020202020204" pitchFamily="34" charset="0"/>
                        </a:rPr>
                        <m:t>p</m:t>
                      </m:r>
                      <m:r>
                        <m:rPr>
                          <m:nor/>
                        </m:rPr>
                        <a:rPr lang="en-US" sz="3800" kern="100">
                          <a:latin typeface="Arial" panose="020B0604020202020204" pitchFamily="34" charset="0"/>
                          <a:ea typeface="Calibri" panose="020F0502020204030204" pitchFamily="34" charset="0"/>
                          <a:cs typeface="Arial" panose="020B0604020202020204" pitchFamily="34" charset="0"/>
                        </a:rPr>
                        <m:t> </m:t>
                      </m:r>
                      <m:r>
                        <m:rPr>
                          <m:nor/>
                        </m:rPr>
                        <a:rPr lang="en-US" sz="3800" kern="100">
                          <a:latin typeface="Arial" panose="020B0604020202020204" pitchFamily="34" charset="0"/>
                          <a:ea typeface="Calibri" panose="020F0502020204030204" pitchFamily="34" charset="0"/>
                          <a:cs typeface="Arial" panose="020B0604020202020204" pitchFamily="34" charset="0"/>
                        </a:rPr>
                        <m:t>tuy</m:t>
                      </m:r>
                      <m:r>
                        <m:rPr>
                          <m:nor/>
                        </m:rPr>
                        <a:rPr lang="en-US" sz="3800" kern="100">
                          <a:latin typeface="Arial" panose="020B0604020202020204" pitchFamily="34" charset="0"/>
                          <a:ea typeface="Calibri" panose="020F0502020204030204" pitchFamily="34" charset="0"/>
                          <a:cs typeface="Arial" panose="020B0604020202020204" pitchFamily="34" charset="0"/>
                        </a:rPr>
                        <m:t>ế</m:t>
                      </m:r>
                      <m:r>
                        <m:rPr>
                          <m:nor/>
                        </m:rPr>
                        <a:rPr lang="en-US" sz="3800" kern="100">
                          <a:latin typeface="Arial" panose="020B0604020202020204" pitchFamily="34" charset="0"/>
                          <a:ea typeface="Calibri" panose="020F0502020204030204" pitchFamily="34" charset="0"/>
                          <a:cs typeface="Arial" panose="020B0604020202020204" pitchFamily="34" charset="0"/>
                        </a:rPr>
                        <m:t>n</m:t>
                      </m:r>
                      <m:r>
                        <m:rPr>
                          <m:nor/>
                        </m:rPr>
                        <a:rPr lang="en-US" sz="3800" kern="100">
                          <a:latin typeface="Arial" panose="020B0604020202020204" pitchFamily="34" charset="0"/>
                          <a:ea typeface="Calibri" panose="020F0502020204030204" pitchFamily="34" charset="0"/>
                          <a:cs typeface="Arial" panose="020B0604020202020204" pitchFamily="34" charset="0"/>
                        </a:rPr>
                        <m:t> </m:t>
                      </m:r>
                      <m:r>
                        <m:rPr>
                          <m:nor/>
                        </m:rPr>
                        <a:rPr lang="en-US" sz="3800" kern="100">
                          <a:latin typeface="Arial" panose="020B0604020202020204" pitchFamily="34" charset="0"/>
                          <a:ea typeface="Calibri" panose="020F0502020204030204" pitchFamily="34" charset="0"/>
                          <a:cs typeface="Arial" panose="020B0604020202020204" pitchFamily="34" charset="0"/>
                        </a:rPr>
                        <m:t>c</m:t>
                      </m:r>
                      <m:r>
                        <m:rPr>
                          <m:nor/>
                        </m:rPr>
                        <a:rPr lang="en-US" sz="3800" kern="100">
                          <a:latin typeface="Arial" panose="020B0604020202020204" pitchFamily="34" charset="0"/>
                          <a:ea typeface="Calibri" panose="020F0502020204030204" pitchFamily="34" charset="0"/>
                          <a:cs typeface="Arial" panose="020B0604020202020204" pitchFamily="34" charset="0"/>
                        </a:rPr>
                        <m:t>ủ</m:t>
                      </m:r>
                      <m:r>
                        <m:rPr>
                          <m:nor/>
                        </m:rPr>
                        <a:rPr lang="en-US" sz="3800" kern="100">
                          <a:latin typeface="Arial" panose="020B0604020202020204" pitchFamily="34" charset="0"/>
                          <a:ea typeface="Calibri" panose="020F0502020204030204" pitchFamily="34" charset="0"/>
                          <a:cs typeface="Arial" panose="020B0604020202020204" pitchFamily="34" charset="0"/>
                        </a:rPr>
                        <m:t>a</m:t>
                      </m:r>
                      <m:r>
                        <m:rPr>
                          <m:nor/>
                        </m:rPr>
                        <a:rPr lang="en-US" sz="3800" kern="100">
                          <a:latin typeface="Arial" panose="020B0604020202020204" pitchFamily="34" charset="0"/>
                          <a:ea typeface="Calibri" panose="020F0502020204030204" pitchFamily="34" charset="0"/>
                          <a:cs typeface="Arial" panose="020B0604020202020204" pitchFamily="34" charset="0"/>
                        </a:rPr>
                        <m:t> </m:t>
                      </m:r>
                      <m:r>
                        <m:rPr>
                          <m:nor/>
                        </m:rPr>
                        <a:rPr lang="en-US" sz="3800" kern="100">
                          <a:latin typeface="Arial" panose="020B0604020202020204" pitchFamily="34" charset="0"/>
                          <a:ea typeface="Calibri" panose="020F0502020204030204" pitchFamily="34" charset="0"/>
                          <a:cs typeface="Arial" panose="020B0604020202020204" pitchFamily="34" charset="0"/>
                        </a:rPr>
                        <m:t>parabol</m:t>
                      </m:r>
                      <m:r>
                        <m:rPr>
                          <m:nor/>
                        </m:rPr>
                        <a:rPr lang="en-US" sz="3800" kern="100">
                          <a:latin typeface="Arial" panose="020B0604020202020204" pitchFamily="34" charset="0"/>
                          <a:ea typeface="Calibri" panose="020F0502020204030204" pitchFamily="34" charset="0"/>
                          <a:cs typeface="Arial" panose="020B0604020202020204" pitchFamily="34" charset="0"/>
                        </a:rPr>
                        <m:t> </m:t>
                      </m:r>
                      <m:r>
                        <a:rPr lang="en-US" sz="3800" i="1" kern="100">
                          <a:latin typeface="Cambria Math" panose="02040503050406030204" pitchFamily="18" charset="0"/>
                          <a:ea typeface="Calibri" panose="020F0502020204030204" pitchFamily="34" charset="0"/>
                          <a:cs typeface="Times New Roman" panose="02020603050405020304" pitchFamily="18" charset="0"/>
                        </a:rPr>
                        <m:t>𝑦</m:t>
                      </m:r>
                      <m:r>
                        <a:rPr lang="en-US" sz="3800"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latin typeface="Cambria Math" panose="02040503050406030204" pitchFamily="18" charset="0"/>
                              <a:ea typeface="Calibri" panose="020F0502020204030204" pitchFamily="34" charset="0"/>
                              <a:cs typeface="Times New Roman" panose="02020603050405020304" pitchFamily="18" charset="0"/>
                            </a:rPr>
                            <m:t>𝑥</m:t>
                          </m:r>
                        </m:e>
                        <m:sup>
                          <m:r>
                            <a:rPr lang="en-US" sz="3800" kern="100">
                              <a:latin typeface="Cambria Math" panose="02040503050406030204" pitchFamily="18" charset="0"/>
                              <a:ea typeface="Calibri" panose="020F0502020204030204" pitchFamily="34" charset="0"/>
                              <a:cs typeface="Times New Roman" panose="02020603050405020304" pitchFamily="18" charset="0"/>
                            </a:rPr>
                            <m:t>2</m:t>
                          </m:r>
                        </m:sup>
                      </m:sSup>
                      <m:r>
                        <m:rPr>
                          <m:nor/>
                        </m:rPr>
                        <a:rPr lang="en-US" sz="3800" kern="100">
                          <a:latin typeface="Arial" panose="020B0604020202020204" pitchFamily="34" charset="0"/>
                          <a:ea typeface="Calibri" panose="020F0502020204030204" pitchFamily="34" charset="0"/>
                          <a:cs typeface="Arial" panose="020B0604020202020204" pitchFamily="34" charset="0"/>
                        </a:rPr>
                        <m:t> </m:t>
                      </m:r>
                      <m:r>
                        <m:rPr>
                          <m:nor/>
                        </m:rPr>
                        <a:rPr lang="en-US" sz="3800" kern="100">
                          <a:latin typeface="Arial" panose="020B0604020202020204" pitchFamily="34" charset="0"/>
                          <a:ea typeface="Calibri" panose="020F0502020204030204" pitchFamily="34" charset="0"/>
                          <a:cs typeface="Arial" panose="020B0604020202020204" pitchFamily="34" charset="0"/>
                        </a:rPr>
                        <m:t>t</m:t>
                      </m:r>
                      <m:r>
                        <m:rPr>
                          <m:nor/>
                        </m:rPr>
                        <a:rPr lang="en-US" sz="3800" kern="100">
                          <a:latin typeface="Arial" panose="020B0604020202020204" pitchFamily="34" charset="0"/>
                          <a:ea typeface="Calibri" panose="020F0502020204030204" pitchFamily="34" charset="0"/>
                          <a:cs typeface="Arial" panose="020B0604020202020204" pitchFamily="34" charset="0"/>
                        </a:rPr>
                        <m:t>ạ</m:t>
                      </m:r>
                      <m:r>
                        <m:rPr>
                          <m:nor/>
                        </m:rPr>
                        <a:rPr lang="en-US" sz="3800" kern="100">
                          <a:latin typeface="Arial" panose="020B0604020202020204" pitchFamily="34" charset="0"/>
                          <a:ea typeface="Calibri" panose="020F0502020204030204" pitchFamily="34" charset="0"/>
                          <a:cs typeface="Arial" panose="020B0604020202020204" pitchFamily="34" charset="0"/>
                        </a:rPr>
                        <m:t>i</m:t>
                      </m:r>
                      <m:r>
                        <m:rPr>
                          <m:nor/>
                        </m:rPr>
                        <a:rPr lang="en-US" sz="3800" kern="100">
                          <a:latin typeface="Arial" panose="020B0604020202020204" pitchFamily="34" charset="0"/>
                          <a:ea typeface="Calibri" panose="020F0502020204030204" pitchFamily="34" charset="0"/>
                          <a:cs typeface="Arial" panose="020B0604020202020204" pitchFamily="34" charset="0"/>
                        </a:rPr>
                        <m:t> đ</m:t>
                      </m:r>
                      <m:r>
                        <m:rPr>
                          <m:nor/>
                        </m:rPr>
                        <a:rPr lang="en-US" sz="3800" kern="100">
                          <a:latin typeface="Arial" panose="020B0604020202020204" pitchFamily="34" charset="0"/>
                          <a:ea typeface="Calibri" panose="020F0502020204030204" pitchFamily="34" charset="0"/>
                          <a:cs typeface="Arial" panose="020B0604020202020204" pitchFamily="34" charset="0"/>
                        </a:rPr>
                        <m:t>i</m:t>
                      </m:r>
                      <m:r>
                        <m:rPr>
                          <m:nor/>
                        </m:rPr>
                        <a:rPr lang="en-US" sz="3800" kern="100">
                          <a:latin typeface="Arial" panose="020B0604020202020204" pitchFamily="34" charset="0"/>
                          <a:ea typeface="Calibri" panose="020F0502020204030204" pitchFamily="34" charset="0"/>
                          <a:cs typeface="Arial" panose="020B0604020202020204" pitchFamily="34" charset="0"/>
                        </a:rPr>
                        <m:t>ể</m:t>
                      </m:r>
                      <m:r>
                        <m:rPr>
                          <m:nor/>
                        </m:rPr>
                        <a:rPr lang="en-US" sz="3800" kern="100">
                          <a:latin typeface="Arial" panose="020B0604020202020204" pitchFamily="34" charset="0"/>
                          <a:ea typeface="Calibri" panose="020F0502020204030204" pitchFamily="34" charset="0"/>
                          <a:cs typeface="Arial" panose="020B0604020202020204" pitchFamily="34" charset="0"/>
                        </a:rPr>
                        <m:t>m</m:t>
                      </m:r>
                      <m:r>
                        <m:rPr>
                          <m:nor/>
                        </m:rPr>
                        <a:rPr lang="en-US" sz="3800" kern="100">
                          <a:latin typeface="Arial" panose="020B0604020202020204" pitchFamily="34" charset="0"/>
                          <a:ea typeface="Calibri" panose="020F0502020204030204" pitchFamily="34" charset="0"/>
                          <a:cs typeface="Arial" panose="020B0604020202020204" pitchFamily="34" charset="0"/>
                        </a:rPr>
                        <m:t> </m:t>
                      </m:r>
                      <m:r>
                        <m:rPr>
                          <m:nor/>
                        </m:rPr>
                        <a:rPr lang="en-US" sz="3800" kern="100">
                          <a:latin typeface="Arial" panose="020B0604020202020204" pitchFamily="34" charset="0"/>
                          <a:ea typeface="Calibri" panose="020F0502020204030204" pitchFamily="34" charset="0"/>
                          <a:cs typeface="Arial" panose="020B0604020202020204" pitchFamily="34" charset="0"/>
                        </a:rPr>
                        <m:t>c</m:t>
                      </m:r>
                      <m:r>
                        <m:rPr>
                          <m:nor/>
                        </m:rPr>
                        <a:rPr lang="en-US" sz="3800" kern="100">
                          <a:latin typeface="Arial" panose="020B0604020202020204" pitchFamily="34" charset="0"/>
                          <a:ea typeface="Calibri" panose="020F0502020204030204" pitchFamily="34" charset="0"/>
                          <a:cs typeface="Arial" panose="020B0604020202020204" pitchFamily="34" charset="0"/>
                        </a:rPr>
                        <m:t>ó </m:t>
                      </m:r>
                      <m:r>
                        <m:rPr>
                          <m:nor/>
                        </m:rPr>
                        <a:rPr lang="en-US" sz="3800" kern="100">
                          <a:latin typeface="Arial" panose="020B0604020202020204" pitchFamily="34" charset="0"/>
                          <a:ea typeface="Calibri" panose="020F0502020204030204" pitchFamily="34" charset="0"/>
                          <a:cs typeface="Arial" panose="020B0604020202020204" pitchFamily="34" charset="0"/>
                        </a:rPr>
                        <m:t>ho</m:t>
                      </m:r>
                      <m:r>
                        <m:rPr>
                          <m:nor/>
                        </m:rPr>
                        <a:rPr lang="en-US" sz="3800" kern="100">
                          <a:latin typeface="Arial" panose="020B0604020202020204" pitchFamily="34" charset="0"/>
                          <a:ea typeface="Calibri" panose="020F0502020204030204" pitchFamily="34" charset="0"/>
                          <a:cs typeface="Arial" panose="020B0604020202020204" pitchFamily="34" charset="0"/>
                        </a:rPr>
                        <m:t>à</m:t>
                      </m:r>
                      <m:r>
                        <m:rPr>
                          <m:nor/>
                        </m:rPr>
                        <a:rPr lang="en-US" sz="3800" kern="100">
                          <a:latin typeface="Arial" panose="020B0604020202020204" pitchFamily="34" charset="0"/>
                          <a:ea typeface="Calibri" panose="020F0502020204030204" pitchFamily="34" charset="0"/>
                          <a:cs typeface="Arial" panose="020B0604020202020204" pitchFamily="34" charset="0"/>
                        </a:rPr>
                        <m:t>nh</m:t>
                      </m:r>
                      <m:r>
                        <m:rPr>
                          <m:nor/>
                        </m:rPr>
                        <a:rPr lang="en-US" sz="3800" kern="100">
                          <a:latin typeface="Arial" panose="020B0604020202020204" pitchFamily="34" charset="0"/>
                          <a:ea typeface="Calibri" panose="020F0502020204030204" pitchFamily="34" charset="0"/>
                          <a:cs typeface="Arial" panose="020B0604020202020204" pitchFamily="34" charset="0"/>
                        </a:rPr>
                        <m:t> độ</m:t>
                      </m:r>
                      <m:r>
                        <a:rPr lang="en-US" sz="3800" b="0" i="1" kern="100" smtClean="0">
                          <a:latin typeface="Cambria Math" panose="02040503050406030204" pitchFamily="18" charset="0"/>
                          <a:ea typeface="Calibri" panose="020F0502020204030204" pitchFamily="34" charset="0"/>
                          <a:cs typeface="Arial" panose="020B0604020202020204" pitchFamily="34" charset="0"/>
                        </a:rPr>
                        <m:t> </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den>
                      </m:f>
                      <m:r>
                        <m:rPr>
                          <m:nor/>
                        </m:rPr>
                        <a:rPr lang="en-US" sz="3800" b="0" i="0" kern="100" smtClean="0">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3800" b="0" i="0" kern="100"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800" kern="100">
                          <a:latin typeface="Arial" panose="020B0604020202020204" pitchFamily="34" charset="0"/>
                          <a:ea typeface="Calibri" panose="020F0502020204030204" pitchFamily="34" charset="0"/>
                          <a:cs typeface="Arial" panose="020B0604020202020204" pitchFamily="34" charset="0"/>
                        </a:rPr>
                        <m:t>l</m:t>
                      </m:r>
                      <m:r>
                        <m:rPr>
                          <m:nor/>
                        </m:rPr>
                        <a:rPr lang="en-US" sz="3800" kern="100">
                          <a:latin typeface="Arial" panose="020B0604020202020204" pitchFamily="34" charset="0"/>
                          <a:ea typeface="Calibri" panose="020F0502020204030204" pitchFamily="34" charset="0"/>
                          <a:cs typeface="Arial" panose="020B0604020202020204" pitchFamily="34" charset="0"/>
                        </a:rPr>
                        <m:t>à </m:t>
                      </m:r>
                      <m:r>
                        <a:rPr lang="en-US" sz="3800" i="1" kern="100">
                          <a:latin typeface="Cambria Math" panose="02040503050406030204" pitchFamily="18" charset="0"/>
                          <a:ea typeface="Calibri" panose="020F0502020204030204" pitchFamily="34" charset="0"/>
                          <a:cs typeface="Times New Roman" panose="02020603050405020304" pitchFamily="18" charset="0"/>
                        </a:rPr>
                        <m:t>𝑘</m:t>
                      </m:r>
                      <m:r>
                        <a:rPr lang="en-US" sz="3800" i="1" kern="100">
                          <a:latin typeface="Cambria Math" panose="02040503050406030204" pitchFamily="18" charset="0"/>
                          <a:ea typeface="Calibri" panose="020F0502020204030204" pitchFamily="34" charset="0"/>
                          <a:cs typeface="Times New Roman" panose="02020603050405020304" pitchFamily="18" charset="0"/>
                        </a:rPr>
                        <m:t>=1</m:t>
                      </m:r>
                      <m:r>
                        <m:rPr>
                          <m:nor/>
                        </m:rPr>
                        <a:rPr lang="en-US" sz="3800" kern="100">
                          <a:latin typeface="Arial" panose="020B0604020202020204" pitchFamily="34" charset="0"/>
                          <a:ea typeface="Calibri" panose="020F0502020204030204" pitchFamily="34" charset="0"/>
                          <a:cs typeface="Arial" panose="020B0604020202020204" pitchFamily="34" charset="0"/>
                        </a:rPr>
                        <m:t>.</m:t>
                      </m:r>
                    </m:oMath>
                  </m:oMathPara>
                </a14:m>
                <a:endParaRPr lang="en-US" sz="3800" kern="1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729916" y="4447099"/>
                <a:ext cx="17405684" cy="4582601"/>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857536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4" dur="500"/>
                                        <p:tgtEl>
                                          <p:spTgt spid="9">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4" name="Freeform 4"/>
          <p:cNvSpPr/>
          <p:nvPr/>
        </p:nvSpPr>
        <p:spPr>
          <a:xfrm>
            <a:off x="0" y="6294396"/>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6294396"/>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grpSp>
        <p:nvGrpSpPr>
          <p:cNvPr id="14" name="Group 17"/>
          <p:cNvGrpSpPr/>
          <p:nvPr/>
        </p:nvGrpSpPr>
        <p:grpSpPr>
          <a:xfrm>
            <a:off x="425116" y="419100"/>
            <a:ext cx="17449800" cy="94488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5"/>
          <a:stretch>
            <a:fillRect/>
          </a:stretch>
        </p:blipFill>
        <p:spPr>
          <a:xfrm>
            <a:off x="16208864" y="281706"/>
            <a:ext cx="2012610" cy="2040332"/>
          </a:xfrm>
          <a:prstGeom prst="rect">
            <a:avLst/>
          </a:prstGeom>
        </p:spPr>
      </p:pic>
      <p:grpSp>
        <p:nvGrpSpPr>
          <p:cNvPr id="19" name="Group 18"/>
          <p:cNvGrpSpPr/>
          <p:nvPr/>
        </p:nvGrpSpPr>
        <p:grpSpPr>
          <a:xfrm>
            <a:off x="433137" y="417095"/>
            <a:ext cx="7415463" cy="1002272"/>
            <a:chOff x="519133" y="187921"/>
            <a:chExt cx="13986315" cy="1036067"/>
          </a:xfrm>
        </p:grpSpPr>
        <p:sp>
          <p:nvSpPr>
            <p:cNvPr id="20" name="Round Single Corner Rectangle 19"/>
            <p:cNvSpPr/>
            <p:nvPr/>
          </p:nvSpPr>
          <p:spPr>
            <a:xfrm flipV="1">
              <a:off x="519133" y="187921"/>
              <a:ext cx="13986315" cy="1036067"/>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879948" y="339267"/>
              <a:ext cx="13194837" cy="763571"/>
            </a:xfrm>
            <a:prstGeom prst="rect">
              <a:avLst/>
            </a:prstGeom>
          </p:spPr>
          <p:txBody>
            <a:bodyPr wrap="none">
              <a:spAutoFit/>
            </a:bodyPr>
            <a:lstStyle/>
            <a:p>
              <a:pPr lvl="0">
                <a:defRPr/>
              </a:pPr>
              <a:r>
                <a:rPr lang="vi-VN" sz="4200" b="1">
                  <a:solidFill>
                    <a:prstClr val="black"/>
                  </a:solidFill>
                  <a:cs typeface="Arial" panose="020B0604020202020204" pitchFamily="34" charset="0"/>
                </a:rPr>
                <a:t>b) Phương trình tiếp tuyến</a:t>
              </a:r>
              <a:endPar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3" name="Rectangle 22"/>
              <p:cNvSpPr/>
              <p:nvPr/>
            </p:nvSpPr>
            <p:spPr>
              <a:xfrm>
                <a:off x="1309200" y="1700127"/>
                <a:ext cx="16187687" cy="2923236"/>
              </a:xfrm>
              <a:prstGeom prst="rect">
                <a:avLst/>
              </a:prstGeom>
            </p:spPr>
            <p:txBody>
              <a:bodyPr wrap="square">
                <a:spAutoFit/>
              </a:bodyPr>
              <a:lstStyle/>
              <a:p>
                <a:pPr marL="571500" lvl="0" indent="-571500" algn="just">
                  <a:lnSpc>
                    <a:spcPct val="150000"/>
                  </a:lnSpc>
                  <a:spcBef>
                    <a:spcPts val="600"/>
                  </a:spcBef>
                  <a:spcAft>
                    <a:spcPts val="600"/>
                  </a:spcAft>
                  <a:buFont typeface="Wingdings" panose="05000000000000000000" pitchFamily="2" charset="2"/>
                  <a:buChar char="q"/>
                </a:pPr>
                <a:r>
                  <a:rPr kumimoji="0" lang="vi-VN" sz="38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HĐ</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5.</a:t>
                </a:r>
                <a:r>
                  <a:rPr kumimoji="0" lang="en-US" sz="3800" b="1" i="0" u="none" strike="noStrike" kern="1200" cap="none" spc="0" normalizeH="0" baseline="0" noProof="0" smtClean="0">
                    <a:ln>
                      <a:noFill/>
                    </a:ln>
                    <a:solidFill>
                      <a:srgbClr val="C00000"/>
                    </a:solidFill>
                    <a:effectLst/>
                    <a:uLnTx/>
                    <a:uFillTx/>
                    <a:latin typeface="Calibri"/>
                    <a:cs typeface="Arial" panose="020B0604020202020204" pitchFamily="34" charset="0"/>
                  </a:rPr>
                  <a:t> </a:t>
                </a:r>
                <a:r>
                  <a:rPr lang="vi-VN" sz="3800">
                    <a:solidFill>
                      <a:srgbClr val="000000"/>
                    </a:solidFill>
                  </a:rPr>
                  <a:t>Cho hàm số </a:t>
                </a:r>
                <a14:m>
                  <m:oMath xmlns:m="http://schemas.openxmlformats.org/officeDocument/2006/math">
                    <m:r>
                      <a:rPr lang="en-US" sz="3800" i="1">
                        <a:latin typeface="Cambria Math" panose="02040503050406030204" pitchFamily="18" charset="0"/>
                        <a:cs typeface="Arial" panose="020B0604020202020204" pitchFamily="34" charset="0"/>
                      </a:rPr>
                      <m:t>𝑦</m:t>
                    </m:r>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𝑥</m:t>
                        </m:r>
                      </m:e>
                      <m:sup>
                        <m:r>
                          <a:rPr lang="en-US" sz="3800" i="1">
                            <a:latin typeface="Cambria Math" panose="02040503050406030204" pitchFamily="18" charset="0"/>
                            <a:cs typeface="Arial" panose="020B0604020202020204" pitchFamily="34" charset="0"/>
                          </a:rPr>
                          <m:t>2</m:t>
                        </m:r>
                      </m:sup>
                    </m:sSup>
                  </m:oMath>
                </a14:m>
                <a:r>
                  <a:rPr lang="en-US" sz="3800" smtClean="0">
                    <a:solidFill>
                      <a:srgbClr val="000000"/>
                    </a:solidFill>
                  </a:rPr>
                  <a:t> </a:t>
                </a:r>
                <a:r>
                  <a:rPr lang="vi-VN" sz="3800" smtClean="0">
                    <a:solidFill>
                      <a:srgbClr val="000000"/>
                    </a:solidFill>
                  </a:rPr>
                  <a:t>có </a:t>
                </a:r>
                <a:r>
                  <a:rPr lang="vi-VN" sz="3800">
                    <a:solidFill>
                      <a:srgbClr val="000000"/>
                    </a:solidFill>
                  </a:rPr>
                  <a:t>đồ thị là đường parabol </a:t>
                </a:r>
                <a14:m>
                  <m:oMath xmlns:m="http://schemas.openxmlformats.org/officeDocument/2006/math">
                    <m:r>
                      <a:rPr lang="vi-VN" sz="3800" i="1" smtClean="0">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𝑃</m:t>
                    </m:r>
                    <m:r>
                      <a:rPr lang="vi-VN" sz="3800" i="1" smtClean="0">
                        <a:solidFill>
                          <a:srgbClr val="000000"/>
                        </a:solidFill>
                        <a:latin typeface="Cambria Math" panose="02040503050406030204" pitchFamily="18" charset="0"/>
                      </a:rPr>
                      <m:t>).</m:t>
                    </m:r>
                  </m:oMath>
                </a14:m>
                <a:endParaRPr lang="vi-VN" sz="3800">
                  <a:solidFill>
                    <a:srgbClr val="000000"/>
                  </a:solidFill>
                </a:endParaRPr>
              </a:p>
              <a:p>
                <a:pPr lvl="0" algn="just">
                  <a:lnSpc>
                    <a:spcPct val="150000"/>
                  </a:lnSpc>
                  <a:spcBef>
                    <a:spcPts val="600"/>
                  </a:spcBef>
                  <a:spcAft>
                    <a:spcPts val="600"/>
                  </a:spcAft>
                </a:pPr>
                <a:r>
                  <a:rPr lang="vi-VN" sz="3800">
                    <a:solidFill>
                      <a:srgbClr val="000000"/>
                    </a:solidFill>
                  </a:rPr>
                  <a:t>a) Tìm hệ số góc của </a:t>
                </a:r>
                <a:r>
                  <a:rPr lang="vi-VN" sz="3800">
                    <a:solidFill>
                      <a:srgbClr val="000000"/>
                    </a:solidFill>
                  </a:rPr>
                  <a:t>tiếp </a:t>
                </a:r>
                <a:r>
                  <a:rPr lang="vi-VN" sz="3800" smtClean="0">
                    <a:solidFill>
                      <a:srgbClr val="000000"/>
                    </a:solidFill>
                  </a:rPr>
                  <a:t>tuyến</a:t>
                </a:r>
                <a:r>
                  <a:rPr lang="en-US" sz="3800" smtClean="0">
                    <a:solidFill>
                      <a:srgbClr val="000000"/>
                    </a:solidFill>
                  </a:rPr>
                  <a:t> </a:t>
                </a:r>
                <a:r>
                  <a:rPr lang="en-US" sz="3800" smtClean="0">
                    <a:solidFill>
                      <a:srgbClr val="000000"/>
                    </a:solidFill>
                    <a:latin typeface="Arial" panose="020B0604020202020204" pitchFamily="34" charset="0"/>
                    <a:cs typeface="Arial" panose="020B0604020202020204" pitchFamily="34" charset="0"/>
                  </a:rPr>
                  <a:t>của</a:t>
                </a:r>
                <a:r>
                  <a:rPr lang="vi-VN" sz="3800" smtClean="0">
                    <a:solidFill>
                      <a:srgbClr val="000000"/>
                    </a:solidFill>
                  </a:rPr>
                  <a:t> </a:t>
                </a:r>
                <a14:m>
                  <m:oMath xmlns:m="http://schemas.openxmlformats.org/officeDocument/2006/math">
                    <m:r>
                      <a:rPr lang="vi-VN" sz="3800" i="1" smtClean="0">
                        <a:solidFill>
                          <a:srgbClr val="000000"/>
                        </a:solidFill>
                        <a:latin typeface="Cambria Math" panose="02040503050406030204" pitchFamily="18" charset="0"/>
                      </a:rPr>
                      <m:t>(</m:t>
                    </m:r>
                    <m:r>
                      <a:rPr lang="vi-VN" sz="3800" i="1" smtClean="0">
                        <a:solidFill>
                          <a:srgbClr val="000000"/>
                        </a:solidFill>
                        <a:latin typeface="Cambria Math" panose="02040503050406030204" pitchFamily="18" charset="0"/>
                      </a:rPr>
                      <m:t>𝑃</m:t>
                    </m:r>
                    <m:r>
                      <a:rPr lang="vi-VN" sz="3800" i="1" smtClean="0">
                        <a:solidFill>
                          <a:srgbClr val="000000"/>
                        </a:solidFill>
                        <a:latin typeface="Cambria Math" panose="02040503050406030204" pitchFamily="18" charset="0"/>
                      </a:rPr>
                      <m:t>)</m:t>
                    </m:r>
                  </m:oMath>
                </a14:m>
                <a:r>
                  <a:rPr lang="vi-VN" sz="3800">
                    <a:solidFill>
                      <a:srgbClr val="000000"/>
                    </a:solidFill>
                  </a:rPr>
                  <a:t> tại điểm có </a:t>
                </a:r>
                <a:r>
                  <a:rPr lang="vi-VN" sz="3800">
                    <a:solidFill>
                      <a:srgbClr val="000000"/>
                    </a:solidFill>
                  </a:rPr>
                  <a:t>hoành </a:t>
                </a:r>
                <a:r>
                  <a:rPr lang="vi-VN" sz="3800" smtClean="0">
                    <a:solidFill>
                      <a:srgbClr val="000000"/>
                    </a:solidFill>
                  </a:rPr>
                  <a:t>độ</a:t>
                </a:r>
                <a:r>
                  <a:rPr lang="en-US" sz="3800" smtClean="0">
                    <a:solidFill>
                      <a:srgbClr val="000000"/>
                    </a:solidFill>
                  </a:rPr>
                  <a:t> </a:t>
                </a:r>
                <a14:m>
                  <m:oMath xmlns:m="http://schemas.openxmlformats.org/officeDocument/2006/math">
                    <m:sSub>
                      <m:sSubPr>
                        <m:ctrlPr>
                          <a:rPr lang="en-US" sz="38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3800" b="0" i="1" kern="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b>
                        <m:r>
                          <a:rPr lang="en-US" sz="38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𝑜</m:t>
                        </m:r>
                      </m:sub>
                    </m:sSub>
                    <m:r>
                      <a:rPr lang="vi-VN" sz="3800" i="1" smtClean="0">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1</m:t>
                    </m:r>
                    <m:r>
                      <a:rPr lang="vi-VN" sz="3800" i="1" smtClean="0">
                        <a:solidFill>
                          <a:srgbClr val="000000"/>
                        </a:solidFill>
                        <a:latin typeface="Cambria Math" panose="02040503050406030204" pitchFamily="18" charset="0"/>
                      </a:rPr>
                      <m:t>.</m:t>
                    </m:r>
                  </m:oMath>
                </a14:m>
                <a:endParaRPr lang="vi-VN" sz="3800">
                  <a:solidFill>
                    <a:srgbClr val="000000"/>
                  </a:solidFill>
                </a:endParaRPr>
              </a:p>
              <a:p>
                <a:pPr lvl="0" algn="just">
                  <a:lnSpc>
                    <a:spcPct val="150000"/>
                  </a:lnSpc>
                  <a:spcBef>
                    <a:spcPts val="600"/>
                  </a:spcBef>
                  <a:spcAft>
                    <a:spcPts val="600"/>
                  </a:spcAft>
                </a:pPr>
                <a:r>
                  <a:rPr lang="vi-VN" sz="3800">
                    <a:solidFill>
                      <a:srgbClr val="000000"/>
                    </a:solidFill>
                  </a:rPr>
                  <a:t>b) Viết phương trình tiếp tuyến đó.</a:t>
                </a:r>
                <a:endParaRPr kumimoji="0" lang="vi-VN" sz="3800" b="0" i="0" u="none" strike="noStrike" kern="1200" cap="none" spc="0" normalizeH="0" baseline="0" noProof="0">
                  <a:ln>
                    <a:noFill/>
                  </a:ln>
                  <a:solidFill>
                    <a:srgbClr val="000000"/>
                  </a:solidFill>
                  <a:effectLst/>
                  <a:uLnTx/>
                  <a:uFillTx/>
                  <a:latin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1309200" y="1700127"/>
                <a:ext cx="16187687" cy="2923236"/>
              </a:xfrm>
              <a:prstGeom prst="rect">
                <a:avLst/>
              </a:prstGeom>
              <a:blipFill>
                <a:blip r:embed="rId6"/>
                <a:stretch>
                  <a:fillRect l="-1243" b="-7516"/>
                </a:stretch>
              </a:blipFill>
            </p:spPr>
            <p:txBody>
              <a:bodyPr/>
              <a:lstStyle/>
              <a:p>
                <a:r>
                  <a:rPr lang="en-US">
                    <a:noFill/>
                  </a:rPr>
                  <a:t> </a:t>
                </a:r>
              </a:p>
            </p:txBody>
          </p:sp>
        </mc:Fallback>
      </mc:AlternateContent>
      <p:grpSp>
        <p:nvGrpSpPr>
          <p:cNvPr id="27" name="Group 26"/>
          <p:cNvGrpSpPr/>
          <p:nvPr/>
        </p:nvGrpSpPr>
        <p:grpSpPr>
          <a:xfrm>
            <a:off x="8302335" y="5053216"/>
            <a:ext cx="1648503" cy="1157084"/>
            <a:chOff x="981393" y="777308"/>
            <a:chExt cx="1858639" cy="1275995"/>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9" name="TextBox 28"/>
            <p:cNvSpPr txBox="1"/>
            <p:nvPr/>
          </p:nvSpPr>
          <p:spPr>
            <a:xfrm>
              <a:off x="1177948" y="992827"/>
              <a:ext cx="1419799" cy="7466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6" name="Rectangle 5"/>
              <p:cNvSpPr/>
              <p:nvPr/>
            </p:nvSpPr>
            <p:spPr>
              <a:xfrm>
                <a:off x="1309200" y="6532989"/>
                <a:ext cx="15634775" cy="2877711"/>
              </a:xfrm>
              <a:prstGeom prst="rect">
                <a:avLst/>
              </a:prstGeom>
            </p:spPr>
            <p:txBody>
              <a:bodyPr wrap="square">
                <a:spAutoFit/>
              </a:bodyPr>
              <a:lstStyle/>
              <a:p>
                <a:pPr algn="just">
                  <a:lnSpc>
                    <a:spcPct val="150000"/>
                  </a:lnSpc>
                  <a:spcAft>
                    <a:spcPts val="1200"/>
                  </a:spcAft>
                </a:pPr>
                <a:r>
                  <a:rPr lang="en-US" sz="3800" kern="100">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up>
                            </m:sSup>
                          </m:e>
                        </m:d>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800" kern="1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kern="100">
                        <a:effectLst/>
                        <a:latin typeface="Cambria Math" panose="02040503050406030204" pitchFamily="18" charset="0"/>
                        <a:ea typeface="Calibri" panose="020F0502020204030204" pitchFamily="34" charset="0"/>
                        <a:cs typeface="Times New Roman" panose="02020603050405020304" pitchFamily="18" charset="0"/>
                      </a:rPr>
                      <m:t>=2⋅1=2</m:t>
                    </m:r>
                  </m:oMath>
                </a14:m>
                <a:r>
                  <a:rPr lang="en-US" sz="3800" kern="1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1200"/>
                  </a:spcAft>
                </a:pPr>
                <a:r>
                  <a:rPr lang="en-US" sz="3800" kern="100">
                    <a:effectLst/>
                    <a:latin typeface="Arial" panose="020B0604020202020204" pitchFamily="34" charset="0"/>
                    <a:ea typeface="Calibri" panose="020F0502020204030204" pitchFamily="34" charset="0"/>
                    <a:cs typeface="Arial" panose="020B0604020202020204" pitchFamily="34" charset="0"/>
                  </a:rPr>
                  <a:t>Vậy hệ số góc của tiếp tuyến của parabol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 tại điểm có hoành độ </a:t>
                </a:r>
                <a14:m>
                  <m:oMath xmlns:m="http://schemas.openxmlformats.org/officeDocument/2006/math">
                    <m:sSub>
                      <m:sSubPr>
                        <m:ctrlP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𝑥</m:t>
                        </m:r>
                      </m:e>
                      <m:sub>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𝑜</m:t>
                        </m:r>
                      </m:sub>
                    </m:sSub>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 là </a:t>
                </a:r>
                <a14:m>
                  <m:oMath xmlns:m="http://schemas.openxmlformats.org/officeDocument/2006/math">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𝑘</m:t>
                    </m:r>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=2.</m:t>
                    </m:r>
                  </m:oMath>
                </a14:m>
                <a:endParaRPr lang="en-US" sz="38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309200" y="6532989"/>
                <a:ext cx="15634775" cy="2877711"/>
              </a:xfrm>
              <a:prstGeom prst="rect">
                <a:avLst/>
              </a:prstGeom>
              <a:blipFill>
                <a:blip r:embed="rId8"/>
                <a:stretch>
                  <a:fillRect l="-1287" r="-1287" b="-3814"/>
                </a:stretch>
              </a:blipFill>
            </p:spPr>
            <p:txBody>
              <a:bodyPr/>
              <a:lstStyle/>
              <a:p>
                <a:r>
                  <a:rPr lang="en-US">
                    <a:noFill/>
                  </a:rPr>
                  <a:t> </a:t>
                </a:r>
              </a:p>
            </p:txBody>
          </p:sp>
        </mc:Fallback>
      </mc:AlternateContent>
    </p:spTree>
    <p:extLst>
      <p:ext uri="{BB962C8B-B14F-4D97-AF65-F5344CB8AC3E}">
        <p14:creationId xmlns:p14="http://schemas.microsoft.com/office/powerpoint/2010/main" val="181507303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4" name="Freeform 4"/>
          <p:cNvSpPr/>
          <p:nvPr/>
        </p:nvSpPr>
        <p:spPr>
          <a:xfrm>
            <a:off x="0" y="6294396"/>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6294396"/>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grpSp>
        <p:nvGrpSpPr>
          <p:cNvPr id="14" name="Group 17"/>
          <p:cNvGrpSpPr/>
          <p:nvPr/>
        </p:nvGrpSpPr>
        <p:grpSpPr>
          <a:xfrm>
            <a:off x="425116" y="419100"/>
            <a:ext cx="17449800" cy="94488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5"/>
          <a:stretch>
            <a:fillRect/>
          </a:stretch>
        </p:blipFill>
        <p:spPr>
          <a:xfrm>
            <a:off x="16208864" y="281706"/>
            <a:ext cx="2012610" cy="2040332"/>
          </a:xfrm>
          <a:prstGeom prst="rect">
            <a:avLst/>
          </a:prstGeom>
        </p:spPr>
      </p:pic>
      <p:grpSp>
        <p:nvGrpSpPr>
          <p:cNvPr id="19" name="Group 18"/>
          <p:cNvGrpSpPr/>
          <p:nvPr/>
        </p:nvGrpSpPr>
        <p:grpSpPr>
          <a:xfrm>
            <a:off x="433137" y="417095"/>
            <a:ext cx="7415463" cy="1002272"/>
            <a:chOff x="519133" y="187921"/>
            <a:chExt cx="13986315" cy="1036067"/>
          </a:xfrm>
        </p:grpSpPr>
        <p:sp>
          <p:nvSpPr>
            <p:cNvPr id="20" name="Round Single Corner Rectangle 19"/>
            <p:cNvSpPr/>
            <p:nvPr/>
          </p:nvSpPr>
          <p:spPr>
            <a:xfrm flipV="1">
              <a:off x="519133" y="187921"/>
              <a:ext cx="13986315" cy="1036067"/>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879948" y="339267"/>
              <a:ext cx="13194837" cy="76357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Phương trình tiếp tuyến</a:t>
              </a:r>
              <a:endPar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3" name="Rectangle 22"/>
              <p:cNvSpPr/>
              <p:nvPr/>
            </p:nvSpPr>
            <p:spPr>
              <a:xfrm>
                <a:off x="1309200" y="1700127"/>
                <a:ext cx="16187687" cy="2923236"/>
              </a:xfrm>
              <a:prstGeom prst="rect">
                <a:avLst/>
              </a:prstGeom>
            </p:spPr>
            <p:txBody>
              <a:bodyPr wrap="square">
                <a:spAutoFit/>
              </a:bodyPr>
              <a:lstStyle/>
              <a:p>
                <a:pPr marL="571500" marR="0" lvl="0" indent="-571500" algn="just" defTabSz="914400" rtl="0" eaLnBrk="1" fontAlgn="auto" latinLnBrk="0" hangingPunct="1">
                  <a:lnSpc>
                    <a:spcPct val="150000"/>
                  </a:lnSpc>
                  <a:spcBef>
                    <a:spcPts val="600"/>
                  </a:spcBef>
                  <a:spcAft>
                    <a:spcPts val="600"/>
                  </a:spcAft>
                  <a:buClrTx/>
                  <a:buSzTx/>
                  <a:buFont typeface="Wingdings" panose="05000000000000000000" pitchFamily="2" charset="2"/>
                  <a:buChar char="q"/>
                  <a:tabLst/>
                  <a:defRPr/>
                </a:pPr>
                <a:r>
                  <a:rPr kumimoji="0" lang="vi-VN" sz="38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5.</a:t>
                </a:r>
                <a:r>
                  <a:rPr kumimoji="0" lang="en-US" sz="3800" b="1" i="0" u="none" strike="noStrike" kern="1200" cap="none" spc="0" normalizeH="0" baseline="0" noProof="0" smtClean="0">
                    <a:ln>
                      <a:noFill/>
                    </a:ln>
                    <a:solidFill>
                      <a:srgbClr val="C00000"/>
                    </a:solidFill>
                    <a:effectLst/>
                    <a:uLnTx/>
                    <a:uFillTx/>
                    <a:latin typeface="Calibri"/>
                    <a:ea typeface="+mn-ea"/>
                    <a:cs typeface="Arial" panose="020B0604020202020204" pitchFamily="34" charset="0"/>
                  </a:rPr>
                  <a:t>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Cho hàm số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oMath>
                </a14:m>
                <a:r>
                  <a:rPr kumimoji="0" lang="en-US" sz="3800" b="0" i="0" u="none" strike="noStrike" kern="1200" cap="none" spc="0" normalizeH="0" baseline="0" noProof="0" smtClean="0">
                    <a:ln>
                      <a:noFill/>
                    </a:ln>
                    <a:solidFill>
                      <a:srgbClr val="000000"/>
                    </a:solidFill>
                    <a:effectLst/>
                    <a:uLnTx/>
                    <a:uFillTx/>
                    <a:latin typeface="Calibri"/>
                    <a:ea typeface="+mn-ea"/>
                    <a:cs typeface="+mn-cs"/>
                  </a:rPr>
                  <a:t> </a:t>
                </a: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có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đồ thị là đường parabol </a:t>
                </a:r>
                <a14:m>
                  <m:oMath xmlns:m="http://schemas.openxmlformats.org/officeDocument/2006/math">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endPar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 Tìm hệ số góc của tiếp </a:t>
                </a: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tuyến</a:t>
                </a:r>
                <a:r>
                  <a:rPr kumimoji="0" lang="en-US" sz="3800" b="0" i="0" u="none" strike="noStrike" kern="1200" cap="none" spc="0" normalizeH="0" baseline="0" noProof="0" smtClean="0">
                    <a:ln>
                      <a:noFill/>
                    </a:ln>
                    <a:solidFill>
                      <a:srgbClr val="000000"/>
                    </a:solidFill>
                    <a:effectLst/>
                    <a:uLnTx/>
                    <a:uFillTx/>
                    <a:latin typeface="Calibri"/>
                    <a:ea typeface="+mn-ea"/>
                    <a:cs typeface="+mn-cs"/>
                  </a:rPr>
                  <a:t> </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a:t>
                </a:r>
                <a14:m>
                  <m:oMath xmlns:m="http://schemas.openxmlformats.org/officeDocument/2006/math">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𝑃</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tại điểm có hoành </a:t>
                </a: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độ</a:t>
                </a:r>
                <a:r>
                  <a:rPr kumimoji="0" lang="en-US" sz="3800" b="0" i="0" u="none" strike="noStrike" kern="1200" cap="none" spc="0" normalizeH="0" baseline="0" noProof="0" smtClean="0">
                    <a:ln>
                      <a:noFill/>
                    </a:ln>
                    <a:solidFill>
                      <a:srgbClr val="000000"/>
                    </a:solidFill>
                    <a:effectLst/>
                    <a:uLnTx/>
                    <a:uFillTx/>
                    <a:latin typeface="Calibri"/>
                    <a:ea typeface="+mn-ea"/>
                    <a:cs typeface="+mn-cs"/>
                  </a:rPr>
                  <a:t> </a:t>
                </a:r>
                <a14:m>
                  <m:oMath xmlns:m="http://schemas.openxmlformats.org/officeDocument/2006/math">
                    <m:sSub>
                      <m:sSubPr>
                        <m:ctrlPr>
                          <a:rPr kumimoji="0" lang="en-US" sz="3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8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e>
                      <m:sub>
                        <m:r>
                          <a:rPr kumimoji="0" lang="en-US" sz="3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𝑜</m:t>
                        </m:r>
                      </m:sub>
                    </m:sSub>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endPar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 Viết phương trình tiếp tuyến đó.</a:t>
                </a:r>
              </a:p>
            </p:txBody>
          </p:sp>
        </mc:Choice>
        <mc:Fallback>
          <p:sp>
            <p:nvSpPr>
              <p:cNvPr id="23" name="Rectangle 22"/>
              <p:cNvSpPr>
                <a:spLocks noRot="1" noChangeAspect="1" noMove="1" noResize="1" noEditPoints="1" noAdjustHandles="1" noChangeArrowheads="1" noChangeShapeType="1" noTextEdit="1"/>
              </p:cNvSpPr>
              <p:nvPr/>
            </p:nvSpPr>
            <p:spPr>
              <a:xfrm>
                <a:off x="1309200" y="1700127"/>
                <a:ext cx="16187687" cy="2923236"/>
              </a:xfrm>
              <a:prstGeom prst="rect">
                <a:avLst/>
              </a:prstGeom>
              <a:blipFill>
                <a:blip r:embed="rId6"/>
                <a:stretch>
                  <a:fillRect l="-1243" b="-7516"/>
                </a:stretch>
              </a:blipFill>
            </p:spPr>
            <p:txBody>
              <a:bodyPr/>
              <a:lstStyle/>
              <a:p>
                <a:r>
                  <a:rPr lang="en-US">
                    <a:noFill/>
                  </a:rPr>
                  <a:t> </a:t>
                </a:r>
              </a:p>
            </p:txBody>
          </p:sp>
        </mc:Fallback>
      </mc:AlternateContent>
      <p:grpSp>
        <p:nvGrpSpPr>
          <p:cNvPr id="27" name="Group 26"/>
          <p:cNvGrpSpPr/>
          <p:nvPr/>
        </p:nvGrpSpPr>
        <p:grpSpPr>
          <a:xfrm>
            <a:off x="8302335" y="5053216"/>
            <a:ext cx="1648503" cy="1157084"/>
            <a:chOff x="981393" y="777308"/>
            <a:chExt cx="1858639" cy="1275995"/>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9" name="TextBox 28"/>
            <p:cNvSpPr txBox="1"/>
            <p:nvPr/>
          </p:nvSpPr>
          <p:spPr>
            <a:xfrm>
              <a:off x="1177948" y="992827"/>
              <a:ext cx="1419799" cy="7466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6" name="Rectangle 5"/>
              <p:cNvSpPr/>
              <p:nvPr/>
            </p:nvSpPr>
            <p:spPr>
              <a:xfrm>
                <a:off x="1309200" y="6591300"/>
                <a:ext cx="15634775" cy="2846292"/>
              </a:xfrm>
              <a:prstGeom prst="rect">
                <a:avLst/>
              </a:prstGeom>
            </p:spPr>
            <p:txBody>
              <a:bodyPr wrap="square">
                <a:spAutoFit/>
              </a:bodyPr>
              <a:lstStyle/>
              <a:p>
                <a:pPr lvl="0">
                  <a:lnSpc>
                    <a:spcPct val="150000"/>
                  </a:lnSpc>
                  <a:spcBef>
                    <a:spcPts val="600"/>
                  </a:spcBef>
                  <a:spcAft>
                    <a:spcPts val="600"/>
                  </a:spcAft>
                  <a:defRPr/>
                </a:pP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b) Phương trình tiếp tuyến có hệ số góc </a:t>
                </a:r>
                <a14:m>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rPr>
                      <m:t>𝑘</m:t>
                    </m:r>
                    <m:r>
                      <a:rPr lang="en-US" sz="3800" i="1">
                        <a:solidFill>
                          <a:prstClr val="black"/>
                        </a:solidFill>
                        <a:latin typeface="Cambria Math" panose="02040503050406030204" pitchFamily="18" charset="0"/>
                        <a:ea typeface="Malgun Gothic" panose="020B0503020000020004" pitchFamily="34" charset="-127"/>
                      </a:rPr>
                      <m:t>=2 </m:t>
                    </m:r>
                  </m:oMath>
                </a14:m>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có dạng </a:t>
                </a:r>
                <a14:m>
                  <m:oMath xmlns:m="http://schemas.openxmlformats.org/officeDocument/2006/math">
                    <m:r>
                      <a:rPr lang="en-US" sz="3800" i="1">
                        <a:solidFill>
                          <a:srgbClr val="000000"/>
                        </a:solidFill>
                        <a:latin typeface="Cambria Math" panose="02040503050406030204" pitchFamily="18" charset="0"/>
                        <a:ea typeface="Times New Roman" panose="02020603050405020304" pitchFamily="18" charset="0"/>
                      </a:rPr>
                      <m:t>𝑦</m:t>
                    </m:r>
                    <m:r>
                      <a:rPr lang="en-US" sz="3800" i="1">
                        <a:solidFill>
                          <a:srgbClr val="000000"/>
                        </a:solidFill>
                        <a:latin typeface="Cambria Math" panose="02040503050406030204" pitchFamily="18" charset="0"/>
                        <a:ea typeface="Times New Roman" panose="02020603050405020304" pitchFamily="18" charset="0"/>
                      </a:rPr>
                      <m:t>=2</m:t>
                    </m:r>
                    <m:r>
                      <a:rPr lang="en-US" sz="3800" i="1">
                        <a:solidFill>
                          <a:srgbClr val="000000"/>
                        </a:solidFill>
                        <a:latin typeface="Cambria Math" panose="02040503050406030204" pitchFamily="18" charset="0"/>
                        <a:ea typeface="Times New Roman" panose="02020603050405020304" pitchFamily="18" charset="0"/>
                      </a:rPr>
                      <m:t>𝑥</m:t>
                    </m:r>
                    <m:r>
                      <a:rPr lang="en-US" sz="3800" i="1">
                        <a:solidFill>
                          <a:srgbClr val="000000"/>
                        </a:solidFill>
                        <a:latin typeface="Cambria Math" panose="02040503050406030204" pitchFamily="18" charset="0"/>
                        <a:ea typeface="Times New Roman" panose="02020603050405020304" pitchFamily="18" charset="0"/>
                      </a:rPr>
                      <m:t>+</m:t>
                    </m:r>
                    <m:r>
                      <a:rPr lang="en-US" sz="3800" i="1">
                        <a:solidFill>
                          <a:srgbClr val="000000"/>
                        </a:solidFill>
                        <a:latin typeface="Cambria Math" panose="02040503050406030204" pitchFamily="18" charset="0"/>
                        <a:ea typeface="Times New Roman" panose="02020603050405020304" pitchFamily="18" charset="0"/>
                      </a:rPr>
                      <m:t>𝑐</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38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⇒1=2.1+</m:t>
                      </m:r>
                      <m:r>
                        <a:rPr lang="en-US" sz="38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𝑐</m:t>
                      </m:r>
                      <m:r>
                        <a:rPr lang="en-US" sz="38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𝑐</m:t>
                      </m:r>
                      <m:r>
                        <a:rPr lang="en-US" sz="38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38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600"/>
                  </a:spcBef>
                  <a:spcAft>
                    <a:spcPts val="600"/>
                  </a:spcAft>
                  <a:defRPr/>
                </a:pPr>
                <a:r>
                  <a:rPr lang="en-US" sz="3800" kern="100">
                    <a:solidFill>
                      <a:srgbClr val="000000"/>
                    </a:solidFill>
                    <a:latin typeface="Arial" panose="020B0604020202020204" pitchFamily="34" charset="0"/>
                    <a:ea typeface="Times New Roman" panose="02020603050405020304" pitchFamily="18" charset="0"/>
                    <a:cs typeface="Arial" panose="020B0604020202020204" pitchFamily="34" charset="0"/>
                  </a:rPr>
                  <a:t>Vậy phương trình tiếp tuyến là </a:t>
                </a:r>
                <a14:m>
                  <m:oMath xmlns:m="http://schemas.openxmlformats.org/officeDocument/2006/math">
                    <m:r>
                      <a:rPr lang="en-US" sz="38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r>
                      <a:rPr lang="en-US" sz="38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a:rPr lang="en-US" sz="38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38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38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309200" y="6591300"/>
                <a:ext cx="15634775" cy="2846292"/>
              </a:xfrm>
              <a:prstGeom prst="rect">
                <a:avLst/>
              </a:prstGeom>
              <a:blipFill>
                <a:blip r:embed="rId8"/>
                <a:stretch>
                  <a:fillRect l="-1287" b="-7709"/>
                </a:stretch>
              </a:blipFill>
            </p:spPr>
            <p:txBody>
              <a:bodyPr/>
              <a:lstStyle/>
              <a:p>
                <a:r>
                  <a:rPr lang="en-US">
                    <a:noFill/>
                  </a:rPr>
                  <a:t> </a:t>
                </a:r>
              </a:p>
            </p:txBody>
          </p:sp>
        </mc:Fallback>
      </mc:AlternateContent>
    </p:spTree>
    <p:extLst>
      <p:ext uri="{BB962C8B-B14F-4D97-AF65-F5344CB8AC3E}">
        <p14:creationId xmlns:p14="http://schemas.microsoft.com/office/powerpoint/2010/main" val="3192254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up)">
                                      <p:cBhvr>
                                        <p:cTn id="11" dur="500"/>
                                        <p:tgtEl>
                                          <p:spTgt spid="6">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up)">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3" name="Freeform 3"/>
          <p:cNvSpPr/>
          <p:nvPr/>
        </p:nvSpPr>
        <p:spPr>
          <a:xfrm>
            <a:off x="9152505" y="-3482341"/>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4" name="Freeform 4"/>
          <p:cNvSpPr/>
          <p:nvPr/>
        </p:nvSpPr>
        <p:spPr>
          <a:xfrm>
            <a:off x="0"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3" name="Group 17"/>
          <p:cNvGrpSpPr/>
          <p:nvPr/>
        </p:nvGrpSpPr>
        <p:grpSpPr>
          <a:xfrm>
            <a:off x="1247274" y="988558"/>
            <a:ext cx="15925800" cy="8001000"/>
            <a:chOff x="0" y="0"/>
            <a:chExt cx="4521135" cy="2620190"/>
          </a:xfrm>
        </p:grpSpPr>
        <p:sp>
          <p:nvSpPr>
            <p:cNvPr id="14"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5"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2484634" y="3029530"/>
                <a:ext cx="13576663" cy="3485570"/>
              </a:xfrm>
              <a:prstGeom prst="rect">
                <a:avLst/>
              </a:prstGeom>
            </p:spPr>
            <p:txBody>
              <a:bodyPr wrap="square">
                <a:spAutoFit/>
              </a:bodyPr>
              <a:lstStyle/>
              <a:p>
                <a:pPr algn="just">
                  <a:lnSpc>
                    <a:spcPct val="175000"/>
                  </a:lnSpc>
                  <a:spcBef>
                    <a:spcPts val="600"/>
                  </a:spcBef>
                  <a:spcAft>
                    <a:spcPts val="800"/>
                  </a:spcAft>
                </a:pPr>
                <a:r>
                  <a:rPr lang="en-US" sz="4200" kern="100" smtClean="0">
                    <a:latin typeface="Arial" panose="020B0604020202020204" pitchFamily="34" charset="0"/>
                    <a:ea typeface="Calibri" panose="020F0502020204030204" pitchFamily="34" charset="0"/>
                    <a:cs typeface="Arial" panose="020B0604020202020204" pitchFamily="34" charset="0"/>
                  </a:rPr>
                  <a:t>Nếu hàm số </a:t>
                </a:r>
                <a14:m>
                  <m:oMath xmlns:m="http://schemas.openxmlformats.org/officeDocument/2006/math">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200" kern="100">
                    <a:effectLst/>
                    <a:latin typeface="Arial" panose="020B0604020202020204" pitchFamily="34" charset="0"/>
                    <a:ea typeface="Calibri" panose="020F0502020204030204" pitchFamily="34" charset="0"/>
                    <a:cs typeface="Arial" panose="020B0604020202020204" pitchFamily="34" charset="0"/>
                  </a:rPr>
                  <a:t> có đạo hàm tại điểm </a:t>
                </a:r>
                <a14:m>
                  <m:oMath xmlns:m="http://schemas.openxmlformats.org/officeDocument/2006/math">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en-US" sz="4200" kern="100">
                    <a:effectLst/>
                    <a:latin typeface="Arial" panose="020B0604020202020204" pitchFamily="34" charset="0"/>
                    <a:ea typeface="Calibri" panose="020F0502020204030204" pitchFamily="34" charset="0"/>
                    <a:cs typeface="Arial" panose="020B0604020202020204" pitchFamily="34" charset="0"/>
                  </a:rPr>
                  <a:t> thì phương trình tiếp tuyến của đồ thị hàm số tại điểm </a:t>
                </a:r>
                <a14:m>
                  <m:oMath xmlns:m="http://schemas.openxmlformats.org/officeDocument/2006/math">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𝑦</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oMath>
                </a14:m>
                <a:r>
                  <a:rPr lang="en-US" sz="4200" kern="1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𝑦</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𝑓</m:t>
                        </m:r>
                      </m:e>
                      <m:sup>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d>
                      <m:d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oMath>
                </a14:m>
                <a:r>
                  <a:rPr lang="en-US" sz="4200" kern="100">
                    <a:effectLst/>
                    <a:latin typeface="Arial" panose="020B0604020202020204" pitchFamily="34" charset="0"/>
                    <a:ea typeface="Calibri" panose="020F0502020204030204" pitchFamily="34" charset="0"/>
                    <a:cs typeface="Arial" panose="020B0604020202020204" pitchFamily="34" charset="0"/>
                  </a:rPr>
                  <a:t>, trong đó </a:t>
                </a:r>
                <a14:m>
                  <m:oMath xmlns:m="http://schemas.openxmlformats.org/officeDocument/2006/math">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b="0" i="1"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𝑦</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2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2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oMath>
                </a14:m>
                <a:r>
                  <a:rPr lang="en-US" sz="4200" kern="10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6" name="Rectangle 5"/>
              <p:cNvSpPr>
                <a:spLocks noRot="1" noChangeAspect="1" noMove="1" noResize="1" noEditPoints="1" noAdjustHandles="1" noChangeArrowheads="1" noChangeShapeType="1" noTextEdit="1"/>
              </p:cNvSpPr>
              <p:nvPr/>
            </p:nvSpPr>
            <p:spPr>
              <a:xfrm>
                <a:off x="2484634" y="3029530"/>
                <a:ext cx="13576663" cy="3485570"/>
              </a:xfrm>
              <a:prstGeom prst="rect">
                <a:avLst/>
              </a:prstGeom>
              <a:blipFill>
                <a:blip r:embed="rId5"/>
                <a:stretch>
                  <a:fillRect l="-1751" r="-1706" b="-2448"/>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15254603" y="7197414"/>
            <a:ext cx="2409844" cy="2330353"/>
          </a:xfrm>
          <a:prstGeom prst="rect">
            <a:avLst/>
          </a:prstGeom>
        </p:spPr>
      </p:pic>
      <p:pic>
        <p:nvPicPr>
          <p:cNvPr id="8" name="Picture 7"/>
          <p:cNvPicPr>
            <a:picLocks noChangeAspect="1"/>
          </p:cNvPicPr>
          <p:nvPr/>
        </p:nvPicPr>
        <p:blipFill>
          <a:blip r:embed="rId7"/>
          <a:stretch>
            <a:fillRect/>
          </a:stretch>
        </p:blipFill>
        <p:spPr>
          <a:xfrm>
            <a:off x="390263" y="6818355"/>
            <a:ext cx="2267063" cy="2191642"/>
          </a:xfrm>
          <a:prstGeom prst="rect">
            <a:avLst/>
          </a:prstGeom>
        </p:spPr>
      </p:pic>
      <p:sp>
        <p:nvSpPr>
          <p:cNvPr id="9" name="Rectangle 8"/>
          <p:cNvSpPr/>
          <p:nvPr/>
        </p:nvSpPr>
        <p:spPr>
          <a:xfrm>
            <a:off x="7379502" y="1478821"/>
            <a:ext cx="3724096" cy="116955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0" b="1" i="0" u="none"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 </a:t>
            </a:r>
            <a:r>
              <a:rPr kumimoji="0" lang="nl-NL" sz="7000" b="1" i="0" u="none"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7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9609271"/>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244642" y="222584"/>
            <a:ext cx="17771490" cy="9797716"/>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p:cNvPicPr>
            <a:picLocks noChangeAspect="1"/>
          </p:cNvPicPr>
          <p:nvPr/>
        </p:nvPicPr>
        <p:blipFill>
          <a:blip r:embed="rId3"/>
          <a:stretch>
            <a:fillRect/>
          </a:stretch>
        </p:blipFill>
        <p:spPr>
          <a:xfrm rot="7724825">
            <a:off x="-128045" y="618871"/>
            <a:ext cx="1409290" cy="1604799"/>
          </a:xfrm>
          <a:prstGeom prst="rect">
            <a:avLst/>
          </a:prstGeom>
        </p:spPr>
      </p:pic>
      <p:pic>
        <p:nvPicPr>
          <p:cNvPr id="3" name="Picture 2"/>
          <p:cNvPicPr>
            <a:picLocks noChangeAspect="1"/>
          </p:cNvPicPr>
          <p:nvPr/>
        </p:nvPicPr>
        <p:blipFill>
          <a:blip r:embed="rId4"/>
          <a:stretch>
            <a:fillRect/>
          </a:stretch>
        </p:blipFill>
        <p:spPr>
          <a:xfrm rot="5587434">
            <a:off x="16714268" y="8733141"/>
            <a:ext cx="937141" cy="1776883"/>
          </a:xfrm>
          <a:prstGeom prst="rect">
            <a:avLst/>
          </a:prstGeom>
        </p:spPr>
      </p:pic>
      <p:grpSp>
        <p:nvGrpSpPr>
          <p:cNvPr id="13" name="Group 12"/>
          <p:cNvGrpSpPr/>
          <p:nvPr/>
        </p:nvGrpSpPr>
        <p:grpSpPr>
          <a:xfrm>
            <a:off x="1643430" y="787356"/>
            <a:ext cx="14973914" cy="1993944"/>
            <a:chOff x="491710" y="626892"/>
            <a:chExt cx="14973914" cy="1993944"/>
          </a:xfrm>
        </p:grpSpPr>
        <p:sp>
          <p:nvSpPr>
            <p:cNvPr id="19" name="Rounded Rectangle 18"/>
            <p:cNvSpPr/>
            <p:nvPr/>
          </p:nvSpPr>
          <p:spPr>
            <a:xfrm>
              <a:off x="533401" y="753021"/>
              <a:ext cx="2209799" cy="91789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a:t>
              </a:r>
              <a:r>
                <a:rPr lang="en-US" sz="3800" b="1" smtClean="0">
                  <a:latin typeface="Arial" panose="020B0604020202020204" pitchFamily="34" charset="0"/>
                  <a:cs typeface="Arial" panose="020B0604020202020204" pitchFamily="34" charset="0"/>
                </a:rPr>
                <a:t>5</a:t>
              </a:r>
              <a:endParaRPr lang="en-US" sz="3800" b="1">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0" name="Rectangle 19"/>
                <p:cNvSpPr/>
                <p:nvPr/>
              </p:nvSpPr>
              <p:spPr>
                <a:xfrm>
                  <a:off x="491710" y="626892"/>
                  <a:ext cx="14973914" cy="1993944"/>
                </a:xfrm>
                <a:prstGeom prst="rect">
                  <a:avLst/>
                </a:prstGeom>
              </p:spPr>
              <p:txBody>
                <a:bodyPr wrap="square">
                  <a:spAutoFit/>
                </a:bodyPr>
                <a:lstStyle/>
                <a:p>
                  <a:pPr algn="just">
                    <a:lnSpc>
                      <a:spcPct val="175000"/>
                    </a:lnSpc>
                  </a:pPr>
                  <a:r>
                    <a:rPr lang="en-US" sz="3800" smtClean="0">
                      <a:latin typeface="Arial" panose="020B0604020202020204" pitchFamily="34" charset="0"/>
                      <a:cs typeface="Arial" panose="020B0604020202020204" pitchFamily="34" charset="0"/>
                    </a:rPr>
                    <a:t>                  </a:t>
                  </a:r>
                  <a:r>
                    <a:rPr lang="vi-VN" sz="3800" smtClean="0">
                      <a:cs typeface="Arial" panose="020B0604020202020204" pitchFamily="34" charset="0"/>
                    </a:rPr>
                    <a:t>Viết </a:t>
                  </a:r>
                  <a:r>
                    <a:rPr lang="vi-VN" sz="3800">
                      <a:cs typeface="Arial" panose="020B0604020202020204" pitchFamily="34" charset="0"/>
                    </a:rPr>
                    <a:t>phương trình tiếp tuyến của parabol </a:t>
                  </a:r>
                  <a14:m>
                    <m:oMath xmlns:m="http://schemas.openxmlformats.org/officeDocument/2006/math">
                      <m:d>
                        <m:dPr>
                          <m:ctrlPr>
                            <a:rPr lang="vi-VN" sz="3800" i="1" smtClean="0">
                              <a:latin typeface="Cambria Math" panose="02040503050406030204" pitchFamily="18" charset="0"/>
                              <a:cs typeface="Arial" panose="020B0604020202020204" pitchFamily="34" charset="0"/>
                            </a:rPr>
                          </m:ctrlPr>
                        </m:dPr>
                        <m:e>
                          <m:r>
                            <a:rPr lang="vi-VN" sz="3800" i="1" smtClean="0">
                              <a:latin typeface="Cambria Math" panose="02040503050406030204" pitchFamily="18" charset="0"/>
                              <a:cs typeface="Arial" panose="020B0604020202020204" pitchFamily="34" charset="0"/>
                            </a:rPr>
                            <m:t>𝑃</m:t>
                          </m:r>
                        </m:e>
                      </m:d>
                      <m:r>
                        <a:rPr lang="en-US" sz="3800" b="0" i="1" smtClean="0">
                          <a:latin typeface="Cambria Math" panose="02040503050406030204" pitchFamily="18" charset="0"/>
                          <a:cs typeface="Arial" panose="020B0604020202020204" pitchFamily="34" charset="0"/>
                        </a:rPr>
                        <m:t>: </m:t>
                      </m:r>
                      <m:r>
                        <a:rPr lang="en-US" sz="3800" i="1">
                          <a:latin typeface="Cambria Math" panose="02040503050406030204" pitchFamily="18" charset="0"/>
                          <a:cs typeface="Arial" panose="020B0604020202020204" pitchFamily="34" charset="0"/>
                        </a:rPr>
                        <m:t>𝑦</m:t>
                      </m:r>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3</m:t>
                          </m:r>
                          <m:r>
                            <a:rPr lang="en-US" sz="3800" i="1">
                              <a:latin typeface="Cambria Math" panose="02040503050406030204" pitchFamily="18" charset="0"/>
                              <a:cs typeface="Arial" panose="020B0604020202020204" pitchFamily="34" charset="0"/>
                            </a:rPr>
                            <m:t>𝑥</m:t>
                          </m:r>
                        </m:e>
                        <m:sup>
                          <m:r>
                            <a:rPr lang="en-US" sz="3800" i="1">
                              <a:latin typeface="Cambria Math" panose="02040503050406030204" pitchFamily="18" charset="0"/>
                              <a:cs typeface="Arial" panose="020B0604020202020204" pitchFamily="34" charset="0"/>
                            </a:rPr>
                            <m:t>2</m:t>
                          </m:r>
                        </m:sup>
                      </m:sSup>
                    </m:oMath>
                  </a14:m>
                  <a:r>
                    <a:rPr lang="en-US" sz="3800" smtClean="0">
                      <a:cs typeface="Arial" panose="020B0604020202020204" pitchFamily="34" charset="0"/>
                    </a:rPr>
                    <a:t> </a:t>
                  </a:r>
                  <a:r>
                    <a:rPr lang="vi-VN" sz="3800" smtClean="0">
                      <a:cs typeface="Arial" panose="020B0604020202020204" pitchFamily="34" charset="0"/>
                    </a:rPr>
                    <a:t>tại </a:t>
                  </a:r>
                  <a:r>
                    <a:rPr lang="vi-VN" sz="3800">
                      <a:cs typeface="Arial" panose="020B0604020202020204" pitchFamily="34" charset="0"/>
                    </a:rPr>
                    <a:t>điểm có hoành </a:t>
                  </a:r>
                  <a:r>
                    <a:rPr lang="vi-VN" sz="3800">
                      <a:cs typeface="Arial" panose="020B0604020202020204" pitchFamily="34" charset="0"/>
                    </a:rPr>
                    <a:t>độ </a:t>
                  </a:r>
                  <a14:m>
                    <m:oMath xmlns:m="http://schemas.openxmlformats.org/officeDocument/2006/math">
                      <m:sSub>
                        <m:sSubPr>
                          <m:ctrlPr>
                            <a:rPr lang="en-US" sz="3800" i="1" smtClean="0">
                              <a:latin typeface="Cambria Math" panose="02040503050406030204" pitchFamily="18" charset="0"/>
                              <a:cs typeface="Arial" panose="020B0604020202020204" pitchFamily="34" charset="0"/>
                            </a:rPr>
                          </m:ctrlPr>
                        </m:sSubPr>
                        <m:e>
                          <m:r>
                            <a:rPr lang="en-US" sz="3800" b="0" i="1" smtClean="0">
                              <a:latin typeface="Cambria Math" panose="02040503050406030204" pitchFamily="18" charset="0"/>
                              <a:cs typeface="Arial" panose="020B0604020202020204" pitchFamily="34" charset="0"/>
                            </a:rPr>
                            <m:t>𝑥</m:t>
                          </m:r>
                        </m:e>
                        <m:sub>
                          <m:r>
                            <a:rPr lang="en-US" sz="3800" b="0" i="1" smtClean="0">
                              <a:latin typeface="Cambria Math" panose="02040503050406030204" pitchFamily="18" charset="0"/>
                              <a:cs typeface="Arial" panose="020B0604020202020204" pitchFamily="34" charset="0"/>
                            </a:rPr>
                            <m:t>𝑜</m:t>
                          </m:r>
                        </m:sub>
                      </m:sSub>
                      <m:r>
                        <a:rPr lang="en-US" sz="3800" b="0" i="1" smtClean="0">
                          <a:latin typeface="Cambria Math" panose="02040503050406030204" pitchFamily="18" charset="0"/>
                          <a:cs typeface="Arial" panose="020B0604020202020204" pitchFamily="34" charset="0"/>
                        </a:rPr>
                        <m:t>=1.</m:t>
                      </m:r>
                    </m:oMath>
                  </a14:m>
                  <a:endParaRPr lang="vi-VN" sz="3800">
                    <a:latin typeface="Arial" panose="020B060402020202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491710" y="626892"/>
                  <a:ext cx="14973914" cy="1993944"/>
                </a:xfrm>
                <a:prstGeom prst="rect">
                  <a:avLst/>
                </a:prstGeom>
                <a:blipFill>
                  <a:blip r:embed="rId5"/>
                  <a:stretch>
                    <a:fillRect l="-1344" r="-1344" b="-11621"/>
                  </a:stretch>
                </a:blipFill>
              </p:spPr>
              <p:txBody>
                <a:bodyPr/>
                <a:lstStyle/>
                <a:p>
                  <a:r>
                    <a:rPr lang="en-US">
                      <a:noFill/>
                    </a:rPr>
                    <a:t> </a:t>
                  </a:r>
                </a:p>
              </p:txBody>
            </p:sp>
          </mc:Fallback>
        </mc:AlternateContent>
      </p:grpSp>
      <p:grpSp>
        <p:nvGrpSpPr>
          <p:cNvPr id="21" name="Group 20"/>
          <p:cNvGrpSpPr/>
          <p:nvPr/>
        </p:nvGrpSpPr>
        <p:grpSpPr>
          <a:xfrm>
            <a:off x="8306135" y="3330731"/>
            <a:ext cx="1648503" cy="1157084"/>
            <a:chOff x="981393" y="777308"/>
            <a:chExt cx="1858639" cy="1275995"/>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3" name="TextBox 22"/>
            <p:cNvSpPr txBox="1"/>
            <p:nvPr/>
          </p:nvSpPr>
          <p:spPr>
            <a:xfrm>
              <a:off x="1177948" y="992827"/>
              <a:ext cx="1419799" cy="7466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1574261" y="4914900"/>
                <a:ext cx="15112250" cy="4429867"/>
              </a:xfrm>
              <a:prstGeom prst="rect">
                <a:avLst/>
              </a:prstGeom>
            </p:spPr>
            <p:txBody>
              <a:bodyPr wrap="square">
                <a:spAutoFit/>
              </a:bodyPr>
              <a:lstStyle/>
              <a:p>
                <a:pPr algn="just">
                  <a:lnSpc>
                    <a:spcPct val="150000"/>
                  </a:lnSpc>
                  <a:spcBef>
                    <a:spcPts val="1200"/>
                  </a:spcBef>
                  <a:spcAft>
                    <a:spcPts val="1200"/>
                  </a:spcAft>
                </a:pPr>
                <a:r>
                  <a:rPr lang="vi-VN" sz="3800" smtClean="0"/>
                  <a:t>Từ Ví dụ 2, ta có </a:t>
                </a:r>
                <a14:m>
                  <m:oMath xmlns:m="http://schemas.openxmlformats.org/officeDocument/2006/math">
                    <m:r>
                      <a:rPr lang="vi-VN" sz="3800" i="1" smtClean="0">
                        <a:latin typeface="Cambria Math" panose="02040503050406030204" pitchFamily="18" charset="0"/>
                      </a:rPr>
                      <m:t>𝑦</m:t>
                    </m:r>
                    <m:r>
                      <a:rPr lang="vi-VN" sz="3800" i="1" smtClean="0">
                        <a:latin typeface="Cambria Math" panose="02040503050406030204" pitchFamily="18" charset="0"/>
                      </a:rPr>
                      <m:t>′ = 6</m:t>
                    </m:r>
                    <m:r>
                      <a:rPr lang="vi-VN" sz="3800" i="1" smtClean="0">
                        <a:latin typeface="Cambria Math" panose="02040503050406030204" pitchFamily="18" charset="0"/>
                      </a:rPr>
                      <m:t>𝑥</m:t>
                    </m:r>
                  </m:oMath>
                </a14:m>
                <a:r>
                  <a:rPr lang="vi-VN" sz="3800"/>
                  <a:t>. </a:t>
                </a:r>
                <a:endParaRPr lang="en-US" sz="3800" smtClean="0"/>
              </a:p>
              <a:p>
                <a:pPr algn="just">
                  <a:lnSpc>
                    <a:spcPct val="150000"/>
                  </a:lnSpc>
                  <a:spcBef>
                    <a:spcPts val="1200"/>
                  </a:spcBef>
                  <a:spcAft>
                    <a:spcPts val="1200"/>
                  </a:spcAft>
                </a:pPr>
                <a:r>
                  <a:rPr lang="vi-VN" sz="3800" smtClean="0"/>
                  <a:t>Do </a:t>
                </a:r>
                <a:r>
                  <a:rPr lang="vi-VN" sz="3800"/>
                  <a:t>đó, hệ số góc của tiếp tuyến là </a:t>
                </a:r>
                <a14:m>
                  <m:oMath xmlns:m="http://schemas.openxmlformats.org/officeDocument/2006/math">
                    <m:r>
                      <a:rPr lang="vi-VN" sz="3800" i="1" smtClean="0">
                        <a:latin typeface="Cambria Math" panose="02040503050406030204" pitchFamily="18" charset="0"/>
                      </a:rPr>
                      <m:t>𝑘</m:t>
                    </m:r>
                    <m:r>
                      <a:rPr lang="vi-VN" sz="3800" i="1" smtClean="0">
                        <a:latin typeface="Cambria Math" panose="02040503050406030204" pitchFamily="18" charset="0"/>
                      </a:rPr>
                      <m:t>=</m:t>
                    </m:r>
                    <m:r>
                      <a:rPr lang="vi-VN" sz="3800" i="1" smtClean="0">
                        <a:latin typeface="Cambria Math" panose="02040503050406030204" pitchFamily="18" charset="0"/>
                      </a:rPr>
                      <m:t>𝑓</m:t>
                    </m:r>
                    <m:r>
                      <a:rPr lang="en-US" sz="3800" b="0" i="1" smtClean="0">
                        <a:latin typeface="Cambria Math" panose="02040503050406030204" pitchFamily="18" charset="0"/>
                      </a:rPr>
                      <m:t>′</m:t>
                    </m:r>
                    <m:r>
                      <a:rPr lang="vi-VN" sz="3800" i="1" smtClean="0">
                        <a:latin typeface="Cambria Math" panose="02040503050406030204" pitchFamily="18" charset="0"/>
                      </a:rPr>
                      <m:t>(1)=6</m:t>
                    </m:r>
                  </m:oMath>
                </a14:m>
                <a:r>
                  <a:rPr lang="vi-VN" sz="3800"/>
                  <a:t>. </a:t>
                </a:r>
                <a:endParaRPr lang="en-US" sz="3800" smtClean="0"/>
              </a:p>
              <a:p>
                <a:pPr algn="just">
                  <a:lnSpc>
                    <a:spcPct val="150000"/>
                  </a:lnSpc>
                  <a:spcBef>
                    <a:spcPts val="1200"/>
                  </a:spcBef>
                  <a:spcAft>
                    <a:spcPts val="1200"/>
                  </a:spcAft>
                </a:pPr>
                <a:r>
                  <a:rPr lang="vi-VN" sz="3800" smtClean="0"/>
                  <a:t>Ngoài </a:t>
                </a:r>
                <a:r>
                  <a:rPr lang="vi-VN" sz="3800"/>
                  <a:t>ra, ta có </a:t>
                </a:r>
                <a14:m>
                  <m:oMath xmlns:m="http://schemas.openxmlformats.org/officeDocument/2006/math">
                    <m:r>
                      <a:rPr lang="vi-VN" sz="3800" i="1" smtClean="0">
                        <a:latin typeface="Cambria Math" panose="02040503050406030204" pitchFamily="18" charset="0"/>
                      </a:rPr>
                      <m:t>𝑓</m:t>
                    </m:r>
                    <m:r>
                      <a:rPr lang="vi-VN" sz="3800" i="1" smtClean="0">
                        <a:latin typeface="Cambria Math" panose="02040503050406030204" pitchFamily="18" charset="0"/>
                      </a:rPr>
                      <m:t>(1)=3 </m:t>
                    </m:r>
                  </m:oMath>
                </a14:m>
                <a:r>
                  <a:rPr lang="vi-VN" sz="3800"/>
                  <a:t>nên phương trình tiếp tuyến cần tìm </a:t>
                </a:r>
                <a:r>
                  <a:rPr lang="vi-VN" sz="3800"/>
                  <a:t>là </a:t>
                </a:r>
                <a:endParaRPr lang="en-US" sz="3800" smtClean="0"/>
              </a:p>
              <a:p>
                <a:pPr algn="ctr">
                  <a:lnSpc>
                    <a:spcPct val="150000"/>
                  </a:lnSpc>
                  <a:spcBef>
                    <a:spcPts val="1200"/>
                  </a:spcBef>
                  <a:spcAft>
                    <a:spcPts val="1200"/>
                  </a:spcAft>
                </a:pPr>
                <a14:m>
                  <m:oMath xmlns:m="http://schemas.openxmlformats.org/officeDocument/2006/math">
                    <m:r>
                      <a:rPr lang="vi-VN" sz="3800" i="1" smtClean="0">
                        <a:latin typeface="Cambria Math" panose="02040503050406030204" pitchFamily="18" charset="0"/>
                      </a:rPr>
                      <m:t>𝑦</m:t>
                    </m:r>
                    <m:r>
                      <a:rPr lang="vi-VN" sz="3800" i="1">
                        <a:latin typeface="Cambria Math" panose="02040503050406030204" pitchFamily="18" charset="0"/>
                      </a:rPr>
                      <m:t>−3=6( </m:t>
                    </m:r>
                    <m:r>
                      <a:rPr lang="vi-VN" sz="3800" i="1">
                        <a:latin typeface="Cambria Math" panose="02040503050406030204" pitchFamily="18" charset="0"/>
                      </a:rPr>
                      <m:t>𝑥</m:t>
                    </m:r>
                    <m:r>
                      <a:rPr lang="vi-VN" sz="3800" i="1">
                        <a:latin typeface="Cambria Math" panose="02040503050406030204" pitchFamily="18" charset="0"/>
                      </a:rPr>
                      <m:t>−1) </m:t>
                    </m:r>
                  </m:oMath>
                </a14:m>
                <a:r>
                  <a:rPr lang="vi-VN" sz="3800"/>
                  <a:t>hay </a:t>
                </a:r>
                <a14:m>
                  <m:oMath xmlns:m="http://schemas.openxmlformats.org/officeDocument/2006/math">
                    <m:r>
                      <a:rPr lang="vi-VN" sz="3800" i="1" smtClean="0">
                        <a:latin typeface="Cambria Math" panose="02040503050406030204" pitchFamily="18" charset="0"/>
                      </a:rPr>
                      <m:t>𝑦</m:t>
                    </m:r>
                    <m:r>
                      <a:rPr lang="vi-VN" sz="3800" i="1" smtClean="0">
                        <a:latin typeface="Cambria Math" panose="02040503050406030204" pitchFamily="18" charset="0"/>
                      </a:rPr>
                      <m:t> = 6</m:t>
                    </m:r>
                    <m:r>
                      <a:rPr lang="vi-VN" sz="3800" i="1" smtClean="0">
                        <a:latin typeface="Cambria Math" panose="02040503050406030204" pitchFamily="18" charset="0"/>
                      </a:rPr>
                      <m:t>𝑥</m:t>
                    </m:r>
                    <m:r>
                      <a:rPr lang="vi-VN" sz="3800" i="1" smtClean="0">
                        <a:latin typeface="Cambria Math" panose="02040503050406030204" pitchFamily="18" charset="0"/>
                      </a:rPr>
                      <m:t>−3.</m:t>
                    </m:r>
                  </m:oMath>
                </a14:m>
                <a:endParaRPr lang="en-US" sz="3800"/>
              </a:p>
            </p:txBody>
          </p:sp>
        </mc:Choice>
        <mc:Fallback>
          <p:sp>
            <p:nvSpPr>
              <p:cNvPr id="4" name="Rectangle 3"/>
              <p:cNvSpPr>
                <a:spLocks noRot="1" noChangeAspect="1" noMove="1" noResize="1" noEditPoints="1" noAdjustHandles="1" noChangeArrowheads="1" noChangeShapeType="1" noTextEdit="1"/>
              </p:cNvSpPr>
              <p:nvPr/>
            </p:nvSpPr>
            <p:spPr>
              <a:xfrm>
                <a:off x="1574261" y="4914900"/>
                <a:ext cx="15112250" cy="4429867"/>
              </a:xfrm>
              <a:prstGeom prst="rect">
                <a:avLst/>
              </a:prstGeom>
              <a:blipFill>
                <a:blip r:embed="rId7"/>
                <a:stretch>
                  <a:fillRect l="-1331" b="-4264"/>
                </a:stretch>
              </a:blipFill>
            </p:spPr>
            <p:txBody>
              <a:bodyPr/>
              <a:lstStyle/>
              <a:p>
                <a:r>
                  <a:rPr lang="en-US">
                    <a:noFill/>
                  </a:rPr>
                  <a:t> </a:t>
                </a:r>
              </a:p>
            </p:txBody>
          </p:sp>
        </mc:Fallback>
      </mc:AlternateContent>
    </p:spTree>
    <p:extLst>
      <p:ext uri="{BB962C8B-B14F-4D97-AF65-F5344CB8AC3E}">
        <p14:creationId xmlns:p14="http://schemas.microsoft.com/office/powerpoint/2010/main" val="26167723"/>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9" dur="500"/>
                                        <p:tgtEl>
                                          <p:spTgt spid="4">
                                            <p:txEl>
                                              <p:pRg st="2" end="2"/>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9"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3"/>
            <a:stretch>
              <a:fillRect/>
            </a:stretch>
          </a:blipFill>
        </p:spPr>
      </p:sp>
      <p:sp>
        <p:nvSpPr>
          <p:cNvPr id="20"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3"/>
            <a:stretch>
              <a:fillRect/>
            </a:stretch>
          </a:blipFill>
        </p:spPr>
      </p:sp>
      <p:grpSp>
        <p:nvGrpSpPr>
          <p:cNvPr id="16" name="Group 17"/>
          <p:cNvGrpSpPr/>
          <p:nvPr/>
        </p:nvGrpSpPr>
        <p:grpSpPr>
          <a:xfrm>
            <a:off x="260684" y="222584"/>
            <a:ext cx="17771490" cy="97977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9" name="Picture 28"/>
          <p:cNvPicPr>
            <a:picLocks noChangeAspect="1"/>
          </p:cNvPicPr>
          <p:nvPr/>
        </p:nvPicPr>
        <p:blipFill>
          <a:blip r:embed="rId4"/>
          <a:stretch>
            <a:fillRect/>
          </a:stretch>
        </p:blipFill>
        <p:spPr>
          <a:xfrm rot="471851" flipH="1">
            <a:off x="370146" y="8100929"/>
            <a:ext cx="1275131" cy="1687672"/>
          </a:xfrm>
          <a:prstGeom prst="rect">
            <a:avLst/>
          </a:prstGeom>
        </p:spPr>
      </p:pic>
      <p:sp>
        <p:nvSpPr>
          <p:cNvPr id="30" name="Freeform 8"/>
          <p:cNvSpPr/>
          <p:nvPr/>
        </p:nvSpPr>
        <p:spPr>
          <a:xfrm rot="6038017" flipH="1">
            <a:off x="16808788" y="203717"/>
            <a:ext cx="1119457" cy="1863868"/>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sp>
      <p:sp>
        <p:nvSpPr>
          <p:cNvPr id="14" name="Rounded Rectangle 13"/>
          <p:cNvSpPr/>
          <p:nvPr/>
        </p:nvSpPr>
        <p:spPr>
          <a:xfrm>
            <a:off x="971801" y="697502"/>
            <a:ext cx="3311564" cy="10287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5" name="Rectangle 14"/>
              <p:cNvSpPr/>
              <p:nvPr/>
            </p:nvSpPr>
            <p:spPr>
              <a:xfrm>
                <a:off x="949735" y="1954857"/>
                <a:ext cx="16349255" cy="2246256"/>
              </a:xfrm>
              <a:prstGeom prst="rect">
                <a:avLst/>
              </a:prstGeom>
            </p:spPr>
            <p:txBody>
              <a:bodyPr wrap="square">
                <a:spAutoFit/>
              </a:bodyPr>
              <a:lstStyle/>
              <a:p>
                <a:pPr algn="just">
                  <a:lnSpc>
                    <a:spcPct val="175000"/>
                  </a:lnSpc>
                </a:pPr>
                <a14:m>
                  <m:oMathPara xmlns:m="http://schemas.openxmlformats.org/officeDocument/2006/math">
                    <m:oMathParaPr>
                      <m:jc m:val="left"/>
                    </m:oMathParaPr>
                    <m:oMath xmlns:m="http://schemas.openxmlformats.org/officeDocument/2006/math">
                      <m:r>
                        <m:rPr>
                          <m:nor/>
                        </m:rPr>
                        <a:rPr lang="vi-VN" sz="3800">
                          <a:solidFill>
                            <a:srgbClr val="000000"/>
                          </a:solidFill>
                        </a:rPr>
                        <m:t>Vi</m:t>
                      </m:r>
                      <m:r>
                        <m:rPr>
                          <m:nor/>
                        </m:rPr>
                        <a:rPr lang="vi-VN" sz="3800">
                          <a:solidFill>
                            <a:srgbClr val="000000"/>
                          </a:solidFill>
                        </a:rPr>
                        <m:t>ế</m:t>
                      </m:r>
                      <m:r>
                        <m:rPr>
                          <m:nor/>
                        </m:rPr>
                        <a:rPr lang="vi-VN" sz="3800">
                          <a:solidFill>
                            <a:srgbClr val="000000"/>
                          </a:solidFill>
                        </a:rPr>
                        <m:t>t</m:t>
                      </m:r>
                      <m:r>
                        <m:rPr>
                          <m:nor/>
                        </m:rPr>
                        <a:rPr lang="vi-VN" sz="3800">
                          <a:solidFill>
                            <a:srgbClr val="000000"/>
                          </a:solidFill>
                        </a:rPr>
                        <m:t> </m:t>
                      </m:r>
                      <m:r>
                        <m:rPr>
                          <m:nor/>
                        </m:rPr>
                        <a:rPr lang="vi-VN" sz="3800">
                          <a:solidFill>
                            <a:srgbClr val="000000"/>
                          </a:solidFill>
                        </a:rPr>
                        <m:t>ph</m:t>
                      </m:r>
                      <m:r>
                        <m:rPr>
                          <m:nor/>
                        </m:rPr>
                        <a:rPr lang="vi-VN" sz="3800">
                          <a:solidFill>
                            <a:srgbClr val="000000"/>
                          </a:solidFill>
                        </a:rPr>
                        <m:t>ươ</m:t>
                      </m:r>
                      <m:r>
                        <m:rPr>
                          <m:nor/>
                        </m:rPr>
                        <a:rPr lang="vi-VN" sz="3800">
                          <a:solidFill>
                            <a:srgbClr val="000000"/>
                          </a:solidFill>
                        </a:rPr>
                        <m:t>ng</m:t>
                      </m:r>
                      <m:r>
                        <m:rPr>
                          <m:nor/>
                        </m:rPr>
                        <a:rPr lang="vi-VN" sz="3800">
                          <a:solidFill>
                            <a:srgbClr val="000000"/>
                          </a:solidFill>
                        </a:rPr>
                        <m:t> </m:t>
                      </m:r>
                      <m:r>
                        <m:rPr>
                          <m:nor/>
                        </m:rPr>
                        <a:rPr lang="vi-VN" sz="3800">
                          <a:solidFill>
                            <a:srgbClr val="000000"/>
                          </a:solidFill>
                        </a:rPr>
                        <m:t>tr</m:t>
                      </m:r>
                      <m:r>
                        <m:rPr>
                          <m:nor/>
                        </m:rPr>
                        <a:rPr lang="vi-VN" sz="3800">
                          <a:solidFill>
                            <a:srgbClr val="000000"/>
                          </a:solidFill>
                        </a:rPr>
                        <m:t>ì</m:t>
                      </m:r>
                      <m:r>
                        <m:rPr>
                          <m:nor/>
                        </m:rPr>
                        <a:rPr lang="vi-VN" sz="3800">
                          <a:solidFill>
                            <a:srgbClr val="000000"/>
                          </a:solidFill>
                        </a:rPr>
                        <m:t>nh</m:t>
                      </m:r>
                      <m:r>
                        <m:rPr>
                          <m:nor/>
                        </m:rPr>
                        <a:rPr lang="vi-VN" sz="3800">
                          <a:solidFill>
                            <a:srgbClr val="000000"/>
                          </a:solidFill>
                        </a:rPr>
                        <m:t> </m:t>
                      </m:r>
                      <m:r>
                        <m:rPr>
                          <m:nor/>
                        </m:rPr>
                        <a:rPr lang="vi-VN" sz="3800">
                          <a:solidFill>
                            <a:srgbClr val="000000"/>
                          </a:solidFill>
                        </a:rPr>
                        <m:t>ti</m:t>
                      </m:r>
                      <m:r>
                        <m:rPr>
                          <m:nor/>
                        </m:rPr>
                        <a:rPr lang="vi-VN" sz="3800">
                          <a:solidFill>
                            <a:srgbClr val="000000"/>
                          </a:solidFill>
                        </a:rPr>
                        <m:t>ế</m:t>
                      </m:r>
                      <m:r>
                        <m:rPr>
                          <m:nor/>
                        </m:rPr>
                        <a:rPr lang="vi-VN" sz="3800">
                          <a:solidFill>
                            <a:srgbClr val="000000"/>
                          </a:solidFill>
                        </a:rPr>
                        <m:t>p</m:t>
                      </m:r>
                      <m:r>
                        <m:rPr>
                          <m:nor/>
                        </m:rPr>
                        <a:rPr lang="vi-VN" sz="3800">
                          <a:solidFill>
                            <a:srgbClr val="000000"/>
                          </a:solidFill>
                        </a:rPr>
                        <m:t> </m:t>
                      </m:r>
                      <m:r>
                        <m:rPr>
                          <m:nor/>
                        </m:rPr>
                        <a:rPr lang="vi-VN" sz="3800">
                          <a:solidFill>
                            <a:srgbClr val="000000"/>
                          </a:solidFill>
                        </a:rPr>
                        <m:t>tuy</m:t>
                      </m:r>
                      <m:r>
                        <m:rPr>
                          <m:nor/>
                        </m:rPr>
                        <a:rPr lang="vi-VN" sz="3800">
                          <a:solidFill>
                            <a:srgbClr val="000000"/>
                          </a:solidFill>
                        </a:rPr>
                        <m:t>ế</m:t>
                      </m:r>
                      <m:r>
                        <m:rPr>
                          <m:nor/>
                        </m:rPr>
                        <a:rPr lang="vi-VN" sz="3800">
                          <a:solidFill>
                            <a:srgbClr val="000000"/>
                          </a:solidFill>
                        </a:rPr>
                        <m:t>n</m:t>
                      </m:r>
                      <m:r>
                        <m:rPr>
                          <m:nor/>
                        </m:rPr>
                        <a:rPr lang="vi-VN" sz="3800">
                          <a:solidFill>
                            <a:srgbClr val="000000"/>
                          </a:solidFill>
                        </a:rPr>
                        <m:t> </m:t>
                      </m:r>
                      <m:r>
                        <m:rPr>
                          <m:nor/>
                        </m:rPr>
                        <a:rPr lang="vi-VN" sz="3800">
                          <a:solidFill>
                            <a:srgbClr val="000000"/>
                          </a:solidFill>
                        </a:rPr>
                        <m:t>c</m:t>
                      </m:r>
                      <m:r>
                        <m:rPr>
                          <m:nor/>
                        </m:rPr>
                        <a:rPr lang="vi-VN" sz="3800">
                          <a:solidFill>
                            <a:srgbClr val="000000"/>
                          </a:solidFill>
                        </a:rPr>
                        <m:t>ủ</m:t>
                      </m:r>
                      <m:r>
                        <m:rPr>
                          <m:nor/>
                        </m:rPr>
                        <a:rPr lang="vi-VN" sz="3800">
                          <a:solidFill>
                            <a:srgbClr val="000000"/>
                          </a:solidFill>
                        </a:rPr>
                        <m:t>a</m:t>
                      </m:r>
                      <m:r>
                        <m:rPr>
                          <m:nor/>
                        </m:rPr>
                        <a:rPr lang="vi-VN" sz="3800">
                          <a:solidFill>
                            <a:srgbClr val="000000"/>
                          </a:solidFill>
                        </a:rPr>
                        <m:t> </m:t>
                      </m:r>
                      <m:r>
                        <m:rPr>
                          <m:nor/>
                        </m:rPr>
                        <a:rPr lang="vi-VN" sz="3800">
                          <a:solidFill>
                            <a:srgbClr val="000000"/>
                          </a:solidFill>
                        </a:rPr>
                        <m:t>parabol</m:t>
                      </m:r>
                      <m:r>
                        <m:rPr>
                          <m:nor/>
                        </m:rPr>
                        <a:rPr lang="en-US" sz="3800" b="0" i="0" smtClean="0">
                          <a:solidFill>
                            <a:srgbClr val="000000"/>
                          </a:solidFill>
                        </a:rPr>
                        <m:t> </m:t>
                      </m:r>
                      <m:d>
                        <m:dPr>
                          <m:ctrlPr>
                            <a:rPr lang="vi-VN" sz="3800" i="1">
                              <a:latin typeface="Cambria Math" panose="02040503050406030204" pitchFamily="18" charset="0"/>
                              <a:cs typeface="Arial" panose="020B0604020202020204" pitchFamily="34" charset="0"/>
                            </a:rPr>
                          </m:ctrlPr>
                        </m:dPr>
                        <m:e>
                          <m:r>
                            <a:rPr lang="vi-VN" sz="3800" i="1">
                              <a:latin typeface="Cambria Math" panose="02040503050406030204" pitchFamily="18" charset="0"/>
                              <a:cs typeface="Arial" panose="020B0604020202020204" pitchFamily="34" charset="0"/>
                            </a:rPr>
                            <m:t>𝑃</m:t>
                          </m:r>
                        </m:e>
                      </m:d>
                      <m:r>
                        <a:rPr lang="en-US" sz="3800" i="1">
                          <a:latin typeface="Cambria Math" panose="02040503050406030204" pitchFamily="18" charset="0"/>
                          <a:cs typeface="Arial" panose="020B0604020202020204" pitchFamily="34" charset="0"/>
                        </a:rPr>
                        <m:t>: </m:t>
                      </m:r>
                      <m:r>
                        <a:rPr lang="en-US" sz="3800" i="1">
                          <a:latin typeface="Cambria Math" panose="02040503050406030204" pitchFamily="18" charset="0"/>
                          <a:cs typeface="Arial" panose="020B0604020202020204" pitchFamily="34" charset="0"/>
                        </a:rPr>
                        <m:t>𝑦</m:t>
                      </m:r>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−2</m:t>
                          </m:r>
                          <m:r>
                            <a:rPr lang="en-US" sz="3800" i="1">
                              <a:latin typeface="Cambria Math" panose="02040503050406030204" pitchFamily="18" charset="0"/>
                              <a:cs typeface="Arial" panose="020B0604020202020204" pitchFamily="34" charset="0"/>
                            </a:rPr>
                            <m:t>𝑥</m:t>
                          </m:r>
                        </m:e>
                        <m:sup>
                          <m:r>
                            <a:rPr lang="en-US" sz="3800" i="1">
                              <a:latin typeface="Cambria Math" panose="02040503050406030204" pitchFamily="18" charset="0"/>
                              <a:cs typeface="Arial" panose="020B0604020202020204" pitchFamily="34" charset="0"/>
                            </a:rPr>
                            <m:t>2</m:t>
                          </m:r>
                        </m:sup>
                      </m:sSup>
                      <m:r>
                        <m:rPr>
                          <m:nor/>
                        </m:rPr>
                        <a:rPr lang="en-US" sz="3800">
                          <a:cs typeface="Arial" panose="020B0604020202020204" pitchFamily="34" charset="0"/>
                        </a:rPr>
                        <m:t> </m:t>
                      </m:r>
                      <m:r>
                        <m:rPr>
                          <m:nor/>
                        </m:rPr>
                        <a:rPr lang="vi-VN" sz="3800">
                          <a:cs typeface="Arial" panose="020B0604020202020204" pitchFamily="34" charset="0"/>
                        </a:rPr>
                        <m:t>t</m:t>
                      </m:r>
                      <m:r>
                        <m:rPr>
                          <m:nor/>
                        </m:rPr>
                        <a:rPr lang="vi-VN" sz="3800">
                          <a:cs typeface="Arial" panose="020B0604020202020204" pitchFamily="34" charset="0"/>
                        </a:rPr>
                        <m:t>ạ</m:t>
                      </m:r>
                      <m:r>
                        <m:rPr>
                          <m:nor/>
                        </m:rPr>
                        <a:rPr lang="vi-VN" sz="3800">
                          <a:cs typeface="Arial" panose="020B0604020202020204" pitchFamily="34" charset="0"/>
                        </a:rPr>
                        <m:t>i</m:t>
                      </m:r>
                      <m:r>
                        <m:rPr>
                          <m:nor/>
                        </m:rPr>
                        <a:rPr lang="vi-VN" sz="3800">
                          <a:cs typeface="Arial" panose="020B0604020202020204" pitchFamily="34" charset="0"/>
                        </a:rPr>
                        <m:t> đ</m:t>
                      </m:r>
                      <m:r>
                        <m:rPr>
                          <m:nor/>
                        </m:rPr>
                        <a:rPr lang="vi-VN" sz="3800">
                          <a:cs typeface="Arial" panose="020B0604020202020204" pitchFamily="34" charset="0"/>
                        </a:rPr>
                        <m:t>i</m:t>
                      </m:r>
                      <m:r>
                        <m:rPr>
                          <m:nor/>
                        </m:rPr>
                        <a:rPr lang="vi-VN" sz="3800">
                          <a:cs typeface="Arial" panose="020B0604020202020204" pitchFamily="34" charset="0"/>
                        </a:rPr>
                        <m:t>ể</m:t>
                      </m:r>
                      <m:r>
                        <m:rPr>
                          <m:nor/>
                        </m:rPr>
                        <a:rPr lang="vi-VN" sz="3800">
                          <a:cs typeface="Arial" panose="020B0604020202020204" pitchFamily="34" charset="0"/>
                        </a:rPr>
                        <m:t>m</m:t>
                      </m:r>
                      <m:r>
                        <m:rPr>
                          <m:nor/>
                        </m:rPr>
                        <a:rPr lang="vi-VN" sz="3800">
                          <a:cs typeface="Arial" panose="020B0604020202020204" pitchFamily="34" charset="0"/>
                        </a:rPr>
                        <m:t> </m:t>
                      </m:r>
                      <m:r>
                        <m:rPr>
                          <m:nor/>
                        </m:rPr>
                        <a:rPr lang="vi-VN" sz="3800">
                          <a:cs typeface="Arial" panose="020B0604020202020204" pitchFamily="34" charset="0"/>
                        </a:rPr>
                        <m:t>c</m:t>
                      </m:r>
                      <m:r>
                        <m:rPr>
                          <m:nor/>
                        </m:rPr>
                        <a:rPr lang="vi-VN" sz="3800">
                          <a:cs typeface="Arial" panose="020B0604020202020204" pitchFamily="34" charset="0"/>
                        </a:rPr>
                        <m:t>ó </m:t>
                      </m:r>
                      <m:r>
                        <m:rPr>
                          <m:nor/>
                        </m:rPr>
                        <a:rPr lang="vi-VN" sz="3800">
                          <a:cs typeface="Arial" panose="020B0604020202020204" pitchFamily="34" charset="0"/>
                        </a:rPr>
                        <m:t>ho</m:t>
                      </m:r>
                      <m:r>
                        <m:rPr>
                          <m:nor/>
                        </m:rPr>
                        <a:rPr lang="vi-VN" sz="3800">
                          <a:cs typeface="Arial" panose="020B0604020202020204" pitchFamily="34" charset="0"/>
                        </a:rPr>
                        <m:t>à</m:t>
                      </m:r>
                      <m:r>
                        <m:rPr>
                          <m:nor/>
                        </m:rPr>
                        <a:rPr lang="vi-VN" sz="3800">
                          <a:cs typeface="Arial" panose="020B0604020202020204" pitchFamily="34" charset="0"/>
                        </a:rPr>
                        <m:t>nh</m:t>
                      </m:r>
                      <m:r>
                        <m:rPr>
                          <m:nor/>
                        </m:rPr>
                        <a:rPr lang="vi-VN" sz="3800">
                          <a:cs typeface="Arial" panose="020B0604020202020204" pitchFamily="34" charset="0"/>
                        </a:rPr>
                        <m:t> </m:t>
                      </m:r>
                    </m:oMath>
                  </m:oMathPara>
                </a14:m>
                <a:endParaRPr lang="en-US" sz="3800" smtClean="0">
                  <a:cs typeface="Arial" panose="020B0604020202020204" pitchFamily="34" charset="0"/>
                </a:endParaRPr>
              </a:p>
              <a:p>
                <a:pPr algn="just">
                  <a:lnSpc>
                    <a:spcPct val="175000"/>
                  </a:lnSpc>
                </a:pPr>
                <a14:m>
                  <m:oMathPara xmlns:m="http://schemas.openxmlformats.org/officeDocument/2006/math">
                    <m:oMathParaPr>
                      <m:jc m:val="left"/>
                    </m:oMathParaPr>
                    <m:oMath xmlns:m="http://schemas.openxmlformats.org/officeDocument/2006/math">
                      <m:r>
                        <m:rPr>
                          <m:nor/>
                        </m:rPr>
                        <a:rPr lang="vi-VN" sz="3800">
                          <a:cs typeface="Arial" panose="020B0604020202020204" pitchFamily="34" charset="0"/>
                        </a:rPr>
                        <m:t>độ </m:t>
                      </m:r>
                      <m:sSub>
                        <m:sSubPr>
                          <m:ctrlPr>
                            <a:rPr lang="en-US" sz="3800" i="1">
                              <a:latin typeface="Cambria Math" panose="02040503050406030204" pitchFamily="18" charset="0"/>
                              <a:cs typeface="Arial" panose="020B0604020202020204" pitchFamily="34" charset="0"/>
                            </a:rPr>
                          </m:ctrlPr>
                        </m:sSubPr>
                        <m:e>
                          <m:r>
                            <a:rPr lang="en-US" sz="3800" i="1">
                              <a:latin typeface="Cambria Math" panose="02040503050406030204" pitchFamily="18" charset="0"/>
                              <a:cs typeface="Arial" panose="020B0604020202020204" pitchFamily="34" charset="0"/>
                            </a:rPr>
                            <m:t>𝑥</m:t>
                          </m:r>
                        </m:e>
                        <m:sub>
                          <m:r>
                            <a:rPr lang="en-US" sz="3800" i="1">
                              <a:latin typeface="Cambria Math" panose="02040503050406030204" pitchFamily="18" charset="0"/>
                              <a:cs typeface="Arial" panose="020B0604020202020204" pitchFamily="34" charset="0"/>
                            </a:rPr>
                            <m:t>𝑜</m:t>
                          </m:r>
                        </m:sub>
                      </m:sSub>
                      <m:r>
                        <a:rPr lang="en-US" sz="3800" i="1">
                          <a:latin typeface="Cambria Math" panose="02040503050406030204" pitchFamily="18" charset="0"/>
                          <a:cs typeface="Arial" panose="020B0604020202020204" pitchFamily="34" charset="0"/>
                        </a:rPr>
                        <m:t>=−1.</m:t>
                      </m:r>
                    </m:oMath>
                  </m:oMathPara>
                </a14:m>
                <a:endParaRPr lang="vi-VN" sz="380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949735" y="1954857"/>
                <a:ext cx="16349255" cy="2246256"/>
              </a:xfrm>
              <a:prstGeom prst="rect">
                <a:avLst/>
              </a:prstGeom>
              <a:blipFill>
                <a:blip r:embed="rId6"/>
                <a:stretch>
                  <a:fillRect/>
                </a:stretch>
              </a:blipFill>
            </p:spPr>
            <p:txBody>
              <a:bodyPr/>
              <a:lstStyle/>
              <a:p>
                <a:r>
                  <a:rPr lang="en-US">
                    <a:noFill/>
                  </a:rPr>
                  <a:t> </a:t>
                </a:r>
              </a:p>
            </p:txBody>
          </p:sp>
        </mc:Fallback>
      </mc:AlternateContent>
      <p:grpSp>
        <p:nvGrpSpPr>
          <p:cNvPr id="21" name="Group 20"/>
          <p:cNvGrpSpPr/>
          <p:nvPr/>
        </p:nvGrpSpPr>
        <p:grpSpPr>
          <a:xfrm>
            <a:off x="8322177" y="4225003"/>
            <a:ext cx="1648503" cy="1157084"/>
            <a:chOff x="981393" y="777308"/>
            <a:chExt cx="1858639" cy="1275995"/>
          </a:xfrm>
        </p:grpSpPr>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3" name="TextBox 22"/>
            <p:cNvSpPr txBox="1"/>
            <p:nvPr/>
          </p:nvSpPr>
          <p:spPr>
            <a:xfrm>
              <a:off x="1177948" y="992827"/>
              <a:ext cx="1419799" cy="7466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2283595" y="5864319"/>
                <a:ext cx="13681533" cy="3777957"/>
              </a:xfrm>
              <a:prstGeom prst="rect">
                <a:avLst/>
              </a:prstGeom>
            </p:spPr>
            <p:txBody>
              <a:bodyPr wrap="square">
                <a:spAutoFit/>
              </a:bodyPr>
              <a:lstStyle/>
              <a:p>
                <a:pPr>
                  <a:lnSpc>
                    <a:spcPct val="175000"/>
                  </a:lnSpc>
                  <a:spcBef>
                    <a:spcPts val="1200"/>
                  </a:spcBef>
                  <a:spcAft>
                    <a:spcPts val="1200"/>
                  </a:spcAft>
                </a:pPr>
                <a:r>
                  <a:rPr lang="en-US" sz="3800" kern="10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up>
                            </m:sSup>
                          </m:e>
                        </m:d>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4</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800" kern="1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4⋅(</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1)=4</m:t>
                    </m:r>
                  </m:oMath>
                </a14:m>
                <a:endParaRPr lang="en-US" sz="3800" kern="100" smtClean="0">
                  <a:effectLst/>
                  <a:latin typeface="Arial" panose="020B0604020202020204" pitchFamily="34" charset="0"/>
                  <a:ea typeface="Calibri" panose="020F0502020204030204" pitchFamily="34" charset="0"/>
                  <a:cs typeface="Arial" panose="020B0604020202020204" pitchFamily="34" charset="0"/>
                </a:endParaRPr>
              </a:p>
              <a:p>
                <a:pPr>
                  <a:lnSpc>
                    <a:spcPct val="175000"/>
                  </a:lnSpc>
                  <a:spcBef>
                    <a:spcPts val="1200"/>
                  </a:spcBef>
                  <a:spcAft>
                    <a:spcPts val="1200"/>
                  </a:spcAft>
                </a:pPr>
                <a:r>
                  <a:rPr lang="en-US" sz="3800" kern="100" smtClean="0">
                    <a:effectLst/>
                    <a:latin typeface="Arial" panose="020B0604020202020204" pitchFamily="34" charset="0"/>
                    <a:ea typeface="Calibri" panose="020F0502020204030204" pitchFamily="34" charset="0"/>
                    <a:cs typeface="Arial" panose="020B0604020202020204" pitchFamily="34" charset="0"/>
                  </a:rPr>
                  <a:t>Ngoài </a:t>
                </a:r>
                <a:r>
                  <a:rPr lang="en-US" sz="3800" kern="100">
                    <a:effectLst/>
                    <a:latin typeface="Arial" panose="020B0604020202020204" pitchFamily="34" charset="0"/>
                    <a:ea typeface="Calibri" panose="020F0502020204030204" pitchFamily="34" charset="0"/>
                    <a:cs typeface="Arial" panose="020B0604020202020204" pitchFamily="34" charset="0"/>
                  </a:rPr>
                  <a:t>ra,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800" kern="100">
                    <a:effectLst/>
                    <a:latin typeface="Arial" panose="020B0604020202020204" pitchFamily="34" charset="0"/>
                    <a:ea typeface="Calibri" panose="020F0502020204030204" pitchFamily="34" charset="0"/>
                    <a:cs typeface="Arial" panose="020B0604020202020204" pitchFamily="34" charset="0"/>
                  </a:rPr>
                  <a:t> nên phương trình tiếp tuyến cần tìm là:</a:t>
                </a:r>
              </a:p>
              <a:p>
                <a:pPr>
                  <a:lnSpc>
                    <a:spcPct val="175000"/>
                  </a:lnSpc>
                  <a:spcBef>
                    <a:spcPts val="1200"/>
                  </a:spcBef>
                  <a:spcAft>
                    <a:spcPts val="1200"/>
                  </a:spcAft>
                </a:pPr>
                <a14:m>
                  <m:oMathPara xmlns:m="http://schemas.openxmlformats.org/officeDocument/2006/math">
                    <m:oMathParaPr>
                      <m:jc m:val="centerGroup"/>
                    </m:oMathParaPr>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e>
                      </m:d>
                      <m:r>
                        <a:rPr lang="en-US" sz="3800" kern="100">
                          <a:effectLst/>
                          <a:latin typeface="Cambria Math" panose="02040503050406030204" pitchFamily="18" charset="0"/>
                          <a:ea typeface="Calibri" panose="020F0502020204030204" pitchFamily="34" charset="0"/>
                          <a:cs typeface="Times New Roman" panose="02020603050405020304" pitchFamily="18" charset="0"/>
                        </a:rPr>
                        <m:t>=4</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e>
                      </m:d>
                      <m:r>
                        <m:rPr>
                          <m:nor/>
                        </m:rPr>
                        <a:rPr lang="en-US" sz="3800" i="1" kern="100">
                          <a:effectLst/>
                          <a:latin typeface="Arial" panose="020B0604020202020204" pitchFamily="34" charset="0"/>
                          <a:ea typeface="Calibri" panose="020F0502020204030204" pitchFamily="34" charset="0"/>
                          <a:cs typeface="Arial" panose="020B0604020202020204" pitchFamily="34" charset="0"/>
                        </a:rPr>
                        <m:t> </m:t>
                      </m:r>
                      <m:r>
                        <m:rPr>
                          <m:nor/>
                        </m:rPr>
                        <a:rPr lang="en-US" sz="3800" kern="100">
                          <a:effectLst/>
                          <a:latin typeface="Arial" panose="020B0604020202020204" pitchFamily="34" charset="0"/>
                          <a:ea typeface="Calibri" panose="020F0502020204030204" pitchFamily="34" charset="0"/>
                          <a:cs typeface="Arial" panose="020B0604020202020204" pitchFamily="34" charset="0"/>
                        </a:rPr>
                        <m:t>hay</m:t>
                      </m:r>
                      <m:r>
                        <m:rPr>
                          <m:nor/>
                        </m:rPr>
                        <a:rPr lang="en-US" sz="3800" i="1" kern="100">
                          <a:effectLst/>
                          <a:latin typeface="Arial" panose="020B0604020202020204" pitchFamily="34" charset="0"/>
                          <a:ea typeface="Calibri" panose="020F0502020204030204" pitchFamily="34" charset="0"/>
                          <a:cs typeface="Arial" panose="020B0604020202020204" pitchFamily="34" charset="0"/>
                        </a:rPr>
                        <m:t> </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=4</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283595" y="5864319"/>
                <a:ext cx="13681533" cy="3777957"/>
              </a:xfrm>
              <a:prstGeom prst="rect">
                <a:avLst/>
              </a:prstGeom>
              <a:blipFill>
                <a:blip r:embed="rId8"/>
                <a:stretch>
                  <a:fillRect l="-1471"/>
                </a:stretch>
              </a:blipFill>
            </p:spPr>
            <p:txBody>
              <a:bodyPr/>
              <a:lstStyle/>
              <a:p>
                <a:r>
                  <a:rPr lang="en-US">
                    <a:noFill/>
                  </a:rPr>
                  <a:t> </a:t>
                </a:r>
              </a:p>
            </p:txBody>
          </p:sp>
        </mc:Fallback>
      </mc:AlternateContent>
    </p:spTree>
    <p:extLst>
      <p:ext uri="{BB962C8B-B14F-4D97-AF65-F5344CB8AC3E}">
        <p14:creationId xmlns:p14="http://schemas.microsoft.com/office/powerpoint/2010/main" val="296719340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up)">
                                      <p:cBhvr>
                                        <p:cTn id="29" dur="500"/>
                                        <p:tgtEl>
                                          <p:spTgt spid="2">
                                            <p:txEl>
                                              <p:pRg st="1" end="1"/>
                                            </p:txEl>
                                          </p:spTgt>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wipe(up)">
                                      <p:cBhvr>
                                        <p:cTn id="3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duotone>
              <a:schemeClr val="accent2">
                <a:shade val="45000"/>
                <a:satMod val="135000"/>
              </a:schemeClr>
              <a:prstClr val="white"/>
            </a:duotone>
          </a:blip>
          <a:stretch>
            <a:fillRect/>
          </a:stretch>
        </p:blipFill>
        <p:spPr>
          <a:xfrm>
            <a:off x="16068087" y="726047"/>
            <a:ext cx="1578229" cy="491005"/>
          </a:xfrm>
          <a:prstGeom prst="rect">
            <a:avLst/>
          </a:prstGeom>
        </p:spPr>
      </p:pic>
      <p:sp>
        <p:nvSpPr>
          <p:cNvPr id="11" name="Rounded Rectangle 10"/>
          <p:cNvSpPr/>
          <p:nvPr/>
        </p:nvSpPr>
        <p:spPr>
          <a:xfrm>
            <a:off x="627787" y="533400"/>
            <a:ext cx="3311564" cy="10287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Vận</a:t>
            </a:r>
            <a:r>
              <a:rPr kumimoji="0" lang="en-US" sz="4000" b="1" i="0" u="none" strike="noStrike" kern="1200" cap="none" spc="0" normalizeH="0" noProof="0" smtClean="0">
                <a:ln>
                  <a:noFill/>
                </a:ln>
                <a:solidFill>
                  <a:prstClr val="white"/>
                </a:solidFill>
                <a:effectLst/>
                <a:uLnTx/>
                <a:uFillTx/>
                <a:latin typeface="Arial" panose="020B0604020202020204" pitchFamily="34" charset="0"/>
                <a:ea typeface="+mn-ea"/>
                <a:cs typeface="Arial" panose="020B0604020202020204" pitchFamily="34" charset="0"/>
              </a:rPr>
              <a:t> dụng</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627787" y="1695167"/>
            <a:ext cx="17050613" cy="4362733"/>
          </a:xfrm>
          <a:prstGeom prst="rect">
            <a:avLst/>
          </a:prstGeom>
        </p:spPr>
        <p:txBody>
          <a:bodyPr wrap="square">
            <a:spAutoFit/>
          </a:bodyPr>
          <a:lstStyle/>
          <a:p>
            <a:pPr algn="just">
              <a:lnSpc>
                <a:spcPct val="150000"/>
              </a:lnSpc>
            </a:pPr>
            <a:r>
              <a:rPr lang="vi-VN" sz="3700">
                <a:solidFill>
                  <a:srgbClr val="000000"/>
                </a:solidFill>
              </a:rPr>
              <a:t>Người ta xây dựng một cây cầu vượt giao thông hình parabol nối hai điểm có khoảng cách là 400 m (H.9.4). Độ dốc của mặt cầu không vượt </a:t>
            </a:r>
            <a:r>
              <a:rPr lang="vi-VN" sz="3700">
                <a:solidFill>
                  <a:srgbClr val="000000"/>
                </a:solidFill>
              </a:rPr>
              <a:t>quá </a:t>
            </a:r>
            <a:r>
              <a:rPr lang="vi-VN" sz="3700" smtClean="0">
                <a:solidFill>
                  <a:srgbClr val="000000"/>
                </a:solidFill>
              </a:rPr>
              <a:t>10</a:t>
            </a:r>
            <a:r>
              <a:rPr lang="vi-VN" sz="3700" baseline="30000" smtClean="0">
                <a:solidFill>
                  <a:srgbClr val="000000"/>
                </a:solidFill>
              </a:rPr>
              <a:t>o</a:t>
            </a:r>
            <a:r>
              <a:rPr lang="en-US" sz="3700" baseline="30000" smtClean="0">
                <a:solidFill>
                  <a:srgbClr val="000000"/>
                </a:solidFill>
              </a:rPr>
              <a:t> </a:t>
            </a:r>
            <a:r>
              <a:rPr lang="vi-VN" sz="3700" smtClean="0">
                <a:solidFill>
                  <a:srgbClr val="000000"/>
                </a:solidFill>
              </a:rPr>
              <a:t>(</a:t>
            </a:r>
            <a:r>
              <a:rPr lang="vi-VN" sz="3700">
                <a:solidFill>
                  <a:srgbClr val="000000"/>
                </a:solidFill>
              </a:rPr>
              <a:t>độ dốc tại một điểm được xác định bởi góc giữa phương tiếp xúc với mặt cầu và phương ngang như Hình 9.5). Tính chiều cao giới hạn từ đỉnh cầu đến mặt đường (làm tròn kết quả đến chữ số thập phân thứ nhất).</a:t>
            </a:r>
            <a:endParaRPr lang="en-US" sz="370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978926" y="6330889"/>
            <a:ext cx="14348334" cy="3460811"/>
          </a:xfrm>
          <a:prstGeom prst="rect">
            <a:avLst/>
          </a:prstGeom>
        </p:spPr>
      </p:pic>
    </p:spTree>
    <p:extLst>
      <p:ext uri="{BB962C8B-B14F-4D97-AF65-F5344CB8AC3E}">
        <p14:creationId xmlns:p14="http://schemas.microsoft.com/office/powerpoint/2010/main" val="330872486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duotone>
              <a:schemeClr val="accent2">
                <a:shade val="45000"/>
                <a:satMod val="135000"/>
              </a:schemeClr>
              <a:prstClr val="white"/>
            </a:duotone>
          </a:blip>
          <a:stretch>
            <a:fillRect/>
          </a:stretch>
        </p:blipFill>
        <p:spPr>
          <a:xfrm>
            <a:off x="16068087" y="726047"/>
            <a:ext cx="1578229" cy="491005"/>
          </a:xfrm>
          <a:prstGeom prst="rect">
            <a:avLst/>
          </a:prstGeom>
        </p:spPr>
      </p:pic>
      <p:grpSp>
        <p:nvGrpSpPr>
          <p:cNvPr id="6" name="Group 5"/>
          <p:cNvGrpSpPr/>
          <p:nvPr/>
        </p:nvGrpSpPr>
        <p:grpSpPr>
          <a:xfrm>
            <a:off x="685800" y="571500"/>
            <a:ext cx="1648503" cy="1157084"/>
            <a:chOff x="981393" y="777308"/>
            <a:chExt cx="1858639" cy="1275995"/>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10" name="TextBox 9"/>
            <p:cNvSpPr txBox="1"/>
            <p:nvPr/>
          </p:nvSpPr>
          <p:spPr>
            <a:xfrm>
              <a:off x="1177948" y="992827"/>
              <a:ext cx="1419799" cy="7466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pic>
        <p:nvPicPr>
          <p:cNvPr id="2" name="Picture 1"/>
          <p:cNvPicPr>
            <a:picLocks noChangeAspect="1"/>
          </p:cNvPicPr>
          <p:nvPr/>
        </p:nvPicPr>
        <p:blipFill>
          <a:blip r:embed="rId4"/>
          <a:stretch>
            <a:fillRect/>
          </a:stretch>
        </p:blipFill>
        <p:spPr>
          <a:xfrm>
            <a:off x="6484545" y="1028700"/>
            <a:ext cx="5318910" cy="2127563"/>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57200" y="3524829"/>
                <a:ext cx="17373600" cy="6571671"/>
              </a:xfrm>
              <a:prstGeom prst="rect">
                <a:avLst/>
              </a:prstGeom>
            </p:spPr>
            <p:txBody>
              <a:bodyPr wrap="square">
                <a:spAutoFit/>
              </a:bodyPr>
              <a:lstStyle/>
              <a:p>
                <a:pPr algn="just">
                  <a:lnSpc>
                    <a:spcPct val="150000"/>
                  </a:lnSpc>
                </a:pPr>
                <a:r>
                  <a:rPr lang="en-US" sz="3600" kern="100" smtClean="0">
                    <a:latin typeface="Arial" panose="020B0604020202020204" pitchFamily="34" charset="0"/>
                    <a:ea typeface="Calibri" panose="020F0502020204030204" pitchFamily="34" charset="0"/>
                    <a:cs typeface="Arial" panose="020B0604020202020204" pitchFamily="34" charset="0"/>
                  </a:rPr>
                  <a:t>Chọn hệ trục tọa độ </a:t>
                </a:r>
                <a14:m>
                  <m:oMath xmlns:m="http://schemas.openxmlformats.org/officeDocument/2006/math">
                    <m:r>
                      <a:rPr lang="en-US" sz="3600" i="1" kern="100" smtClean="0">
                        <a:latin typeface="Cambria Math" panose="02040503050406030204" pitchFamily="18" charset="0"/>
                        <a:ea typeface="Calibri" panose="020F0502020204030204" pitchFamily="34" charset="0"/>
                        <a:cs typeface="Arial" panose="020B0604020202020204" pitchFamily="34" charset="0"/>
                      </a:rPr>
                      <m:t>𝑂𝑥𝑦</m:t>
                    </m:r>
                  </m:oMath>
                </a14:m>
                <a:r>
                  <a:rPr lang="en-US" sz="3600" kern="100">
                    <a:latin typeface="Arial" panose="020B0604020202020204" pitchFamily="34" charset="0"/>
                    <a:ea typeface="Calibri" panose="020F0502020204030204" pitchFamily="34" charset="0"/>
                    <a:cs typeface="Arial" panose="020B0604020202020204" pitchFamily="34" charset="0"/>
                  </a:rPr>
                  <a:t> sao cho </a:t>
                </a:r>
                <a14:m>
                  <m:oMath xmlns:m="http://schemas.openxmlformats.org/officeDocument/2006/math">
                    <m:r>
                      <a:rPr lang="en-US" sz="3600" i="1" kern="100">
                        <a:latin typeface="Cambria Math" panose="02040503050406030204" pitchFamily="18" charset="0"/>
                        <a:ea typeface="Calibri" panose="020F0502020204030204" pitchFamily="34" charset="0"/>
                        <a:cs typeface="Times New Roman" panose="02020603050405020304" pitchFamily="18" charset="0"/>
                      </a:rPr>
                      <m:t>𝑂</m:t>
                    </m:r>
                  </m:oMath>
                </a14:m>
                <a:r>
                  <a:rPr lang="en-US" sz="3600" kern="100">
                    <a:latin typeface="Arial" panose="020B0604020202020204" pitchFamily="34" charset="0"/>
                    <a:ea typeface="Calibri" panose="020F0502020204030204" pitchFamily="34" charset="0"/>
                    <a:cs typeface="Arial" panose="020B0604020202020204" pitchFamily="34" charset="0"/>
                  </a:rPr>
                  <a:t> là trung điểm </a:t>
                </a:r>
                <a14:m>
                  <m:oMath xmlns:m="http://schemas.openxmlformats.org/officeDocument/2006/math">
                    <m:r>
                      <a:rPr lang="en-US" sz="3600" i="1" kern="100">
                        <a:latin typeface="Cambria Math" panose="02040503050406030204" pitchFamily="18" charset="0"/>
                        <a:ea typeface="Calibri" panose="020F0502020204030204" pitchFamily="34" charset="0"/>
                        <a:cs typeface="Times New Roman" panose="02020603050405020304" pitchFamily="18" charset="0"/>
                      </a:rPr>
                      <m:t>𝐴𝐵</m:t>
                    </m:r>
                  </m:oMath>
                </a14:m>
                <a:r>
                  <a:rPr lang="en-US" sz="3600" kern="100">
                    <a:latin typeface="Arial" panose="020B0604020202020204" pitchFamily="34" charset="0"/>
                    <a:ea typeface="Calibri" panose="020F0502020204030204" pitchFamily="34" charset="0"/>
                    <a:cs typeface="Arial" panose="020B0604020202020204" pitchFamily="34" charset="0"/>
                  </a:rPr>
                  <a:t>, tia </a:t>
                </a:r>
                <a14:m>
                  <m:oMath xmlns:m="http://schemas.openxmlformats.org/officeDocument/2006/math">
                    <m:r>
                      <a:rPr lang="en-US" sz="3600" i="1" kern="100">
                        <a:latin typeface="Cambria Math" panose="02040503050406030204" pitchFamily="18" charset="0"/>
                        <a:ea typeface="Calibri" panose="020F0502020204030204" pitchFamily="34" charset="0"/>
                        <a:cs typeface="Times New Roman" panose="02020603050405020304" pitchFamily="18" charset="0"/>
                      </a:rPr>
                      <m:t>𝑂𝑥</m:t>
                    </m:r>
                  </m:oMath>
                </a14:m>
                <a:r>
                  <a:rPr lang="en-US" sz="3600" kern="100">
                    <a:latin typeface="Arial" panose="020B0604020202020204" pitchFamily="34" charset="0"/>
                    <a:ea typeface="Calibri" panose="020F0502020204030204" pitchFamily="34" charset="0"/>
                    <a:cs typeface="Arial" panose="020B0604020202020204" pitchFamily="34" charset="0"/>
                  </a:rPr>
                  <a:t> trùng với tia </a:t>
                </a:r>
                <a14:m>
                  <m:oMath xmlns:m="http://schemas.openxmlformats.org/officeDocument/2006/math">
                    <m:r>
                      <a:rPr lang="en-US" sz="3600" i="1" kern="100">
                        <a:latin typeface="Cambria Math" panose="02040503050406030204" pitchFamily="18" charset="0"/>
                        <a:ea typeface="Calibri" panose="020F0502020204030204" pitchFamily="34" charset="0"/>
                        <a:cs typeface="Times New Roman" panose="02020603050405020304" pitchFamily="18" charset="0"/>
                      </a:rPr>
                      <m:t>𝑂𝐵</m:t>
                    </m:r>
                  </m:oMath>
                </a14:m>
                <a:r>
                  <a:rPr lang="en-US" sz="3600" kern="100">
                    <a:latin typeface="Arial" panose="020B0604020202020204" pitchFamily="34" charset="0"/>
                    <a:ea typeface="Calibri" panose="020F0502020204030204" pitchFamily="34" charset="0"/>
                    <a:cs typeface="Arial" panose="020B0604020202020204" pitchFamily="34" charset="0"/>
                  </a:rPr>
                  <a:t>, tia </a:t>
                </a:r>
                <a14:m>
                  <m:oMath xmlns:m="http://schemas.openxmlformats.org/officeDocument/2006/math">
                    <m:r>
                      <a:rPr lang="en-US" sz="3600" i="1" kern="100" smtClean="0">
                        <a:latin typeface="Cambria Math" panose="02040503050406030204" pitchFamily="18" charset="0"/>
                        <a:ea typeface="Calibri" panose="020F0502020204030204" pitchFamily="34" charset="0"/>
                        <a:cs typeface="Arial" panose="020B0604020202020204" pitchFamily="34" charset="0"/>
                      </a:rPr>
                      <m:t>𝑂𝑦</m:t>
                    </m:r>
                  </m:oMath>
                </a14:m>
                <a:r>
                  <a:rPr lang="en-US" sz="3600" kern="100">
                    <a:latin typeface="Arial" panose="020B0604020202020204" pitchFamily="34" charset="0"/>
                    <a:ea typeface="Calibri" panose="020F0502020204030204" pitchFamily="34" charset="0"/>
                    <a:cs typeface="Arial" panose="020B0604020202020204" pitchFamily="34" charset="0"/>
                  </a:rPr>
                  <a:t> hướng lên trên.</a:t>
                </a:r>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600" kern="100">
                    <a:latin typeface="Arial" panose="020B0604020202020204" pitchFamily="34" charset="0"/>
                    <a:ea typeface="Calibri" panose="020F0502020204030204" pitchFamily="34" charset="0"/>
                    <a:cs typeface="Arial" panose="020B0604020202020204" pitchFamily="34" charset="0"/>
                  </a:rPr>
                  <a:t>Khi đó </a:t>
                </a:r>
                <a14:m>
                  <m:oMath xmlns:m="http://schemas.openxmlformats.org/officeDocument/2006/math">
                    <m:r>
                      <a:rPr lang="en-US" sz="3600" i="1" kern="100">
                        <a:latin typeface="Cambria Math" panose="02040503050406030204" pitchFamily="18" charset="0"/>
                        <a:ea typeface="Calibri" panose="020F0502020204030204" pitchFamily="34" charset="0"/>
                        <a:cs typeface="Times New Roman" panose="02020603050405020304" pitchFamily="18" charset="0"/>
                      </a:rPr>
                      <m:t>𝐴</m:t>
                    </m:r>
                    <m:r>
                      <a:rPr lang="en-US" sz="3600" kern="100">
                        <a:latin typeface="Cambria Math" panose="02040503050406030204" pitchFamily="18" charset="0"/>
                        <a:ea typeface="Calibri" panose="020F0502020204030204" pitchFamily="34" charset="0"/>
                        <a:cs typeface="Times New Roman" panose="02020603050405020304" pitchFamily="18" charset="0"/>
                      </a:rPr>
                      <m:t>(</m:t>
                    </m:r>
                    <m:r>
                      <a:rPr lang="en-US" sz="3600" i="1" kern="100">
                        <a:latin typeface="Cambria Math" panose="02040503050406030204" pitchFamily="18" charset="0"/>
                        <a:ea typeface="Calibri" panose="020F0502020204030204" pitchFamily="34" charset="0"/>
                        <a:cs typeface="Times New Roman" panose="02020603050405020304" pitchFamily="18" charset="0"/>
                      </a:rPr>
                      <m:t>−</m:t>
                    </m:r>
                    <m:r>
                      <a:rPr lang="en-US" sz="3600" kern="100">
                        <a:latin typeface="Cambria Math" panose="02040503050406030204" pitchFamily="18" charset="0"/>
                        <a:ea typeface="Calibri" panose="020F0502020204030204" pitchFamily="34" charset="0"/>
                        <a:cs typeface="Times New Roman" panose="02020603050405020304" pitchFamily="18" charset="0"/>
                      </a:rPr>
                      <m:t>200;0),</m:t>
                    </m:r>
                    <m:r>
                      <a:rPr lang="en-US" sz="3600" i="1" kern="100">
                        <a:latin typeface="Cambria Math" panose="02040503050406030204" pitchFamily="18" charset="0"/>
                        <a:ea typeface="Calibri" panose="020F0502020204030204" pitchFamily="34" charset="0"/>
                        <a:cs typeface="Times New Roman" panose="02020603050405020304" pitchFamily="18" charset="0"/>
                      </a:rPr>
                      <m:t>𝐵</m:t>
                    </m:r>
                    <m:r>
                      <a:rPr lang="en-US" sz="3600" kern="100">
                        <a:latin typeface="Cambria Math" panose="02040503050406030204" pitchFamily="18" charset="0"/>
                        <a:ea typeface="Calibri" panose="020F0502020204030204" pitchFamily="34" charset="0"/>
                        <a:cs typeface="Times New Roman" panose="02020603050405020304" pitchFamily="18" charset="0"/>
                      </a:rPr>
                      <m:t>(200;0)</m:t>
                    </m:r>
                  </m:oMath>
                </a14:m>
                <a:r>
                  <a:rPr lang="en-US" sz="3600" kern="100">
                    <a:latin typeface="Arial" panose="020B0604020202020204" pitchFamily="34" charset="0"/>
                    <a:ea typeface="Calibri" panose="020F0502020204030204" pitchFamily="34" charset="0"/>
                    <a:cs typeface="Arial" panose="020B0604020202020204" pitchFamily="34" charset="0"/>
                  </a:rPr>
                  <a:t>. </a:t>
                </a:r>
                <a:endParaRPr lang="en-US" sz="3600" kern="1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600" kern="100" smtClean="0">
                    <a:latin typeface="Arial" panose="020B0604020202020204" pitchFamily="34" charset="0"/>
                    <a:ea typeface="Calibri" panose="020F0502020204030204" pitchFamily="34" charset="0"/>
                    <a:cs typeface="Arial" panose="020B0604020202020204" pitchFamily="34" charset="0"/>
                  </a:rPr>
                  <a:t>Gọi </a:t>
                </a:r>
                <a:r>
                  <a:rPr lang="en-US" sz="3600" kern="100">
                    <a:latin typeface="Arial" panose="020B0604020202020204" pitchFamily="34" charset="0"/>
                    <a:ea typeface="Calibri" panose="020F0502020204030204" pitchFamily="34" charset="0"/>
                    <a:cs typeface="Arial" panose="020B0604020202020204" pitchFamily="34" charset="0"/>
                  </a:rPr>
                  <a:t>chiều cao giới hạn của cầu là </a:t>
                </a:r>
                <a14:m>
                  <m:oMath xmlns:m="http://schemas.openxmlformats.org/officeDocument/2006/math">
                    <m:r>
                      <a:rPr lang="en-US" sz="3600" i="1" kern="100" smtClean="0">
                        <a:latin typeface="Cambria Math" panose="02040503050406030204" pitchFamily="18" charset="0"/>
                        <a:ea typeface="Calibri" panose="020F0502020204030204" pitchFamily="34" charset="0"/>
                        <a:cs typeface="Arial" panose="020B0604020202020204" pitchFamily="34" charset="0"/>
                      </a:rPr>
                      <m:t>h</m:t>
                    </m:r>
                  </m:oMath>
                </a14:m>
                <a:r>
                  <a:rPr lang="en-US" sz="3600" kern="1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kern="100">
                        <a:latin typeface="Cambria Math" panose="02040503050406030204" pitchFamily="18" charset="0"/>
                        <a:ea typeface="Calibri" panose="020F0502020204030204" pitchFamily="34" charset="0"/>
                        <a:cs typeface="Times New Roman" panose="02020603050405020304" pitchFamily="18" charset="0"/>
                      </a:rPr>
                      <m:t>(</m:t>
                    </m:r>
                    <m:r>
                      <a:rPr lang="en-US" sz="3600" i="1" kern="100">
                        <a:latin typeface="Cambria Math" panose="02040503050406030204" pitchFamily="18" charset="0"/>
                        <a:ea typeface="Calibri" panose="020F0502020204030204" pitchFamily="34" charset="0"/>
                        <a:cs typeface="Times New Roman" panose="02020603050405020304" pitchFamily="18" charset="0"/>
                      </a:rPr>
                      <m:t>h</m:t>
                    </m:r>
                    <m:r>
                      <a:rPr lang="en-US" sz="3600" i="1" kern="100">
                        <a:latin typeface="Cambria Math" panose="02040503050406030204" pitchFamily="18" charset="0"/>
                        <a:ea typeface="Calibri" panose="020F0502020204030204" pitchFamily="34" charset="0"/>
                        <a:cs typeface="Times New Roman" panose="02020603050405020304" pitchFamily="18" charset="0"/>
                      </a:rPr>
                      <m:t>&gt;0)</m:t>
                    </m:r>
                  </m:oMath>
                </a14:m>
                <a:r>
                  <a:rPr lang="en-US" sz="3600" i="1" kern="100">
                    <a:latin typeface="Arial" panose="020B0604020202020204" pitchFamily="34" charset="0"/>
                    <a:ea typeface="Calibri" panose="020F0502020204030204" pitchFamily="34" charset="0"/>
                    <a:cs typeface="Arial" panose="020B0604020202020204" pitchFamily="34" charset="0"/>
                  </a:rPr>
                  <a:t>, </a:t>
                </a:r>
                <a:r>
                  <a:rPr lang="en-US" sz="3600" kern="100">
                    <a:latin typeface="Arial" panose="020B0604020202020204" pitchFamily="34" charset="0"/>
                    <a:ea typeface="Calibri" panose="020F0502020204030204" pitchFamily="34" charset="0"/>
                    <a:cs typeface="Arial" panose="020B0604020202020204" pitchFamily="34" charset="0"/>
                  </a:rPr>
                  <a:t>suy ra đỉnh cầu có tọa độ </a:t>
                </a:r>
                <a14:m>
                  <m:oMath xmlns:m="http://schemas.openxmlformats.org/officeDocument/2006/math">
                    <m:r>
                      <a:rPr lang="en-US" sz="3600" kern="100">
                        <a:latin typeface="Cambria Math" panose="02040503050406030204" pitchFamily="18" charset="0"/>
                        <a:ea typeface="Calibri" panose="020F0502020204030204" pitchFamily="34" charset="0"/>
                        <a:cs typeface="Times New Roman" panose="02020603050405020304" pitchFamily="18" charset="0"/>
                      </a:rPr>
                      <m:t>(0;</m:t>
                    </m:r>
                    <m:r>
                      <a:rPr lang="en-US" sz="3600" i="1" kern="100">
                        <a:latin typeface="Cambria Math" panose="02040503050406030204" pitchFamily="18" charset="0"/>
                        <a:ea typeface="Calibri" panose="020F0502020204030204" pitchFamily="34" charset="0"/>
                        <a:cs typeface="Times New Roman" panose="02020603050405020304" pitchFamily="18" charset="0"/>
                      </a:rPr>
                      <m:t>h</m:t>
                    </m:r>
                    <m:r>
                      <a:rPr lang="en-US" sz="3600" kern="100">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latin typeface="Arial" panose="020B0604020202020204" pitchFamily="34" charset="0"/>
                    <a:ea typeface="Calibri" panose="020F0502020204030204" pitchFamily="34" charset="0"/>
                    <a:cs typeface="Arial" panose="020B0604020202020204" pitchFamily="34" charset="0"/>
                  </a:rPr>
                  <a:t>.</a:t>
                </a:r>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600" kern="100">
                          <a:latin typeface="Arial" panose="020B0604020202020204" pitchFamily="34" charset="0"/>
                          <a:ea typeface="Calibri" panose="020F0502020204030204" pitchFamily="34" charset="0"/>
                          <a:cs typeface="Arial" panose="020B0604020202020204" pitchFamily="34" charset="0"/>
                        </a:rPr>
                        <m:t>Ta</m:t>
                      </m:r>
                      <m:r>
                        <m:rPr>
                          <m:nor/>
                        </m:rPr>
                        <a:rPr lang="en-US" sz="3600" kern="100">
                          <a:latin typeface="Arial" panose="020B0604020202020204" pitchFamily="34" charset="0"/>
                          <a:ea typeface="Calibri" panose="020F0502020204030204" pitchFamily="34" charset="0"/>
                          <a:cs typeface="Arial" panose="020B0604020202020204" pitchFamily="34" charset="0"/>
                        </a:rPr>
                        <m:t> </m:t>
                      </m:r>
                      <m:r>
                        <m:rPr>
                          <m:nor/>
                        </m:rPr>
                        <a:rPr lang="en-US" sz="3600" kern="100">
                          <a:latin typeface="Arial" panose="020B0604020202020204" pitchFamily="34" charset="0"/>
                          <a:ea typeface="Calibri" panose="020F0502020204030204" pitchFamily="34" charset="0"/>
                          <a:cs typeface="Arial" panose="020B0604020202020204" pitchFamily="34" charset="0"/>
                        </a:rPr>
                        <m:t>t</m:t>
                      </m:r>
                      <m:r>
                        <m:rPr>
                          <m:nor/>
                        </m:rPr>
                        <a:rPr lang="en-US" sz="3600" kern="100">
                          <a:latin typeface="Arial" panose="020B0604020202020204" pitchFamily="34" charset="0"/>
                          <a:ea typeface="Calibri" panose="020F0502020204030204" pitchFamily="34" charset="0"/>
                          <a:cs typeface="Arial" panose="020B0604020202020204" pitchFamily="34" charset="0"/>
                        </a:rPr>
                        <m:t>ì</m:t>
                      </m:r>
                      <m:r>
                        <m:rPr>
                          <m:nor/>
                        </m:rPr>
                        <a:rPr lang="en-US" sz="3600" kern="100">
                          <a:latin typeface="Arial" panose="020B0604020202020204" pitchFamily="34" charset="0"/>
                          <a:ea typeface="Calibri" panose="020F0502020204030204" pitchFamily="34" charset="0"/>
                          <a:cs typeface="Arial" panose="020B0604020202020204" pitchFamily="34" charset="0"/>
                        </a:rPr>
                        <m:t>m</m:t>
                      </m:r>
                      <m:r>
                        <m:rPr>
                          <m:nor/>
                        </m:rPr>
                        <a:rPr lang="en-US" sz="3600" kern="100">
                          <a:latin typeface="Arial" panose="020B0604020202020204" pitchFamily="34" charset="0"/>
                          <a:ea typeface="Calibri" panose="020F0502020204030204" pitchFamily="34" charset="0"/>
                          <a:cs typeface="Arial" panose="020B0604020202020204" pitchFamily="34" charset="0"/>
                        </a:rPr>
                        <m:t> đượ</m:t>
                      </m:r>
                      <m:r>
                        <m:rPr>
                          <m:nor/>
                        </m:rPr>
                        <a:rPr lang="en-US" sz="3600" kern="100">
                          <a:latin typeface="Arial" panose="020B0604020202020204" pitchFamily="34" charset="0"/>
                          <a:ea typeface="Calibri" panose="020F0502020204030204" pitchFamily="34" charset="0"/>
                          <a:cs typeface="Arial" panose="020B0604020202020204" pitchFamily="34" charset="0"/>
                        </a:rPr>
                        <m:t>c</m:t>
                      </m:r>
                      <m:r>
                        <m:rPr>
                          <m:nor/>
                        </m:rPr>
                        <a:rPr lang="en-US" sz="3600" kern="100">
                          <a:latin typeface="Arial" panose="020B0604020202020204" pitchFamily="34" charset="0"/>
                          <a:ea typeface="Calibri" panose="020F0502020204030204" pitchFamily="34" charset="0"/>
                          <a:cs typeface="Arial" panose="020B0604020202020204" pitchFamily="34" charset="0"/>
                        </a:rPr>
                        <m:t> </m:t>
                      </m:r>
                      <m:r>
                        <m:rPr>
                          <m:nor/>
                        </m:rPr>
                        <a:rPr lang="en-US" sz="3600" kern="100">
                          <a:latin typeface="Arial" panose="020B0604020202020204" pitchFamily="34" charset="0"/>
                          <a:ea typeface="Calibri" panose="020F0502020204030204" pitchFamily="34" charset="0"/>
                          <a:cs typeface="Arial" panose="020B0604020202020204" pitchFamily="34" charset="0"/>
                        </a:rPr>
                        <m:t>ph</m:t>
                      </m:r>
                      <m:r>
                        <m:rPr>
                          <m:nor/>
                        </m:rPr>
                        <a:rPr lang="en-US" sz="3600" kern="100">
                          <a:latin typeface="Arial" panose="020B0604020202020204" pitchFamily="34" charset="0"/>
                          <a:ea typeface="Calibri" panose="020F0502020204030204" pitchFamily="34" charset="0"/>
                          <a:cs typeface="Arial" panose="020B0604020202020204" pitchFamily="34" charset="0"/>
                        </a:rPr>
                        <m:t>ươ</m:t>
                      </m:r>
                      <m:r>
                        <m:rPr>
                          <m:nor/>
                        </m:rPr>
                        <a:rPr lang="en-US" sz="3600" kern="100">
                          <a:latin typeface="Arial" panose="020B0604020202020204" pitchFamily="34" charset="0"/>
                          <a:ea typeface="Calibri" panose="020F0502020204030204" pitchFamily="34" charset="0"/>
                          <a:cs typeface="Arial" panose="020B0604020202020204" pitchFamily="34" charset="0"/>
                        </a:rPr>
                        <m:t>ng</m:t>
                      </m:r>
                      <m:r>
                        <m:rPr>
                          <m:nor/>
                        </m:rPr>
                        <a:rPr lang="en-US" sz="3600" kern="100">
                          <a:latin typeface="Arial" panose="020B0604020202020204" pitchFamily="34" charset="0"/>
                          <a:ea typeface="Calibri" panose="020F0502020204030204" pitchFamily="34" charset="0"/>
                          <a:cs typeface="Arial" panose="020B0604020202020204" pitchFamily="34" charset="0"/>
                        </a:rPr>
                        <m:t> </m:t>
                      </m:r>
                      <m:r>
                        <m:rPr>
                          <m:nor/>
                        </m:rPr>
                        <a:rPr lang="en-US" sz="3600" kern="100">
                          <a:latin typeface="Arial" panose="020B0604020202020204" pitchFamily="34" charset="0"/>
                          <a:ea typeface="Calibri" panose="020F0502020204030204" pitchFamily="34" charset="0"/>
                          <a:cs typeface="Arial" panose="020B0604020202020204" pitchFamily="34" charset="0"/>
                        </a:rPr>
                        <m:t>tr</m:t>
                      </m:r>
                      <m:r>
                        <m:rPr>
                          <m:nor/>
                        </m:rPr>
                        <a:rPr lang="en-US" sz="3600" kern="100">
                          <a:latin typeface="Arial" panose="020B0604020202020204" pitchFamily="34" charset="0"/>
                          <a:ea typeface="Calibri" panose="020F0502020204030204" pitchFamily="34" charset="0"/>
                          <a:cs typeface="Arial" panose="020B0604020202020204" pitchFamily="34" charset="0"/>
                        </a:rPr>
                        <m:t>ì</m:t>
                      </m:r>
                      <m:r>
                        <m:rPr>
                          <m:nor/>
                        </m:rPr>
                        <a:rPr lang="en-US" sz="3600" kern="100">
                          <a:latin typeface="Arial" panose="020B0604020202020204" pitchFamily="34" charset="0"/>
                          <a:ea typeface="Calibri" panose="020F0502020204030204" pitchFamily="34" charset="0"/>
                          <a:cs typeface="Arial" panose="020B0604020202020204" pitchFamily="34" charset="0"/>
                        </a:rPr>
                        <m:t>nh</m:t>
                      </m:r>
                      <m:r>
                        <m:rPr>
                          <m:nor/>
                        </m:rPr>
                        <a:rPr lang="en-US" sz="3600" kern="100">
                          <a:latin typeface="Arial" panose="020B0604020202020204" pitchFamily="34" charset="0"/>
                          <a:ea typeface="Calibri" panose="020F0502020204030204" pitchFamily="34" charset="0"/>
                          <a:cs typeface="Arial" panose="020B0604020202020204" pitchFamily="34" charset="0"/>
                        </a:rPr>
                        <m:t> </m:t>
                      </m:r>
                      <m:r>
                        <m:rPr>
                          <m:nor/>
                        </m:rPr>
                        <a:rPr lang="en-US" sz="3600" kern="100">
                          <a:latin typeface="Arial" panose="020B0604020202020204" pitchFamily="34" charset="0"/>
                          <a:ea typeface="Calibri" panose="020F0502020204030204" pitchFamily="34" charset="0"/>
                          <a:cs typeface="Arial" panose="020B0604020202020204" pitchFamily="34" charset="0"/>
                        </a:rPr>
                        <m:t>parabol</m:t>
                      </m:r>
                      <m:r>
                        <m:rPr>
                          <m:nor/>
                        </m:rPr>
                        <a:rPr lang="en-US" sz="3600" kern="100">
                          <a:latin typeface="Arial" panose="020B0604020202020204" pitchFamily="34" charset="0"/>
                          <a:ea typeface="Calibri" panose="020F0502020204030204" pitchFamily="34" charset="0"/>
                          <a:cs typeface="Arial" panose="020B0604020202020204" pitchFamily="34" charset="0"/>
                        </a:rPr>
                        <m:t> </m:t>
                      </m:r>
                      <m:r>
                        <m:rPr>
                          <m:nor/>
                        </m:rPr>
                        <a:rPr lang="en-US" sz="3600" kern="100">
                          <a:latin typeface="Arial" panose="020B0604020202020204" pitchFamily="34" charset="0"/>
                          <a:ea typeface="Calibri" panose="020F0502020204030204" pitchFamily="34" charset="0"/>
                          <a:cs typeface="Arial" panose="020B0604020202020204" pitchFamily="34" charset="0"/>
                        </a:rPr>
                        <m:t>c</m:t>
                      </m:r>
                      <m:r>
                        <m:rPr>
                          <m:nor/>
                        </m:rPr>
                        <a:rPr lang="en-US" sz="3600" kern="100">
                          <a:latin typeface="Arial" panose="020B0604020202020204" pitchFamily="34" charset="0"/>
                          <a:ea typeface="Calibri" panose="020F0502020204030204" pitchFamily="34" charset="0"/>
                          <a:cs typeface="Arial" panose="020B0604020202020204" pitchFamily="34" charset="0"/>
                        </a:rPr>
                        <m:t>ủ</m:t>
                      </m:r>
                      <m:r>
                        <m:rPr>
                          <m:nor/>
                        </m:rPr>
                        <a:rPr lang="en-US" sz="3600" kern="100">
                          <a:latin typeface="Arial" panose="020B0604020202020204" pitchFamily="34" charset="0"/>
                          <a:ea typeface="Calibri" panose="020F0502020204030204" pitchFamily="34" charset="0"/>
                          <a:cs typeface="Arial" panose="020B0604020202020204" pitchFamily="34" charset="0"/>
                        </a:rPr>
                        <m:t>a</m:t>
                      </m:r>
                      <m:r>
                        <m:rPr>
                          <m:nor/>
                        </m:rPr>
                        <a:rPr lang="en-US" sz="3600" kern="100">
                          <a:latin typeface="Arial" panose="020B0604020202020204" pitchFamily="34" charset="0"/>
                          <a:ea typeface="Calibri" panose="020F0502020204030204" pitchFamily="34" charset="0"/>
                          <a:cs typeface="Arial" panose="020B0604020202020204" pitchFamily="34" charset="0"/>
                        </a:rPr>
                        <m:t> </m:t>
                      </m:r>
                      <m:r>
                        <m:rPr>
                          <m:nor/>
                        </m:rPr>
                        <a:rPr lang="en-US" sz="3600" kern="100">
                          <a:latin typeface="Arial" panose="020B0604020202020204" pitchFamily="34" charset="0"/>
                          <a:ea typeface="Calibri" panose="020F0502020204030204" pitchFamily="34" charset="0"/>
                          <a:cs typeface="Arial" panose="020B0604020202020204" pitchFamily="34" charset="0"/>
                        </a:rPr>
                        <m:t>c</m:t>
                      </m:r>
                      <m:r>
                        <m:rPr>
                          <m:nor/>
                        </m:rPr>
                        <a:rPr lang="en-US" sz="3600" kern="100">
                          <a:latin typeface="Arial" panose="020B0604020202020204" pitchFamily="34" charset="0"/>
                          <a:ea typeface="Calibri" panose="020F0502020204030204" pitchFamily="34" charset="0"/>
                          <a:cs typeface="Arial" panose="020B0604020202020204" pitchFamily="34" charset="0"/>
                        </a:rPr>
                        <m:t>ầ</m:t>
                      </m:r>
                      <m:r>
                        <m:rPr>
                          <m:nor/>
                        </m:rPr>
                        <a:rPr lang="en-US" sz="3600" kern="100">
                          <a:latin typeface="Arial" panose="020B0604020202020204" pitchFamily="34" charset="0"/>
                          <a:ea typeface="Calibri" panose="020F0502020204030204" pitchFamily="34" charset="0"/>
                          <a:cs typeface="Arial" panose="020B0604020202020204" pitchFamily="34" charset="0"/>
                        </a:rPr>
                        <m:t>u</m:t>
                      </m:r>
                      <m:r>
                        <m:rPr>
                          <m:nor/>
                        </m:rPr>
                        <a:rPr lang="en-US" sz="3600" kern="100">
                          <a:latin typeface="Arial" panose="020B0604020202020204" pitchFamily="34" charset="0"/>
                          <a:ea typeface="Calibri" panose="020F0502020204030204" pitchFamily="34" charset="0"/>
                          <a:cs typeface="Arial" panose="020B0604020202020204" pitchFamily="34" charset="0"/>
                        </a:rPr>
                        <m:t> </m:t>
                      </m:r>
                      <m:r>
                        <m:rPr>
                          <m:nor/>
                        </m:rPr>
                        <a:rPr lang="en-US" sz="3600" kern="100">
                          <a:latin typeface="Arial" panose="020B0604020202020204" pitchFamily="34" charset="0"/>
                          <a:ea typeface="Calibri" panose="020F0502020204030204" pitchFamily="34" charset="0"/>
                          <a:cs typeface="Arial" panose="020B0604020202020204" pitchFamily="34" charset="0"/>
                        </a:rPr>
                        <m:t>l</m:t>
                      </m:r>
                      <m:r>
                        <m:rPr>
                          <m:nor/>
                        </m:rPr>
                        <a:rPr lang="en-US" sz="3600" kern="100">
                          <a:latin typeface="Arial" panose="020B0604020202020204" pitchFamily="34" charset="0"/>
                          <a:ea typeface="Calibri" panose="020F0502020204030204" pitchFamily="34" charset="0"/>
                          <a:cs typeface="Arial" panose="020B0604020202020204" pitchFamily="34" charset="0"/>
                        </a:rPr>
                        <m:t>à</m:t>
                      </m:r>
                      <m:r>
                        <a:rPr lang="en-US" sz="3600" b="0" i="1" kern="100" smtClean="0">
                          <a:latin typeface="Cambria Math" panose="02040503050406030204" pitchFamily="18" charset="0"/>
                          <a:ea typeface="Calibri" panose="020F0502020204030204" pitchFamily="34" charset="0"/>
                          <a:cs typeface="Arial" panose="020B0604020202020204" pitchFamily="34" charset="0"/>
                        </a:rPr>
                        <m:t> </m:t>
                      </m:r>
                      <m:r>
                        <a:rPr lang="en-US" sz="3600" i="1" kern="100">
                          <a:latin typeface="Cambria Math" panose="02040503050406030204" pitchFamily="18" charset="0"/>
                          <a:ea typeface="Calibri" panose="020F0502020204030204" pitchFamily="34" charset="0"/>
                          <a:cs typeface="Times New Roman" panose="02020603050405020304" pitchFamily="18" charset="0"/>
                        </a:rPr>
                        <m:t>𝑦</m:t>
                      </m:r>
                      <m:r>
                        <a:rPr lang="en-US" sz="3600" kern="100">
                          <a:latin typeface="Cambria Math" panose="02040503050406030204" pitchFamily="18" charset="0"/>
                          <a:ea typeface="Calibri" panose="020F0502020204030204" pitchFamily="34" charset="0"/>
                          <a:cs typeface="Times New Roman" panose="02020603050405020304" pitchFamily="18" charset="0"/>
                        </a:rPr>
                        <m:t>=</m:t>
                      </m:r>
                      <m:r>
                        <a:rPr lang="en-US" sz="36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latin typeface="Cambria Math" panose="02040503050406030204" pitchFamily="18" charset="0"/>
                              <a:ea typeface="Calibri" panose="020F0502020204030204" pitchFamily="34" charset="0"/>
                              <a:cs typeface="Times New Roman" panose="02020603050405020304" pitchFamily="18" charset="0"/>
                            </a:rPr>
                            <m:t>h</m:t>
                          </m:r>
                        </m:num>
                        <m:den>
                          <m:sSup>
                            <m:sSupPr>
                              <m:ctrlPr>
                                <a:rPr lang="en-US" sz="36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latin typeface="Cambria Math" panose="02040503050406030204" pitchFamily="18" charset="0"/>
                                  <a:ea typeface="Calibri" panose="020F0502020204030204" pitchFamily="34" charset="0"/>
                                  <a:cs typeface="Times New Roman" panose="02020603050405020304" pitchFamily="18" charset="0"/>
                                </a:rPr>
                                <m:t>200</m:t>
                              </m:r>
                            </m:e>
                            <m:sup>
                              <m:r>
                                <a:rPr lang="en-US" sz="3600" kern="100">
                                  <a:latin typeface="Cambria Math" panose="02040503050406030204" pitchFamily="18" charset="0"/>
                                  <a:ea typeface="Calibri" panose="020F0502020204030204" pitchFamily="34" charset="0"/>
                                  <a:cs typeface="Times New Roman" panose="02020603050405020304" pitchFamily="18" charset="0"/>
                                </a:rPr>
                                <m:t>2</m:t>
                              </m:r>
                            </m:sup>
                          </m:sSup>
                        </m:den>
                      </m:f>
                      <m:sSup>
                        <m:sSupPr>
                          <m:ctrlPr>
                            <a:rPr lang="en-US" sz="36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latin typeface="Cambria Math" panose="02040503050406030204" pitchFamily="18" charset="0"/>
                              <a:ea typeface="Calibri" panose="020F0502020204030204" pitchFamily="34" charset="0"/>
                              <a:cs typeface="Times New Roman" panose="02020603050405020304" pitchFamily="18" charset="0"/>
                            </a:rPr>
                            <m:t>𝑥</m:t>
                          </m:r>
                        </m:e>
                        <m:sup>
                          <m:r>
                            <a:rPr lang="en-US" sz="3600" kern="100">
                              <a:latin typeface="Cambria Math" panose="02040503050406030204" pitchFamily="18" charset="0"/>
                              <a:ea typeface="Calibri" panose="020F0502020204030204" pitchFamily="34" charset="0"/>
                              <a:cs typeface="Times New Roman" panose="02020603050405020304" pitchFamily="18" charset="0"/>
                            </a:rPr>
                            <m:t>2</m:t>
                          </m:r>
                        </m:sup>
                      </m:sSup>
                      <m:r>
                        <a:rPr lang="en-US" sz="3600" kern="100">
                          <a:latin typeface="Cambria Math" panose="02040503050406030204" pitchFamily="18" charset="0"/>
                          <a:ea typeface="Calibri" panose="020F0502020204030204" pitchFamily="34" charset="0"/>
                          <a:cs typeface="Times New Roman" panose="02020603050405020304" pitchFamily="18" charset="0"/>
                        </a:rPr>
                        <m:t>+</m:t>
                      </m:r>
                      <m:r>
                        <a:rPr lang="en-US" sz="3600" i="1" kern="100">
                          <a:latin typeface="Cambria Math" panose="02040503050406030204" pitchFamily="18" charset="0"/>
                          <a:ea typeface="Calibri" panose="020F0502020204030204" pitchFamily="34" charset="0"/>
                          <a:cs typeface="Times New Roman" panose="02020603050405020304" pitchFamily="18" charset="0"/>
                        </a:rPr>
                        <m:t>h</m:t>
                      </m:r>
                    </m:oMath>
                  </m:oMathPara>
                </a14:m>
                <a:endParaRPr lang="en-US" sz="3600" kern="1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600" kern="100">
                          <a:latin typeface="Arial" panose="020B0604020202020204" pitchFamily="34" charset="0"/>
                          <a:ea typeface="Calibri" panose="020F0502020204030204" pitchFamily="34" charset="0"/>
                          <a:cs typeface="Arial" panose="020B0604020202020204" pitchFamily="34" charset="0"/>
                        </a:rPr>
                        <m:t>Ta</m:t>
                      </m:r>
                      <m:r>
                        <m:rPr>
                          <m:nor/>
                        </m:rPr>
                        <a:rPr lang="en-US" sz="3600" kern="100">
                          <a:latin typeface="Arial" panose="020B0604020202020204" pitchFamily="34" charset="0"/>
                          <a:ea typeface="Calibri" panose="020F0502020204030204" pitchFamily="34" charset="0"/>
                          <a:cs typeface="Arial" panose="020B0604020202020204" pitchFamily="34" charset="0"/>
                        </a:rPr>
                        <m:t> </m:t>
                      </m:r>
                      <m:r>
                        <m:rPr>
                          <m:nor/>
                        </m:rPr>
                        <a:rPr lang="en-US" sz="3600" kern="100">
                          <a:latin typeface="Arial" panose="020B0604020202020204" pitchFamily="34" charset="0"/>
                          <a:ea typeface="Calibri" panose="020F0502020204030204" pitchFamily="34" charset="0"/>
                          <a:cs typeface="Arial" panose="020B0604020202020204" pitchFamily="34" charset="0"/>
                        </a:rPr>
                        <m:t>c</m:t>
                      </m:r>
                      <m:r>
                        <m:rPr>
                          <m:nor/>
                        </m:rPr>
                        <a:rPr lang="en-US" sz="3600" kern="100">
                          <a:latin typeface="Arial" panose="020B0604020202020204" pitchFamily="34" charset="0"/>
                          <a:ea typeface="Calibri" panose="020F0502020204030204" pitchFamily="34" charset="0"/>
                          <a:cs typeface="Arial" panose="020B0604020202020204" pitchFamily="34" charset="0"/>
                        </a:rPr>
                        <m:t>ó</m:t>
                      </m:r>
                      <m:r>
                        <a:rPr lang="en-US" sz="3600" b="0" i="1" kern="100" smtClean="0">
                          <a:latin typeface="Cambria Math" panose="02040503050406030204" pitchFamily="18" charset="0"/>
                          <a:ea typeface="Calibri" panose="020F0502020204030204" pitchFamily="34" charset="0"/>
                          <a:cs typeface="Arial" panose="020B0604020202020204" pitchFamily="34" charset="0"/>
                        </a:rPr>
                        <m:t> </m:t>
                      </m:r>
                      <m:sSup>
                        <m:sSupPr>
                          <m:ctrlPr>
                            <a:rPr lang="en-US" sz="36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latin typeface="Cambria Math" panose="02040503050406030204" pitchFamily="18" charset="0"/>
                              <a:ea typeface="Calibri" panose="020F0502020204030204" pitchFamily="34" charset="0"/>
                              <a:cs typeface="Times New Roman" panose="02020603050405020304" pitchFamily="18" charset="0"/>
                            </a:rPr>
                            <m:t>𝑦</m:t>
                          </m:r>
                        </m:e>
                        <m:sup>
                          <m:r>
                            <a:rPr lang="en-US" sz="3600" i="1" kern="100">
                              <a:latin typeface="Cambria Math" panose="02040503050406030204" pitchFamily="18" charset="0"/>
                              <a:ea typeface="Calibri" panose="020F0502020204030204" pitchFamily="34" charset="0"/>
                              <a:cs typeface="Times New Roman" panose="02020603050405020304" pitchFamily="18" charset="0"/>
                            </a:rPr>
                            <m:t>′</m:t>
                          </m:r>
                        </m:sup>
                      </m:sSup>
                      <m:r>
                        <a:rPr lang="en-US" sz="3600" kern="100">
                          <a:latin typeface="Cambria Math" panose="02040503050406030204" pitchFamily="18" charset="0"/>
                          <a:ea typeface="Calibri" panose="020F0502020204030204" pitchFamily="34" charset="0"/>
                          <a:cs typeface="Times New Roman" panose="02020603050405020304" pitchFamily="18" charset="0"/>
                        </a:rPr>
                        <m:t>=</m:t>
                      </m:r>
                      <m:r>
                        <a:rPr lang="en-US" sz="36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latin typeface="Cambria Math" panose="02040503050406030204" pitchFamily="18" charset="0"/>
                              <a:ea typeface="Calibri" panose="020F0502020204030204" pitchFamily="34" charset="0"/>
                              <a:cs typeface="Times New Roman" panose="02020603050405020304" pitchFamily="18" charset="0"/>
                            </a:rPr>
                            <m:t>2</m:t>
                          </m:r>
                          <m:r>
                            <a:rPr lang="en-US" sz="3600" i="1" kern="100">
                              <a:latin typeface="Cambria Math" panose="02040503050406030204" pitchFamily="18" charset="0"/>
                              <a:ea typeface="Calibri" panose="020F0502020204030204" pitchFamily="34" charset="0"/>
                              <a:cs typeface="Times New Roman" panose="02020603050405020304" pitchFamily="18" charset="0"/>
                            </a:rPr>
                            <m:t>h</m:t>
                          </m:r>
                        </m:num>
                        <m:den>
                          <m:sSup>
                            <m:sSupPr>
                              <m:ctrlPr>
                                <a:rPr lang="en-US" sz="36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latin typeface="Cambria Math" panose="02040503050406030204" pitchFamily="18" charset="0"/>
                                  <a:ea typeface="Calibri" panose="020F0502020204030204" pitchFamily="34" charset="0"/>
                                  <a:cs typeface="Times New Roman" panose="02020603050405020304" pitchFamily="18" charset="0"/>
                                </a:rPr>
                                <m:t>200</m:t>
                              </m:r>
                            </m:e>
                            <m:sup>
                              <m:r>
                                <a:rPr lang="en-US" sz="3600" kern="100">
                                  <a:latin typeface="Cambria Math" panose="02040503050406030204" pitchFamily="18" charset="0"/>
                                  <a:ea typeface="Calibri" panose="020F0502020204030204" pitchFamily="34" charset="0"/>
                                  <a:cs typeface="Times New Roman" panose="02020603050405020304" pitchFamily="18" charset="0"/>
                                </a:rPr>
                                <m:t>2</m:t>
                              </m:r>
                            </m:sup>
                          </m:sSup>
                        </m:den>
                      </m:f>
                      <m:r>
                        <a:rPr lang="en-US" sz="3600" i="1" kern="100">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57200" y="3524829"/>
                <a:ext cx="17373600" cy="6571671"/>
              </a:xfrm>
              <a:prstGeom prst="rect">
                <a:avLst/>
              </a:prstGeom>
              <a:blipFill>
                <a:blip r:embed="rId5"/>
                <a:stretch>
                  <a:fillRect l="-1053"/>
                </a:stretch>
              </a:blipFill>
            </p:spPr>
            <p:txBody>
              <a:bodyPr/>
              <a:lstStyle/>
              <a:p>
                <a:r>
                  <a:rPr lang="en-US">
                    <a:noFill/>
                  </a:rPr>
                  <a:t> </a:t>
                </a:r>
              </a:p>
            </p:txBody>
          </p:sp>
        </mc:Fallback>
      </mc:AlternateContent>
    </p:spTree>
    <p:extLst>
      <p:ext uri="{BB962C8B-B14F-4D97-AF65-F5344CB8AC3E}">
        <p14:creationId xmlns:p14="http://schemas.microsoft.com/office/powerpoint/2010/main" val="32867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left)">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duotone>
              <a:schemeClr val="accent2">
                <a:shade val="45000"/>
                <a:satMod val="135000"/>
              </a:schemeClr>
              <a:prstClr val="white"/>
            </a:duotone>
          </a:blip>
          <a:stretch>
            <a:fillRect/>
          </a:stretch>
        </p:blipFill>
        <p:spPr>
          <a:xfrm>
            <a:off x="16280645" y="9486900"/>
            <a:ext cx="1578229" cy="491005"/>
          </a:xfrm>
          <a:prstGeom prst="rect">
            <a:avLst/>
          </a:prstGeom>
        </p:spPr>
      </p:pic>
      <p:grpSp>
        <p:nvGrpSpPr>
          <p:cNvPr id="6" name="Group 5"/>
          <p:cNvGrpSpPr/>
          <p:nvPr/>
        </p:nvGrpSpPr>
        <p:grpSpPr>
          <a:xfrm>
            <a:off x="685800" y="571500"/>
            <a:ext cx="1648503" cy="1157084"/>
            <a:chOff x="981393" y="777308"/>
            <a:chExt cx="1858639" cy="1275995"/>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10" name="TextBox 9"/>
            <p:cNvSpPr txBox="1"/>
            <p:nvPr/>
          </p:nvSpPr>
          <p:spPr>
            <a:xfrm>
              <a:off x="1177948" y="992827"/>
              <a:ext cx="1419799" cy="7466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pic>
        <p:nvPicPr>
          <p:cNvPr id="2" name="Picture 1"/>
          <p:cNvPicPr>
            <a:picLocks noChangeAspect="1"/>
          </p:cNvPicPr>
          <p:nvPr/>
        </p:nvPicPr>
        <p:blipFill>
          <a:blip r:embed="rId4"/>
          <a:stretch>
            <a:fillRect/>
          </a:stretch>
        </p:blipFill>
        <p:spPr>
          <a:xfrm>
            <a:off x="6484545" y="1028700"/>
            <a:ext cx="5318910" cy="2127563"/>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57200" y="3467100"/>
                <a:ext cx="17373600" cy="5294398"/>
              </a:xfrm>
              <a:prstGeom prst="rect">
                <a:avLst/>
              </a:prstGeom>
            </p:spPr>
            <p:txBody>
              <a:bodyPr wrap="square">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Suy</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ra</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ệ </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s</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ố </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g</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ó</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x</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á</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 đị</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 độ </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d</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ố</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ủ</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ặ</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ầ</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u</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à</m:t>
                      </m:r>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num>
                        <m:den>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200</m:t>
                              </m:r>
                            </m:e>
                            <m:sup>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den>
                      </m:f>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200≤</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≤200</m:t>
                      </m:r>
                    </m:oMath>
                  </m:oMathPara>
                </a14:m>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Do</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đó</m:t>
                      </m:r>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d>
                        <m:dPr>
                          <m:begChr m:val="|"/>
                          <m:endChr m:val="|"/>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e>
                      </m:d>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num>
                        <m:den>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200</m:t>
                              </m:r>
                            </m:e>
                            <m:sup>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den>
                      </m:f>
                      <m:d>
                        <m:dPr>
                          <m:begChr m:val="|"/>
                          <m:endChr m:val="|"/>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d>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num>
                        <m:den>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200</m:t>
                              </m:r>
                            </m:e>
                            <m:sup>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den>
                      </m:f>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⋅200=</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num>
                        <m:den>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100</m:t>
                          </m:r>
                        </m:den>
                      </m:f>
                    </m:oMath>
                  </m:oMathPara>
                </a14:m>
                <a:endPar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3600" b="0" i="0" u="none" strike="noStrike" kern="1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 </a:t>
                </a:r>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dốc của mặt cầu không quá </a:t>
                </a:r>
                <a14:m>
                  <m:oMath xmlns:m="http://schemas.openxmlformats.org/officeDocument/2006/math">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e>
                      <m:sup>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ta có </a:t>
                </a:r>
                <a14:m>
                  <m:oMath xmlns:m="http://schemas.openxmlformats.org/officeDocument/2006/math">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box>
                      <m:box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boxPr>
                      <m:e>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e>
                    </m:box>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unc>
                      <m:func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e>
                          <m:sup>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p>
                        </m:sSup>
                      </m:e>
                    </m:func>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≤17,6</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chiều cao giới hạn từ đỉnh cầu tới mặt đường là </a:t>
                </a:r>
                <a14:m>
                  <m:oMath xmlns:m="http://schemas.openxmlformats.org/officeDocument/2006/math">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17,6</m:t>
                    </m:r>
                    <m:r>
                      <m:rPr>
                        <m:nor/>
                      </m:rP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m:t>
                    </m:r>
                    <m:r>
                      <m:rPr>
                        <m:sty m:val="p"/>
                      </m:rP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m:t>
                    </m:r>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p:sp>
            <p:nvSpPr>
              <p:cNvPr id="3" name="Rectangle 2"/>
              <p:cNvSpPr>
                <a:spLocks noRot="1" noChangeAspect="1" noMove="1" noResize="1" noEditPoints="1" noAdjustHandles="1" noChangeArrowheads="1" noChangeShapeType="1" noTextEdit="1"/>
              </p:cNvSpPr>
              <p:nvPr/>
            </p:nvSpPr>
            <p:spPr>
              <a:xfrm>
                <a:off x="457200" y="3467100"/>
                <a:ext cx="17373600" cy="5294398"/>
              </a:xfrm>
              <a:prstGeom prst="rect">
                <a:avLst/>
              </a:prstGeom>
              <a:blipFill>
                <a:blip r:embed="rId5"/>
                <a:stretch>
                  <a:fillRect l="-1053" b="-1498"/>
                </a:stretch>
              </a:blipFill>
            </p:spPr>
            <p:txBody>
              <a:bodyPr/>
              <a:lstStyle/>
              <a:p>
                <a:r>
                  <a:rPr lang="en-US">
                    <a:noFill/>
                  </a:rPr>
                  <a:t> </a:t>
                </a:r>
              </a:p>
            </p:txBody>
          </p:sp>
        </mc:Fallback>
      </mc:AlternateContent>
    </p:spTree>
    <p:extLst>
      <p:ext uri="{BB962C8B-B14F-4D97-AF65-F5344CB8AC3E}">
        <p14:creationId xmlns:p14="http://schemas.microsoft.com/office/powerpoint/2010/main" val="223919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grpSp>
        <p:nvGrpSpPr>
          <p:cNvPr id="24" name="Group 23"/>
          <p:cNvGrpSpPr/>
          <p:nvPr/>
        </p:nvGrpSpPr>
        <p:grpSpPr>
          <a:xfrm>
            <a:off x="-95276" y="5193302"/>
            <a:ext cx="18797996" cy="9398998"/>
            <a:chOff x="-228600" y="7810500"/>
            <a:chExt cx="18797996" cy="9398998"/>
          </a:xfrm>
        </p:grpSpPr>
        <p:sp>
          <p:nvSpPr>
            <p:cNvPr id="25" name="Freeform 2"/>
            <p:cNvSpPr/>
            <p:nvPr/>
          </p:nvSpPr>
          <p:spPr>
            <a:xfrm>
              <a:off x="-228600"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26" name="Freeform 3"/>
            <p:cNvSpPr/>
            <p:nvPr/>
          </p:nvSpPr>
          <p:spPr>
            <a:xfrm>
              <a:off x="9170398"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grpSp>
      <p:sp>
        <p:nvSpPr>
          <p:cNvPr id="4" name="Freeform 4"/>
          <p:cNvSpPr/>
          <p:nvPr/>
        </p:nvSpPr>
        <p:spPr>
          <a:xfrm>
            <a:off x="86266" y="87655"/>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71342" y="-39247"/>
            <a:ext cx="8733856" cy="4792704"/>
          </a:xfrm>
          <a:custGeom>
            <a:avLst/>
            <a:gdLst/>
            <a:ahLst/>
            <a:cxnLst/>
            <a:rect l="l" t="t" r="r" b="b"/>
            <a:pathLst>
              <a:path w="8733856" h="4792704">
                <a:moveTo>
                  <a:pt x="0" y="0"/>
                </a:moveTo>
                <a:lnTo>
                  <a:pt x="8733857" y="0"/>
                </a:lnTo>
                <a:lnTo>
                  <a:pt x="8733857" y="4792704"/>
                </a:lnTo>
                <a:lnTo>
                  <a:pt x="0" y="4792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4" name="Group 17"/>
          <p:cNvGrpSpPr/>
          <p:nvPr/>
        </p:nvGrpSpPr>
        <p:grpSpPr>
          <a:xfrm>
            <a:off x="516510" y="669070"/>
            <a:ext cx="17217996" cy="881783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32"/>
          <p:cNvSpPr txBox="1"/>
          <p:nvPr/>
        </p:nvSpPr>
        <p:spPr>
          <a:xfrm>
            <a:off x="5029200" y="1394127"/>
            <a:ext cx="8399209" cy="769441"/>
          </a:xfrm>
          <a:prstGeom prst="rect">
            <a:avLst/>
          </a:prstGeom>
        </p:spPr>
        <p:txBody>
          <a:bodyPr wrap="square" lIns="0" tIns="0" rIns="0" bIns="0" rtlCol="0" anchor="t">
            <a:spAutoFit/>
          </a:bodyPr>
          <a:lstStyle/>
          <a:p>
            <a:pPr>
              <a:lnSpc>
                <a:spcPts val="5989"/>
              </a:lnSpc>
            </a:pPr>
            <a:r>
              <a:rPr lang="vi-VN" sz="6600" b="1" spc="116" smtClean="0">
                <a:solidFill>
                  <a:srgbClr val="C00000"/>
                </a:solidFill>
                <a:latin typeface="Arial" panose="020B0604020202020204" pitchFamily="34" charset="0"/>
                <a:cs typeface="Arial" panose="020B0604020202020204" pitchFamily="34" charset="0"/>
              </a:rPr>
              <a:t>NỘI DUNG BÀI HỌC</a:t>
            </a:r>
            <a:endParaRPr lang="en-US" sz="6600" b="1" spc="116">
              <a:solidFill>
                <a:srgbClr val="C00000"/>
              </a:solidFill>
              <a:latin typeface="Arial" panose="020B0604020202020204" pitchFamily="34" charset="0"/>
              <a:cs typeface="Arial" panose="020B0604020202020204" pitchFamily="34" charset="0"/>
            </a:endParaRPr>
          </a:p>
        </p:txBody>
      </p:sp>
      <p:sp>
        <p:nvSpPr>
          <p:cNvPr id="18" name="TextBox 36"/>
          <p:cNvSpPr txBox="1"/>
          <p:nvPr/>
        </p:nvSpPr>
        <p:spPr>
          <a:xfrm>
            <a:off x="4363145" y="3003737"/>
            <a:ext cx="12416270" cy="969496"/>
          </a:xfrm>
          <a:prstGeom prst="rect">
            <a:avLst/>
          </a:prstGeom>
        </p:spPr>
        <p:txBody>
          <a:bodyPr wrap="square" lIns="0" tIns="0" rIns="0" bIns="0" rtlCol="0" anchor="t">
            <a:spAutoFit/>
          </a:bodyPr>
          <a:lstStyle/>
          <a:p>
            <a:pPr algn="just">
              <a:lnSpc>
                <a:spcPct val="150000"/>
              </a:lnSpc>
            </a:pPr>
            <a:r>
              <a:rPr lang="vi-VN" sz="4200" spc="80">
                <a:cs typeface="Arial" panose="020B0604020202020204" pitchFamily="34" charset="0"/>
              </a:rPr>
              <a:t>Một số bài toán dẫn đến khái niệm đạo hàm</a:t>
            </a:r>
            <a:endParaRPr lang="en-US" sz="4200" spc="80">
              <a:latin typeface="Arial" panose="020B0604020202020204" pitchFamily="34" charset="0"/>
              <a:cs typeface="Arial" panose="020B0604020202020204" pitchFamily="34" charset="0"/>
            </a:endParaRPr>
          </a:p>
        </p:txBody>
      </p:sp>
      <p:sp>
        <p:nvSpPr>
          <p:cNvPr id="19" name="TextBox 37"/>
          <p:cNvSpPr txBox="1"/>
          <p:nvPr/>
        </p:nvSpPr>
        <p:spPr>
          <a:xfrm>
            <a:off x="4363145" y="4516915"/>
            <a:ext cx="11674143" cy="969496"/>
          </a:xfrm>
          <a:prstGeom prst="rect">
            <a:avLst/>
          </a:prstGeom>
        </p:spPr>
        <p:txBody>
          <a:bodyPr wrap="square" lIns="0" tIns="0" rIns="0" bIns="0" rtlCol="0" anchor="t">
            <a:spAutoFit/>
          </a:bodyPr>
          <a:lstStyle/>
          <a:p>
            <a:pPr algn="just">
              <a:lnSpc>
                <a:spcPct val="150000"/>
              </a:lnSpc>
            </a:pPr>
            <a:r>
              <a:rPr lang="vi-VN" sz="4200" spc="80">
                <a:cs typeface="Arial" panose="020B0604020202020204" pitchFamily="34" charset="0"/>
              </a:rPr>
              <a:t>Đạo hàm của hàm số tại một điểm</a:t>
            </a:r>
            <a:endParaRPr lang="en-US" sz="4200" spc="80">
              <a:latin typeface="Arial" panose="020B0604020202020204" pitchFamily="34" charset="0"/>
              <a:cs typeface="Arial" panose="020B0604020202020204" pitchFamily="34" charset="0"/>
            </a:endParaRPr>
          </a:p>
        </p:txBody>
      </p:sp>
      <p:sp>
        <p:nvSpPr>
          <p:cNvPr id="20" name="Folded Corner 19"/>
          <p:cNvSpPr/>
          <p:nvPr/>
        </p:nvSpPr>
        <p:spPr>
          <a:xfrm>
            <a:off x="2717115" y="3020905"/>
            <a:ext cx="1147494" cy="1023466"/>
          </a:xfrm>
          <a:prstGeom prst="foldedCorner">
            <a:avLst/>
          </a:prstGeom>
          <a:solidFill>
            <a:srgbClr val="5BB9FF"/>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500" b="1" smtClean="0">
                <a:solidFill>
                  <a:schemeClr val="tx1"/>
                </a:solidFill>
                <a:latin typeface="Arial" panose="020B0604020202020204" pitchFamily="34" charset="0"/>
                <a:cs typeface="Arial" panose="020B0604020202020204" pitchFamily="34" charset="0"/>
              </a:rPr>
              <a:t>1</a:t>
            </a:r>
            <a:endParaRPr lang="en-US" sz="5500" b="1">
              <a:solidFill>
                <a:schemeClr val="tx1"/>
              </a:solidFill>
              <a:latin typeface="Arial" panose="020B0604020202020204" pitchFamily="34" charset="0"/>
              <a:cs typeface="Arial" panose="020B0604020202020204" pitchFamily="34" charset="0"/>
            </a:endParaRPr>
          </a:p>
        </p:txBody>
      </p:sp>
      <p:sp>
        <p:nvSpPr>
          <p:cNvPr id="21" name="Folded Corner 20"/>
          <p:cNvSpPr/>
          <p:nvPr/>
        </p:nvSpPr>
        <p:spPr>
          <a:xfrm>
            <a:off x="2717115" y="4490304"/>
            <a:ext cx="1147494" cy="1023466"/>
          </a:xfrm>
          <a:prstGeom prst="foldedCorner">
            <a:avLst/>
          </a:prstGeom>
          <a:solidFill>
            <a:srgbClr val="FFC111"/>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500" b="1" smtClean="0">
                <a:solidFill>
                  <a:schemeClr val="tx1"/>
                </a:solidFill>
                <a:latin typeface="Arial" panose="020B0604020202020204" pitchFamily="34" charset="0"/>
                <a:cs typeface="Arial" panose="020B0604020202020204" pitchFamily="34" charset="0"/>
              </a:rPr>
              <a:t>2</a:t>
            </a:r>
            <a:endParaRPr lang="en-US" sz="5500" b="1">
              <a:solidFill>
                <a:schemeClr val="tx1"/>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5"/>
          <a:stretch>
            <a:fillRect/>
          </a:stretch>
        </p:blipFill>
        <p:spPr>
          <a:xfrm>
            <a:off x="16006828" y="7248906"/>
            <a:ext cx="2226214" cy="2895600"/>
          </a:xfrm>
          <a:prstGeom prst="rect">
            <a:avLst/>
          </a:prstGeom>
        </p:spPr>
      </p:pic>
      <p:sp>
        <p:nvSpPr>
          <p:cNvPr id="22" name="TextBox 36"/>
          <p:cNvSpPr txBox="1"/>
          <p:nvPr/>
        </p:nvSpPr>
        <p:spPr>
          <a:xfrm>
            <a:off x="4363145" y="6057452"/>
            <a:ext cx="12416270" cy="849720"/>
          </a:xfrm>
          <a:prstGeom prst="rect">
            <a:avLst/>
          </a:prstGeom>
        </p:spPr>
        <p:txBody>
          <a:bodyPr wrap="square" lIns="0" tIns="0" rIns="0" bIns="0" rtlCol="0" anchor="t">
            <a:spAutoFit/>
          </a:bodyPr>
          <a:lstStyle/>
          <a:p>
            <a:pPr algn="just">
              <a:lnSpc>
                <a:spcPct val="150000"/>
              </a:lnSpc>
            </a:pPr>
            <a:r>
              <a:rPr lang="vi-VN" sz="4200" spc="80">
                <a:cs typeface="Arial" panose="020B0604020202020204" pitchFamily="34" charset="0"/>
              </a:rPr>
              <a:t>Đạo hàm của hàm số trên một khoảng</a:t>
            </a:r>
            <a:endParaRPr lang="en-US" sz="4200" spc="80">
              <a:latin typeface="Arial" panose="020B0604020202020204" pitchFamily="34" charset="0"/>
              <a:cs typeface="Arial" panose="020B0604020202020204" pitchFamily="34" charset="0"/>
            </a:endParaRPr>
          </a:p>
        </p:txBody>
      </p:sp>
      <p:sp>
        <p:nvSpPr>
          <p:cNvPr id="23" name="TextBox 37"/>
          <p:cNvSpPr txBox="1"/>
          <p:nvPr/>
        </p:nvSpPr>
        <p:spPr>
          <a:xfrm>
            <a:off x="4332685" y="7679501"/>
            <a:ext cx="11674143" cy="849720"/>
          </a:xfrm>
          <a:prstGeom prst="rect">
            <a:avLst/>
          </a:prstGeom>
        </p:spPr>
        <p:txBody>
          <a:bodyPr wrap="square" lIns="0" tIns="0" rIns="0" bIns="0" rtlCol="0" anchor="t">
            <a:spAutoFit/>
          </a:bodyPr>
          <a:lstStyle/>
          <a:p>
            <a:pPr algn="just">
              <a:lnSpc>
                <a:spcPct val="150000"/>
              </a:lnSpc>
            </a:pPr>
            <a:r>
              <a:rPr lang="vi-VN" sz="4200" spc="80">
                <a:cs typeface="Arial" panose="020B0604020202020204" pitchFamily="34" charset="0"/>
              </a:rPr>
              <a:t>Ý nghĩa hình học của đạo hàm</a:t>
            </a:r>
            <a:endParaRPr lang="en-US" sz="4200" spc="80">
              <a:latin typeface="Arial" panose="020B0604020202020204" pitchFamily="34" charset="0"/>
              <a:cs typeface="Arial" panose="020B0604020202020204" pitchFamily="34" charset="0"/>
            </a:endParaRPr>
          </a:p>
        </p:txBody>
      </p:sp>
      <p:sp>
        <p:nvSpPr>
          <p:cNvPr id="27" name="Folded Corner 26"/>
          <p:cNvSpPr/>
          <p:nvPr/>
        </p:nvSpPr>
        <p:spPr>
          <a:xfrm>
            <a:off x="2717115" y="6074620"/>
            <a:ext cx="1147494" cy="1023466"/>
          </a:xfrm>
          <a:prstGeom prst="foldedCorner">
            <a:avLst/>
          </a:prstGeom>
          <a:solidFill>
            <a:srgbClr val="5BB9FF"/>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500" b="1" smtClean="0">
                <a:solidFill>
                  <a:schemeClr val="tx1"/>
                </a:solidFill>
                <a:latin typeface="Arial" panose="020B0604020202020204" pitchFamily="34" charset="0"/>
                <a:cs typeface="Arial" panose="020B0604020202020204" pitchFamily="34" charset="0"/>
              </a:rPr>
              <a:t>3</a:t>
            </a:r>
            <a:endParaRPr lang="en-US" sz="5500" b="1">
              <a:solidFill>
                <a:schemeClr val="tx1"/>
              </a:solidFill>
              <a:latin typeface="Arial" panose="020B0604020202020204" pitchFamily="34" charset="0"/>
              <a:cs typeface="Arial" panose="020B0604020202020204" pitchFamily="34" charset="0"/>
            </a:endParaRPr>
          </a:p>
        </p:txBody>
      </p:sp>
      <p:sp>
        <p:nvSpPr>
          <p:cNvPr id="30" name="Folded Corner 29"/>
          <p:cNvSpPr/>
          <p:nvPr/>
        </p:nvSpPr>
        <p:spPr>
          <a:xfrm>
            <a:off x="2686655" y="7652890"/>
            <a:ext cx="1147494" cy="1023466"/>
          </a:xfrm>
          <a:prstGeom prst="foldedCorner">
            <a:avLst/>
          </a:prstGeom>
          <a:solidFill>
            <a:srgbClr val="FFC111"/>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500" b="1" smtClean="0">
                <a:solidFill>
                  <a:schemeClr val="tx1"/>
                </a:solidFill>
                <a:latin typeface="Arial" panose="020B0604020202020204" pitchFamily="34" charset="0"/>
                <a:cs typeface="Arial" panose="020B0604020202020204" pitchFamily="34" charset="0"/>
              </a:rPr>
              <a:t>4</a:t>
            </a:r>
            <a:endParaRPr lang="en-US" sz="5500" b="1">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anim calcmode="lin" valueType="num">
                                      <p:cBhvr>
                                        <p:cTn id="39" dur="500" fill="hold"/>
                                        <p:tgtEl>
                                          <p:spTgt spid="22"/>
                                        </p:tgtEl>
                                        <p:attrNameLst>
                                          <p:attrName>ppt_x</p:attrName>
                                        </p:attrNameLst>
                                      </p:cBhvr>
                                      <p:tavLst>
                                        <p:tav tm="0">
                                          <p:val>
                                            <p:strVal val="#ppt_x"/>
                                          </p:val>
                                        </p:tav>
                                        <p:tav tm="100000">
                                          <p:val>
                                            <p:strVal val="#ppt_x"/>
                                          </p:val>
                                        </p:tav>
                                      </p:tavLst>
                                    </p:anim>
                                    <p:anim calcmode="lin" valueType="num">
                                      <p:cBhvr>
                                        <p:cTn id="40" dur="500" fill="hold"/>
                                        <p:tgtEl>
                                          <p:spTgt spid="22"/>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anim calcmode="lin" valueType="num">
                                      <p:cBhvr>
                                        <p:cTn id="45" dur="500" fill="hold"/>
                                        <p:tgtEl>
                                          <p:spTgt spid="30"/>
                                        </p:tgtEl>
                                        <p:attrNameLst>
                                          <p:attrName>ppt_x</p:attrName>
                                        </p:attrNameLst>
                                      </p:cBhvr>
                                      <p:tavLst>
                                        <p:tav tm="0">
                                          <p:val>
                                            <p:strVal val="#ppt_x"/>
                                          </p:val>
                                        </p:tav>
                                        <p:tav tm="100000">
                                          <p:val>
                                            <p:strVal val="#ppt_x"/>
                                          </p:val>
                                        </p:tav>
                                      </p:tavLst>
                                    </p:anim>
                                    <p:anim calcmode="lin" valueType="num">
                                      <p:cBhvr>
                                        <p:cTn id="46" dur="500" fill="hold"/>
                                        <p:tgtEl>
                                          <p:spTgt spid="3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anim calcmode="lin" valueType="num">
                                      <p:cBhvr>
                                        <p:cTn id="50" dur="500" fill="hold"/>
                                        <p:tgtEl>
                                          <p:spTgt spid="23"/>
                                        </p:tgtEl>
                                        <p:attrNameLst>
                                          <p:attrName>ppt_x</p:attrName>
                                        </p:attrNameLst>
                                      </p:cBhvr>
                                      <p:tavLst>
                                        <p:tav tm="0">
                                          <p:val>
                                            <p:strVal val="#ppt_x"/>
                                          </p:val>
                                        </p:tav>
                                        <p:tav tm="100000">
                                          <p:val>
                                            <p:strVal val="#ppt_x"/>
                                          </p:val>
                                        </p:tav>
                                      </p:tavLst>
                                    </p:anim>
                                    <p:anim calcmode="lin" valueType="num">
                                      <p:cBhvr>
                                        <p:cTn id="5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animBg="1"/>
      <p:bldP spid="22" grpId="0"/>
      <p:bldP spid="23" grpId="0"/>
      <p:bldP spid="27" grpId="0" animBg="1"/>
      <p:bldP spid="3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2962294" y="1326296"/>
            <a:ext cx="12363413" cy="7634407"/>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Rectangle 16"/>
          <p:cNvSpPr/>
          <p:nvPr/>
        </p:nvSpPr>
        <p:spPr>
          <a:xfrm>
            <a:off x="3632001" y="2709154"/>
            <a:ext cx="11056079" cy="2358146"/>
          </a:xfrm>
          <a:prstGeom prst="rect">
            <a:avLst/>
          </a:prstGeom>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11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110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11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7"/>
          <a:stretch>
            <a:fillRect/>
          </a:stretch>
        </p:blipFill>
        <p:spPr>
          <a:xfrm>
            <a:off x="6823443" y="6251608"/>
            <a:ext cx="4641110" cy="2707090"/>
          </a:xfrm>
          <a:prstGeom prst="rect">
            <a:avLst/>
          </a:prstGeom>
        </p:spPr>
      </p:pic>
    </p:spTree>
    <p:extLst>
      <p:ext uri="{BB962C8B-B14F-4D97-AF65-F5344CB8AC3E}">
        <p14:creationId xmlns:p14="http://schemas.microsoft.com/office/powerpoint/2010/main" val="3335622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8" y="1035589"/>
            <a:ext cx="6191476"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4" y="124628"/>
            <a:ext cx="842332" cy="842332"/>
          </a:xfrm>
          <a:prstGeom prst="rect">
            <a:avLst/>
          </a:prstGeom>
        </p:spPr>
      </p:pic>
    </p:spTree>
    <p:extLst>
      <p:ext uri="{BB962C8B-B14F-4D97-AF65-F5344CB8AC3E}">
        <p14:creationId xmlns:p14="http://schemas.microsoft.com/office/powerpoint/2010/main" val="16608448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2838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6195" y="535306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195" y="19431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33399" y="495300"/>
            <a:ext cx="17068800" cy="28956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1295400" y="876300"/>
                <a:ext cx="15392400" cy="2077492"/>
              </a:xfrm>
              <a:prstGeom prst="rect">
                <a:avLst/>
              </a:prstGeom>
              <a:noFill/>
            </p:spPr>
            <p:txBody>
              <a:bodyPr wrap="square" rtlCol="0">
                <a:spAutoFit/>
              </a:bodyPr>
              <a:lstStyle/>
              <a:p>
                <a:pPr>
                  <a:lnSpc>
                    <a:spcPct val="150000"/>
                  </a:lnSpc>
                  <a:spcAft>
                    <a:spcPts val="0"/>
                  </a:spcAft>
                  <a:tabLst>
                    <a:tab pos="180340" algn="l"/>
                    <a:tab pos="3420745" algn="l"/>
                    <a:tab pos="5039995" algn="l"/>
                  </a:tabLst>
                </a:pPr>
                <a:r>
                  <a:rPr lang="nl-NL" sz="43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1. </a:t>
                </a:r>
                <a:r>
                  <a:rPr lang="pt-B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hàm số </a:t>
                </a:r>
                <a14:m>
                  <m:oMath xmlns:m="http://schemas.openxmlformats.org/officeDocument/2006/math">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d>
                  </m:oMath>
                </a14:m>
                <a:r>
                  <a:rPr lang="pt-B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xác định trên khoảng </a:t>
                </a:r>
                <a14:m>
                  <m:oMath xmlns:m="http://schemas.openxmlformats.org/officeDocument/2006/math">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pt-B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Đạo hàm của </a:t>
                </a:r>
                <a14:m>
                  <m:oMath xmlns:m="http://schemas.openxmlformats.org/officeDocument/2006/math">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d>
                  </m:oMath>
                </a14:m>
                <a:r>
                  <a:rPr lang="pt-B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tại </a:t>
                </a:r>
                <a14:m>
                  <m:oMath xmlns:m="http://schemas.openxmlformats.org/officeDocument/2006/math">
                    <m:sSub>
                      <m:sSubPr>
                        <m:ctrlP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sub>
                    </m:sSub>
                    <m:r>
                      <a:rPr lang="pt-BR" sz="4300" i="1" kern="10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m:t>
                    </m:r>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pt-B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a:t>
                </a:r>
                <a:endParaRPr lang="en-US" sz="43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295400" y="876300"/>
                <a:ext cx="15392400" cy="2077492"/>
              </a:xfrm>
              <a:prstGeom prst="rect">
                <a:avLst/>
              </a:prstGeom>
              <a:blipFill>
                <a:blip r:embed="rId11"/>
                <a:stretch>
                  <a:fillRect l="-1584" r="-2257" b="-7038"/>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67629" y="7247279"/>
            <a:ext cx="8559790" cy="25648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33399" y="4076700"/>
            <a:ext cx="8494020" cy="25717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780727" y="7277100"/>
                <a:ext cx="7736580" cy="2453300"/>
              </a:xfrm>
              <a:prstGeom prst="rect">
                <a:avLst/>
              </a:prstGeom>
              <a:noFill/>
            </p:spPr>
            <p:txBody>
              <a:bodyPr wrap="square" rtlCol="0">
                <a:spAutoFit/>
              </a:bodyPr>
              <a:lstStyle/>
              <a:p>
                <a:pPr marL="180340" algn="just">
                  <a:lnSpc>
                    <a:spcPct val="150000"/>
                  </a:lnSpc>
                  <a:spcAft>
                    <a:spcPts val="0"/>
                  </a:spcAft>
                  <a:tabLst>
                    <a:tab pos="180340" algn="l"/>
                    <a:tab pos="3420745" algn="l"/>
                    <a:tab pos="3599815" algn="l"/>
                    <a:tab pos="5039995" algn="l"/>
                  </a:tabLst>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vi-VN" sz="4000" b="0"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limLow>
                      <m:limLowPr>
                        <m:ctrlPr>
                          <a:rPr lang="en-US" sz="4000" i="1" kern="10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limLowPr>
                      <m:e>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𝑙𝑖𝑚</m:t>
                        </m:r>
                      </m:e>
                      <m:lim>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lim>
                    </m:limLow>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sub>
                        </m:sSub>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sub>
                        </m:sSub>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den>
                    </m:f>
                  </m:oMath>
                </a14:m>
                <a:r>
                  <a:rPr lang="pt-BR"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(nếu tồn tại giới </a:t>
                </a:r>
                <a:r>
                  <a:rPr lang="pt-BR"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hạn</a:t>
                </a:r>
                <a:r>
                  <a:rPr lang="pt-BR" sz="4000" kern="1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780727" y="7277100"/>
                <a:ext cx="7736580" cy="2453300"/>
              </a:xfrm>
              <a:prstGeom prst="rect">
                <a:avLst/>
              </a:prstGeom>
              <a:blipFill>
                <a:blip r:embed="rId12"/>
                <a:stretch>
                  <a:fillRect l="-394" r="-2837" b="-52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762000" y="4585853"/>
                <a:ext cx="6264442" cy="1301125"/>
              </a:xfrm>
              <a:prstGeom prst="rect">
                <a:avLst/>
              </a:prstGeom>
              <a:noFill/>
            </p:spPr>
            <p:txBody>
              <a:bodyPr wrap="square" rtlCol="0">
                <a:spAutoFit/>
              </a:bodyPr>
              <a:lstStyle/>
              <a:p>
                <a:pPr marL="180340" algn="just">
                  <a:lnSpc>
                    <a:spcPct val="150000"/>
                  </a:lnSpc>
                  <a:spcAft>
                    <a:spcPts val="0"/>
                  </a:spcAft>
                  <a:tabLst>
                    <a:tab pos="180340" algn="l"/>
                    <a:tab pos="3420745" algn="l"/>
                    <a:tab pos="3599815" algn="l"/>
                    <a:tab pos="5039995" algn="l"/>
                  </a:tabLst>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limLow>
                      <m:limLowPr>
                        <m:ctrlPr>
                          <a:rPr lang="en-US" sz="4000" i="1" kern="10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limLowPr>
                      <m:e>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𝑙𝑖𝑚</m:t>
                        </m:r>
                      </m:e>
                      <m:lim>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lim>
                    </m:limLow>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sub>
                        </m:sSub>
                      </m:e>
                    </m:d>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𝑜</m:t>
                        </m:r>
                      </m:sub>
                    </m:sSub>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762000" y="4585853"/>
                <a:ext cx="6264442" cy="1301125"/>
              </a:xfrm>
              <a:prstGeom prst="rect">
                <a:avLst/>
              </a:prstGeom>
              <a:blipFill>
                <a:blip r:embed="rId13"/>
                <a:stretch>
                  <a:fillRect l="-486" b="-3738"/>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63788" y="7305158"/>
            <a:ext cx="8571820" cy="25410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35439" y="4083584"/>
            <a:ext cx="8542421" cy="25648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9495048" y="7334135"/>
                <a:ext cx="7736580" cy="2339230"/>
              </a:xfrm>
              <a:prstGeom prst="rect">
                <a:avLst/>
              </a:prstGeom>
              <a:noFill/>
            </p:spPr>
            <p:txBody>
              <a:bodyPr wrap="square" rtlCol="0">
                <a:spAutoFit/>
              </a:bodyPr>
              <a:lstStyle/>
              <a:p>
                <a:pPr marL="180340" algn="just">
                  <a:lnSpc>
                    <a:spcPct val="150000"/>
                  </a:lnSpc>
                  <a:spcAft>
                    <a:spcPts val="0"/>
                  </a:spcAft>
                  <a:tabLst>
                    <a:tab pos="180340" algn="l"/>
                    <a:tab pos="3420745" algn="l"/>
                    <a:tab pos="3599815" algn="l"/>
                    <a:tab pos="5039995" algn="l"/>
                  </a:tabLst>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vi-VN"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limLow>
                      <m:limLowPr>
                        <m:ctrlPr>
                          <a:rPr lang="en-US" sz="4000" i="1" kern="10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limLowPr>
                      <m:e>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𝑙𝑖𝑚</m:t>
                        </m:r>
                      </m:e>
                      <m:lim>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lim>
                    </m:limLow>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sub>
                        </m:sSub>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sub>
                        </m:sSub>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pt-B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den>
                    </m:f>
                  </m:oMath>
                </a14:m>
                <a:r>
                  <a:rPr lang="pt-BR"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(nếu tồn tại giới </a:t>
                </a:r>
                <a:r>
                  <a:rPr lang="pt-BR"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hạn</a:t>
                </a:r>
                <a:r>
                  <a:rPr lang="pt-BR" sz="4000" kern="1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495048" y="7334135"/>
                <a:ext cx="7736580" cy="2339230"/>
              </a:xfrm>
              <a:prstGeom prst="rect">
                <a:avLst/>
              </a:prstGeom>
              <a:blipFill>
                <a:blip r:embed="rId14"/>
                <a:stretch>
                  <a:fillRect l="-473" r="-2758" b="-1015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9609097" y="4621632"/>
                <a:ext cx="4020301" cy="1196418"/>
              </a:xfrm>
              <a:prstGeom prst="rect">
                <a:avLst/>
              </a:prstGeom>
              <a:noFill/>
            </p:spPr>
            <p:txBody>
              <a:bodyPr wrap="square" rtlCol="0">
                <a:spAutoFit/>
              </a:bodyPr>
              <a:lstStyle/>
              <a:p>
                <a:pPr lvl="0" algn="just" defTabSz="1828800">
                  <a:lnSpc>
                    <a:spcPct val="130000"/>
                  </a:lnSpc>
                  <a:buClr>
                    <a:prstClr val="white"/>
                  </a:buClr>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4000" b="0"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4000" i="1" smtClean="0">
                            <a:solidFill>
                              <a:schemeClr val="bg1"/>
                            </a:solidFill>
                            <a:latin typeface="Cambria Math" panose="02040503050406030204" pitchFamily="18" charset="0"/>
                            <a:cs typeface="Times New Roman" panose="02020603050405020304" pitchFamily="18" charset="0"/>
                          </a:rPr>
                        </m:ctrlPr>
                      </m:fPr>
                      <m:num>
                        <m:r>
                          <a:rPr lang="pt-B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cs typeface="Times New Roman" panose="02020603050405020304" pitchFamily="18" charset="0"/>
                              </a:rPr>
                            </m:ctrlPr>
                          </m:sSubPr>
                          <m:e>
                            <m:r>
                              <a:rPr lang="pt-B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pt-B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sub>
                        </m:sSub>
                        <m:r>
                          <a:rPr lang="pt-B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pt-B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r>
                          <a:rPr lang="pt-B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pt-B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cs typeface="Times New Roman" panose="02020603050405020304" pitchFamily="18" charset="0"/>
                              </a:rPr>
                            </m:ctrlPr>
                          </m:sSubPr>
                          <m:e>
                            <m:r>
                              <a:rPr lang="pt-B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pt-B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sub>
                        </m:sSub>
                        <m:r>
                          <a:rPr lang="pt-B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pt-B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den>
                    </m:f>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609097" y="4621632"/>
                <a:ext cx="4020301" cy="1196418"/>
              </a:xfrm>
              <a:prstGeom prst="rect">
                <a:avLst/>
              </a:prstGeom>
              <a:blipFill>
                <a:blip r:embed="rId15"/>
                <a:stretch>
                  <a:fillRect l="-5303" b="-918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717372" y="1368947"/>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717372" y="2291197"/>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733728" y="3184391"/>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733728" y="6546054"/>
            <a:ext cx="731046" cy="731046"/>
          </a:xfrm>
          <a:prstGeom prst="rect">
            <a:avLst/>
          </a:prstGeom>
        </p:spPr>
      </p:pic>
    </p:spTree>
    <p:extLst>
      <p:ext uri="{BB962C8B-B14F-4D97-AF65-F5344CB8AC3E}">
        <p14:creationId xmlns:p14="http://schemas.microsoft.com/office/powerpoint/2010/main" val="33505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68375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63575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8643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7" y="495300"/>
            <a:ext cx="16508348" cy="318856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1767282" y="979945"/>
                <a:ext cx="14520278" cy="1954831"/>
              </a:xfrm>
              <a:prstGeom prst="rect">
                <a:avLst/>
              </a:prstGeom>
              <a:noFill/>
            </p:spPr>
            <p:txBody>
              <a:bodyPr wrap="square" rtlCol="0">
                <a:spAutoFit/>
              </a:bodyPr>
              <a:lstStyle/>
              <a:p>
                <a:pPr marR="30480" algn="just">
                  <a:lnSpc>
                    <a:spcPct val="150000"/>
                  </a:lnSpc>
                  <a:spcAft>
                    <a:spcPts val="0"/>
                  </a:spcAft>
                </a:pPr>
                <a:r>
                  <a:rPr lang="nl-NL" sz="43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pt-B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Tiếp tuyến của đồ thị hàm số </a:t>
                </a:r>
                <a14:m>
                  <m:oMath xmlns:m="http://schemas.openxmlformats.org/officeDocument/2006/math">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pt-B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tại điểm </a:t>
                </a:r>
                <a14:m>
                  <m:oMath xmlns:m="http://schemas.openxmlformats.org/officeDocument/2006/math">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𝑃</m:t>
                    </m:r>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sub>
                    </m:sSub>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𝑜</m:t>
                        </m:r>
                      </m:sub>
                    </m:sSub>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pt-B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đường thẳng đi qua P với hệ số góc</a:t>
                </a:r>
                <a:endParaRPr lang="en-US" sz="43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767282" y="979945"/>
                <a:ext cx="14520278" cy="1954831"/>
              </a:xfrm>
              <a:prstGeom prst="rect">
                <a:avLst/>
              </a:prstGeom>
              <a:blipFill>
                <a:blip r:embed="rId11"/>
                <a:stretch>
                  <a:fillRect l="-1679" r="-1427" b="-14063"/>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773247" y="4436921"/>
            <a:ext cx="8254174" cy="23341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6" y="4463820"/>
            <a:ext cx="8254174" cy="234701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1974789" y="4569745"/>
                <a:ext cx="5851090" cy="1643527"/>
              </a:xfrm>
              <a:prstGeom prst="rect">
                <a:avLst/>
              </a:prstGeom>
              <a:noFill/>
            </p:spPr>
            <p:txBody>
              <a:bodyPr wrap="square" rtlCol="0">
                <a:spAutoFit/>
              </a:bodyPr>
              <a:lstStyle/>
              <a:p>
                <a:pPr marR="30480" lvl="0" algn="ctr">
                  <a:lnSpc>
                    <a:spcPct val="150000"/>
                  </a:lnSpc>
                  <a:spcBef>
                    <a:spcPts val="300"/>
                  </a:spcBef>
                  <a:spcAft>
                    <a:spcPts val="300"/>
                  </a:spcAft>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000" i="1" kern="10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𝑘</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𝑙𝑖𝑚</m:t>
                        </m:r>
                      </m:e>
                      <m:lim>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𝑜</m:t>
                            </m:r>
                          </m:sub>
                        </m:sSub>
                      </m:lim>
                    </m:limLow>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𝑜</m:t>
                            </m:r>
                          </m:sub>
                        </m:sSub>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𝑜</m:t>
                            </m:r>
                          </m:sub>
                        </m:sSub>
                      </m:den>
                    </m:f>
                  </m:oMath>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974789" y="4569745"/>
                <a:ext cx="5851090" cy="164352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10451379" y="4572846"/>
                <a:ext cx="6197494" cy="1643527"/>
              </a:xfrm>
              <a:prstGeom prst="rect">
                <a:avLst/>
              </a:prstGeom>
              <a:noFill/>
            </p:spPr>
            <p:txBody>
              <a:bodyPr wrap="square" rtlCol="0">
                <a:spAutoFit/>
              </a:bodyPr>
              <a:lstStyle/>
              <a:p>
                <a:pPr marR="30480" algn="just">
                  <a:lnSpc>
                    <a:spcPct val="150000"/>
                  </a:lnSpc>
                  <a:spcAft>
                    <a:spcPts val="0"/>
                  </a:spcAft>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lang="en-US" sz="4000" i="1" kern="10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𝑘</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𝑙𝑖𝑚</m:t>
                        </m:r>
                      </m:e>
                      <m:lim>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𝑜</m:t>
                            </m:r>
                          </m:sub>
                        </m:sSub>
                      </m:lim>
                    </m:limLow>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𝑜</m:t>
                            </m:r>
                          </m:sub>
                        </m:sSub>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𝑜</m:t>
                            </m:r>
                          </m:sub>
                        </m:sSub>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𝑜</m:t>
                            </m:r>
                          </m:sub>
                        </m:sSub>
                      </m:den>
                    </m:f>
                  </m:oMath>
                </a14:m>
                <a:endParaRPr lang="en-US" sz="32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0451379" y="4572846"/>
                <a:ext cx="6197494" cy="1643527"/>
              </a:xfrm>
              <a:prstGeom prst="rect">
                <a:avLst/>
              </a:prstGeom>
              <a:blipFill>
                <a:blip r:embed="rId13"/>
                <a:stretch>
                  <a:fillRect l="-3441"/>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27421" y="7491385"/>
            <a:ext cx="8254174" cy="23674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469606"/>
            <a:ext cx="8254174" cy="23689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10451379" y="7672975"/>
                <a:ext cx="6485194" cy="1643527"/>
              </a:xfrm>
              <a:prstGeom prst="rect">
                <a:avLst/>
              </a:prstGeom>
              <a:noFill/>
            </p:spPr>
            <p:txBody>
              <a:bodyPr wrap="square" rtlCol="0">
                <a:spAutoFit/>
              </a:bodyPr>
              <a:lstStyle/>
              <a:p>
                <a:pPr marR="30480" algn="just">
                  <a:lnSpc>
                    <a:spcPct val="150000"/>
                  </a:lnSpc>
                  <a:spcAft>
                    <a:spcPts val="0"/>
                  </a:spcAft>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kern="10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𝑘</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𝑙𝑖𝑚</m:t>
                        </m:r>
                      </m:e>
                      <m:lim>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𝑜</m:t>
                            </m:r>
                          </m:sub>
                        </m:sSub>
                      </m:lim>
                    </m:limLow>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𝑜</m:t>
                            </m:r>
                          </m:sub>
                        </m:sSub>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𝑜</m:t>
                            </m:r>
                          </m:sub>
                        </m:sSub>
                      </m:den>
                    </m:f>
                  </m:oMath>
                </a14:m>
                <a:endParaRPr lang="en-US" sz="32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0451379" y="7672975"/>
                <a:ext cx="6485194" cy="1643527"/>
              </a:xfrm>
              <a:prstGeom prst="rect">
                <a:avLst/>
              </a:prstGeom>
              <a:blipFill>
                <a:blip r:embed="rId14"/>
                <a:stretch>
                  <a:fillRect l="-32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2515105" y="7672975"/>
                <a:ext cx="4342895" cy="1643527"/>
              </a:xfrm>
              <a:prstGeom prst="rect">
                <a:avLst/>
              </a:prstGeom>
              <a:noFill/>
            </p:spPr>
            <p:txBody>
              <a:bodyPr wrap="square" rtlCol="0">
                <a:spAutoFit/>
              </a:bodyPr>
              <a:lstStyle/>
              <a:p>
                <a:pPr marR="30480" algn="just">
                  <a:lnSpc>
                    <a:spcPct val="150000"/>
                  </a:lnSpc>
                  <a:spcAft>
                    <a:spcPts val="0"/>
                  </a:spcAft>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kern="10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𝑘</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𝑙𝑖𝑚</m:t>
                        </m:r>
                      </m:e>
                      <m:lim>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𝑜</m:t>
                            </m:r>
                          </m:sub>
                        </m:sSub>
                      </m:lim>
                    </m:limLow>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32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515105" y="7672975"/>
                <a:ext cx="4342895" cy="1643527"/>
              </a:xfrm>
              <a:prstGeom prst="rect">
                <a:avLst/>
              </a:prstGeom>
              <a:blipFill>
                <a:blip r:embed="rId15"/>
                <a:stretch>
                  <a:fillRect l="-5056"/>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717372" y="1137379"/>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717372" y="2059629"/>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733728" y="2952823"/>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733728" y="4694287"/>
            <a:ext cx="731046" cy="731046"/>
          </a:xfrm>
          <a:prstGeom prst="rect">
            <a:avLst/>
          </a:prstGeom>
        </p:spPr>
      </p:pic>
    </p:spTree>
    <p:extLst>
      <p:ext uri="{BB962C8B-B14F-4D97-AF65-F5344CB8AC3E}">
        <p14:creationId xmlns:p14="http://schemas.microsoft.com/office/powerpoint/2010/main" val="311730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2838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6195" y="535306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195" y="19431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33399" y="495300"/>
            <a:ext cx="17068800" cy="28956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1331219" y="842397"/>
                <a:ext cx="15392400" cy="2015103"/>
              </a:xfrm>
              <a:prstGeom prst="rect">
                <a:avLst/>
              </a:prstGeom>
              <a:noFill/>
            </p:spPr>
            <p:txBody>
              <a:bodyPr wrap="square" rtlCol="0">
                <a:spAutoFit/>
              </a:bodyPr>
              <a:lstStyle/>
              <a:p>
                <a:pPr algn="just">
                  <a:lnSpc>
                    <a:spcPct val="150000"/>
                  </a:lnSpc>
                  <a:spcBef>
                    <a:spcPts val="400"/>
                  </a:spcBef>
                  <a:spcAft>
                    <a:spcPts val="0"/>
                  </a:spcAft>
                </a:pPr>
                <a:r>
                  <a:rPr lang="nl-NL" sz="43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vi-VN"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Cho hàm số </a:t>
                </a:r>
                <a14:m>
                  <m:oMath xmlns:m="http://schemas.openxmlformats.org/officeDocument/2006/math">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pt-BR"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vi-VN"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đồ thị (C). Hệ số góc của tiếp tuyến của đồ thị (C) tại điểm có hoành độ bằng 3 là:</a:t>
                </a:r>
                <a:endParaRPr lang="en-US" sz="43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331219" y="842397"/>
                <a:ext cx="15392400" cy="2015103"/>
              </a:xfrm>
              <a:prstGeom prst="rect">
                <a:avLst/>
              </a:prstGeom>
              <a:blipFill>
                <a:blip r:embed="rId11"/>
                <a:stretch>
                  <a:fillRect l="-1545" r="-1584" b="-10272"/>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67629" y="7247279"/>
            <a:ext cx="8559790" cy="25648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33399" y="4076700"/>
            <a:ext cx="8494020" cy="25717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3515380" y="8034846"/>
                <a:ext cx="2267273" cy="1015663"/>
              </a:xfrm>
              <a:prstGeom prst="rect">
                <a:avLst/>
              </a:prstGeom>
              <a:noFill/>
            </p:spPr>
            <p:txBody>
              <a:bodyPr wrap="square" rtlCol="0">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180340" algn="l"/>
                    <a:tab pos="3420745" algn="l"/>
                    <a:tab pos="3599815" algn="l"/>
                    <a:tab pos="5039995" algn="l"/>
                  </a:tabLst>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vi-VN" sz="4000" b="0"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oMath>
                </a14:m>
                <a:endParaRPr kumimoji="0" lang="en-US" sz="40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3515380" y="8034846"/>
                <a:ext cx="2267273" cy="1015663"/>
              </a:xfrm>
              <a:prstGeom prst="rect">
                <a:avLst/>
              </a:prstGeom>
              <a:blipFill>
                <a:blip r:embed="rId12"/>
                <a:stretch>
                  <a:fillRect l="-1613"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3620317" y="4813645"/>
                <a:ext cx="2057400" cy="1015663"/>
              </a:xfrm>
              <a:prstGeom prst="rect">
                <a:avLst/>
              </a:prstGeom>
              <a:noFill/>
            </p:spPr>
            <p:txBody>
              <a:bodyPr wrap="square" rtlCol="0">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180340" algn="l"/>
                    <a:tab pos="3420745" algn="l"/>
                    <a:tab pos="3599815" algn="l"/>
                    <a:tab pos="5039995" algn="l"/>
                  </a:tabLst>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kumimoji="0" lang="en-US" sz="40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−9</m:t>
                    </m:r>
                  </m:oMath>
                </a14:m>
                <a:endParaRPr kumimoji="0" lang="en-US" sz="40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3620317" y="4813645"/>
                <a:ext cx="2057400" cy="1015663"/>
              </a:xfrm>
              <a:prstGeom prst="rect">
                <a:avLst/>
              </a:prstGeom>
              <a:blipFill>
                <a:blip r:embed="rId13"/>
                <a:stretch>
                  <a:fillRect l="-1780" b="-14458"/>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63788" y="7305158"/>
            <a:ext cx="8571820" cy="25410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35439" y="4083584"/>
            <a:ext cx="8542421" cy="25648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12224537" y="8020552"/>
                <a:ext cx="2011152" cy="1015663"/>
              </a:xfrm>
              <a:prstGeom prst="rect">
                <a:avLst/>
              </a:prstGeom>
              <a:noFill/>
            </p:spPr>
            <p:txBody>
              <a:bodyPr wrap="square" rtlCol="0">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180340" algn="l"/>
                    <a:tab pos="3420745" algn="l"/>
                    <a:tab pos="3599815" algn="l"/>
                    <a:tab pos="5039995" algn="l"/>
                  </a:tabLst>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vi-VN"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endParaRPr kumimoji="0" lang="en-US" sz="40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2224537" y="8020552"/>
                <a:ext cx="2011152" cy="1015663"/>
              </a:xfrm>
              <a:prstGeom prst="rect">
                <a:avLst/>
              </a:prstGeom>
              <a:blipFill>
                <a:blip r:embed="rId14"/>
                <a:stretch>
                  <a:fillRect l="-1515"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12490986" y="4896717"/>
                <a:ext cx="1744703" cy="892552"/>
              </a:xfrm>
              <a:prstGeom prst="rect">
                <a:avLst/>
              </a:prstGeom>
              <a:noFill/>
            </p:spPr>
            <p:txBody>
              <a:bodyPr wrap="square" rtlCol="0">
                <a:spAutoFit/>
              </a:bodyPr>
              <a:lstStyle/>
              <a:p>
                <a:pPr marL="0" marR="0" lvl="0" indent="0" algn="just" defTabSz="1828800" rtl="0" eaLnBrk="1" fontAlgn="auto" latinLnBrk="0" hangingPunct="1">
                  <a:lnSpc>
                    <a:spcPct val="130000"/>
                  </a:lnSpc>
                  <a:spcBef>
                    <a:spcPts val="0"/>
                  </a:spcBef>
                  <a:spcAft>
                    <a:spcPts val="0"/>
                  </a:spcAft>
                  <a:buClr>
                    <a:prstClr val="white"/>
                  </a:buClr>
                  <a:buSzTx/>
                  <a:buFontTx/>
                  <a:buNone/>
                  <a:tabLst/>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4000" b="0"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Arial" panose="020B0604020202020204" pitchFamily="34" charset="0"/>
                      </a:rPr>
                      <m:t>6</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2490986" y="4896717"/>
                <a:ext cx="1744703" cy="892552"/>
              </a:xfrm>
              <a:prstGeom prst="rect">
                <a:avLst/>
              </a:prstGeom>
              <a:blipFill>
                <a:blip r:embed="rId15"/>
                <a:stretch>
                  <a:fillRect l="-12238" t="-680" b="-19048"/>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717372" y="1368947"/>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717372" y="2291197"/>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733728" y="3184391"/>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733728" y="6546054"/>
            <a:ext cx="731046" cy="731046"/>
          </a:xfrm>
          <a:prstGeom prst="rect">
            <a:avLst/>
          </a:prstGeom>
        </p:spPr>
      </p:pic>
    </p:spTree>
    <p:extLst>
      <p:ext uri="{BB962C8B-B14F-4D97-AF65-F5344CB8AC3E}">
        <p14:creationId xmlns:p14="http://schemas.microsoft.com/office/powerpoint/2010/main" val="411828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82828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6195" y="624418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4765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33399" y="266700"/>
            <a:ext cx="17068800" cy="4417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1752600" y="-156407"/>
                <a:ext cx="14401800" cy="4156907"/>
              </a:xfrm>
              <a:prstGeom prst="rect">
                <a:avLst/>
              </a:prstGeom>
              <a:noFill/>
            </p:spPr>
            <p:txBody>
              <a:bodyPr wrap="square" rtlCol="0">
                <a:spAutoFit/>
              </a:bodyPr>
              <a:lstStyle/>
              <a:p>
                <a:pPr algn="just">
                  <a:lnSpc>
                    <a:spcPct val="150000"/>
                  </a:lnSpc>
                  <a:spcAft>
                    <a:spcPts val="0"/>
                  </a:spcAft>
                  <a:tabLst>
                    <a:tab pos="180340" algn="l"/>
                    <a:tab pos="630555" algn="l"/>
                    <a:tab pos="3420745" algn="l"/>
                  </a:tabLst>
                </a:pPr>
                <a:r>
                  <a:rPr lang="nl-NL" sz="43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4.</a:t>
                </a:r>
                <a:r>
                  <a:rPr lang="vi-VN"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Cho hàm số </a:t>
                </a:r>
                <a14:m>
                  <m:oMath xmlns:m="http://schemas.openxmlformats.org/officeDocument/2006/math">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&amp;</m:t>
                            </m:r>
                            <m:sSup>
                              <m:sSupPr>
                                <m:ctrlP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nor/>
                              </m:rPr>
                              <a:rPr lang="en-US"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m:t>khi</m:t>
                            </m:r>
                            <m:r>
                              <m:rPr>
                                <m:nor/>
                              </m:rPr>
                              <a:rPr lang="en-US"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m:t>   </m:t>
                            </m:r>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4300"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e>
                          <m:e>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&amp;−</m:t>
                            </m:r>
                            <m:f>
                              <m:fPr>
                                <m:ctrlP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𝑏𝑥</m:t>
                            </m:r>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r>
                              <m:rPr>
                                <m:nor/>
                              </m:rPr>
                              <a:rPr lang="en-US"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m:t>khi</m:t>
                            </m:r>
                            <m:r>
                              <m:rPr>
                                <m:nor/>
                              </m:rPr>
                              <a:rPr lang="en-US"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m:t>    </m:t>
                            </m:r>
                            <m: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4300"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&gt;2</m:t>
                            </m:r>
                          </m:e>
                        </m:eqArr>
                      </m:e>
                    </m:d>
                  </m:oMath>
                </a14:m>
                <a:r>
                  <a:rPr lang="vi-VN"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Để hàm số này có đạo hàm tại </a:t>
                </a:r>
                <a14:m>
                  <m:oMath xmlns:m="http://schemas.openxmlformats.org/officeDocument/2006/math">
                    <m:r>
                      <a:rPr lang="vi-VN"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vi-VN"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thì giá trị của </a:t>
                </a:r>
                <a14:m>
                  <m:oMath xmlns:m="http://schemas.openxmlformats.org/officeDocument/2006/math">
                    <m:r>
                      <a:rPr lang="vi-VN"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vi-VN"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a:t>
                </a:r>
                <a:endParaRPr lang="en-US" sz="43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752600" y="-156407"/>
                <a:ext cx="14401800" cy="4156907"/>
              </a:xfrm>
              <a:prstGeom prst="rect">
                <a:avLst/>
              </a:prstGeom>
              <a:blipFill>
                <a:blip r:embed="rId11"/>
                <a:stretch>
                  <a:fillRect l="-1693" r="-1651" b="-5425"/>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75820" y="5216778"/>
            <a:ext cx="8559790" cy="20548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33399" y="5216778"/>
            <a:ext cx="8494020" cy="20603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12210571" y="5733978"/>
                <a:ext cx="2278254" cy="812530"/>
              </a:xfrm>
              <a:prstGeom prst="rect">
                <a:avLst/>
              </a:prstGeom>
              <a:noFill/>
            </p:spPr>
            <p:txBody>
              <a:bodyPr wrap="square" rtlCol="0">
                <a:spAutoFit/>
              </a:bodyPr>
              <a:lstStyle/>
              <a:p>
                <a:pPr lvl="0" algn="just" defTabSz="1828800">
                  <a:lnSpc>
                    <a:spcPct val="130000"/>
                  </a:lnSpc>
                  <a:buClr>
                    <a:prstClr val="white"/>
                  </a:buClr>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lang="vi-VN" sz="4000">
                    <a:solidFill>
                      <a:prstClr val="white"/>
                    </a:solidFill>
                    <a:ea typeface="Arial" panose="020B0604020202020204" pitchFamily="34" charset="0"/>
                    <a:cs typeface="Arial" panose="020B0604020202020204" pitchFamily="34" charset="0"/>
                  </a:rPr>
                  <a:t> </a:t>
                </a:r>
                <a14:m>
                  <m:oMath xmlns:m="http://schemas.openxmlformats.org/officeDocument/2006/math">
                    <m:r>
                      <a:rPr lang="en-US" sz="4000" i="1">
                        <a:solidFill>
                          <a:schemeClr val="bg1"/>
                        </a:solidFill>
                        <a:latin typeface="Cambria Math" panose="02040503050406030204" pitchFamily="18" charset="0"/>
                        <a:ea typeface="Arial" panose="020B0604020202020204" pitchFamily="34" charset="0"/>
                        <a:cs typeface="Arial" panose="020B0604020202020204" pitchFamily="34" charset="0"/>
                      </a:rPr>
                      <m:t>𝑏</m:t>
                    </m:r>
                    <m:r>
                      <a:rPr lang="en-US" sz="4000" i="1">
                        <a:solidFill>
                          <a:schemeClr val="bg1"/>
                        </a:solidFill>
                        <a:latin typeface="Cambria Math" panose="02040503050406030204" pitchFamily="18" charset="0"/>
                        <a:ea typeface="Arial" panose="020B0604020202020204" pitchFamily="34" charset="0"/>
                        <a:cs typeface="Arial" panose="020B0604020202020204" pitchFamily="34" charset="0"/>
                      </a:rPr>
                      <m:t>=6</m:t>
                    </m:r>
                  </m:oMath>
                </a14:m>
                <a:endParaRPr lang="en-US" sz="4000" dirty="0">
                  <a:solidFill>
                    <a:prstClr val="white"/>
                  </a:solidFill>
                  <a:latin typeface="Arial" panose="020B0604020202020204" pitchFamily="34" charset="0"/>
                  <a:cs typeface="Arial" panose="020B0604020202020204" pitchFamily="34" charset="0"/>
                  <a:sym typeface="Arial"/>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2210571" y="5733978"/>
                <a:ext cx="2278254" cy="812530"/>
              </a:xfrm>
              <a:prstGeom prst="rect">
                <a:avLst/>
              </a:prstGeom>
              <a:blipFill>
                <a:blip r:embed="rId12"/>
                <a:stretch>
                  <a:fillRect l="-9358" t="-752" b="-315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3518545" y="5784861"/>
                <a:ext cx="2073442" cy="892552"/>
              </a:xfrm>
              <a:prstGeom prst="rect">
                <a:avLst/>
              </a:prstGeom>
              <a:noFill/>
            </p:spPr>
            <p:txBody>
              <a:bodyPr wrap="square" rtlCol="0">
                <a:spAutoFit/>
              </a:bodyPr>
              <a:lstStyle/>
              <a:p>
                <a:pPr lvl="0" algn="just" defTabSz="1828800">
                  <a:lnSpc>
                    <a:spcPct val="130000"/>
                  </a:lnSpc>
                  <a:buClr>
                    <a:prstClr val="white"/>
                  </a:buClr>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000" i="1" smtClean="0">
                        <a:solidFill>
                          <a:schemeClr val="bg1"/>
                        </a:solidFill>
                        <a:latin typeface="Cambria Math" panose="02040503050406030204" pitchFamily="18" charset="0"/>
                        <a:ea typeface="Arial" panose="020B0604020202020204" pitchFamily="34" charset="0"/>
                        <a:cs typeface="Arial" panose="020B0604020202020204" pitchFamily="34" charset="0"/>
                      </a:rPr>
                      <m:t>𝑏</m:t>
                    </m:r>
                    <m:r>
                      <a:rPr lang="en-US" sz="4000" i="1" smtClean="0">
                        <a:solidFill>
                          <a:schemeClr val="bg1"/>
                        </a:solidFill>
                        <a:latin typeface="Cambria Math" panose="02040503050406030204" pitchFamily="18" charset="0"/>
                        <a:ea typeface="Arial" panose="020B0604020202020204" pitchFamily="34" charset="0"/>
                        <a:cs typeface="Arial" panose="020B0604020202020204" pitchFamily="34" charset="0"/>
                      </a:rPr>
                      <m:t>=3</m:t>
                    </m:r>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3518545" y="5784861"/>
                <a:ext cx="2073442" cy="892552"/>
              </a:xfrm>
              <a:prstGeom prst="rect">
                <a:avLst/>
              </a:prstGeom>
              <a:blipFill>
                <a:blip r:embed="rId13"/>
                <a:stretch>
                  <a:fillRect l="-10294" t="-685" b="-19863"/>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63788" y="7810500"/>
            <a:ext cx="8571820" cy="203574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533398" y="7823522"/>
            <a:ext cx="8542421" cy="20548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12250812" y="8451639"/>
                <a:ext cx="2643066" cy="892552"/>
              </a:xfrm>
              <a:prstGeom prst="rect">
                <a:avLst/>
              </a:prstGeom>
              <a:noFill/>
            </p:spPr>
            <p:txBody>
              <a:bodyPr wrap="square" rtlCol="0">
                <a:spAutoFit/>
              </a:bodyPr>
              <a:lstStyle/>
              <a:p>
                <a:pPr lvl="0" algn="just" defTabSz="1828800">
                  <a:lnSpc>
                    <a:spcPct val="130000"/>
                  </a:lnSpc>
                  <a:buClr>
                    <a:prstClr val="white"/>
                  </a:buClr>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lang="vi-VN" sz="4000">
                    <a:solidFill>
                      <a:prstClr val="white"/>
                    </a:solidFill>
                    <a:ea typeface="Arial" panose="020B0604020202020204" pitchFamily="34" charset="0"/>
                    <a:cs typeface="Arial" panose="020B0604020202020204" pitchFamily="34" charset="0"/>
                  </a:rPr>
                  <a:t> </a:t>
                </a:r>
                <a14:m>
                  <m:oMath xmlns:m="http://schemas.openxmlformats.org/officeDocument/2006/math">
                    <m:r>
                      <a:rPr lang="en-US" sz="4000" i="1">
                        <a:solidFill>
                          <a:schemeClr val="bg1"/>
                        </a:solidFill>
                        <a:latin typeface="Cambria Math" panose="02040503050406030204" pitchFamily="18" charset="0"/>
                        <a:ea typeface="Arial" panose="020B0604020202020204" pitchFamily="34" charset="0"/>
                        <a:cs typeface="Arial" panose="020B0604020202020204" pitchFamily="34" charset="0"/>
                      </a:rPr>
                      <m:t>𝑏</m:t>
                    </m:r>
                    <m:r>
                      <a:rPr lang="en-US" sz="4000" i="1">
                        <a:solidFill>
                          <a:schemeClr val="bg1"/>
                        </a:solidFill>
                        <a:latin typeface="Cambria Math" panose="02040503050406030204" pitchFamily="18" charset="0"/>
                        <a:ea typeface="Arial" panose="020B0604020202020204" pitchFamily="34" charset="0"/>
                        <a:cs typeface="Arial" panose="020B0604020202020204" pitchFamily="34" charset="0"/>
                      </a:rPr>
                      <m:t>=−6</m:t>
                    </m:r>
                  </m:oMath>
                </a14:m>
                <a:endParaRPr lang="en-US" sz="4000" dirty="0">
                  <a:solidFill>
                    <a:prstClr val="white"/>
                  </a:solidFill>
                  <a:latin typeface="Arial" panose="020B0604020202020204" pitchFamily="34" charset="0"/>
                  <a:cs typeface="Arial" panose="020B0604020202020204" pitchFamily="34" charset="0"/>
                  <a:sym typeface="Arial"/>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2250812" y="8451639"/>
                <a:ext cx="2643066" cy="892552"/>
              </a:xfrm>
              <a:prstGeom prst="rect">
                <a:avLst/>
              </a:prstGeom>
              <a:blipFill>
                <a:blip r:embed="rId14"/>
                <a:stretch>
                  <a:fillRect l="-8314" t="-680" b="-190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3518545" y="8451639"/>
                <a:ext cx="2844943" cy="812530"/>
              </a:xfrm>
              <a:prstGeom prst="rect">
                <a:avLst/>
              </a:prstGeom>
              <a:noFill/>
            </p:spPr>
            <p:txBody>
              <a:bodyPr wrap="square" rtlCol="0">
                <a:spAutoFit/>
              </a:bodyPr>
              <a:lstStyle/>
              <a:p>
                <a:pPr lvl="0" algn="just" defTabSz="1828800">
                  <a:lnSpc>
                    <a:spcPct val="130000"/>
                  </a:lnSpc>
                  <a:buClr>
                    <a:prstClr val="white"/>
                  </a:buClr>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lang="vi-VN" sz="4000">
                    <a:solidFill>
                      <a:prstClr val="white"/>
                    </a:solidFill>
                    <a:ea typeface="Arial" panose="020B0604020202020204" pitchFamily="34" charset="0"/>
                    <a:cs typeface="Arial" panose="020B0604020202020204" pitchFamily="34" charset="0"/>
                  </a:rPr>
                  <a:t> </a:t>
                </a:r>
                <a14:m>
                  <m:oMath xmlns:m="http://schemas.openxmlformats.org/officeDocument/2006/math">
                    <m:r>
                      <a:rPr lang="en-US" sz="4000" i="1">
                        <a:solidFill>
                          <a:schemeClr val="bg1"/>
                        </a:solidFill>
                        <a:latin typeface="Cambria Math" panose="02040503050406030204" pitchFamily="18" charset="0"/>
                        <a:ea typeface="Arial" panose="020B0604020202020204" pitchFamily="34" charset="0"/>
                        <a:cs typeface="Arial" panose="020B0604020202020204" pitchFamily="34" charset="0"/>
                      </a:rPr>
                      <m:t>𝑏</m:t>
                    </m:r>
                    <m:r>
                      <a:rPr lang="en-US" sz="4000" i="1">
                        <a:solidFill>
                          <a:schemeClr val="bg1"/>
                        </a:solidFill>
                        <a:latin typeface="Cambria Math" panose="02040503050406030204" pitchFamily="18" charset="0"/>
                        <a:ea typeface="Arial" panose="020B0604020202020204" pitchFamily="34" charset="0"/>
                        <a:cs typeface="Arial" panose="020B0604020202020204" pitchFamily="34" charset="0"/>
                      </a:rPr>
                      <m:t>=1</m:t>
                    </m:r>
                  </m:oMath>
                </a14:m>
                <a:endParaRPr lang="en-US" sz="4000" dirty="0">
                  <a:solidFill>
                    <a:prstClr val="white"/>
                  </a:solidFill>
                  <a:latin typeface="Arial" panose="020B0604020202020204" pitchFamily="34" charset="0"/>
                  <a:cs typeface="Arial" panose="020B0604020202020204" pitchFamily="34" charset="0"/>
                  <a:sym typeface="Arial"/>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3518545" y="8451639"/>
                <a:ext cx="2844943" cy="812530"/>
              </a:xfrm>
              <a:prstGeom prst="rect">
                <a:avLst/>
              </a:prstGeom>
              <a:blipFill>
                <a:blip r:embed="rId15"/>
                <a:stretch>
                  <a:fillRect l="-7495" t="-746" b="-3059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717372" y="1368947"/>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717372" y="2291197"/>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733728" y="3184391"/>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733728" y="6546054"/>
            <a:ext cx="731046" cy="731046"/>
          </a:xfrm>
          <a:prstGeom prst="rect">
            <a:avLst/>
          </a:prstGeom>
        </p:spPr>
      </p:pic>
    </p:spTree>
    <p:extLst>
      <p:ext uri="{BB962C8B-B14F-4D97-AF65-F5344CB8AC3E}">
        <p14:creationId xmlns:p14="http://schemas.microsoft.com/office/powerpoint/2010/main" val="427514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82828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6195" y="624418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4765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33399" y="266700"/>
            <a:ext cx="17068800" cy="4417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1293119" y="854229"/>
                <a:ext cx="15468600" cy="3070071"/>
              </a:xfrm>
              <a:prstGeom prst="rect">
                <a:avLst/>
              </a:prstGeom>
              <a:noFill/>
            </p:spPr>
            <p:txBody>
              <a:bodyPr wrap="square" rtlCol="0">
                <a:spAutoFit/>
              </a:bodyPr>
              <a:lstStyle/>
              <a:p>
                <a:pPr algn="just">
                  <a:lnSpc>
                    <a:spcPct val="150000"/>
                  </a:lnSpc>
                  <a:spcBef>
                    <a:spcPts val="600"/>
                  </a:spcBef>
                  <a:spcAft>
                    <a:spcPts val="800"/>
                  </a:spcAft>
                </a:pPr>
                <a:r>
                  <a:rPr lang="nl-NL" sz="43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5</a:t>
                </a:r>
                <a:r>
                  <a:rPr lang="nl-NL"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Một chuyển động thẳng xác định bởi phương trình </a:t>
                </a:r>
                <a14:m>
                  <m:oMath xmlns:m="http://schemas.openxmlformats.org/officeDocument/2006/math">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𝑠</m:t>
                    </m:r>
                    <m:d>
                      <m:dPr>
                        <m:ctrlP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𝑡</m:t>
                        </m:r>
                      </m:e>
                    </m:d>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𝑡</m:t>
                        </m:r>
                      </m:e>
                      <m:sup>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𝑡</m:t>
                    </m:r>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+2, </m:t>
                    </m:r>
                  </m:oMath>
                </a14:m>
                <a:r>
                  <a:rPr lang="nl-NL"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trong đó </a:t>
                </a:r>
                <a14:m>
                  <m:oMath xmlns:m="http://schemas.openxmlformats.org/officeDocument/2006/math">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𝑠</m:t>
                    </m:r>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nl-NL"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tính bằng mét và </a:t>
                </a:r>
                <a14:m>
                  <m:oMath xmlns:m="http://schemas.openxmlformats.org/officeDocument/2006/math">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𝑡</m:t>
                    </m:r>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nl-NL"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là thời gian tính bằng giây. Tính vận tốc tức thời của chuyển động tại </a:t>
                </a:r>
                <a14:m>
                  <m:oMath xmlns:m="http://schemas.openxmlformats.org/officeDocument/2006/math">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𝑡</m:t>
                    </m:r>
                    <m:r>
                      <a:rPr lang="nl-NL" sz="43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43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293119" y="854229"/>
                <a:ext cx="15468600" cy="3070071"/>
              </a:xfrm>
              <a:prstGeom prst="rect">
                <a:avLst/>
              </a:prstGeom>
              <a:blipFill>
                <a:blip r:embed="rId11"/>
                <a:stretch>
                  <a:fillRect l="-1537" r="-1537" b="-4365"/>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75820" y="5216778"/>
            <a:ext cx="8559790" cy="20548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33399" y="5216778"/>
            <a:ext cx="8494020" cy="20603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12210570" y="5733978"/>
                <a:ext cx="2877029" cy="809261"/>
              </a:xfrm>
              <a:prstGeom prst="rect">
                <a:avLst/>
              </a:prstGeom>
              <a:noFill/>
            </p:spPr>
            <p:txBody>
              <a:bodyPr wrap="square" rtlCol="0">
                <a:spAutoFit/>
              </a:bodyPr>
              <a:lstStyle/>
              <a:p>
                <a:pPr lvl="0" algn="just" defTabSz="1828800">
                  <a:lnSpc>
                    <a:spcPct val="130000"/>
                  </a:lnSpc>
                  <a:buClr>
                    <a:prstClr val="white"/>
                  </a:buClr>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14:m>
                  <m:oMath xmlns:m="http://schemas.openxmlformats.org/officeDocument/2006/math">
                    <m:r>
                      <a:rPr lang="en-US" sz="4000" b="0" i="0" smtClean="0">
                        <a:solidFill>
                          <a:prstClr val="white"/>
                        </a:solidFill>
                        <a:latin typeface="Cambria Math" panose="02040503050406030204" pitchFamily="18" charset="0"/>
                        <a:ea typeface="Arial" panose="020B0604020202020204" pitchFamily="34" charset="0"/>
                        <a:cs typeface="Arial" panose="020B0604020202020204" pitchFamily="34" charset="0"/>
                      </a:rPr>
                      <m:t>  </m:t>
                    </m:r>
                    <m:r>
                      <a:rPr lang="en-US" sz="4000" b="0" i="1" smtClean="0">
                        <a:solidFill>
                          <a:prstClr val="white"/>
                        </a:solidFill>
                        <a:latin typeface="Cambria Math" panose="02040503050406030204" pitchFamily="18" charset="0"/>
                        <a:ea typeface="Arial" panose="020B0604020202020204" pitchFamily="34" charset="0"/>
                        <a:cs typeface="Arial" panose="020B0604020202020204" pitchFamily="34" charset="0"/>
                      </a:rPr>
                      <m:t>54</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 (</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𝑚</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𝑠</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2210570" y="5733978"/>
                <a:ext cx="2877029" cy="809261"/>
              </a:xfrm>
              <a:prstGeom prst="rect">
                <a:avLst/>
              </a:prstGeom>
              <a:blipFill>
                <a:blip r:embed="rId12"/>
                <a:stretch>
                  <a:fillRect l="-7415" t="-758" b="-325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3518544" y="5784861"/>
                <a:ext cx="4177655" cy="892552"/>
              </a:xfrm>
              <a:prstGeom prst="rect">
                <a:avLst/>
              </a:prstGeom>
              <a:noFill/>
            </p:spPr>
            <p:txBody>
              <a:bodyPr wrap="square" rtlCol="0">
                <a:spAutoFit/>
              </a:bodyPr>
              <a:lstStyle/>
              <a:p>
                <a:pPr lvl="0" algn="just" defTabSz="1828800">
                  <a:lnSpc>
                    <a:spcPct val="130000"/>
                  </a:lnSpc>
                  <a:buClr>
                    <a:prstClr val="white"/>
                  </a:buClr>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45 (</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𝑚</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𝑠</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3518544" y="5784861"/>
                <a:ext cx="4177655" cy="892552"/>
              </a:xfrm>
              <a:prstGeom prst="rect">
                <a:avLst/>
              </a:prstGeom>
              <a:blipFill>
                <a:blip r:embed="rId13"/>
                <a:stretch>
                  <a:fillRect l="-5109" t="-685" b="-19863"/>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63788" y="7810500"/>
            <a:ext cx="8571820" cy="203574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533398" y="7823522"/>
            <a:ext cx="8542421" cy="20548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12250812" y="8451639"/>
                <a:ext cx="2985178" cy="809261"/>
              </a:xfrm>
              <a:prstGeom prst="rect">
                <a:avLst/>
              </a:prstGeom>
              <a:noFill/>
            </p:spPr>
            <p:txBody>
              <a:bodyPr wrap="square" rtlCol="0">
                <a:spAutoFit/>
              </a:bodyPr>
              <a:lstStyle/>
              <a:p>
                <a:pPr lvl="0" algn="just" defTabSz="1828800">
                  <a:lnSpc>
                    <a:spcPct val="130000"/>
                  </a:lnSpc>
                  <a:buClr>
                    <a:prstClr val="white"/>
                  </a:buClr>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vi-VN"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b="0" i="1" smtClean="0">
                        <a:solidFill>
                          <a:prstClr val="white"/>
                        </a:solidFill>
                        <a:latin typeface="Cambria Math" panose="02040503050406030204" pitchFamily="18" charset="0"/>
                        <a:ea typeface="Arial" panose="020B0604020202020204" pitchFamily="34" charset="0"/>
                        <a:cs typeface="Arial" panose="020B0604020202020204" pitchFamily="34" charset="0"/>
                      </a:rPr>
                      <m:t>60</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 (</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𝑚</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𝑠</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2250812" y="8451639"/>
                <a:ext cx="2985178" cy="809261"/>
              </a:xfrm>
              <a:prstGeom prst="rect">
                <a:avLst/>
              </a:prstGeom>
              <a:blipFill>
                <a:blip r:embed="rId14"/>
                <a:stretch>
                  <a:fillRect l="-7362" t="-752" b="-315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3518545" y="8451639"/>
                <a:ext cx="3187055" cy="809261"/>
              </a:xfrm>
              <a:prstGeom prst="rect">
                <a:avLst/>
              </a:prstGeom>
              <a:noFill/>
            </p:spPr>
            <p:txBody>
              <a:bodyPr wrap="square" rtlCol="0">
                <a:spAutoFit/>
              </a:bodyPr>
              <a:lstStyle/>
              <a:p>
                <a:pPr lvl="0" algn="just" defTabSz="1828800">
                  <a:lnSpc>
                    <a:spcPct val="130000"/>
                  </a:lnSpc>
                  <a:buClr>
                    <a:prstClr val="white"/>
                  </a:buClr>
                  <a:defRPr/>
                </a:pPr>
                <a:r>
                  <a:rPr kumimoji="0" lang="en-US" sz="4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4</m:t>
                    </m:r>
                    <m:r>
                      <a:rPr lang="en-US" sz="4000" b="0" i="1" smtClean="0">
                        <a:solidFill>
                          <a:prstClr val="white"/>
                        </a:solidFill>
                        <a:latin typeface="Cambria Math" panose="02040503050406030204" pitchFamily="18" charset="0"/>
                        <a:ea typeface="Arial" panose="020B0604020202020204" pitchFamily="34" charset="0"/>
                        <a:cs typeface="Arial" panose="020B0604020202020204" pitchFamily="34" charset="0"/>
                      </a:rPr>
                      <m:t>6</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 (</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𝑚</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𝑠</m:t>
                    </m:r>
                    <m:r>
                      <a:rPr lang="en-US" sz="4000" i="1">
                        <a:solidFill>
                          <a:prstClr val="white"/>
                        </a:solidFill>
                        <a:latin typeface="Cambria Math" panose="02040503050406030204" pitchFamily="18" charset="0"/>
                        <a:ea typeface="Arial" panose="020B0604020202020204" pitchFamily="34" charset="0"/>
                        <a:cs typeface="Arial" panose="020B0604020202020204" pitchFamily="34" charset="0"/>
                      </a:rPr>
                      <m:t>)</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3518545" y="8451639"/>
                <a:ext cx="3187055" cy="809261"/>
              </a:xfrm>
              <a:prstGeom prst="rect">
                <a:avLst/>
              </a:prstGeom>
              <a:blipFill>
                <a:blip r:embed="rId15"/>
                <a:stretch>
                  <a:fillRect l="-6692" t="-752" b="-31579"/>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717372" y="1368947"/>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717372" y="2291197"/>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733728" y="3184391"/>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733728" y="6546054"/>
            <a:ext cx="731046" cy="731046"/>
          </a:xfrm>
          <a:prstGeom prst="rect">
            <a:avLst/>
          </a:prstGeom>
        </p:spPr>
      </p:pic>
    </p:spTree>
    <p:extLst>
      <p:ext uri="{BB962C8B-B14F-4D97-AF65-F5344CB8AC3E}">
        <p14:creationId xmlns:p14="http://schemas.microsoft.com/office/powerpoint/2010/main" val="129198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grpSp>
        <p:nvGrpSpPr>
          <p:cNvPr id="24" name="Group 23"/>
          <p:cNvGrpSpPr/>
          <p:nvPr/>
        </p:nvGrpSpPr>
        <p:grpSpPr>
          <a:xfrm>
            <a:off x="-95276" y="5193302"/>
            <a:ext cx="18797996" cy="9398998"/>
            <a:chOff x="-228600" y="7810500"/>
            <a:chExt cx="18797996" cy="9398998"/>
          </a:xfrm>
        </p:grpSpPr>
        <p:sp>
          <p:nvSpPr>
            <p:cNvPr id="25" name="Freeform 2"/>
            <p:cNvSpPr/>
            <p:nvPr/>
          </p:nvSpPr>
          <p:spPr>
            <a:xfrm>
              <a:off x="-228600"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26" name="Freeform 3"/>
            <p:cNvSpPr/>
            <p:nvPr/>
          </p:nvSpPr>
          <p:spPr>
            <a:xfrm>
              <a:off x="9170398"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grpSp>
      <p:sp>
        <p:nvSpPr>
          <p:cNvPr id="4" name="Freeform 4"/>
          <p:cNvSpPr/>
          <p:nvPr/>
        </p:nvSpPr>
        <p:spPr>
          <a:xfrm>
            <a:off x="86266" y="87655"/>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71342" y="-39247"/>
            <a:ext cx="8733856" cy="4792704"/>
          </a:xfrm>
          <a:custGeom>
            <a:avLst/>
            <a:gdLst/>
            <a:ahLst/>
            <a:cxnLst/>
            <a:rect l="l" t="t" r="r" b="b"/>
            <a:pathLst>
              <a:path w="8733856" h="4792704">
                <a:moveTo>
                  <a:pt x="0" y="0"/>
                </a:moveTo>
                <a:lnTo>
                  <a:pt x="8733857" y="0"/>
                </a:lnTo>
                <a:lnTo>
                  <a:pt x="8733857" y="4792704"/>
                </a:lnTo>
                <a:lnTo>
                  <a:pt x="0" y="4792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4" name="Group 17"/>
          <p:cNvGrpSpPr/>
          <p:nvPr/>
        </p:nvGrpSpPr>
        <p:grpSpPr>
          <a:xfrm>
            <a:off x="516510" y="669070"/>
            <a:ext cx="17217996" cy="881783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9" name="Picture 28"/>
          <p:cNvPicPr>
            <a:picLocks noChangeAspect="1"/>
          </p:cNvPicPr>
          <p:nvPr/>
        </p:nvPicPr>
        <p:blipFill>
          <a:blip r:embed="rId5"/>
          <a:stretch>
            <a:fillRect/>
          </a:stretch>
        </p:blipFill>
        <p:spPr>
          <a:xfrm>
            <a:off x="16078200" y="7159444"/>
            <a:ext cx="1776860" cy="2360985"/>
          </a:xfrm>
          <a:prstGeom prst="rect">
            <a:avLst/>
          </a:prstGeom>
        </p:spPr>
      </p:pic>
      <mc:AlternateContent xmlns:mc="http://schemas.openxmlformats.org/markup-compatibility/2006">
        <mc:Choice xmlns:a14="http://schemas.microsoft.com/office/drawing/2010/main" Requires="a14">
          <p:sp>
            <p:nvSpPr>
              <p:cNvPr id="22" name="Rectangle 21"/>
              <p:cNvSpPr/>
              <p:nvPr/>
            </p:nvSpPr>
            <p:spPr>
              <a:xfrm>
                <a:off x="905974" y="985658"/>
                <a:ext cx="16579516" cy="173810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Bài </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9.1</a:t>
                </a: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 (SGK</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 – </a:t>
                </a: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tr.</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86) </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Tính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(bằng định nghĩa) đạo hàm của các hàm số sau</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Sup>
                      <m:sSupPr>
                        <m:ctrlP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tại </a:t>
                </a:r>
                <a14:m>
                  <m:oMath xmlns:m="http://schemas.openxmlformats.org/officeDocument/2006/math">
                    <m:sSub>
                      <m:sSubPr>
                        <m:ctrlP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e>
                      <m:sub>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𝑜</m:t>
                        </m:r>
                      </m:sub>
                    </m:sSub>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m:t>
                    </m:r>
                  </m:oMath>
                </a14:m>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Sup>
                      <m:sSupPr>
                        <m:ctrlP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up>
                    </m:sSup>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tại </a:t>
                </a:r>
                <a14:m>
                  <m:oMath xmlns:m="http://schemas.openxmlformats.org/officeDocument/2006/math">
                    <m:sSub>
                      <m:sSubPr>
                        <m:ctrlP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e>
                      <m: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𝑜</m:t>
                        </m:r>
                      </m:sub>
                    </m:sSub>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m:t>
                    </m:r>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mc:Choice>
        <mc:Fallback>
          <p:sp>
            <p:nvSpPr>
              <p:cNvPr id="22" name="Rectangle 21"/>
              <p:cNvSpPr>
                <a:spLocks noRot="1" noChangeAspect="1" noMove="1" noResize="1" noEditPoints="1" noAdjustHandles="1" noChangeArrowheads="1" noChangeShapeType="1" noTextEdit="1"/>
              </p:cNvSpPr>
              <p:nvPr/>
            </p:nvSpPr>
            <p:spPr>
              <a:xfrm>
                <a:off x="905974" y="985658"/>
                <a:ext cx="16579516" cy="1738105"/>
              </a:xfrm>
              <a:prstGeom prst="rect">
                <a:avLst/>
              </a:prstGeom>
              <a:blipFill>
                <a:blip r:embed="rId6"/>
                <a:stretch>
                  <a:fillRect l="-1214" b="-129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2605150" y="4533900"/>
                <a:ext cx="11881327" cy="4689361"/>
              </a:xfrm>
              <a:prstGeom prst="rect">
                <a:avLst/>
              </a:prstGeom>
            </p:spPr>
            <p:txBody>
              <a:bodyPr wrap="square">
                <a:spAutoFit/>
              </a:bodyPr>
              <a:lstStyle/>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Ta </a:t>
                </a:r>
                <a:r>
                  <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𝑓</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𝑓</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Sup>
                      <m:sSup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oMath>
                </a14:m>
                <a:r>
                  <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𝑓</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𝑓</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den>
                    </m:f>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num>
                      <m:den>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den>
                    </m:f>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oMath>
                </a14:m>
                <a: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Tính </a:t>
                </a:r>
                <a:r>
                  <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giới hạn </a:t>
                </a:r>
                <a14:m>
                  <m:oMath xmlns:m="http://schemas.openxmlformats.org/officeDocument/2006/math">
                    <m:func>
                      <m:func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e>
                          <m:lim>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 </m:t>
                            </m:r>
                          </m:lim>
                        </m:limLow>
                      </m:fName>
                      <m:e>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𝑓</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𝑓</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den>
                        </m:f>
                      </m:e>
                    </m:func>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limLow>
                      <m:limLow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e>
                      <m:lim>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 </m:t>
                        </m:r>
                      </m:lim>
                    </m:limLow>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r>
                  <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sSup>
                      <m:sSup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𝑓</m:t>
                        </m:r>
                      </m:e>
                      <m:sup>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605150" y="4533900"/>
                <a:ext cx="11881327" cy="4689361"/>
              </a:xfrm>
              <a:prstGeom prst="rect">
                <a:avLst/>
              </a:prstGeom>
              <a:blipFill>
                <a:blip r:embed="rId7"/>
                <a:stretch>
                  <a:fillRect l="-1693" b="-4291"/>
                </a:stretch>
              </a:blipFill>
            </p:spPr>
            <p:txBody>
              <a:bodyPr/>
              <a:lstStyle/>
              <a:p>
                <a:r>
                  <a:rPr lang="en-US">
                    <a:noFill/>
                  </a:rPr>
                  <a:t> </a:t>
                </a:r>
              </a:p>
            </p:txBody>
          </p:sp>
        </mc:Fallback>
      </mc:AlternateContent>
      <p:grpSp>
        <p:nvGrpSpPr>
          <p:cNvPr id="18" name="Group 17"/>
          <p:cNvGrpSpPr/>
          <p:nvPr/>
        </p:nvGrpSpPr>
        <p:grpSpPr>
          <a:xfrm>
            <a:off x="8371481" y="3100465"/>
            <a:ext cx="1648503" cy="1157084"/>
            <a:chOff x="981393" y="777308"/>
            <a:chExt cx="1858639" cy="1275995"/>
          </a:xfrm>
        </p:grpSpPr>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0" name="TextBox 19"/>
            <p:cNvSpPr txBox="1"/>
            <p:nvPr/>
          </p:nvSpPr>
          <p:spPr>
            <a:xfrm>
              <a:off x="1177948" y="992827"/>
              <a:ext cx="1419799" cy="7466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04136318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9" dur="500"/>
                                        <p:tgtEl>
                                          <p:spTgt spid="2">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grpSp>
        <p:nvGrpSpPr>
          <p:cNvPr id="24" name="Group 23"/>
          <p:cNvGrpSpPr/>
          <p:nvPr/>
        </p:nvGrpSpPr>
        <p:grpSpPr>
          <a:xfrm>
            <a:off x="-95276" y="5193302"/>
            <a:ext cx="18797996" cy="9398998"/>
            <a:chOff x="-228600" y="7810500"/>
            <a:chExt cx="18797996" cy="9398998"/>
          </a:xfrm>
        </p:grpSpPr>
        <p:sp>
          <p:nvSpPr>
            <p:cNvPr id="25" name="Freeform 2"/>
            <p:cNvSpPr/>
            <p:nvPr/>
          </p:nvSpPr>
          <p:spPr>
            <a:xfrm>
              <a:off x="-228600"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26" name="Freeform 3"/>
            <p:cNvSpPr/>
            <p:nvPr/>
          </p:nvSpPr>
          <p:spPr>
            <a:xfrm>
              <a:off x="9170398" y="7810500"/>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grpSp>
      <p:sp>
        <p:nvSpPr>
          <p:cNvPr id="4" name="Freeform 4"/>
          <p:cNvSpPr/>
          <p:nvPr/>
        </p:nvSpPr>
        <p:spPr>
          <a:xfrm>
            <a:off x="86266" y="87655"/>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71342" y="-39247"/>
            <a:ext cx="8733856" cy="4792704"/>
          </a:xfrm>
          <a:custGeom>
            <a:avLst/>
            <a:gdLst/>
            <a:ahLst/>
            <a:cxnLst/>
            <a:rect l="l" t="t" r="r" b="b"/>
            <a:pathLst>
              <a:path w="8733856" h="4792704">
                <a:moveTo>
                  <a:pt x="0" y="0"/>
                </a:moveTo>
                <a:lnTo>
                  <a:pt x="8733857" y="0"/>
                </a:lnTo>
                <a:lnTo>
                  <a:pt x="8733857" y="4792704"/>
                </a:lnTo>
                <a:lnTo>
                  <a:pt x="0" y="4792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4" name="Group 17"/>
          <p:cNvGrpSpPr/>
          <p:nvPr/>
        </p:nvGrpSpPr>
        <p:grpSpPr>
          <a:xfrm>
            <a:off x="516510" y="669070"/>
            <a:ext cx="17217996" cy="881783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22" name="Rectangle 21"/>
              <p:cNvSpPr/>
              <p:nvPr/>
            </p:nvSpPr>
            <p:spPr>
              <a:xfrm>
                <a:off x="905974" y="985658"/>
                <a:ext cx="16579516" cy="1738105"/>
              </a:xfrm>
              <a:prstGeom prst="rect">
                <a:avLst/>
              </a:prstGeom>
            </p:spPr>
            <p:txBody>
              <a:bodyPr wrap="square">
                <a:spAutoFit/>
              </a:bodyPr>
              <a:lstStyle/>
              <a:p>
                <a:pPr algn="just">
                  <a:lnSpc>
                    <a:spcPct val="150000"/>
                  </a:lnSpc>
                </a:pPr>
                <a:r>
                  <a:rPr lang="vi-VN" sz="3800" b="1" smtClean="0">
                    <a:solidFill>
                      <a:schemeClr val="tx2"/>
                    </a:solidFill>
                    <a:latin typeface="Arial" panose="020B0604020202020204" pitchFamily="34" charset="0"/>
                    <a:cs typeface="Arial" panose="020B0604020202020204" pitchFamily="34" charset="0"/>
                  </a:rPr>
                  <a:t>Bài </a:t>
                </a:r>
                <a:r>
                  <a:rPr lang="en-US" sz="3800" b="1" smtClean="0">
                    <a:solidFill>
                      <a:schemeClr val="tx2"/>
                    </a:solidFill>
                    <a:latin typeface="Arial" panose="020B0604020202020204" pitchFamily="34" charset="0"/>
                    <a:cs typeface="Arial" panose="020B0604020202020204" pitchFamily="34" charset="0"/>
                  </a:rPr>
                  <a:t>9.1</a:t>
                </a:r>
                <a:r>
                  <a:rPr lang="vi-VN" sz="3800" b="1" smtClean="0">
                    <a:solidFill>
                      <a:schemeClr val="tx2"/>
                    </a:solidFill>
                    <a:latin typeface="Arial" panose="020B0604020202020204" pitchFamily="34" charset="0"/>
                    <a:cs typeface="Arial" panose="020B0604020202020204" pitchFamily="34" charset="0"/>
                  </a:rPr>
                  <a:t> </a:t>
                </a:r>
                <a:r>
                  <a:rPr lang="vi-VN" sz="3800" b="1" smtClean="0">
                    <a:solidFill>
                      <a:schemeClr val="tx2"/>
                    </a:solidFill>
                    <a:latin typeface="Arial" panose="020B0604020202020204" pitchFamily="34" charset="0"/>
                    <a:cs typeface="Arial" panose="020B0604020202020204" pitchFamily="34" charset="0"/>
                  </a:rPr>
                  <a:t>(SGK</a:t>
                </a:r>
                <a:r>
                  <a:rPr lang="en-US" sz="3800" b="1" smtClean="0">
                    <a:solidFill>
                      <a:schemeClr val="tx2"/>
                    </a:solidFill>
                    <a:latin typeface="Arial" panose="020B0604020202020204" pitchFamily="34" charset="0"/>
                    <a:cs typeface="Arial" panose="020B0604020202020204" pitchFamily="34" charset="0"/>
                  </a:rPr>
                  <a:t> – </a:t>
                </a:r>
                <a:r>
                  <a:rPr lang="vi-VN" sz="3800" b="1" smtClean="0">
                    <a:solidFill>
                      <a:schemeClr val="tx2"/>
                    </a:solidFill>
                    <a:latin typeface="Arial" panose="020B0604020202020204" pitchFamily="34" charset="0"/>
                    <a:cs typeface="Arial" panose="020B0604020202020204" pitchFamily="34" charset="0"/>
                  </a:rPr>
                  <a:t>tr.</a:t>
                </a:r>
                <a:r>
                  <a:rPr lang="en-US" sz="3800" b="1" smtClean="0">
                    <a:solidFill>
                      <a:schemeClr val="tx2"/>
                    </a:solidFill>
                    <a:latin typeface="Arial" panose="020B0604020202020204" pitchFamily="34" charset="0"/>
                    <a:cs typeface="Arial" panose="020B0604020202020204" pitchFamily="34" charset="0"/>
                  </a:rPr>
                  <a:t>86) </a:t>
                </a:r>
                <a:r>
                  <a:rPr lang="vi-VN" sz="3800" smtClean="0">
                    <a:latin typeface="Arial" panose="020B0604020202020204" pitchFamily="34" charset="0"/>
                    <a:cs typeface="Arial" panose="020B0604020202020204" pitchFamily="34" charset="0"/>
                  </a:rPr>
                  <a:t>Tính </a:t>
                </a:r>
                <a:r>
                  <a:rPr lang="vi-VN" sz="3800">
                    <a:latin typeface="Arial" panose="020B0604020202020204" pitchFamily="34" charset="0"/>
                    <a:cs typeface="Arial" panose="020B0604020202020204" pitchFamily="34" charset="0"/>
                  </a:rPr>
                  <a:t>(bằng định nghĩa) đạo hàm của các hàm số </a:t>
                </a:r>
                <a:r>
                  <a:rPr lang="vi-VN" sz="3800">
                    <a:latin typeface="Arial" panose="020B0604020202020204" pitchFamily="34" charset="0"/>
                    <a:cs typeface="Arial" panose="020B0604020202020204" pitchFamily="34" charset="0"/>
                  </a:rPr>
                  <a:t>sau</a:t>
                </a:r>
                <a:r>
                  <a:rPr lang="vi-VN" sz="3800" smtClean="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algn="ctr">
                  <a:lnSpc>
                    <a:spcPct val="150000"/>
                  </a:lnSpc>
                </a:pPr>
                <a:r>
                  <a:rPr lang="vi-VN" sz="3800">
                    <a:latin typeface="Arial" panose="020B0604020202020204" pitchFamily="34" charset="0"/>
                    <a:cs typeface="Arial" panose="020B0604020202020204" pitchFamily="34" charset="0"/>
                  </a:rPr>
                  <a:t>a) </a:t>
                </a:r>
                <a14:m>
                  <m:oMath xmlns:m="http://schemas.openxmlformats.org/officeDocument/2006/math">
                    <m:r>
                      <a:rPr lang="vi-VN" sz="3800" i="1" smtClean="0">
                        <a:latin typeface="Cambria Math" panose="02040503050406030204" pitchFamily="18" charset="0"/>
                        <a:cs typeface="Arial" panose="020B0604020202020204" pitchFamily="34" charset="0"/>
                      </a:rPr>
                      <m:t>𝑦</m:t>
                    </m:r>
                    <m:r>
                      <a:rPr lang="vi-VN" sz="3800" i="1" smtClean="0">
                        <a:latin typeface="Cambria Math" panose="02040503050406030204" pitchFamily="18" charset="0"/>
                        <a:cs typeface="Arial" panose="020B0604020202020204" pitchFamily="34" charset="0"/>
                      </a:rPr>
                      <m:t>=</m:t>
                    </m:r>
                    <m:sSup>
                      <m:sSupPr>
                        <m:ctrlPr>
                          <a:rPr lang="vi-VN" sz="380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𝑥</m:t>
                        </m:r>
                      </m:e>
                      <m:sup>
                        <m:r>
                          <a:rPr lang="en-US" sz="3800" b="0" i="1" smtClean="0">
                            <a:latin typeface="Cambria Math" panose="02040503050406030204" pitchFamily="18" charset="0"/>
                            <a:cs typeface="Arial" panose="020B0604020202020204" pitchFamily="34" charset="0"/>
                          </a:rPr>
                          <m:t>2</m:t>
                        </m:r>
                      </m:sup>
                    </m:sSup>
                    <m:r>
                      <a:rPr lang="en-US" sz="3800" b="0" i="1" smtClean="0">
                        <a:latin typeface="Cambria Math" panose="02040503050406030204" pitchFamily="18" charset="0"/>
                        <a:cs typeface="Arial" panose="020B0604020202020204" pitchFamily="34" charset="0"/>
                      </a:rPr>
                      <m:t>−</m:t>
                    </m:r>
                    <m:r>
                      <a:rPr lang="vi-VN" sz="3800" i="1" smtClean="0">
                        <a:latin typeface="Cambria Math" panose="02040503050406030204" pitchFamily="18" charset="0"/>
                        <a:cs typeface="Arial" panose="020B0604020202020204" pitchFamily="34" charset="0"/>
                      </a:rPr>
                      <m:t>𝑥</m:t>
                    </m:r>
                  </m:oMath>
                </a14:m>
                <a:r>
                  <a:rPr lang="vi-VN" sz="3800" smtClean="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tại </a:t>
                </a:r>
                <a14:m>
                  <m:oMath xmlns:m="http://schemas.openxmlformats.org/officeDocument/2006/math">
                    <m:sSub>
                      <m:sSubPr>
                        <m:ctrlPr>
                          <a:rPr lang="vi-VN" sz="3800" i="1" smtClean="0">
                            <a:latin typeface="Cambria Math" panose="02040503050406030204" pitchFamily="18" charset="0"/>
                            <a:cs typeface="Arial" panose="020B0604020202020204" pitchFamily="34" charset="0"/>
                          </a:rPr>
                        </m:ctrlPr>
                      </m:sSubPr>
                      <m:e>
                        <m:r>
                          <a:rPr lang="en-US" sz="3800" b="0" i="1" smtClean="0">
                            <a:latin typeface="Cambria Math" panose="02040503050406030204" pitchFamily="18" charset="0"/>
                            <a:cs typeface="Arial" panose="020B0604020202020204" pitchFamily="34" charset="0"/>
                          </a:rPr>
                          <m:t>𝑥</m:t>
                        </m:r>
                      </m:e>
                      <m:sub>
                        <m:r>
                          <a:rPr lang="en-US" sz="3800" b="0" i="1" smtClean="0">
                            <a:latin typeface="Cambria Math" panose="02040503050406030204" pitchFamily="18" charset="0"/>
                            <a:cs typeface="Arial" panose="020B0604020202020204" pitchFamily="34" charset="0"/>
                          </a:rPr>
                          <m:t>𝑜</m:t>
                        </m:r>
                      </m:sub>
                    </m:sSub>
                    <m:r>
                      <a:rPr lang="vi-VN" sz="3800" i="1" smtClean="0">
                        <a:latin typeface="Cambria Math" panose="02040503050406030204" pitchFamily="18" charset="0"/>
                        <a:cs typeface="Arial" panose="020B0604020202020204" pitchFamily="34" charset="0"/>
                      </a:rPr>
                      <m:t>=</m:t>
                    </m:r>
                    <m:r>
                      <a:rPr lang="vi-VN" sz="3800" i="1">
                        <a:latin typeface="Cambria Math" panose="02040503050406030204" pitchFamily="18" charset="0"/>
                        <a:cs typeface="Arial" panose="020B0604020202020204" pitchFamily="34" charset="0"/>
                      </a:rPr>
                      <m:t>1</m:t>
                    </m:r>
                  </m:oMath>
                </a14:m>
                <a:r>
                  <a:rPr lang="vi-VN" sz="3800" smtClean="0">
                    <a:latin typeface="Arial" panose="020B0604020202020204" pitchFamily="34" charset="0"/>
                    <a:cs typeface="Arial" panose="020B0604020202020204" pitchFamily="34" charset="0"/>
                  </a:rPr>
                  <a:t>;</a:t>
                </a:r>
                <a:r>
                  <a:rPr lang="en-US" sz="3800" smtClean="0">
                    <a:latin typeface="Arial" panose="020B0604020202020204" pitchFamily="34" charset="0"/>
                    <a:cs typeface="Arial" panose="020B0604020202020204" pitchFamily="34" charset="0"/>
                  </a:rPr>
                  <a:t>			</a:t>
                </a:r>
                <a:r>
                  <a:rPr lang="vi-VN" sz="3800" smtClean="0">
                    <a:latin typeface="Arial" panose="020B0604020202020204" pitchFamily="34" charset="0"/>
                    <a:cs typeface="Arial" panose="020B0604020202020204" pitchFamily="34" charset="0"/>
                  </a:rPr>
                  <a:t>b</a:t>
                </a:r>
                <a:r>
                  <a:rPr lang="vi-VN" sz="3800">
                    <a:latin typeface="Arial" panose="020B0604020202020204" pitchFamily="34" charset="0"/>
                    <a:cs typeface="Arial" panose="020B0604020202020204" pitchFamily="34" charset="0"/>
                  </a:rPr>
                  <a:t>) </a:t>
                </a:r>
                <a14:m>
                  <m:oMath xmlns:m="http://schemas.openxmlformats.org/officeDocument/2006/math">
                    <m:r>
                      <a:rPr lang="vi-VN" sz="3800" i="1">
                        <a:latin typeface="Cambria Math" panose="02040503050406030204" pitchFamily="18" charset="0"/>
                        <a:cs typeface="Arial" panose="020B0604020202020204" pitchFamily="34" charset="0"/>
                      </a:rPr>
                      <m:t>𝑦</m:t>
                    </m:r>
                    <m:r>
                      <a:rPr lang="vi-VN" sz="3800" i="1">
                        <a:latin typeface="Cambria Math" panose="02040503050406030204" pitchFamily="18" charset="0"/>
                        <a:cs typeface="Arial" panose="020B0604020202020204" pitchFamily="34" charset="0"/>
                      </a:rPr>
                      <m:t>=</m:t>
                    </m:r>
                    <m:sSup>
                      <m:sSupPr>
                        <m:ctrlPr>
                          <a:rPr lang="vi-VN" sz="3800" i="1">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m:t>
                        </m:r>
                        <m:r>
                          <a:rPr lang="en-US" sz="3800" i="1">
                            <a:latin typeface="Cambria Math" panose="02040503050406030204" pitchFamily="18" charset="0"/>
                            <a:cs typeface="Arial" panose="020B0604020202020204" pitchFamily="34" charset="0"/>
                          </a:rPr>
                          <m:t>𝑥</m:t>
                        </m:r>
                      </m:e>
                      <m:sup>
                        <m:r>
                          <a:rPr lang="en-US" sz="3800" b="0" i="1" smtClean="0">
                            <a:latin typeface="Cambria Math" panose="02040503050406030204" pitchFamily="18" charset="0"/>
                            <a:cs typeface="Arial" panose="020B0604020202020204" pitchFamily="34" charset="0"/>
                          </a:rPr>
                          <m:t>3</m:t>
                        </m:r>
                      </m:sup>
                    </m:sSup>
                  </m:oMath>
                </a14:m>
                <a:r>
                  <a:rPr lang="vi-VN" sz="3800">
                    <a:cs typeface="Arial" panose="020B0604020202020204" pitchFamily="34" charset="0"/>
                  </a:rPr>
                  <a:t> </a:t>
                </a:r>
                <a:r>
                  <a:rPr lang="vi-VN" sz="3800">
                    <a:cs typeface="Arial" panose="020B0604020202020204" pitchFamily="34" charset="0"/>
                  </a:rPr>
                  <a:t>tại </a:t>
                </a:r>
                <a14:m>
                  <m:oMath xmlns:m="http://schemas.openxmlformats.org/officeDocument/2006/math">
                    <m:sSub>
                      <m:sSubPr>
                        <m:ctrlPr>
                          <a:rPr lang="vi-VN" sz="3800" i="1">
                            <a:latin typeface="Cambria Math" panose="02040503050406030204" pitchFamily="18" charset="0"/>
                            <a:cs typeface="Arial" panose="020B0604020202020204" pitchFamily="34" charset="0"/>
                          </a:rPr>
                        </m:ctrlPr>
                      </m:sSubPr>
                      <m:e>
                        <m:r>
                          <a:rPr lang="en-US" sz="3800" i="1">
                            <a:latin typeface="Cambria Math" panose="02040503050406030204" pitchFamily="18" charset="0"/>
                            <a:cs typeface="Arial" panose="020B0604020202020204" pitchFamily="34" charset="0"/>
                          </a:rPr>
                          <m:t>𝑥</m:t>
                        </m:r>
                      </m:e>
                      <m:sub>
                        <m:r>
                          <a:rPr lang="en-US" sz="3800" i="1">
                            <a:latin typeface="Cambria Math" panose="02040503050406030204" pitchFamily="18" charset="0"/>
                            <a:cs typeface="Arial" panose="020B0604020202020204" pitchFamily="34" charset="0"/>
                          </a:rPr>
                          <m:t>𝑜</m:t>
                        </m:r>
                      </m:sub>
                    </m:sSub>
                    <m:r>
                      <a:rPr lang="vi-VN" sz="3800" i="1">
                        <a:latin typeface="Cambria Math" panose="02040503050406030204" pitchFamily="18" charset="0"/>
                        <a:cs typeface="Arial" panose="020B0604020202020204" pitchFamily="34" charset="0"/>
                      </a:rPr>
                      <m:t>=</m:t>
                    </m:r>
                    <m:r>
                      <a:rPr lang="en-US" sz="3800" b="0" i="1" smtClean="0">
                        <a:latin typeface="Cambria Math" panose="02040503050406030204" pitchFamily="18" charset="0"/>
                        <a:cs typeface="Arial" panose="020B0604020202020204" pitchFamily="34" charset="0"/>
                      </a:rPr>
                      <m:t>−</m:t>
                    </m:r>
                    <m:r>
                      <a:rPr lang="vi-VN" sz="3800" i="1">
                        <a:latin typeface="Cambria Math" panose="02040503050406030204" pitchFamily="18" charset="0"/>
                        <a:cs typeface="Arial" panose="020B0604020202020204" pitchFamily="34" charset="0"/>
                      </a:rPr>
                      <m:t>1</m:t>
                    </m:r>
                  </m:oMath>
                </a14:m>
                <a:r>
                  <a:rPr lang="vi-VN" sz="3800">
                    <a:cs typeface="Arial" panose="020B0604020202020204" pitchFamily="34" charset="0"/>
                  </a:rPr>
                  <a:t>;</a:t>
                </a:r>
                <a:r>
                  <a:rPr lang="en-US" sz="3800">
                    <a:latin typeface="Arial" panose="020B0604020202020204" pitchFamily="34" charset="0"/>
                    <a:cs typeface="Arial" panose="020B0604020202020204" pitchFamily="34" charset="0"/>
                  </a:rPr>
                  <a:t>	</a:t>
                </a:r>
              </a:p>
            </p:txBody>
          </p:sp>
        </mc:Choice>
        <mc:Fallback>
          <p:sp>
            <p:nvSpPr>
              <p:cNvPr id="22" name="Rectangle 21"/>
              <p:cNvSpPr>
                <a:spLocks noRot="1" noChangeAspect="1" noMove="1" noResize="1" noEditPoints="1" noAdjustHandles="1" noChangeArrowheads="1" noChangeShapeType="1" noTextEdit="1"/>
              </p:cNvSpPr>
              <p:nvPr/>
            </p:nvSpPr>
            <p:spPr>
              <a:xfrm>
                <a:off x="905974" y="985658"/>
                <a:ext cx="16579516" cy="1738105"/>
              </a:xfrm>
              <a:prstGeom prst="rect">
                <a:avLst/>
              </a:prstGeom>
              <a:blipFill>
                <a:blip r:embed="rId5"/>
                <a:stretch>
                  <a:fillRect l="-1214" b="-12982"/>
                </a:stretch>
              </a:blipFill>
            </p:spPr>
            <p:txBody>
              <a:bodyPr/>
              <a:lstStyle/>
              <a:p>
                <a:r>
                  <a:rPr lang="en-US">
                    <a:noFill/>
                  </a:rPr>
                  <a:t> </a:t>
                </a:r>
              </a:p>
            </p:txBody>
          </p:sp>
        </mc:Fallback>
      </mc:AlternateContent>
      <p:grpSp>
        <p:nvGrpSpPr>
          <p:cNvPr id="12" name="Group 11"/>
          <p:cNvGrpSpPr/>
          <p:nvPr/>
        </p:nvGrpSpPr>
        <p:grpSpPr>
          <a:xfrm>
            <a:off x="8371481" y="3100465"/>
            <a:ext cx="1648503" cy="1157084"/>
            <a:chOff x="981393" y="777308"/>
            <a:chExt cx="1858639" cy="1275995"/>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17" name="TextBox 16"/>
            <p:cNvSpPr txBox="1"/>
            <p:nvPr/>
          </p:nvSpPr>
          <p:spPr>
            <a:xfrm>
              <a:off x="1177948" y="992827"/>
              <a:ext cx="1419799" cy="7466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2615382" y="4511136"/>
                <a:ext cx="13623667" cy="4732321"/>
              </a:xfrm>
              <a:prstGeom prst="rect">
                <a:avLst/>
              </a:prstGeom>
            </p:spPr>
            <p:txBody>
              <a:bodyPr wrap="square">
                <a:spAutoFit/>
              </a:bodyPr>
              <a:lstStyle/>
              <a:p>
                <a:pPr>
                  <a:lnSpc>
                    <a:spcPct val="150000"/>
                  </a:lnSpc>
                  <a:spcBef>
                    <a:spcPts val="300"/>
                  </a:spcBef>
                  <a:spcAft>
                    <a:spcPts val="300"/>
                  </a:spcAft>
                </a:pPr>
                <a:r>
                  <a:rPr lang="en-US" sz="3800" kern="100" smtClean="0">
                    <a:effectLst/>
                    <a:latin typeface="Arial" panose="020B0604020202020204" pitchFamily="34" charset="0"/>
                    <a:ea typeface="Calibri" panose="020F0502020204030204" pitchFamily="34" charset="0"/>
                    <a:cs typeface="Arial" panose="020B0604020202020204" pitchFamily="34" charset="0"/>
                  </a:rPr>
                  <a:t>b</a:t>
                </a:r>
                <a:r>
                  <a:rPr lang="en-US" sz="3800" kern="100">
                    <a:effectLst/>
                    <a:latin typeface="Arial" panose="020B0604020202020204" pitchFamily="34" charset="0"/>
                    <a:ea typeface="Calibri" panose="020F0502020204030204" pitchFamily="34" charset="0"/>
                    <a:cs typeface="Arial" panose="020B0604020202020204" pitchFamily="34" charset="0"/>
                  </a:rPr>
                  <a:t>) Ta có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en-US" sz="3800" kern="100" smtClean="0">
                    <a:effectLst/>
                    <a:latin typeface="Arial" panose="020B0604020202020204" pitchFamily="34" charset="0"/>
                    <a:ea typeface="Calibri" panose="020F0502020204030204" pitchFamily="34" charset="0"/>
                    <a:cs typeface="Arial" panose="020B0604020202020204" pitchFamily="34" charset="0"/>
                  </a:rPr>
                  <a:t>.</a:t>
                </a:r>
                <a:endParaRPr lang="en-US" sz="3800" kern="1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r>
                  <a:rPr lang="en-US" sz="3800" kern="100" smtClean="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e>
                        </m:d>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en-US" sz="3800" kern="100" smtClean="0">
                    <a:effectLst/>
                    <a:latin typeface="Arial" panose="020B0604020202020204" pitchFamily="34" charset="0"/>
                    <a:ea typeface="Calibri" panose="020F0502020204030204" pitchFamily="34" charset="0"/>
                    <a:cs typeface="Arial" panose="020B0604020202020204" pitchFamily="34" charset="0"/>
                  </a:rPr>
                  <a:t>.</a:t>
                </a:r>
                <a:endParaRPr lang="en-US" sz="3800" kern="1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r>
                  <a:rPr lang="en-US" sz="3800" kern="100" smtClean="0">
                    <a:effectLst/>
                    <a:latin typeface="Arial" panose="020B0604020202020204" pitchFamily="34" charset="0"/>
                    <a:ea typeface="Calibri" panose="020F0502020204030204" pitchFamily="34" charset="0"/>
                    <a:cs typeface="Arial" panose="020B0604020202020204" pitchFamily="34" charset="0"/>
                  </a:rPr>
                  <a:t>Tính </a:t>
                </a:r>
                <a:r>
                  <a:rPr lang="en-US" sz="3800" kern="100">
                    <a:effectLst/>
                    <a:latin typeface="Arial" panose="020B0604020202020204" pitchFamily="34" charset="0"/>
                    <a:ea typeface="Calibri" panose="020F0502020204030204" pitchFamily="34" charset="0"/>
                    <a:cs typeface="Arial" panose="020B0604020202020204" pitchFamily="34" charset="0"/>
                  </a:rPr>
                  <a:t>giới hạn </a:t>
                </a:r>
                <a14:m>
                  <m:oMath xmlns:m="http://schemas.openxmlformats.org/officeDocument/2006/math">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→−1 </m:t>
                        </m:r>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→−1 </m:t>
                        </m:r>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3</m:t>
                    </m:r>
                  </m:oMath>
                </a14:m>
                <a:r>
                  <a:rPr lang="en-US" sz="3800" kern="100">
                    <a:effectLst/>
                    <a:latin typeface="Arial" panose="020B0604020202020204" pitchFamily="34" charset="0"/>
                    <a:ea typeface="Calibri" panose="020F0502020204030204" pitchFamily="34" charset="0"/>
                    <a:cs typeface="Arial" panose="020B0604020202020204" pitchFamily="34" charset="0"/>
                  </a:rPr>
                  <a:t>. </a:t>
                </a:r>
                <a:endParaRPr lang="en-US" sz="3800" kern="1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r>
                  <a:rPr lang="en-US" sz="3800" kern="100" smtClean="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3</m:t>
                    </m:r>
                  </m:oMath>
                </a14:m>
                <a:r>
                  <a:rPr lang="en-US" sz="3800" kern="10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2" name="Rectangle 1"/>
              <p:cNvSpPr>
                <a:spLocks noRot="1" noChangeAspect="1" noMove="1" noResize="1" noEditPoints="1" noAdjustHandles="1" noChangeArrowheads="1" noChangeShapeType="1" noTextEdit="1"/>
              </p:cNvSpPr>
              <p:nvPr/>
            </p:nvSpPr>
            <p:spPr>
              <a:xfrm>
                <a:off x="2615382" y="4511136"/>
                <a:ext cx="13623667" cy="4732321"/>
              </a:xfrm>
              <a:prstGeom prst="rect">
                <a:avLst/>
              </a:prstGeom>
              <a:blipFill>
                <a:blip r:embed="rId7"/>
                <a:stretch>
                  <a:fillRect l="-1477" b="-4381"/>
                </a:stretch>
              </a:blipFill>
            </p:spPr>
            <p:txBody>
              <a:bodyPr/>
              <a:lstStyle/>
              <a:p>
                <a:r>
                  <a:rPr lang="en-US">
                    <a:noFill/>
                  </a:rPr>
                  <a:t> </a:t>
                </a:r>
              </a:p>
            </p:txBody>
          </p:sp>
        </mc:Fallback>
      </mc:AlternateContent>
      <p:pic>
        <p:nvPicPr>
          <p:cNvPr id="18" name="Picture 17"/>
          <p:cNvPicPr>
            <a:picLocks noChangeAspect="1"/>
          </p:cNvPicPr>
          <p:nvPr/>
        </p:nvPicPr>
        <p:blipFill>
          <a:blip r:embed="rId8"/>
          <a:stretch>
            <a:fillRect/>
          </a:stretch>
        </p:blipFill>
        <p:spPr>
          <a:xfrm>
            <a:off x="16078200" y="7159444"/>
            <a:ext cx="1776860" cy="2360985"/>
          </a:xfrm>
          <a:prstGeom prst="rect">
            <a:avLst/>
          </a:prstGeom>
        </p:spPr>
      </p:pic>
    </p:spTree>
    <p:extLst>
      <p:ext uri="{BB962C8B-B14F-4D97-AF65-F5344CB8AC3E}">
        <p14:creationId xmlns:p14="http://schemas.microsoft.com/office/powerpoint/2010/main" val="1857914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3" name="Freeform 3"/>
          <p:cNvSpPr/>
          <p:nvPr/>
        </p:nvSpPr>
        <p:spPr>
          <a:xfrm>
            <a:off x="9152505"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4" name="Freeform 4"/>
          <p:cNvSpPr/>
          <p:nvPr/>
        </p:nvSpPr>
        <p:spPr>
          <a:xfrm>
            <a:off x="0"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3" name="Group 17"/>
          <p:cNvGrpSpPr/>
          <p:nvPr/>
        </p:nvGrpSpPr>
        <p:grpSpPr>
          <a:xfrm>
            <a:off x="425116" y="419100"/>
            <a:ext cx="17449800" cy="9448800"/>
            <a:chOff x="0" y="0"/>
            <a:chExt cx="4521135" cy="2620190"/>
          </a:xfrm>
        </p:grpSpPr>
        <p:sp>
          <p:nvSpPr>
            <p:cNvPr id="14"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5"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12" name="Rectangle 11"/>
              <p:cNvSpPr/>
              <p:nvPr/>
            </p:nvSpPr>
            <p:spPr>
              <a:xfrm>
                <a:off x="719070" y="612320"/>
                <a:ext cx="16968942" cy="1846659"/>
              </a:xfrm>
              <a:prstGeom prst="rect">
                <a:avLst/>
              </a:prstGeom>
            </p:spPr>
            <p:txBody>
              <a:bodyPr wrap="square">
                <a:spAutoFit/>
              </a:bodyPr>
              <a:lstStyle/>
              <a:p>
                <a:pPr lvl="0" algn="just">
                  <a:lnSpc>
                    <a:spcPct val="150000"/>
                  </a:lnSpc>
                </a:pP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Bài </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9.2</a:t>
                </a: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 (SGK</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 – </a:t>
                </a: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tr.</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86) </a:t>
                </a:r>
                <a:r>
                  <a:rPr lang="vi-VN" sz="3800">
                    <a:solidFill>
                      <a:prstClr val="black"/>
                    </a:solidFill>
                    <a:cs typeface="Arial" panose="020B0604020202020204" pitchFamily="34" charset="0"/>
                  </a:rPr>
                  <a:t>Sử dụng định nghĩa, tính đạo hàm của các hàm số </a:t>
                </a:r>
                <a:r>
                  <a:rPr lang="vi-VN" sz="3800">
                    <a:solidFill>
                      <a:prstClr val="black"/>
                    </a:solidFill>
                    <a:cs typeface="Arial" panose="020B0604020202020204" pitchFamily="34" charset="0"/>
                  </a:rPr>
                  <a:t>sau</a:t>
                </a:r>
                <a:r>
                  <a:rPr lang="vi-VN" sz="3800" smtClean="0">
                    <a:solidFill>
                      <a:prstClr val="black"/>
                    </a:solidFill>
                    <a:cs typeface="Arial" panose="020B0604020202020204" pitchFamily="34" charset="0"/>
                  </a:rPr>
                  <a:t>:</a:t>
                </a:r>
                <a:endParaRPr lang="vi-VN" sz="3800">
                  <a:solidFill>
                    <a:prstClr val="black"/>
                  </a:solidFill>
                  <a:cs typeface="Arial" panose="020B0604020202020204" pitchFamily="34" charset="0"/>
                </a:endParaRPr>
              </a:p>
              <a:p>
                <a:pPr lvl="0" algn="ctr">
                  <a:lnSpc>
                    <a:spcPct val="150000"/>
                  </a:lnSpc>
                </a:pPr>
                <a:r>
                  <a:rPr lang="vi-VN" sz="3800">
                    <a:solidFill>
                      <a:prstClr val="black"/>
                    </a:solidFill>
                    <a:cs typeface="Arial" panose="020B0604020202020204" pitchFamily="34" charset="0"/>
                  </a:rPr>
                  <a:t>a)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𝑦</m:t>
                    </m:r>
                    <m:r>
                      <a:rPr lang="vi-VN" sz="3800" i="1" smtClean="0">
                        <a:solidFill>
                          <a:prstClr val="black"/>
                        </a:solidFill>
                        <a:latin typeface="Cambria Math" panose="02040503050406030204" pitchFamily="18" charset="0"/>
                        <a:cs typeface="Arial" panose="020B0604020202020204" pitchFamily="34" charset="0"/>
                      </a:rPr>
                      <m:t>=</m:t>
                    </m:r>
                    <m:r>
                      <a:rPr lang="vi-VN" sz="3800" i="1" smtClean="0">
                        <a:solidFill>
                          <a:prstClr val="black"/>
                        </a:solidFill>
                        <a:latin typeface="Cambria Math" panose="02040503050406030204" pitchFamily="18" charset="0"/>
                        <a:cs typeface="Arial" panose="020B0604020202020204" pitchFamily="34" charset="0"/>
                      </a:rPr>
                      <m:t>𝑘</m:t>
                    </m:r>
                    <m:sSup>
                      <m:sSupPr>
                        <m:ctrlPr>
                          <a:rPr lang="vi-VN" sz="380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𝑥</m:t>
                        </m:r>
                      </m:e>
                      <m:sup>
                        <m:r>
                          <a:rPr lang="en-US" sz="3800" b="0" i="1" smtClean="0">
                            <a:solidFill>
                              <a:prstClr val="black"/>
                            </a:solidFill>
                            <a:latin typeface="Cambria Math" panose="02040503050406030204" pitchFamily="18" charset="0"/>
                            <a:cs typeface="Arial" panose="020B0604020202020204" pitchFamily="34" charset="0"/>
                          </a:rPr>
                          <m:t>2</m:t>
                        </m:r>
                      </m:sup>
                    </m:sSup>
                    <m:r>
                      <a:rPr lang="vi-VN" sz="3800" i="1" smtClean="0">
                        <a:solidFill>
                          <a:prstClr val="black"/>
                        </a:solidFill>
                        <a:latin typeface="Cambria Math" panose="02040503050406030204" pitchFamily="18" charset="0"/>
                        <a:cs typeface="Arial" panose="020B0604020202020204" pitchFamily="34" charset="0"/>
                      </a:rPr>
                      <m:t>+</m:t>
                    </m:r>
                    <m:r>
                      <a:rPr lang="vi-VN" sz="3800" i="1" smtClean="0">
                        <a:solidFill>
                          <a:prstClr val="black"/>
                        </a:solidFill>
                        <a:latin typeface="Cambria Math" panose="02040503050406030204" pitchFamily="18" charset="0"/>
                        <a:cs typeface="Arial" panose="020B0604020202020204" pitchFamily="34" charset="0"/>
                      </a:rPr>
                      <m:t>𝑐</m:t>
                    </m:r>
                    <m:r>
                      <a:rPr lang="vi-VN" sz="3800" i="1" smtClean="0">
                        <a:solidFill>
                          <a:prstClr val="black"/>
                        </a:solidFill>
                        <a:latin typeface="Cambria Math" panose="02040503050406030204" pitchFamily="18" charset="0"/>
                        <a:cs typeface="Arial" panose="020B0604020202020204" pitchFamily="34" charset="0"/>
                      </a:rPr>
                      <m:t> </m:t>
                    </m:r>
                  </m:oMath>
                </a14:m>
                <a:r>
                  <a:rPr lang="vi-VN" sz="3800">
                    <a:solidFill>
                      <a:prstClr val="black"/>
                    </a:solidFill>
                    <a:cs typeface="Arial" panose="020B0604020202020204" pitchFamily="34" charset="0"/>
                  </a:rPr>
                  <a:t>(với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𝑘</m:t>
                    </m:r>
                    <m:r>
                      <a:rPr lang="vi-VN" sz="3800" i="1" smtClean="0">
                        <a:solidFill>
                          <a:prstClr val="black"/>
                        </a:solidFill>
                        <a:latin typeface="Cambria Math" panose="02040503050406030204" pitchFamily="18" charset="0"/>
                        <a:cs typeface="Arial" panose="020B0604020202020204" pitchFamily="34" charset="0"/>
                      </a:rPr>
                      <m:t>, </m:t>
                    </m:r>
                    <m:r>
                      <a:rPr lang="vi-VN" sz="3800" i="1" smtClean="0">
                        <a:solidFill>
                          <a:prstClr val="black"/>
                        </a:solidFill>
                        <a:latin typeface="Cambria Math" panose="02040503050406030204" pitchFamily="18" charset="0"/>
                        <a:cs typeface="Arial" panose="020B0604020202020204" pitchFamily="34" charset="0"/>
                      </a:rPr>
                      <m:t>𝑐</m:t>
                    </m:r>
                    <m:r>
                      <a:rPr lang="vi-VN" sz="3800" i="1" smtClean="0">
                        <a:solidFill>
                          <a:prstClr val="black"/>
                        </a:solidFill>
                        <a:latin typeface="Cambria Math" panose="02040503050406030204" pitchFamily="18" charset="0"/>
                        <a:cs typeface="Arial" panose="020B0604020202020204" pitchFamily="34" charset="0"/>
                      </a:rPr>
                      <m:t> </m:t>
                    </m:r>
                  </m:oMath>
                </a14:m>
                <a:r>
                  <a:rPr lang="vi-VN" sz="3800">
                    <a:solidFill>
                      <a:prstClr val="black"/>
                    </a:solidFill>
                    <a:cs typeface="Arial" panose="020B0604020202020204" pitchFamily="34" charset="0"/>
                  </a:rPr>
                  <a:t>là các hằng </a:t>
                </a:r>
                <a:r>
                  <a:rPr lang="vi-VN" sz="3800">
                    <a:solidFill>
                      <a:prstClr val="black"/>
                    </a:solidFill>
                    <a:cs typeface="Arial" panose="020B0604020202020204" pitchFamily="34" charset="0"/>
                  </a:rPr>
                  <a:t>số</a:t>
                </a:r>
                <a:r>
                  <a:rPr lang="vi-VN" sz="3800" smtClean="0">
                    <a:solidFill>
                      <a:prstClr val="black"/>
                    </a:solidFill>
                    <a:cs typeface="Arial" panose="020B0604020202020204" pitchFamily="34" charset="0"/>
                  </a:rPr>
                  <a:t>);</a:t>
                </a:r>
                <a:r>
                  <a:rPr lang="en-US" sz="3800" smtClean="0">
                    <a:solidFill>
                      <a:prstClr val="black"/>
                    </a:solidFill>
                    <a:cs typeface="Arial" panose="020B0604020202020204" pitchFamily="34" charset="0"/>
                  </a:rPr>
                  <a:t>				</a:t>
                </a:r>
                <a:r>
                  <a:rPr lang="vi-VN" sz="3800" smtClean="0">
                    <a:solidFill>
                      <a:prstClr val="black"/>
                    </a:solidFill>
                    <a:cs typeface="Arial" panose="020B0604020202020204" pitchFamily="34" charset="0"/>
                  </a:rPr>
                  <a:t>b</a:t>
                </a:r>
                <a:r>
                  <a:rPr lang="vi-VN" sz="3800">
                    <a:solidFill>
                      <a:prstClr val="black"/>
                    </a:solidFill>
                    <a:cs typeface="Arial" panose="020B0604020202020204" pitchFamily="34" charset="0"/>
                  </a:rPr>
                  <a:t>) </a:t>
                </a:r>
                <a14:m>
                  <m:oMath xmlns:m="http://schemas.openxmlformats.org/officeDocument/2006/math">
                    <m:r>
                      <a:rPr lang="vi-VN" sz="3800" i="1">
                        <a:solidFill>
                          <a:prstClr val="black"/>
                        </a:solidFill>
                        <a:latin typeface="Cambria Math" panose="02040503050406030204" pitchFamily="18" charset="0"/>
                        <a:cs typeface="Arial" panose="020B0604020202020204" pitchFamily="34" charset="0"/>
                      </a:rPr>
                      <m:t>𝑦</m:t>
                    </m:r>
                    <m:r>
                      <a:rPr lang="vi-VN" sz="3800" i="1">
                        <a:solidFill>
                          <a:prstClr val="black"/>
                        </a:solidFill>
                        <a:latin typeface="Cambria Math" panose="02040503050406030204" pitchFamily="18" charset="0"/>
                        <a:cs typeface="Arial" panose="020B0604020202020204" pitchFamily="34" charset="0"/>
                      </a:rPr>
                      <m:t>=</m:t>
                    </m:r>
                    <m:sSup>
                      <m:sSupPr>
                        <m:ctrlPr>
                          <a:rPr lang="vi-VN" sz="3800" i="1">
                            <a:solidFill>
                              <a:prstClr val="black"/>
                            </a:solidFill>
                            <a:latin typeface="Cambria Math" panose="02040503050406030204" pitchFamily="18" charset="0"/>
                            <a:cs typeface="Arial" panose="020B0604020202020204" pitchFamily="34" charset="0"/>
                          </a:rPr>
                        </m:ctrlPr>
                      </m:sSupPr>
                      <m:e>
                        <m:r>
                          <a:rPr lang="en-US" sz="3800" i="1">
                            <a:solidFill>
                              <a:prstClr val="black"/>
                            </a:solidFill>
                            <a:latin typeface="Cambria Math" panose="02040503050406030204" pitchFamily="18" charset="0"/>
                            <a:cs typeface="Arial" panose="020B0604020202020204" pitchFamily="34" charset="0"/>
                          </a:rPr>
                          <m:t>𝑥</m:t>
                        </m:r>
                      </m:e>
                      <m:sup>
                        <m:r>
                          <a:rPr lang="en-US" sz="3800" b="0" i="1" smtClean="0">
                            <a:solidFill>
                              <a:prstClr val="black"/>
                            </a:solidFill>
                            <a:latin typeface="Cambria Math" panose="02040503050406030204" pitchFamily="18" charset="0"/>
                            <a:cs typeface="Arial" panose="020B0604020202020204" pitchFamily="34" charset="0"/>
                          </a:rPr>
                          <m:t>3</m:t>
                        </m:r>
                      </m:sup>
                    </m:sSup>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719070" y="612320"/>
                <a:ext cx="16968942" cy="1846659"/>
              </a:xfrm>
              <a:prstGeom prst="rect">
                <a:avLst/>
              </a:prstGeom>
              <a:blipFill>
                <a:blip r:embed="rId5"/>
                <a:stretch>
                  <a:fillRect l="-1185" b="-6601"/>
                </a:stretch>
              </a:blipFill>
            </p:spPr>
            <p:txBody>
              <a:bodyPr/>
              <a:lstStyle/>
              <a:p>
                <a:r>
                  <a:rPr lang="en-US">
                    <a:noFill/>
                  </a:rPr>
                  <a:t> </a:t>
                </a:r>
              </a:p>
            </p:txBody>
          </p:sp>
        </mc:Fallback>
      </mc:AlternateContent>
      <p:grpSp>
        <p:nvGrpSpPr>
          <p:cNvPr id="17" name="Group 16"/>
          <p:cNvGrpSpPr/>
          <p:nvPr/>
        </p:nvGrpSpPr>
        <p:grpSpPr>
          <a:xfrm>
            <a:off x="8325764" y="2793203"/>
            <a:ext cx="1648503" cy="1157084"/>
            <a:chOff x="981393" y="777308"/>
            <a:chExt cx="1858639" cy="1275995"/>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19" name="TextBox 18"/>
            <p:cNvSpPr txBox="1"/>
            <p:nvPr/>
          </p:nvSpPr>
          <p:spPr>
            <a:xfrm>
              <a:off x="1177948" y="992827"/>
              <a:ext cx="1419799" cy="7466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6" name="Rectangle 5"/>
              <p:cNvSpPr/>
              <p:nvPr/>
            </p:nvSpPr>
            <p:spPr>
              <a:xfrm>
                <a:off x="2180102" y="4371484"/>
                <a:ext cx="13967406" cy="5019964"/>
              </a:xfrm>
              <a:prstGeom prst="rect">
                <a:avLst/>
              </a:prstGeom>
            </p:spPr>
            <p:txBody>
              <a:bodyPr wrap="square">
                <a:spAutoFit/>
              </a:bodyPr>
              <a:lstStyle/>
              <a:p>
                <a:pPr>
                  <a:lnSpc>
                    <a:spcPct val="150000"/>
                  </a:lnSpc>
                  <a:spcAft>
                    <a:spcPts val="1200"/>
                  </a:spcAft>
                </a:pPr>
                <a:r>
                  <a:rPr lang="en-US" sz="3800" kern="100" smtClean="0">
                    <a:latin typeface="Arial" panose="020B0604020202020204" pitchFamily="34" charset="0"/>
                    <a:ea typeface="Calibri" panose="020F0502020204030204" pitchFamily="34" charset="0"/>
                    <a:cs typeface="Arial" panose="020B0604020202020204" pitchFamily="34" charset="0"/>
                  </a:rPr>
                  <a:t>a) Với </a:t>
                </a:r>
                <a14:m>
                  <m:oMath xmlns:m="http://schemas.openxmlformats.org/officeDocument/2006/math">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en-US" sz="3800" kern="100">
                    <a:effectLst/>
                    <a:latin typeface="Arial" panose="020B0604020202020204" pitchFamily="34" charset="0"/>
                    <a:ea typeface="Calibri" panose="020F0502020204030204" pitchFamily="34" charset="0"/>
                    <a:cs typeface="Arial" panose="020B0604020202020204" pitchFamily="34" charset="0"/>
                  </a:rPr>
                  <a:t> bất kì, ta có</a:t>
                </a:r>
                <a:br>
                  <a:rPr lang="en-US" sz="3800" kern="100">
                    <a:effectLst/>
                    <a:latin typeface="Arial" panose="020B0604020202020204" pitchFamily="34" charset="0"/>
                    <a:ea typeface="Calibri" panose="020F0502020204030204" pitchFamily="34" charset="0"/>
                    <a:cs typeface="Arial" panose="020B0604020202020204" pitchFamily="34" charset="0"/>
                  </a:rPr>
                </a:br>
                <a14:m>
                  <m:oMathPara xmlns:m="http://schemas.openxmlformats.org/officeDocument/2006/math">
                    <m:oMathParaPr>
                      <m:jc m:val="centerGroup"/>
                    </m:oMathParaPr>
                    <m:oMath xmlns:m="http://schemas.openxmlformats.org/officeDocument/2006/math">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𝑜</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𝑜</m:t>
                              </m:r>
                            </m:sub>
                          </m:sSub>
                        </m:lim>
                      </m:limLow>
                      <m:r>
                        <a:rPr lang="en-US" sz="38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𝑘</m:t>
                              </m:r>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𝑐</m:t>
                              </m:r>
                            </m:e>
                          </m:d>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𝑘</m:t>
                              </m:r>
                              <m:sSubSup>
                                <m:sSub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up>
                              </m:sSub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𝑐</m:t>
                              </m:r>
                            </m:e>
                          </m:d>
                        </m:num>
                        <m:den>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𝑜</m:t>
                              </m:r>
                            </m:sub>
                          </m:sSub>
                        </m:lim>
                      </m:limLow>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𝑘</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𝑘</m:t>
                      </m:r>
                      <m:sSub>
                        <m:sSub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800" kern="100">
                              <a:effectLst/>
                              <a:latin typeface="Cambria Math" panose="02040503050406030204" pitchFamily="18" charset="0"/>
                              <a:ea typeface="Calibri" panose="020F0502020204030204" pitchFamily="34" charset="0"/>
                              <a:cs typeface="Times New Roman" panose="02020603050405020304" pitchFamily="18" charset="0"/>
                            </a:rPr>
                            <m:t>0</m:t>
                          </m:r>
                        </m:sub>
                      </m:sSub>
                    </m:oMath>
                  </m:oMathPara>
                </a14:m>
                <a:r>
                  <a:rPr lang="en-US" sz="3800" kern="100">
                    <a:effectLst/>
                    <a:latin typeface="Arial" panose="020B0604020202020204" pitchFamily="34" charset="0"/>
                    <a:ea typeface="Calibri" panose="020F0502020204030204" pitchFamily="34" charset="0"/>
                    <a:cs typeface="Arial" panose="020B0604020202020204" pitchFamily="34" charset="0"/>
                  </a:rPr>
                  <a:t/>
                </a:r>
                <a:br>
                  <a:rPr lang="en-US" sz="3800" kern="100">
                    <a:effectLst/>
                    <a:latin typeface="Arial" panose="020B0604020202020204" pitchFamily="34" charset="0"/>
                    <a:ea typeface="Calibri" panose="020F0502020204030204" pitchFamily="34" charset="0"/>
                    <a:cs typeface="Arial" panose="020B0604020202020204" pitchFamily="34" charset="0"/>
                  </a:rPr>
                </a:br>
                <a:endParaRPr lang="en-US" sz="3800" kern="1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3800" kern="100" smtClean="0">
                    <a:effectLst/>
                    <a:latin typeface="Arial" panose="020B0604020202020204" pitchFamily="34" charset="0"/>
                    <a:ea typeface="Calibri" panose="020F0502020204030204" pitchFamily="34" charset="0"/>
                    <a:cs typeface="Arial" panose="020B0604020202020204" pitchFamily="34" charset="0"/>
                  </a:rPr>
                  <a:t>Vậy </a:t>
                </a:r>
                <a:r>
                  <a:rPr lang="en-US" sz="3800" kern="100">
                    <a:effectLst/>
                    <a:latin typeface="Arial" panose="020B0604020202020204" pitchFamily="34" charset="0"/>
                    <a:ea typeface="Calibri" panose="020F0502020204030204" pitchFamily="34" charset="0"/>
                    <a:cs typeface="Arial" panose="020B0604020202020204" pitchFamily="34" charset="0"/>
                  </a:rPr>
                  <a:t>hàm số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𝑘</m:t>
                    </m:r>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𝑐</m:t>
                    </m:r>
                  </m:oMath>
                </a14:m>
                <a:r>
                  <a:rPr lang="en-US" sz="3800" kern="100">
                    <a:effectLst/>
                    <a:latin typeface="Arial" panose="020B0604020202020204" pitchFamily="34" charset="0"/>
                    <a:ea typeface="Calibri" panose="020F0502020204030204" pitchFamily="34" charset="0"/>
                    <a:cs typeface="Arial" panose="020B0604020202020204" pitchFamily="34" charset="0"/>
                  </a:rPr>
                  <a:t> có đạo hàm là </a:t>
                </a:r>
                <a14:m>
                  <m:oMath xmlns:m="http://schemas.openxmlformats.org/officeDocument/2006/math">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𝑘𝑥</m:t>
                    </m:r>
                  </m:oMath>
                </a14:m>
                <a:r>
                  <a:rPr lang="en-US" sz="3800" kern="100" smtClean="0">
                    <a:effectLst/>
                    <a:latin typeface="Arial" panose="020B0604020202020204" pitchFamily="34" charset="0"/>
                    <a:ea typeface="Calibri" panose="020F050202020403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2180102" y="4371484"/>
                <a:ext cx="13967406" cy="5019964"/>
              </a:xfrm>
              <a:prstGeom prst="rect">
                <a:avLst/>
              </a:prstGeom>
              <a:blipFill>
                <a:blip r:embed="rId7"/>
                <a:stretch>
                  <a:fillRect l="-1440" b="-1820"/>
                </a:stretch>
              </a:blipFill>
            </p:spPr>
            <p:txBody>
              <a:bodyPr/>
              <a:lstStyle/>
              <a:p>
                <a:r>
                  <a:rPr lang="en-US">
                    <a:noFill/>
                  </a:rPr>
                  <a:t> </a:t>
                </a:r>
              </a:p>
            </p:txBody>
          </p:sp>
        </mc:Fallback>
      </mc:AlternateContent>
      <p:pic>
        <p:nvPicPr>
          <p:cNvPr id="20" name="Picture 19"/>
          <p:cNvPicPr>
            <a:picLocks noChangeAspect="1"/>
          </p:cNvPicPr>
          <p:nvPr/>
        </p:nvPicPr>
        <p:blipFill>
          <a:blip r:embed="rId8"/>
          <a:stretch>
            <a:fillRect/>
          </a:stretch>
        </p:blipFill>
        <p:spPr>
          <a:xfrm>
            <a:off x="16389430" y="8110911"/>
            <a:ext cx="1485486" cy="1724905"/>
          </a:xfrm>
          <a:prstGeom prst="rect">
            <a:avLst/>
          </a:prstGeom>
        </p:spPr>
      </p:pic>
      <p:pic>
        <p:nvPicPr>
          <p:cNvPr id="21" name="Picture 20"/>
          <p:cNvPicPr>
            <a:picLocks noChangeAspect="1"/>
          </p:cNvPicPr>
          <p:nvPr/>
        </p:nvPicPr>
        <p:blipFill>
          <a:blip r:embed="rId9"/>
          <a:stretch>
            <a:fillRect/>
          </a:stretch>
        </p:blipFill>
        <p:spPr>
          <a:xfrm rot="988498">
            <a:off x="-31270" y="2504176"/>
            <a:ext cx="1786118" cy="1646030"/>
          </a:xfrm>
          <a:prstGeom prst="rect">
            <a:avLst/>
          </a:prstGeom>
        </p:spPr>
      </p:pic>
    </p:spTree>
    <p:extLst>
      <p:ext uri="{BB962C8B-B14F-4D97-AF65-F5344CB8AC3E}">
        <p14:creationId xmlns:p14="http://schemas.microsoft.com/office/powerpoint/2010/main" val="200001633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up)">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left)">
                                      <p:cBhvr>
                                        <p:cTn id="2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828800" y="1485900"/>
            <a:ext cx="14554200" cy="7391400"/>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1045462">
            <a:off x="1154753" y="755455"/>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7"/>
            <a:stretch>
              <a:fillRect/>
            </a:stretch>
          </a:blipFill>
        </p:spPr>
      </p:sp>
      <p:sp>
        <p:nvSpPr>
          <p:cNvPr id="16" name="Freeform 9"/>
          <p:cNvSpPr/>
          <p:nvPr/>
        </p:nvSpPr>
        <p:spPr>
          <a:xfrm>
            <a:off x="14097000" y="5604412"/>
            <a:ext cx="3681603" cy="3321026"/>
          </a:xfrm>
          <a:custGeom>
            <a:avLst/>
            <a:gdLst/>
            <a:ahLst/>
            <a:cxnLst/>
            <a:rect l="l" t="t" r="r" b="b"/>
            <a:pathLst>
              <a:path w="2657820" h="2345526">
                <a:moveTo>
                  <a:pt x="0" y="0"/>
                </a:moveTo>
                <a:lnTo>
                  <a:pt x="2657820" y="0"/>
                </a:lnTo>
                <a:lnTo>
                  <a:pt x="2657820" y="2345526"/>
                </a:lnTo>
                <a:lnTo>
                  <a:pt x="0" y="2345526"/>
                </a:lnTo>
                <a:lnTo>
                  <a:pt x="0" y="0"/>
                </a:lnTo>
                <a:close/>
              </a:path>
            </a:pathLst>
          </a:custGeom>
          <a:blipFill>
            <a:blip r:embed="rId8"/>
            <a:stretch>
              <a:fillRect/>
            </a:stretch>
          </a:blipFill>
        </p:spPr>
      </p:sp>
      <p:sp>
        <p:nvSpPr>
          <p:cNvPr id="17" name="Rectangle 16"/>
          <p:cNvSpPr/>
          <p:nvPr/>
        </p:nvSpPr>
        <p:spPr>
          <a:xfrm>
            <a:off x="2548178" y="3415248"/>
            <a:ext cx="13174195" cy="3557512"/>
          </a:xfrm>
          <a:prstGeom prst="rect">
            <a:avLst/>
          </a:prstGeom>
        </p:spPr>
        <p:txBody>
          <a:bodyPr wrap="square">
            <a:spAutoFit/>
          </a:bodyPr>
          <a:lstStyle/>
          <a:p>
            <a:pPr algn="ctr">
              <a:lnSpc>
                <a:spcPct val="150000"/>
              </a:lnSpc>
              <a:spcBef>
                <a:spcPts val="300"/>
              </a:spcBef>
              <a:spcAft>
                <a:spcPts val="300"/>
              </a:spcAft>
            </a:pPr>
            <a:r>
              <a:rPr lang="en-US" sz="8000" b="1" smtClean="0">
                <a:solidFill>
                  <a:schemeClr val="tx2"/>
                </a:solidFill>
                <a:latin typeface="Arial" panose="020B0604020202020204" pitchFamily="34" charset="0"/>
                <a:ea typeface="Calibri" panose="020F0502020204030204" pitchFamily="34" charset="0"/>
                <a:cs typeface="Arial" panose="020B0604020202020204" pitchFamily="34" charset="0"/>
              </a:rPr>
              <a:t>1. Một </a:t>
            </a:r>
            <a:r>
              <a:rPr lang="en-US" sz="8000" b="1">
                <a:solidFill>
                  <a:schemeClr val="tx2"/>
                </a:solidFill>
                <a:latin typeface="Arial" panose="020B0604020202020204" pitchFamily="34" charset="0"/>
                <a:ea typeface="Calibri" panose="020F0502020204030204" pitchFamily="34" charset="0"/>
                <a:cs typeface="Arial" panose="020B0604020202020204" pitchFamily="34" charset="0"/>
              </a:rPr>
              <a:t>số bài toán dẫn đến khái niệm đạo hàm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3" name="Freeform 3"/>
          <p:cNvSpPr/>
          <p:nvPr/>
        </p:nvSpPr>
        <p:spPr>
          <a:xfrm>
            <a:off x="9152505"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2"/>
            <a:stretch>
              <a:fillRect/>
            </a:stretch>
          </a:blipFill>
        </p:spPr>
      </p:sp>
      <p:sp>
        <p:nvSpPr>
          <p:cNvPr id="4" name="Freeform 4"/>
          <p:cNvSpPr/>
          <p:nvPr/>
        </p:nvSpPr>
        <p:spPr>
          <a:xfrm>
            <a:off x="0"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3" name="Group 17"/>
          <p:cNvGrpSpPr/>
          <p:nvPr/>
        </p:nvGrpSpPr>
        <p:grpSpPr>
          <a:xfrm>
            <a:off x="425116" y="419100"/>
            <a:ext cx="17449800" cy="9448800"/>
            <a:chOff x="0" y="0"/>
            <a:chExt cx="4521135" cy="2620190"/>
          </a:xfrm>
        </p:grpSpPr>
        <p:sp>
          <p:nvSpPr>
            <p:cNvPr id="14"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5"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p:cNvPicPr>
            <a:picLocks noChangeAspect="1"/>
          </p:cNvPicPr>
          <p:nvPr/>
        </p:nvPicPr>
        <p:blipFill>
          <a:blip r:embed="rId5"/>
          <a:stretch>
            <a:fillRect/>
          </a:stretch>
        </p:blipFill>
        <p:spPr>
          <a:xfrm>
            <a:off x="16389430" y="8110911"/>
            <a:ext cx="1485486" cy="1724905"/>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719070" y="612320"/>
                <a:ext cx="16968942" cy="184665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Bài </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9.2</a:t>
                </a: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 (SGK</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 – </a:t>
                </a: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tr.</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86)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Sử dụng định nghĩa, tính đạo hàm của các hàm số sau</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𝑘</m:t>
                    </m:r>
                    <m:sSup>
                      <m:sSupPr>
                        <m:ctrlP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(với </a:t>
                </a:r>
                <a14:m>
                  <m:oMath xmlns:m="http://schemas.openxmlformats.org/officeDocument/2006/math">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𝑘</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là các hằng số</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8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t>				</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Sup>
                      <m:sSupPr>
                        <m:ctrlP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up>
                    </m:sSup>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719070" y="612320"/>
                <a:ext cx="16968942" cy="1846659"/>
              </a:xfrm>
              <a:prstGeom prst="rect">
                <a:avLst/>
              </a:prstGeom>
              <a:blipFill>
                <a:blip r:embed="rId6"/>
                <a:stretch>
                  <a:fillRect l="-1185" b="-6601"/>
                </a:stretch>
              </a:blipFill>
            </p:spPr>
            <p:txBody>
              <a:bodyPr/>
              <a:lstStyle/>
              <a:p>
                <a:r>
                  <a:rPr lang="en-US">
                    <a:noFill/>
                  </a:rPr>
                  <a:t> </a:t>
                </a:r>
              </a:p>
            </p:txBody>
          </p:sp>
        </mc:Fallback>
      </mc:AlternateContent>
      <p:grpSp>
        <p:nvGrpSpPr>
          <p:cNvPr id="17" name="Group 16"/>
          <p:cNvGrpSpPr/>
          <p:nvPr/>
        </p:nvGrpSpPr>
        <p:grpSpPr>
          <a:xfrm>
            <a:off x="8325764" y="2793203"/>
            <a:ext cx="1648503" cy="1157084"/>
            <a:chOff x="981393" y="777308"/>
            <a:chExt cx="1858639" cy="1275995"/>
          </a:xfrm>
        </p:grpSpPr>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19" name="TextBox 18"/>
            <p:cNvSpPr txBox="1"/>
            <p:nvPr/>
          </p:nvSpPr>
          <p:spPr>
            <a:xfrm>
              <a:off x="1177948" y="992827"/>
              <a:ext cx="1419799" cy="7466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6" name="Rectangle 5"/>
              <p:cNvSpPr/>
              <p:nvPr/>
            </p:nvSpPr>
            <p:spPr>
              <a:xfrm>
                <a:off x="2189441" y="3923409"/>
                <a:ext cx="14729406" cy="5694379"/>
              </a:xfrm>
              <a:prstGeom prst="rect">
                <a:avLst/>
              </a:prstGeom>
            </p:spPr>
            <p:txBody>
              <a:bodyPr wrap="square">
                <a:spAutoFit/>
              </a:bodyPr>
              <a:lstStyle/>
              <a:p>
                <a:pPr marL="0" marR="0" lvl="0" indent="0" algn="l" defTabSz="914400" rtl="0" eaLnBrk="1" fontAlgn="auto" latinLnBrk="0" hangingPunct="1">
                  <a:lnSpc>
                    <a:spcPct val="150000"/>
                  </a:lnSpc>
                  <a:spcBef>
                    <a:spcPts val="0"/>
                  </a:spcBef>
                  <a:buClrTx/>
                  <a:buSzTx/>
                  <a:buFontTx/>
                  <a:buNone/>
                  <a:tabLst/>
                  <a:defRPr/>
                </a:pPr>
                <a: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sSub>
                      <m:sSub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oMath>
                </a14:m>
                <a:r>
                  <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bất kì, ta có</a:t>
                </a:r>
              </a:p>
              <a:p>
                <a:pPr marL="0" marR="0" lvl="0" indent="0" algn="l"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𝑓</m:t>
                          </m:r>
                        </m:e>
                        <m:sup>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d>
                        <m:d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b>
                            <m:sSub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sub>
                          </m:sSub>
                        </m:e>
                      </m:d>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limLow>
                        <m:limLow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e>
                        <m:lim>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lim>
                      </m:limLow>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𝑓</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𝑓</m:t>
                          </m:r>
                          <m:d>
                            <m:d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b>
                                <m:sSub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e>
                          </m:d>
                        </m:num>
                        <m:den>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den>
                      </m:f>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limLow>
                        <m:limLow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e>
                        <m:lim>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lim>
                      </m:limLow>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p>
                            <m:sSup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p>
                          </m:sSup>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Sup>
                            <m:sSubSup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Sup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up>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p>
                          </m:sSubSup>
                        </m:num>
                        <m:den>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den>
                      </m:f>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limLow>
                        <m:limLow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e>
                        <m:lim>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lim>
                      </m:limLow>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d>
                            <m:d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e>
                          </m:d>
                          <m:d>
                            <m:d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p>
                                <m:sSup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sSub>
                                <m:sSub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Sup>
                                <m:sSubSup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Sup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up>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bSup>
                            </m:e>
                          </m:d>
                        </m:num>
                        <m:den>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den>
                      </m:f>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limLow>
                        <m:limLow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e>
                        <m:lim>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lim>
                      </m:limLow>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d>
                        <m:d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p>
                            <m:sSup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sSub>
                            <m:sSub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Sup>
                            <m:sSubSup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Sup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up>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bSup>
                        </m:e>
                      </m:d>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SubSup>
                        <m:sSubSup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Sup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up>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bSup>
                      <m:r>
                        <a:rPr kumimoji="0" lang="en-US" sz="38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hàm số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p>
                    </m:sSup>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có đạo hàm là </a:t>
                </a:r>
                <a14:m>
                  <m:oMath xmlns:m="http://schemas.openxmlformats.org/officeDocument/2006/math">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e>
                      <m: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2189441" y="3923409"/>
                <a:ext cx="14729406" cy="5694379"/>
              </a:xfrm>
              <a:prstGeom prst="rect">
                <a:avLst/>
              </a:prstGeom>
              <a:blipFill>
                <a:blip r:embed="rId8"/>
                <a:stretch>
                  <a:fillRect l="-1366" b="-1392"/>
                </a:stretch>
              </a:blipFill>
            </p:spPr>
            <p:txBody>
              <a:bodyPr/>
              <a:lstStyle/>
              <a:p>
                <a:r>
                  <a:rPr lang="en-US">
                    <a:noFill/>
                  </a:rPr>
                  <a:t> </a:t>
                </a:r>
              </a:p>
            </p:txBody>
          </p:sp>
        </mc:Fallback>
      </mc:AlternateContent>
      <p:pic>
        <p:nvPicPr>
          <p:cNvPr id="16" name="Picture 15"/>
          <p:cNvPicPr>
            <a:picLocks noChangeAspect="1"/>
          </p:cNvPicPr>
          <p:nvPr/>
        </p:nvPicPr>
        <p:blipFill>
          <a:blip r:embed="rId9"/>
          <a:stretch>
            <a:fillRect/>
          </a:stretch>
        </p:blipFill>
        <p:spPr>
          <a:xfrm rot="988498">
            <a:off x="-31270" y="2504176"/>
            <a:ext cx="1786118" cy="1646030"/>
          </a:xfrm>
          <a:prstGeom prst="rect">
            <a:avLst/>
          </a:prstGeom>
        </p:spPr>
      </p:pic>
    </p:spTree>
    <p:extLst>
      <p:ext uri="{BB962C8B-B14F-4D97-AF65-F5344CB8AC3E}">
        <p14:creationId xmlns:p14="http://schemas.microsoft.com/office/powerpoint/2010/main" val="2889133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up)">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228600" y="266700"/>
            <a:ext cx="17754600" cy="97536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p:cNvPicPr>
            <a:picLocks noChangeAspect="1"/>
          </p:cNvPicPr>
          <p:nvPr/>
        </p:nvPicPr>
        <p:blipFill>
          <a:blip r:embed="rId3"/>
          <a:stretch>
            <a:fillRect/>
          </a:stretch>
        </p:blipFill>
        <p:spPr>
          <a:xfrm>
            <a:off x="16672561" y="8502973"/>
            <a:ext cx="1234439" cy="1517327"/>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413084" y="419100"/>
                <a:ext cx="17361771" cy="1800493"/>
              </a:xfrm>
              <a:prstGeom prst="rect">
                <a:avLst/>
              </a:prstGeom>
            </p:spPr>
            <p:txBody>
              <a:bodyPr wrap="square">
                <a:spAutoFit/>
              </a:bodyPr>
              <a:lstStyle/>
              <a:p>
                <a:pPr lvl="0" algn="just">
                  <a:lnSpc>
                    <a:spcPct val="150000"/>
                  </a:lnSpc>
                </a:pP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rPr>
                  <a:t>Bài </a:t>
                </a: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rPr>
                  <a:t>9.3</a:t>
                </a: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rPr>
                  <a:t> (SGK</a:t>
                </a: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rPr>
                  <a:t> – </a:t>
                </a: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rPr>
                  <a:t>tr.</a:t>
                </a: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rPr>
                  <a:t>86) </a:t>
                </a:r>
                <a:r>
                  <a:rPr lang="vi-VN" sz="3700">
                    <a:solidFill>
                      <a:prstClr val="black"/>
                    </a:solidFill>
                    <a:cs typeface="Arial" panose="020B0604020202020204" pitchFamily="34" charset="0"/>
                  </a:rPr>
                  <a:t>Viết phương trình tiếp tuyến của parabol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𝑦</m:t>
                    </m:r>
                    <m:r>
                      <a:rPr lang="vi-VN" sz="3700" i="1" smtClean="0">
                        <a:solidFill>
                          <a:prstClr val="black"/>
                        </a:solidFill>
                        <a:latin typeface="Cambria Math" panose="02040503050406030204" pitchFamily="18" charset="0"/>
                        <a:cs typeface="Arial" panose="020B0604020202020204" pitchFamily="34" charset="0"/>
                      </a:rPr>
                      <m:t>=−</m:t>
                    </m:r>
                    <m:sSup>
                      <m:sSupPr>
                        <m:ctrlPr>
                          <a:rPr lang="vi-VN" sz="3700" i="1" smtClean="0">
                            <a:solidFill>
                              <a:prstClr val="black"/>
                            </a:solidFill>
                            <a:latin typeface="Cambria Math" panose="02040503050406030204" pitchFamily="18" charset="0"/>
                            <a:cs typeface="Arial" panose="020B0604020202020204" pitchFamily="34" charset="0"/>
                          </a:rPr>
                        </m:ctrlPr>
                      </m:sSupPr>
                      <m:e>
                        <m:r>
                          <a:rPr lang="en-US" sz="3700" b="0" i="1" smtClean="0">
                            <a:solidFill>
                              <a:prstClr val="black"/>
                            </a:solidFill>
                            <a:latin typeface="Cambria Math" panose="02040503050406030204" pitchFamily="18" charset="0"/>
                            <a:cs typeface="Arial" panose="020B0604020202020204" pitchFamily="34" charset="0"/>
                          </a:rPr>
                          <m:t>𝑥</m:t>
                        </m:r>
                      </m:e>
                      <m:sup>
                        <m:r>
                          <a:rPr lang="en-US" sz="3700" b="0" i="1" smtClean="0">
                            <a:solidFill>
                              <a:prstClr val="black"/>
                            </a:solidFill>
                            <a:latin typeface="Cambria Math" panose="02040503050406030204" pitchFamily="18" charset="0"/>
                            <a:cs typeface="Arial" panose="020B0604020202020204" pitchFamily="34" charset="0"/>
                          </a:rPr>
                          <m:t>2</m:t>
                        </m:r>
                      </m:sup>
                    </m:sSup>
                    <m:r>
                      <a:rPr lang="en-US" sz="3700" b="0" i="1" smtClean="0">
                        <a:solidFill>
                          <a:prstClr val="black"/>
                        </a:solidFill>
                        <a:latin typeface="Cambria Math" panose="02040503050406030204" pitchFamily="18" charset="0"/>
                        <a:cs typeface="Arial" panose="020B0604020202020204" pitchFamily="34" charset="0"/>
                      </a:rPr>
                      <m:t>+</m:t>
                    </m:r>
                    <m:r>
                      <a:rPr lang="vi-VN" sz="3700" i="1" smtClean="0">
                        <a:solidFill>
                          <a:prstClr val="black"/>
                        </a:solidFill>
                        <a:latin typeface="Cambria Math" panose="02040503050406030204" pitchFamily="18" charset="0"/>
                        <a:cs typeface="Arial" panose="020B0604020202020204" pitchFamily="34" charset="0"/>
                      </a:rPr>
                      <m:t>4</m:t>
                    </m:r>
                    <m:r>
                      <a:rPr lang="vi-VN" sz="3700" i="1" smtClean="0">
                        <a:solidFill>
                          <a:prstClr val="black"/>
                        </a:solidFill>
                        <a:latin typeface="Cambria Math" panose="02040503050406030204" pitchFamily="18" charset="0"/>
                        <a:cs typeface="Arial" panose="020B0604020202020204" pitchFamily="34" charset="0"/>
                      </a:rPr>
                      <m:t>𝑥</m:t>
                    </m:r>
                  </m:oMath>
                </a14:m>
                <a:r>
                  <a:rPr lang="vi-VN" sz="3700">
                    <a:solidFill>
                      <a:prstClr val="black"/>
                    </a:solidFill>
                    <a:cs typeface="Arial" panose="020B0604020202020204" pitchFamily="34" charset="0"/>
                  </a:rPr>
                  <a:t>, </a:t>
                </a:r>
                <a:r>
                  <a:rPr lang="vi-VN" sz="3700">
                    <a:solidFill>
                      <a:prstClr val="black"/>
                    </a:solidFill>
                    <a:cs typeface="Arial" panose="020B0604020202020204" pitchFamily="34" charset="0"/>
                  </a:rPr>
                  <a:t>biết</a:t>
                </a:r>
                <a:r>
                  <a:rPr lang="vi-VN" sz="3700" smtClean="0">
                    <a:solidFill>
                      <a:prstClr val="black"/>
                    </a:solidFill>
                    <a:cs typeface="Arial" panose="020B0604020202020204" pitchFamily="34" charset="0"/>
                  </a:rPr>
                  <a:t>:</a:t>
                </a:r>
                <a:endParaRPr lang="vi-VN" sz="3700">
                  <a:solidFill>
                    <a:prstClr val="black"/>
                  </a:solidFill>
                  <a:cs typeface="Arial" panose="020B0604020202020204" pitchFamily="34" charset="0"/>
                </a:endParaRPr>
              </a:p>
              <a:p>
                <a:pPr lvl="0" algn="just">
                  <a:lnSpc>
                    <a:spcPct val="150000"/>
                  </a:lnSpc>
                </a:pPr>
                <a:r>
                  <a:rPr lang="vi-VN" sz="3700">
                    <a:solidFill>
                      <a:prstClr val="black"/>
                    </a:solidFill>
                    <a:cs typeface="Arial" panose="020B0604020202020204" pitchFamily="34" charset="0"/>
                  </a:rPr>
                  <a:t>a) Tiếp điểm có hoành độ </a:t>
                </a:r>
                <a14:m>
                  <m:oMath xmlns:m="http://schemas.openxmlformats.org/officeDocument/2006/math">
                    <m:sSub>
                      <m:sSub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b>
                        <m:r>
                          <m:rPr>
                            <m:sty m:val="p"/>
                          </m:rPr>
                          <a:rPr lang="en-US" sz="3700" b="0" i="0"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b>
                    </m:sSub>
                    <m:r>
                      <a:rPr lang="en-US" sz="37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vi-VN" sz="3700" smtClean="0">
                    <a:solidFill>
                      <a:prstClr val="black"/>
                    </a:solidFill>
                    <a:cs typeface="Arial" panose="020B0604020202020204" pitchFamily="34" charset="0"/>
                  </a:rPr>
                  <a:t>;</a:t>
                </a:r>
                <a:r>
                  <a:rPr lang="en-US" sz="3700" smtClean="0">
                    <a:solidFill>
                      <a:prstClr val="black"/>
                    </a:solidFill>
                    <a:cs typeface="Arial" panose="020B0604020202020204" pitchFamily="34" charset="0"/>
                  </a:rPr>
                  <a:t>				</a:t>
                </a:r>
                <a:r>
                  <a:rPr lang="vi-VN" sz="3700" smtClean="0">
                    <a:solidFill>
                      <a:prstClr val="black"/>
                    </a:solidFill>
                    <a:cs typeface="Arial" panose="020B0604020202020204" pitchFamily="34" charset="0"/>
                  </a:rPr>
                  <a:t>b</a:t>
                </a:r>
                <a:r>
                  <a:rPr lang="vi-VN" sz="3700">
                    <a:solidFill>
                      <a:prstClr val="black"/>
                    </a:solidFill>
                    <a:cs typeface="Arial" panose="020B0604020202020204" pitchFamily="34" charset="0"/>
                  </a:rPr>
                  <a:t>) Tiếp điểm có tung độ </a:t>
                </a:r>
                <a14:m>
                  <m:oMath xmlns:m="http://schemas.openxmlformats.org/officeDocument/2006/math">
                    <m:sSub>
                      <m:sSub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7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b>
                        <m:r>
                          <m:rPr>
                            <m:sty m:val="p"/>
                          </m:rPr>
                          <a:rPr lang="en-US" sz="3700" b="0" i="0"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b>
                    </m:sSub>
                    <m:r>
                      <a:rPr lang="en-US" sz="37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vi-VN" sz="3700">
                    <a:solidFill>
                      <a:prstClr val="black"/>
                    </a:solidFill>
                    <a:cs typeface="Arial" panose="020B0604020202020204" pitchFamily="34" charset="0"/>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413084" y="419100"/>
                <a:ext cx="17361771" cy="1800493"/>
              </a:xfrm>
              <a:prstGeom prst="rect">
                <a:avLst/>
              </a:prstGeom>
              <a:blipFill>
                <a:blip r:embed="rId4"/>
                <a:stretch>
                  <a:fillRect l="-1124" r="-772" b="-6441"/>
                </a:stretch>
              </a:blipFill>
            </p:spPr>
            <p:txBody>
              <a:bodyPr/>
              <a:lstStyle/>
              <a:p>
                <a:r>
                  <a:rPr lang="en-US">
                    <a:noFill/>
                  </a:rPr>
                  <a:t> </a:t>
                </a:r>
              </a:p>
            </p:txBody>
          </p:sp>
        </mc:Fallback>
      </mc:AlternateContent>
      <p:grpSp>
        <p:nvGrpSpPr>
          <p:cNvPr id="11" name="Group 10"/>
          <p:cNvGrpSpPr/>
          <p:nvPr/>
        </p:nvGrpSpPr>
        <p:grpSpPr>
          <a:xfrm>
            <a:off x="8281648" y="2423361"/>
            <a:ext cx="1648503" cy="1157084"/>
            <a:chOff x="981393" y="777308"/>
            <a:chExt cx="1858639" cy="1275995"/>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13" name="TextBox 12"/>
            <p:cNvSpPr txBox="1"/>
            <p:nvPr/>
          </p:nvSpPr>
          <p:spPr>
            <a:xfrm>
              <a:off x="1177948" y="992827"/>
              <a:ext cx="1419799" cy="7466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413084" y="3812553"/>
                <a:ext cx="16966202" cy="5369547"/>
              </a:xfrm>
              <a:prstGeom prst="rect">
                <a:avLst/>
              </a:prstGeom>
            </p:spPr>
            <p:txBody>
              <a:bodyPr wrap="square">
                <a:spAutoFit/>
              </a:bodyPr>
              <a:lstStyle/>
              <a:p>
                <a:pPr>
                  <a:lnSpc>
                    <a:spcPct val="150000"/>
                  </a:lnSpc>
                </a:pPr>
                <a:r>
                  <a:rPr lang="fr-FR" sz="3700" kern="100">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sSub>
                      <m:sSub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fr-FR" sz="3700" kern="100">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fr-FR" sz="3700" kern="100">
                    <a:effectLst/>
                    <a:latin typeface="Arial" panose="020B0604020202020204" pitchFamily="34" charset="0"/>
                    <a:ea typeface="Calibri" panose="020F0502020204030204" pitchFamily="34" charset="0"/>
                    <a:cs typeface="Arial" panose="020B0604020202020204" pitchFamily="34" charset="0"/>
                  </a:rPr>
                  <a:t> bất kì, ta có</a:t>
                </a:r>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𝑜</m:t>
                          </m:r>
                        </m:sub>
                      </m:sSub>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7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𝑓</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7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+4</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sub>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b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+4</m:t>
                              </m:r>
                              <m:sSub>
                                <m:sSub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700"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d>
                            <m:d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r>
                            <a:rPr lang="en-US" sz="3700" kern="100">
                              <a:effectLst/>
                              <a:latin typeface="Cambria Math" panose="02040503050406030204" pitchFamily="18" charset="0"/>
                              <a:ea typeface="Calibri" panose="020F0502020204030204" pitchFamily="34" charset="0"/>
                              <a:cs typeface="Times New Roman" panose="02020603050405020304" pitchFamily="18" charset="0"/>
                            </a:rPr>
                            <m:t>+4</m:t>
                          </m:r>
                          <m:d>
                            <m:d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sub>
                              </m:sSub>
                            </m:e>
                          </m:d>
                        </m:num>
                        <m:den>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sub>
                          </m:sSub>
                        </m:lim>
                      </m:limLow>
                      <m:r>
                        <a:rPr lang="en-US" sz="3700" kern="10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+4</m:t>
                          </m:r>
                        </m:e>
                      </m:d>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Sub>
                        <m:sSub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3700" kern="100">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700" kern="100">
                    <a:effectLst/>
                    <a:latin typeface="Arial" panose="020B0604020202020204" pitchFamily="34" charset="0"/>
                    <a:ea typeface="Calibri" panose="020F0502020204030204" pitchFamily="34" charset="0"/>
                    <a:cs typeface="Arial" panose="020B0604020202020204" pitchFamily="34" charset="0"/>
                  </a:rPr>
                  <a:t>Vậy hàm số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+4</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700" kern="100">
                    <a:effectLst/>
                    <a:latin typeface="Arial" panose="020B0604020202020204" pitchFamily="34" charset="0"/>
                    <a:ea typeface="Calibri" panose="020F0502020204030204" pitchFamily="34" charset="0"/>
                    <a:cs typeface="Arial" panose="020B0604020202020204" pitchFamily="34" charset="0"/>
                  </a:rPr>
                  <a:t> có đạo hàm là </a:t>
                </a:r>
                <a14:m>
                  <m:oMath xmlns:m="http://schemas.openxmlformats.org/officeDocument/2006/math">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+4</m:t>
                    </m:r>
                  </m:oMath>
                </a14:m>
                <a:r>
                  <a:rPr lang="en-US" sz="3700" kern="100" smtClean="0">
                    <a:effectLst/>
                    <a:latin typeface="Arial" panose="020B0604020202020204" pitchFamily="34" charset="0"/>
                    <a:ea typeface="Calibri" panose="020F050202020403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13084" y="3812553"/>
                <a:ext cx="16966202" cy="5369547"/>
              </a:xfrm>
              <a:prstGeom prst="rect">
                <a:avLst/>
              </a:prstGeom>
              <a:blipFill>
                <a:blip r:embed="rId6"/>
                <a:stretch>
                  <a:fillRect l="-1150" b="-3405"/>
                </a:stretch>
              </a:blipFill>
            </p:spPr>
            <p:txBody>
              <a:bodyPr/>
              <a:lstStyle/>
              <a:p>
                <a:r>
                  <a:rPr lang="en-US">
                    <a:noFill/>
                  </a:rPr>
                  <a:t> </a:t>
                </a:r>
              </a:p>
            </p:txBody>
          </p:sp>
        </mc:Fallback>
      </mc:AlternateContent>
    </p:spTree>
    <p:extLst>
      <p:ext uri="{BB962C8B-B14F-4D97-AF65-F5344CB8AC3E}">
        <p14:creationId xmlns:p14="http://schemas.microsoft.com/office/powerpoint/2010/main" val="30237279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9" dur="500"/>
                                        <p:tgtEl>
                                          <p:spTgt spid="2">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wipe(left)">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228600" y="266700"/>
            <a:ext cx="17754600" cy="97536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p:cNvGrpSpPr/>
          <p:nvPr/>
        </p:nvGrpSpPr>
        <p:grpSpPr>
          <a:xfrm>
            <a:off x="8281648" y="495300"/>
            <a:ext cx="1648503" cy="1157084"/>
            <a:chOff x="981393" y="777308"/>
            <a:chExt cx="1858639" cy="127599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13" name="TextBox 12"/>
            <p:cNvSpPr txBox="1"/>
            <p:nvPr/>
          </p:nvSpPr>
          <p:spPr>
            <a:xfrm>
              <a:off x="1177948" y="992827"/>
              <a:ext cx="1419799" cy="7466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602519" y="1790700"/>
                <a:ext cx="16966202" cy="746473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365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Hệ </a:t>
                </a:r>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 góc của tiếp tuyến là </a:t>
                </a:r>
                <a14:m>
                  <m:oMath xmlns:m="http://schemas.openxmlformats.org/officeDocument/2006/math">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𝑓</m:t>
                        </m:r>
                      </m:e>
                      <m:sup>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(1)=2</m:t>
                    </m:r>
                  </m:oMath>
                </a14:m>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65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365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Ngoài </a:t>
                </a:r>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ra, ta có </a:t>
                </a:r>
                <a14:m>
                  <m:oMath xmlns:m="http://schemas.openxmlformats.org/officeDocument/2006/math">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𝑓</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(1)=3</m:t>
                    </m:r>
                  </m:oMath>
                </a14:m>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phương trình tiếp tuyến cần tìm là </a:t>
                </a:r>
                <a14:m>
                  <m:oMath xmlns:m="http://schemas.openxmlformats.org/officeDocument/2006/math">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3=2(</m:t>
                    </m:r>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oMath>
                </a14:m>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oMath>
                </a14:m>
                <a:r>
                  <a:rPr kumimoji="0" lang="en-US" sz="365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365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Do </a:t>
                </a:r>
                <a14:m>
                  <m:oMath xmlns:m="http://schemas.openxmlformats.org/officeDocument/2006/math">
                    <m:sSub>
                      <m:sSubPr>
                        <m:ctrlP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e>
                      <m:sub>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Sup>
                      <m:sSubSupPr>
                        <m:ctrlP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SupPr>
                      <m:e>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up>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bSup>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sSub>
                      <m:sSubPr>
                        <m:ctrlP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sSub>
                      <m:sSubPr>
                        <m:ctrlP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Sub>
                      <m:sSubPr>
                        <m:ctrlP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oMath>
                </a14:m>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sSub>
                      <m:sSubPr>
                        <m:ctrlP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 có hệ số góc của tiếp tuyến là </a:t>
                </a:r>
                <a14:m>
                  <m:oMath xmlns:m="http://schemas.openxmlformats.org/officeDocument/2006/math">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𝑓</m:t>
                        </m:r>
                      </m:e>
                      <m:sup>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(0)=0</m:t>
                    </m:r>
                  </m:oMath>
                </a14:m>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phương trình tiếp tuyến cần tìm là </a:t>
                </a:r>
                <a14:m>
                  <m:oMath xmlns:m="http://schemas.openxmlformats.org/officeDocument/2006/math">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0=0(</m:t>
                    </m:r>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sSub>
                      <m:sSubPr>
                        <m:ctrlP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b>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oMath>
                </a14:m>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 có hệ số góc của tiếp tuyến là </a:t>
                </a:r>
                <a14:m>
                  <m:oMath xmlns:m="http://schemas.openxmlformats.org/officeDocument/2006/math">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𝑓</m:t>
                        </m:r>
                      </m:e>
                      <m:sup>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oMath>
                </a14:m>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phương trình tiếp tuyến </a:t>
                </a:r>
                <a:r>
                  <a:rPr kumimoji="0" lang="en-US" sz="365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cần </a:t>
                </a:r>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tìm là </a:t>
                </a:r>
                <a14:m>
                  <m:oMath xmlns:m="http://schemas.openxmlformats.org/officeDocument/2006/math">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oMath>
                </a14:m>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r>
                      <a:rPr kumimoji="0" lang="en-US" sz="365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5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+16</m:t>
                    </m:r>
                  </m:oMath>
                </a14:m>
                <a:r>
                  <a:rPr kumimoji="0" lang="en-US" sz="365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p:sp>
            <p:nvSpPr>
              <p:cNvPr id="2" name="Rectangle 1"/>
              <p:cNvSpPr>
                <a:spLocks noRot="1" noChangeAspect="1" noMove="1" noResize="1" noEditPoints="1" noAdjustHandles="1" noChangeArrowheads="1" noChangeShapeType="1" noTextEdit="1"/>
              </p:cNvSpPr>
              <p:nvPr/>
            </p:nvSpPr>
            <p:spPr>
              <a:xfrm>
                <a:off x="602519" y="1790700"/>
                <a:ext cx="16966202" cy="7464736"/>
              </a:xfrm>
              <a:prstGeom prst="rect">
                <a:avLst/>
              </a:prstGeom>
              <a:blipFill>
                <a:blip r:embed="rId4"/>
                <a:stretch>
                  <a:fillRect l="-1114" r="-1114" b="-735"/>
                </a:stretch>
              </a:blipFill>
            </p:spPr>
            <p:txBody>
              <a:bodyPr/>
              <a:lstStyle/>
              <a:p>
                <a:r>
                  <a:rPr lang="en-US">
                    <a:noFill/>
                  </a:rPr>
                  <a:t> </a:t>
                </a:r>
              </a:p>
            </p:txBody>
          </p:sp>
        </mc:Fallback>
      </mc:AlternateContent>
      <p:pic>
        <p:nvPicPr>
          <p:cNvPr id="20" name="Picture 19"/>
          <p:cNvPicPr>
            <a:picLocks noChangeAspect="1"/>
          </p:cNvPicPr>
          <p:nvPr/>
        </p:nvPicPr>
        <p:blipFill>
          <a:blip r:embed="rId5"/>
          <a:stretch>
            <a:fillRect/>
          </a:stretch>
        </p:blipFill>
        <p:spPr>
          <a:xfrm>
            <a:off x="16672561" y="8502973"/>
            <a:ext cx="1234439" cy="1517327"/>
          </a:xfrm>
          <a:prstGeom prst="rect">
            <a:avLst/>
          </a:prstGeom>
        </p:spPr>
      </p:pic>
    </p:spTree>
    <p:extLst>
      <p:ext uri="{BB962C8B-B14F-4D97-AF65-F5344CB8AC3E}">
        <p14:creationId xmlns:p14="http://schemas.microsoft.com/office/powerpoint/2010/main" val="4208246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circle(i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2962294" y="1326296"/>
            <a:ext cx="12363413" cy="7634407"/>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Rectangle 16"/>
          <p:cNvSpPr/>
          <p:nvPr/>
        </p:nvSpPr>
        <p:spPr>
          <a:xfrm>
            <a:off x="3632001" y="2552700"/>
            <a:ext cx="11056079" cy="2358146"/>
          </a:xfrm>
          <a:prstGeom prst="rect">
            <a:avLst/>
          </a:prstGeom>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11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10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11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7"/>
          <a:stretch>
            <a:fillRect/>
          </a:stretch>
        </p:blipFill>
        <p:spPr>
          <a:xfrm>
            <a:off x="6823443" y="6251608"/>
            <a:ext cx="4641110" cy="2707090"/>
          </a:xfrm>
          <a:prstGeom prst="rect">
            <a:avLst/>
          </a:prstGeom>
        </p:spPr>
      </p:pic>
    </p:spTree>
    <p:extLst>
      <p:ext uri="{BB962C8B-B14F-4D97-AF65-F5344CB8AC3E}">
        <p14:creationId xmlns:p14="http://schemas.microsoft.com/office/powerpoint/2010/main" val="1310245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7" name="Freeform 2"/>
          <p:cNvSpPr/>
          <p:nvPr/>
        </p:nvSpPr>
        <p:spPr>
          <a:xfrm>
            <a:off x="-228600"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18" name="Freeform 3"/>
          <p:cNvSpPr/>
          <p:nvPr/>
        </p:nvSpPr>
        <p:spPr>
          <a:xfrm>
            <a:off x="9170398" y="-4457700"/>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4" name="Group 17"/>
          <p:cNvGrpSpPr/>
          <p:nvPr/>
        </p:nvGrpSpPr>
        <p:grpSpPr>
          <a:xfrm>
            <a:off x="838200" y="342900"/>
            <a:ext cx="16535400" cy="95250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3"/>
          <a:stretch>
            <a:fillRect/>
          </a:stretch>
        </p:blipFill>
        <p:spPr>
          <a:xfrm>
            <a:off x="15553944" y="8496300"/>
            <a:ext cx="1743456" cy="1371600"/>
          </a:xfrm>
          <a:prstGeom prst="rect">
            <a:avLst/>
          </a:prstGeom>
        </p:spPr>
      </p:pic>
      <mc:AlternateContent xmlns:mc="http://schemas.openxmlformats.org/markup-compatibility/2006">
        <mc:Choice xmlns:a14="http://schemas.microsoft.com/office/drawing/2010/main" Requires="a14">
          <p:sp>
            <p:nvSpPr>
              <p:cNvPr id="21" name="Rectangle 20"/>
              <p:cNvSpPr/>
              <p:nvPr/>
            </p:nvSpPr>
            <p:spPr>
              <a:xfrm>
                <a:off x="1752600" y="419100"/>
                <a:ext cx="15011400" cy="3508653"/>
              </a:xfrm>
              <a:prstGeom prst="rect">
                <a:avLst/>
              </a:prstGeom>
            </p:spPr>
            <p:txBody>
              <a:bodyPr wrap="square">
                <a:spAutoFit/>
              </a:bodyPr>
              <a:lstStyle/>
              <a:p>
                <a:pPr algn="just">
                  <a:lnSpc>
                    <a:spcPct val="150000"/>
                  </a:lnSpc>
                </a:pPr>
                <a:r>
                  <a:rPr lang="vi-VN" sz="3700" b="1" smtClean="0">
                    <a:solidFill>
                      <a:schemeClr val="tx2"/>
                    </a:solidFill>
                    <a:cs typeface="Arial" panose="020B0604020202020204" pitchFamily="34" charset="0"/>
                  </a:rPr>
                  <a:t>Bài </a:t>
                </a:r>
                <a:r>
                  <a:rPr lang="en-US" sz="3700" b="1" smtClean="0">
                    <a:solidFill>
                      <a:schemeClr val="tx2"/>
                    </a:solidFill>
                    <a:latin typeface="Arial" panose="020B0604020202020204" pitchFamily="34" charset="0"/>
                    <a:cs typeface="Arial" panose="020B0604020202020204" pitchFamily="34" charset="0"/>
                  </a:rPr>
                  <a:t>9.4</a:t>
                </a:r>
                <a:r>
                  <a:rPr lang="vi-VN" sz="3700" b="1" smtClean="0">
                    <a:solidFill>
                      <a:schemeClr val="tx2"/>
                    </a:solidFill>
                    <a:cs typeface="Arial" panose="020B0604020202020204" pitchFamily="34" charset="0"/>
                  </a:rPr>
                  <a:t> </a:t>
                </a:r>
                <a:r>
                  <a:rPr lang="vi-VN" sz="3700" b="1" smtClean="0">
                    <a:solidFill>
                      <a:schemeClr val="tx2"/>
                    </a:solidFill>
                    <a:cs typeface="Arial" panose="020B0604020202020204" pitchFamily="34" charset="0"/>
                  </a:rPr>
                  <a:t>(SGK</a:t>
                </a:r>
                <a:r>
                  <a:rPr lang="en-US" sz="3700" b="1" smtClean="0">
                    <a:solidFill>
                      <a:schemeClr val="tx2"/>
                    </a:solidFill>
                    <a:cs typeface="Arial" panose="020B0604020202020204" pitchFamily="34" charset="0"/>
                  </a:rPr>
                  <a:t> – </a:t>
                </a:r>
                <a:r>
                  <a:rPr lang="vi-VN" sz="3700" b="1" smtClean="0">
                    <a:solidFill>
                      <a:schemeClr val="tx2"/>
                    </a:solidFill>
                    <a:cs typeface="Arial" panose="020B0604020202020204" pitchFamily="34" charset="0"/>
                  </a:rPr>
                  <a:t>tr.</a:t>
                </a:r>
                <a:r>
                  <a:rPr lang="en-US" sz="3700" b="1" smtClean="0">
                    <a:solidFill>
                      <a:schemeClr val="tx2"/>
                    </a:solidFill>
                    <a:latin typeface="Arial" panose="020B0604020202020204" pitchFamily="34" charset="0"/>
                    <a:cs typeface="Arial" panose="020B0604020202020204" pitchFamily="34" charset="0"/>
                  </a:rPr>
                  <a:t>86</a:t>
                </a:r>
                <a:r>
                  <a:rPr lang="en-US" sz="3700" b="1" smtClean="0">
                    <a:solidFill>
                      <a:schemeClr val="tx2"/>
                    </a:solidFill>
                    <a:cs typeface="Arial" panose="020B0604020202020204" pitchFamily="34" charset="0"/>
                  </a:rPr>
                  <a:t>) </a:t>
                </a:r>
                <a:r>
                  <a:rPr lang="vi-VN" sz="3700" smtClean="0">
                    <a:cs typeface="Arial" panose="020B0604020202020204" pitchFamily="34" charset="0"/>
                  </a:rPr>
                  <a:t>Một </a:t>
                </a:r>
                <a:r>
                  <a:rPr lang="vi-VN" sz="3700">
                    <a:cs typeface="Arial" panose="020B0604020202020204" pitchFamily="34" charset="0"/>
                  </a:rPr>
                  <a:t>vật được phóng theo phương thẳng đứng lên trên từ mặt đất với vận tốc ban đầu là 19,6 m/s thì độ cao </a:t>
                </a:r>
                <a14:m>
                  <m:oMath xmlns:m="http://schemas.openxmlformats.org/officeDocument/2006/math">
                    <m:r>
                      <a:rPr lang="vi-VN" sz="3700" i="1" smtClean="0">
                        <a:latin typeface="Cambria Math" panose="02040503050406030204" pitchFamily="18" charset="0"/>
                        <a:cs typeface="Arial" panose="020B0604020202020204" pitchFamily="34" charset="0"/>
                      </a:rPr>
                      <m:t>h</m:t>
                    </m:r>
                  </m:oMath>
                </a14:m>
                <a:r>
                  <a:rPr lang="vi-VN" sz="3700">
                    <a:cs typeface="Arial" panose="020B0604020202020204" pitchFamily="34" charset="0"/>
                  </a:rPr>
                  <a:t> của nó (tính bằng mét) sau </a:t>
                </a:r>
                <a14:m>
                  <m:oMath xmlns:m="http://schemas.openxmlformats.org/officeDocument/2006/math">
                    <m:r>
                      <a:rPr lang="vi-VN" sz="3700" i="1" smtClean="0">
                        <a:latin typeface="Cambria Math" panose="02040503050406030204" pitchFamily="18" charset="0"/>
                        <a:cs typeface="Arial" panose="020B0604020202020204" pitchFamily="34" charset="0"/>
                      </a:rPr>
                      <m:t>𝑡</m:t>
                    </m:r>
                  </m:oMath>
                </a14:m>
                <a:r>
                  <a:rPr lang="vi-VN" sz="3700">
                    <a:cs typeface="Arial" panose="020B0604020202020204" pitchFamily="34" charset="0"/>
                  </a:rPr>
                  <a:t> giây được cho bởi công thức </a:t>
                </a:r>
                <a14:m>
                  <m:oMath xmlns:m="http://schemas.openxmlformats.org/officeDocument/2006/math">
                    <m:r>
                      <a:rPr lang="vi-VN" sz="3700" i="1" smtClean="0">
                        <a:latin typeface="Cambria Math" panose="02040503050406030204" pitchFamily="18" charset="0"/>
                        <a:cs typeface="Arial" panose="020B0604020202020204" pitchFamily="34" charset="0"/>
                      </a:rPr>
                      <m:t>h</m:t>
                    </m:r>
                    <m:r>
                      <a:rPr lang="vi-VN" sz="3700" i="1" smtClean="0">
                        <a:latin typeface="Cambria Math" panose="02040503050406030204" pitchFamily="18" charset="0"/>
                        <a:cs typeface="Arial" panose="020B0604020202020204" pitchFamily="34" charset="0"/>
                      </a:rPr>
                      <m:t>=19,6</m:t>
                    </m:r>
                    <m:r>
                      <a:rPr lang="vi-VN" sz="3700" i="1" smtClean="0">
                        <a:latin typeface="Cambria Math" panose="02040503050406030204" pitchFamily="18" charset="0"/>
                        <a:cs typeface="Arial" panose="020B0604020202020204" pitchFamily="34" charset="0"/>
                      </a:rPr>
                      <m:t>𝑡</m:t>
                    </m:r>
                    <m:r>
                      <a:rPr lang="vi-VN" sz="3700" i="1" smtClean="0">
                        <a:latin typeface="Cambria Math" panose="02040503050406030204" pitchFamily="18" charset="0"/>
                        <a:cs typeface="Arial" panose="020B0604020202020204" pitchFamily="34" charset="0"/>
                      </a:rPr>
                      <m:t> − 4,9</m:t>
                    </m:r>
                    <m:sSup>
                      <m:sSupPr>
                        <m:ctrlPr>
                          <a:rPr lang="vi-VN" sz="3700" i="1" smtClean="0">
                            <a:latin typeface="Cambria Math" panose="02040503050406030204" pitchFamily="18" charset="0"/>
                            <a:cs typeface="Arial" panose="020B0604020202020204" pitchFamily="34" charset="0"/>
                          </a:rPr>
                        </m:ctrlPr>
                      </m:sSupPr>
                      <m:e>
                        <m:r>
                          <a:rPr lang="en-US" sz="3700" b="0" i="1" smtClean="0">
                            <a:latin typeface="Cambria Math" panose="02040503050406030204" pitchFamily="18" charset="0"/>
                            <a:cs typeface="Arial" panose="020B0604020202020204" pitchFamily="34" charset="0"/>
                          </a:rPr>
                          <m:t>𝑡</m:t>
                        </m:r>
                      </m:e>
                      <m:sup>
                        <m:r>
                          <a:rPr lang="en-US" sz="3700" b="0" i="1" smtClean="0">
                            <a:latin typeface="Cambria Math" panose="02040503050406030204" pitchFamily="18" charset="0"/>
                            <a:cs typeface="Arial" panose="020B0604020202020204" pitchFamily="34" charset="0"/>
                          </a:rPr>
                          <m:t>2</m:t>
                        </m:r>
                      </m:sup>
                    </m:sSup>
                  </m:oMath>
                </a14:m>
                <a:r>
                  <a:rPr lang="vi-VN" sz="3700">
                    <a:cs typeface="Arial" panose="020B0604020202020204" pitchFamily="34" charset="0"/>
                  </a:rPr>
                  <a:t>. Tìm vận tốc của vật khi nó chạm đất.</a:t>
                </a:r>
                <a:endParaRPr lang="en-US" sz="3700" smtClean="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1752600" y="419100"/>
                <a:ext cx="15011400" cy="3508653"/>
              </a:xfrm>
              <a:prstGeom prst="rect">
                <a:avLst/>
              </a:prstGeom>
              <a:blipFill>
                <a:blip r:embed="rId4"/>
                <a:stretch>
                  <a:fillRect l="-1300" r="-1259" b="-2783"/>
                </a:stretch>
              </a:blipFill>
            </p:spPr>
            <p:txBody>
              <a:bodyPr/>
              <a:lstStyle/>
              <a:p>
                <a:r>
                  <a:rPr lang="en-US">
                    <a:noFill/>
                  </a:rPr>
                  <a:t> </a:t>
                </a:r>
              </a:p>
            </p:txBody>
          </p:sp>
        </mc:Fallback>
      </mc:AlternateContent>
      <p:grpSp>
        <p:nvGrpSpPr>
          <p:cNvPr id="10" name="Group 9"/>
          <p:cNvGrpSpPr/>
          <p:nvPr/>
        </p:nvGrpSpPr>
        <p:grpSpPr>
          <a:xfrm>
            <a:off x="8316940" y="4060657"/>
            <a:ext cx="1706916" cy="1143001"/>
            <a:chOff x="1104912" y="690519"/>
            <a:chExt cx="2140966" cy="1469818"/>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912" y="690519"/>
              <a:ext cx="2140966" cy="1469818"/>
            </a:xfrm>
            <a:prstGeom prst="rect">
              <a:avLst/>
            </a:prstGeom>
          </p:spPr>
        </p:pic>
        <p:sp>
          <p:nvSpPr>
            <p:cNvPr id="12" name="TextBox 11"/>
            <p:cNvSpPr txBox="1"/>
            <p:nvPr/>
          </p:nvSpPr>
          <p:spPr>
            <a:xfrm>
              <a:off x="1222091" y="935526"/>
              <a:ext cx="1900268" cy="8509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2410467" y="5352767"/>
                <a:ext cx="13965964" cy="4362733"/>
              </a:xfrm>
              <a:prstGeom prst="rect">
                <a:avLst/>
              </a:prstGeom>
            </p:spPr>
            <p:txBody>
              <a:bodyPr wrap="square">
                <a:spAutoFit/>
              </a:bodyPr>
              <a:lstStyle/>
              <a:p>
                <a:pPr>
                  <a:lnSpc>
                    <a:spcPct val="150000"/>
                  </a:lnSpc>
                </a:pPr>
                <a:r>
                  <a:rPr lang="fr-FR" sz="3700">
                    <a:latin typeface="Arial" panose="020B0604020202020204" pitchFamily="34" charset="0"/>
                    <a:ea typeface="Calibri" panose="020F0502020204030204" pitchFamily="34" charset="0"/>
                    <a:cs typeface="Arial" panose="020B0604020202020204" pitchFamily="34" charset="0"/>
                  </a:rPr>
                  <a:t>Khi vật chạm đất thì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h</m:t>
                    </m:r>
                    <m:r>
                      <a:rPr lang="fr-FR" sz="3700">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3700">
                    <a:effectLst/>
                    <a:latin typeface="Arial" panose="020B0604020202020204" pitchFamily="34" charset="0"/>
                    <a:ea typeface="Calibri" panose="020F0502020204030204" pitchFamily="34" charset="0"/>
                    <a:cs typeface="Arial" panose="020B0604020202020204" pitchFamily="34" charset="0"/>
                  </a:rPr>
                  <a:t>, tức là </a:t>
                </a:r>
                <a:endParaRPr lang="fr-FR" sz="37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14:m>
                  <m:oMath xmlns:m="http://schemas.openxmlformats.org/officeDocument/2006/math">
                    <m:r>
                      <a:rPr lang="fr-FR" sz="3700">
                        <a:effectLst/>
                        <a:latin typeface="Cambria Math" panose="02040503050406030204" pitchFamily="18" charset="0"/>
                        <a:ea typeface="Calibri" panose="020F0502020204030204" pitchFamily="34" charset="0"/>
                        <a:cs typeface="Times New Roman" panose="02020603050405020304" pitchFamily="18" charset="0"/>
                      </a:rPr>
                      <m:t>19,6</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𝑡</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a:effectLst/>
                        <a:latin typeface="Cambria Math" panose="02040503050406030204" pitchFamily="18" charset="0"/>
                        <a:ea typeface="Calibri" panose="020F0502020204030204" pitchFamily="34" charset="0"/>
                        <a:cs typeface="Times New Roman" panose="02020603050405020304" pitchFamily="18" charset="0"/>
                      </a:rPr>
                      <m:t>4,9</m:t>
                    </m:r>
                    <m:sSup>
                      <m:sSupPr>
                        <m:ctrlPr>
                          <a:rPr lang="en-US" sz="3700" i="1">
                            <a:effectLst/>
                            <a:latin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libri" panose="020F0502020204030204" pitchFamily="34" charset="0"/>
                            <a:cs typeface="Times New Roman" panose="02020603050405020304" pitchFamily="18" charset="0"/>
                          </a:rPr>
                          <m:t>𝑡</m:t>
                        </m:r>
                      </m:e>
                      <m:sup>
                        <m:r>
                          <a:rPr lang="fr-FR" sz="37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700">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𝑡</m:t>
                    </m:r>
                    <m:r>
                      <a:rPr lang="fr-FR" sz="3700">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𝑡</m:t>
                    </m:r>
                    <m:r>
                      <a:rPr lang="fr-FR" sz="3700">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3700" smtClean="0">
                    <a:effectLst/>
                    <a:latin typeface="Arial" panose="020B0604020202020204" pitchFamily="34" charset="0"/>
                    <a:ea typeface="Calibri" panose="020F0502020204030204" pitchFamily="34" charset="0"/>
                    <a:cs typeface="Arial" panose="020B0604020202020204" pitchFamily="34" charset="0"/>
                  </a:rPr>
                  <a:t>.</a:t>
                </a:r>
                <a:endParaRPr lang="fr-FR" sz="37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fr-FR" sz="3700" smtClean="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sSup>
                      <m:sSupPr>
                        <m:ctrlPr>
                          <a:rPr lang="en-US" sz="3700" i="1">
                            <a:effectLst/>
                            <a:latin typeface="Cambria Math" panose="02040503050406030204" pitchFamily="18" charset="0"/>
                            <a:cs typeface="Times New Roman" panose="02020603050405020304" pitchFamily="18" charset="0"/>
                          </a:rPr>
                        </m:ctrlPr>
                      </m:sSupPr>
                      <m:e>
                        <m:r>
                          <a:rPr lang="fr-FR" sz="3700" i="1">
                            <a:effectLst/>
                            <a:latin typeface="Cambria Math" panose="02040503050406030204" pitchFamily="18" charset="0"/>
                            <a:ea typeface="Calibri" panose="020F0502020204030204" pitchFamily="34" charset="0"/>
                            <a:cs typeface="Times New Roman" panose="02020603050405020304" pitchFamily="18" charset="0"/>
                          </a:rPr>
                          <m:t>h</m:t>
                        </m:r>
                      </m:e>
                      <m:sup>
                        <m:r>
                          <a:rPr lang="fr-FR" sz="3700" i="1">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3700">
                        <a:effectLst/>
                        <a:latin typeface="Cambria Math" panose="02040503050406030204" pitchFamily="18" charset="0"/>
                        <a:ea typeface="Calibri" panose="020F0502020204030204" pitchFamily="34" charset="0"/>
                        <a:cs typeface="Times New Roman" panose="02020603050405020304" pitchFamily="18" charset="0"/>
                      </a:rPr>
                      <m:t>=19,6</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a:effectLst/>
                        <a:latin typeface="Cambria Math" panose="02040503050406030204" pitchFamily="18" charset="0"/>
                        <a:ea typeface="Calibri" panose="020F0502020204030204" pitchFamily="34" charset="0"/>
                        <a:cs typeface="Times New Roman" panose="02020603050405020304" pitchFamily="18" charset="0"/>
                      </a:rPr>
                      <m:t>9,8</m:t>
                    </m:r>
                    <m:r>
                      <a:rPr lang="en-US" sz="3700" i="1">
                        <a:effectLst/>
                        <a:latin typeface="Cambria Math" panose="02040503050406030204" pitchFamily="18" charset="0"/>
                        <a:ea typeface="Calibri" panose="020F0502020204030204" pitchFamily="34" charset="0"/>
                        <a:cs typeface="Times New Roman" panose="02020603050405020304" pitchFamily="18" charset="0"/>
                      </a:rPr>
                      <m:t>𝑡</m:t>
                    </m:r>
                  </m:oMath>
                </a14:m>
                <a:r>
                  <a:rPr lang="fr-FR" sz="3700" smtClean="0">
                    <a:effectLst/>
                    <a:latin typeface="Arial" panose="020B0604020202020204" pitchFamily="34" charset="0"/>
                    <a:ea typeface="Calibri" panose="020F0502020204030204" pitchFamily="34" charset="0"/>
                    <a:cs typeface="Arial" panose="020B0604020202020204" pitchFamily="34" charset="0"/>
                  </a:rPr>
                  <a:t>.</a:t>
                </a:r>
                <a:endParaRPr lang="fr-FR" sz="3700" smtClean="0">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fr-FR" sz="3700" smtClean="0">
                    <a:effectLst/>
                    <a:latin typeface="Arial" panose="020B0604020202020204" pitchFamily="34" charset="0"/>
                    <a:ea typeface="Calibri" panose="020F0502020204030204" pitchFamily="34" charset="0"/>
                    <a:cs typeface="Arial" panose="020B0604020202020204" pitchFamily="34" charset="0"/>
                  </a:rPr>
                  <a:t>Vận </a:t>
                </a:r>
                <a:r>
                  <a:rPr lang="fr-FR" sz="3700">
                    <a:effectLst/>
                    <a:latin typeface="Arial" panose="020B0604020202020204" pitchFamily="34" charset="0"/>
                    <a:ea typeface="Calibri" panose="020F0502020204030204" pitchFamily="34" charset="0"/>
                    <a:cs typeface="Arial" panose="020B0604020202020204" pitchFamily="34" charset="0"/>
                  </a:rPr>
                  <a:t>tốc của vật khi nó chạm </a:t>
                </a:r>
                <a:r>
                  <a:rPr lang="fr-FR" sz="3700">
                    <a:effectLst/>
                    <a:latin typeface="Arial" panose="020B0604020202020204" pitchFamily="34" charset="0"/>
                    <a:ea typeface="Calibri" panose="020F0502020204030204" pitchFamily="34" charset="0"/>
                    <a:cs typeface="Arial" panose="020B0604020202020204" pitchFamily="34" charset="0"/>
                  </a:rPr>
                  <a:t>đất </a:t>
                </a:r>
                <a:r>
                  <a:rPr lang="fr-FR" sz="3700" smtClean="0">
                    <a:effectLst/>
                    <a:latin typeface="Arial" panose="020B0604020202020204" pitchFamily="34" charset="0"/>
                    <a:ea typeface="Calibri" panose="020F0502020204030204" pitchFamily="34" charset="0"/>
                    <a:cs typeface="Arial" panose="020B0604020202020204" pitchFamily="34" charset="0"/>
                  </a:rPr>
                  <a:t>là</a:t>
                </a:r>
              </a:p>
              <a:p>
                <a:pPr algn="ctr">
                  <a:lnSpc>
                    <a:spcPct val="150000"/>
                  </a:lnSpc>
                </a:pPr>
                <a:r>
                  <a:rPr lang="fr-FR" sz="37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700" i="1">
                        <a:effectLst/>
                        <a:latin typeface="Cambria Math" panose="02040503050406030204" pitchFamily="18" charset="0"/>
                        <a:ea typeface="Calibri" panose="020F0502020204030204" pitchFamily="34" charset="0"/>
                        <a:cs typeface="Times New Roman" panose="02020603050405020304" pitchFamily="18" charset="0"/>
                      </a:rPr>
                      <m:t>𝑣</m:t>
                    </m:r>
                    <m:r>
                      <a:rPr lang="fr-FR" sz="370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700" i="1">
                            <a:effectLst/>
                            <a:latin typeface="Cambria Math" panose="02040503050406030204" pitchFamily="18" charset="0"/>
                            <a:cs typeface="Times New Roman" panose="02020603050405020304" pitchFamily="18" charset="0"/>
                          </a:rPr>
                        </m:ctrlPr>
                      </m:sSupPr>
                      <m:e>
                        <m:r>
                          <a:rPr lang="fr-FR" sz="3700" i="1">
                            <a:effectLst/>
                            <a:latin typeface="Cambria Math" panose="02040503050406030204" pitchFamily="18" charset="0"/>
                            <a:ea typeface="Calibri" panose="020F0502020204030204" pitchFamily="34" charset="0"/>
                            <a:cs typeface="Times New Roman" panose="02020603050405020304" pitchFamily="18" charset="0"/>
                          </a:rPr>
                          <m:t>h</m:t>
                        </m:r>
                      </m:e>
                      <m:sup>
                        <m:r>
                          <a:rPr lang="fr-FR" sz="3700" i="1">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3700">
                        <a:effectLst/>
                        <a:latin typeface="Cambria Math" panose="02040503050406030204" pitchFamily="18" charset="0"/>
                        <a:ea typeface="Calibri" panose="020F0502020204030204" pitchFamily="34" charset="0"/>
                        <a:cs typeface="Times New Roman" panose="02020603050405020304" pitchFamily="18" charset="0"/>
                      </a:rPr>
                      <m:t>(4)=</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a:effectLst/>
                        <a:latin typeface="Cambria Math" panose="02040503050406030204" pitchFamily="18" charset="0"/>
                        <a:ea typeface="Calibri" panose="020F0502020204030204" pitchFamily="34" charset="0"/>
                        <a:cs typeface="Times New Roman" panose="02020603050405020304" pitchFamily="18" charset="0"/>
                      </a:rPr>
                      <m:t>19,6(</m:t>
                    </m:r>
                    <m:r>
                      <m:rPr>
                        <m:nor/>
                      </m:rPr>
                      <a:rPr lang="fr-FR" sz="3700">
                        <a:effectLst/>
                        <a:latin typeface="Arial" panose="020B0604020202020204" pitchFamily="34" charset="0"/>
                        <a:ea typeface="Calibri" panose="020F0502020204030204" pitchFamily="34" charset="0"/>
                        <a:cs typeface="Arial" panose="020B0604020202020204" pitchFamily="34" charset="0"/>
                      </a:rPr>
                      <m:t> </m:t>
                    </m:r>
                    <m:r>
                      <m:rPr>
                        <m:sty m:val="p"/>
                      </m:rPr>
                      <a:rPr lang="fr-FR" sz="3700">
                        <a:effectLst/>
                        <a:latin typeface="Cambria Math" panose="02040503050406030204" pitchFamily="18" charset="0"/>
                        <a:ea typeface="Calibri" panose="020F0502020204030204" pitchFamily="34" charset="0"/>
                        <a:cs typeface="Times New Roman" panose="02020603050405020304" pitchFamily="18" charset="0"/>
                      </a:rPr>
                      <m:t>m</m:t>
                    </m:r>
                    <m:r>
                      <a:rPr lang="fr-FR" sz="37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700">
                        <a:effectLst/>
                        <a:latin typeface="Cambria Math" panose="02040503050406030204" pitchFamily="18" charset="0"/>
                        <a:ea typeface="Calibri" panose="020F0502020204030204" pitchFamily="34" charset="0"/>
                        <a:cs typeface="Times New Roman" panose="02020603050405020304" pitchFamily="18" charset="0"/>
                      </a:rPr>
                      <m:t>s</m:t>
                    </m:r>
                    <m:r>
                      <a:rPr lang="fr-FR" sz="37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410467" y="5352767"/>
                <a:ext cx="13965964" cy="4362733"/>
              </a:xfrm>
              <a:prstGeom prst="rect">
                <a:avLst/>
              </a:prstGeom>
              <a:blipFill>
                <a:blip r:embed="rId6"/>
                <a:stretch>
                  <a:fillRect l="-1353" b="-1955"/>
                </a:stretch>
              </a:blipFill>
            </p:spPr>
            <p:txBody>
              <a:bodyPr/>
              <a:lstStyle/>
              <a:p>
                <a:r>
                  <a:rPr lang="en-US">
                    <a:noFill/>
                  </a:rPr>
                  <a:t> </a:t>
                </a:r>
              </a:p>
            </p:txBody>
          </p:sp>
        </mc:Fallback>
      </mc:AlternateContent>
    </p:spTree>
    <p:extLst>
      <p:ext uri="{BB962C8B-B14F-4D97-AF65-F5344CB8AC3E}">
        <p14:creationId xmlns:p14="http://schemas.microsoft.com/office/powerpoint/2010/main" val="96811397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up)">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2" dur="500"/>
                                        <p:tgtEl>
                                          <p:spTgt spid="4">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Rectangle 9"/>
              <p:cNvSpPr/>
              <p:nvPr/>
            </p:nvSpPr>
            <p:spPr>
              <a:xfrm>
                <a:off x="533400" y="304190"/>
                <a:ext cx="17195247" cy="1638910"/>
              </a:xfrm>
              <a:prstGeom prst="rect">
                <a:avLst/>
              </a:prstGeom>
            </p:spPr>
            <p:txBody>
              <a:bodyPr wrap="square">
                <a:spAutoFit/>
              </a:bodyPr>
              <a:lstStyle/>
              <a:p>
                <a:pPr algn="just">
                  <a:lnSpc>
                    <a:spcPct val="150000"/>
                  </a:lnSpc>
                </a:pPr>
                <a:r>
                  <a:rPr lang="vi-VN" sz="3350" b="1" smtClean="0">
                    <a:solidFill>
                      <a:schemeClr val="tx2"/>
                    </a:solidFill>
                    <a:cs typeface="Arial" panose="020B0604020202020204" pitchFamily="34" charset="0"/>
                  </a:rPr>
                  <a:t>Bài </a:t>
                </a:r>
                <a:r>
                  <a:rPr lang="en-US" sz="3350" b="1" smtClean="0">
                    <a:solidFill>
                      <a:schemeClr val="tx2"/>
                    </a:solidFill>
                    <a:latin typeface="Arial" panose="020B0604020202020204" pitchFamily="34" charset="0"/>
                    <a:cs typeface="Arial" panose="020B0604020202020204" pitchFamily="34" charset="0"/>
                  </a:rPr>
                  <a:t>9.5</a:t>
                </a:r>
                <a:r>
                  <a:rPr lang="vi-VN" sz="3350" b="1" smtClean="0">
                    <a:solidFill>
                      <a:schemeClr val="tx2"/>
                    </a:solidFill>
                    <a:cs typeface="Arial" panose="020B0604020202020204" pitchFamily="34" charset="0"/>
                  </a:rPr>
                  <a:t> </a:t>
                </a:r>
                <a:r>
                  <a:rPr lang="vi-VN" sz="3350" b="1" smtClean="0">
                    <a:solidFill>
                      <a:schemeClr val="tx2"/>
                    </a:solidFill>
                    <a:cs typeface="Arial" panose="020B0604020202020204" pitchFamily="34" charset="0"/>
                  </a:rPr>
                  <a:t>(SGK</a:t>
                </a:r>
                <a:r>
                  <a:rPr lang="en-US" sz="3350" b="1" smtClean="0">
                    <a:solidFill>
                      <a:schemeClr val="tx2"/>
                    </a:solidFill>
                    <a:cs typeface="Arial" panose="020B0604020202020204" pitchFamily="34" charset="0"/>
                  </a:rPr>
                  <a:t> – </a:t>
                </a:r>
                <a:r>
                  <a:rPr lang="vi-VN" sz="3350" b="1" smtClean="0">
                    <a:solidFill>
                      <a:schemeClr val="tx2"/>
                    </a:solidFill>
                    <a:cs typeface="Arial" panose="020B0604020202020204" pitchFamily="34" charset="0"/>
                  </a:rPr>
                  <a:t>tr.</a:t>
                </a:r>
                <a:r>
                  <a:rPr lang="en-US" sz="3350" b="1" smtClean="0">
                    <a:solidFill>
                      <a:schemeClr val="tx2"/>
                    </a:solidFill>
                    <a:latin typeface="Arial" panose="020B0604020202020204" pitchFamily="34" charset="0"/>
                    <a:cs typeface="Arial" panose="020B0604020202020204" pitchFamily="34" charset="0"/>
                  </a:rPr>
                  <a:t>86</a:t>
                </a:r>
                <a:r>
                  <a:rPr lang="en-US" sz="3350" b="1" smtClean="0">
                    <a:solidFill>
                      <a:schemeClr val="tx2"/>
                    </a:solidFill>
                    <a:cs typeface="Arial" panose="020B0604020202020204" pitchFamily="34" charset="0"/>
                  </a:rPr>
                  <a:t>) </a:t>
                </a:r>
                <a:r>
                  <a:rPr lang="vi-VN" sz="3350" smtClean="0">
                    <a:cs typeface="Arial" panose="020B0604020202020204" pitchFamily="34" charset="0"/>
                  </a:rPr>
                  <a:t>Một </a:t>
                </a:r>
                <a:r>
                  <a:rPr lang="vi-VN" sz="3350">
                    <a:cs typeface="Arial" panose="020B0604020202020204" pitchFamily="34" charset="0"/>
                  </a:rPr>
                  <a:t>kĩ sư thiết kế một đường ray tàu lượn, mà mặt cắt của nó gồm một cung đường cong có dạng parabol (H.9.6a), đoạn dốc lên </a:t>
                </a:r>
                <a14:m>
                  <m:oMath xmlns:m="http://schemas.openxmlformats.org/officeDocument/2006/math">
                    <m:sSub>
                      <m:sSubPr>
                        <m:ctrlPr>
                          <a:rPr lang="vi-VN" sz="3350" i="1" smtClean="0">
                            <a:latin typeface="Cambria Math" panose="02040503050406030204" pitchFamily="18" charset="0"/>
                            <a:cs typeface="Arial" panose="020B0604020202020204" pitchFamily="34" charset="0"/>
                          </a:rPr>
                        </m:ctrlPr>
                      </m:sSubPr>
                      <m:e>
                        <m:r>
                          <a:rPr lang="en-US" sz="3350" b="0" i="1" smtClean="0">
                            <a:latin typeface="Cambria Math" panose="02040503050406030204" pitchFamily="18" charset="0"/>
                            <a:cs typeface="Arial" panose="020B0604020202020204" pitchFamily="34" charset="0"/>
                          </a:rPr>
                          <m:t>𝐿</m:t>
                        </m:r>
                      </m:e>
                      <m:sub>
                        <m:r>
                          <a:rPr lang="en-US" sz="3350" b="0" i="1" smtClean="0">
                            <a:latin typeface="Cambria Math" panose="02040503050406030204" pitchFamily="18" charset="0"/>
                            <a:cs typeface="Arial" panose="020B0604020202020204" pitchFamily="34" charset="0"/>
                          </a:rPr>
                          <m:t>1</m:t>
                        </m:r>
                      </m:sub>
                    </m:sSub>
                  </m:oMath>
                </a14:m>
                <a:r>
                  <a:rPr lang="vi-VN" sz="3350">
                    <a:cs typeface="Arial" panose="020B0604020202020204" pitchFamily="34" charset="0"/>
                  </a:rPr>
                  <a:t> và đoạn dốc xuống </a:t>
                </a:r>
                <a14:m>
                  <m:oMath xmlns:m="http://schemas.openxmlformats.org/officeDocument/2006/math">
                    <m:sSub>
                      <m:sSubPr>
                        <m:ctrlPr>
                          <a:rPr lang="vi-VN" sz="3350" i="1">
                            <a:latin typeface="Cambria Math" panose="02040503050406030204" pitchFamily="18" charset="0"/>
                            <a:cs typeface="Arial" panose="020B0604020202020204" pitchFamily="34" charset="0"/>
                          </a:rPr>
                        </m:ctrlPr>
                      </m:sSubPr>
                      <m:e>
                        <m:r>
                          <a:rPr lang="en-US" sz="3350" i="1">
                            <a:latin typeface="Cambria Math" panose="02040503050406030204" pitchFamily="18" charset="0"/>
                            <a:cs typeface="Arial" panose="020B0604020202020204" pitchFamily="34" charset="0"/>
                          </a:rPr>
                          <m:t>𝐿</m:t>
                        </m:r>
                      </m:e>
                      <m:sub>
                        <m:r>
                          <a:rPr lang="en-US" sz="3350" b="0" i="1" smtClean="0">
                            <a:latin typeface="Cambria Math" panose="02040503050406030204" pitchFamily="18" charset="0"/>
                            <a:cs typeface="Arial" panose="020B0604020202020204" pitchFamily="34" charset="0"/>
                          </a:rPr>
                          <m:t>2</m:t>
                        </m:r>
                      </m:sub>
                    </m:sSub>
                  </m:oMath>
                </a14:m>
                <a:r>
                  <a:rPr lang="vi-VN" sz="3350">
                    <a:cs typeface="Arial" panose="020B0604020202020204" pitchFamily="34" charset="0"/>
                  </a:rPr>
                  <a:t> </a:t>
                </a:r>
                <a:r>
                  <a:rPr lang="vi-VN" sz="3350" smtClean="0">
                    <a:cs typeface="Arial" panose="020B0604020202020204" pitchFamily="34" charset="0"/>
                  </a:rPr>
                  <a:t>là</a:t>
                </a:r>
                <a:endParaRPr lang="en-US" sz="3350" smtClean="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533400" y="304190"/>
                <a:ext cx="17195247" cy="1638910"/>
              </a:xfrm>
              <a:prstGeom prst="rect">
                <a:avLst/>
              </a:prstGeom>
              <a:blipFill>
                <a:blip r:embed="rId2"/>
                <a:stretch>
                  <a:fillRect l="-993" r="-993" b="-6320"/>
                </a:stretch>
              </a:blipFill>
            </p:spPr>
            <p:txBody>
              <a:bodyPr/>
              <a:lstStyle/>
              <a:p>
                <a:r>
                  <a:rPr lang="en-US">
                    <a:noFill/>
                  </a:rPr>
                  <a:t> </a:t>
                </a:r>
              </a:p>
            </p:txBody>
          </p:sp>
        </mc:Fallback>
      </mc:AlternateContent>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20000"/>
                    </a14:imgEffect>
                  </a14:imgLayer>
                </a14:imgProps>
              </a:ext>
            </a:extLst>
          </a:blip>
          <a:stretch>
            <a:fillRect/>
          </a:stretch>
        </p:blipFill>
        <p:spPr>
          <a:xfrm>
            <a:off x="13000204" y="2133600"/>
            <a:ext cx="4728443" cy="773430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533400" y="1981200"/>
                <a:ext cx="12242247" cy="7825219"/>
              </a:xfrm>
              <a:prstGeom prst="rect">
                <a:avLst/>
              </a:prstGeom>
            </p:spPr>
            <p:txBody>
              <a:bodyPr wrap="square">
                <a:spAutoFit/>
              </a:bodyPr>
              <a:lstStyle/>
              <a:p>
                <a:pPr lvl="0" algn="just">
                  <a:lnSpc>
                    <a:spcPct val="150000"/>
                  </a:lnSpc>
                </a:pPr>
                <a:r>
                  <a:rPr lang="vi-VN" sz="3350" smtClean="0">
                    <a:solidFill>
                      <a:prstClr val="black"/>
                    </a:solidFill>
                    <a:cs typeface="Arial" panose="020B0604020202020204" pitchFamily="34" charset="0"/>
                  </a:rPr>
                  <a:t>những phần đường thẳng có hệ số góc lần lượt là 0,5 và –0,75. Để tàu lượn chạy êm và không bị đổi hướng đột ngột, </a:t>
                </a:r>
                <a14:m>
                  <m:oMath xmlns:m="http://schemas.openxmlformats.org/officeDocument/2006/math">
                    <m:sSub>
                      <m:sSubPr>
                        <m:ctrlPr>
                          <a:rPr lang="vi-VN" sz="3350" i="1">
                            <a:latin typeface="Cambria Math" panose="02040503050406030204" pitchFamily="18" charset="0"/>
                            <a:cs typeface="Arial" panose="020B0604020202020204" pitchFamily="34" charset="0"/>
                          </a:rPr>
                        </m:ctrlPr>
                      </m:sSubPr>
                      <m:e>
                        <m:r>
                          <a:rPr lang="en-US" sz="3350" i="1">
                            <a:latin typeface="Cambria Math" panose="02040503050406030204" pitchFamily="18" charset="0"/>
                            <a:cs typeface="Arial" panose="020B0604020202020204" pitchFamily="34" charset="0"/>
                          </a:rPr>
                          <m:t>𝐿</m:t>
                        </m:r>
                      </m:e>
                      <m:sub>
                        <m:r>
                          <a:rPr lang="en-US" sz="3350" i="1">
                            <a:latin typeface="Cambria Math" panose="02040503050406030204" pitchFamily="18" charset="0"/>
                            <a:cs typeface="Arial" panose="020B0604020202020204" pitchFamily="34" charset="0"/>
                          </a:rPr>
                          <m:t>1</m:t>
                        </m:r>
                      </m:sub>
                    </m:sSub>
                  </m:oMath>
                </a14:m>
                <a:r>
                  <a:rPr lang="vi-VN" sz="3350">
                    <a:solidFill>
                      <a:prstClr val="black"/>
                    </a:solidFill>
                    <a:cs typeface="Arial" panose="020B0604020202020204" pitchFamily="34" charset="0"/>
                  </a:rPr>
                  <a:t> và </a:t>
                </a:r>
                <a14:m>
                  <m:oMath xmlns:m="http://schemas.openxmlformats.org/officeDocument/2006/math">
                    <m:sSub>
                      <m:sSubPr>
                        <m:ctrlPr>
                          <a:rPr lang="vi-VN" sz="3350" i="1">
                            <a:latin typeface="Cambria Math" panose="02040503050406030204" pitchFamily="18" charset="0"/>
                            <a:cs typeface="Arial" panose="020B0604020202020204" pitchFamily="34" charset="0"/>
                          </a:rPr>
                        </m:ctrlPr>
                      </m:sSubPr>
                      <m:e>
                        <m:r>
                          <a:rPr lang="en-US" sz="3350" i="1">
                            <a:latin typeface="Cambria Math" panose="02040503050406030204" pitchFamily="18" charset="0"/>
                            <a:cs typeface="Arial" panose="020B0604020202020204" pitchFamily="34" charset="0"/>
                          </a:rPr>
                          <m:t>𝐿</m:t>
                        </m:r>
                      </m:e>
                      <m:sub>
                        <m:r>
                          <a:rPr lang="en-US" sz="3350" i="1">
                            <a:latin typeface="Cambria Math" panose="02040503050406030204" pitchFamily="18" charset="0"/>
                            <a:cs typeface="Arial" panose="020B0604020202020204" pitchFamily="34" charset="0"/>
                          </a:rPr>
                          <m:t>2</m:t>
                        </m:r>
                      </m:sub>
                    </m:sSub>
                  </m:oMath>
                </a14:m>
                <a:r>
                  <a:rPr lang="vi-VN" sz="3350">
                    <a:solidFill>
                      <a:prstClr val="black"/>
                    </a:solidFill>
                    <a:cs typeface="Arial" panose="020B0604020202020204" pitchFamily="34" charset="0"/>
                  </a:rPr>
                  <a:t> phải là những tiếp tuyến của cung parabol tại các điểm chuyển tiếp </a:t>
                </a:r>
                <a14:m>
                  <m:oMath xmlns:m="http://schemas.openxmlformats.org/officeDocument/2006/math">
                    <m:r>
                      <a:rPr lang="vi-VN" sz="3350" i="1" smtClean="0">
                        <a:solidFill>
                          <a:prstClr val="black"/>
                        </a:solidFill>
                        <a:latin typeface="Cambria Math" panose="02040503050406030204" pitchFamily="18" charset="0"/>
                        <a:cs typeface="Arial" panose="020B0604020202020204" pitchFamily="34" charset="0"/>
                      </a:rPr>
                      <m:t>𝑃</m:t>
                    </m:r>
                  </m:oMath>
                </a14:m>
                <a:r>
                  <a:rPr lang="vi-VN" sz="3350">
                    <a:solidFill>
                      <a:prstClr val="black"/>
                    </a:solidFill>
                    <a:cs typeface="Arial" panose="020B0604020202020204" pitchFamily="34" charset="0"/>
                  </a:rPr>
                  <a:t> và </a:t>
                </a:r>
                <a14:m>
                  <m:oMath xmlns:m="http://schemas.openxmlformats.org/officeDocument/2006/math">
                    <m:r>
                      <a:rPr lang="vi-VN" sz="3350" i="1" smtClean="0">
                        <a:solidFill>
                          <a:prstClr val="black"/>
                        </a:solidFill>
                        <a:latin typeface="Cambria Math" panose="02040503050406030204" pitchFamily="18" charset="0"/>
                        <a:cs typeface="Arial" panose="020B0604020202020204" pitchFamily="34" charset="0"/>
                      </a:rPr>
                      <m:t>𝑄</m:t>
                    </m:r>
                  </m:oMath>
                </a14:m>
                <a:r>
                  <a:rPr lang="vi-VN" sz="3350">
                    <a:solidFill>
                      <a:prstClr val="black"/>
                    </a:solidFill>
                    <a:cs typeface="Arial" panose="020B0604020202020204" pitchFamily="34" charset="0"/>
                  </a:rPr>
                  <a:t> (H.9.6b). Giả sử gốc tọa độ đặt tại </a:t>
                </a:r>
                <a14:m>
                  <m:oMath xmlns:m="http://schemas.openxmlformats.org/officeDocument/2006/math">
                    <m:r>
                      <a:rPr lang="vi-VN" sz="3350" i="1" smtClean="0">
                        <a:solidFill>
                          <a:prstClr val="black"/>
                        </a:solidFill>
                        <a:latin typeface="Cambria Math" panose="02040503050406030204" pitchFamily="18" charset="0"/>
                        <a:cs typeface="Arial" panose="020B0604020202020204" pitchFamily="34" charset="0"/>
                      </a:rPr>
                      <m:t>𝑃</m:t>
                    </m:r>
                  </m:oMath>
                </a14:m>
                <a:r>
                  <a:rPr lang="vi-VN" sz="3350">
                    <a:solidFill>
                      <a:prstClr val="black"/>
                    </a:solidFill>
                    <a:cs typeface="Arial" panose="020B0604020202020204" pitchFamily="34" charset="0"/>
                  </a:rPr>
                  <a:t> và phương trình của parabol là </a:t>
                </a:r>
                <a14:m>
                  <m:oMath xmlns:m="http://schemas.openxmlformats.org/officeDocument/2006/math">
                    <m:r>
                      <a:rPr lang="vi-VN" sz="3350" i="1" smtClean="0">
                        <a:solidFill>
                          <a:prstClr val="black"/>
                        </a:solidFill>
                        <a:latin typeface="Cambria Math" panose="02040503050406030204" pitchFamily="18" charset="0"/>
                        <a:cs typeface="Arial" panose="020B0604020202020204" pitchFamily="34" charset="0"/>
                      </a:rPr>
                      <m:t>𝑦</m:t>
                    </m:r>
                    <m:r>
                      <a:rPr lang="vi-VN" sz="3350" i="1" smtClean="0">
                        <a:solidFill>
                          <a:prstClr val="black"/>
                        </a:solidFill>
                        <a:latin typeface="Cambria Math" panose="02040503050406030204" pitchFamily="18" charset="0"/>
                        <a:cs typeface="Arial" panose="020B0604020202020204" pitchFamily="34" charset="0"/>
                      </a:rPr>
                      <m:t>=</m:t>
                    </m:r>
                    <m:r>
                      <a:rPr lang="vi-VN" sz="3350" i="1" smtClean="0">
                        <a:solidFill>
                          <a:prstClr val="black"/>
                        </a:solidFill>
                        <a:latin typeface="Cambria Math" panose="02040503050406030204" pitchFamily="18" charset="0"/>
                        <a:cs typeface="Arial" panose="020B0604020202020204" pitchFamily="34" charset="0"/>
                      </a:rPr>
                      <m:t>𝑎</m:t>
                    </m:r>
                    <m:sSup>
                      <m:sSupPr>
                        <m:ctrlPr>
                          <a:rPr lang="vi-VN" sz="3350" i="1" smtClean="0">
                            <a:solidFill>
                              <a:prstClr val="black"/>
                            </a:solidFill>
                            <a:latin typeface="Cambria Math" panose="02040503050406030204" pitchFamily="18" charset="0"/>
                            <a:cs typeface="Arial" panose="020B0604020202020204" pitchFamily="34" charset="0"/>
                          </a:rPr>
                        </m:ctrlPr>
                      </m:sSupPr>
                      <m:e>
                        <m:r>
                          <a:rPr lang="en-US" sz="3350" b="0" i="1" smtClean="0">
                            <a:solidFill>
                              <a:prstClr val="black"/>
                            </a:solidFill>
                            <a:latin typeface="Cambria Math" panose="02040503050406030204" pitchFamily="18" charset="0"/>
                            <a:cs typeface="Arial" panose="020B0604020202020204" pitchFamily="34" charset="0"/>
                          </a:rPr>
                          <m:t>𝑥</m:t>
                        </m:r>
                      </m:e>
                      <m:sup>
                        <m:r>
                          <a:rPr lang="en-US" sz="3350" b="0" i="1" smtClean="0">
                            <a:solidFill>
                              <a:prstClr val="black"/>
                            </a:solidFill>
                            <a:latin typeface="Cambria Math" panose="02040503050406030204" pitchFamily="18" charset="0"/>
                            <a:cs typeface="Arial" panose="020B0604020202020204" pitchFamily="34" charset="0"/>
                          </a:rPr>
                          <m:t>2</m:t>
                        </m:r>
                      </m:sup>
                    </m:sSup>
                    <m:r>
                      <a:rPr lang="vi-VN" sz="3350" i="1" smtClean="0">
                        <a:solidFill>
                          <a:prstClr val="black"/>
                        </a:solidFill>
                        <a:latin typeface="Cambria Math" panose="02040503050406030204" pitchFamily="18" charset="0"/>
                        <a:cs typeface="Arial" panose="020B0604020202020204" pitchFamily="34" charset="0"/>
                      </a:rPr>
                      <m:t>+</m:t>
                    </m:r>
                    <m:r>
                      <a:rPr lang="vi-VN" sz="3350" i="1" smtClean="0">
                        <a:solidFill>
                          <a:prstClr val="black"/>
                        </a:solidFill>
                        <a:latin typeface="Cambria Math" panose="02040503050406030204" pitchFamily="18" charset="0"/>
                        <a:cs typeface="Arial" panose="020B0604020202020204" pitchFamily="34" charset="0"/>
                      </a:rPr>
                      <m:t>𝑏𝑥</m:t>
                    </m:r>
                    <m:r>
                      <a:rPr lang="vi-VN" sz="3350" i="1" smtClean="0">
                        <a:solidFill>
                          <a:prstClr val="black"/>
                        </a:solidFill>
                        <a:latin typeface="Cambria Math" panose="02040503050406030204" pitchFamily="18" charset="0"/>
                        <a:cs typeface="Arial" panose="020B0604020202020204" pitchFamily="34" charset="0"/>
                      </a:rPr>
                      <m:t>+</m:t>
                    </m:r>
                    <m:r>
                      <a:rPr lang="vi-VN" sz="3350" i="1" smtClean="0">
                        <a:solidFill>
                          <a:prstClr val="black"/>
                        </a:solidFill>
                        <a:latin typeface="Cambria Math" panose="02040503050406030204" pitchFamily="18" charset="0"/>
                        <a:cs typeface="Arial" panose="020B0604020202020204" pitchFamily="34" charset="0"/>
                      </a:rPr>
                      <m:t>𝑐</m:t>
                    </m:r>
                  </m:oMath>
                </a14:m>
                <a:r>
                  <a:rPr lang="vi-VN" sz="3350">
                    <a:solidFill>
                      <a:prstClr val="black"/>
                    </a:solidFill>
                    <a:cs typeface="Arial" panose="020B0604020202020204" pitchFamily="34" charset="0"/>
                  </a:rPr>
                  <a:t>, trong đó </a:t>
                </a:r>
                <a14:m>
                  <m:oMath xmlns:m="http://schemas.openxmlformats.org/officeDocument/2006/math">
                    <m:r>
                      <a:rPr lang="vi-VN" sz="3350" i="1" smtClean="0">
                        <a:solidFill>
                          <a:prstClr val="black"/>
                        </a:solidFill>
                        <a:latin typeface="Cambria Math" panose="02040503050406030204" pitchFamily="18" charset="0"/>
                        <a:cs typeface="Arial" panose="020B0604020202020204" pitchFamily="34" charset="0"/>
                      </a:rPr>
                      <m:t>𝑥</m:t>
                    </m:r>
                  </m:oMath>
                </a14:m>
                <a:r>
                  <a:rPr lang="vi-VN" sz="3350">
                    <a:solidFill>
                      <a:prstClr val="black"/>
                    </a:solidFill>
                    <a:cs typeface="Arial" panose="020B0604020202020204" pitchFamily="34" charset="0"/>
                  </a:rPr>
                  <a:t> tính bằng mét.</a:t>
                </a:r>
              </a:p>
              <a:p>
                <a:pPr lvl="0" algn="just">
                  <a:lnSpc>
                    <a:spcPct val="150000"/>
                  </a:lnSpc>
                </a:pPr>
                <a:r>
                  <a:rPr lang="vi-VN" sz="3350">
                    <a:solidFill>
                      <a:prstClr val="black"/>
                    </a:solidFill>
                    <a:cs typeface="Arial" panose="020B0604020202020204" pitchFamily="34" charset="0"/>
                  </a:rPr>
                  <a:t>a) Tìm </a:t>
                </a:r>
                <a14:m>
                  <m:oMath xmlns:m="http://schemas.openxmlformats.org/officeDocument/2006/math">
                    <m:r>
                      <a:rPr lang="vi-VN" sz="3350" i="1" smtClean="0">
                        <a:solidFill>
                          <a:prstClr val="black"/>
                        </a:solidFill>
                        <a:latin typeface="Cambria Math" panose="02040503050406030204" pitchFamily="18" charset="0"/>
                        <a:cs typeface="Arial" panose="020B0604020202020204" pitchFamily="34" charset="0"/>
                      </a:rPr>
                      <m:t>𝑐</m:t>
                    </m:r>
                  </m:oMath>
                </a14:m>
                <a:r>
                  <a:rPr lang="vi-VN" sz="3350">
                    <a:solidFill>
                      <a:prstClr val="black"/>
                    </a:solidFill>
                    <a:cs typeface="Arial" panose="020B0604020202020204" pitchFamily="34" charset="0"/>
                  </a:rPr>
                  <a:t>.</a:t>
                </a:r>
              </a:p>
              <a:p>
                <a:pPr lvl="0" algn="just">
                  <a:lnSpc>
                    <a:spcPct val="150000"/>
                  </a:lnSpc>
                </a:pPr>
                <a:r>
                  <a:rPr lang="vi-VN" sz="3350">
                    <a:solidFill>
                      <a:prstClr val="black"/>
                    </a:solidFill>
                    <a:cs typeface="Arial" panose="020B0604020202020204" pitchFamily="34" charset="0"/>
                  </a:rPr>
                  <a:t>b) Tính </a:t>
                </a:r>
                <a14:m>
                  <m:oMath xmlns:m="http://schemas.openxmlformats.org/officeDocument/2006/math">
                    <m:r>
                      <a:rPr lang="vi-VN" sz="3350" i="1" smtClean="0">
                        <a:solidFill>
                          <a:prstClr val="black"/>
                        </a:solidFill>
                        <a:latin typeface="Cambria Math" panose="02040503050406030204" pitchFamily="18" charset="0"/>
                        <a:cs typeface="Arial" panose="020B0604020202020204" pitchFamily="34" charset="0"/>
                      </a:rPr>
                      <m:t>𝑦</m:t>
                    </m:r>
                    <m:r>
                      <a:rPr lang="vi-VN" sz="3350" i="1" smtClean="0">
                        <a:solidFill>
                          <a:prstClr val="black"/>
                        </a:solidFill>
                        <a:latin typeface="Cambria Math" panose="02040503050406030204" pitchFamily="18" charset="0"/>
                        <a:cs typeface="Arial" panose="020B0604020202020204" pitchFamily="34" charset="0"/>
                      </a:rPr>
                      <m:t>′(0</m:t>
                    </m:r>
                    <m:r>
                      <a:rPr lang="en-US" sz="3350" b="0" i="0" smtClean="0">
                        <a:solidFill>
                          <a:prstClr val="black"/>
                        </a:solidFill>
                        <a:latin typeface="Cambria Math" panose="02040503050406030204" pitchFamily="18" charset="0"/>
                        <a:cs typeface="Arial" panose="020B0604020202020204" pitchFamily="34" charset="0"/>
                      </a:rPr>
                      <m:t>)</m:t>
                    </m:r>
                  </m:oMath>
                </a14:m>
                <a:r>
                  <a:rPr lang="vi-VN" sz="3350">
                    <a:solidFill>
                      <a:prstClr val="black"/>
                    </a:solidFill>
                    <a:cs typeface="Arial" panose="020B0604020202020204" pitchFamily="34" charset="0"/>
                  </a:rPr>
                  <a:t> và tìm </a:t>
                </a:r>
                <a14:m>
                  <m:oMath xmlns:m="http://schemas.openxmlformats.org/officeDocument/2006/math">
                    <m:r>
                      <a:rPr lang="vi-VN" sz="3350" i="1" smtClean="0">
                        <a:solidFill>
                          <a:prstClr val="black"/>
                        </a:solidFill>
                        <a:latin typeface="Cambria Math" panose="02040503050406030204" pitchFamily="18" charset="0"/>
                        <a:cs typeface="Arial" panose="020B0604020202020204" pitchFamily="34" charset="0"/>
                      </a:rPr>
                      <m:t>𝑏</m:t>
                    </m:r>
                  </m:oMath>
                </a14:m>
                <a:r>
                  <a:rPr lang="vi-VN" sz="3350">
                    <a:solidFill>
                      <a:prstClr val="black"/>
                    </a:solidFill>
                    <a:cs typeface="Arial" panose="020B0604020202020204" pitchFamily="34" charset="0"/>
                  </a:rPr>
                  <a:t>.</a:t>
                </a:r>
              </a:p>
              <a:p>
                <a:pPr lvl="0" algn="just">
                  <a:lnSpc>
                    <a:spcPct val="150000"/>
                  </a:lnSpc>
                </a:pPr>
                <a:r>
                  <a:rPr lang="vi-VN" sz="3350">
                    <a:solidFill>
                      <a:prstClr val="black"/>
                    </a:solidFill>
                    <a:cs typeface="Arial" panose="020B0604020202020204" pitchFamily="34" charset="0"/>
                  </a:rPr>
                  <a:t>c) Giả sử khoảng cách theo phương ngang giữa </a:t>
                </a:r>
                <a14:m>
                  <m:oMath xmlns:m="http://schemas.openxmlformats.org/officeDocument/2006/math">
                    <m:r>
                      <a:rPr lang="vi-VN" sz="3350" i="1" smtClean="0">
                        <a:solidFill>
                          <a:prstClr val="black"/>
                        </a:solidFill>
                        <a:latin typeface="Cambria Math" panose="02040503050406030204" pitchFamily="18" charset="0"/>
                        <a:cs typeface="Arial" panose="020B0604020202020204" pitchFamily="34" charset="0"/>
                      </a:rPr>
                      <m:t>𝑃</m:t>
                    </m:r>
                  </m:oMath>
                </a14:m>
                <a:r>
                  <a:rPr lang="vi-VN" sz="3350">
                    <a:solidFill>
                      <a:prstClr val="black"/>
                    </a:solidFill>
                    <a:cs typeface="Arial" panose="020B0604020202020204" pitchFamily="34" charset="0"/>
                  </a:rPr>
                  <a:t> và </a:t>
                </a:r>
                <a14:m>
                  <m:oMath xmlns:m="http://schemas.openxmlformats.org/officeDocument/2006/math">
                    <m:r>
                      <a:rPr lang="vi-VN" sz="3350" i="1" smtClean="0">
                        <a:solidFill>
                          <a:prstClr val="black"/>
                        </a:solidFill>
                        <a:latin typeface="Cambria Math" panose="02040503050406030204" pitchFamily="18" charset="0"/>
                        <a:cs typeface="Arial" panose="020B0604020202020204" pitchFamily="34" charset="0"/>
                      </a:rPr>
                      <m:t>𝑄</m:t>
                    </m:r>
                  </m:oMath>
                </a14:m>
                <a:r>
                  <a:rPr lang="vi-VN" sz="3350">
                    <a:solidFill>
                      <a:prstClr val="black"/>
                    </a:solidFill>
                    <a:cs typeface="Arial" panose="020B0604020202020204" pitchFamily="34" charset="0"/>
                  </a:rPr>
                  <a:t> </a:t>
                </a:r>
                <a:r>
                  <a:rPr lang="vi-VN" sz="3350">
                    <a:solidFill>
                      <a:prstClr val="black"/>
                    </a:solidFill>
                    <a:cs typeface="Arial" panose="020B0604020202020204" pitchFamily="34" charset="0"/>
                  </a:rPr>
                  <a:t>là </a:t>
                </a:r>
                <a:r>
                  <a:rPr lang="en-US" sz="3350" smtClean="0">
                    <a:solidFill>
                      <a:prstClr val="black"/>
                    </a:solidFill>
                    <a:cs typeface="Arial" panose="020B0604020202020204" pitchFamily="34" charset="0"/>
                  </a:rPr>
                  <a:t>       </a:t>
                </a:r>
                <a:r>
                  <a:rPr lang="vi-VN" sz="3350" smtClean="0">
                    <a:solidFill>
                      <a:prstClr val="black"/>
                    </a:solidFill>
                    <a:cs typeface="Arial" panose="020B0604020202020204" pitchFamily="34" charset="0"/>
                  </a:rPr>
                  <a:t>40 </a:t>
                </a:r>
                <a:r>
                  <a:rPr lang="vi-VN" sz="3350">
                    <a:solidFill>
                      <a:prstClr val="black"/>
                    </a:solidFill>
                    <a:cs typeface="Arial" panose="020B0604020202020204" pitchFamily="34" charset="0"/>
                  </a:rPr>
                  <a:t>m. Tìm </a:t>
                </a:r>
                <a14:m>
                  <m:oMath xmlns:m="http://schemas.openxmlformats.org/officeDocument/2006/math">
                    <m:r>
                      <a:rPr lang="vi-VN" sz="3350" i="1" smtClean="0">
                        <a:solidFill>
                          <a:prstClr val="black"/>
                        </a:solidFill>
                        <a:latin typeface="Cambria Math" panose="02040503050406030204" pitchFamily="18" charset="0"/>
                        <a:cs typeface="Arial" panose="020B0604020202020204" pitchFamily="34" charset="0"/>
                      </a:rPr>
                      <m:t>𝑎</m:t>
                    </m:r>
                  </m:oMath>
                </a14:m>
                <a:r>
                  <a:rPr lang="vi-VN" sz="3350">
                    <a:solidFill>
                      <a:prstClr val="black"/>
                    </a:solidFill>
                    <a:cs typeface="Arial" panose="020B0604020202020204" pitchFamily="34" charset="0"/>
                  </a:rPr>
                  <a:t>.</a:t>
                </a:r>
              </a:p>
              <a:p>
                <a:pPr lvl="0" algn="just">
                  <a:lnSpc>
                    <a:spcPct val="150000"/>
                  </a:lnSpc>
                </a:pPr>
                <a:r>
                  <a:rPr lang="vi-VN" sz="3350">
                    <a:solidFill>
                      <a:prstClr val="black"/>
                    </a:solidFill>
                    <a:cs typeface="Arial" panose="020B0604020202020204" pitchFamily="34" charset="0"/>
                  </a:rPr>
                  <a:t>d) Tìm chênh lệch độ cao giữa hai điểm chuyển tiếp </a:t>
                </a:r>
                <a14:m>
                  <m:oMath xmlns:m="http://schemas.openxmlformats.org/officeDocument/2006/math">
                    <m:r>
                      <a:rPr lang="vi-VN" sz="3350" i="1">
                        <a:solidFill>
                          <a:prstClr val="black"/>
                        </a:solidFill>
                        <a:latin typeface="Cambria Math" panose="02040503050406030204" pitchFamily="18" charset="0"/>
                        <a:cs typeface="Arial" panose="020B0604020202020204" pitchFamily="34" charset="0"/>
                      </a:rPr>
                      <m:t>𝑃</m:t>
                    </m:r>
                  </m:oMath>
                </a14:m>
                <a:r>
                  <a:rPr lang="vi-VN" sz="3350">
                    <a:solidFill>
                      <a:prstClr val="black"/>
                    </a:solidFill>
                    <a:cs typeface="Arial" panose="020B0604020202020204" pitchFamily="34" charset="0"/>
                  </a:rPr>
                  <a:t> và </a:t>
                </a:r>
                <a14:m>
                  <m:oMath xmlns:m="http://schemas.openxmlformats.org/officeDocument/2006/math">
                    <m:r>
                      <a:rPr lang="vi-VN" sz="3350" i="1">
                        <a:solidFill>
                          <a:prstClr val="black"/>
                        </a:solidFill>
                        <a:latin typeface="Cambria Math" panose="02040503050406030204" pitchFamily="18" charset="0"/>
                        <a:cs typeface="Arial" panose="020B0604020202020204" pitchFamily="34" charset="0"/>
                      </a:rPr>
                      <m:t>𝑄</m:t>
                    </m:r>
                  </m:oMath>
                </a14:m>
                <a:r>
                  <a:rPr lang="vi-VN" sz="3350">
                    <a:solidFill>
                      <a:prstClr val="black"/>
                    </a:solidFill>
                    <a:cs typeface="Arial" panose="020B0604020202020204" pitchFamily="34" charset="0"/>
                  </a:rPr>
                  <a:t>.</a:t>
                </a:r>
                <a:endParaRPr lang="en-US" sz="3350">
                  <a:solidFill>
                    <a:prstClr val="black"/>
                  </a:solidFill>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533400" y="1981200"/>
                <a:ext cx="12242247" cy="7825219"/>
              </a:xfrm>
              <a:prstGeom prst="rect">
                <a:avLst/>
              </a:prstGeom>
              <a:blipFill>
                <a:blip r:embed="rId5"/>
                <a:stretch>
                  <a:fillRect l="-1394" r="-1345" b="-545"/>
                </a:stretch>
              </a:blipFill>
            </p:spPr>
            <p:txBody>
              <a:bodyPr/>
              <a:lstStyle/>
              <a:p>
                <a:r>
                  <a:rPr lang="en-US">
                    <a:noFill/>
                  </a:rPr>
                  <a:t> </a:t>
                </a:r>
              </a:p>
            </p:txBody>
          </p:sp>
        </mc:Fallback>
      </mc:AlternateContent>
    </p:spTree>
    <p:extLst>
      <p:ext uri="{BB962C8B-B14F-4D97-AF65-F5344CB8AC3E}">
        <p14:creationId xmlns:p14="http://schemas.microsoft.com/office/powerpoint/2010/main" val="28578781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grpSp>
        <p:nvGrpSpPr>
          <p:cNvPr id="5" name="Group 4"/>
          <p:cNvGrpSpPr/>
          <p:nvPr/>
        </p:nvGrpSpPr>
        <p:grpSpPr>
          <a:xfrm>
            <a:off x="8243830" y="495299"/>
            <a:ext cx="1706916" cy="1143001"/>
            <a:chOff x="1104912" y="690519"/>
            <a:chExt cx="2140966" cy="1469818"/>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912" y="690519"/>
              <a:ext cx="2140966" cy="1469818"/>
            </a:xfrm>
            <a:prstGeom prst="rect">
              <a:avLst/>
            </a:prstGeom>
          </p:spPr>
        </p:pic>
        <p:sp>
          <p:nvSpPr>
            <p:cNvPr id="7" name="TextBox 6"/>
            <p:cNvSpPr txBox="1"/>
            <p:nvPr/>
          </p:nvSpPr>
          <p:spPr>
            <a:xfrm>
              <a:off x="1222091" y="935526"/>
              <a:ext cx="1900268" cy="8509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530872" y="1715592"/>
                <a:ext cx="17127777" cy="8136266"/>
              </a:xfrm>
              <a:prstGeom prst="rect">
                <a:avLst/>
              </a:prstGeom>
            </p:spPr>
            <p:txBody>
              <a:bodyPr wrap="square">
                <a:spAutoFit/>
              </a:bodyPr>
              <a:lstStyle/>
              <a:p>
                <a:pPr algn="just">
                  <a:lnSpc>
                    <a:spcPct val="150000"/>
                  </a:lnSpc>
                </a:pPr>
                <a:r>
                  <a:rPr lang="fr-FR" sz="3700" kern="10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37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𝑎𝑥</m:t>
                    </m:r>
                    <m:r>
                      <a:rPr lang="fr-FR"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kern="1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fr-FR" sz="3700" kern="100" smtClean="0">
                    <a:effectLst/>
                    <a:latin typeface="Arial" panose="020B0604020202020204" pitchFamily="34" charset="0"/>
                    <a:ea typeface="Calibri" panose="020F0502020204030204" pitchFamily="34" charset="0"/>
                    <a:cs typeface="Arial" panose="020B0604020202020204" pitchFamily="34" charset="0"/>
                  </a:rPr>
                  <a:t>a</a:t>
                </a:r>
                <a:r>
                  <a:rPr lang="fr-FR" sz="3700" kern="100">
                    <a:effectLst/>
                    <a:latin typeface="Arial" panose="020B0604020202020204" pitchFamily="34" charset="0"/>
                    <a:ea typeface="Calibri" panose="020F0502020204030204" pitchFamily="34" charset="0"/>
                    <a:cs typeface="Arial" panose="020B0604020202020204" pitchFamily="34" charset="0"/>
                  </a:rPr>
                  <a:t>) Ta có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𝑐</m:t>
                    </m:r>
                    <m:r>
                      <a:rPr lang="fr-FR"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fr-FR" sz="3700" kern="100">
                        <a:effectLst/>
                        <a:latin typeface="Cambria Math" panose="02040503050406030204" pitchFamily="18" charset="0"/>
                        <a:ea typeface="Calibri" panose="020F0502020204030204" pitchFamily="34" charset="0"/>
                        <a:cs typeface="Times New Roman" panose="02020603050405020304" pitchFamily="18" charset="0"/>
                      </a:rPr>
                      <m:t>(0)=0</m:t>
                    </m:r>
                  </m:oMath>
                </a14:m>
                <a:r>
                  <a:rPr lang="fr-FR" sz="3700" kern="1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fr-FR" sz="3700" kern="100" smtClean="0">
                    <a:effectLst/>
                    <a:latin typeface="Arial" panose="020B0604020202020204" pitchFamily="34" charset="0"/>
                    <a:ea typeface="Calibri" panose="020F0502020204030204" pitchFamily="34" charset="0"/>
                    <a:cs typeface="Arial" panose="020B0604020202020204" pitchFamily="34" charset="0"/>
                  </a:rPr>
                  <a:t>b</a:t>
                </a:r>
                <a:r>
                  <a:rPr lang="fr-FR" sz="3700" kern="100">
                    <a:effectLst/>
                    <a:latin typeface="Arial" panose="020B0604020202020204" pitchFamily="34" charset="0"/>
                    <a:ea typeface="Calibri" panose="020F0502020204030204" pitchFamily="34" charset="0"/>
                    <a:cs typeface="Arial" panose="020B0604020202020204" pitchFamily="34" charset="0"/>
                  </a:rPr>
                  <a:t>) Ta có </a:t>
                </a:r>
                <a14:m>
                  <m:oMath xmlns:m="http://schemas.openxmlformats.org/officeDocument/2006/math">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3700" kern="100">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3700" kern="100">
                    <a:effectLst/>
                    <a:latin typeface="Arial" panose="020B0604020202020204" pitchFamily="34" charset="0"/>
                    <a:ea typeface="Calibri" panose="020F0502020204030204" pitchFamily="34" charset="0"/>
                    <a:cs typeface="Arial" panose="020B0604020202020204" pitchFamily="34" charset="0"/>
                  </a:rPr>
                  <a:t> là hệ số góc của đồ thị tại điểm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𝑃</m:t>
                    </m:r>
                  </m:oMath>
                </a14:m>
                <a:r>
                  <a:rPr lang="fr-FR" sz="3700" kern="100">
                    <a:effectLst/>
                    <a:latin typeface="Arial" panose="020B0604020202020204" pitchFamily="34" charset="0"/>
                    <a:ea typeface="Calibri" panose="020F0502020204030204" pitchFamily="34" charset="0"/>
                    <a:cs typeface="Arial" panose="020B0604020202020204" pitchFamily="34" charset="0"/>
                  </a:rPr>
                  <a:t>, túc là </a:t>
                </a:r>
                <a14:m>
                  <m:oMath xmlns:m="http://schemas.openxmlformats.org/officeDocument/2006/math">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3700" kern="100">
                        <a:effectLst/>
                        <a:latin typeface="Cambria Math" panose="02040503050406030204" pitchFamily="18" charset="0"/>
                        <a:ea typeface="Calibri" panose="020F0502020204030204" pitchFamily="34" charset="0"/>
                        <a:cs typeface="Times New Roman" panose="02020603050405020304" pitchFamily="18" charset="0"/>
                      </a:rPr>
                      <m:t>(0)=0,5</m:t>
                    </m:r>
                  </m:oMath>
                </a14:m>
                <a:r>
                  <a:rPr lang="fr-FR" sz="3700" kern="1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fr-FR" sz="3700" kern="100" smtClean="0">
                    <a:effectLst/>
                    <a:latin typeface="Arial" panose="020B0604020202020204" pitchFamily="34" charset="0"/>
                    <a:ea typeface="Calibri" panose="020F0502020204030204" pitchFamily="34" charset="0"/>
                    <a:cs typeface="Arial" panose="020B0604020202020204" pitchFamily="34" charset="0"/>
                  </a:rPr>
                  <a:t>Như </a:t>
                </a:r>
                <a:r>
                  <a:rPr lang="fr-FR" sz="3700" kern="1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3700" kern="100">
                        <a:effectLst/>
                        <a:latin typeface="Cambria Math" panose="02040503050406030204" pitchFamily="18" charset="0"/>
                        <a:ea typeface="Calibri" panose="020F0502020204030204" pitchFamily="34" charset="0"/>
                        <a:cs typeface="Times New Roman" panose="02020603050405020304" pitchFamily="18" charset="0"/>
                      </a:rPr>
                      <m:t>(0)=</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fr-FR" sz="3700" kern="100">
                        <a:effectLst/>
                        <a:latin typeface="Cambria Math" panose="02040503050406030204" pitchFamily="18" charset="0"/>
                        <a:ea typeface="Calibri" panose="020F0502020204030204" pitchFamily="34" charset="0"/>
                        <a:cs typeface="Times New Roman" panose="02020603050405020304" pitchFamily="18" charset="0"/>
                      </a:rPr>
                      <m:t>=0,5</m:t>
                    </m:r>
                  </m:oMath>
                </a14:m>
                <a:r>
                  <a:rPr lang="fr-FR" sz="3700" kern="1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fr-FR" sz="3700" kern="100" smtClean="0">
                    <a:effectLst/>
                    <a:latin typeface="Arial" panose="020B0604020202020204" pitchFamily="34" charset="0"/>
                    <a:ea typeface="Calibri" panose="020F0502020204030204" pitchFamily="34" charset="0"/>
                    <a:cs typeface="Arial" panose="020B0604020202020204" pitchFamily="34" charset="0"/>
                  </a:rPr>
                  <a:t>c</a:t>
                </a:r>
                <a:r>
                  <a:rPr lang="fr-FR" sz="3700" kern="100">
                    <a:effectLst/>
                    <a:latin typeface="Arial" panose="020B0604020202020204" pitchFamily="34" charset="0"/>
                    <a:ea typeface="Calibri" panose="020F0502020204030204" pitchFamily="34" charset="0"/>
                    <a:cs typeface="Arial" panose="020B0604020202020204" pitchFamily="34" charset="0"/>
                  </a:rPr>
                  <a:t>) Do khoảng cách theo phương ngang giữa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𝑃</m:t>
                    </m:r>
                  </m:oMath>
                </a14:m>
                <a:r>
                  <a:rPr lang="fr-FR" sz="3700" kern="1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𝑄</m:t>
                    </m:r>
                  </m:oMath>
                </a14:m>
                <a:r>
                  <a:rPr lang="fr-FR" sz="3700" kern="1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3700" kern="100">
                        <a:effectLst/>
                        <a:latin typeface="Cambria Math" panose="02040503050406030204" pitchFamily="18" charset="0"/>
                        <a:ea typeface="Calibri" panose="020F0502020204030204" pitchFamily="34" charset="0"/>
                        <a:cs typeface="Times New Roman" panose="02020603050405020304" pitchFamily="18" charset="0"/>
                      </a:rPr>
                      <m:t>40</m:t>
                    </m:r>
                    <m:r>
                      <m:rPr>
                        <m:nor/>
                      </m:rPr>
                      <a:rPr lang="fr-FR" sz="3700" kern="100">
                        <a:effectLst/>
                        <a:latin typeface="Arial" panose="020B0604020202020204" pitchFamily="34" charset="0"/>
                        <a:ea typeface="Calibri" panose="020F0502020204030204" pitchFamily="34" charset="0"/>
                        <a:cs typeface="Arial" panose="020B0604020202020204" pitchFamily="34" charset="0"/>
                      </a:rPr>
                      <m:t> </m:t>
                    </m:r>
                    <m:r>
                      <m:rPr>
                        <m:sty m:val="p"/>
                      </m:rPr>
                      <a:rPr lang="fr-FR" sz="3700" kern="100">
                        <a:effectLst/>
                        <a:latin typeface="Cambria Math" panose="02040503050406030204" pitchFamily="18" charset="0"/>
                        <a:ea typeface="Calibri" panose="020F0502020204030204" pitchFamily="34" charset="0"/>
                        <a:cs typeface="Times New Roman" panose="02020603050405020304" pitchFamily="18" charset="0"/>
                      </a:rPr>
                      <m:t>m</m:t>
                    </m:r>
                  </m:oMath>
                </a14:m>
                <a:r>
                  <a:rPr lang="fr-FR" sz="3700" kern="100">
                    <a:effectLst/>
                    <a:latin typeface="Arial" panose="020B0604020202020204" pitchFamily="34" charset="0"/>
                    <a:ea typeface="Calibri" panose="020F0502020204030204" pitchFamily="34" charset="0"/>
                    <a:cs typeface="Arial" panose="020B0604020202020204" pitchFamily="34" charset="0"/>
                  </a:rPr>
                  <a:t> nên hoành độ tại điểm </a:t>
                </a:r>
                <a14:m>
                  <m:oMath xmlns:m="http://schemas.openxmlformats.org/officeDocument/2006/math">
                    <m:r>
                      <m:rPr>
                        <m:sty m:val="p"/>
                      </m:rPr>
                      <a:rPr lang="fr-FR" sz="3700" kern="100">
                        <a:effectLst/>
                        <a:latin typeface="Cambria Math" panose="02040503050406030204" pitchFamily="18" charset="0"/>
                        <a:ea typeface="Calibri" panose="020F0502020204030204" pitchFamily="34" charset="0"/>
                        <a:cs typeface="Times New Roman" panose="02020603050405020304" pitchFamily="18" charset="0"/>
                      </a:rPr>
                      <m:t>Q</m:t>
                    </m:r>
                  </m:oMath>
                </a14:m>
                <a:r>
                  <a:rPr lang="fr-FR" sz="3700" kern="100">
                    <a:effectLst/>
                    <a:latin typeface="Arial" panose="020B0604020202020204" pitchFamily="34" charset="0"/>
                    <a:ea typeface="Calibri" panose="020F0502020204030204" pitchFamily="34" charset="0"/>
                    <a:cs typeface="Arial" panose="020B0604020202020204" pitchFamily="34" charset="0"/>
                  </a:rPr>
                  <a:t> là 40</a:t>
                </a:r>
                <a:r>
                  <a:rPr lang="fr-FR" sz="3700" kern="100">
                    <a:effectLst/>
                    <a:latin typeface="Arial" panose="020B0604020202020204" pitchFamily="34" charset="0"/>
                    <a:ea typeface="Calibri" panose="020F0502020204030204" pitchFamily="34" charset="0"/>
                    <a:cs typeface="Arial" panose="020B0604020202020204" pitchFamily="34" charset="0"/>
                  </a:rPr>
                  <a:t>. </a:t>
                </a:r>
                <a:endParaRPr lang="fr-FR" sz="3700" kern="1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700" kern="100" smtClean="0">
                    <a:effectLst/>
                    <a:latin typeface="Arial" panose="020B0604020202020204" pitchFamily="34" charset="0"/>
                    <a:ea typeface="Calibri" panose="020F0502020204030204" pitchFamily="34" charset="0"/>
                    <a:cs typeface="Arial" panose="020B0604020202020204" pitchFamily="34" charset="0"/>
                  </a:rPr>
                  <a:t>Ta </a:t>
                </a:r>
                <a:r>
                  <a:rPr lang="fr-FR" sz="3700" kern="10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3700" kern="100">
                        <a:effectLst/>
                        <a:latin typeface="Cambria Math" panose="02040503050406030204" pitchFamily="18" charset="0"/>
                        <a:ea typeface="Calibri" panose="020F0502020204030204" pitchFamily="34" charset="0"/>
                        <a:cs typeface="Times New Roman" panose="02020603050405020304" pitchFamily="18" charset="0"/>
                      </a:rPr>
                      <m:t>(40)</m:t>
                    </m:r>
                  </m:oMath>
                </a14:m>
                <a:r>
                  <a:rPr lang="fr-FR" sz="3700" kern="100">
                    <a:effectLst/>
                    <a:latin typeface="Arial" panose="020B0604020202020204" pitchFamily="34" charset="0"/>
                    <a:ea typeface="Calibri" panose="020F0502020204030204" pitchFamily="34" charset="0"/>
                    <a:cs typeface="Arial" panose="020B0604020202020204" pitchFamily="34" charset="0"/>
                  </a:rPr>
                  <a:t> là hệ số góc của đồ thị tại điểm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𝑄</m:t>
                    </m:r>
                  </m:oMath>
                </a14:m>
                <a:r>
                  <a:rPr lang="fr-FR" sz="3700" kern="100">
                    <a:effectLst/>
                    <a:latin typeface="Arial" panose="020B0604020202020204" pitchFamily="34" charset="0"/>
                    <a:ea typeface="Calibri" panose="020F0502020204030204" pitchFamily="34" charset="0"/>
                    <a:cs typeface="Arial" panose="020B0604020202020204" pitchFamily="34" charset="0"/>
                  </a:rPr>
                  <a:t>, tức là </a:t>
                </a:r>
                <a14:m>
                  <m:oMath xmlns:m="http://schemas.openxmlformats.org/officeDocument/2006/math">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3700" kern="100">
                        <a:effectLst/>
                        <a:latin typeface="Cambria Math" panose="02040503050406030204" pitchFamily="18" charset="0"/>
                        <a:ea typeface="Calibri" panose="020F0502020204030204" pitchFamily="34" charset="0"/>
                        <a:cs typeface="Times New Roman" panose="02020603050405020304" pitchFamily="18" charset="0"/>
                      </a:rPr>
                      <m:t>(40)=80</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fr-FR"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fr-FR" sz="3700" kern="100">
                        <a:effectLst/>
                        <a:latin typeface="Cambria Math" panose="02040503050406030204" pitchFamily="18" charset="0"/>
                        <a:ea typeface="Calibri" panose="020F0502020204030204" pitchFamily="34" charset="0"/>
                        <a:cs typeface="Times New Roman" panose="02020603050405020304" pitchFamily="18" charset="0"/>
                      </a:rPr>
                      <m:t>=</m:t>
                    </m:r>
                    <m:r>
                      <a:rPr lang="fr-FR"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3700" kern="100">
                        <a:effectLst/>
                        <a:latin typeface="Cambria Math" panose="02040503050406030204" pitchFamily="18" charset="0"/>
                        <a:ea typeface="Calibri" panose="020F0502020204030204" pitchFamily="34" charset="0"/>
                        <a:cs typeface="Times New Roman" panose="02020603050405020304" pitchFamily="18" charset="0"/>
                      </a:rPr>
                      <m:t>0,75</m:t>
                    </m:r>
                  </m:oMath>
                </a14:m>
                <a:r>
                  <a:rPr lang="fr-FR" sz="3700" kern="100" smtClean="0">
                    <a:effectLst/>
                    <a:latin typeface="Arial" panose="020B0604020202020204" pitchFamily="34" charset="0"/>
                    <a:ea typeface="Calibri" panose="020F0502020204030204" pitchFamily="34" charset="0"/>
                    <a:cs typeface="Arial" panose="020B0604020202020204" pitchFamily="34" charset="0"/>
                  </a:rPr>
                  <a:t>.</a:t>
                </a:r>
                <a:endParaRPr lang="en-US" sz="3700" kern="1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700" kern="100" smtClean="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fr-FR" sz="3700" kern="100">
                        <a:effectLst/>
                        <a:latin typeface="Cambria Math" panose="02040503050406030204" pitchFamily="18" charset="0"/>
                        <a:ea typeface="Calibri" panose="020F0502020204030204" pitchFamily="34" charset="0"/>
                        <a:cs typeface="Times New Roman" panose="02020603050405020304" pitchFamily="18" charset="0"/>
                      </a:rPr>
                      <m:t>=0,5</m:t>
                    </m:r>
                  </m:oMath>
                </a14:m>
                <a:r>
                  <a:rPr lang="fr-FR" sz="3700" kern="1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fr-FR" sz="3700" kern="100">
                        <a:effectLst/>
                        <a:latin typeface="Cambria Math" panose="02040503050406030204" pitchFamily="18" charset="0"/>
                        <a:ea typeface="Calibri" panose="020F0502020204030204" pitchFamily="34" charset="0"/>
                        <a:cs typeface="Times New Roman" panose="02020603050405020304" pitchFamily="18" charset="0"/>
                      </a:rPr>
                      <m:t>=</m:t>
                    </m:r>
                    <m:r>
                      <a:rPr lang="fr-FR" sz="37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700" kern="100">
                            <a:effectLst/>
                            <a:latin typeface="Cambria Math" panose="02040503050406030204" pitchFamily="18" charset="0"/>
                            <a:ea typeface="Calibri" panose="020F0502020204030204" pitchFamily="34" charset="0"/>
                            <a:cs typeface="Times New Roman" panose="02020603050405020304" pitchFamily="18" charset="0"/>
                          </a:rPr>
                          <m:t>64</m:t>
                        </m:r>
                      </m:den>
                    </m:f>
                  </m:oMath>
                </a14:m>
                <a:r>
                  <a:rPr lang="fr-FR" sz="3700" kern="100">
                    <a:effectLst/>
                    <a:latin typeface="Arial" panose="020B0604020202020204" pitchFamily="34" charset="0"/>
                    <a:ea typeface="Calibri" panose="020F0502020204030204" pitchFamily="34" charset="0"/>
                    <a:cs typeface="Arial" panose="020B0604020202020204" pitchFamily="34" charset="0"/>
                  </a:rPr>
                  <a:t>. </a:t>
                </a:r>
                <a:r>
                  <a:rPr lang="fr-FR" sz="3700" kern="100" smtClean="0">
                    <a:effectLst/>
                    <a:latin typeface="Arial" panose="020B0604020202020204" pitchFamily="34" charset="0"/>
                    <a:ea typeface="Calibri" panose="020F0502020204030204" pitchFamily="34" charset="0"/>
                    <a:cs typeface="Arial" panose="020B0604020202020204" pitchFamily="34" charset="0"/>
                  </a:rPr>
                  <a:t>Vậy </a:t>
                </a:r>
                <a:r>
                  <a:rPr lang="fr-FR" sz="3700" kern="100">
                    <a:effectLst/>
                    <a:latin typeface="Arial" panose="020B0604020202020204" pitchFamily="34" charset="0"/>
                    <a:ea typeface="Calibri" panose="020F0502020204030204" pitchFamily="34" charset="0"/>
                    <a:cs typeface="Arial" panose="020B0604020202020204" pitchFamily="34" charset="0"/>
                  </a:rPr>
                  <a:t>phương trình parabol là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fr-FR" sz="3700" kern="100">
                        <a:effectLst/>
                        <a:latin typeface="Cambria Math" panose="02040503050406030204" pitchFamily="18" charset="0"/>
                        <a:ea typeface="Calibri" panose="020F0502020204030204" pitchFamily="34" charset="0"/>
                        <a:cs typeface="Times New Roman" panose="02020603050405020304" pitchFamily="18" charset="0"/>
                      </a:rPr>
                      <m:t>=</m:t>
                    </m:r>
                    <m:r>
                      <a:rPr lang="fr-FR" sz="37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700" kern="100">
                            <a:effectLst/>
                            <a:latin typeface="Cambria Math" panose="02040503050406030204" pitchFamily="18" charset="0"/>
                            <a:ea typeface="Calibri" panose="020F0502020204030204" pitchFamily="34" charset="0"/>
                            <a:cs typeface="Times New Roman" panose="02020603050405020304" pitchFamily="18" charset="0"/>
                          </a:rPr>
                          <m:t>64</m:t>
                        </m:r>
                      </m:den>
                    </m:f>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37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7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700"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700" kern="1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fr-FR" sz="3700" kern="100" smtClean="0">
                    <a:effectLst/>
                    <a:latin typeface="Arial" panose="020B0604020202020204" pitchFamily="34" charset="0"/>
                    <a:ea typeface="Calibri" panose="020F0502020204030204" pitchFamily="34" charset="0"/>
                    <a:cs typeface="Arial" panose="020B0604020202020204" pitchFamily="34" charset="0"/>
                  </a:rPr>
                  <a:t>d</a:t>
                </a:r>
                <a:r>
                  <a:rPr lang="fr-FR" sz="3700" kern="100">
                    <a:effectLst/>
                    <a:latin typeface="Arial" panose="020B0604020202020204" pitchFamily="34" charset="0"/>
                    <a:ea typeface="Calibri" panose="020F0502020204030204" pitchFamily="34" charset="0"/>
                    <a:cs typeface="Arial" panose="020B0604020202020204" pitchFamily="34" charset="0"/>
                  </a:rPr>
                  <a:t>) Chênh lệch độ cao giữa hai điểm chuyển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𝑃</m:t>
                    </m:r>
                  </m:oMath>
                </a14:m>
                <a:r>
                  <a:rPr lang="fr-FR" sz="3700" kern="1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𝑄</m:t>
                    </m:r>
                  </m:oMath>
                </a14:m>
                <a:r>
                  <a:rPr lang="fr-FR" sz="3700" kern="1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fr-FR" sz="3700" kern="100">
                        <a:effectLst/>
                        <a:latin typeface="Cambria Math" panose="02040503050406030204" pitchFamily="18" charset="0"/>
                        <a:ea typeface="Calibri" panose="020F0502020204030204" pitchFamily="34" charset="0"/>
                        <a:cs typeface="Times New Roman" panose="02020603050405020304" pitchFamily="18" charset="0"/>
                      </a:rPr>
                      <m:t>(0)</m:t>
                    </m:r>
                    <m:r>
                      <a:rPr lang="fr-FR"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fr-FR" sz="3700" kern="100">
                        <a:effectLst/>
                        <a:latin typeface="Cambria Math" panose="02040503050406030204" pitchFamily="18" charset="0"/>
                        <a:ea typeface="Calibri" panose="020F0502020204030204" pitchFamily="34" charset="0"/>
                        <a:cs typeface="Times New Roman" panose="02020603050405020304" pitchFamily="18" charset="0"/>
                      </a:rPr>
                      <m:t>(40)|=5(</m:t>
                    </m:r>
                    <m:r>
                      <m:rPr>
                        <m:nor/>
                      </m:rPr>
                      <a:rPr lang="fr-FR" sz="3700" kern="100">
                        <a:effectLst/>
                        <a:latin typeface="Arial" panose="020B0604020202020204" pitchFamily="34" charset="0"/>
                        <a:ea typeface="Calibri" panose="020F0502020204030204" pitchFamily="34" charset="0"/>
                        <a:cs typeface="Arial" panose="020B0604020202020204" pitchFamily="34" charset="0"/>
                      </a:rPr>
                      <m:t> </m:t>
                    </m:r>
                    <m:r>
                      <m:rPr>
                        <m:sty m:val="p"/>
                      </m:rPr>
                      <a:rPr lang="fr-FR" sz="3700" kern="100">
                        <a:effectLst/>
                        <a:latin typeface="Cambria Math" panose="02040503050406030204" pitchFamily="18" charset="0"/>
                        <a:ea typeface="Calibri" panose="020F0502020204030204" pitchFamily="34" charset="0"/>
                        <a:cs typeface="Times New Roman" panose="02020603050405020304" pitchFamily="18" charset="0"/>
                      </a:rPr>
                      <m:t>m</m:t>
                    </m:r>
                    <m:r>
                      <a:rPr lang="fr-FR" sz="37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700" kern="100">
                    <a:effectLst/>
                    <a:latin typeface="Arial" panose="020B0604020202020204" pitchFamily="34" charset="0"/>
                    <a:ea typeface="Calibri" panose="020F050202020403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530872" y="1715592"/>
                <a:ext cx="17127777" cy="8136266"/>
              </a:xfrm>
              <a:prstGeom prst="rect">
                <a:avLst/>
              </a:prstGeom>
              <a:blipFill>
                <a:blip r:embed="rId3"/>
                <a:stretch>
                  <a:fillRect l="-1103" r="-1103" b="-599"/>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16687800" y="335222"/>
            <a:ext cx="1316838" cy="1463153"/>
          </a:xfrm>
          <a:prstGeom prst="rect">
            <a:avLst/>
          </a:prstGeom>
        </p:spPr>
      </p:pic>
    </p:spTree>
    <p:extLst>
      <p:ext uri="{BB962C8B-B14F-4D97-AF65-F5344CB8AC3E}">
        <p14:creationId xmlns:p14="http://schemas.microsoft.com/office/powerpoint/2010/main" val="2435631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up)">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wipe(down)">
                                      <p:cBhvr>
                                        <p:cTn id="35" dur="500"/>
                                        <p:tgtEl>
                                          <p:spTgt spid="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fade">
                                      <p:cBhvr>
                                        <p:cTn id="40" dur="500"/>
                                        <p:tgtEl>
                                          <p:spTgt spid="4">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2"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3"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4" name="Freeform 4"/>
          <p:cNvSpPr/>
          <p:nvPr/>
        </p:nvSpPr>
        <p:spPr>
          <a:xfrm>
            <a:off x="0"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302727"/>
            <a:ext cx="8733856" cy="4792704"/>
          </a:xfrm>
          <a:custGeom>
            <a:avLst/>
            <a:gdLst/>
            <a:ahLst/>
            <a:cxnLst/>
            <a:rect l="l" t="t" r="r" b="b"/>
            <a:pathLst>
              <a:path w="8733856" h="4792704">
                <a:moveTo>
                  <a:pt x="0" y="0"/>
                </a:moveTo>
                <a:lnTo>
                  <a:pt x="8733856" y="0"/>
                </a:lnTo>
                <a:lnTo>
                  <a:pt x="8733856" y="4792703"/>
                </a:lnTo>
                <a:lnTo>
                  <a:pt x="0" y="47927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442871" y="523374"/>
            <a:ext cx="17419268" cy="9428246"/>
          </a:xfrm>
          <a:custGeom>
            <a:avLst/>
            <a:gdLst/>
            <a:ahLst/>
            <a:cxnLst/>
            <a:rect l="l" t="t" r="r" b="b"/>
            <a:pathLst>
              <a:path w="9485648" h="5857388">
                <a:moveTo>
                  <a:pt x="0" y="0"/>
                </a:moveTo>
                <a:lnTo>
                  <a:pt x="9485648" y="0"/>
                </a:lnTo>
                <a:lnTo>
                  <a:pt x="9485648" y="5857388"/>
                </a:lnTo>
                <a:lnTo>
                  <a:pt x="0" y="58573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32"/>
          <p:cNvSpPr txBox="1"/>
          <p:nvPr/>
        </p:nvSpPr>
        <p:spPr>
          <a:xfrm>
            <a:off x="3870334" y="755984"/>
            <a:ext cx="10152906" cy="974626"/>
          </a:xfrm>
          <a:prstGeom prst="rect">
            <a:avLst/>
          </a:prstGeom>
        </p:spPr>
        <p:txBody>
          <a:bodyPr lIns="0" tIns="0" rIns="0" bIns="0" rtlCol="0" anchor="t">
            <a:spAutoFit/>
          </a:bodyPr>
          <a:lstStyle/>
          <a:p>
            <a:pPr algn="ctr">
              <a:lnSpc>
                <a:spcPts val="7588"/>
              </a:lnSpc>
            </a:pPr>
            <a:r>
              <a:rPr lang="vi-VN" sz="6600" b="1" spc="147" smtClean="0">
                <a:solidFill>
                  <a:srgbClr val="002060"/>
                </a:solidFill>
                <a:latin typeface="Arial" panose="020B0604020202020204" pitchFamily="34" charset="0"/>
                <a:cs typeface="Arial" panose="020B0604020202020204" pitchFamily="34" charset="0"/>
              </a:rPr>
              <a:t>HƯỚNG DẪN VỀ NHÀ</a:t>
            </a:r>
            <a:endParaRPr lang="en-US" sz="6600" b="1" spc="147">
              <a:solidFill>
                <a:srgbClr val="002060"/>
              </a:solidFill>
              <a:latin typeface="Arial" panose="020B0604020202020204" pitchFamily="34" charset="0"/>
              <a:cs typeface="Arial" panose="020B0604020202020204" pitchFamily="34" charset="0"/>
            </a:endParaRPr>
          </a:p>
        </p:txBody>
      </p:sp>
      <p:sp>
        <p:nvSpPr>
          <p:cNvPr id="13" name="Folded Corner 12"/>
          <p:cNvSpPr/>
          <p:nvPr/>
        </p:nvSpPr>
        <p:spPr>
          <a:xfrm>
            <a:off x="1768357" y="2780956"/>
            <a:ext cx="1465387" cy="1465387"/>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smtClean="0">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14" name="Folded Corner 13"/>
          <p:cNvSpPr/>
          <p:nvPr/>
        </p:nvSpPr>
        <p:spPr>
          <a:xfrm>
            <a:off x="1768357" y="4962229"/>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smtClean="0">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15" name="Folded Corner 14"/>
          <p:cNvSpPr/>
          <p:nvPr/>
        </p:nvSpPr>
        <p:spPr>
          <a:xfrm>
            <a:off x="1768357" y="7183313"/>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smtClean="0">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3726235" y="2999490"/>
            <a:ext cx="10453271" cy="942053"/>
          </a:xfrm>
          <a:prstGeom prst="rect">
            <a:avLst/>
          </a:prstGeom>
          <a:noFill/>
        </p:spPr>
        <p:txBody>
          <a:bodyPr wrap="square" rtlCol="0">
            <a:spAutoFit/>
          </a:bodyPr>
          <a:lstStyle/>
          <a:p>
            <a:pPr>
              <a:lnSpc>
                <a:spcPct val="150000"/>
              </a:lnSpc>
            </a:pPr>
            <a:r>
              <a:rPr lang="vi-VN" sz="4200" smtClean="0">
                <a:latin typeface="Arial" panose="020B0604020202020204" pitchFamily="34" charset="0"/>
                <a:cs typeface="Arial" panose="020B0604020202020204" pitchFamily="34" charset="0"/>
              </a:rPr>
              <a:t>Ôn lại các kiến thức đã học trong bài</a:t>
            </a:r>
            <a:endParaRPr lang="en-US" sz="4200">
              <a:latin typeface="Arial" panose="020B0604020202020204" pitchFamily="34" charset="0"/>
              <a:cs typeface="Arial" panose="020B0604020202020204" pitchFamily="34" charset="0"/>
            </a:endParaRPr>
          </a:p>
        </p:txBody>
      </p:sp>
      <p:sp>
        <p:nvSpPr>
          <p:cNvPr id="17" name="TextBox 16"/>
          <p:cNvSpPr txBox="1"/>
          <p:nvPr/>
        </p:nvSpPr>
        <p:spPr>
          <a:xfrm>
            <a:off x="3718214" y="5135595"/>
            <a:ext cx="11790624" cy="942053"/>
          </a:xfrm>
          <a:prstGeom prst="rect">
            <a:avLst/>
          </a:prstGeom>
          <a:noFill/>
        </p:spPr>
        <p:txBody>
          <a:bodyPr wrap="square" rtlCol="0">
            <a:spAutoFit/>
          </a:bodyPr>
          <a:lstStyle/>
          <a:p>
            <a:pPr>
              <a:lnSpc>
                <a:spcPct val="150000"/>
              </a:lnSpc>
            </a:pPr>
            <a:r>
              <a:rPr lang="vi-VN" sz="4200" smtClean="0">
                <a:cs typeface="Arial" panose="020B0604020202020204" pitchFamily="34" charset="0"/>
              </a:rPr>
              <a:t>Hoàn </a:t>
            </a:r>
            <a:r>
              <a:rPr lang="vi-VN" sz="4200">
                <a:cs typeface="Arial" panose="020B0604020202020204" pitchFamily="34" charset="0"/>
              </a:rPr>
              <a:t>thành các bài tập trong SBT</a:t>
            </a:r>
            <a:endParaRPr lang="en-US" sz="4200">
              <a:latin typeface="Arial" panose="020B0604020202020204" pitchFamily="34" charset="0"/>
              <a:cs typeface="Arial" panose="020B0604020202020204" pitchFamily="34" charset="0"/>
            </a:endParaRPr>
          </a:p>
        </p:txBody>
      </p:sp>
      <p:sp>
        <p:nvSpPr>
          <p:cNvPr id="18" name="TextBox 17"/>
          <p:cNvSpPr txBox="1"/>
          <p:nvPr/>
        </p:nvSpPr>
        <p:spPr>
          <a:xfrm>
            <a:off x="3726235" y="7385091"/>
            <a:ext cx="13109342" cy="1061829"/>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Chuẩn bị bài sau - </a:t>
            </a:r>
            <a:r>
              <a:rPr lang="vi-VN" sz="4200" b="1">
                <a:cs typeface="Arial" panose="020B0604020202020204" pitchFamily="34" charset="0"/>
              </a:rPr>
              <a:t>Bài 32. Các quy tắc tính đạo hàm</a:t>
            </a:r>
            <a:endParaRPr lang="en-US" sz="4200" b="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anim calcmode="lin" valueType="num">
                                      <p:cBhvr>
                                        <p:cTn id="34" dur="500" fill="hold"/>
                                        <p:tgtEl>
                                          <p:spTgt spid="15"/>
                                        </p:tgtEl>
                                        <p:attrNameLst>
                                          <p:attrName>ppt_x</p:attrName>
                                        </p:attrNameLst>
                                      </p:cBhvr>
                                      <p:tavLst>
                                        <p:tav tm="0">
                                          <p:val>
                                            <p:strVal val="#ppt_x"/>
                                          </p:val>
                                        </p:tav>
                                        <p:tav tm="100000">
                                          <p:val>
                                            <p:strVal val="#ppt_x"/>
                                          </p:val>
                                        </p:tav>
                                      </p:tavLst>
                                    </p:anim>
                                    <p:anim calcmode="lin" valueType="num">
                                      <p:cBhvr>
                                        <p:cTn id="35" dur="5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anim calcmode="lin" valueType="num">
                                      <p:cBhvr>
                                        <p:cTn id="39" dur="500" fill="hold"/>
                                        <p:tgtEl>
                                          <p:spTgt spid="18"/>
                                        </p:tgtEl>
                                        <p:attrNameLst>
                                          <p:attrName>ppt_x</p:attrName>
                                        </p:attrNameLst>
                                      </p:cBhvr>
                                      <p:tavLst>
                                        <p:tav tm="0">
                                          <p:val>
                                            <p:strVal val="#ppt_x"/>
                                          </p:val>
                                        </p:tav>
                                        <p:tav tm="100000">
                                          <p:val>
                                            <p:strVal val="#ppt_x"/>
                                          </p:val>
                                        </p:tav>
                                      </p:tavLst>
                                    </p:anim>
                                    <p:anim calcmode="lin" valueType="num">
                                      <p:cBhvr>
                                        <p:cTn id="4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p:bldP spid="17" grpId="0"/>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5" name="Freeform 5"/>
          <p:cNvSpPr/>
          <p:nvPr/>
        </p:nvSpPr>
        <p:spPr>
          <a:xfrm>
            <a:off x="9554144"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0" y="6062143"/>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9152505"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5"/>
            <a:stretch>
              <a:fillRect/>
            </a:stretch>
          </a:blipFill>
        </p:spPr>
      </p:sp>
      <p:sp>
        <p:nvSpPr>
          <p:cNvPr id="2" name="Freeform 2"/>
          <p:cNvSpPr/>
          <p:nvPr/>
        </p:nvSpPr>
        <p:spPr>
          <a:xfrm>
            <a:off x="-246493" y="-3670799"/>
            <a:ext cx="9398998" cy="9398998"/>
          </a:xfrm>
          <a:custGeom>
            <a:avLst/>
            <a:gdLst/>
            <a:ahLst/>
            <a:cxnLst/>
            <a:rect l="l" t="t" r="r" b="b"/>
            <a:pathLst>
              <a:path w="9398998" h="9398998">
                <a:moveTo>
                  <a:pt x="0" y="0"/>
                </a:moveTo>
                <a:lnTo>
                  <a:pt x="9398998" y="0"/>
                </a:lnTo>
                <a:lnTo>
                  <a:pt x="9398998" y="9398998"/>
                </a:lnTo>
                <a:lnTo>
                  <a:pt x="0" y="9398998"/>
                </a:lnTo>
                <a:lnTo>
                  <a:pt x="0" y="0"/>
                </a:lnTo>
                <a:close/>
              </a:path>
            </a:pathLst>
          </a:custGeom>
          <a:blipFill>
            <a:blip r:embed="rId5"/>
            <a:stretch>
              <a:fillRect/>
            </a:stretch>
          </a:blipFill>
        </p:spPr>
      </p:sp>
      <p:grpSp>
        <p:nvGrpSpPr>
          <p:cNvPr id="13" name="Group 2"/>
          <p:cNvGrpSpPr/>
          <p:nvPr/>
        </p:nvGrpSpPr>
        <p:grpSpPr>
          <a:xfrm>
            <a:off x="1219200" y="1409700"/>
            <a:ext cx="15925800" cy="7696200"/>
            <a:chOff x="0" y="0"/>
            <a:chExt cx="4274726" cy="2167467"/>
          </a:xfrm>
        </p:grpSpPr>
        <p:sp>
          <p:nvSpPr>
            <p:cNvPr id="14"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15"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15"/>
          <p:cNvSpPr/>
          <p:nvPr/>
        </p:nvSpPr>
        <p:spPr>
          <a:xfrm>
            <a:off x="3009900" y="2171700"/>
            <a:ext cx="12344400" cy="3785652"/>
          </a:xfrm>
          <a:prstGeom prst="rect">
            <a:avLst/>
          </a:prstGeom>
        </p:spPr>
        <p:txBody>
          <a:bodyPr wrap="square">
            <a:spAutoFit/>
          </a:bodyPr>
          <a:lstStyle/>
          <a:p>
            <a:pPr lvl="0" algn="ctr">
              <a:lnSpc>
                <a:spcPct val="150000"/>
              </a:lnSpc>
              <a:spcBef>
                <a:spcPts val="1200"/>
              </a:spcBef>
            </a:pPr>
            <a:r>
              <a:rPr lang="vi-VN" sz="8000" b="1" kern="0" smtClean="0">
                <a:solidFill>
                  <a:srgbClr val="1F497D"/>
                </a:solidFill>
                <a:ea typeface="Times New Roman" panose="02020603050405020304" pitchFamily="18" charset="0"/>
                <a:cs typeface="Arial" panose="020B0604020202020204" pitchFamily="34" charset="0"/>
              </a:rPr>
              <a:t>HẸN GẶP LẠI CÁC EM TRONG TIẾT HỌC SAU!</a:t>
            </a:r>
            <a:endParaRPr lang="vi-VN" sz="8000" b="1" kern="0">
              <a:solidFill>
                <a:srgbClr val="1F497D"/>
              </a:solidFill>
              <a:ea typeface="Times New Roman" panose="02020603050405020304" pitchFamily="18" charset="0"/>
              <a:cs typeface="Arial" panose="020B0604020202020204" pitchFamily="34" charset="0"/>
            </a:endParaRPr>
          </a:p>
        </p:txBody>
      </p:sp>
      <p:sp>
        <p:nvSpPr>
          <p:cNvPr id="18" name="Freeform 8"/>
          <p:cNvSpPr/>
          <p:nvPr/>
        </p:nvSpPr>
        <p:spPr>
          <a:xfrm>
            <a:off x="871635" y="6608689"/>
            <a:ext cx="3723274" cy="2857613"/>
          </a:xfrm>
          <a:custGeom>
            <a:avLst/>
            <a:gdLst/>
            <a:ahLst/>
            <a:cxnLst/>
            <a:rect l="l" t="t" r="r" b="b"/>
            <a:pathLst>
              <a:path w="3723274" h="2857613">
                <a:moveTo>
                  <a:pt x="0" y="0"/>
                </a:moveTo>
                <a:lnTo>
                  <a:pt x="3723274" y="0"/>
                </a:lnTo>
                <a:lnTo>
                  <a:pt x="3723274" y="2857613"/>
                </a:lnTo>
                <a:lnTo>
                  <a:pt x="0" y="2857613"/>
                </a:lnTo>
                <a:lnTo>
                  <a:pt x="0" y="0"/>
                </a:lnTo>
                <a:close/>
              </a:path>
            </a:pathLst>
          </a:custGeom>
          <a:blipFill>
            <a:blip r:embed="rId6"/>
            <a:stretch>
              <a:fillRect/>
            </a:stretch>
          </a:blipFill>
        </p:spPr>
      </p:sp>
      <p:pic>
        <p:nvPicPr>
          <p:cNvPr id="7" name="Picture 6"/>
          <p:cNvPicPr>
            <a:picLocks noChangeAspect="1"/>
          </p:cNvPicPr>
          <p:nvPr/>
        </p:nvPicPr>
        <p:blipFill>
          <a:blip r:embed="rId7"/>
          <a:stretch>
            <a:fillRect/>
          </a:stretch>
        </p:blipFill>
        <p:spPr>
          <a:xfrm>
            <a:off x="14366770" y="7111406"/>
            <a:ext cx="2774219" cy="2126037"/>
          </a:xfrm>
          <a:prstGeom prst="rect">
            <a:avLst/>
          </a:prstGeom>
        </p:spPr>
      </p:pic>
    </p:spTree>
    <p:extLst>
      <p:ext uri="{BB962C8B-B14F-4D97-AF65-F5344CB8AC3E}">
        <p14:creationId xmlns:p14="http://schemas.microsoft.com/office/powerpoint/2010/main" val="3663717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9"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20"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6" name="Group 17"/>
          <p:cNvGrpSpPr/>
          <p:nvPr/>
        </p:nvGrpSpPr>
        <p:grpSpPr>
          <a:xfrm>
            <a:off x="244642" y="222584"/>
            <a:ext cx="17771490" cy="97977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mc:Choice xmlns:a14="http://schemas.microsoft.com/office/drawing/2010/main" Requires="a14">
          <p:sp>
            <p:nvSpPr>
              <p:cNvPr id="13" name="Rectangle 12"/>
              <p:cNvSpPr/>
              <p:nvPr/>
            </p:nvSpPr>
            <p:spPr>
              <a:xfrm>
                <a:off x="535305" y="1365532"/>
                <a:ext cx="11094133" cy="6063968"/>
              </a:xfrm>
              <a:prstGeom prst="rect">
                <a:avLst/>
              </a:prstGeom>
            </p:spPr>
            <p:txBody>
              <a:bodyPr wrap="square">
                <a:spAutoFit/>
              </a:bodyPr>
              <a:lstStyle/>
              <a:p>
                <a:pPr marL="571500" indent="-571500" algn="just">
                  <a:lnSpc>
                    <a:spcPct val="140000"/>
                  </a:lnSpc>
                  <a:buFont typeface="Wingdings" panose="05000000000000000000" pitchFamily="2" charset="2"/>
                  <a:buChar char="q"/>
                </a:pPr>
                <a:r>
                  <a:rPr lang="vi-VN" sz="3600" b="1" smtClean="0">
                    <a:solidFill>
                      <a:srgbClr val="C00000"/>
                    </a:solidFill>
                    <a:cs typeface="Arial" panose="020B0604020202020204" pitchFamily="34" charset="0"/>
                  </a:rPr>
                  <a:t>HĐ1</a:t>
                </a:r>
                <a:r>
                  <a:rPr lang="en-US" sz="3600" b="1" smtClean="0">
                    <a:solidFill>
                      <a:srgbClr val="C00000"/>
                    </a:solidFill>
                    <a:cs typeface="Arial" panose="020B0604020202020204" pitchFamily="34" charset="0"/>
                  </a:rPr>
                  <a:t>. </a:t>
                </a:r>
                <a:r>
                  <a:rPr lang="vi-VN" sz="3600">
                    <a:solidFill>
                      <a:srgbClr val="000000"/>
                    </a:solidFill>
                  </a:rPr>
                  <a:t>Một vật di chuyển trên một đường thẳng (H.9.2). Quãng đường </a:t>
                </a:r>
                <a14:m>
                  <m:oMath xmlns:m="http://schemas.openxmlformats.org/officeDocument/2006/math">
                    <m:r>
                      <a:rPr lang="vi-VN" sz="3600" i="1" smtClean="0">
                        <a:solidFill>
                          <a:srgbClr val="000000"/>
                        </a:solidFill>
                      </a:rPr>
                      <m:t>𝑠</m:t>
                    </m:r>
                  </m:oMath>
                </a14:m>
                <a:r>
                  <a:rPr lang="vi-VN" sz="3600">
                    <a:solidFill>
                      <a:srgbClr val="000000"/>
                    </a:solidFill>
                  </a:rPr>
                  <a:t> của chuyển động là một hàm số của thời gian </a:t>
                </a:r>
                <a14:m>
                  <m:oMath xmlns:m="http://schemas.openxmlformats.org/officeDocument/2006/math">
                    <m:r>
                      <a:rPr lang="vi-VN" sz="3600" i="1" smtClean="0">
                        <a:solidFill>
                          <a:srgbClr val="000000"/>
                        </a:solidFill>
                      </a:rPr>
                      <m:t>𝑡</m:t>
                    </m:r>
                  </m:oMath>
                </a14:m>
                <a:r>
                  <a:rPr lang="vi-VN" sz="3600">
                    <a:solidFill>
                      <a:srgbClr val="000000"/>
                    </a:solidFill>
                  </a:rPr>
                  <a:t>, </a:t>
                </a:r>
                <a14:m>
                  <m:oMath xmlns:m="http://schemas.openxmlformats.org/officeDocument/2006/math">
                    <m:r>
                      <a:rPr lang="vi-VN" sz="3600" i="1" smtClean="0">
                        <a:solidFill>
                          <a:srgbClr val="000000"/>
                        </a:solidFill>
                      </a:rPr>
                      <m:t>𝑠</m:t>
                    </m:r>
                    <m:r>
                      <a:rPr lang="vi-VN" sz="3600" i="1" smtClean="0">
                        <a:solidFill>
                          <a:srgbClr val="000000"/>
                        </a:solidFill>
                      </a:rPr>
                      <m:t> = </m:t>
                    </m:r>
                    <m:r>
                      <a:rPr lang="vi-VN" sz="3600" i="1" smtClean="0">
                        <a:solidFill>
                          <a:srgbClr val="000000"/>
                        </a:solidFill>
                      </a:rPr>
                      <m:t>𝑠</m:t>
                    </m:r>
                    <m:r>
                      <a:rPr lang="vi-VN" sz="3600" i="1" smtClean="0">
                        <a:solidFill>
                          <a:srgbClr val="000000"/>
                        </a:solidFill>
                      </a:rPr>
                      <m:t>(</m:t>
                    </m:r>
                    <m:r>
                      <a:rPr lang="vi-VN" sz="3600" i="1" smtClean="0">
                        <a:solidFill>
                          <a:srgbClr val="000000"/>
                        </a:solidFill>
                      </a:rPr>
                      <m:t>𝑡</m:t>
                    </m:r>
                    <m:r>
                      <a:rPr lang="vi-VN" sz="3600" i="1" smtClean="0">
                        <a:solidFill>
                          <a:srgbClr val="000000"/>
                        </a:solidFill>
                      </a:rPr>
                      <m:t>) </m:t>
                    </m:r>
                  </m:oMath>
                </a14:m>
                <a:r>
                  <a:rPr lang="vi-VN" sz="3600">
                    <a:solidFill>
                      <a:srgbClr val="000000"/>
                    </a:solidFill>
                  </a:rPr>
                  <a:t>(được gọi là </a:t>
                </a:r>
                <a:r>
                  <a:rPr lang="vi-VN" sz="3600" i="1">
                    <a:solidFill>
                      <a:srgbClr val="000000"/>
                    </a:solidFill>
                  </a:rPr>
                  <a:t>phương trình của chuyển </a:t>
                </a:r>
                <a:r>
                  <a:rPr lang="vi-VN" sz="3600" i="1">
                    <a:solidFill>
                      <a:srgbClr val="000000"/>
                    </a:solidFill>
                  </a:rPr>
                  <a:t>động</a:t>
                </a:r>
                <a:r>
                  <a:rPr lang="vi-VN" sz="3600" smtClean="0">
                    <a:solidFill>
                      <a:srgbClr val="000000"/>
                    </a:solidFill>
                  </a:rPr>
                  <a:t>).</a:t>
                </a:r>
              </a:p>
              <a:p>
                <a:pPr algn="just">
                  <a:lnSpc>
                    <a:spcPct val="140000"/>
                  </a:lnSpc>
                </a:pPr>
                <a:r>
                  <a:rPr lang="vi-VN" sz="3600" smtClean="0">
                    <a:solidFill>
                      <a:srgbClr val="000000"/>
                    </a:solidFill>
                  </a:rPr>
                  <a:t>a) Tính vận tốc trung bình của vật trong khoảng thời gian từ </a:t>
                </a:r>
                <a14:m>
                  <m:oMath xmlns:m="http://schemas.openxmlformats.org/officeDocument/2006/math">
                    <m:r>
                      <a:rPr lang="vi-VN" sz="3600" i="1" smtClean="0">
                        <a:solidFill>
                          <a:srgbClr val="000000"/>
                        </a:solidFill>
                      </a:rPr>
                      <m:t>𝑡</m:t>
                    </m:r>
                    <m:r>
                      <a:rPr lang="vi-VN" sz="3600" i="1" baseline="-25000">
                        <a:solidFill>
                          <a:srgbClr val="000000"/>
                        </a:solidFill>
                      </a:rPr>
                      <m:t>0</m:t>
                    </m:r>
                  </m:oMath>
                </a14:m>
                <a:r>
                  <a:rPr lang="vi-VN" sz="3600">
                    <a:solidFill>
                      <a:srgbClr val="000000"/>
                    </a:solidFill>
                  </a:rPr>
                  <a:t> đến </a:t>
                </a:r>
                <a14:m>
                  <m:oMath xmlns:m="http://schemas.openxmlformats.org/officeDocument/2006/math">
                    <m:r>
                      <a:rPr lang="vi-VN" sz="3600" i="1" smtClean="0">
                        <a:solidFill>
                          <a:srgbClr val="000000"/>
                        </a:solidFill>
                      </a:rPr>
                      <m:t>𝑡</m:t>
                    </m:r>
                  </m:oMath>
                </a14:m>
                <a:r>
                  <a:rPr lang="vi-VN" sz="3600">
                    <a:solidFill>
                      <a:srgbClr val="000000"/>
                    </a:solidFill>
                  </a:rPr>
                  <a:t>.</a:t>
                </a:r>
              </a:p>
              <a:p>
                <a:pPr algn="just">
                  <a:lnSpc>
                    <a:spcPct val="140000"/>
                  </a:lnSpc>
                </a:pPr>
                <a:r>
                  <a:rPr lang="vi-VN" sz="3600">
                    <a:solidFill>
                      <a:srgbClr val="000000"/>
                    </a:solidFill>
                  </a:rPr>
                  <a:t>b) Giới hạn</a:t>
                </a:r>
                <a:r>
                  <a:rPr lang="vi-VN" sz="3600">
                    <a:solidFill>
                      <a:srgbClr val="000000"/>
                    </a:solidFill>
                  </a:rPr>
                  <a:t> </a:t>
                </a:r>
                <a14:m>
                  <m:oMath xmlns:m="http://schemas.openxmlformats.org/officeDocument/2006/math">
                    <m:func>
                      <m:funcPr>
                        <m:ctrlPr>
                          <a:rPr lang="en-US" sz="3600" i="1">
                            <a:ea typeface="Malgun Gothic" panose="020B0503020000020004" pitchFamily="34" charset="-127"/>
                            <a:cs typeface="Times New Roman" panose="02020603050405020304" pitchFamily="18" charset="0"/>
                          </a:rPr>
                        </m:ctrlPr>
                      </m:funcPr>
                      <m:fName>
                        <m:limLow>
                          <m:limLowPr>
                            <m:ctrlPr>
                              <a:rPr lang="en-US" sz="3600" i="1">
                                <a:effectLst/>
                                <a:ea typeface="Malgun Gothic" panose="020B0503020000020004" pitchFamily="34" charset="-127"/>
                                <a:cs typeface="Times New Roman" panose="02020603050405020304" pitchFamily="18" charset="0"/>
                              </a:rPr>
                            </m:ctrlPr>
                          </m:limLowPr>
                          <m:e>
                            <m:r>
                              <m:rPr>
                                <m:sty m:val="p"/>
                              </m:rPr>
                              <a:rPr lang="nl-NL" sz="3600">
                                <a:effectLst/>
                                <a:ea typeface="Calibri" panose="020F0502020204030204" pitchFamily="34" charset="0"/>
                                <a:cs typeface="Times New Roman" panose="02020603050405020304" pitchFamily="18" charset="0"/>
                              </a:rPr>
                              <m:t>lim</m:t>
                            </m:r>
                          </m:e>
                          <m:lim>
                            <m:r>
                              <a:rPr lang="nl-NL" sz="3600" i="1">
                                <a:effectLst/>
                                <a:ea typeface="Malgun Gothic" panose="020B0503020000020004" pitchFamily="34" charset="-127"/>
                                <a:cs typeface="Times New Roman" panose="02020603050405020304" pitchFamily="18" charset="0"/>
                              </a:rPr>
                              <m:t>𝑡</m:t>
                            </m:r>
                            <m:r>
                              <a:rPr lang="nl-NL" sz="3600" i="1">
                                <a:effectLst/>
                                <a:ea typeface="Malgun Gothic" panose="020B0503020000020004" pitchFamily="34" charset="-127"/>
                                <a:cs typeface="Times New Roman" panose="02020603050405020304" pitchFamily="18" charset="0"/>
                              </a:rPr>
                              <m:t>→</m:t>
                            </m:r>
                            <m:sSub>
                              <m:sSubPr>
                                <m:ctrlPr>
                                  <a:rPr lang="en-US" sz="3600" i="1">
                                    <a:effectLst/>
                                    <a:ea typeface="Malgun Gothic" panose="020B0503020000020004" pitchFamily="34" charset="-127"/>
                                    <a:cs typeface="Times New Roman" panose="02020603050405020304" pitchFamily="18" charset="0"/>
                                  </a:rPr>
                                </m:ctrlPr>
                              </m:sSubPr>
                              <m:e>
                                <m:r>
                                  <a:rPr lang="nl-NL" sz="3600" i="1">
                                    <a:effectLst/>
                                    <a:ea typeface="Malgun Gothic" panose="020B0503020000020004" pitchFamily="34" charset="-127"/>
                                    <a:cs typeface="Times New Roman" panose="02020603050405020304" pitchFamily="18" charset="0"/>
                                  </a:rPr>
                                  <m:t>𝑡</m:t>
                                </m:r>
                              </m:e>
                              <m:sub>
                                <m:r>
                                  <a:rPr lang="nl-NL" sz="3600" i="1">
                                    <a:effectLst/>
                                    <a:ea typeface="Malgun Gothic" panose="020B0503020000020004" pitchFamily="34" charset="-127"/>
                                    <a:cs typeface="Times New Roman" panose="02020603050405020304" pitchFamily="18" charset="0"/>
                                  </a:rPr>
                                  <m:t>𝑜</m:t>
                                </m:r>
                              </m:sub>
                            </m:sSub>
                          </m:lim>
                        </m:limLow>
                      </m:fName>
                      <m:e>
                        <m:f>
                          <m:fPr>
                            <m:ctrlPr>
                              <a:rPr lang="en-US" sz="3600" i="1">
                                <a:solidFill>
                                  <a:srgbClr val="000000"/>
                                </a:solidFill>
                                <a:effectLst/>
                                <a:ea typeface="Times New Roman" panose="02020603050405020304" pitchFamily="18" charset="0"/>
                                <a:cs typeface="Times New Roman" panose="02020603050405020304" pitchFamily="18" charset="0"/>
                              </a:rPr>
                            </m:ctrlPr>
                          </m:fPr>
                          <m:num>
                            <m:r>
                              <a:rPr lang="en-US" sz="3600" i="1">
                                <a:solidFill>
                                  <a:srgbClr val="000000"/>
                                </a:solidFill>
                                <a:effectLst/>
                                <a:ea typeface="Times New Roman" panose="02020603050405020304" pitchFamily="18" charset="0"/>
                                <a:cs typeface="Times New Roman" panose="02020603050405020304" pitchFamily="18" charset="0"/>
                              </a:rPr>
                              <m:t>𝑠</m:t>
                            </m:r>
                            <m:d>
                              <m:dPr>
                                <m:ctrlPr>
                                  <a:rPr lang="en-US" sz="3600" i="1">
                                    <a:solidFill>
                                      <a:srgbClr val="000000"/>
                                    </a:solidFill>
                                    <a:effectLst/>
                                    <a:ea typeface="Times New Roman" panose="02020603050405020304" pitchFamily="18" charset="0"/>
                                    <a:cs typeface="Times New Roman" panose="02020603050405020304" pitchFamily="18" charset="0"/>
                                  </a:rPr>
                                </m:ctrlPr>
                              </m:dPr>
                              <m:e>
                                <m:r>
                                  <a:rPr lang="en-US" sz="3600" i="1">
                                    <a:solidFill>
                                      <a:srgbClr val="000000"/>
                                    </a:solidFill>
                                    <a:effectLst/>
                                    <a:ea typeface="Times New Roman" panose="02020603050405020304" pitchFamily="18" charset="0"/>
                                    <a:cs typeface="Times New Roman" panose="02020603050405020304" pitchFamily="18" charset="0"/>
                                  </a:rPr>
                                  <m:t>𝑡</m:t>
                                </m:r>
                              </m:e>
                            </m:d>
                            <m:r>
                              <a:rPr lang="nl-NL" sz="3600" i="1">
                                <a:solidFill>
                                  <a:srgbClr val="000000"/>
                                </a:solidFill>
                                <a:effectLst/>
                                <a:ea typeface="Times New Roman" panose="02020603050405020304" pitchFamily="18" charset="0"/>
                                <a:cs typeface="Times New Roman" panose="02020603050405020304" pitchFamily="18" charset="0"/>
                              </a:rPr>
                              <m:t>−</m:t>
                            </m:r>
                            <m:r>
                              <a:rPr lang="en-US" sz="3600" i="1">
                                <a:solidFill>
                                  <a:srgbClr val="000000"/>
                                </a:solidFill>
                                <a:effectLst/>
                                <a:ea typeface="Times New Roman" panose="02020603050405020304" pitchFamily="18" charset="0"/>
                                <a:cs typeface="Times New Roman" panose="02020603050405020304" pitchFamily="18" charset="0"/>
                              </a:rPr>
                              <m:t>𝑠</m:t>
                            </m:r>
                            <m:d>
                              <m:dPr>
                                <m:ctrlPr>
                                  <a:rPr lang="en-US" sz="3600" i="1">
                                    <a:solidFill>
                                      <a:srgbClr val="000000"/>
                                    </a:solidFill>
                                    <a:effectLst/>
                                    <a:ea typeface="Times New Roman" panose="02020603050405020304" pitchFamily="18" charset="0"/>
                                    <a:cs typeface="Times New Roman" panose="02020603050405020304" pitchFamily="18" charset="0"/>
                                  </a:rPr>
                                </m:ctrlPr>
                              </m:dPr>
                              <m:e>
                                <m:sSub>
                                  <m:sSubPr>
                                    <m:ctrlPr>
                                      <a:rPr lang="en-US" sz="3600" i="1">
                                        <a:solidFill>
                                          <a:srgbClr val="000000"/>
                                        </a:solidFill>
                                        <a:effectLst/>
                                        <a:ea typeface="Times New Roman" panose="02020603050405020304" pitchFamily="18" charset="0"/>
                                        <a:cs typeface="Times New Roman" panose="02020603050405020304" pitchFamily="18" charset="0"/>
                                      </a:rPr>
                                    </m:ctrlPr>
                                  </m:sSubPr>
                                  <m:e>
                                    <m:r>
                                      <a:rPr lang="en-US" sz="3600" i="1">
                                        <a:solidFill>
                                          <a:srgbClr val="000000"/>
                                        </a:solidFill>
                                        <a:effectLst/>
                                        <a:ea typeface="Times New Roman" panose="02020603050405020304" pitchFamily="18" charset="0"/>
                                        <a:cs typeface="Times New Roman" panose="02020603050405020304" pitchFamily="18" charset="0"/>
                                      </a:rPr>
                                      <m:t>𝑡</m:t>
                                    </m:r>
                                  </m:e>
                                  <m:sub>
                                    <m:r>
                                      <a:rPr lang="en-US" sz="3600" i="1">
                                        <a:solidFill>
                                          <a:srgbClr val="000000"/>
                                        </a:solidFill>
                                        <a:effectLst/>
                                        <a:ea typeface="Times New Roman" panose="02020603050405020304" pitchFamily="18" charset="0"/>
                                        <a:cs typeface="Times New Roman" panose="02020603050405020304" pitchFamily="18" charset="0"/>
                                      </a:rPr>
                                      <m:t>𝑜</m:t>
                                    </m:r>
                                  </m:sub>
                                </m:sSub>
                              </m:e>
                            </m:d>
                          </m:num>
                          <m:den>
                            <m:r>
                              <a:rPr lang="en-US" sz="3600" i="1">
                                <a:solidFill>
                                  <a:srgbClr val="000000"/>
                                </a:solidFill>
                                <a:effectLst/>
                                <a:ea typeface="Times New Roman" panose="02020603050405020304" pitchFamily="18" charset="0"/>
                                <a:cs typeface="Times New Roman" panose="02020603050405020304" pitchFamily="18" charset="0"/>
                              </a:rPr>
                              <m:t>𝑡</m:t>
                            </m:r>
                            <m:r>
                              <a:rPr lang="nl-NL" sz="3600" i="1">
                                <a:solidFill>
                                  <a:srgbClr val="000000"/>
                                </a:solidFill>
                                <a:effectLst/>
                                <a:ea typeface="Times New Roman" panose="02020603050405020304" pitchFamily="18" charset="0"/>
                                <a:cs typeface="Times New Roman" panose="02020603050405020304" pitchFamily="18" charset="0"/>
                              </a:rPr>
                              <m:t>−</m:t>
                            </m:r>
                            <m:sSub>
                              <m:sSubPr>
                                <m:ctrlPr>
                                  <a:rPr lang="en-US" sz="3600" i="1">
                                    <a:solidFill>
                                      <a:srgbClr val="000000"/>
                                    </a:solidFill>
                                    <a:effectLst/>
                                    <a:ea typeface="Times New Roman" panose="02020603050405020304" pitchFamily="18" charset="0"/>
                                    <a:cs typeface="Times New Roman" panose="02020603050405020304" pitchFamily="18" charset="0"/>
                                  </a:rPr>
                                </m:ctrlPr>
                              </m:sSubPr>
                              <m:e>
                                <m:r>
                                  <a:rPr lang="en-US" sz="3600" i="1">
                                    <a:solidFill>
                                      <a:srgbClr val="000000"/>
                                    </a:solidFill>
                                    <a:effectLst/>
                                    <a:ea typeface="Times New Roman" panose="02020603050405020304" pitchFamily="18" charset="0"/>
                                    <a:cs typeface="Times New Roman" panose="02020603050405020304" pitchFamily="18" charset="0"/>
                                  </a:rPr>
                                  <m:t>𝑡</m:t>
                                </m:r>
                              </m:e>
                              <m:sub>
                                <m:r>
                                  <a:rPr lang="en-US" sz="3600" i="1">
                                    <a:solidFill>
                                      <a:srgbClr val="000000"/>
                                    </a:solidFill>
                                    <a:effectLst/>
                                    <a:ea typeface="Times New Roman" panose="02020603050405020304" pitchFamily="18" charset="0"/>
                                    <a:cs typeface="Times New Roman" panose="02020603050405020304" pitchFamily="18" charset="0"/>
                                  </a:rPr>
                                  <m:t>𝑜</m:t>
                                </m:r>
                              </m:sub>
                            </m:sSub>
                          </m:den>
                        </m:f>
                      </m:e>
                    </m:func>
                  </m:oMath>
                </a14:m>
                <a:r>
                  <a:rPr lang="vi-VN" sz="3600">
                    <a:solidFill>
                      <a:srgbClr val="000000"/>
                    </a:solidFill>
                  </a:rPr>
                  <a:t> cho ta biết </a:t>
                </a:r>
                <a:r>
                  <a:rPr lang="vi-VN" sz="3600">
                    <a:solidFill>
                      <a:srgbClr val="000000"/>
                    </a:solidFill>
                  </a:rPr>
                  <a:t>điều </a:t>
                </a:r>
                <a:r>
                  <a:rPr lang="vi-VN" sz="3600" smtClean="0">
                    <a:solidFill>
                      <a:srgbClr val="000000"/>
                    </a:solidFill>
                  </a:rPr>
                  <a:t>gì?</a:t>
                </a:r>
                <a:endParaRPr lang="vi-VN" sz="3600" b="0" i="0">
                  <a:solidFill>
                    <a:srgbClr val="000000"/>
                  </a:solidFill>
                  <a:effectLst/>
                </a:endParaRPr>
              </a:p>
            </p:txBody>
          </p:sp>
        </mc:Choice>
        <mc:Fallback>
          <p:sp>
            <p:nvSpPr>
              <p:cNvPr id="13" name="Rectangle 12"/>
              <p:cNvSpPr>
                <a:spLocks noRot="1" noChangeAspect="1" noMove="1" noResize="1" noEditPoints="1" noAdjustHandles="1" noChangeArrowheads="1" noChangeShapeType="1" noTextEdit="1"/>
              </p:cNvSpPr>
              <p:nvPr/>
            </p:nvSpPr>
            <p:spPr>
              <a:xfrm>
                <a:off x="535305" y="1365532"/>
                <a:ext cx="11094133" cy="6063968"/>
              </a:xfrm>
              <a:prstGeom prst="rect">
                <a:avLst/>
              </a:prstGeom>
              <a:blipFill>
                <a:blip r:embed="rId3"/>
                <a:stretch>
                  <a:fillRect l="-1703" r="-1648"/>
                </a:stretch>
              </a:blipFill>
            </p:spPr>
            <p:txBody>
              <a:bodyPr/>
              <a:lstStyle/>
              <a:p>
                <a:r>
                  <a:rPr lang="en-US">
                    <a:noFill/>
                  </a:rPr>
                  <a:t> </a:t>
                </a:r>
              </a:p>
            </p:txBody>
          </p:sp>
        </mc:Fallback>
      </mc:AlternateContent>
      <p:grpSp>
        <p:nvGrpSpPr>
          <p:cNvPr id="14" name="Group 13"/>
          <p:cNvGrpSpPr/>
          <p:nvPr/>
        </p:nvGrpSpPr>
        <p:grpSpPr>
          <a:xfrm>
            <a:off x="1260342" y="7567816"/>
            <a:ext cx="1648503" cy="1157084"/>
            <a:chOff x="981393" y="777308"/>
            <a:chExt cx="1858639" cy="1275995"/>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7" name="TextBox 26"/>
            <p:cNvSpPr txBox="1"/>
            <p:nvPr/>
          </p:nvSpPr>
          <p:spPr>
            <a:xfrm>
              <a:off x="1177948" y="960901"/>
              <a:ext cx="1419799" cy="7127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grpSp>
        <p:nvGrpSpPr>
          <p:cNvPr id="21" name="Group 20"/>
          <p:cNvGrpSpPr/>
          <p:nvPr/>
        </p:nvGrpSpPr>
        <p:grpSpPr>
          <a:xfrm>
            <a:off x="239215" y="225882"/>
            <a:ext cx="13732188" cy="1002272"/>
            <a:chOff x="519133" y="187921"/>
            <a:chExt cx="25900299" cy="1036067"/>
          </a:xfrm>
        </p:grpSpPr>
        <p:sp>
          <p:nvSpPr>
            <p:cNvPr id="22" name="Round Single Corner Rectangle 21"/>
            <p:cNvSpPr/>
            <p:nvPr/>
          </p:nvSpPr>
          <p:spPr>
            <a:xfrm flipV="1">
              <a:off x="519133" y="187921"/>
              <a:ext cx="25562304" cy="1036067"/>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879948" y="339267"/>
              <a:ext cx="25539484" cy="779479"/>
            </a:xfrm>
            <a:prstGeom prst="rect">
              <a:avLst/>
            </a:prstGeom>
          </p:spPr>
          <p:txBody>
            <a:bodyPr wrap="none">
              <a:spAutoFit/>
            </a:bodyPr>
            <a:lstStyle/>
            <a:p>
              <a:pPr lvl="0">
                <a:defRPr/>
              </a:pPr>
              <a:r>
                <a:rPr lang="en-US" sz="4200" b="1">
                  <a:solidFill>
                    <a:prstClr val="black"/>
                  </a:solidFill>
                  <a:latin typeface="Arial" panose="020B0604020202020204" pitchFamily="34" charset="0"/>
                  <a:cs typeface="Arial" panose="020B0604020202020204" pitchFamily="34" charset="0"/>
                </a:rPr>
                <a:t>a) Vận tốc tức thời của một vật chuyển động thẳng</a:t>
              </a:r>
              <a:endParaRPr kumimoji="0" lang="en-US" sz="4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9" name="Rectangle 8"/>
              <p:cNvSpPr/>
              <p:nvPr/>
            </p:nvSpPr>
            <p:spPr>
              <a:xfrm>
                <a:off x="3891263" y="7852427"/>
                <a:ext cx="13878442" cy="2119747"/>
              </a:xfrm>
              <a:prstGeom prst="rect">
                <a:avLst/>
              </a:prstGeom>
            </p:spPr>
            <p:txBody>
              <a:bodyPr wrap="square">
                <a:spAutoFit/>
              </a:bodyPr>
              <a:lstStyle/>
              <a:p>
                <a:pPr>
                  <a:lnSpc>
                    <a:spcPct val="140000"/>
                  </a:lnSpc>
                </a:pPr>
                <a:r>
                  <a:rPr lang="nl-NL" sz="3600" kern="100" smtClean="0">
                    <a:solidFill>
                      <a:srgbClr val="000000"/>
                    </a:solidFill>
                    <a:latin typeface="Arial" panose="020B0604020202020204" pitchFamily="34" charset="0"/>
                    <a:ea typeface="Times New Roman" panose="02020603050405020304" pitchFamily="18" charset="0"/>
                    <a:cs typeface="Arial" panose="020B0604020202020204" pitchFamily="34" charset="0"/>
                  </a:rPr>
                  <a:t>a) Vận </a:t>
                </a:r>
                <a:r>
                  <a:rPr lang="nl-NL" sz="3600" kern="100">
                    <a:solidFill>
                      <a:srgbClr val="000000"/>
                    </a:solidFill>
                    <a:latin typeface="Arial" panose="020B0604020202020204" pitchFamily="34" charset="0"/>
                    <a:ea typeface="Times New Roman" panose="02020603050405020304" pitchFamily="18" charset="0"/>
                    <a:cs typeface="Arial" panose="020B0604020202020204" pitchFamily="34" charset="0"/>
                  </a:rPr>
                  <a:t>tốc trung bình của vật trong khoảng thời gian từ</a:t>
                </a:r>
                <a14:m>
                  <m:oMath xmlns:m="http://schemas.openxmlformats.org/officeDocument/2006/math">
                    <m:r>
                      <a:rPr lang="nl-NL"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oMath>
                </a14:m>
                <a:r>
                  <a:rPr lang="nl-NL" sz="36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đến </a:t>
                </a:r>
                <a14:m>
                  <m:oMath xmlns:m="http://schemas.openxmlformats.org/officeDocument/2006/math">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oMath>
                </a14:m>
                <a:r>
                  <a:rPr lang="nl-NL" sz="36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nl-NL" sz="3600" kern="1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p>
              <a:p>
                <a:pPr algn="ctr">
                  <a:lnSpc>
                    <a:spcPct val="140000"/>
                  </a:lnSpc>
                </a:pPr>
                <a14:m>
                  <m:oMath xmlns:m="http://schemas.openxmlformats.org/officeDocument/2006/math">
                    <m:sSub>
                      <m:sSub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𝑡𝑏</m:t>
                        </m:r>
                      </m:sub>
                    </m:sSub>
                    <m:r>
                      <a:rPr lang="nl-NL"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m:t>
                        </m:r>
                        <m:d>
                          <m:d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nl-NL"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m:t>
                        </m:r>
                        <m:d>
                          <m:d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e>
                        </m:d>
                      </m:num>
                      <m:den>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r>
                          <a:rPr lang="nl-NL"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den>
                    </m:f>
                  </m:oMath>
                </a14:m>
                <a:r>
                  <a:rPr lang="en-US" sz="3600" kern="100" smtClean="0">
                    <a:effectLst/>
                    <a:latin typeface="Arial" panose="020B0604020202020204" pitchFamily="34" charset="0"/>
                    <a:ea typeface="Calibri" panose="020F0502020204030204" pitchFamily="34" charset="0"/>
                    <a:cs typeface="Arial" panose="020B0604020202020204" pitchFamily="34" charset="0"/>
                  </a:rPr>
                  <a:t> </a:t>
                </a:r>
                <a:endParaRPr lang="en-US" sz="3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3891263" y="7852427"/>
                <a:ext cx="13878442" cy="2119747"/>
              </a:xfrm>
              <a:prstGeom prst="rect">
                <a:avLst/>
              </a:prstGeom>
              <a:blipFill>
                <a:blip r:embed="rId5"/>
                <a:stretch>
                  <a:fillRect l="-1318"/>
                </a:stretch>
              </a:blipFill>
            </p:spPr>
            <p:txBody>
              <a:bodyPr/>
              <a:lstStyle/>
              <a:p>
                <a:r>
                  <a:rPr lang="en-US">
                    <a:noFill/>
                  </a:rPr>
                  <a:t> </a:t>
                </a:r>
              </a:p>
            </p:txBody>
          </p:sp>
        </mc:Fallback>
      </mc:AlternateContent>
      <p:pic>
        <p:nvPicPr>
          <p:cNvPr id="12" name="Picture 11"/>
          <p:cNvPicPr>
            <a:picLocks noChangeAspect="1"/>
          </p:cNvPicPr>
          <p:nvPr/>
        </p:nvPicPr>
        <p:blipFill>
          <a:blip r:embed="rId6"/>
          <a:stretch>
            <a:fillRect/>
          </a:stretch>
        </p:blipFill>
        <p:spPr>
          <a:xfrm>
            <a:off x="11757519" y="1473051"/>
            <a:ext cx="6040259" cy="4139410"/>
          </a:xfrm>
          <a:prstGeom prst="rect">
            <a:avLst/>
          </a:prstGeom>
        </p:spPr>
      </p:pic>
      <p:pic>
        <p:nvPicPr>
          <p:cNvPr id="25" name="Picture 24"/>
          <p:cNvPicPr>
            <a:picLocks noChangeAspect="1"/>
          </p:cNvPicPr>
          <p:nvPr/>
        </p:nvPicPr>
        <p:blipFill>
          <a:blip r:embed="rId7"/>
          <a:stretch>
            <a:fillRect/>
          </a:stretch>
        </p:blipFill>
        <p:spPr>
          <a:xfrm>
            <a:off x="16890680" y="6406072"/>
            <a:ext cx="1031218" cy="10944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up)">
                                      <p:cBhvr>
                                        <p:cTn id="29" dur="500"/>
                                        <p:tgtEl>
                                          <p:spTgt spid="9">
                                            <p:txEl>
                                              <p:pRg st="0" end="0"/>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wipe(up)">
                                      <p:cBhvr>
                                        <p:cTn id="3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19" name="Freeform 2"/>
          <p:cNvSpPr/>
          <p:nvPr/>
        </p:nvSpPr>
        <p:spPr>
          <a:xfrm>
            <a:off x="-246493"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sp>
        <p:nvSpPr>
          <p:cNvPr id="20" name="Freeform 3"/>
          <p:cNvSpPr/>
          <p:nvPr/>
        </p:nvSpPr>
        <p:spPr>
          <a:xfrm>
            <a:off x="9152505" y="4798768"/>
            <a:ext cx="9398998" cy="9398998"/>
          </a:xfrm>
          <a:custGeom>
            <a:avLst/>
            <a:gdLst/>
            <a:ahLst/>
            <a:cxnLst/>
            <a:rect l="l" t="t" r="r" b="b"/>
            <a:pathLst>
              <a:path w="9398998" h="9398998">
                <a:moveTo>
                  <a:pt x="0" y="0"/>
                </a:moveTo>
                <a:lnTo>
                  <a:pt x="9398998" y="0"/>
                </a:lnTo>
                <a:lnTo>
                  <a:pt x="9398998" y="9398999"/>
                </a:lnTo>
                <a:lnTo>
                  <a:pt x="0" y="9398999"/>
                </a:lnTo>
                <a:lnTo>
                  <a:pt x="0" y="0"/>
                </a:lnTo>
                <a:close/>
              </a:path>
            </a:pathLst>
          </a:custGeom>
          <a:blipFill>
            <a:blip r:embed="rId2"/>
            <a:stretch>
              <a:fillRect/>
            </a:stretch>
          </a:blipFill>
        </p:spPr>
      </p:sp>
      <p:grpSp>
        <p:nvGrpSpPr>
          <p:cNvPr id="16" name="Group 17"/>
          <p:cNvGrpSpPr/>
          <p:nvPr/>
        </p:nvGrpSpPr>
        <p:grpSpPr>
          <a:xfrm>
            <a:off x="244642" y="222584"/>
            <a:ext cx="17771490" cy="97977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3"/>
          <p:cNvGrpSpPr/>
          <p:nvPr/>
        </p:nvGrpSpPr>
        <p:grpSpPr>
          <a:xfrm>
            <a:off x="1404461" y="1815531"/>
            <a:ext cx="1648503" cy="1157084"/>
            <a:chOff x="981393" y="777308"/>
            <a:chExt cx="1858639" cy="1275995"/>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7" name="TextBox 26"/>
            <p:cNvSpPr txBox="1"/>
            <p:nvPr/>
          </p:nvSpPr>
          <p:spPr>
            <a:xfrm>
              <a:off x="1177948" y="992827"/>
              <a:ext cx="1419799" cy="7127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grpSp>
        <p:nvGrpSpPr>
          <p:cNvPr id="21" name="Group 20"/>
          <p:cNvGrpSpPr/>
          <p:nvPr/>
        </p:nvGrpSpPr>
        <p:grpSpPr>
          <a:xfrm>
            <a:off x="239215" y="225882"/>
            <a:ext cx="13732188" cy="1002272"/>
            <a:chOff x="519133" y="187921"/>
            <a:chExt cx="25900299" cy="1036067"/>
          </a:xfrm>
        </p:grpSpPr>
        <p:sp>
          <p:nvSpPr>
            <p:cNvPr id="22" name="Round Single Corner Rectangle 21"/>
            <p:cNvSpPr/>
            <p:nvPr/>
          </p:nvSpPr>
          <p:spPr>
            <a:xfrm flipV="1">
              <a:off x="519133" y="187921"/>
              <a:ext cx="25562304" cy="1036067"/>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879948" y="339267"/>
              <a:ext cx="25539484" cy="77947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Vận tốc tức thời của một vật chuyển động thẳng</a:t>
              </a:r>
            </a:p>
          </p:txBody>
        </p:sp>
      </p:grpSp>
      <mc:AlternateContent xmlns:mc="http://schemas.openxmlformats.org/markup-compatibility/2006">
        <mc:Choice xmlns:a14="http://schemas.microsoft.com/office/drawing/2010/main" Requires="a14">
          <p:sp>
            <p:nvSpPr>
              <p:cNvPr id="9" name="Rectangle 8"/>
              <p:cNvSpPr/>
              <p:nvPr/>
            </p:nvSpPr>
            <p:spPr>
              <a:xfrm>
                <a:off x="7700296" y="3086867"/>
                <a:ext cx="9474575" cy="5338834"/>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nl-NL" sz="3600" b="0" i="0" u="none" strike="noStrike" kern="1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nl-NL"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nl-NL"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càng gần </a:t>
                </a:r>
                <a14:m>
                  <m:oMath xmlns:m="http://schemas.openxmlformats.org/officeDocument/2006/math">
                    <m:sSub>
                      <m:sSub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e>
                      <m:sub>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𝑜</m:t>
                        </m:r>
                      </m:sub>
                    </m:sSub>
                  </m:oMath>
                </a14:m>
                <a:r>
                  <a:rPr kumimoji="0" lang="nl-NL"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tức là </a:t>
                </a:r>
                <a14:m>
                  <m:oMath xmlns:m="http://schemas.openxmlformats.org/officeDocument/2006/math">
                    <m:r>
                      <a:rPr kumimoji="0" lang="nl-NL"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r>
                      <a:rPr kumimoji="0" lang="nl-NL"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b>
                      <m:sSub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e>
                      <m:sub>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𝑜</m:t>
                        </m:r>
                      </m:sub>
                    </m:sSub>
                    <m:r>
                      <a:rPr kumimoji="0" lang="nl-NL"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nl-NL"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càng nhỏ, thì tỉ số </a:t>
                </a:r>
                <a14:m>
                  <m:oMath xmlns:m="http://schemas.openxmlformats.org/officeDocument/2006/math">
                    <m:f>
                      <m:f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𝑠</m:t>
                        </m:r>
                        <m:d>
                          <m:d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e>
                        </m:d>
                        <m:r>
                          <a:rPr kumimoji="0" lang="nl-NL"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𝑠</m:t>
                        </m:r>
                        <m:d>
                          <m:d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e>
                              <m:sub>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𝑜</m:t>
                                </m:r>
                              </m:sub>
                            </m:sSub>
                          </m:e>
                        </m:d>
                      </m:num>
                      <m:den>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r>
                          <a:rPr kumimoji="0" lang="nl-NL"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b>
                          <m:sSub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e>
                          <m:sub>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𝑜</m:t>
                            </m:r>
                          </m:sub>
                        </m:sSub>
                      </m:den>
                    </m:f>
                  </m:oMath>
                </a14:m>
                <a:r>
                  <a:rPr kumimoji="0" lang="nl-NL"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càng thể hiện chính xác mức độ nhanh chậm tại thời điểm t</a:t>
                </a:r>
                <a:r>
                  <a:rPr kumimoji="0" lang="nl-NL" sz="3600" b="0" i="0" u="none" strike="noStrike" kern="100" cap="none" spc="0" normalizeH="0" baseline="-2500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nl-NL"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nl-NL"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Giới hạn </a:t>
                </a:r>
                <a14:m>
                  <m:oMath xmlns:m="http://schemas.openxmlformats.org/officeDocument/2006/math">
                    <m:func>
                      <m:func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uncPr>
                      <m:fName>
                        <m:limLow>
                          <m:limLow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limLowPr>
                          <m:e>
                            <m:r>
                              <m:rPr>
                                <m:sty m:val="p"/>
                              </m:rPr>
                              <a:rPr kumimoji="0" lang="nl-NL"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e>
                          <m:lim>
                            <m:r>
                              <a:rPr kumimoji="0" lang="nl-NL" sz="3600" b="0" i="1" u="none" strike="noStrike" kern="1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𝑡</m:t>
                            </m:r>
                            <m:r>
                              <a:rPr kumimoji="0" lang="nl-NL" sz="3600" b="0" i="1" u="none" strike="noStrike" kern="1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bPr>
                              <m:e>
                                <m:r>
                                  <a:rPr kumimoji="0" lang="nl-NL" sz="3600" b="0" i="1" u="none" strike="noStrike" kern="1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𝑡</m:t>
                                </m:r>
                              </m:e>
                              <m:sub>
                                <m:r>
                                  <a:rPr kumimoji="0" lang="nl-NL" sz="3600" b="0" i="1" u="none" strike="noStrike" kern="1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𝑜</m:t>
                                </m:r>
                              </m:sub>
                            </m:sSub>
                          </m:lim>
                        </m:limLow>
                      </m:fName>
                      <m:e>
                        <m:f>
                          <m:f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𝑠</m:t>
                            </m:r>
                            <m:d>
                              <m:d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e>
                            </m:d>
                            <m:r>
                              <a:rPr kumimoji="0" lang="nl-NL"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𝑠</m:t>
                            </m:r>
                            <m:d>
                              <m:d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e>
                                  <m:sub>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𝑜</m:t>
                                    </m:r>
                                  </m:sub>
                                </m:sSub>
                              </m:e>
                            </m:d>
                          </m:num>
                          <m:den>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r>
                              <a:rPr kumimoji="0" lang="nl-NL"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b>
                              <m:sSub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e>
                              <m:sub>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𝑜</m:t>
                                </m:r>
                              </m:sub>
                            </m:sSub>
                          </m:den>
                        </m:f>
                      </m:e>
                    </m:func>
                  </m:oMath>
                </a14:m>
                <a:r>
                  <a:rPr kumimoji="0" lang="nl-NL" sz="3600" b="0" i="0" u="none" strike="noStrike" kern="1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cho ta biết vận tốc tức thời của vật tại thời điểm </a:t>
                </a:r>
                <a14:m>
                  <m:oMath xmlns:m="http://schemas.openxmlformats.org/officeDocument/2006/math">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nl-NL" sz="36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e>
                      <m:sub>
                        <m:r>
                          <a:rPr kumimoji="0" lang="nl-NL" sz="36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𝑜</m:t>
                        </m:r>
                      </m:sub>
                    </m:sSub>
                    <m:r>
                      <a:rPr kumimoji="0" lang="nl-NL" sz="36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7700296" y="3086867"/>
                <a:ext cx="9474575" cy="5338834"/>
              </a:xfrm>
              <a:prstGeom prst="rect">
                <a:avLst/>
              </a:prstGeom>
              <a:blipFill>
                <a:blip r:embed="rId4"/>
                <a:stretch>
                  <a:fillRect l="-1931" r="-1995" b="-4338"/>
                </a:stretch>
              </a:blipFill>
            </p:spPr>
            <p:txBody>
              <a:bodyPr/>
              <a:lstStyle/>
              <a:p>
                <a:r>
                  <a:rPr lang="en-US">
                    <a:noFill/>
                  </a:rPr>
                  <a:t> </a:t>
                </a:r>
              </a:p>
            </p:txBody>
          </p:sp>
        </mc:Fallback>
      </mc:AlternateContent>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77712" y="3381527"/>
            <a:ext cx="6040259" cy="4139410"/>
          </a:xfrm>
          <a:prstGeom prst="rect">
            <a:avLst/>
          </a:prstGeom>
        </p:spPr>
      </p:pic>
      <p:pic>
        <p:nvPicPr>
          <p:cNvPr id="25" name="Picture 24"/>
          <p:cNvPicPr>
            <a:picLocks noChangeAspect="1"/>
          </p:cNvPicPr>
          <p:nvPr/>
        </p:nvPicPr>
        <p:blipFill>
          <a:blip r:embed="rId7"/>
          <a:stretch>
            <a:fillRect/>
          </a:stretch>
        </p:blipFill>
        <p:spPr>
          <a:xfrm>
            <a:off x="523513" y="8638175"/>
            <a:ext cx="1031218" cy="1094483"/>
          </a:xfrm>
          <a:prstGeom prst="rect">
            <a:avLst/>
          </a:prstGeom>
        </p:spPr>
      </p:pic>
    </p:spTree>
    <p:extLst>
      <p:ext uri="{BB962C8B-B14F-4D97-AF65-F5344CB8AC3E}">
        <p14:creationId xmlns:p14="http://schemas.microsoft.com/office/powerpoint/2010/main" val="2378810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4" name="Freeform 4"/>
          <p:cNvSpPr/>
          <p:nvPr/>
        </p:nvSpPr>
        <p:spPr>
          <a:xfrm>
            <a:off x="0" y="6294396"/>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6294396"/>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grpSp>
        <p:nvGrpSpPr>
          <p:cNvPr id="14" name="Group 17"/>
          <p:cNvGrpSpPr/>
          <p:nvPr/>
        </p:nvGrpSpPr>
        <p:grpSpPr>
          <a:xfrm>
            <a:off x="425116" y="419100"/>
            <a:ext cx="17449800" cy="94488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5"/>
          <a:stretch>
            <a:fillRect/>
          </a:stretch>
        </p:blipFill>
        <p:spPr>
          <a:xfrm rot="4476117">
            <a:off x="16246439" y="-119472"/>
            <a:ext cx="2012610" cy="2040332"/>
          </a:xfrm>
          <a:prstGeom prst="rect">
            <a:avLst/>
          </a:prstGeom>
        </p:spPr>
      </p:pic>
      <p:grpSp>
        <p:nvGrpSpPr>
          <p:cNvPr id="19" name="Group 18"/>
          <p:cNvGrpSpPr/>
          <p:nvPr/>
        </p:nvGrpSpPr>
        <p:grpSpPr>
          <a:xfrm>
            <a:off x="433137" y="417095"/>
            <a:ext cx="6272463" cy="1002272"/>
            <a:chOff x="519133" y="187921"/>
            <a:chExt cx="11830501" cy="1036067"/>
          </a:xfrm>
        </p:grpSpPr>
        <p:sp>
          <p:nvSpPr>
            <p:cNvPr id="20" name="Round Single Corner Rectangle 19"/>
            <p:cNvSpPr/>
            <p:nvPr/>
          </p:nvSpPr>
          <p:spPr>
            <a:xfrm flipV="1">
              <a:off x="519133" y="187921"/>
              <a:ext cx="11830501" cy="1036067"/>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879948" y="339267"/>
              <a:ext cx="10703533" cy="76357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Cường độ tức thời</a:t>
              </a:r>
              <a:endPar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3" name="Rectangle 22"/>
              <p:cNvSpPr/>
              <p:nvPr/>
            </p:nvSpPr>
            <p:spPr>
              <a:xfrm>
                <a:off x="1053025" y="1590842"/>
                <a:ext cx="16187687" cy="3831883"/>
              </a:xfrm>
              <a:prstGeom prst="rect">
                <a:avLst/>
              </a:prstGeom>
            </p:spPr>
            <p:txBody>
              <a:bodyPr wrap="square">
                <a:spAutoFit/>
              </a:bodyPr>
              <a:lstStyle/>
              <a:p>
                <a:pPr marL="571500" marR="0" lvl="0" indent="-571500" algn="just" defTabSz="914400" rtl="0" eaLnBrk="1" fontAlgn="auto" latinLnBrk="0" hangingPunct="1">
                  <a:lnSpc>
                    <a:spcPct val="140000"/>
                  </a:lnSpc>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2.</a:t>
                </a:r>
                <a:r>
                  <a:rPr kumimoji="0" lang="en-US" sz="3600" b="1" i="0" u="none" strike="noStrike" kern="1200" cap="none" spc="0" normalizeH="0" baseline="0" noProof="0" smtClean="0">
                    <a:ln>
                      <a:noFill/>
                    </a:ln>
                    <a:solidFill>
                      <a:srgbClr val="C00000"/>
                    </a:solidFill>
                    <a:effectLst/>
                    <a:uLnTx/>
                    <a:uFillTx/>
                    <a:latin typeface="Calibri"/>
                    <a:ea typeface="+mn-ea"/>
                    <a:cs typeface="Arial" panose="020B0604020202020204" pitchFamily="34"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Điện lượng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𝑄</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truyền trong dây dẫn là một hàm số của thời gian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có dạng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𝑄</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𝑄</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 Tính cường độ trung bình của dòng điện trong khoảng thời gian từ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r>
                      <a:rPr kumimoji="0" lang="vi-VN" sz="3600" b="0" i="1" u="none" strike="noStrike" kern="1200" cap="none" spc="0" normalizeH="0" baseline="-25000" noProof="0">
                        <a:ln>
                          <a:noFill/>
                        </a:ln>
                        <a:solidFill>
                          <a:srgbClr val="000000"/>
                        </a:solidFill>
                        <a:effectLst/>
                        <a:uLnTx/>
                        <a:uFillTx/>
                        <a:latin typeface="Cambria Math" panose="02040503050406030204" pitchFamily="18" charset="0"/>
                        <a:ea typeface="+mn-ea"/>
                        <a:cs typeface="+mn-cs"/>
                      </a:rPr>
                      <m:t>0</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đến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 Giới hạn </a:t>
                </a:r>
                <a14:m>
                  <m:oMath xmlns:m="http://schemas.openxmlformats.org/officeDocument/2006/math">
                    <m:func>
                      <m:func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uncPr>
                      <m:fName>
                        <m:limLow>
                          <m:limLow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limLow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e>
                          <m:lim>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𝑡</m:t>
                            </m:r>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bPr>
                              <m:e>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𝑡</m:t>
                                </m:r>
                              </m:e>
                              <m:sub>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𝑜</m:t>
                                </m:r>
                              </m:sub>
                            </m:sSub>
                          </m:lim>
                        </m:limLow>
                      </m:fName>
                      <m:e>
                        <m:f>
                          <m:f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𝑄</m:t>
                            </m:r>
                            <m:d>
                              <m:d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e>
                            </m:d>
                            <m:r>
                              <a:rPr kumimoji="0" lang="nl-NL"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𝑄</m:t>
                            </m:r>
                            <m:d>
                              <m:d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e>
                                  <m:sub>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𝑜</m:t>
                                    </m:r>
                                  </m:sub>
                                </m:sSub>
                              </m:e>
                            </m:d>
                          </m:num>
                          <m:den>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r>
                              <a:rPr kumimoji="0" lang="nl-NL"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b>
                              <m:sSub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e>
                              <m:sub>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𝑜</m:t>
                                </m:r>
                              </m:sub>
                            </m:sSub>
                          </m:den>
                        </m:f>
                      </m:e>
                    </m:func>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cho ta biết điều gì ?</a:t>
                </a:r>
              </a:p>
            </p:txBody>
          </p:sp>
        </mc:Choice>
        <mc:Fallback>
          <p:sp>
            <p:nvSpPr>
              <p:cNvPr id="23" name="Rectangle 22"/>
              <p:cNvSpPr>
                <a:spLocks noRot="1" noChangeAspect="1" noMove="1" noResize="1" noEditPoints="1" noAdjustHandles="1" noChangeArrowheads="1" noChangeShapeType="1" noTextEdit="1"/>
              </p:cNvSpPr>
              <p:nvPr/>
            </p:nvSpPr>
            <p:spPr>
              <a:xfrm>
                <a:off x="1053025" y="1590842"/>
                <a:ext cx="16187687" cy="3831883"/>
              </a:xfrm>
              <a:prstGeom prst="rect">
                <a:avLst/>
              </a:prstGeom>
              <a:blipFill>
                <a:blip r:embed="rId6"/>
                <a:stretch>
                  <a:fillRect l="-1168" r="-1130"/>
                </a:stretch>
              </a:blipFill>
            </p:spPr>
            <p:txBody>
              <a:bodyPr/>
              <a:lstStyle/>
              <a:p>
                <a:r>
                  <a:rPr lang="en-US">
                    <a:noFill/>
                  </a:rPr>
                  <a:t> </a:t>
                </a:r>
              </a:p>
            </p:txBody>
          </p:sp>
        </mc:Fallback>
      </mc:AlternateContent>
      <p:grpSp>
        <p:nvGrpSpPr>
          <p:cNvPr id="27" name="Group 26"/>
          <p:cNvGrpSpPr/>
          <p:nvPr/>
        </p:nvGrpSpPr>
        <p:grpSpPr>
          <a:xfrm>
            <a:off x="8537513" y="5350042"/>
            <a:ext cx="1648503" cy="1157084"/>
            <a:chOff x="981393" y="777308"/>
            <a:chExt cx="1858639" cy="1275995"/>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9" name="TextBox 28"/>
            <p:cNvSpPr txBox="1"/>
            <p:nvPr/>
          </p:nvSpPr>
          <p:spPr>
            <a:xfrm>
              <a:off x="1177948" y="992827"/>
              <a:ext cx="1419799" cy="7127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17" name="Rectangle 16"/>
              <p:cNvSpPr/>
              <p:nvPr/>
            </p:nvSpPr>
            <p:spPr>
              <a:xfrm>
                <a:off x="1053025" y="6865414"/>
                <a:ext cx="13043975" cy="2264594"/>
              </a:xfrm>
              <a:prstGeom prst="rect">
                <a:avLst/>
              </a:prstGeom>
            </p:spPr>
            <p:txBody>
              <a:bodyPr wrap="square">
                <a:spAutoFit/>
              </a:bodyPr>
              <a:lstStyle/>
              <a:p>
                <a:pPr>
                  <a:lnSpc>
                    <a:spcPct val="150000"/>
                  </a:lnSpc>
                  <a:spcAft>
                    <a:spcPts val="800"/>
                  </a:spcAft>
                </a:pPr>
                <a:r>
                  <a:rPr lang="nl-NL" sz="3600" kern="100">
                    <a:solidFill>
                      <a:srgbClr val="000000"/>
                    </a:solidFill>
                    <a:latin typeface="Arial" panose="020B0604020202020204" pitchFamily="34" charset="0"/>
                    <a:ea typeface="Times New Roman" panose="02020603050405020304" pitchFamily="18" charset="0"/>
                    <a:cs typeface="Arial" panose="020B0604020202020204" pitchFamily="34" charset="0"/>
                  </a:rPr>
                  <a:t>a) Cường độ trung bình của dòng điện trong khoảng thời gian từ </a:t>
                </a:r>
                <a14:m>
                  <m:oMath xmlns:m="http://schemas.openxmlformats.org/officeDocument/2006/math">
                    <m:sSub>
                      <m:sSub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oMath>
                </a14:m>
                <a:r>
                  <a:rPr lang="nl-NL" sz="36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đến </a:t>
                </a:r>
                <a14:m>
                  <m:oMath xmlns:m="http://schemas.openxmlformats.org/officeDocument/2006/math">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oMath>
                </a14:m>
                <a:r>
                  <a:rPr lang="nl-NL" sz="36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sSub>
                      <m:sSub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𝑡𝑏</m:t>
                        </m:r>
                      </m:sub>
                    </m:sSub>
                    <m:r>
                      <a:rPr lang="nl-NL"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d>
                          <m:d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nl-NL"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r>
                          <a:rPr lang="nl-NL"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r>
                          <a:rPr lang="nl-NL"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r>
                          <a:rPr lang="nl-NL"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den>
                    </m:f>
                  </m:oMath>
                </a14:m>
                <a:r>
                  <a:rPr lang="nl-NL" sz="36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053025" y="6865414"/>
                <a:ext cx="13043975" cy="2264594"/>
              </a:xfrm>
              <a:prstGeom prst="rect">
                <a:avLst/>
              </a:prstGeom>
              <a:blipFill>
                <a:blip r:embed="rId8"/>
                <a:stretch>
                  <a:fillRect l="-1449"/>
                </a:stretch>
              </a:blipFill>
            </p:spPr>
            <p:txBody>
              <a:bodyPr/>
              <a:lstStyle/>
              <a:p>
                <a:r>
                  <a:rPr lang="en-US">
                    <a:noFill/>
                  </a:rPr>
                  <a:t> </a:t>
                </a:r>
              </a:p>
            </p:txBody>
          </p:sp>
        </mc:Fallback>
      </mc:AlternateContent>
      <p:pic>
        <p:nvPicPr>
          <p:cNvPr id="18" name="Picture 17"/>
          <p:cNvPicPr>
            <a:picLocks noChangeAspect="1"/>
          </p:cNvPicPr>
          <p:nvPr/>
        </p:nvPicPr>
        <p:blipFill>
          <a:blip r:embed="rId9"/>
          <a:stretch>
            <a:fillRect/>
          </a:stretch>
        </p:blipFill>
        <p:spPr>
          <a:xfrm>
            <a:off x="16230600" y="7810500"/>
            <a:ext cx="1302886" cy="1875155"/>
          </a:xfrm>
          <a:prstGeom prst="rect">
            <a:avLst/>
          </a:prstGeom>
        </p:spPr>
      </p:pic>
    </p:spTree>
    <p:extLst>
      <p:ext uri="{BB962C8B-B14F-4D97-AF65-F5344CB8AC3E}">
        <p14:creationId xmlns:p14="http://schemas.microsoft.com/office/powerpoint/2010/main" val="163061618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4"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sp>
        <p:nvSpPr>
          <p:cNvPr id="4" name="Freeform 4"/>
          <p:cNvSpPr/>
          <p:nvPr/>
        </p:nvSpPr>
        <p:spPr>
          <a:xfrm>
            <a:off x="0" y="6294396"/>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554144" y="6294396"/>
            <a:ext cx="8733856" cy="4792704"/>
          </a:xfrm>
          <a:custGeom>
            <a:avLst/>
            <a:gdLst/>
            <a:ahLst/>
            <a:cxnLst/>
            <a:rect l="l" t="t" r="r" b="b"/>
            <a:pathLst>
              <a:path w="8733856" h="4792704">
                <a:moveTo>
                  <a:pt x="0" y="0"/>
                </a:moveTo>
                <a:lnTo>
                  <a:pt x="8733856" y="0"/>
                </a:lnTo>
                <a:lnTo>
                  <a:pt x="8733856" y="4792704"/>
                </a:lnTo>
                <a:lnTo>
                  <a:pt x="0" y="479270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grpSp>
        <p:nvGrpSpPr>
          <p:cNvPr id="14" name="Group 17"/>
          <p:cNvGrpSpPr/>
          <p:nvPr/>
        </p:nvGrpSpPr>
        <p:grpSpPr>
          <a:xfrm>
            <a:off x="425116" y="419100"/>
            <a:ext cx="17449800" cy="9448800"/>
            <a:chOff x="0" y="0"/>
            <a:chExt cx="4521135" cy="2620190"/>
          </a:xfrm>
        </p:grpSpPr>
        <p:sp>
          <p:nvSpPr>
            <p:cNvPr id="15"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5"/>
          <a:stretch>
            <a:fillRect/>
          </a:stretch>
        </p:blipFill>
        <p:spPr>
          <a:xfrm rot="4476117">
            <a:off x="16246439" y="-119472"/>
            <a:ext cx="2012610" cy="2040332"/>
          </a:xfrm>
          <a:prstGeom prst="rect">
            <a:avLst/>
          </a:prstGeom>
        </p:spPr>
      </p:pic>
      <p:grpSp>
        <p:nvGrpSpPr>
          <p:cNvPr id="19" name="Group 18"/>
          <p:cNvGrpSpPr/>
          <p:nvPr/>
        </p:nvGrpSpPr>
        <p:grpSpPr>
          <a:xfrm>
            <a:off x="433137" y="417095"/>
            <a:ext cx="6272463" cy="1002272"/>
            <a:chOff x="519133" y="187921"/>
            <a:chExt cx="11830501" cy="1036067"/>
          </a:xfrm>
        </p:grpSpPr>
        <p:sp>
          <p:nvSpPr>
            <p:cNvPr id="20" name="Round Single Corner Rectangle 19"/>
            <p:cNvSpPr/>
            <p:nvPr/>
          </p:nvSpPr>
          <p:spPr>
            <a:xfrm flipV="1">
              <a:off x="519133" y="187921"/>
              <a:ext cx="11830501" cy="1036067"/>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879948" y="339267"/>
              <a:ext cx="10703533" cy="76357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Cường độ tức thời</a:t>
              </a:r>
              <a:endPar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3" name="Rectangle 22"/>
              <p:cNvSpPr/>
              <p:nvPr/>
            </p:nvSpPr>
            <p:spPr>
              <a:xfrm>
                <a:off x="1053025" y="1590842"/>
                <a:ext cx="16187687" cy="3831883"/>
              </a:xfrm>
              <a:prstGeom prst="rect">
                <a:avLst/>
              </a:prstGeom>
            </p:spPr>
            <p:txBody>
              <a:bodyPr wrap="square">
                <a:spAutoFit/>
              </a:bodyPr>
              <a:lstStyle/>
              <a:p>
                <a:pPr marL="571500" marR="0" lvl="0" indent="-571500" algn="just" defTabSz="914400" rtl="0" eaLnBrk="1" fontAlgn="auto" latinLnBrk="0" hangingPunct="1">
                  <a:lnSpc>
                    <a:spcPct val="140000"/>
                  </a:lnSpc>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2.</a:t>
                </a:r>
                <a:r>
                  <a:rPr kumimoji="0" lang="en-US" sz="3600" b="1" i="0" u="none" strike="noStrike" kern="1200" cap="none" spc="0" normalizeH="0" baseline="0" noProof="0" smtClean="0">
                    <a:ln>
                      <a:noFill/>
                    </a:ln>
                    <a:solidFill>
                      <a:srgbClr val="C00000"/>
                    </a:solidFill>
                    <a:effectLst/>
                    <a:uLnTx/>
                    <a:uFillTx/>
                    <a:latin typeface="Calibri"/>
                    <a:ea typeface="+mn-ea"/>
                    <a:cs typeface="Arial" panose="020B0604020202020204" pitchFamily="34"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Điện lượng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𝑄</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truyền trong dây dẫn là một hàm số của thời gian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có dạng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𝑄</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𝑄</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 Tính cường độ trung bình của dòng điện trong khoảng thời gian từ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r>
                      <a:rPr kumimoji="0" lang="vi-VN" sz="3600" b="0" i="1" u="none" strike="noStrike" kern="1200" cap="none" spc="0" normalizeH="0" baseline="-25000" noProof="0">
                        <a:ln>
                          <a:noFill/>
                        </a:ln>
                        <a:solidFill>
                          <a:srgbClr val="000000"/>
                        </a:solidFill>
                        <a:effectLst/>
                        <a:uLnTx/>
                        <a:uFillTx/>
                        <a:latin typeface="Cambria Math" panose="02040503050406030204" pitchFamily="18" charset="0"/>
                        <a:ea typeface="+mn-ea"/>
                        <a:cs typeface="+mn-cs"/>
                      </a:rPr>
                      <m:t>0</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đến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 Giới hạn </a:t>
                </a:r>
                <a14:m>
                  <m:oMath xmlns:m="http://schemas.openxmlformats.org/officeDocument/2006/math">
                    <m:func>
                      <m:func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uncPr>
                      <m:fName>
                        <m:limLow>
                          <m:limLow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limLow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e>
                          <m:lim>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𝑡</m:t>
                            </m:r>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bPr>
                              <m:e>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𝑡</m:t>
                                </m:r>
                              </m:e>
                              <m:sub>
                                <m:r>
                                  <a:rPr kumimoji="0" lang="nl-NL"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𝑜</m:t>
                                </m:r>
                              </m:sub>
                            </m:sSub>
                          </m:lim>
                        </m:limLow>
                      </m:fName>
                      <m:e>
                        <m:f>
                          <m:f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𝑄</m:t>
                            </m:r>
                            <m:d>
                              <m:d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e>
                            </m:d>
                            <m:r>
                              <a:rPr kumimoji="0" lang="nl-NL"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𝑄</m:t>
                            </m:r>
                            <m:d>
                              <m:d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e>
                                  <m:sub>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𝑜</m:t>
                                    </m:r>
                                  </m:sub>
                                </m:sSub>
                              </m:e>
                            </m:d>
                          </m:num>
                          <m:den>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r>
                              <a:rPr kumimoji="0" lang="nl-NL"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b>
                              <m:sSub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𝑡</m:t>
                                </m:r>
                              </m:e>
                              <m:sub>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𝑜</m:t>
                                </m:r>
                              </m:sub>
                            </m:sSub>
                          </m:den>
                        </m:f>
                      </m:e>
                    </m:func>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cho ta biết điều gì ?</a:t>
                </a:r>
              </a:p>
            </p:txBody>
          </p:sp>
        </mc:Choice>
        <mc:Fallback>
          <p:sp>
            <p:nvSpPr>
              <p:cNvPr id="23" name="Rectangle 22"/>
              <p:cNvSpPr>
                <a:spLocks noRot="1" noChangeAspect="1" noMove="1" noResize="1" noEditPoints="1" noAdjustHandles="1" noChangeArrowheads="1" noChangeShapeType="1" noTextEdit="1"/>
              </p:cNvSpPr>
              <p:nvPr/>
            </p:nvSpPr>
            <p:spPr>
              <a:xfrm>
                <a:off x="1053025" y="1590842"/>
                <a:ext cx="16187687" cy="3831883"/>
              </a:xfrm>
              <a:prstGeom prst="rect">
                <a:avLst/>
              </a:prstGeom>
              <a:blipFill>
                <a:blip r:embed="rId6"/>
                <a:stretch>
                  <a:fillRect l="-1168" r="-1130"/>
                </a:stretch>
              </a:blipFill>
            </p:spPr>
            <p:txBody>
              <a:bodyPr/>
              <a:lstStyle/>
              <a:p>
                <a:r>
                  <a:rPr lang="en-US">
                    <a:noFill/>
                  </a:rPr>
                  <a:t> </a:t>
                </a:r>
              </a:p>
            </p:txBody>
          </p:sp>
        </mc:Fallback>
      </mc:AlternateContent>
      <p:grpSp>
        <p:nvGrpSpPr>
          <p:cNvPr id="27" name="Group 26"/>
          <p:cNvGrpSpPr/>
          <p:nvPr/>
        </p:nvGrpSpPr>
        <p:grpSpPr>
          <a:xfrm>
            <a:off x="8537513" y="5350042"/>
            <a:ext cx="1648503" cy="1157084"/>
            <a:chOff x="981393" y="777308"/>
            <a:chExt cx="1858639" cy="1275995"/>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393" y="777308"/>
              <a:ext cx="1858639" cy="1275995"/>
            </a:xfrm>
            <a:prstGeom prst="rect">
              <a:avLst/>
            </a:prstGeom>
          </p:spPr>
        </p:pic>
        <p:sp>
          <p:nvSpPr>
            <p:cNvPr id="29" name="TextBox 28"/>
            <p:cNvSpPr txBox="1"/>
            <p:nvPr/>
          </p:nvSpPr>
          <p:spPr>
            <a:xfrm>
              <a:off x="1177948" y="992827"/>
              <a:ext cx="1419799" cy="7127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6" name="Rectangle 5"/>
              <p:cNvSpPr/>
              <p:nvPr/>
            </p:nvSpPr>
            <p:spPr>
              <a:xfrm>
                <a:off x="1065057" y="6591300"/>
                <a:ext cx="16326238" cy="3269165"/>
              </a:xfrm>
              <a:prstGeom prst="rect">
                <a:avLst/>
              </a:prstGeom>
            </p:spPr>
            <p:txBody>
              <a:bodyPr wrap="square">
                <a:spAutoFit/>
              </a:bodyPr>
              <a:lstStyle/>
              <a:p>
                <a:pPr algn="just">
                  <a:lnSpc>
                    <a:spcPct val="150000"/>
                  </a:lnSpc>
                  <a:spcAft>
                    <a:spcPts val="800"/>
                  </a:spcAft>
                </a:pPr>
                <a:r>
                  <a:rPr lang="nl-NL" sz="3600" kern="100">
                    <a:solidFill>
                      <a:srgbClr val="000000"/>
                    </a:solidFill>
                    <a:latin typeface="Arial" panose="020B0604020202020204" pitchFamily="34" charset="0"/>
                    <a:ea typeface="Times New Roman" panose="02020603050405020304" pitchFamily="18" charset="0"/>
                    <a:cs typeface="Arial" panose="020B0604020202020204" pitchFamily="34" charset="0"/>
                  </a:rPr>
                  <a:t>b) Khi </a:t>
                </a:r>
                <a14:m>
                  <m:oMath xmlns:m="http://schemas.openxmlformats.org/officeDocument/2006/math">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oMath>
                </a14:m>
                <a:r>
                  <a:rPr lang="nl-NL" sz="36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càng gần </a:t>
                </a:r>
                <a14:m>
                  <m:oMath xmlns:m="http://schemas.openxmlformats.org/officeDocument/2006/math">
                    <m:sSub>
                      <m:sSub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oMath>
                </a14:m>
                <a:r>
                  <a:rPr lang="nl-NL" sz="36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tức là </a:t>
                </a:r>
                <a14:m>
                  <m:oMath xmlns:m="http://schemas.openxmlformats.org/officeDocument/2006/math">
                    <m:d>
                      <m:dPr>
                        <m:begChr m:val="|"/>
                        <m:endChr m:val="|"/>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r>
                          <a:rPr lang="nl-NL"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e>
                    </m:d>
                  </m:oMath>
                </a14:m>
                <a:r>
                  <a:rPr lang="nl-NL" sz="36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càng nhỏ thì cường độ trung bình càng thể hiện được chính xác hơn cường độ dòng điện tại thời điểm </a:t>
                </a:r>
                <a14:m>
                  <m:oMath xmlns:m="http://schemas.openxmlformats.org/officeDocument/2006/math">
                    <m:sSub>
                      <m:sSub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r>
                      <a:rPr lang="nl-NL"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36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Giới hạn </a:t>
                </a:r>
                <a14:m>
                  <m:oMath xmlns:m="http://schemas.openxmlformats.org/officeDocument/2006/math">
                    <m:func>
                      <m:funcPr>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funcPr>
                      <m:fName>
                        <m:limLow>
                          <m:limLowPr>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limLowPr>
                          <m:e>
                            <m:r>
                              <m:rPr>
                                <m:sty m:val="p"/>
                              </m:rPr>
                              <a:rPr lang="nl-NL" sz="3600" kern="100">
                                <a:effectLst/>
                                <a:latin typeface="Cambria Math" panose="02040503050406030204" pitchFamily="18" charset="0"/>
                                <a:ea typeface="Calibri" panose="020F0502020204030204" pitchFamily="34" charset="0"/>
                                <a:cs typeface="Times New Roman" panose="02020603050405020304" pitchFamily="18" charset="0"/>
                              </a:rPr>
                              <m:t>lim</m:t>
                            </m:r>
                          </m:e>
                          <m:lim>
                            <m:r>
                              <a:rPr lang="nl-NL" sz="3600" i="1" kern="100">
                                <a:effectLst/>
                                <a:latin typeface="Cambria Math" panose="02040503050406030204" pitchFamily="18" charset="0"/>
                                <a:ea typeface="Malgun Gothic" panose="020B0503020000020004" pitchFamily="34" charset="-127"/>
                                <a:cs typeface="Times New Roman" panose="02020603050405020304" pitchFamily="18" charset="0"/>
                              </a:rPr>
                              <m:t>𝑡</m:t>
                            </m:r>
                            <m:r>
                              <a:rPr lang="nl-NL" sz="3600" i="1" kern="10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3600" i="1" kern="100">
                                    <a:effectLst/>
                                    <a:latin typeface="Cambria Math" panose="02040503050406030204" pitchFamily="18" charset="0"/>
                                    <a:ea typeface="Malgun Gothic" panose="020B0503020000020004" pitchFamily="34" charset="-127"/>
                                    <a:cs typeface="Times New Roman" panose="02020603050405020304" pitchFamily="18" charset="0"/>
                                  </a:rPr>
                                  <m:t>𝑡</m:t>
                                </m:r>
                              </m:e>
                              <m:sub>
                                <m:r>
                                  <a:rPr lang="nl-NL" sz="3600" i="1" kern="100">
                                    <a:effectLst/>
                                    <a:latin typeface="Cambria Math" panose="02040503050406030204" pitchFamily="18" charset="0"/>
                                    <a:ea typeface="Malgun Gothic" panose="020B0503020000020004" pitchFamily="34" charset="-127"/>
                                    <a:cs typeface="Times New Roman" panose="02020603050405020304" pitchFamily="18" charset="0"/>
                                  </a:rPr>
                                  <m:t>𝑜</m:t>
                                </m:r>
                              </m:sub>
                            </m:sSub>
                          </m:lim>
                        </m:limLow>
                      </m:fName>
                      <m:e>
                        <m:f>
                          <m:f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d>
                              <m:d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nl-NL"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d>
                              <m:d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e>
                            </m:d>
                          </m:num>
                          <m:den>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r>
                              <a:rPr lang="nl-NL"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3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den>
                        </m:f>
                      </m:e>
                    </m:func>
                  </m:oMath>
                </a14:m>
                <a:r>
                  <a:rPr lang="nl-NL" sz="3600" kern="100">
                    <a:effectLst/>
                    <a:latin typeface="Arial" panose="020B0604020202020204" pitchFamily="34" charset="0"/>
                    <a:ea typeface="Times New Roman" panose="02020603050405020304" pitchFamily="18" charset="0"/>
                    <a:cs typeface="Arial" panose="020B0604020202020204" pitchFamily="34" charset="0"/>
                  </a:rPr>
                  <a:t> cho ta biết cường độ tức thời của vật tại thời điểm </a:t>
                </a:r>
                <a14:m>
                  <m:oMath xmlns:m="http://schemas.openxmlformats.org/officeDocument/2006/math">
                    <m:sSub>
                      <m:sSubPr>
                        <m:ctrlPr>
                          <a:rPr lang="en-US" sz="36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nl-NL" sz="3600" i="1" kern="100">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nl-NL" sz="3600" i="1" kern="100">
                            <a:effectLst/>
                            <a:latin typeface="Cambria Math" panose="02040503050406030204" pitchFamily="18" charset="0"/>
                            <a:ea typeface="Times New Roman" panose="02020603050405020304" pitchFamily="18" charset="0"/>
                            <a:cs typeface="Times New Roman" panose="02020603050405020304" pitchFamily="18" charset="0"/>
                          </a:rPr>
                          <m:t>𝑜</m:t>
                        </m:r>
                      </m:sub>
                    </m:sSub>
                    <m:r>
                      <a:rPr lang="nl-NL" sz="36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065057" y="6591300"/>
                <a:ext cx="16326238" cy="3269165"/>
              </a:xfrm>
              <a:prstGeom prst="rect">
                <a:avLst/>
              </a:prstGeom>
              <a:blipFill>
                <a:blip r:embed="rId8"/>
                <a:stretch>
                  <a:fillRect l="-1158" r="-1120"/>
                </a:stretch>
              </a:blipFill>
            </p:spPr>
            <p:txBody>
              <a:bodyPr/>
              <a:lstStyle/>
              <a:p>
                <a:r>
                  <a:rPr lang="en-US">
                    <a:noFill/>
                  </a:rPr>
                  <a:t> </a:t>
                </a:r>
              </a:p>
            </p:txBody>
          </p:sp>
        </mc:Fallback>
      </mc:AlternateContent>
    </p:spTree>
    <p:extLst>
      <p:ext uri="{BB962C8B-B14F-4D97-AF65-F5344CB8AC3E}">
        <p14:creationId xmlns:p14="http://schemas.microsoft.com/office/powerpoint/2010/main" val="26448954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3546</TotalTime>
  <Words>1848</Words>
  <PresentationFormat>Custom</PresentationFormat>
  <Paragraphs>294</Paragraphs>
  <Slides>58</Slides>
  <Notes>7</Notes>
  <HiddenSlides>0</HiddenSlides>
  <MMClips>21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58</vt:i4>
      </vt:variant>
    </vt:vector>
  </HeadingPairs>
  <TitlesOfParts>
    <vt:vector size="72" baseType="lpstr">
      <vt:lpstr>Arial</vt:lpstr>
      <vt:lpstr>Elsie</vt:lpstr>
      <vt:lpstr>Cambria Math</vt:lpstr>
      <vt:lpstr>Open Sans</vt:lpstr>
      <vt:lpstr>Times New Roman</vt:lpstr>
      <vt:lpstr>Tahoma</vt:lpstr>
      <vt:lpstr>等线 Light</vt:lpstr>
      <vt:lpstr>Malgun Gothic</vt:lpstr>
      <vt:lpstr>Calibri Light</vt:lpstr>
      <vt:lpstr>Calibri</vt:lpstr>
      <vt:lpstr>Wingdings</vt:lpstr>
      <vt:lpstr>Office Theme</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2023-12-25T03:55:39Z</dcterms:modified>
  <dc:identifier>DAF1cscCFCQ</dc:identifier>
</cp:coreProperties>
</file>