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12192000"/>
  <p:notesSz cx="6858000" cy="9144000"/>
  <p:embeddedFontLst>
    <p:embeddedFont>
      <p:font typeface="Tahoma"/>
      <p:regular r:id="rId35"/>
      <p:bold r:id="rId36"/>
    </p:embeddedFont>
    <p:embeddedFont>
      <p:font typeface="Book Antiqua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1" roundtripDataSignature="AMtx7mg8Gc9rAjxkEqOQ4ziZO5HD7RwBf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H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ookAntiqua-boldItalic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Tahoma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BookAntiqua-regular.fntdata"/><Relationship Id="rId14" Type="http://schemas.openxmlformats.org/officeDocument/2006/relationships/slide" Target="slides/slide8.xml"/><Relationship Id="rId36" Type="http://schemas.openxmlformats.org/officeDocument/2006/relationships/font" Target="fonts/Tahoma-bold.fntdata"/><Relationship Id="rId17" Type="http://schemas.openxmlformats.org/officeDocument/2006/relationships/slide" Target="slides/slide11.xml"/><Relationship Id="rId39" Type="http://schemas.openxmlformats.org/officeDocument/2006/relationships/font" Target="fonts/BookAntiqua-italic.fntdata"/><Relationship Id="rId16" Type="http://schemas.openxmlformats.org/officeDocument/2006/relationships/slide" Target="slides/slide10.xml"/><Relationship Id="rId38" Type="http://schemas.openxmlformats.org/officeDocument/2006/relationships/font" Target="fonts/BookAntiqua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18-03-19T01:46:01.191">
    <p:pos x="7680" y="8"/>
    <p:text/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JO3sif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1" name="Google Shape;3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4" name="Google Shape;33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8" name="Google Shape;3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2" name="Google Shape;36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4" name="Google Shape;37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4" name="Google Shape;39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6" name="Google Shape;40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3" name="Google Shape;41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9" name="Google Shape;41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5" name="Google Shape;42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0" name="Google Shape;43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1" name="Google Shape;44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0" name="Google Shape;47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2" name="Google Shape;59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4" name="Google Shape;71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6" name="Google Shape;836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8" name="Google Shape;95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0" name="Google Shape;1080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1" name="Google Shape;1091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3" name="Google Shape;2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0" name="Google Shape;29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" name="Google Shape;1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0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0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9" name="Google Shape;7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9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9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2" name="Google Shape;82;p39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3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7" name="Google Shape;8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0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0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4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4" name="Google Shape;9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1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1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41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4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41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1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4" name="Google Shape;10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2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2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4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1" name="Google Shape;11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3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3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43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43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43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43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43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4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3" name="Google Shape;12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4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4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44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27" name="Google Shape;127;p44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44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44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0" name="Google Shape;130;p44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1" name="Google Shape;131;p44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2" name="Google Shape;132;p44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33" name="Google Shape;133;p44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4" name="Google Shape;134;p4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8" name="Google Shape;13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5"/>
          <p:cNvSpPr txBox="1"/>
          <p:nvPr>
            <p:ph idx="1" type="body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4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5" name="Google Shape;14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6"/>
          <p:cNvSpPr txBox="1"/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6"/>
          <p:cNvSpPr txBox="1"/>
          <p:nvPr>
            <p:ph idx="1" type="body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4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0" name="Google Shape;2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25" name="Google Shape;2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2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3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2" name="Google Shape;3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3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3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9" name="Google Shape;3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4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7" name="Google Shape;4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5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5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5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5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7" name="Google Shape;5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6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3" name="Google Shape;6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7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7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3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1" name="Google Shape;7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8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3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9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9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" name="Google Shape;11;p2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12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12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jpg"/><Relationship Id="rId4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jpg"/><Relationship Id="rId4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jpg"/><Relationship Id="rId4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5.xml"/><Relationship Id="rId10" Type="http://schemas.openxmlformats.org/officeDocument/2006/relationships/slide" Target="/ppt/slides/slide24.xml"/><Relationship Id="rId13" Type="http://schemas.openxmlformats.org/officeDocument/2006/relationships/slide" Target="/ppt/slides/slide23.xml"/><Relationship Id="rId12" Type="http://schemas.openxmlformats.org/officeDocument/2006/relationships/slide" Target="/ppt/slides/slide2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9.xml"/><Relationship Id="rId4" Type="http://schemas.openxmlformats.org/officeDocument/2006/relationships/slide" Target="/ppt/slides/slide10.xml"/><Relationship Id="rId9" Type="http://schemas.openxmlformats.org/officeDocument/2006/relationships/slide" Target="/ppt/slides/slide22.xml"/><Relationship Id="rId5" Type="http://schemas.openxmlformats.org/officeDocument/2006/relationships/slide" Target="/ppt/slides/slide5.xml"/><Relationship Id="rId6" Type="http://schemas.openxmlformats.org/officeDocument/2006/relationships/slide" Target="/ppt/slides/slide10.xml"/><Relationship Id="rId7" Type="http://schemas.openxmlformats.org/officeDocument/2006/relationships/image" Target="../media/image27.gif"/><Relationship Id="rId8" Type="http://schemas.openxmlformats.org/officeDocument/2006/relationships/slide" Target="/ppt/slides/slide27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Relationship Id="rId4" Type="http://schemas.openxmlformats.org/officeDocument/2006/relationships/image" Target="../media/image26.png"/><Relationship Id="rId5" Type="http://schemas.openxmlformats.org/officeDocument/2006/relationships/image" Target="../media/image33.gif"/><Relationship Id="rId6" Type="http://schemas.openxmlformats.org/officeDocument/2006/relationships/slide" Target="/ppt/slides/slide21.xml"/><Relationship Id="rId7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Relationship Id="rId4" Type="http://schemas.openxmlformats.org/officeDocument/2006/relationships/image" Target="../media/image26.png"/><Relationship Id="rId5" Type="http://schemas.openxmlformats.org/officeDocument/2006/relationships/image" Target="../media/image33.gif"/><Relationship Id="rId6" Type="http://schemas.openxmlformats.org/officeDocument/2006/relationships/slide" Target="/ppt/slides/slide21.xml"/><Relationship Id="rId7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Relationship Id="rId4" Type="http://schemas.openxmlformats.org/officeDocument/2006/relationships/image" Target="../media/image26.png"/><Relationship Id="rId5" Type="http://schemas.openxmlformats.org/officeDocument/2006/relationships/image" Target="../media/image33.gif"/><Relationship Id="rId6" Type="http://schemas.openxmlformats.org/officeDocument/2006/relationships/slide" Target="/ppt/slides/slide21.xml"/><Relationship Id="rId7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Relationship Id="rId4" Type="http://schemas.openxmlformats.org/officeDocument/2006/relationships/image" Target="../media/image26.png"/><Relationship Id="rId5" Type="http://schemas.openxmlformats.org/officeDocument/2006/relationships/image" Target="../media/image33.gif"/><Relationship Id="rId6" Type="http://schemas.openxmlformats.org/officeDocument/2006/relationships/slide" Target="/ppt/slides/slide21.xml"/><Relationship Id="rId7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Relationship Id="rId4" Type="http://schemas.openxmlformats.org/officeDocument/2006/relationships/image" Target="../media/image26.png"/><Relationship Id="rId5" Type="http://schemas.openxmlformats.org/officeDocument/2006/relationships/image" Target="../media/image33.gif"/><Relationship Id="rId6" Type="http://schemas.openxmlformats.org/officeDocument/2006/relationships/slide" Target="/ppt/slides/slide21.xml"/><Relationship Id="rId7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Relationship Id="rId4" Type="http://schemas.openxmlformats.org/officeDocument/2006/relationships/image" Target="../media/image36.gif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9" Type="http://schemas.openxmlformats.org/officeDocument/2006/relationships/image" Target="../media/image14.jpg"/><Relationship Id="rId5" Type="http://schemas.openxmlformats.org/officeDocument/2006/relationships/image" Target="../media/image8.jpg"/><Relationship Id="rId6" Type="http://schemas.openxmlformats.org/officeDocument/2006/relationships/image" Target="../media/image7.jpg"/><Relationship Id="rId7" Type="http://schemas.openxmlformats.org/officeDocument/2006/relationships/image" Target="../media/image11.jpg"/><Relationship Id="rId8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7.jpg"/><Relationship Id="rId5" Type="http://schemas.openxmlformats.org/officeDocument/2006/relationships/image" Target="../media/image16.jpg"/><Relationship Id="rId6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/>
          <p:nvPr/>
        </p:nvSpPr>
        <p:spPr>
          <a:xfrm>
            <a:off x="5820937" y="2921620"/>
            <a:ext cx="45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6" name="Google Shape;15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740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"/>
          <p:cNvSpPr txBox="1"/>
          <p:nvPr/>
        </p:nvSpPr>
        <p:spPr>
          <a:xfrm>
            <a:off x="2810435" y="5809129"/>
            <a:ext cx="4746812" cy="564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-484742" y="848486"/>
            <a:ext cx="12902520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-US" sz="4300" u="none" cap="none" strike="noStrik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KÍNH CHÀO QUÝ THẦY CÔ VỀ DỰ HỘI GIẢNGTỈNH</a:t>
            </a:r>
            <a:endParaRPr b="1" i="0" sz="4300" u="none" cap="none" strike="noStrike">
              <a:solidFill>
                <a:srgbClr val="FF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ảnh có liên quan" id="313" name="Google Shape;31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12" y="0"/>
            <a:ext cx="12210812" cy="68539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4" name="Google Shape;314;p10"/>
          <p:cNvSpPr/>
          <p:nvPr/>
        </p:nvSpPr>
        <p:spPr>
          <a:xfrm>
            <a:off x="3278508" y="2024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cap="flat" cmpd="sng" w="9525">
            <a:solidFill>
              <a:srgbClr val="EFD6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5" name="Google Shape;315;p10"/>
          <p:cNvSpPr txBox="1"/>
          <p:nvPr/>
        </p:nvSpPr>
        <p:spPr>
          <a:xfrm>
            <a:off x="3589361" y="0"/>
            <a:ext cx="933254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80, 81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Đọc văn: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 CẢNH LẺ LOI CỦA NGƯỜI CHINH PHỤ</a:t>
            </a:r>
            <a:endParaRPr b="1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(Trích 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Chinh phụ ngâm )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	Nguyên tác chữ Hán: Đặng Trần Côn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  						Bản diễn Nôm: Đoàn Thị Điểm (?)</a:t>
            </a:r>
            <a:r>
              <a:rPr b="0" i="0" lang="en-US" sz="22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10"/>
          <p:cNvSpPr/>
          <p:nvPr/>
        </p:nvSpPr>
        <p:spPr>
          <a:xfrm>
            <a:off x="0" y="0"/>
            <a:ext cx="3370997" cy="6858000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 cap="flat" cmpd="sng" w="15875">
            <a:solidFill>
              <a:srgbClr val="2276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7" name="Google Shape;317;p10"/>
          <p:cNvSpPr txBox="1"/>
          <p:nvPr/>
        </p:nvSpPr>
        <p:spPr>
          <a:xfrm>
            <a:off x="0" y="348755"/>
            <a:ext cx="3562066" cy="394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I.Tìm hiểu chung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Đọc hiểu - văn bản.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Nội dung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a.Tám câu đầu: Nỗi cô đơn, lẻ bóng.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hia-ly17" id="318" name="Google Shape;3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9660" y="2060812"/>
            <a:ext cx="2802340" cy="479718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0"/>
          <p:cNvSpPr txBox="1"/>
          <p:nvPr/>
        </p:nvSpPr>
        <p:spPr>
          <a:xfrm>
            <a:off x="3729318" y="941948"/>
            <a:ext cx="28956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Ngoại cảnh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10"/>
          <p:cNvSpPr/>
          <p:nvPr/>
        </p:nvSpPr>
        <p:spPr>
          <a:xfrm>
            <a:off x="3695969" y="1756729"/>
            <a:ext cx="227337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Chim thước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10"/>
          <p:cNvCxnSpPr/>
          <p:nvPr/>
        </p:nvCxnSpPr>
        <p:spPr>
          <a:xfrm>
            <a:off x="5865576" y="2068773"/>
            <a:ext cx="760412" cy="15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22" name="Google Shape;322;p10"/>
          <p:cNvSpPr txBox="1"/>
          <p:nvPr/>
        </p:nvSpPr>
        <p:spPr>
          <a:xfrm>
            <a:off x="6622576" y="1666164"/>
            <a:ext cx="396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chẳng có tin tức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3" name="Google Shape;323;p10"/>
          <p:cNvCxnSpPr/>
          <p:nvPr/>
        </p:nvCxnSpPr>
        <p:spPr>
          <a:xfrm rot="5400000">
            <a:off x="4349312" y="2598536"/>
            <a:ext cx="685800" cy="15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24" name="Google Shape;324;p10"/>
          <p:cNvSpPr/>
          <p:nvPr/>
        </p:nvSpPr>
        <p:spPr>
          <a:xfrm>
            <a:off x="3825454" y="2944084"/>
            <a:ext cx="41392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(Loài chim báo tin tốt lành)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/>
          <p:nvPr/>
        </p:nvSpPr>
        <p:spPr>
          <a:xfrm>
            <a:off x="3740966" y="3626472"/>
            <a:ext cx="107433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Đèn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6" name="Google Shape;326;p10"/>
          <p:cNvCxnSpPr/>
          <p:nvPr/>
        </p:nvCxnSpPr>
        <p:spPr>
          <a:xfrm>
            <a:off x="4761931" y="3971500"/>
            <a:ext cx="779060" cy="1364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27" name="Google Shape;327;p10"/>
          <p:cNvSpPr txBox="1"/>
          <p:nvPr/>
        </p:nvSpPr>
        <p:spPr>
          <a:xfrm>
            <a:off x="5531892" y="3596184"/>
            <a:ext cx="518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chẳng thể chia sẻ, giãi bày.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8" name="Google Shape;328;p10"/>
          <p:cNvCxnSpPr/>
          <p:nvPr/>
        </p:nvCxnSpPr>
        <p:spPr>
          <a:xfrm rot="5400000">
            <a:off x="4070671" y="4487613"/>
            <a:ext cx="685800" cy="15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29" name="Google Shape;329;p10"/>
          <p:cNvSpPr/>
          <p:nvPr/>
        </p:nvSpPr>
        <p:spPr>
          <a:xfrm>
            <a:off x="3839326" y="4745589"/>
            <a:ext cx="18101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vật vô tri)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0"/>
          <p:cNvSpPr/>
          <p:nvPr/>
        </p:nvSpPr>
        <p:spPr>
          <a:xfrm>
            <a:off x="3657640" y="5650173"/>
            <a:ext cx="491280" cy="627797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1" name="Google Shape;331;p10"/>
          <p:cNvSpPr/>
          <p:nvPr/>
        </p:nvSpPr>
        <p:spPr>
          <a:xfrm>
            <a:off x="4098876" y="5453236"/>
            <a:ext cx="6096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Ngóng trông, khao khát đồng</a:t>
            </a:r>
            <a:endParaRPr b="1" i="1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cảm, sẻ chia nhưng vô vọng</a:t>
            </a: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ảnh có liên quan" id="336" name="Google Shape;33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10812" cy="6853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1"/>
          <p:cNvSpPr/>
          <p:nvPr/>
        </p:nvSpPr>
        <p:spPr>
          <a:xfrm>
            <a:off x="3374042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cap="flat" cmpd="sng" w="9525">
            <a:solidFill>
              <a:srgbClr val="EFD6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8" name="Google Shape;338;p11"/>
          <p:cNvSpPr txBox="1"/>
          <p:nvPr/>
        </p:nvSpPr>
        <p:spPr>
          <a:xfrm>
            <a:off x="3794077" y="0"/>
            <a:ext cx="9127825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80, 81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Đọc văn: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 CẢNH LẺ LOI CỦA NGƯỜI CHINH PHỤ</a:t>
            </a:r>
            <a:endParaRPr b="1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(Trích 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Chinh phụ ngâm )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Nguyên tác chữ Hán: Đặng Trần Côn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  					Bản diễn Nôm: Đoàn Thị Điểm (?)</a:t>
            </a:r>
            <a:r>
              <a:rPr b="0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en-US" sz="22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  </a:t>
            </a:r>
            <a:endParaRPr b="1" i="0" sz="2200" u="none" cap="none" strike="noStrik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0" y="0"/>
            <a:ext cx="3425588" cy="6858000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 cap="flat" cmpd="sng" w="15875">
            <a:solidFill>
              <a:srgbClr val="2276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0" name="Google Shape;340;p11"/>
          <p:cNvSpPr txBox="1"/>
          <p:nvPr/>
        </p:nvSpPr>
        <p:spPr>
          <a:xfrm>
            <a:off x="0" y="457937"/>
            <a:ext cx="3589361" cy="394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I.Tìm hiểu chung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Đọc hiểu - văn bản.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Nội dung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a.Tám câu đầu: Nỗi cô đơn, lẻ bóng.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440072" y="2306470"/>
            <a:ext cx="7583606" cy="40397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Picture1" id="342" name="Google Shape;34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1416" y="2638511"/>
            <a:ext cx="1252951" cy="272779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1"/>
          <p:cNvSpPr txBox="1"/>
          <p:nvPr/>
        </p:nvSpPr>
        <p:spPr>
          <a:xfrm>
            <a:off x="5909479" y="2511186"/>
            <a:ext cx="47630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 LUẬN NHÓM</a:t>
            </a:r>
            <a:endParaRPr b="1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11"/>
          <p:cNvSpPr txBox="1"/>
          <p:nvPr/>
        </p:nvSpPr>
        <p:spPr>
          <a:xfrm>
            <a:off x="4527770" y="3092194"/>
            <a:ext cx="750045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1,2</a:t>
            </a: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i="1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những từ ngữ trực tiếp giãi bày nỗi lòng của người chinh phụ? Lời giãi bày đó thể hiện tâm trạng gì?</a:t>
            </a:r>
            <a:endParaRPr b="1" i="1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4382194" y="4667887"/>
            <a:ext cx="780980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3,4</a:t>
            </a: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1" i="1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nghệ thuật có trong tám câu đầu và phân tích tác dụng của nó?</a:t>
            </a:r>
            <a:endParaRPr b="1" i="1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2500">
    <p:checker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ảnh có liên quan" id="350" name="Google Shape;35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12" y="4049"/>
            <a:ext cx="12210812" cy="685395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2"/>
          <p:cNvSpPr/>
          <p:nvPr/>
        </p:nvSpPr>
        <p:spPr>
          <a:xfrm>
            <a:off x="3251212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cap="flat" cmpd="sng" w="9525">
            <a:solidFill>
              <a:srgbClr val="EFD6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2" name="Google Shape;352;p12"/>
          <p:cNvSpPr txBox="1"/>
          <p:nvPr/>
        </p:nvSpPr>
        <p:spPr>
          <a:xfrm>
            <a:off x="3589361" y="0"/>
            <a:ext cx="933254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80, 81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Đọc văn:</a:t>
            </a:r>
            <a:r>
              <a:rPr b="1" i="1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 CẢNH LẺ LOI CỦA NGƯỜI CHINH PHỤ</a:t>
            </a:r>
            <a:endParaRPr b="1" i="0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(Trích 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Chinh phụ ngâm )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Nguyên tác chữ Hán: Đặng Trần Côn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  					Bản diễn Nôm: Đoàn Thị Điểm (?)</a:t>
            </a:r>
            <a:r>
              <a:rPr b="0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en-US" sz="22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  </a:t>
            </a:r>
            <a:endParaRPr b="1" i="0" sz="2200" u="none" cap="none" strike="noStrik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12"/>
          <p:cNvSpPr/>
          <p:nvPr/>
        </p:nvSpPr>
        <p:spPr>
          <a:xfrm>
            <a:off x="0" y="0"/>
            <a:ext cx="3452883" cy="6858000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 cap="flat" cmpd="sng" w="15875">
            <a:solidFill>
              <a:srgbClr val="2276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4" name="Google Shape;354;p12"/>
          <p:cNvSpPr txBox="1"/>
          <p:nvPr/>
        </p:nvSpPr>
        <p:spPr>
          <a:xfrm>
            <a:off x="-1" y="376051"/>
            <a:ext cx="3807725" cy="394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I.Tìm hiểu chung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Đọc hiểu - văn bản.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Nội dung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a.Tám câu đầu: Nỗi cô đơn, lẻ bóng.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admin\Downloads\29497858_2141987069357383_9079935812412473248_n.jpg" id="355" name="Google Shape;35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07272" y="1774208"/>
            <a:ext cx="3484728" cy="487225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2"/>
          <p:cNvSpPr/>
          <p:nvPr/>
        </p:nvSpPr>
        <p:spPr>
          <a:xfrm>
            <a:off x="3571090" y="1797671"/>
            <a:ext cx="44887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Bộc lộ tâm trạng trực tiếp: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3671249" y="1717541"/>
            <a:ext cx="6223378" cy="3208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1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1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Đèn có biết dường bằng chẳng biết,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1" lang="en-US" sz="27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Lòng thiếp</a:t>
            </a:r>
            <a:r>
              <a:rPr b="0" i="1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riêng </a:t>
            </a:r>
            <a:r>
              <a:rPr b="1" i="1" lang="en-US" sz="27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 thiết</a:t>
            </a:r>
            <a:r>
              <a:rPr b="0" i="1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mà thôi.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Times New Roman"/>
              <a:buNone/>
            </a:pPr>
            <a:r>
              <a:rPr b="1" i="1" lang="en-US" sz="27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Buồn rầu</a:t>
            </a:r>
            <a:r>
              <a:rPr b="0" i="1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nói chẳng nên lời,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Times New Roman"/>
              <a:buNone/>
            </a:pPr>
            <a:r>
              <a:rPr b="1" i="1" lang="en-US" sz="27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 đèn</a:t>
            </a:r>
            <a:r>
              <a:rPr b="0" i="1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kia với </a:t>
            </a:r>
            <a:r>
              <a:rPr b="1" i="1" lang="en-US" sz="27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 người</a:t>
            </a:r>
            <a:r>
              <a:rPr b="0" i="1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khá </a:t>
            </a:r>
            <a:r>
              <a:rPr b="1" i="1" lang="en-US" sz="27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r>
              <a:rPr b="0" i="1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2"/>
          <p:cNvSpPr/>
          <p:nvPr/>
        </p:nvSpPr>
        <p:spPr>
          <a:xfrm>
            <a:off x="3698583" y="5496020"/>
            <a:ext cx="463985" cy="618178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9" name="Google Shape;359;p12"/>
          <p:cNvSpPr txBox="1"/>
          <p:nvPr/>
        </p:nvSpPr>
        <p:spPr>
          <a:xfrm>
            <a:off x="4039739" y="5201917"/>
            <a:ext cx="732884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đối bóng giữa ngọn đèn</a:t>
            </a:r>
            <a:endParaRPr b="1" i="1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người chinh phụ.</a:t>
            </a:r>
            <a:endParaRPr b="1" i="1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ảnh có liên quan" id="364" name="Google Shape;3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10812" cy="685395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3"/>
          <p:cNvSpPr/>
          <p:nvPr/>
        </p:nvSpPr>
        <p:spPr>
          <a:xfrm>
            <a:off x="3333099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cap="flat" cmpd="sng" w="9525">
            <a:solidFill>
              <a:srgbClr val="EFD6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6" name="Google Shape;366;p13"/>
          <p:cNvSpPr txBox="1"/>
          <p:nvPr/>
        </p:nvSpPr>
        <p:spPr>
          <a:xfrm>
            <a:off x="3507475" y="0"/>
            <a:ext cx="9332542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80, 81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Đọc văn: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 CẢNH LẺ LOI CỦA NGƯỜI CHINH PHỤ</a:t>
            </a:r>
            <a:endParaRPr b="1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(Trích 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Chinh phụ ngâm )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Nguyên tác chữ Hán: Đặng Trần Côn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  					Bản diễn Nôm: Đoàn Thị Điểm (?)</a:t>
            </a:r>
            <a:r>
              <a:rPr b="0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13"/>
          <p:cNvSpPr/>
          <p:nvPr/>
        </p:nvSpPr>
        <p:spPr>
          <a:xfrm>
            <a:off x="1" y="0"/>
            <a:ext cx="3411940" cy="6858000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 cap="flat" cmpd="sng" w="15875">
            <a:solidFill>
              <a:srgbClr val="2276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" name="Google Shape;368;p13"/>
          <p:cNvSpPr txBox="1"/>
          <p:nvPr/>
        </p:nvSpPr>
        <p:spPr>
          <a:xfrm>
            <a:off x="0" y="376051"/>
            <a:ext cx="3521122" cy="394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I.Tìm hiểu chung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Đọc hiểu - văn bản.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Nội dung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a.Tám câu đầu: Nỗi cô đơn, lẻ bóng.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13"/>
          <p:cNvSpPr txBox="1"/>
          <p:nvPr/>
        </p:nvSpPr>
        <p:spPr>
          <a:xfrm>
            <a:off x="3901491" y="1952921"/>
            <a:ext cx="72813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Nghệ thuật: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3"/>
          <p:cNvSpPr txBox="1"/>
          <p:nvPr/>
        </p:nvSpPr>
        <p:spPr>
          <a:xfrm>
            <a:off x="3821372" y="2588912"/>
            <a:ext cx="9465733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tu từ</a:t>
            </a: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đèn biết chăng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Điệp ngữ bắc cầu</a:t>
            </a: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đèn biết chăng - đèn có biết.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 lập: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trong&gt;&lt; ngoài.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 xứng: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 đèn/ bóng người.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 hóa: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đèn biết- chẳng biết</a:t>
            </a:r>
            <a:endParaRPr b="0" i="1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13"/>
          <p:cNvSpPr txBox="1"/>
          <p:nvPr/>
        </p:nvSpPr>
        <p:spPr>
          <a:xfrm>
            <a:off x="3821371" y="4606527"/>
            <a:ext cx="94657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Bút pháp tả cảnh ngụ tình, miêu tả nội tâm.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ảnh có liên quan" id="376" name="Google Shape;3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12" y="4049"/>
            <a:ext cx="12210812" cy="6853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4"/>
          <p:cNvSpPr/>
          <p:nvPr/>
        </p:nvSpPr>
        <p:spPr>
          <a:xfrm>
            <a:off x="3223917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cap="flat" cmpd="sng" w="9525">
            <a:solidFill>
              <a:srgbClr val="EFD6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8" name="Google Shape;378;p14"/>
          <p:cNvSpPr/>
          <p:nvPr/>
        </p:nvSpPr>
        <p:spPr>
          <a:xfrm>
            <a:off x="1" y="0"/>
            <a:ext cx="3207224" cy="6858000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 cap="flat" cmpd="sng" w="15875">
            <a:solidFill>
              <a:srgbClr val="2276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9" name="Google Shape;379;p14"/>
          <p:cNvSpPr txBox="1"/>
          <p:nvPr/>
        </p:nvSpPr>
        <p:spPr>
          <a:xfrm>
            <a:off x="0" y="376051"/>
            <a:ext cx="4094328" cy="394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I.Tìm hiểu chung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Đọc hiểu - văn bản.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Nội dung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a.Tám câu đầu: Nỗi cô đơn, lẻ bóng.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14"/>
          <p:cNvSpPr/>
          <p:nvPr/>
        </p:nvSpPr>
        <p:spPr>
          <a:xfrm>
            <a:off x="3343701" y="1814015"/>
            <a:ext cx="926683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TÂM TRẠNG CỦA NGƯỜI CHINH PHỤ  Ở  TÁM CÂU THƠ ĐẦU: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1" name="Google Shape;381;p14"/>
          <p:cNvCxnSpPr/>
          <p:nvPr/>
        </p:nvCxnSpPr>
        <p:spPr>
          <a:xfrm flipH="1">
            <a:off x="4858603" y="2197290"/>
            <a:ext cx="2169994" cy="859809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2" name="Google Shape;382;p14"/>
          <p:cNvSpPr/>
          <p:nvPr/>
        </p:nvSpPr>
        <p:spPr>
          <a:xfrm>
            <a:off x="3753487" y="3152631"/>
            <a:ext cx="1883038" cy="1187356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gian, không gian.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83" name="Google Shape;383;p14"/>
          <p:cNvCxnSpPr/>
          <p:nvPr/>
        </p:nvCxnSpPr>
        <p:spPr>
          <a:xfrm flipH="1">
            <a:off x="6974007" y="2223595"/>
            <a:ext cx="24787" cy="860799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4" name="Google Shape;384;p14"/>
          <p:cNvSpPr/>
          <p:nvPr/>
        </p:nvSpPr>
        <p:spPr>
          <a:xfrm>
            <a:off x="5800300" y="3070746"/>
            <a:ext cx="1719618" cy="1241948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 động.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85" name="Google Shape;385;p14"/>
          <p:cNvCxnSpPr/>
          <p:nvPr/>
        </p:nvCxnSpPr>
        <p:spPr>
          <a:xfrm flipH="1">
            <a:off x="8543498" y="2183642"/>
            <a:ext cx="40944" cy="94169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6" name="Google Shape;386;p14"/>
          <p:cNvSpPr/>
          <p:nvPr/>
        </p:nvSpPr>
        <p:spPr>
          <a:xfrm>
            <a:off x="7740557" y="3127611"/>
            <a:ext cx="1719618" cy="1212377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Ngoại cảnh.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14"/>
          <p:cNvSpPr/>
          <p:nvPr/>
        </p:nvSpPr>
        <p:spPr>
          <a:xfrm>
            <a:off x="9719482" y="3141259"/>
            <a:ext cx="1719618" cy="1241948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Trực tiếp.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88" name="Google Shape;388;p14"/>
          <p:cNvCxnSpPr/>
          <p:nvPr/>
        </p:nvCxnSpPr>
        <p:spPr>
          <a:xfrm>
            <a:off x="8598090" y="2197290"/>
            <a:ext cx="2169994" cy="955343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9" name="Google Shape;389;p14"/>
          <p:cNvSpPr/>
          <p:nvPr/>
        </p:nvSpPr>
        <p:spPr>
          <a:xfrm>
            <a:off x="4951609" y="4920427"/>
            <a:ext cx="1049867" cy="484632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0" name="Google Shape;390;p14"/>
          <p:cNvSpPr txBox="1"/>
          <p:nvPr/>
        </p:nvSpPr>
        <p:spPr>
          <a:xfrm>
            <a:off x="6068200" y="4829131"/>
            <a:ext cx="71289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cô đơn, lẻ bóng.</a:t>
            </a:r>
            <a:endParaRPr b="1" i="1" sz="36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14"/>
          <p:cNvSpPr/>
          <p:nvPr/>
        </p:nvSpPr>
        <p:spPr>
          <a:xfrm>
            <a:off x="3716739" y="0"/>
            <a:ext cx="8270543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80, 81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Đọc văn: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 CẢNH LẺ LOI CỦA NGƯỜI CHINH PHỤ</a:t>
            </a:r>
            <a:endParaRPr b="1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(Trích 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Chinh phụ ngâm )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Nguyên tác chữ Hán: Đặng Trần Côn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  				Bản diễn Nôm: Đoàn Thị Điểm (?)</a:t>
            </a:r>
            <a:r>
              <a:rPr b="0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ảnh có liên quan" id="396" name="Google Shape;3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12" y="0"/>
            <a:ext cx="12210812" cy="6853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5"/>
          <p:cNvSpPr/>
          <p:nvPr/>
        </p:nvSpPr>
        <p:spPr>
          <a:xfrm>
            <a:off x="3565112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cap="flat" cmpd="sng" w="9525">
            <a:solidFill>
              <a:srgbClr val="EFD6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8" name="Google Shape;398;p15"/>
          <p:cNvSpPr/>
          <p:nvPr/>
        </p:nvSpPr>
        <p:spPr>
          <a:xfrm>
            <a:off x="0" y="0"/>
            <a:ext cx="3657599" cy="6858000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 cap="flat" cmpd="sng" w="15875">
            <a:solidFill>
              <a:srgbClr val="2276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9" name="Google Shape;399;p15"/>
          <p:cNvSpPr txBox="1"/>
          <p:nvPr/>
        </p:nvSpPr>
        <p:spPr>
          <a:xfrm>
            <a:off x="-1" y="376051"/>
            <a:ext cx="3957851" cy="3858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I.Tìm hiểu chung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Đọc hiểu - văn bản.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Luyện tập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Vận dụng và mở rộng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Picture1" id="400" name="Google Shape;4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1667" y="1724111"/>
            <a:ext cx="863030" cy="1878898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5"/>
          <p:cNvSpPr txBox="1"/>
          <p:nvPr/>
        </p:nvSpPr>
        <p:spPr>
          <a:xfrm>
            <a:off x="3889612" y="0"/>
            <a:ext cx="9332542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80, 81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Đọc văn: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 CẢNH LẺ LOI CỦA NGƯỜI CHINH PHỤ</a:t>
            </a:r>
            <a:endParaRPr b="1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(Trích 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Chinh phụ ngâm )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Nguyên tác chữ Hán: Đặng Trần Côn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  					Bản diễn Nôm: Đoàn Thị Điểm (?)</a:t>
            </a:r>
            <a:r>
              <a:rPr b="0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15"/>
          <p:cNvSpPr/>
          <p:nvPr/>
        </p:nvSpPr>
        <p:spPr>
          <a:xfrm>
            <a:off x="4158019" y="3248167"/>
            <a:ext cx="8033981" cy="335735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3" name="Google Shape;403;p15"/>
          <p:cNvSpPr txBox="1"/>
          <p:nvPr/>
        </p:nvSpPr>
        <p:spPr>
          <a:xfrm>
            <a:off x="4330889" y="3373020"/>
            <a:ext cx="7861111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 em tiếng nói phản đối chiến tranh phi nghĩa trong “Chinh phụ ngâm” còn có ý nghĩa so với thời đại ngày nay không ? Vì sao ?</a:t>
            </a:r>
            <a:endParaRPr b="0" i="0" sz="3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6"/>
          <p:cNvSpPr txBox="1"/>
          <p:nvPr/>
        </p:nvSpPr>
        <p:spPr>
          <a:xfrm>
            <a:off x="7078133" y="2404533"/>
            <a:ext cx="203200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http://images.sieuthitaigia.vn/Tin-tuc/tin-khac/28-04-chien-tranh-23.jpg" id="409" name="Google Shape;4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hung buc anh chien tranh khien the gioi bat khoc hinh anh 5" id="410" name="Google Shape;41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580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iến tranh 5" id="415" name="Google Shape;4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"/>
            <a:ext cx="546946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hung buc anh chien tranh khien the gioi bat khoc hinh anh 7" id="416" name="Google Shape;41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9466" y="1"/>
            <a:ext cx="6722534" cy="6870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hung buc anh chien tranh khien the gioi bat khoc hinh anh 1" id="421" name="Google Shape;4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9066" y="0"/>
            <a:ext cx="6112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s.sieuthitaigia.vn/Tin-tuc/tin-khac/chien-tranh-09.jpg" id="422" name="Google Shape;42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607906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ảnh có liên quan" id="427" name="Google Shape;4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01525" cy="811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ết quả hình ảnh cho HÌNH ẢNH KHỞI ĐỘNG" id="163" name="Google Shape;1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33064"/>
            <a:ext cx="12192000" cy="452493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3160059" y="510988"/>
            <a:ext cx="705970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-US" sz="8800" u="none" cap="none" strike="noStrik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KHỞI ĐỘNG</a:t>
            </a:r>
            <a:endParaRPr b="1" i="0" sz="8800" u="none" cap="none" strike="noStrike">
              <a:solidFill>
                <a:schemeClr val="accent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5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ảnh có liên quan" id="432" name="Google Shape;4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4717" y="0"/>
            <a:ext cx="1287438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0"/>
          <p:cNvSpPr/>
          <p:nvPr/>
        </p:nvSpPr>
        <p:spPr>
          <a:xfrm>
            <a:off x="3290368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cap="flat" cmpd="sng" w="9525">
            <a:solidFill>
              <a:srgbClr val="EFD6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4" name="Google Shape;434;p20"/>
          <p:cNvSpPr txBox="1"/>
          <p:nvPr/>
        </p:nvSpPr>
        <p:spPr>
          <a:xfrm>
            <a:off x="3825892" y="1851517"/>
            <a:ext cx="855436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TẬP: Sgk T86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vận dụng các biện pháp miêu tả tâm trạng trong đoạn trích để viết một đoạn văn miêu tả nỗi buồn hay niềm vui của bản thân anh chị ?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0" y="0"/>
            <a:ext cx="3138985" cy="6858000"/>
          </a:xfrm>
          <a:prstGeom prst="roundRect">
            <a:avLst>
              <a:gd fmla="val 16667" name="adj"/>
            </a:avLst>
          </a:prstGeom>
          <a:noFill/>
          <a:ln cap="flat" cmpd="sng" w="15875">
            <a:solidFill>
              <a:srgbClr val="2276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-1" y="0"/>
            <a:ext cx="3343701" cy="6858000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 cap="flat" cmpd="sng" w="15875">
            <a:solidFill>
              <a:srgbClr val="2276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7" name="Google Shape;437;p20"/>
          <p:cNvSpPr txBox="1"/>
          <p:nvPr/>
        </p:nvSpPr>
        <p:spPr>
          <a:xfrm>
            <a:off x="0" y="600501"/>
            <a:ext cx="3452884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I.Tìm hiểu chung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Đọc hiểu - văn bản.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Luyện tập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Vận dụng và mở rộng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Google Shape;438;p20"/>
          <p:cNvSpPr txBox="1"/>
          <p:nvPr/>
        </p:nvSpPr>
        <p:spPr>
          <a:xfrm>
            <a:off x="3575713" y="0"/>
            <a:ext cx="9332542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80, 81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Đọc văn: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 CẢNH LẺ LOI CỦA NGƯỜI CHINH PHỤ</a:t>
            </a:r>
            <a:endParaRPr b="1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(Trích 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Chinh phụ ngâm )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Nguyên tác chữ Hán: Đặng Trần Côn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  					Bản diễn Nôm: Đoàn Thị Điểm (?)</a:t>
            </a:r>
            <a:r>
              <a:rPr b="0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CN_DSRT" id="443" name="Google Shape;443;p21"/>
          <p:cNvSpPr/>
          <p:nvPr/>
        </p:nvSpPr>
        <p:spPr>
          <a:xfrm>
            <a:off x="1625601" y="2133601"/>
            <a:ext cx="2808817" cy="1789113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Font typeface="Arial"/>
              <a:buNone/>
            </a:pPr>
            <a:r>
              <a:rPr b="0" i="0" lang="en-US" sz="1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</a:t>
            </a:r>
            <a:endParaRPr b="0" i="0" sz="1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SCN_LAKE" id="444" name="Google Shape;444;p21"/>
          <p:cNvSpPr/>
          <p:nvPr/>
        </p:nvSpPr>
        <p:spPr>
          <a:xfrm>
            <a:off x="4673600" y="2106613"/>
            <a:ext cx="2946400" cy="1789112"/>
          </a:xfrm>
          <a:prstGeom prst="ellipse">
            <a:avLst/>
          </a:prstGeom>
          <a:noFill/>
          <a:ln cap="flat" cmpd="sng" w="9525">
            <a:solidFill>
              <a:srgbClr val="4BE1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Font typeface="Arial"/>
              <a:buNone/>
            </a:pPr>
            <a:r>
              <a:rPr b="0" i="0" lang="en-US" sz="117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</a:t>
            </a:r>
            <a:endParaRPr b="0" i="0" sz="1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SCN_WNTR" id="445" name="Google Shape;445;p21"/>
          <p:cNvSpPr/>
          <p:nvPr/>
        </p:nvSpPr>
        <p:spPr>
          <a:xfrm>
            <a:off x="7742767" y="2106612"/>
            <a:ext cx="2743200" cy="1919477"/>
          </a:xfrm>
          <a:prstGeom prst="ellipse">
            <a:avLst/>
          </a:prstGeom>
          <a:noFill/>
          <a:ln cap="flat" cmpd="sng" w="9525">
            <a:solidFill>
              <a:srgbClr val="4BE1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Font typeface="Arial"/>
              <a:buNone/>
            </a:pPr>
            <a:r>
              <a:rPr b="0" i="0" lang="en-US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SCN_TRPC" id="446" name="Google Shape;446;p21"/>
          <p:cNvSpPr/>
          <p:nvPr/>
        </p:nvSpPr>
        <p:spPr>
          <a:xfrm>
            <a:off x="2641600" y="4267201"/>
            <a:ext cx="3048000" cy="1789113"/>
          </a:xfrm>
          <a:prstGeom prst="ellipse">
            <a:avLst/>
          </a:prstGeom>
          <a:noFill/>
          <a:ln cap="flat" cmpd="sng" w="9525">
            <a:solidFill>
              <a:srgbClr val="4BE1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Font typeface="Arial"/>
              <a:buNone/>
            </a:pPr>
            <a:r>
              <a:rPr b="0" i="0" lang="en-US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SCN_RNCH" id="447" name="Google Shape;447;p21">
            <a:hlinkClick action="ppaction://hlinksldjump" r:id="rId5"/>
          </p:cNvPr>
          <p:cNvSpPr/>
          <p:nvPr/>
        </p:nvSpPr>
        <p:spPr>
          <a:xfrm>
            <a:off x="6400800" y="4267201"/>
            <a:ext cx="3048000" cy="1789113"/>
          </a:xfrm>
          <a:prstGeom prst="ellipse">
            <a:avLst/>
          </a:prstGeom>
          <a:noFill/>
          <a:ln cap="flat" cmpd="sng" w="9525">
            <a:solidFill>
              <a:srgbClr val="4BE1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Font typeface="Arial"/>
              <a:buNone/>
            </a:pPr>
            <a:r>
              <a:rPr b="0" i="0" lang="en-US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0" i="0" sz="1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21"/>
          <p:cNvSpPr/>
          <p:nvPr/>
        </p:nvSpPr>
        <p:spPr>
          <a:xfrm>
            <a:off x="2641601" y="0"/>
            <a:ext cx="6574367" cy="762000"/>
          </a:xfrm>
          <a:prstGeom prst="rect">
            <a:avLst/>
          </a:prstGeom>
          <a:gradFill>
            <a:gsLst>
              <a:gs pos="0">
                <a:srgbClr val="66FF33"/>
              </a:gs>
              <a:gs pos="50000">
                <a:schemeClr val="lt1"/>
              </a:gs>
              <a:gs pos="100000">
                <a:srgbClr val="66FF33"/>
              </a:gs>
            </a:gsLst>
            <a:lin ang="5400000" scaled="0"/>
          </a:gra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 AI TỎA SÁNG</a:t>
            </a:r>
            <a:endParaRPr b="0" i="0" sz="4400" u="none" cap="none" strike="noStrike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21"/>
          <p:cNvSpPr/>
          <p:nvPr/>
        </p:nvSpPr>
        <p:spPr>
          <a:xfrm>
            <a:off x="0" y="762000"/>
            <a:ext cx="2743200" cy="914400"/>
          </a:xfrm>
          <a:custGeom>
            <a:rect b="b" l="l" r="r" t="t"/>
            <a:pathLst>
              <a:path extrusionOk="0" h="43200" w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extrusionOk="0" fill="none" h="43200" w="43200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 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1"/>
          <p:cNvSpPr/>
          <p:nvPr/>
        </p:nvSpPr>
        <p:spPr>
          <a:xfrm>
            <a:off x="406401" y="1676401"/>
            <a:ext cx="1310217" cy="904875"/>
          </a:xfrm>
          <a:custGeom>
            <a:rect b="b" l="l" r="r" t="t"/>
            <a:pathLst>
              <a:path extrusionOk="0" h="904875" w="982663">
                <a:moveTo>
                  <a:pt x="1" y="345631"/>
                </a:moveTo>
                <a:lnTo>
                  <a:pt x="375346" y="345633"/>
                </a:lnTo>
                <a:lnTo>
                  <a:pt x="491332" y="0"/>
                </a:lnTo>
                <a:lnTo>
                  <a:pt x="607317" y="345633"/>
                </a:lnTo>
                <a:lnTo>
                  <a:pt x="982662" y="345631"/>
                </a:lnTo>
                <a:lnTo>
                  <a:pt x="679000" y="559241"/>
                </a:lnTo>
                <a:lnTo>
                  <a:pt x="794991" y="904872"/>
                </a:lnTo>
                <a:lnTo>
                  <a:pt x="491332" y="691258"/>
                </a:lnTo>
                <a:lnTo>
                  <a:pt x="187672" y="904872"/>
                </a:lnTo>
                <a:lnTo>
                  <a:pt x="303663" y="55924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0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1" name="Google Shape;451;p21"/>
          <p:cNvSpPr/>
          <p:nvPr/>
        </p:nvSpPr>
        <p:spPr>
          <a:xfrm>
            <a:off x="406401" y="2362201"/>
            <a:ext cx="1310217" cy="904875"/>
          </a:xfrm>
          <a:custGeom>
            <a:rect b="b" l="l" r="r" t="t"/>
            <a:pathLst>
              <a:path extrusionOk="0" h="904875" w="982663">
                <a:moveTo>
                  <a:pt x="1" y="345631"/>
                </a:moveTo>
                <a:lnTo>
                  <a:pt x="375346" y="345633"/>
                </a:lnTo>
                <a:lnTo>
                  <a:pt x="491332" y="0"/>
                </a:lnTo>
                <a:lnTo>
                  <a:pt x="607317" y="345633"/>
                </a:lnTo>
                <a:lnTo>
                  <a:pt x="982662" y="345631"/>
                </a:lnTo>
                <a:lnTo>
                  <a:pt x="679000" y="559241"/>
                </a:lnTo>
                <a:lnTo>
                  <a:pt x="794991" y="904872"/>
                </a:lnTo>
                <a:lnTo>
                  <a:pt x="491332" y="691258"/>
                </a:lnTo>
                <a:lnTo>
                  <a:pt x="187672" y="904872"/>
                </a:lnTo>
                <a:lnTo>
                  <a:pt x="303663" y="55924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0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2" name="Google Shape;452;p21"/>
          <p:cNvSpPr/>
          <p:nvPr/>
        </p:nvSpPr>
        <p:spPr>
          <a:xfrm>
            <a:off x="406401" y="3048000"/>
            <a:ext cx="1310217" cy="904875"/>
          </a:xfrm>
          <a:custGeom>
            <a:rect b="b" l="l" r="r" t="t"/>
            <a:pathLst>
              <a:path extrusionOk="0" h="904875" w="982663">
                <a:moveTo>
                  <a:pt x="1" y="345631"/>
                </a:moveTo>
                <a:lnTo>
                  <a:pt x="375346" y="345633"/>
                </a:lnTo>
                <a:lnTo>
                  <a:pt x="491332" y="0"/>
                </a:lnTo>
                <a:lnTo>
                  <a:pt x="607317" y="345633"/>
                </a:lnTo>
                <a:lnTo>
                  <a:pt x="982662" y="345631"/>
                </a:lnTo>
                <a:lnTo>
                  <a:pt x="679000" y="559241"/>
                </a:lnTo>
                <a:lnTo>
                  <a:pt x="794991" y="904872"/>
                </a:lnTo>
                <a:lnTo>
                  <a:pt x="491332" y="691258"/>
                </a:lnTo>
                <a:lnTo>
                  <a:pt x="187672" y="904872"/>
                </a:lnTo>
                <a:lnTo>
                  <a:pt x="303663" y="55924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0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406401" y="3733801"/>
            <a:ext cx="1310217" cy="904875"/>
          </a:xfrm>
          <a:custGeom>
            <a:rect b="b" l="l" r="r" t="t"/>
            <a:pathLst>
              <a:path extrusionOk="0" h="904875" w="982663">
                <a:moveTo>
                  <a:pt x="1" y="345631"/>
                </a:moveTo>
                <a:lnTo>
                  <a:pt x="375346" y="345633"/>
                </a:lnTo>
                <a:lnTo>
                  <a:pt x="491332" y="0"/>
                </a:lnTo>
                <a:lnTo>
                  <a:pt x="607317" y="345633"/>
                </a:lnTo>
                <a:lnTo>
                  <a:pt x="982662" y="345631"/>
                </a:lnTo>
                <a:lnTo>
                  <a:pt x="679000" y="559241"/>
                </a:lnTo>
                <a:lnTo>
                  <a:pt x="794991" y="904872"/>
                </a:lnTo>
                <a:lnTo>
                  <a:pt x="491332" y="691258"/>
                </a:lnTo>
                <a:lnTo>
                  <a:pt x="187672" y="904872"/>
                </a:lnTo>
                <a:lnTo>
                  <a:pt x="303663" y="55924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0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4" name="Google Shape;454;p21"/>
          <p:cNvSpPr/>
          <p:nvPr/>
        </p:nvSpPr>
        <p:spPr>
          <a:xfrm>
            <a:off x="406401" y="4419601"/>
            <a:ext cx="1310217" cy="904875"/>
          </a:xfrm>
          <a:custGeom>
            <a:rect b="b" l="l" r="r" t="t"/>
            <a:pathLst>
              <a:path extrusionOk="0" h="904875" w="982663">
                <a:moveTo>
                  <a:pt x="1" y="345631"/>
                </a:moveTo>
                <a:lnTo>
                  <a:pt x="375346" y="345633"/>
                </a:lnTo>
                <a:lnTo>
                  <a:pt x="491332" y="0"/>
                </a:lnTo>
                <a:lnTo>
                  <a:pt x="607317" y="345633"/>
                </a:lnTo>
                <a:lnTo>
                  <a:pt x="982662" y="345631"/>
                </a:lnTo>
                <a:lnTo>
                  <a:pt x="679000" y="559241"/>
                </a:lnTo>
                <a:lnTo>
                  <a:pt x="794991" y="904872"/>
                </a:lnTo>
                <a:lnTo>
                  <a:pt x="491332" y="691258"/>
                </a:lnTo>
                <a:lnTo>
                  <a:pt x="187672" y="904872"/>
                </a:lnTo>
                <a:lnTo>
                  <a:pt x="303663" y="55924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0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5" name="Google Shape;455;p21"/>
          <p:cNvSpPr/>
          <p:nvPr/>
        </p:nvSpPr>
        <p:spPr>
          <a:xfrm>
            <a:off x="9448800" y="609600"/>
            <a:ext cx="2743200" cy="914400"/>
          </a:xfrm>
          <a:custGeom>
            <a:rect b="b" l="l" r="r" t="t"/>
            <a:pathLst>
              <a:path extrusionOk="0" h="43200" w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extrusionOk="0" fill="none" h="43200" w="43200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 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b="0" i="0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6" name="Google Shape;456;p21"/>
          <p:cNvSpPr/>
          <p:nvPr/>
        </p:nvSpPr>
        <p:spPr>
          <a:xfrm>
            <a:off x="10668001" y="1676401"/>
            <a:ext cx="1310217" cy="904875"/>
          </a:xfrm>
          <a:custGeom>
            <a:rect b="b" l="l" r="r" t="t"/>
            <a:pathLst>
              <a:path extrusionOk="0" h="904875" w="982663">
                <a:moveTo>
                  <a:pt x="1" y="345631"/>
                </a:moveTo>
                <a:lnTo>
                  <a:pt x="375346" y="345633"/>
                </a:lnTo>
                <a:lnTo>
                  <a:pt x="491332" y="0"/>
                </a:lnTo>
                <a:lnTo>
                  <a:pt x="607317" y="345633"/>
                </a:lnTo>
                <a:lnTo>
                  <a:pt x="982662" y="345631"/>
                </a:lnTo>
                <a:lnTo>
                  <a:pt x="679000" y="559241"/>
                </a:lnTo>
                <a:lnTo>
                  <a:pt x="794991" y="904872"/>
                </a:lnTo>
                <a:lnTo>
                  <a:pt x="491332" y="691258"/>
                </a:lnTo>
                <a:lnTo>
                  <a:pt x="187672" y="904872"/>
                </a:lnTo>
                <a:lnTo>
                  <a:pt x="303663" y="55924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0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7" name="Google Shape;457;p21"/>
          <p:cNvSpPr/>
          <p:nvPr/>
        </p:nvSpPr>
        <p:spPr>
          <a:xfrm>
            <a:off x="10668001" y="2362201"/>
            <a:ext cx="1310217" cy="904875"/>
          </a:xfrm>
          <a:custGeom>
            <a:rect b="b" l="l" r="r" t="t"/>
            <a:pathLst>
              <a:path extrusionOk="0" h="904875" w="982663">
                <a:moveTo>
                  <a:pt x="1" y="345631"/>
                </a:moveTo>
                <a:lnTo>
                  <a:pt x="375346" y="345633"/>
                </a:lnTo>
                <a:lnTo>
                  <a:pt x="491332" y="0"/>
                </a:lnTo>
                <a:lnTo>
                  <a:pt x="607317" y="345633"/>
                </a:lnTo>
                <a:lnTo>
                  <a:pt x="982662" y="345631"/>
                </a:lnTo>
                <a:lnTo>
                  <a:pt x="679000" y="559241"/>
                </a:lnTo>
                <a:lnTo>
                  <a:pt x="794991" y="904872"/>
                </a:lnTo>
                <a:lnTo>
                  <a:pt x="491332" y="691258"/>
                </a:lnTo>
                <a:lnTo>
                  <a:pt x="187672" y="904872"/>
                </a:lnTo>
                <a:lnTo>
                  <a:pt x="303663" y="55924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0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8" name="Google Shape;458;p21"/>
          <p:cNvSpPr/>
          <p:nvPr/>
        </p:nvSpPr>
        <p:spPr>
          <a:xfrm>
            <a:off x="10668001" y="3048000"/>
            <a:ext cx="1310217" cy="904875"/>
          </a:xfrm>
          <a:custGeom>
            <a:rect b="b" l="l" r="r" t="t"/>
            <a:pathLst>
              <a:path extrusionOk="0" h="904875" w="982663">
                <a:moveTo>
                  <a:pt x="1" y="345631"/>
                </a:moveTo>
                <a:lnTo>
                  <a:pt x="375346" y="345633"/>
                </a:lnTo>
                <a:lnTo>
                  <a:pt x="491332" y="0"/>
                </a:lnTo>
                <a:lnTo>
                  <a:pt x="607317" y="345633"/>
                </a:lnTo>
                <a:lnTo>
                  <a:pt x="982662" y="345631"/>
                </a:lnTo>
                <a:lnTo>
                  <a:pt x="679000" y="559241"/>
                </a:lnTo>
                <a:lnTo>
                  <a:pt x="794991" y="904872"/>
                </a:lnTo>
                <a:lnTo>
                  <a:pt x="491332" y="691258"/>
                </a:lnTo>
                <a:lnTo>
                  <a:pt x="187672" y="904872"/>
                </a:lnTo>
                <a:lnTo>
                  <a:pt x="303663" y="55924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0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9" name="Google Shape;459;p21"/>
          <p:cNvSpPr/>
          <p:nvPr/>
        </p:nvSpPr>
        <p:spPr>
          <a:xfrm>
            <a:off x="10668001" y="3733801"/>
            <a:ext cx="1310217" cy="904875"/>
          </a:xfrm>
          <a:custGeom>
            <a:rect b="b" l="l" r="r" t="t"/>
            <a:pathLst>
              <a:path extrusionOk="0" h="904875" w="982663">
                <a:moveTo>
                  <a:pt x="1" y="345631"/>
                </a:moveTo>
                <a:lnTo>
                  <a:pt x="375346" y="345633"/>
                </a:lnTo>
                <a:lnTo>
                  <a:pt x="491332" y="0"/>
                </a:lnTo>
                <a:lnTo>
                  <a:pt x="607317" y="345633"/>
                </a:lnTo>
                <a:lnTo>
                  <a:pt x="982662" y="345631"/>
                </a:lnTo>
                <a:lnTo>
                  <a:pt x="679000" y="559241"/>
                </a:lnTo>
                <a:lnTo>
                  <a:pt x="794991" y="904872"/>
                </a:lnTo>
                <a:lnTo>
                  <a:pt x="491332" y="691258"/>
                </a:lnTo>
                <a:lnTo>
                  <a:pt x="187672" y="904872"/>
                </a:lnTo>
                <a:lnTo>
                  <a:pt x="303663" y="55924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0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0" name="Google Shape;460;p21"/>
          <p:cNvSpPr/>
          <p:nvPr/>
        </p:nvSpPr>
        <p:spPr>
          <a:xfrm>
            <a:off x="10668001" y="4419601"/>
            <a:ext cx="1310217" cy="904875"/>
          </a:xfrm>
          <a:custGeom>
            <a:rect b="b" l="l" r="r" t="t"/>
            <a:pathLst>
              <a:path extrusionOk="0" h="904875" w="982663">
                <a:moveTo>
                  <a:pt x="1" y="345631"/>
                </a:moveTo>
                <a:lnTo>
                  <a:pt x="375346" y="345633"/>
                </a:lnTo>
                <a:lnTo>
                  <a:pt x="491332" y="0"/>
                </a:lnTo>
                <a:lnTo>
                  <a:pt x="607317" y="345633"/>
                </a:lnTo>
                <a:lnTo>
                  <a:pt x="982662" y="345631"/>
                </a:lnTo>
                <a:lnTo>
                  <a:pt x="679000" y="559241"/>
                </a:lnTo>
                <a:lnTo>
                  <a:pt x="794991" y="904872"/>
                </a:lnTo>
                <a:lnTo>
                  <a:pt x="491332" y="691258"/>
                </a:lnTo>
                <a:lnTo>
                  <a:pt x="187672" y="904872"/>
                </a:lnTo>
                <a:lnTo>
                  <a:pt x="303663" y="559241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FF0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4950604" id="461" name="Google Shape;461;p21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769600" y="5641976"/>
            <a:ext cx="1422400" cy="1216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1">
            <a:hlinkClick action="ppaction://hlinksldjump" r:id="rId8"/>
          </p:cNvPr>
          <p:cNvSpPr/>
          <p:nvPr/>
        </p:nvSpPr>
        <p:spPr>
          <a:xfrm>
            <a:off x="9753600" y="5867400"/>
            <a:ext cx="812800" cy="45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3" name="Google Shape;463;p21">
            <a:hlinkClick action="ppaction://hlinksldjump" r:id="rId9"/>
          </p:cNvPr>
          <p:cNvSpPr/>
          <p:nvPr/>
        </p:nvSpPr>
        <p:spPr>
          <a:xfrm>
            <a:off x="1897039" y="2647666"/>
            <a:ext cx="982639" cy="914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4" name="Google Shape;464;p21">
            <a:hlinkClick action="ppaction://hlinksldjump" r:id="rId10"/>
          </p:cNvPr>
          <p:cNvSpPr/>
          <p:nvPr/>
        </p:nvSpPr>
        <p:spPr>
          <a:xfrm>
            <a:off x="7792872" y="2524836"/>
            <a:ext cx="1037230" cy="982639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5" name="Google Shape;465;p21">
            <a:hlinkClick action="ppaction://hlinksldjump" r:id="rId11"/>
          </p:cNvPr>
          <p:cNvSpPr/>
          <p:nvPr/>
        </p:nvSpPr>
        <p:spPr>
          <a:xfrm>
            <a:off x="2893326" y="4681183"/>
            <a:ext cx="996286" cy="1050878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6" name="Google Shape;466;p21">
            <a:hlinkClick action="ppaction://hlinksldjump" r:id="rId12"/>
          </p:cNvPr>
          <p:cNvSpPr/>
          <p:nvPr/>
        </p:nvSpPr>
        <p:spPr>
          <a:xfrm>
            <a:off x="6564572" y="4681182"/>
            <a:ext cx="1064525" cy="914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7" name="Google Shape;467;p21">
            <a:hlinkClick action="ppaction://hlinksldjump" r:id="rId13"/>
          </p:cNvPr>
          <p:cNvSpPr/>
          <p:nvPr/>
        </p:nvSpPr>
        <p:spPr>
          <a:xfrm>
            <a:off x="4940490" y="2784143"/>
            <a:ext cx="873456" cy="873457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 p14:dur="2500">
    <p:checker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2"/>
          <p:cNvSpPr/>
          <p:nvPr/>
        </p:nvSpPr>
        <p:spPr>
          <a:xfrm>
            <a:off x="10464800" y="0"/>
            <a:ext cx="1727200" cy="685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73" name="Google Shape;473;p22"/>
          <p:cNvGrpSpPr/>
          <p:nvPr/>
        </p:nvGrpSpPr>
        <p:grpSpPr>
          <a:xfrm>
            <a:off x="1320800" y="5638800"/>
            <a:ext cx="9144000" cy="914400"/>
            <a:chOff x="504" y="1008"/>
            <a:chExt cx="4416" cy="765"/>
          </a:xfrm>
        </p:grpSpPr>
        <p:sp>
          <p:nvSpPr>
            <p:cNvPr id="474" name="Google Shape;474;p22"/>
            <p:cNvSpPr/>
            <p:nvPr/>
          </p:nvSpPr>
          <p:spPr>
            <a:xfrm>
              <a:off x="504" y="1008"/>
              <a:ext cx="4416" cy="765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75" name="Google Shape;475;p22"/>
            <p:cNvSpPr txBox="1"/>
            <p:nvPr/>
          </p:nvSpPr>
          <p:spPr>
            <a:xfrm>
              <a:off x="700" y="1135"/>
              <a:ext cx="3976" cy="4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Cả a và b.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22"/>
          <p:cNvGrpSpPr/>
          <p:nvPr/>
        </p:nvGrpSpPr>
        <p:grpSpPr>
          <a:xfrm>
            <a:off x="1016000" y="4267201"/>
            <a:ext cx="9448802" cy="914687"/>
            <a:chOff x="504" y="1008"/>
            <a:chExt cx="4464" cy="769"/>
          </a:xfrm>
        </p:grpSpPr>
        <p:sp>
          <p:nvSpPr>
            <p:cNvPr id="477" name="Google Shape;477;p22"/>
            <p:cNvSpPr/>
            <p:nvPr/>
          </p:nvSpPr>
          <p:spPr>
            <a:xfrm>
              <a:off x="504" y="1008"/>
              <a:ext cx="4464" cy="769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78" name="Google Shape;478;p22"/>
            <p:cNvSpPr txBox="1"/>
            <p:nvPr/>
          </p:nvSpPr>
          <p:spPr>
            <a:xfrm>
              <a:off x="801" y="1012"/>
              <a:ext cx="3976" cy="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 ngợi sự đảm đang chung thủy của người chinh phụ</a:t>
              </a:r>
              <a:r>
                <a:rPr b="0" i="0" lang="en-US" sz="2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79" name="Google Shape;479;p22"/>
          <p:cNvGrpSpPr/>
          <p:nvPr/>
        </p:nvGrpSpPr>
        <p:grpSpPr>
          <a:xfrm>
            <a:off x="1117600" y="3048001"/>
            <a:ext cx="9347202" cy="876778"/>
            <a:chOff x="504" y="1008"/>
            <a:chExt cx="4416" cy="827"/>
          </a:xfrm>
        </p:grpSpPr>
        <p:sp>
          <p:nvSpPr>
            <p:cNvPr id="480" name="Google Shape;480;p22"/>
            <p:cNvSpPr/>
            <p:nvPr/>
          </p:nvSpPr>
          <p:spPr>
            <a:xfrm>
              <a:off x="504" y="1008"/>
              <a:ext cx="4416" cy="765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1" name="Google Shape;481;p22"/>
            <p:cNvSpPr txBox="1"/>
            <p:nvPr/>
          </p:nvSpPr>
          <p:spPr>
            <a:xfrm>
              <a:off x="752" y="1080"/>
              <a:ext cx="4016" cy="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Khao khát tình yêu, hạnh phúc lứa đôi.</a:t>
              </a:r>
              <a:endPara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82" name="Google Shape;482;p22"/>
          <p:cNvGrpSpPr/>
          <p:nvPr/>
        </p:nvGrpSpPr>
        <p:grpSpPr>
          <a:xfrm rot="5400000">
            <a:off x="330200" y="4368800"/>
            <a:ext cx="1371600" cy="203200"/>
            <a:chOff x="0" y="1896"/>
            <a:chExt cx="5760" cy="120"/>
          </a:xfrm>
        </p:grpSpPr>
        <p:sp>
          <p:nvSpPr>
            <p:cNvPr id="483" name="Google Shape;483;p22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85" name="Google Shape;485;p22"/>
          <p:cNvGrpSpPr/>
          <p:nvPr/>
        </p:nvGrpSpPr>
        <p:grpSpPr>
          <a:xfrm rot="5400000">
            <a:off x="396875" y="3292475"/>
            <a:ext cx="1238250" cy="203200"/>
            <a:chOff x="0" y="1896"/>
            <a:chExt cx="5760" cy="120"/>
          </a:xfrm>
        </p:grpSpPr>
        <p:sp>
          <p:nvSpPr>
            <p:cNvPr id="486" name="Google Shape;486;p22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88" name="Google Shape;488;p22"/>
          <p:cNvGrpSpPr/>
          <p:nvPr/>
        </p:nvGrpSpPr>
        <p:grpSpPr>
          <a:xfrm rot="5400000">
            <a:off x="330200" y="5664200"/>
            <a:ext cx="1371600" cy="203200"/>
            <a:chOff x="0" y="1896"/>
            <a:chExt cx="5760" cy="120"/>
          </a:xfrm>
        </p:grpSpPr>
        <p:sp>
          <p:nvSpPr>
            <p:cNvPr id="489" name="Google Shape;489;p22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91" name="Google Shape;491;p22"/>
          <p:cNvGrpSpPr/>
          <p:nvPr/>
        </p:nvGrpSpPr>
        <p:grpSpPr>
          <a:xfrm rot="5400000">
            <a:off x="473075" y="1844675"/>
            <a:ext cx="1085850" cy="203200"/>
            <a:chOff x="0" y="1896"/>
            <a:chExt cx="5760" cy="120"/>
          </a:xfrm>
        </p:grpSpPr>
        <p:sp>
          <p:nvSpPr>
            <p:cNvPr id="492" name="Google Shape;492;p22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94" name="Google Shape;494;p22"/>
          <p:cNvGrpSpPr/>
          <p:nvPr/>
        </p:nvGrpSpPr>
        <p:grpSpPr>
          <a:xfrm>
            <a:off x="1219200" y="1905000"/>
            <a:ext cx="9245600" cy="762000"/>
            <a:chOff x="504" y="1008"/>
            <a:chExt cx="4416" cy="765"/>
          </a:xfrm>
        </p:grpSpPr>
        <p:sp>
          <p:nvSpPr>
            <p:cNvPr id="495" name="Google Shape;495;p22"/>
            <p:cNvSpPr/>
            <p:nvPr/>
          </p:nvSpPr>
          <p:spPr>
            <a:xfrm>
              <a:off x="504" y="1008"/>
              <a:ext cx="4416" cy="765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</a:t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Oán ghét chiến tranh phong kiến phi nghĩa.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6" name="Google Shape;496;p22"/>
            <p:cNvSpPr txBox="1"/>
            <p:nvPr/>
          </p:nvSpPr>
          <p:spPr>
            <a:xfrm>
              <a:off x="801" y="1013"/>
              <a:ext cx="3976" cy="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97" name="Google Shape;497;p22"/>
          <p:cNvGrpSpPr/>
          <p:nvPr/>
        </p:nvGrpSpPr>
        <p:grpSpPr>
          <a:xfrm>
            <a:off x="292119" y="1878013"/>
            <a:ext cx="1229761" cy="976313"/>
            <a:chOff x="150" y="1176"/>
            <a:chExt cx="580" cy="615"/>
          </a:xfrm>
        </p:grpSpPr>
        <p:grpSp>
          <p:nvGrpSpPr>
            <p:cNvPr id="498" name="Google Shape;498;p22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499" name="Google Shape;499;p22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0" name="Google Shape;500;p22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1" name="Google Shape;501;p22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2" name="Google Shape;502;p22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3" name="Google Shape;503;p22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4" name="Google Shape;504;p22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5" name="Google Shape;505;p22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6" name="Google Shape;506;p22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07" name="Google Shape;507;p22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508" name="Google Shape;508;p22"/>
            <p:cNvSpPr txBox="1"/>
            <p:nvPr/>
          </p:nvSpPr>
          <p:spPr>
            <a:xfrm>
              <a:off x="388" y="1296"/>
              <a:ext cx="190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" name="Google Shape;509;p22"/>
          <p:cNvGrpSpPr/>
          <p:nvPr/>
        </p:nvGrpSpPr>
        <p:grpSpPr>
          <a:xfrm>
            <a:off x="315403" y="2982912"/>
            <a:ext cx="1229762" cy="976313"/>
            <a:chOff x="150" y="1176"/>
            <a:chExt cx="580" cy="615"/>
          </a:xfrm>
        </p:grpSpPr>
        <p:grpSp>
          <p:nvGrpSpPr>
            <p:cNvPr id="510" name="Google Shape;510;p22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511" name="Google Shape;511;p22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12" name="Google Shape;512;p22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13" name="Google Shape;513;p22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14" name="Google Shape;514;p22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15" name="Google Shape;515;p22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16" name="Google Shape;516;p22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17" name="Google Shape;517;p22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18" name="Google Shape;518;p22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19" name="Google Shape;519;p22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520" name="Google Shape;520;p22"/>
            <p:cNvSpPr txBox="1"/>
            <p:nvPr/>
          </p:nvSpPr>
          <p:spPr>
            <a:xfrm>
              <a:off x="391" y="1296"/>
              <a:ext cx="182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" name="Google Shape;521;p22"/>
          <p:cNvGrpSpPr/>
          <p:nvPr/>
        </p:nvGrpSpPr>
        <p:grpSpPr>
          <a:xfrm>
            <a:off x="315403" y="4164013"/>
            <a:ext cx="1229762" cy="976313"/>
            <a:chOff x="150" y="1176"/>
            <a:chExt cx="580" cy="615"/>
          </a:xfrm>
        </p:grpSpPr>
        <p:grpSp>
          <p:nvGrpSpPr>
            <p:cNvPr id="522" name="Google Shape;522;p22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523" name="Google Shape;523;p22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24" name="Google Shape;524;p22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25" name="Google Shape;525;p22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26" name="Google Shape;526;p22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27" name="Google Shape;527;p22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28" name="Google Shape;528;p22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29" name="Google Shape;529;p22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30" name="Google Shape;530;p22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31" name="Google Shape;531;p22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532" name="Google Shape;532;p22"/>
            <p:cNvSpPr txBox="1"/>
            <p:nvPr/>
          </p:nvSpPr>
          <p:spPr>
            <a:xfrm>
              <a:off x="394" y="1296"/>
              <a:ext cx="177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2"/>
          <p:cNvGrpSpPr/>
          <p:nvPr/>
        </p:nvGrpSpPr>
        <p:grpSpPr>
          <a:xfrm>
            <a:off x="340803" y="5611813"/>
            <a:ext cx="1229762" cy="976313"/>
            <a:chOff x="150" y="1176"/>
            <a:chExt cx="580" cy="615"/>
          </a:xfrm>
        </p:grpSpPr>
        <p:grpSp>
          <p:nvGrpSpPr>
            <p:cNvPr id="534" name="Google Shape;534;p22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535" name="Google Shape;535;p22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36" name="Google Shape;536;p22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37" name="Google Shape;537;p22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38" name="Google Shape;538;p22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39" name="Google Shape;539;p22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0" name="Google Shape;540;p22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1" name="Google Shape;541;p22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2" name="Google Shape;542;p22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3" name="Google Shape;543;p22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544" name="Google Shape;544;p22"/>
            <p:cNvSpPr txBox="1"/>
            <p:nvPr/>
          </p:nvSpPr>
          <p:spPr>
            <a:xfrm rot="-206586">
              <a:off x="386" y="1296"/>
              <a:ext cx="194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2"/>
          <p:cNvGrpSpPr/>
          <p:nvPr/>
        </p:nvGrpSpPr>
        <p:grpSpPr>
          <a:xfrm>
            <a:off x="428433" y="544417"/>
            <a:ext cx="10033000" cy="1193800"/>
            <a:chOff x="156" y="192"/>
            <a:chExt cx="5460" cy="528"/>
          </a:xfrm>
        </p:grpSpPr>
        <p:sp>
          <p:nvSpPr>
            <p:cNvPr descr="Recycled paper" id="546" name="Google Shape;546;p22"/>
            <p:cNvSpPr/>
            <p:nvPr/>
          </p:nvSpPr>
          <p:spPr>
            <a:xfrm>
              <a:off x="156" y="192"/>
              <a:ext cx="5460" cy="480"/>
            </a:xfrm>
            <a:prstGeom prst="roundRect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3187806" dist="63500">
                <a:srgbClr val="001D3A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0000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7" name="Google Shape;547;p22"/>
            <p:cNvGrpSpPr/>
            <p:nvPr/>
          </p:nvGrpSpPr>
          <p:grpSpPr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548" name="Google Shape;548;p22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49" name="Google Shape;549;p22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550" name="Google Shape;550;p22"/>
          <p:cNvGrpSpPr/>
          <p:nvPr/>
        </p:nvGrpSpPr>
        <p:grpSpPr>
          <a:xfrm>
            <a:off x="10623550" y="441326"/>
            <a:ext cx="1543049" cy="1228725"/>
            <a:chOff x="4951" y="156"/>
            <a:chExt cx="828" cy="879"/>
          </a:xfrm>
        </p:grpSpPr>
        <p:pic>
          <p:nvPicPr>
            <p:cNvPr descr="ALRMCLOK" id="551" name="Google Shape;551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03" y="156"/>
              <a:ext cx="717" cy="8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2" name="Google Shape;552;p22"/>
            <p:cNvSpPr/>
            <p:nvPr/>
          </p:nvSpPr>
          <p:spPr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53" name="Google Shape;553;p22"/>
          <p:cNvSpPr/>
          <p:nvPr/>
        </p:nvSpPr>
        <p:spPr>
          <a:xfrm>
            <a:off x="108839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2"/>
          <p:cNvSpPr/>
          <p:nvPr/>
        </p:nvSpPr>
        <p:spPr>
          <a:xfrm>
            <a:off x="108839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2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2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2"/>
          <p:cNvSpPr/>
          <p:nvPr/>
        </p:nvSpPr>
        <p:spPr>
          <a:xfrm>
            <a:off x="10909300" y="7016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2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2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2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2"/>
          <p:cNvSpPr/>
          <p:nvPr/>
        </p:nvSpPr>
        <p:spPr>
          <a:xfrm>
            <a:off x="218366" y="0"/>
            <a:ext cx="3562064" cy="534988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100000">
                <a:srgbClr val="FF66CC"/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53882">
              <a:srgbClr val="292929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III.Luyện tập :</a:t>
            </a:r>
            <a:endParaRPr b="1" i="1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5" name="Google Shape;585;p22"/>
          <p:cNvSpPr/>
          <p:nvPr/>
        </p:nvSpPr>
        <p:spPr>
          <a:xfrm>
            <a:off x="6096000" y="-488275"/>
            <a:ext cx="609600" cy="519351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614030" id="586" name="Google Shape;58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63251" y="4419600"/>
            <a:ext cx="1428749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22"/>
          <p:cNvSpPr txBox="1"/>
          <p:nvPr/>
        </p:nvSpPr>
        <p:spPr>
          <a:xfrm>
            <a:off x="1216752" y="676619"/>
            <a:ext cx="94488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1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 </a:t>
            </a:r>
            <a:r>
              <a:rPr b="1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chính của tác phẩm Chinh phụ ngâm là gì ?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1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8" name="Google Shape;588;p22">
            <a:hlinkClick action="ppaction://hlinksldjump" r:id="rId6"/>
          </p:cNvPr>
          <p:cNvSpPr/>
          <p:nvPr/>
        </p:nvSpPr>
        <p:spPr>
          <a:xfrm>
            <a:off x="11074400" y="3810000"/>
            <a:ext cx="812800" cy="762000"/>
          </a:xfrm>
          <a:prstGeom prst="ellipse">
            <a:avLst/>
          </a:prstGeom>
          <a:solidFill>
            <a:srgbClr val="FFFF00"/>
          </a:solidFill>
          <a:ln cap="flat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Picture1" id="589" name="Google Shape;589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0467" y="595829"/>
            <a:ext cx="9144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3"/>
          <p:cNvSpPr/>
          <p:nvPr/>
        </p:nvSpPr>
        <p:spPr>
          <a:xfrm>
            <a:off x="10464800" y="0"/>
            <a:ext cx="1727200" cy="685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595" name="Google Shape;595;p23"/>
          <p:cNvGrpSpPr/>
          <p:nvPr/>
        </p:nvGrpSpPr>
        <p:grpSpPr>
          <a:xfrm>
            <a:off x="1320800" y="5638800"/>
            <a:ext cx="9144000" cy="1105647"/>
            <a:chOff x="504" y="1008"/>
            <a:chExt cx="4416" cy="925"/>
          </a:xfrm>
        </p:grpSpPr>
        <p:sp>
          <p:nvSpPr>
            <p:cNvPr id="596" name="Google Shape;596;p23"/>
            <p:cNvSpPr/>
            <p:nvPr/>
          </p:nvSpPr>
          <p:spPr>
            <a:xfrm>
              <a:off x="504" y="1008"/>
              <a:ext cx="4416" cy="765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97" name="Google Shape;597;p23"/>
            <p:cNvSpPr txBox="1"/>
            <p:nvPr/>
          </p:nvSpPr>
          <p:spPr>
            <a:xfrm>
              <a:off x="700" y="1135"/>
              <a:ext cx="3976" cy="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Lục bát biến thể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Noto Sans Symbols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98" name="Google Shape;598;p23"/>
          <p:cNvGrpSpPr/>
          <p:nvPr/>
        </p:nvGrpSpPr>
        <p:grpSpPr>
          <a:xfrm>
            <a:off x="1016000" y="4267201"/>
            <a:ext cx="9448802" cy="914687"/>
            <a:chOff x="504" y="1008"/>
            <a:chExt cx="4464" cy="769"/>
          </a:xfrm>
        </p:grpSpPr>
        <p:sp>
          <p:nvSpPr>
            <p:cNvPr id="599" name="Google Shape;599;p23"/>
            <p:cNvSpPr/>
            <p:nvPr/>
          </p:nvSpPr>
          <p:spPr>
            <a:xfrm>
              <a:off x="504" y="1008"/>
              <a:ext cx="4464" cy="769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00" name="Google Shape;600;p23"/>
            <p:cNvSpPr txBox="1"/>
            <p:nvPr/>
          </p:nvSpPr>
          <p:spPr>
            <a:xfrm>
              <a:off x="801" y="1012"/>
              <a:ext cx="3976" cy="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Song thất lục bát</a:t>
              </a:r>
              <a:r>
                <a:rPr b="0" i="0" lang="en-US" sz="2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01" name="Google Shape;601;p23"/>
          <p:cNvGrpSpPr/>
          <p:nvPr/>
        </p:nvGrpSpPr>
        <p:grpSpPr>
          <a:xfrm>
            <a:off x="1117600" y="3048001"/>
            <a:ext cx="9347202" cy="876778"/>
            <a:chOff x="504" y="1008"/>
            <a:chExt cx="4416" cy="827"/>
          </a:xfrm>
        </p:grpSpPr>
        <p:sp>
          <p:nvSpPr>
            <p:cNvPr id="602" name="Google Shape;602;p23"/>
            <p:cNvSpPr/>
            <p:nvPr/>
          </p:nvSpPr>
          <p:spPr>
            <a:xfrm>
              <a:off x="504" y="1008"/>
              <a:ext cx="4416" cy="765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03" name="Google Shape;603;p23"/>
            <p:cNvSpPr txBox="1"/>
            <p:nvPr/>
          </p:nvSpPr>
          <p:spPr>
            <a:xfrm>
              <a:off x="752" y="1080"/>
              <a:ext cx="4016" cy="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Lục bát.</a:t>
              </a:r>
              <a:endPara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04" name="Google Shape;604;p23"/>
          <p:cNvGrpSpPr/>
          <p:nvPr/>
        </p:nvGrpSpPr>
        <p:grpSpPr>
          <a:xfrm rot="5400000">
            <a:off x="330200" y="4368800"/>
            <a:ext cx="1371600" cy="203200"/>
            <a:chOff x="0" y="1896"/>
            <a:chExt cx="5760" cy="120"/>
          </a:xfrm>
        </p:grpSpPr>
        <p:sp>
          <p:nvSpPr>
            <p:cNvPr id="605" name="Google Shape;605;p23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07" name="Google Shape;607;p23"/>
          <p:cNvGrpSpPr/>
          <p:nvPr/>
        </p:nvGrpSpPr>
        <p:grpSpPr>
          <a:xfrm rot="5400000">
            <a:off x="396875" y="3292475"/>
            <a:ext cx="1238250" cy="203200"/>
            <a:chOff x="0" y="1896"/>
            <a:chExt cx="5760" cy="120"/>
          </a:xfrm>
        </p:grpSpPr>
        <p:sp>
          <p:nvSpPr>
            <p:cNvPr id="608" name="Google Shape;608;p23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10" name="Google Shape;610;p23"/>
          <p:cNvGrpSpPr/>
          <p:nvPr/>
        </p:nvGrpSpPr>
        <p:grpSpPr>
          <a:xfrm rot="5400000">
            <a:off x="330200" y="5664200"/>
            <a:ext cx="1371600" cy="203200"/>
            <a:chOff x="0" y="1896"/>
            <a:chExt cx="5760" cy="120"/>
          </a:xfrm>
        </p:grpSpPr>
        <p:sp>
          <p:nvSpPr>
            <p:cNvPr id="611" name="Google Shape;611;p23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13" name="Google Shape;613;p23"/>
          <p:cNvGrpSpPr/>
          <p:nvPr/>
        </p:nvGrpSpPr>
        <p:grpSpPr>
          <a:xfrm rot="5400000">
            <a:off x="473075" y="1844675"/>
            <a:ext cx="1085850" cy="203200"/>
            <a:chOff x="0" y="1896"/>
            <a:chExt cx="5760" cy="120"/>
          </a:xfrm>
        </p:grpSpPr>
        <p:sp>
          <p:nvSpPr>
            <p:cNvPr id="614" name="Google Shape;614;p23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16" name="Google Shape;616;p23"/>
          <p:cNvGrpSpPr/>
          <p:nvPr/>
        </p:nvGrpSpPr>
        <p:grpSpPr>
          <a:xfrm>
            <a:off x="1219200" y="1905000"/>
            <a:ext cx="9245600" cy="762000"/>
            <a:chOff x="504" y="1008"/>
            <a:chExt cx="4416" cy="765"/>
          </a:xfrm>
        </p:grpSpPr>
        <p:sp>
          <p:nvSpPr>
            <p:cNvPr id="617" name="Google Shape;617;p23"/>
            <p:cNvSpPr/>
            <p:nvPr/>
          </p:nvSpPr>
          <p:spPr>
            <a:xfrm>
              <a:off x="504" y="1008"/>
              <a:ext cx="4416" cy="765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</a:t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</a:t>
              </a:r>
              <a:r>
                <a:rPr b="0" i="0" lang="en-US" sz="2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Thất ngôn bát cú Đường luật.</a:t>
              </a:r>
              <a:endPara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8" name="Google Shape;618;p23"/>
            <p:cNvSpPr txBox="1"/>
            <p:nvPr/>
          </p:nvSpPr>
          <p:spPr>
            <a:xfrm>
              <a:off x="801" y="1013"/>
              <a:ext cx="3976" cy="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19" name="Google Shape;619;p23"/>
          <p:cNvGrpSpPr/>
          <p:nvPr/>
        </p:nvGrpSpPr>
        <p:grpSpPr>
          <a:xfrm>
            <a:off x="292119" y="1878013"/>
            <a:ext cx="1229761" cy="976313"/>
            <a:chOff x="150" y="1176"/>
            <a:chExt cx="580" cy="615"/>
          </a:xfrm>
        </p:grpSpPr>
        <p:grpSp>
          <p:nvGrpSpPr>
            <p:cNvPr id="620" name="Google Shape;620;p23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621" name="Google Shape;621;p23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22" name="Google Shape;622;p23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23" name="Google Shape;623;p23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24" name="Google Shape;624;p23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25" name="Google Shape;625;p23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26" name="Google Shape;626;p23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27" name="Google Shape;627;p23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28" name="Google Shape;628;p23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29" name="Google Shape;629;p23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630" name="Google Shape;630;p23"/>
            <p:cNvSpPr txBox="1"/>
            <p:nvPr/>
          </p:nvSpPr>
          <p:spPr>
            <a:xfrm>
              <a:off x="388" y="1296"/>
              <a:ext cx="190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23"/>
          <p:cNvGrpSpPr/>
          <p:nvPr/>
        </p:nvGrpSpPr>
        <p:grpSpPr>
          <a:xfrm>
            <a:off x="315403" y="2982912"/>
            <a:ext cx="1229762" cy="976313"/>
            <a:chOff x="150" y="1176"/>
            <a:chExt cx="580" cy="615"/>
          </a:xfrm>
        </p:grpSpPr>
        <p:grpSp>
          <p:nvGrpSpPr>
            <p:cNvPr id="632" name="Google Shape;632;p23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633" name="Google Shape;633;p23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34" name="Google Shape;634;p23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35" name="Google Shape;635;p23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36" name="Google Shape;636;p23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37" name="Google Shape;637;p23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38" name="Google Shape;638;p23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39" name="Google Shape;639;p23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40" name="Google Shape;640;p23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41" name="Google Shape;641;p23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642" name="Google Shape;642;p23"/>
            <p:cNvSpPr txBox="1"/>
            <p:nvPr/>
          </p:nvSpPr>
          <p:spPr>
            <a:xfrm>
              <a:off x="391" y="1296"/>
              <a:ext cx="182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3"/>
          <p:cNvGrpSpPr/>
          <p:nvPr/>
        </p:nvGrpSpPr>
        <p:grpSpPr>
          <a:xfrm>
            <a:off x="315403" y="4164013"/>
            <a:ext cx="1229762" cy="976313"/>
            <a:chOff x="150" y="1176"/>
            <a:chExt cx="580" cy="615"/>
          </a:xfrm>
        </p:grpSpPr>
        <p:grpSp>
          <p:nvGrpSpPr>
            <p:cNvPr id="644" name="Google Shape;644;p23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645" name="Google Shape;645;p23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46" name="Google Shape;646;p23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47" name="Google Shape;647;p23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48" name="Google Shape;648;p23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49" name="Google Shape;649;p23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0" name="Google Shape;650;p23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1" name="Google Shape;651;p23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2" name="Google Shape;652;p23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3" name="Google Shape;653;p23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654" name="Google Shape;654;p23"/>
            <p:cNvSpPr txBox="1"/>
            <p:nvPr/>
          </p:nvSpPr>
          <p:spPr>
            <a:xfrm>
              <a:off x="394" y="1296"/>
              <a:ext cx="177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5" name="Google Shape;655;p23"/>
          <p:cNvGrpSpPr/>
          <p:nvPr/>
        </p:nvGrpSpPr>
        <p:grpSpPr>
          <a:xfrm>
            <a:off x="340803" y="5611813"/>
            <a:ext cx="1229762" cy="976313"/>
            <a:chOff x="150" y="1176"/>
            <a:chExt cx="580" cy="615"/>
          </a:xfrm>
        </p:grpSpPr>
        <p:grpSp>
          <p:nvGrpSpPr>
            <p:cNvPr id="656" name="Google Shape;656;p23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657" name="Google Shape;657;p23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8" name="Google Shape;658;p23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59" name="Google Shape;659;p23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0" name="Google Shape;660;p23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1" name="Google Shape;661;p23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666" name="Google Shape;666;p23"/>
            <p:cNvSpPr txBox="1"/>
            <p:nvPr/>
          </p:nvSpPr>
          <p:spPr>
            <a:xfrm rot="-206586">
              <a:off x="386" y="1296"/>
              <a:ext cx="194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23"/>
          <p:cNvGrpSpPr/>
          <p:nvPr/>
        </p:nvGrpSpPr>
        <p:grpSpPr>
          <a:xfrm>
            <a:off x="428433" y="544417"/>
            <a:ext cx="10033000" cy="1193800"/>
            <a:chOff x="156" y="192"/>
            <a:chExt cx="5460" cy="528"/>
          </a:xfrm>
        </p:grpSpPr>
        <p:sp>
          <p:nvSpPr>
            <p:cNvPr descr="Recycled paper" id="668" name="Google Shape;668;p23"/>
            <p:cNvSpPr/>
            <p:nvPr/>
          </p:nvSpPr>
          <p:spPr>
            <a:xfrm>
              <a:off x="156" y="192"/>
              <a:ext cx="5460" cy="480"/>
            </a:xfrm>
            <a:prstGeom prst="roundRect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3187806" dist="63500">
                <a:srgbClr val="001D3A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0000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9" name="Google Shape;669;p23"/>
            <p:cNvGrpSpPr/>
            <p:nvPr/>
          </p:nvGrpSpPr>
          <p:grpSpPr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670" name="Google Shape;670;p23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672" name="Google Shape;672;p23"/>
          <p:cNvGrpSpPr/>
          <p:nvPr/>
        </p:nvGrpSpPr>
        <p:grpSpPr>
          <a:xfrm>
            <a:off x="10623550" y="441326"/>
            <a:ext cx="1543049" cy="1228725"/>
            <a:chOff x="4951" y="156"/>
            <a:chExt cx="828" cy="879"/>
          </a:xfrm>
        </p:grpSpPr>
        <p:pic>
          <p:nvPicPr>
            <p:cNvPr descr="ALRMCLOK" id="673" name="Google Shape;673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03" y="156"/>
              <a:ext cx="717" cy="8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4" name="Google Shape;674;p23"/>
            <p:cNvSpPr/>
            <p:nvPr/>
          </p:nvSpPr>
          <p:spPr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675" name="Google Shape;675;p23"/>
          <p:cNvSpPr/>
          <p:nvPr/>
        </p:nvSpPr>
        <p:spPr>
          <a:xfrm>
            <a:off x="108839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3"/>
          <p:cNvSpPr/>
          <p:nvPr/>
        </p:nvSpPr>
        <p:spPr>
          <a:xfrm>
            <a:off x="108839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3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3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3"/>
          <p:cNvSpPr/>
          <p:nvPr/>
        </p:nvSpPr>
        <p:spPr>
          <a:xfrm>
            <a:off x="10909300" y="7016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3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3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3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3"/>
          <p:cNvSpPr/>
          <p:nvPr/>
        </p:nvSpPr>
        <p:spPr>
          <a:xfrm>
            <a:off x="218366" y="0"/>
            <a:ext cx="3562064" cy="534988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100000">
                <a:srgbClr val="FF66CC"/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53882">
              <a:srgbClr val="292929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III.Luyện tập :</a:t>
            </a:r>
            <a:endParaRPr b="1" i="1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7" name="Google Shape;707;p23"/>
          <p:cNvSpPr/>
          <p:nvPr/>
        </p:nvSpPr>
        <p:spPr>
          <a:xfrm>
            <a:off x="6096000" y="-488275"/>
            <a:ext cx="609600" cy="519351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614030" id="708" name="Google Shape;70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63251" y="4419600"/>
            <a:ext cx="1428749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23"/>
          <p:cNvSpPr txBox="1"/>
          <p:nvPr/>
        </p:nvSpPr>
        <p:spPr>
          <a:xfrm>
            <a:off x="1216752" y="676619"/>
            <a:ext cx="94488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1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</a:t>
            </a:r>
            <a:r>
              <a:rPr b="1" i="1" lang="en-U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Bản dịch “Chinh Phụ Ngâm” của Đoàn Thị Điểm được viết theo thể thơ nào?</a:t>
            </a:r>
            <a:endParaRPr b="0" i="1" sz="2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1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0" name="Google Shape;710;p23">
            <a:hlinkClick action="ppaction://hlinksldjump" r:id="rId6"/>
          </p:cNvPr>
          <p:cNvSpPr/>
          <p:nvPr/>
        </p:nvSpPr>
        <p:spPr>
          <a:xfrm>
            <a:off x="11074400" y="3810000"/>
            <a:ext cx="812800" cy="762000"/>
          </a:xfrm>
          <a:prstGeom prst="ellipse">
            <a:avLst/>
          </a:prstGeom>
          <a:solidFill>
            <a:srgbClr val="FFFF00"/>
          </a:solidFill>
          <a:ln cap="flat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Picture1" id="711" name="Google Shape;711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0467" y="595829"/>
            <a:ext cx="9144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4"/>
          <p:cNvSpPr/>
          <p:nvPr/>
        </p:nvSpPr>
        <p:spPr>
          <a:xfrm>
            <a:off x="10464800" y="0"/>
            <a:ext cx="1727200" cy="685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717" name="Google Shape;717;p24"/>
          <p:cNvGrpSpPr/>
          <p:nvPr/>
        </p:nvGrpSpPr>
        <p:grpSpPr>
          <a:xfrm>
            <a:off x="1320800" y="5638800"/>
            <a:ext cx="9144000" cy="1537148"/>
            <a:chOff x="504" y="1008"/>
            <a:chExt cx="4416" cy="1286"/>
          </a:xfrm>
        </p:grpSpPr>
        <p:sp>
          <p:nvSpPr>
            <p:cNvPr id="718" name="Google Shape;718;p24"/>
            <p:cNvSpPr/>
            <p:nvPr/>
          </p:nvSpPr>
          <p:spPr>
            <a:xfrm>
              <a:off x="504" y="1008"/>
              <a:ext cx="4416" cy="765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19" name="Google Shape;719;p24"/>
            <p:cNvSpPr txBox="1"/>
            <p:nvPr/>
          </p:nvSpPr>
          <p:spPr>
            <a:xfrm>
              <a:off x="700" y="1135"/>
              <a:ext cx="3976" cy="1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Đối lập, nhân hóa, hoán dụ.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Noto Sans Symbols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Noto Sans Symbols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20" name="Google Shape;720;p24"/>
          <p:cNvGrpSpPr/>
          <p:nvPr/>
        </p:nvGrpSpPr>
        <p:grpSpPr>
          <a:xfrm>
            <a:off x="1016000" y="4267201"/>
            <a:ext cx="9448802" cy="1666420"/>
            <a:chOff x="504" y="1008"/>
            <a:chExt cx="4464" cy="1401"/>
          </a:xfrm>
        </p:grpSpPr>
        <p:sp>
          <p:nvSpPr>
            <p:cNvPr id="721" name="Google Shape;721;p24"/>
            <p:cNvSpPr/>
            <p:nvPr/>
          </p:nvSpPr>
          <p:spPr>
            <a:xfrm>
              <a:off x="504" y="1008"/>
              <a:ext cx="4464" cy="769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2" name="Google Shape;722;p24"/>
            <p:cNvSpPr txBox="1"/>
            <p:nvPr/>
          </p:nvSpPr>
          <p:spPr>
            <a:xfrm>
              <a:off x="801" y="1012"/>
              <a:ext cx="3976" cy="13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Câu hỏi tu từ, đối lập, nhân hóa.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23" name="Google Shape;723;p24"/>
          <p:cNvGrpSpPr/>
          <p:nvPr/>
        </p:nvGrpSpPr>
        <p:grpSpPr>
          <a:xfrm>
            <a:off x="1117600" y="3048001"/>
            <a:ext cx="9347202" cy="876778"/>
            <a:chOff x="504" y="1008"/>
            <a:chExt cx="4416" cy="827"/>
          </a:xfrm>
        </p:grpSpPr>
        <p:sp>
          <p:nvSpPr>
            <p:cNvPr id="724" name="Google Shape;724;p24"/>
            <p:cNvSpPr/>
            <p:nvPr/>
          </p:nvSpPr>
          <p:spPr>
            <a:xfrm>
              <a:off x="504" y="1008"/>
              <a:ext cx="4416" cy="765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5" name="Google Shape;725;p24"/>
            <p:cNvSpPr txBox="1"/>
            <p:nvPr/>
          </p:nvSpPr>
          <p:spPr>
            <a:xfrm>
              <a:off x="752" y="1080"/>
              <a:ext cx="4016" cy="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Câu hỏi tu từ, nhân hóa.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26" name="Google Shape;726;p24"/>
          <p:cNvGrpSpPr/>
          <p:nvPr/>
        </p:nvGrpSpPr>
        <p:grpSpPr>
          <a:xfrm rot="5400000">
            <a:off x="330200" y="4368800"/>
            <a:ext cx="1371600" cy="203200"/>
            <a:chOff x="0" y="1896"/>
            <a:chExt cx="5760" cy="120"/>
          </a:xfrm>
        </p:grpSpPr>
        <p:sp>
          <p:nvSpPr>
            <p:cNvPr id="727" name="Google Shape;727;p24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729" name="Google Shape;729;p24"/>
          <p:cNvGrpSpPr/>
          <p:nvPr/>
        </p:nvGrpSpPr>
        <p:grpSpPr>
          <a:xfrm rot="5400000">
            <a:off x="396875" y="3292475"/>
            <a:ext cx="1238250" cy="203200"/>
            <a:chOff x="0" y="1896"/>
            <a:chExt cx="5760" cy="120"/>
          </a:xfrm>
        </p:grpSpPr>
        <p:sp>
          <p:nvSpPr>
            <p:cNvPr id="730" name="Google Shape;730;p24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732" name="Google Shape;732;p24"/>
          <p:cNvGrpSpPr/>
          <p:nvPr/>
        </p:nvGrpSpPr>
        <p:grpSpPr>
          <a:xfrm rot="5400000">
            <a:off x="330200" y="5664200"/>
            <a:ext cx="1371600" cy="203200"/>
            <a:chOff x="0" y="1896"/>
            <a:chExt cx="5760" cy="120"/>
          </a:xfrm>
        </p:grpSpPr>
        <p:sp>
          <p:nvSpPr>
            <p:cNvPr id="733" name="Google Shape;733;p24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735" name="Google Shape;735;p24"/>
          <p:cNvGrpSpPr/>
          <p:nvPr/>
        </p:nvGrpSpPr>
        <p:grpSpPr>
          <a:xfrm rot="5400000">
            <a:off x="473075" y="1844675"/>
            <a:ext cx="1085850" cy="203200"/>
            <a:chOff x="0" y="1896"/>
            <a:chExt cx="5760" cy="120"/>
          </a:xfrm>
        </p:grpSpPr>
        <p:sp>
          <p:nvSpPr>
            <p:cNvPr id="736" name="Google Shape;736;p24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738" name="Google Shape;738;p24"/>
          <p:cNvGrpSpPr/>
          <p:nvPr/>
        </p:nvGrpSpPr>
        <p:grpSpPr>
          <a:xfrm>
            <a:off x="1219200" y="1905000"/>
            <a:ext cx="9245600" cy="762000"/>
            <a:chOff x="504" y="1008"/>
            <a:chExt cx="4416" cy="765"/>
          </a:xfrm>
        </p:grpSpPr>
        <p:sp>
          <p:nvSpPr>
            <p:cNvPr id="739" name="Google Shape;739;p24"/>
            <p:cNvSpPr/>
            <p:nvPr/>
          </p:nvSpPr>
          <p:spPr>
            <a:xfrm>
              <a:off x="504" y="1008"/>
              <a:ext cx="4416" cy="765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</a:t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Đối lập, nhân hóa.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40" name="Google Shape;740;p24"/>
            <p:cNvSpPr txBox="1"/>
            <p:nvPr/>
          </p:nvSpPr>
          <p:spPr>
            <a:xfrm>
              <a:off x="801" y="1013"/>
              <a:ext cx="3976" cy="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41" name="Google Shape;741;p24"/>
          <p:cNvGrpSpPr/>
          <p:nvPr/>
        </p:nvGrpSpPr>
        <p:grpSpPr>
          <a:xfrm>
            <a:off x="292119" y="1878013"/>
            <a:ext cx="1229761" cy="976313"/>
            <a:chOff x="150" y="1176"/>
            <a:chExt cx="580" cy="615"/>
          </a:xfrm>
        </p:grpSpPr>
        <p:grpSp>
          <p:nvGrpSpPr>
            <p:cNvPr id="742" name="Google Shape;742;p24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743" name="Google Shape;743;p24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44" name="Google Shape;744;p24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45" name="Google Shape;745;p24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46" name="Google Shape;746;p24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47" name="Google Shape;747;p24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48" name="Google Shape;748;p24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49" name="Google Shape;749;p24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51" name="Google Shape;751;p24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752" name="Google Shape;752;p24"/>
            <p:cNvSpPr txBox="1"/>
            <p:nvPr/>
          </p:nvSpPr>
          <p:spPr>
            <a:xfrm>
              <a:off x="388" y="1296"/>
              <a:ext cx="190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3" name="Google Shape;753;p24"/>
          <p:cNvGrpSpPr/>
          <p:nvPr/>
        </p:nvGrpSpPr>
        <p:grpSpPr>
          <a:xfrm>
            <a:off x="315403" y="2982912"/>
            <a:ext cx="1229762" cy="976313"/>
            <a:chOff x="150" y="1176"/>
            <a:chExt cx="580" cy="615"/>
          </a:xfrm>
        </p:grpSpPr>
        <p:grpSp>
          <p:nvGrpSpPr>
            <p:cNvPr id="754" name="Google Shape;754;p24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755" name="Google Shape;755;p24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56" name="Google Shape;756;p24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57" name="Google Shape;757;p24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58" name="Google Shape;758;p24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59" name="Google Shape;759;p24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60" name="Google Shape;760;p24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61" name="Google Shape;761;p24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62" name="Google Shape;762;p24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63" name="Google Shape;763;p24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764" name="Google Shape;764;p24"/>
            <p:cNvSpPr txBox="1"/>
            <p:nvPr/>
          </p:nvSpPr>
          <p:spPr>
            <a:xfrm>
              <a:off x="391" y="1296"/>
              <a:ext cx="182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5" name="Google Shape;765;p24"/>
          <p:cNvGrpSpPr/>
          <p:nvPr/>
        </p:nvGrpSpPr>
        <p:grpSpPr>
          <a:xfrm>
            <a:off x="315403" y="4164013"/>
            <a:ext cx="1229762" cy="976313"/>
            <a:chOff x="150" y="1176"/>
            <a:chExt cx="580" cy="615"/>
          </a:xfrm>
        </p:grpSpPr>
        <p:grpSp>
          <p:nvGrpSpPr>
            <p:cNvPr id="766" name="Google Shape;766;p24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767" name="Google Shape;767;p24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68" name="Google Shape;768;p24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69" name="Google Shape;769;p24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70" name="Google Shape;770;p24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71" name="Google Shape;771;p24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72" name="Google Shape;772;p24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73" name="Google Shape;773;p24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74" name="Google Shape;774;p24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75" name="Google Shape;775;p24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776" name="Google Shape;776;p24"/>
            <p:cNvSpPr txBox="1"/>
            <p:nvPr/>
          </p:nvSpPr>
          <p:spPr>
            <a:xfrm>
              <a:off x="394" y="1296"/>
              <a:ext cx="177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7" name="Google Shape;777;p24"/>
          <p:cNvGrpSpPr/>
          <p:nvPr/>
        </p:nvGrpSpPr>
        <p:grpSpPr>
          <a:xfrm>
            <a:off x="340803" y="5611813"/>
            <a:ext cx="1229762" cy="976313"/>
            <a:chOff x="150" y="1176"/>
            <a:chExt cx="580" cy="615"/>
          </a:xfrm>
        </p:grpSpPr>
        <p:grpSp>
          <p:nvGrpSpPr>
            <p:cNvPr id="778" name="Google Shape;778;p24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779" name="Google Shape;779;p24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80" name="Google Shape;780;p24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81" name="Google Shape;781;p24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82" name="Google Shape;782;p24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83" name="Google Shape;783;p24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84" name="Google Shape;784;p24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85" name="Google Shape;785;p24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86" name="Google Shape;786;p24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87" name="Google Shape;787;p24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788" name="Google Shape;788;p24"/>
            <p:cNvSpPr txBox="1"/>
            <p:nvPr/>
          </p:nvSpPr>
          <p:spPr>
            <a:xfrm rot="-206586">
              <a:off x="386" y="1296"/>
              <a:ext cx="194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401539" y="255495"/>
            <a:ext cx="10154402" cy="1855693"/>
            <a:chOff x="156" y="192"/>
            <a:chExt cx="5460" cy="528"/>
          </a:xfrm>
        </p:grpSpPr>
        <p:sp>
          <p:nvSpPr>
            <p:cNvPr descr="Recycled paper" id="790" name="Google Shape;790;p24"/>
            <p:cNvSpPr/>
            <p:nvPr/>
          </p:nvSpPr>
          <p:spPr>
            <a:xfrm>
              <a:off x="156" y="192"/>
              <a:ext cx="5460" cy="480"/>
            </a:xfrm>
            <a:prstGeom prst="roundRect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3187806" dist="63500">
                <a:srgbClr val="001D3A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0000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91" name="Google Shape;791;p24"/>
            <p:cNvGrpSpPr/>
            <p:nvPr/>
          </p:nvGrpSpPr>
          <p:grpSpPr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792" name="Google Shape;792;p24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793" name="Google Shape;793;p24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794" name="Google Shape;794;p24"/>
          <p:cNvGrpSpPr/>
          <p:nvPr/>
        </p:nvGrpSpPr>
        <p:grpSpPr>
          <a:xfrm>
            <a:off x="10623550" y="441326"/>
            <a:ext cx="1543049" cy="1228725"/>
            <a:chOff x="4951" y="156"/>
            <a:chExt cx="828" cy="879"/>
          </a:xfrm>
        </p:grpSpPr>
        <p:pic>
          <p:nvPicPr>
            <p:cNvPr descr="ALRMCLOK" id="795" name="Google Shape;795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03" y="156"/>
              <a:ext cx="717" cy="8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6" name="Google Shape;796;p24"/>
            <p:cNvSpPr/>
            <p:nvPr/>
          </p:nvSpPr>
          <p:spPr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797" name="Google Shape;797;p24"/>
          <p:cNvSpPr/>
          <p:nvPr/>
        </p:nvSpPr>
        <p:spPr>
          <a:xfrm>
            <a:off x="108839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4"/>
          <p:cNvSpPr/>
          <p:nvPr/>
        </p:nvSpPr>
        <p:spPr>
          <a:xfrm>
            <a:off x="108839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4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4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4"/>
          <p:cNvSpPr/>
          <p:nvPr/>
        </p:nvSpPr>
        <p:spPr>
          <a:xfrm>
            <a:off x="10909300" y="7016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4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4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4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4"/>
          <p:cNvSpPr/>
          <p:nvPr/>
        </p:nvSpPr>
        <p:spPr>
          <a:xfrm>
            <a:off x="218366" y="0"/>
            <a:ext cx="3562064" cy="534988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100000">
                <a:srgbClr val="FF66CC"/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53882">
              <a:srgbClr val="292929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III.Luyện tập :</a:t>
            </a:r>
            <a:endParaRPr b="1" i="1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9" name="Google Shape;829;p24"/>
          <p:cNvSpPr/>
          <p:nvPr/>
        </p:nvSpPr>
        <p:spPr>
          <a:xfrm>
            <a:off x="6096000" y="-488275"/>
            <a:ext cx="609600" cy="519351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614030" id="830" name="Google Shape;83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63251" y="4419600"/>
            <a:ext cx="1428749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24"/>
          <p:cNvSpPr txBox="1"/>
          <p:nvPr/>
        </p:nvSpPr>
        <p:spPr>
          <a:xfrm>
            <a:off x="1062317" y="474913"/>
            <a:ext cx="952051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3: Xác đinh biện pháp tu từ được tác giả sử dụng trong hai câu thơ sau: </a:t>
            </a:r>
            <a:r>
              <a:rPr b="1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“Ngoài rèm thước chẳng mách tin,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Trong rèm, dường đã có đèn biết chăng? ”   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2" name="Google Shape;832;p24">
            <a:hlinkClick action="ppaction://hlinksldjump" r:id="rId6"/>
          </p:cNvPr>
          <p:cNvSpPr/>
          <p:nvPr/>
        </p:nvSpPr>
        <p:spPr>
          <a:xfrm>
            <a:off x="11074400" y="3810000"/>
            <a:ext cx="812800" cy="762000"/>
          </a:xfrm>
          <a:prstGeom prst="ellipse">
            <a:avLst/>
          </a:prstGeom>
          <a:solidFill>
            <a:srgbClr val="FFFF00"/>
          </a:solidFill>
          <a:ln cap="flat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Picture1" id="833" name="Google Shape;833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9444" y="528594"/>
            <a:ext cx="9144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5"/>
          <p:cNvSpPr/>
          <p:nvPr/>
        </p:nvSpPr>
        <p:spPr>
          <a:xfrm>
            <a:off x="10464800" y="0"/>
            <a:ext cx="1727200" cy="685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839" name="Google Shape;839;p25"/>
          <p:cNvGrpSpPr/>
          <p:nvPr/>
        </p:nvGrpSpPr>
        <p:grpSpPr>
          <a:xfrm>
            <a:off x="1320800" y="5638800"/>
            <a:ext cx="9144000" cy="1105647"/>
            <a:chOff x="504" y="1008"/>
            <a:chExt cx="4416" cy="925"/>
          </a:xfrm>
        </p:grpSpPr>
        <p:sp>
          <p:nvSpPr>
            <p:cNvPr id="840" name="Google Shape;840;p25"/>
            <p:cNvSpPr/>
            <p:nvPr/>
          </p:nvSpPr>
          <p:spPr>
            <a:xfrm>
              <a:off x="504" y="1008"/>
              <a:ext cx="4416" cy="765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1" name="Google Shape;841;p25"/>
            <p:cNvSpPr txBox="1"/>
            <p:nvPr/>
          </p:nvSpPr>
          <p:spPr>
            <a:xfrm>
              <a:off x="700" y="1135"/>
              <a:ext cx="3976" cy="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Gợi tình cảnh xót thương mòn mỏi.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Noto Sans Symbols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42" name="Google Shape;842;p25"/>
          <p:cNvGrpSpPr/>
          <p:nvPr/>
        </p:nvGrpSpPr>
        <p:grpSpPr>
          <a:xfrm>
            <a:off x="1016000" y="4267201"/>
            <a:ext cx="9448802" cy="914687"/>
            <a:chOff x="504" y="1008"/>
            <a:chExt cx="4464" cy="769"/>
          </a:xfrm>
        </p:grpSpPr>
        <p:sp>
          <p:nvSpPr>
            <p:cNvPr id="843" name="Google Shape;843;p25"/>
            <p:cNvSpPr/>
            <p:nvPr/>
          </p:nvSpPr>
          <p:spPr>
            <a:xfrm>
              <a:off x="504" y="1008"/>
              <a:ext cx="4464" cy="769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4" name="Google Shape;844;p25"/>
            <p:cNvSpPr txBox="1"/>
            <p:nvPr/>
          </p:nvSpPr>
          <p:spPr>
            <a:xfrm>
              <a:off x="801" y="1012"/>
              <a:ext cx="3976" cy="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Gợi tình trạng xa cách vô vọng.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45" name="Google Shape;845;p25"/>
          <p:cNvGrpSpPr/>
          <p:nvPr/>
        </p:nvGrpSpPr>
        <p:grpSpPr>
          <a:xfrm>
            <a:off x="1117600" y="3048001"/>
            <a:ext cx="9347202" cy="876778"/>
            <a:chOff x="504" y="1008"/>
            <a:chExt cx="4416" cy="827"/>
          </a:xfrm>
        </p:grpSpPr>
        <p:sp>
          <p:nvSpPr>
            <p:cNvPr id="846" name="Google Shape;846;p25"/>
            <p:cNvSpPr/>
            <p:nvPr/>
          </p:nvSpPr>
          <p:spPr>
            <a:xfrm>
              <a:off x="504" y="1008"/>
              <a:ext cx="4416" cy="765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47" name="Google Shape;847;p25"/>
            <p:cNvSpPr txBox="1"/>
            <p:nvPr/>
          </p:nvSpPr>
          <p:spPr>
            <a:xfrm>
              <a:off x="752" y="1080"/>
              <a:ext cx="4016" cy="7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Gợi tâm trạng mong đợi bồn chồn trong cảnh trống vắng.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48" name="Google Shape;848;p25"/>
          <p:cNvGrpSpPr/>
          <p:nvPr/>
        </p:nvGrpSpPr>
        <p:grpSpPr>
          <a:xfrm rot="5400000">
            <a:off x="330200" y="4368800"/>
            <a:ext cx="1371600" cy="203200"/>
            <a:chOff x="0" y="1896"/>
            <a:chExt cx="5760" cy="120"/>
          </a:xfrm>
        </p:grpSpPr>
        <p:sp>
          <p:nvSpPr>
            <p:cNvPr id="849" name="Google Shape;849;p25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51" name="Google Shape;851;p25"/>
          <p:cNvGrpSpPr/>
          <p:nvPr/>
        </p:nvGrpSpPr>
        <p:grpSpPr>
          <a:xfrm rot="5400000">
            <a:off x="396875" y="3292475"/>
            <a:ext cx="1238250" cy="203200"/>
            <a:chOff x="0" y="1896"/>
            <a:chExt cx="5760" cy="120"/>
          </a:xfrm>
        </p:grpSpPr>
        <p:sp>
          <p:nvSpPr>
            <p:cNvPr id="852" name="Google Shape;852;p25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54" name="Google Shape;854;p25"/>
          <p:cNvGrpSpPr/>
          <p:nvPr/>
        </p:nvGrpSpPr>
        <p:grpSpPr>
          <a:xfrm rot="5400000">
            <a:off x="330200" y="5664200"/>
            <a:ext cx="1371600" cy="203200"/>
            <a:chOff x="0" y="1896"/>
            <a:chExt cx="5760" cy="120"/>
          </a:xfrm>
        </p:grpSpPr>
        <p:sp>
          <p:nvSpPr>
            <p:cNvPr id="855" name="Google Shape;855;p25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57" name="Google Shape;857;p25"/>
          <p:cNvGrpSpPr/>
          <p:nvPr/>
        </p:nvGrpSpPr>
        <p:grpSpPr>
          <a:xfrm rot="5400000">
            <a:off x="473075" y="1844675"/>
            <a:ext cx="1085850" cy="203200"/>
            <a:chOff x="0" y="1896"/>
            <a:chExt cx="5760" cy="120"/>
          </a:xfrm>
        </p:grpSpPr>
        <p:sp>
          <p:nvSpPr>
            <p:cNvPr id="858" name="Google Shape;858;p25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860" name="Google Shape;860;p25"/>
          <p:cNvGrpSpPr/>
          <p:nvPr/>
        </p:nvGrpSpPr>
        <p:grpSpPr>
          <a:xfrm>
            <a:off x="1219200" y="1905000"/>
            <a:ext cx="9245600" cy="762000"/>
            <a:chOff x="504" y="1008"/>
            <a:chExt cx="4416" cy="765"/>
          </a:xfrm>
        </p:grpSpPr>
        <p:sp>
          <p:nvSpPr>
            <p:cNvPr id="861" name="Google Shape;861;p25"/>
            <p:cNvSpPr/>
            <p:nvPr/>
          </p:nvSpPr>
          <p:spPr>
            <a:xfrm>
              <a:off x="504" y="1008"/>
              <a:ext cx="4416" cy="765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</a:t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Gợi không gian trống vắng và nỗi buồn trống vắng.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62" name="Google Shape;862;p25"/>
            <p:cNvSpPr txBox="1"/>
            <p:nvPr/>
          </p:nvSpPr>
          <p:spPr>
            <a:xfrm>
              <a:off x="801" y="1013"/>
              <a:ext cx="3976" cy="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63" name="Google Shape;863;p25"/>
          <p:cNvGrpSpPr/>
          <p:nvPr/>
        </p:nvGrpSpPr>
        <p:grpSpPr>
          <a:xfrm>
            <a:off x="292119" y="1878013"/>
            <a:ext cx="1229761" cy="976313"/>
            <a:chOff x="150" y="1176"/>
            <a:chExt cx="580" cy="615"/>
          </a:xfrm>
        </p:grpSpPr>
        <p:grpSp>
          <p:nvGrpSpPr>
            <p:cNvPr id="864" name="Google Shape;864;p25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865" name="Google Shape;865;p25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66" name="Google Shape;866;p25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67" name="Google Shape;867;p25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68" name="Google Shape;868;p25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69" name="Google Shape;869;p25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70" name="Google Shape;870;p25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71" name="Google Shape;871;p25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72" name="Google Shape;872;p25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73" name="Google Shape;873;p25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874" name="Google Shape;874;p25"/>
            <p:cNvSpPr txBox="1"/>
            <p:nvPr/>
          </p:nvSpPr>
          <p:spPr>
            <a:xfrm>
              <a:off x="388" y="1296"/>
              <a:ext cx="190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5" name="Google Shape;875;p25"/>
          <p:cNvGrpSpPr/>
          <p:nvPr/>
        </p:nvGrpSpPr>
        <p:grpSpPr>
          <a:xfrm>
            <a:off x="315403" y="2982912"/>
            <a:ext cx="1229762" cy="976313"/>
            <a:chOff x="150" y="1176"/>
            <a:chExt cx="580" cy="615"/>
          </a:xfrm>
        </p:grpSpPr>
        <p:grpSp>
          <p:nvGrpSpPr>
            <p:cNvPr id="876" name="Google Shape;876;p25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877" name="Google Shape;877;p25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78" name="Google Shape;878;p25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79" name="Google Shape;879;p25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80" name="Google Shape;880;p25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81" name="Google Shape;881;p25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82" name="Google Shape;882;p25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83" name="Google Shape;883;p25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84" name="Google Shape;884;p25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85" name="Google Shape;885;p25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886" name="Google Shape;886;p25"/>
            <p:cNvSpPr txBox="1"/>
            <p:nvPr/>
          </p:nvSpPr>
          <p:spPr>
            <a:xfrm>
              <a:off x="391" y="1296"/>
              <a:ext cx="182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7" name="Google Shape;887;p25"/>
          <p:cNvGrpSpPr/>
          <p:nvPr/>
        </p:nvGrpSpPr>
        <p:grpSpPr>
          <a:xfrm>
            <a:off x="315403" y="4164013"/>
            <a:ext cx="1229762" cy="976313"/>
            <a:chOff x="150" y="1176"/>
            <a:chExt cx="580" cy="615"/>
          </a:xfrm>
        </p:grpSpPr>
        <p:grpSp>
          <p:nvGrpSpPr>
            <p:cNvPr id="888" name="Google Shape;888;p25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889" name="Google Shape;889;p25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90" name="Google Shape;890;p25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91" name="Google Shape;891;p25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92" name="Google Shape;892;p25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93" name="Google Shape;893;p25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94" name="Google Shape;894;p25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95" name="Google Shape;895;p25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96" name="Google Shape;896;p25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97" name="Google Shape;897;p25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898" name="Google Shape;898;p25"/>
            <p:cNvSpPr txBox="1"/>
            <p:nvPr/>
          </p:nvSpPr>
          <p:spPr>
            <a:xfrm>
              <a:off x="394" y="1296"/>
              <a:ext cx="177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9" name="Google Shape;899;p25"/>
          <p:cNvGrpSpPr/>
          <p:nvPr/>
        </p:nvGrpSpPr>
        <p:grpSpPr>
          <a:xfrm>
            <a:off x="340803" y="5611813"/>
            <a:ext cx="1229762" cy="976313"/>
            <a:chOff x="150" y="1176"/>
            <a:chExt cx="580" cy="615"/>
          </a:xfrm>
        </p:grpSpPr>
        <p:grpSp>
          <p:nvGrpSpPr>
            <p:cNvPr id="900" name="Google Shape;900;p25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901" name="Google Shape;901;p25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03" name="Google Shape;903;p25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05" name="Google Shape;905;p25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06" name="Google Shape;906;p25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07" name="Google Shape;907;p25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08" name="Google Shape;908;p25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09" name="Google Shape;909;p25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910" name="Google Shape;910;p25"/>
            <p:cNvSpPr txBox="1"/>
            <p:nvPr/>
          </p:nvSpPr>
          <p:spPr>
            <a:xfrm rot="-206586">
              <a:off x="386" y="1296"/>
              <a:ext cx="194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1" name="Google Shape;911;p25"/>
          <p:cNvGrpSpPr/>
          <p:nvPr/>
        </p:nvGrpSpPr>
        <p:grpSpPr>
          <a:xfrm>
            <a:off x="428433" y="544417"/>
            <a:ext cx="10033000" cy="1193800"/>
            <a:chOff x="156" y="192"/>
            <a:chExt cx="5460" cy="528"/>
          </a:xfrm>
        </p:grpSpPr>
        <p:sp>
          <p:nvSpPr>
            <p:cNvPr descr="Recycled paper" id="912" name="Google Shape;912;p25"/>
            <p:cNvSpPr/>
            <p:nvPr/>
          </p:nvSpPr>
          <p:spPr>
            <a:xfrm>
              <a:off x="156" y="192"/>
              <a:ext cx="5460" cy="480"/>
            </a:xfrm>
            <a:prstGeom prst="roundRect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3187806" dist="63500">
                <a:srgbClr val="001D3A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0000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3" name="Google Shape;913;p25"/>
            <p:cNvGrpSpPr/>
            <p:nvPr/>
          </p:nvGrpSpPr>
          <p:grpSpPr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914" name="Google Shape;914;p25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15" name="Google Shape;915;p25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916" name="Google Shape;916;p25"/>
          <p:cNvGrpSpPr/>
          <p:nvPr/>
        </p:nvGrpSpPr>
        <p:grpSpPr>
          <a:xfrm>
            <a:off x="10623550" y="441326"/>
            <a:ext cx="1543049" cy="1228725"/>
            <a:chOff x="4951" y="156"/>
            <a:chExt cx="828" cy="879"/>
          </a:xfrm>
        </p:grpSpPr>
        <p:pic>
          <p:nvPicPr>
            <p:cNvPr descr="ALRMCLOK" id="917" name="Google Shape;917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03" y="156"/>
              <a:ext cx="717" cy="8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8" name="Google Shape;918;p25"/>
            <p:cNvSpPr/>
            <p:nvPr/>
          </p:nvSpPr>
          <p:spPr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919" name="Google Shape;919;p25"/>
          <p:cNvSpPr/>
          <p:nvPr/>
        </p:nvSpPr>
        <p:spPr>
          <a:xfrm>
            <a:off x="108839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5"/>
          <p:cNvSpPr/>
          <p:nvPr/>
        </p:nvSpPr>
        <p:spPr>
          <a:xfrm>
            <a:off x="108839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5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5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5"/>
          <p:cNvSpPr/>
          <p:nvPr/>
        </p:nvSpPr>
        <p:spPr>
          <a:xfrm>
            <a:off x="10909300" y="7016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5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5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5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5"/>
          <p:cNvSpPr/>
          <p:nvPr/>
        </p:nvSpPr>
        <p:spPr>
          <a:xfrm>
            <a:off x="218366" y="0"/>
            <a:ext cx="3562064" cy="534988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100000">
                <a:srgbClr val="FF66CC"/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53882">
              <a:srgbClr val="292929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III.Luyện tập :</a:t>
            </a:r>
            <a:endParaRPr b="1" i="1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1" name="Google Shape;951;p25"/>
          <p:cNvSpPr/>
          <p:nvPr/>
        </p:nvSpPr>
        <p:spPr>
          <a:xfrm>
            <a:off x="6096000" y="-488275"/>
            <a:ext cx="609600" cy="519351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614030" id="952" name="Google Shape;95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63251" y="4419600"/>
            <a:ext cx="1428749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p25"/>
          <p:cNvSpPr txBox="1"/>
          <p:nvPr/>
        </p:nvSpPr>
        <p:spPr>
          <a:xfrm>
            <a:off x="1216752" y="676619"/>
            <a:ext cx="944880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4: Hàng loạt chi tiết miêu tả ngoại cảnh, hành động: dạo hiên vắng, thầm gieo, rủ thác, ngoài rèm thước, đèn…đặt cạnh nhau có tác dụng:</a:t>
            </a:r>
            <a:endParaRPr b="1" i="1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1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4" name="Google Shape;954;p25">
            <a:hlinkClick action="ppaction://hlinksldjump" r:id="rId6"/>
          </p:cNvPr>
          <p:cNvSpPr/>
          <p:nvPr/>
        </p:nvSpPr>
        <p:spPr>
          <a:xfrm>
            <a:off x="11074400" y="3810000"/>
            <a:ext cx="812800" cy="762000"/>
          </a:xfrm>
          <a:prstGeom prst="ellipse">
            <a:avLst/>
          </a:prstGeom>
          <a:solidFill>
            <a:srgbClr val="FFFF00"/>
          </a:solidFill>
          <a:ln cap="flat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Picture1" id="955" name="Google Shape;95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0467" y="595829"/>
            <a:ext cx="9144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6"/>
          <p:cNvSpPr/>
          <p:nvPr/>
        </p:nvSpPr>
        <p:spPr>
          <a:xfrm>
            <a:off x="10496551" y="0"/>
            <a:ext cx="1727200" cy="685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961" name="Google Shape;961;p26"/>
          <p:cNvGrpSpPr/>
          <p:nvPr/>
        </p:nvGrpSpPr>
        <p:grpSpPr>
          <a:xfrm>
            <a:off x="1219200" y="5486400"/>
            <a:ext cx="9245600" cy="1143000"/>
            <a:chOff x="504" y="1008"/>
            <a:chExt cx="4464" cy="765"/>
          </a:xfrm>
        </p:grpSpPr>
        <p:sp>
          <p:nvSpPr>
            <p:cNvPr id="962" name="Google Shape;962;p26"/>
            <p:cNvSpPr/>
            <p:nvPr/>
          </p:nvSpPr>
          <p:spPr>
            <a:xfrm>
              <a:off x="504" y="1008"/>
              <a:ext cx="4464" cy="765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63" name="Google Shape;963;p26"/>
            <p:cNvSpPr txBox="1"/>
            <p:nvPr/>
          </p:nvSpPr>
          <p:spPr>
            <a:xfrm>
              <a:off x="651" y="1161"/>
              <a:ext cx="4239" cy="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Noto Sans Symbols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Tâm trạng côi cút bị thương, ai oán của người chinh phụ.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64" name="Google Shape;964;p26"/>
          <p:cNvGrpSpPr/>
          <p:nvPr/>
        </p:nvGrpSpPr>
        <p:grpSpPr>
          <a:xfrm>
            <a:off x="1219201" y="4267200"/>
            <a:ext cx="9302200" cy="1306684"/>
            <a:chOff x="550" y="532"/>
            <a:chExt cx="4422" cy="1120"/>
          </a:xfrm>
        </p:grpSpPr>
        <p:sp>
          <p:nvSpPr>
            <p:cNvPr id="965" name="Google Shape;965;p26"/>
            <p:cNvSpPr/>
            <p:nvPr/>
          </p:nvSpPr>
          <p:spPr>
            <a:xfrm>
              <a:off x="550" y="532"/>
              <a:ext cx="4422" cy="765"/>
            </a:xfrm>
            <a:prstGeom prst="roundRect">
              <a:avLst>
                <a:gd fmla="val 2784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66" name="Google Shape;966;p26"/>
            <p:cNvSpPr txBox="1"/>
            <p:nvPr/>
          </p:nvSpPr>
          <p:spPr>
            <a:xfrm>
              <a:off x="694" y="597"/>
              <a:ext cx="4272" cy="1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Tâm trạng mòn mỏi, mong chờ của người chinh phụ.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67" name="Google Shape;967;p26"/>
          <p:cNvGrpSpPr/>
          <p:nvPr/>
        </p:nvGrpSpPr>
        <p:grpSpPr>
          <a:xfrm>
            <a:off x="1117600" y="3200401"/>
            <a:ext cx="9347202" cy="811213"/>
            <a:chOff x="504" y="1008"/>
            <a:chExt cx="4416" cy="765"/>
          </a:xfrm>
        </p:grpSpPr>
        <p:sp>
          <p:nvSpPr>
            <p:cNvPr id="968" name="Google Shape;968;p26"/>
            <p:cNvSpPr/>
            <p:nvPr/>
          </p:nvSpPr>
          <p:spPr>
            <a:xfrm>
              <a:off x="504" y="1008"/>
              <a:ext cx="4416" cy="765"/>
            </a:xfrm>
            <a:prstGeom prst="roundRect">
              <a:avLst>
                <a:gd fmla="val 10889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69" name="Google Shape;969;p26"/>
            <p:cNvSpPr txBox="1"/>
            <p:nvPr/>
          </p:nvSpPr>
          <p:spPr>
            <a:xfrm>
              <a:off x="696" y="1008"/>
              <a:ext cx="3976" cy="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Tâm trạng xa cách, nhớ thương của người chinh phụ.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70" name="Google Shape;970;p26"/>
          <p:cNvGrpSpPr/>
          <p:nvPr/>
        </p:nvGrpSpPr>
        <p:grpSpPr>
          <a:xfrm rot="5400000">
            <a:off x="330200" y="4368800"/>
            <a:ext cx="1371600" cy="203200"/>
            <a:chOff x="0" y="1896"/>
            <a:chExt cx="5760" cy="120"/>
          </a:xfrm>
        </p:grpSpPr>
        <p:sp>
          <p:nvSpPr>
            <p:cNvPr id="971" name="Google Shape;971;p26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73" name="Google Shape;973;p26"/>
          <p:cNvGrpSpPr/>
          <p:nvPr/>
        </p:nvGrpSpPr>
        <p:grpSpPr>
          <a:xfrm rot="5400000">
            <a:off x="396875" y="3292475"/>
            <a:ext cx="1238250" cy="203200"/>
            <a:chOff x="0" y="1896"/>
            <a:chExt cx="5760" cy="120"/>
          </a:xfrm>
        </p:grpSpPr>
        <p:sp>
          <p:nvSpPr>
            <p:cNvPr id="974" name="Google Shape;974;p26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76" name="Google Shape;976;p26"/>
          <p:cNvGrpSpPr/>
          <p:nvPr/>
        </p:nvGrpSpPr>
        <p:grpSpPr>
          <a:xfrm rot="5400000">
            <a:off x="330200" y="5664200"/>
            <a:ext cx="1371600" cy="203200"/>
            <a:chOff x="0" y="1896"/>
            <a:chExt cx="5760" cy="120"/>
          </a:xfrm>
        </p:grpSpPr>
        <p:sp>
          <p:nvSpPr>
            <p:cNvPr id="977" name="Google Shape;977;p26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79" name="Google Shape;979;p26"/>
          <p:cNvGrpSpPr/>
          <p:nvPr/>
        </p:nvGrpSpPr>
        <p:grpSpPr>
          <a:xfrm rot="5400000">
            <a:off x="473075" y="1844675"/>
            <a:ext cx="1085850" cy="203200"/>
            <a:chOff x="0" y="1896"/>
            <a:chExt cx="5760" cy="120"/>
          </a:xfrm>
        </p:grpSpPr>
        <p:sp>
          <p:nvSpPr>
            <p:cNvPr id="980" name="Google Shape;980;p26"/>
            <p:cNvSpPr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982" name="Google Shape;982;p26"/>
          <p:cNvGrpSpPr/>
          <p:nvPr/>
        </p:nvGrpSpPr>
        <p:grpSpPr>
          <a:xfrm>
            <a:off x="1170968" y="2021840"/>
            <a:ext cx="9351624" cy="914400"/>
            <a:chOff x="626" y="978"/>
            <a:chExt cx="4369" cy="765"/>
          </a:xfrm>
        </p:grpSpPr>
        <p:sp>
          <p:nvSpPr>
            <p:cNvPr id="983" name="Google Shape;983;p26"/>
            <p:cNvSpPr/>
            <p:nvPr/>
          </p:nvSpPr>
          <p:spPr>
            <a:xfrm>
              <a:off x="626" y="978"/>
              <a:ext cx="4369" cy="765"/>
            </a:xfrm>
            <a:prstGeom prst="roundRect">
              <a:avLst>
                <a:gd fmla="val 20470" name="adj"/>
              </a:avLst>
            </a:prstGeom>
            <a:gradFill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0"/>
            </a:gra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2928844" dist="135003">
                <a:srgbClr val="000000">
                  <a:alpha val="4941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Tâm trạng cô đơn, lẻ loi của người chinh phụ.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984" name="Google Shape;984;p26"/>
            <p:cNvSpPr txBox="1"/>
            <p:nvPr/>
          </p:nvSpPr>
          <p:spPr>
            <a:xfrm>
              <a:off x="939" y="1188"/>
              <a:ext cx="3976" cy="3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85" name="Google Shape;985;p26"/>
          <p:cNvGrpSpPr/>
          <p:nvPr/>
        </p:nvGrpSpPr>
        <p:grpSpPr>
          <a:xfrm>
            <a:off x="292119" y="1878013"/>
            <a:ext cx="1229761" cy="976313"/>
            <a:chOff x="150" y="1176"/>
            <a:chExt cx="580" cy="615"/>
          </a:xfrm>
        </p:grpSpPr>
        <p:grpSp>
          <p:nvGrpSpPr>
            <p:cNvPr id="986" name="Google Shape;986;p26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987" name="Google Shape;987;p26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88" name="Google Shape;988;p26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89" name="Google Shape;989;p26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90" name="Google Shape;990;p26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91" name="Google Shape;991;p26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92" name="Google Shape;992;p26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93" name="Google Shape;993;p26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94" name="Google Shape;994;p26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995" name="Google Shape;995;p26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996" name="Google Shape;996;p26"/>
            <p:cNvSpPr txBox="1"/>
            <p:nvPr/>
          </p:nvSpPr>
          <p:spPr>
            <a:xfrm>
              <a:off x="388" y="1296"/>
              <a:ext cx="190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7" name="Google Shape;997;p26"/>
          <p:cNvGrpSpPr/>
          <p:nvPr/>
        </p:nvGrpSpPr>
        <p:grpSpPr>
          <a:xfrm>
            <a:off x="315403" y="2982912"/>
            <a:ext cx="1229762" cy="976313"/>
            <a:chOff x="150" y="1176"/>
            <a:chExt cx="580" cy="615"/>
          </a:xfrm>
        </p:grpSpPr>
        <p:grpSp>
          <p:nvGrpSpPr>
            <p:cNvPr id="998" name="Google Shape;998;p26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999" name="Google Shape;999;p26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00" name="Google Shape;1000;p26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01" name="Google Shape;1001;p26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02" name="Google Shape;1002;p26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03" name="Google Shape;1003;p26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04" name="Google Shape;1004;p26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05" name="Google Shape;1005;p26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06" name="Google Shape;1006;p26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07" name="Google Shape;1007;p26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008" name="Google Shape;1008;p26"/>
            <p:cNvSpPr txBox="1"/>
            <p:nvPr/>
          </p:nvSpPr>
          <p:spPr>
            <a:xfrm>
              <a:off x="391" y="1296"/>
              <a:ext cx="182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9" name="Google Shape;1009;p26"/>
          <p:cNvGrpSpPr/>
          <p:nvPr/>
        </p:nvGrpSpPr>
        <p:grpSpPr>
          <a:xfrm>
            <a:off x="315403" y="4164013"/>
            <a:ext cx="1229762" cy="976313"/>
            <a:chOff x="150" y="1176"/>
            <a:chExt cx="580" cy="615"/>
          </a:xfrm>
        </p:grpSpPr>
        <p:grpSp>
          <p:nvGrpSpPr>
            <p:cNvPr id="1010" name="Google Shape;1010;p26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1011" name="Google Shape;1011;p26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12" name="Google Shape;1012;p26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13" name="Google Shape;1013;p26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14" name="Google Shape;1014;p26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15" name="Google Shape;1015;p26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16" name="Google Shape;1016;p26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17" name="Google Shape;1017;p26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18" name="Google Shape;1018;p26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19" name="Google Shape;1019;p26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020" name="Google Shape;1020;p26"/>
            <p:cNvSpPr txBox="1"/>
            <p:nvPr/>
          </p:nvSpPr>
          <p:spPr>
            <a:xfrm>
              <a:off x="394" y="1296"/>
              <a:ext cx="177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1" name="Google Shape;1021;p26"/>
          <p:cNvGrpSpPr/>
          <p:nvPr/>
        </p:nvGrpSpPr>
        <p:grpSpPr>
          <a:xfrm>
            <a:off x="340803" y="5611813"/>
            <a:ext cx="1229762" cy="976313"/>
            <a:chOff x="150" y="1176"/>
            <a:chExt cx="580" cy="615"/>
          </a:xfrm>
        </p:grpSpPr>
        <p:grpSp>
          <p:nvGrpSpPr>
            <p:cNvPr id="1022" name="Google Shape;1022;p26"/>
            <p:cNvGrpSpPr/>
            <p:nvPr/>
          </p:nvGrpSpPr>
          <p:grpSpPr>
            <a:xfrm rot="5400000">
              <a:off x="132" y="1193"/>
              <a:ext cx="615" cy="580"/>
              <a:chOff x="1867" y="1824"/>
              <a:chExt cx="1982" cy="1801"/>
            </a:xfrm>
          </p:grpSpPr>
          <p:sp>
            <p:nvSpPr>
              <p:cNvPr id="1023" name="Google Shape;1023;p26"/>
              <p:cNvSpPr/>
              <p:nvPr/>
            </p:nvSpPr>
            <p:spPr>
              <a:xfrm flipH="1" rot="-5400000">
                <a:off x="1817" y="2472"/>
                <a:ext cx="307" cy="206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24" name="Google Shape;1024;p26"/>
              <p:cNvSpPr/>
              <p:nvPr/>
            </p:nvSpPr>
            <p:spPr>
              <a:xfrm flipH="1" rot="5400000">
                <a:off x="3594" y="2464"/>
                <a:ext cx="307" cy="203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25" name="Google Shape;1025;p26"/>
              <p:cNvSpPr/>
              <p:nvPr/>
            </p:nvSpPr>
            <p:spPr>
              <a:xfrm flipH="1" rot="10800000">
                <a:off x="2718" y="3417"/>
                <a:ext cx="303" cy="208"/>
              </a:xfrm>
              <a:prstGeom prst="upArrow">
                <a:avLst>
                  <a:gd fmla="val 51676" name="adj1"/>
                  <a:gd fmla="val 100000" name="adj2"/>
                </a:avLst>
              </a:prstGeom>
              <a:gradFill>
                <a:gsLst>
                  <a:gs pos="0">
                    <a:schemeClr val="dk2"/>
                  </a:gs>
                  <a:gs pos="100000">
                    <a:srgbClr val="CDD0D5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26" name="Google Shape;1026;p26"/>
              <p:cNvSpPr/>
              <p:nvPr/>
            </p:nvSpPr>
            <p:spPr>
              <a:xfrm>
                <a:off x="2078" y="1824"/>
                <a:ext cx="1615" cy="1615"/>
              </a:xfrm>
              <a:prstGeom prst="ellipse">
                <a:avLst/>
              </a:prstGeom>
              <a:gradFill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0"/>
              </a:gra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27" name="Google Shape;1027;p26"/>
              <p:cNvSpPr/>
              <p:nvPr/>
            </p:nvSpPr>
            <p:spPr>
              <a:xfrm>
                <a:off x="2170" y="1915"/>
                <a:ext cx="1430" cy="1430"/>
              </a:xfrm>
              <a:prstGeom prst="ellipse">
                <a:avLst/>
              </a:prstGeom>
              <a:gradFill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28" name="Google Shape;1028;p26"/>
              <p:cNvSpPr/>
              <p:nvPr/>
            </p:nvSpPr>
            <p:spPr>
              <a:xfrm>
                <a:off x="2620" y="2244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29" name="Google Shape;1029;p26"/>
              <p:cNvSpPr/>
              <p:nvPr/>
            </p:nvSpPr>
            <p:spPr>
              <a:xfrm>
                <a:off x="2620" y="2251"/>
                <a:ext cx="527" cy="761"/>
              </a:xfrm>
              <a:prstGeom prst="ellipse">
                <a:avLst/>
              </a:prstGeom>
              <a:gradFill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30" name="Google Shape;1030;p26"/>
              <p:cNvSpPr/>
              <p:nvPr/>
            </p:nvSpPr>
            <p:spPr>
              <a:xfrm>
                <a:off x="2327" y="2244"/>
                <a:ext cx="1099" cy="761"/>
              </a:xfrm>
              <a:prstGeom prst="ellipse">
                <a:avLst/>
              </a:prstGeom>
              <a:gradFill>
                <a:gsLst>
                  <a:gs pos="0">
                    <a:srgbClr val="418EC0"/>
                  </a:gs>
                  <a:gs pos="50000">
                    <a:schemeClr val="hlink"/>
                  </a:gs>
                  <a:gs pos="100000">
                    <a:srgbClr val="418EC0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31" name="Google Shape;1031;p26"/>
              <p:cNvSpPr/>
              <p:nvPr/>
            </p:nvSpPr>
            <p:spPr>
              <a:xfrm>
                <a:off x="2336" y="2251"/>
                <a:ext cx="1096" cy="761"/>
              </a:xfrm>
              <a:prstGeom prst="ellipse">
                <a:avLst/>
              </a:prstGeom>
              <a:gradFill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032" name="Google Shape;1032;p26"/>
            <p:cNvSpPr txBox="1"/>
            <p:nvPr/>
          </p:nvSpPr>
          <p:spPr>
            <a:xfrm>
              <a:off x="386" y="1296"/>
              <a:ext cx="194" cy="33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2700000" dist="35921">
                <a:schemeClr val="dk1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3" name="Google Shape;1033;p26"/>
          <p:cNvGrpSpPr/>
          <p:nvPr/>
        </p:nvGrpSpPr>
        <p:grpSpPr>
          <a:xfrm>
            <a:off x="440267" y="457200"/>
            <a:ext cx="10160000" cy="1752600"/>
            <a:chOff x="156" y="168"/>
            <a:chExt cx="5460" cy="552"/>
          </a:xfrm>
        </p:grpSpPr>
        <p:sp>
          <p:nvSpPr>
            <p:cNvPr descr="Recycled paper" id="1034" name="Google Shape;1034;p26"/>
            <p:cNvSpPr/>
            <p:nvPr/>
          </p:nvSpPr>
          <p:spPr>
            <a:xfrm>
              <a:off x="156" y="168"/>
              <a:ext cx="5460" cy="480"/>
            </a:xfrm>
            <a:prstGeom prst="roundRect">
              <a:avLst>
                <a:gd fmla="val 50000" name="adj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ctr" dir="3187806" dist="63500">
                <a:srgbClr val="001D3A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0000F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5" name="Google Shape;1035;p26"/>
            <p:cNvGrpSpPr/>
            <p:nvPr/>
          </p:nvGrpSpPr>
          <p:grpSpPr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036" name="Google Shape;1036;p26"/>
              <p:cNvSpPr/>
              <p:nvPr/>
            </p:nvSpPr>
            <p:spPr>
              <a:xfrm>
                <a:off x="0" y="1896"/>
                <a:ext cx="5760" cy="47"/>
              </a:xfrm>
              <a:prstGeom prst="rect">
                <a:avLst/>
              </a:prstGeom>
              <a:gradFill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037" name="Google Shape;1037;p26"/>
              <p:cNvSpPr/>
              <p:nvPr/>
            </p:nvSpPr>
            <p:spPr>
              <a:xfrm>
                <a:off x="0" y="1942"/>
                <a:ext cx="5760" cy="74"/>
              </a:xfrm>
              <a:prstGeom prst="rect">
                <a:avLst/>
              </a:prstGeom>
              <a:gradFill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1038" name="Google Shape;1038;p26"/>
          <p:cNvSpPr txBox="1"/>
          <p:nvPr/>
        </p:nvSpPr>
        <p:spPr>
          <a:xfrm>
            <a:off x="1320800" y="762000"/>
            <a:ext cx="9392356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5: Dòng nào sau đây khái quát chính xác nhất tâm trạng của người chinh phụ trong tám câu đầu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39" name="Google Shape;1039;p26"/>
          <p:cNvGrpSpPr/>
          <p:nvPr/>
        </p:nvGrpSpPr>
        <p:grpSpPr>
          <a:xfrm>
            <a:off x="10623550" y="441326"/>
            <a:ext cx="1543049" cy="1228725"/>
            <a:chOff x="4951" y="156"/>
            <a:chExt cx="828" cy="879"/>
          </a:xfrm>
        </p:grpSpPr>
        <p:pic>
          <p:nvPicPr>
            <p:cNvPr descr="ALRMCLOK" id="1040" name="Google Shape;1040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03" y="156"/>
              <a:ext cx="717" cy="8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1" name="Google Shape;1041;p26"/>
            <p:cNvSpPr/>
            <p:nvPr/>
          </p:nvSpPr>
          <p:spPr>
            <a:xfrm>
              <a:off x="4951" y="207"/>
              <a:ext cx="828" cy="828"/>
            </a:xfrm>
            <a:prstGeom prst="ellipse">
              <a:avLst/>
            </a:prstGeom>
            <a:solidFill>
              <a:srgbClr val="0000CC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042" name="Google Shape;1042;p26"/>
          <p:cNvSpPr/>
          <p:nvPr/>
        </p:nvSpPr>
        <p:spPr>
          <a:xfrm>
            <a:off x="108839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6"/>
          <p:cNvSpPr/>
          <p:nvPr/>
        </p:nvSpPr>
        <p:spPr>
          <a:xfrm>
            <a:off x="108839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6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6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6"/>
          <p:cNvSpPr/>
          <p:nvPr/>
        </p:nvSpPr>
        <p:spPr>
          <a:xfrm>
            <a:off x="10909300" y="7016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6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26"/>
          <p:cNvSpPr/>
          <p:nvPr/>
        </p:nvSpPr>
        <p:spPr>
          <a:xfrm>
            <a:off x="10902951" y="714375"/>
            <a:ext cx="1026583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26"/>
          <p:cNvSpPr/>
          <p:nvPr/>
        </p:nvSpPr>
        <p:spPr>
          <a:xfrm>
            <a:off x="10909300" y="714375"/>
            <a:ext cx="1026584" cy="755650"/>
          </a:xfrm>
          <a:prstGeom prst="ellipse">
            <a:avLst/>
          </a:prstGeom>
          <a:solidFill>
            <a:srgbClr val="66FF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DC2608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26"/>
          <p:cNvSpPr/>
          <p:nvPr/>
        </p:nvSpPr>
        <p:spPr>
          <a:xfrm>
            <a:off x="171452" y="50800"/>
            <a:ext cx="3002054" cy="534988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lt1"/>
              </a:gs>
              <a:gs pos="100000">
                <a:srgbClr val="FF66CC"/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53882">
              <a:srgbClr val="292929">
                <a:alpha val="4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III.Luyện tập:</a:t>
            </a:r>
            <a:endParaRPr b="1" i="1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4" name="Google Shape;1074;p26"/>
          <p:cNvSpPr/>
          <p:nvPr/>
        </p:nvSpPr>
        <p:spPr>
          <a:xfrm>
            <a:off x="6096000" y="-488275"/>
            <a:ext cx="609600" cy="519351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614030" id="1075" name="Google Shape;107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63251" y="5562600"/>
            <a:ext cx="1428749" cy="9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26">
            <a:hlinkClick action="ppaction://hlinksldjump" r:id="rId6"/>
          </p:cNvPr>
          <p:cNvSpPr/>
          <p:nvPr/>
        </p:nvSpPr>
        <p:spPr>
          <a:xfrm>
            <a:off x="11074400" y="4572000"/>
            <a:ext cx="914400" cy="914400"/>
          </a:xfrm>
          <a:prstGeom prst="ellipse">
            <a:avLst/>
          </a:prstGeom>
          <a:solidFill>
            <a:srgbClr val="FFFF00"/>
          </a:solidFill>
          <a:ln cap="flat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descr="Picture1" id="1077" name="Google Shape;1077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8000" y="838200"/>
            <a:ext cx="9144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0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0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7" id="1082" name="Google Shape;108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04717"/>
            <a:ext cx="12410364" cy="68580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83" name="Google Shape;1083;p27"/>
          <p:cNvSpPr txBox="1"/>
          <p:nvPr/>
        </p:nvSpPr>
        <p:spPr>
          <a:xfrm>
            <a:off x="5181600" y="0"/>
            <a:ext cx="7010400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TRƯỜNG THPT NGUYỄN ĐÌNH CHIỂU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27"/>
          <p:cNvSpPr txBox="1"/>
          <p:nvPr/>
        </p:nvSpPr>
        <p:spPr>
          <a:xfrm>
            <a:off x="1856096" y="1447801"/>
            <a:ext cx="8913504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CẢM ƠN QUÝ BAN GIÁM KHẢO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CÁC EM HỌC SINH ĐÃ LẮNG NGHE BÀI GIẢNG.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FFFF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D:\giao an\Tranh minh hoạ\hoa rơi.gif" id="1085" name="Google Shape;108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53600" y="4419600"/>
            <a:ext cx="1270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giao an\Tranh minh hoạ\hoa rơi.gif" id="1086" name="Google Shape;108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603" y="968991"/>
            <a:ext cx="1270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giao an\Tranh minh hoạ\hoa rơi.gif" id="1087" name="Google Shape;108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200" y="4495800"/>
            <a:ext cx="1270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giao an\Tranh minh hoạ\hoa rơi.gif" id="1088" name="Google Shape;108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6000" y="762000"/>
            <a:ext cx="1270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 txBox="1"/>
          <p:nvPr/>
        </p:nvSpPr>
        <p:spPr>
          <a:xfrm>
            <a:off x="914400" y="6096001"/>
            <a:ext cx="105664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4" name="Google Shape;1094;p28"/>
          <p:cNvSpPr/>
          <p:nvPr/>
        </p:nvSpPr>
        <p:spPr>
          <a:xfrm>
            <a:off x="3352800" y="533400"/>
            <a:ext cx="4775200" cy="59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Nghệ thuật tả nội tâm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28"/>
          <p:cNvSpPr/>
          <p:nvPr/>
        </p:nvSpPr>
        <p:spPr>
          <a:xfrm>
            <a:off x="4267200" y="1524000"/>
            <a:ext cx="1320800" cy="144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Ngoại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cảnh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28"/>
          <p:cNvSpPr/>
          <p:nvPr/>
        </p:nvSpPr>
        <p:spPr>
          <a:xfrm>
            <a:off x="2540000" y="1524000"/>
            <a:ext cx="1320800" cy="137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28"/>
          <p:cNvSpPr/>
          <p:nvPr/>
        </p:nvSpPr>
        <p:spPr>
          <a:xfrm>
            <a:off x="5994400" y="1524000"/>
            <a:ext cx="1320800" cy="144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Ngoại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28"/>
          <p:cNvSpPr/>
          <p:nvPr/>
        </p:nvSpPr>
        <p:spPr>
          <a:xfrm>
            <a:off x="2336800" y="3352800"/>
            <a:ext cx="7010400" cy="5222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cô đơn, lẻ bóng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9" name="Google Shape;1099;p28"/>
          <p:cNvSpPr txBox="1"/>
          <p:nvPr/>
        </p:nvSpPr>
        <p:spPr>
          <a:xfrm>
            <a:off x="1016000" y="4343400"/>
            <a:ext cx="10668000" cy="965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 cao quyền sống, sự trân trọng khát vọng hạnh phúc lứa đôi, oán ghét chiến tranh phi nghĩa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28"/>
          <p:cNvSpPr txBox="1"/>
          <p:nvPr/>
        </p:nvSpPr>
        <p:spPr>
          <a:xfrm>
            <a:off x="2743200" y="5791200"/>
            <a:ext cx="5892800" cy="52322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 trị hiện thực, nhân đạo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1" name="Google Shape;1101;p28"/>
          <p:cNvCxnSpPr/>
          <p:nvPr/>
        </p:nvCxnSpPr>
        <p:spPr>
          <a:xfrm>
            <a:off x="5486400" y="5334000"/>
            <a:ext cx="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02" name="Google Shape;1102;p28"/>
          <p:cNvCxnSpPr/>
          <p:nvPr/>
        </p:nvCxnSpPr>
        <p:spPr>
          <a:xfrm>
            <a:off x="5486400" y="3810000"/>
            <a:ext cx="0" cy="53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03" name="Google Shape;1103;p28"/>
          <p:cNvCxnSpPr/>
          <p:nvPr/>
        </p:nvCxnSpPr>
        <p:spPr>
          <a:xfrm>
            <a:off x="3149600" y="2895600"/>
            <a:ext cx="1828800" cy="381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04" name="Google Shape;1104;p28"/>
          <p:cNvCxnSpPr/>
          <p:nvPr/>
        </p:nvCxnSpPr>
        <p:spPr>
          <a:xfrm flipH="1">
            <a:off x="3149600" y="1143000"/>
            <a:ext cx="2336800" cy="3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05" name="Google Shape;1105;p28"/>
          <p:cNvSpPr/>
          <p:nvPr/>
        </p:nvSpPr>
        <p:spPr>
          <a:xfrm>
            <a:off x="7721600" y="1524000"/>
            <a:ext cx="1320800" cy="144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6" name="Google Shape;1106;p28"/>
          <p:cNvCxnSpPr/>
          <p:nvPr/>
        </p:nvCxnSpPr>
        <p:spPr>
          <a:xfrm flipH="1">
            <a:off x="4876800" y="1143000"/>
            <a:ext cx="609600" cy="3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07" name="Google Shape;1107;p28"/>
          <p:cNvCxnSpPr/>
          <p:nvPr/>
        </p:nvCxnSpPr>
        <p:spPr>
          <a:xfrm>
            <a:off x="5486400" y="1143000"/>
            <a:ext cx="1219200" cy="3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08" name="Google Shape;1108;p28"/>
          <p:cNvCxnSpPr/>
          <p:nvPr/>
        </p:nvCxnSpPr>
        <p:spPr>
          <a:xfrm>
            <a:off x="5486400" y="1143000"/>
            <a:ext cx="2844800" cy="3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09" name="Google Shape;1109;p28"/>
          <p:cNvCxnSpPr/>
          <p:nvPr/>
        </p:nvCxnSpPr>
        <p:spPr>
          <a:xfrm flipH="1">
            <a:off x="6400800" y="2971800"/>
            <a:ext cx="2032000" cy="3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10" name="Google Shape;1110;p28"/>
          <p:cNvCxnSpPr/>
          <p:nvPr/>
        </p:nvCxnSpPr>
        <p:spPr>
          <a:xfrm flipH="1">
            <a:off x="5892800" y="2971800"/>
            <a:ext cx="711200" cy="3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11" name="Google Shape;1111;p28"/>
          <p:cNvCxnSpPr/>
          <p:nvPr/>
        </p:nvCxnSpPr>
        <p:spPr>
          <a:xfrm>
            <a:off x="4978400" y="2971800"/>
            <a:ext cx="812800" cy="3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67" y="-337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ình ảnh có liên quan" id="170" name="Google Shape;17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3751" y="539652"/>
            <a:ext cx="9173319" cy="5396453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Kết quả hình ảnh cho HÌNH ẢNH VUA CHÚA PHONG KIẾN HOANG DÂM" id="171" name="Google Shape;17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3751" y="539646"/>
            <a:ext cx="4544410" cy="2233773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nld.mediacdn.vn/images/uploaded/nvhung/2009/02/13/8-9-chot.jpg" id="172" name="Google Shape;17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18341" y="539650"/>
            <a:ext cx="4558729" cy="223377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73" name="Google Shape;173;p3"/>
          <p:cNvGrpSpPr/>
          <p:nvPr/>
        </p:nvGrpSpPr>
        <p:grpSpPr>
          <a:xfrm>
            <a:off x="1905322" y="548855"/>
            <a:ext cx="4557010" cy="2215353"/>
            <a:chOff x="-1252774" y="329247"/>
            <a:chExt cx="4557010" cy="2215353"/>
          </a:xfrm>
        </p:grpSpPr>
        <p:sp>
          <p:nvSpPr>
            <p:cNvPr id="174" name="Google Shape;174;p3"/>
            <p:cNvSpPr/>
            <p:nvPr/>
          </p:nvSpPr>
          <p:spPr>
            <a:xfrm>
              <a:off x="-1252774" y="329247"/>
              <a:ext cx="4557010" cy="2215353"/>
            </a:xfrm>
            <a:prstGeom prst="rect">
              <a:avLst/>
            </a:prstGeom>
            <a:solidFill>
              <a:srgbClr val="E8B79F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5" name="Google Shape;175;p3"/>
            <p:cNvSpPr txBox="1"/>
            <p:nvPr/>
          </p:nvSpPr>
          <p:spPr>
            <a:xfrm>
              <a:off x="656325" y="797013"/>
              <a:ext cx="223353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b="1" i="0" lang="en-US" sz="8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b="1" i="0" sz="8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6" name="Google Shape;176;p3"/>
          <p:cNvGrpSpPr/>
          <p:nvPr/>
        </p:nvGrpSpPr>
        <p:grpSpPr>
          <a:xfrm>
            <a:off x="6464145" y="556081"/>
            <a:ext cx="4606821" cy="2215024"/>
            <a:chOff x="12583139" y="431013"/>
            <a:chExt cx="4606821" cy="2215024"/>
          </a:xfrm>
        </p:grpSpPr>
        <p:sp>
          <p:nvSpPr>
            <p:cNvPr id="177" name="Google Shape;177;p3"/>
            <p:cNvSpPr/>
            <p:nvPr/>
          </p:nvSpPr>
          <p:spPr>
            <a:xfrm>
              <a:off x="12583139" y="431013"/>
              <a:ext cx="4606821" cy="2215024"/>
            </a:xfrm>
            <a:prstGeom prst="rect">
              <a:avLst/>
            </a:prstGeom>
            <a:solidFill>
              <a:srgbClr val="E5AC91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                              </a:t>
              </a:r>
              <a:endPara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8" name="Google Shape;178;p3"/>
            <p:cNvSpPr txBox="1"/>
            <p:nvPr/>
          </p:nvSpPr>
          <p:spPr>
            <a:xfrm>
              <a:off x="13584619" y="672796"/>
              <a:ext cx="2338465" cy="1446550"/>
            </a:xfrm>
            <a:prstGeom prst="rect">
              <a:avLst/>
            </a:prstGeom>
            <a:solidFill>
              <a:srgbClr val="E5AC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800"/>
                <a:buFont typeface="Arial"/>
                <a:buNone/>
              </a:pPr>
              <a:r>
                <a:rPr b="1" i="0" lang="en-US" sz="8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2 </a:t>
              </a:r>
              <a:endParaRPr b="1" i="0" sz="8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descr="Kết quả hình ảnh cho hình ảnh sông gianh chia cắt dàng trong dàng ngoài" id="179" name="Google Shape;17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85740" y="3132255"/>
            <a:ext cx="2975093" cy="286126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Kết quả hình ảnh cho hình ảnh cưỡi voi trong phim sơn hào kiệt" id="180" name="Google Shape;180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39709" y="2809027"/>
            <a:ext cx="3157264" cy="316268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Kết quả hình ảnh cho HÌNH ẢNH CHỜ CHỒNG HÓA ĐÁ" id="181" name="Google Shape;181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05322" y="2809441"/>
            <a:ext cx="2952485" cy="3181097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2" name="Google Shape;182;p3"/>
          <p:cNvSpPr/>
          <p:nvPr/>
        </p:nvSpPr>
        <p:spPr>
          <a:xfrm>
            <a:off x="2769796" y="6177130"/>
            <a:ext cx="7405141" cy="682052"/>
          </a:xfrm>
          <a:prstGeom prst="rect">
            <a:avLst/>
          </a:prstGeom>
          <a:solidFill>
            <a:srgbClr val="D60093"/>
          </a:solidFill>
          <a:ln cap="flat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VUA LÊ UY MỤC</a:t>
            </a:r>
            <a:endParaRPr b="1" i="0" sz="4000" u="none" cap="none" strike="noStrike">
              <a:solidFill>
                <a:srgbClr val="FF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3897" y="6172572"/>
            <a:ext cx="7405141" cy="682052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FF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2787839" y="6201692"/>
            <a:ext cx="7405141" cy="682052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rgbClr val="4266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107EC5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KHỞI NGHĨA TÂY SƠN</a:t>
            </a:r>
            <a:endParaRPr b="1" i="0" sz="4000" u="none" cap="none" strike="noStrike">
              <a:solidFill>
                <a:srgbClr val="107EC5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1899366" y="2785284"/>
            <a:ext cx="3035958" cy="3185278"/>
          </a:xfrm>
          <a:prstGeom prst="rect">
            <a:avLst/>
          </a:prstGeom>
          <a:solidFill>
            <a:srgbClr val="D6009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-US" sz="8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i="0" sz="8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4925233" y="2787218"/>
            <a:ext cx="3144270" cy="3200067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-US" sz="8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1" i="0" sz="8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8111449" y="2795301"/>
            <a:ext cx="2949384" cy="3182780"/>
          </a:xfrm>
          <a:prstGeom prst="rect">
            <a:avLst/>
          </a:prstGeom>
          <a:solidFill>
            <a:srgbClr val="639938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n-US" sz="8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b="1" i="0" sz="8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795854" y="6191403"/>
            <a:ext cx="7405141" cy="682052"/>
          </a:xfrm>
          <a:prstGeom prst="rect">
            <a:avLst/>
          </a:prstGeom>
          <a:solidFill>
            <a:srgbClr val="EB73FF"/>
          </a:solidFill>
          <a:ln cap="flat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50800" endA="300" endPos="38500" fadeDir="5400000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2790717" y="6172572"/>
            <a:ext cx="7405141" cy="682052"/>
          </a:xfrm>
          <a:prstGeom prst="rect">
            <a:avLst/>
          </a:prstGeom>
          <a:solidFill>
            <a:srgbClr val="FF0000"/>
          </a:solidFill>
          <a:ln cap="flat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50800" endA="300" endPos="38500" fadeDir="5400000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CEE5B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HÒN VỌNG PHU</a:t>
            </a:r>
            <a:endParaRPr b="1" i="0" sz="4000" u="none" cap="none" strike="noStrike">
              <a:solidFill>
                <a:srgbClr val="CEE5BB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2822015" y="6190929"/>
            <a:ext cx="7405141" cy="682052"/>
          </a:xfrm>
          <a:prstGeom prst="rect">
            <a:avLst/>
          </a:prstGeom>
          <a:solidFill>
            <a:srgbClr val="FF0000"/>
          </a:solidFill>
          <a:ln cap="flat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50800" endA="300" endPos="38500" fadeDir="5400000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CEE5BB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2769692" y="6179692"/>
            <a:ext cx="7457463" cy="830997"/>
          </a:xfrm>
          <a:prstGeom prst="rect">
            <a:avLst/>
          </a:prstGeom>
          <a:solidFill>
            <a:srgbClr val="1A283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E1A28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CHIA TAY</a:t>
            </a:r>
            <a:endParaRPr b="1" i="0" sz="4800" u="none" cap="none" strike="noStrike">
              <a:solidFill>
                <a:srgbClr val="E1A28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808101" y="6213823"/>
            <a:ext cx="7405141" cy="682052"/>
          </a:xfrm>
          <a:prstGeom prst="rect">
            <a:avLst/>
          </a:prstGeom>
          <a:solidFill>
            <a:srgbClr val="FF0000"/>
          </a:solidFill>
          <a:ln cap="flat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50800" endA="300" endPos="38500" fadeDir="5400000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CEE5B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SÔNG GIANH</a:t>
            </a:r>
            <a:endParaRPr b="1" i="0" sz="4000" u="none" cap="none" strike="noStrike">
              <a:solidFill>
                <a:srgbClr val="CEE5BB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3896" y="6253062"/>
            <a:ext cx="7405141" cy="682052"/>
          </a:xfrm>
          <a:prstGeom prst="rect">
            <a:avLst/>
          </a:prstGeom>
          <a:solidFill>
            <a:srgbClr val="FF0000"/>
          </a:solidFill>
          <a:ln cap="flat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50800" endA="300" endPos="38500" fadeDir="5400000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CEE5B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NỘI CHIẾN</a:t>
            </a:r>
            <a:endParaRPr b="1" i="0" sz="4000" u="none" cap="none" strike="noStrike">
              <a:solidFill>
                <a:srgbClr val="CEE5BB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3312838" y="-84364"/>
            <a:ext cx="801531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b="1" i="0" lang="en-US" sz="4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LẬT Ô SỐ</a:t>
            </a:r>
            <a:endParaRPr b="1" i="0" sz="40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inh phu ngam dang tran con" id="199" name="Google Shape;1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400">
        <p14:honeycomb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ảnh có liên quan" id="204" name="Google Shape;2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49"/>
            <a:ext cx="12210812" cy="685395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"/>
          <p:cNvSpPr/>
          <p:nvPr/>
        </p:nvSpPr>
        <p:spPr>
          <a:xfrm>
            <a:off x="3331583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cap="flat" cmpd="sng" w="9525">
            <a:solidFill>
              <a:srgbClr val="EFD6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6" name="Google Shape;206;p5"/>
          <p:cNvSpPr txBox="1"/>
          <p:nvPr/>
        </p:nvSpPr>
        <p:spPr>
          <a:xfrm>
            <a:off x="3578072" y="0"/>
            <a:ext cx="9332542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Tiết 80, 81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Đọc văn: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TÌNH CẢNH LẺ LOI CỦA NGƯỜI CHINH PHỤ</a:t>
            </a:r>
            <a:endParaRPr b="1" i="0" sz="2400" u="none" cap="none" strike="noStrik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(Trích 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Chinh phụ ngâm )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	Nguyên tác chữ Hán: Đặng Trần Côn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  						Bản diễn Nôm: Đoàn Thị Điểm (?)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-63227" y="-44462"/>
            <a:ext cx="3404738" cy="6858000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 cap="flat" cmpd="sng" w="15875">
            <a:solidFill>
              <a:srgbClr val="2276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5978661" y="1851377"/>
            <a:ext cx="4065372" cy="587023"/>
          </a:xfrm>
          <a:prstGeom prst="rect">
            <a:avLst/>
          </a:prstGeom>
          <a:solidFill>
            <a:srgbClr val="FF0000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Chinh phụ ngâm</a:t>
            </a:r>
            <a:endParaRPr b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5"/>
          <p:cNvSpPr/>
          <p:nvPr/>
        </p:nvSpPr>
        <p:spPr>
          <a:xfrm>
            <a:off x="4081460" y="3148092"/>
            <a:ext cx="2347784" cy="6672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Đặng Trần côn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5"/>
          <p:cNvSpPr/>
          <p:nvPr/>
        </p:nvSpPr>
        <p:spPr>
          <a:xfrm>
            <a:off x="6733505" y="3148094"/>
            <a:ext cx="2347784" cy="6672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 Thị Điểm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9558809" y="3148093"/>
            <a:ext cx="2347784" cy="6672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Phan Huy Ích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2" name="Google Shape;212;p5"/>
          <p:cNvCxnSpPr/>
          <p:nvPr/>
        </p:nvCxnSpPr>
        <p:spPr>
          <a:xfrm>
            <a:off x="7958105" y="2773925"/>
            <a:ext cx="0" cy="360434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5"/>
          <p:cNvCxnSpPr/>
          <p:nvPr/>
        </p:nvCxnSpPr>
        <p:spPr>
          <a:xfrm>
            <a:off x="5219802" y="2585174"/>
            <a:ext cx="5375190" cy="1235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p5"/>
          <p:cNvCxnSpPr/>
          <p:nvPr/>
        </p:nvCxnSpPr>
        <p:spPr>
          <a:xfrm flipH="1">
            <a:off x="5242380" y="2573867"/>
            <a:ext cx="6953" cy="630669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5" name="Google Shape;215;p5"/>
          <p:cNvCxnSpPr/>
          <p:nvPr/>
        </p:nvCxnSpPr>
        <p:spPr>
          <a:xfrm>
            <a:off x="7958666" y="2630311"/>
            <a:ext cx="14406" cy="585516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6" name="Google Shape;216;p5"/>
          <p:cNvCxnSpPr/>
          <p:nvPr/>
        </p:nvCxnSpPr>
        <p:spPr>
          <a:xfrm>
            <a:off x="10555111" y="2585156"/>
            <a:ext cx="39881" cy="562937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http://hungyentv.vn/sites/default/files/anh_noi_dung_cu/doan-thi-diem2.jpg" id="217" name="Google Shape;21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5314" y="3815357"/>
            <a:ext cx="2347784" cy="2998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upload.wikimedia.org/wikipedia/commons/5/5a/Phan_Huy_%C3%8Dch_%281751_-_1822%29.jpg" id="218" name="Google Shape;21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58809" y="3808930"/>
            <a:ext cx="2347784" cy="3004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ết quả hình ảnh cho hình ảnh đặng trần côn" id="219" name="Google Shape;21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16913" y="3808930"/>
            <a:ext cx="2312331" cy="304907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"/>
          <p:cNvSpPr txBox="1"/>
          <p:nvPr/>
        </p:nvSpPr>
        <p:spPr>
          <a:xfrm>
            <a:off x="0" y="504967"/>
            <a:ext cx="3712192" cy="7502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I.Tìm hiểu chung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1.Tác giả, dịch giả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Đặng Trần Côn(?-?)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Đoàn Thị Điểm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(1705 - 1748)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Phan Huy Ích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(1750 - 1822)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 b="0" i="0" sz="27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ảnh có liên quan" id="225" name="Google Shape;2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454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"/>
          <p:cNvSpPr/>
          <p:nvPr/>
        </p:nvSpPr>
        <p:spPr>
          <a:xfrm>
            <a:off x="3294010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cap="flat" cmpd="sng" w="9525">
            <a:solidFill>
              <a:srgbClr val="EFD6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7" name="Google Shape;227;p6"/>
          <p:cNvSpPr txBox="1"/>
          <p:nvPr/>
        </p:nvSpPr>
        <p:spPr>
          <a:xfrm>
            <a:off x="3548417" y="0"/>
            <a:ext cx="9332542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80, 81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Đọc văn: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 CẢNH LẺ LOI CỦA NGƯỜI CHINH PHỤ</a:t>
            </a:r>
            <a:endParaRPr b="1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(Trích 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Chinh phụ ngâm )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	Nguyên tác chữ Hán: Đặng Trần Côn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  						Bản diễn Nôm: Đoàn Thị Điểm (?)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0" y="-44462"/>
            <a:ext cx="3285068" cy="6858000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 cap="flat" cmpd="sng" w="15875">
            <a:solidFill>
              <a:srgbClr val="2276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9" name="Google Shape;229;p6"/>
          <p:cNvSpPr txBox="1"/>
          <p:nvPr/>
        </p:nvSpPr>
        <p:spPr>
          <a:xfrm>
            <a:off x="77709" y="3021847"/>
            <a:ext cx="29964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113161" y="4066902"/>
            <a:ext cx="35380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1" name="Google Shape;2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6667" y="1659467"/>
            <a:ext cx="3025422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6"/>
          <p:cNvSpPr txBox="1"/>
          <p:nvPr/>
        </p:nvSpPr>
        <p:spPr>
          <a:xfrm>
            <a:off x="6042134" y="2733213"/>
            <a:ext cx="30203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CHINH PHỤ NGÂM</a:t>
            </a:r>
            <a:endParaRPr b="1" i="0" sz="2400" u="sng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4328308" y="3352799"/>
            <a:ext cx="1865871" cy="1433285"/>
          </a:xfrm>
          <a:prstGeom prst="ellipse">
            <a:avLst/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cảnh sáng tác: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6761894" y="3352801"/>
            <a:ext cx="1865871" cy="1451640"/>
          </a:xfrm>
          <a:prstGeom prst="ellipse">
            <a:avLst/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thơ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9195480" y="3443111"/>
            <a:ext cx="1865871" cy="1342974"/>
          </a:xfrm>
          <a:prstGeom prst="ellipse">
            <a:avLst/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3889965" y="5325762"/>
            <a:ext cx="1069483" cy="153863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Đất nước chia cắt.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5135836" y="5325762"/>
            <a:ext cx="1069483" cy="1523169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nghĩa nông dân.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7744285" y="5346487"/>
            <a:ext cx="1069483" cy="1523169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Nôm: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Song thất lục bát.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9179607" y="5322047"/>
            <a:ext cx="1247283" cy="1523169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Phê phán chiến tranh phi nghĩa.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10602499" y="5334831"/>
            <a:ext cx="1189167" cy="1523169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Khao khát hạnh phúc.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6586423" y="5322048"/>
            <a:ext cx="1069483" cy="1523169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 hán: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Ngâm khúc.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2" name="Google Shape;242;p6"/>
          <p:cNvCxnSpPr>
            <a:endCxn id="236" idx="0"/>
          </p:cNvCxnSpPr>
          <p:nvPr/>
        </p:nvCxnSpPr>
        <p:spPr>
          <a:xfrm flipH="1">
            <a:off x="4424706" y="4786062"/>
            <a:ext cx="799200" cy="539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3" name="Google Shape;243;p6"/>
          <p:cNvCxnSpPr/>
          <p:nvPr/>
        </p:nvCxnSpPr>
        <p:spPr>
          <a:xfrm>
            <a:off x="5224030" y="4786085"/>
            <a:ext cx="654910" cy="56040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4" name="Google Shape;244;p6"/>
          <p:cNvCxnSpPr>
            <a:stCxn id="234" idx="4"/>
          </p:cNvCxnSpPr>
          <p:nvPr/>
        </p:nvCxnSpPr>
        <p:spPr>
          <a:xfrm>
            <a:off x="7694829" y="4804441"/>
            <a:ext cx="669000" cy="542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5" name="Google Shape;245;p6"/>
          <p:cNvCxnSpPr>
            <a:stCxn id="234" idx="4"/>
            <a:endCxn id="241" idx="0"/>
          </p:cNvCxnSpPr>
          <p:nvPr/>
        </p:nvCxnSpPr>
        <p:spPr>
          <a:xfrm flipH="1">
            <a:off x="7121229" y="4804441"/>
            <a:ext cx="573600" cy="517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6" name="Google Shape;246;p6"/>
          <p:cNvCxnSpPr/>
          <p:nvPr/>
        </p:nvCxnSpPr>
        <p:spPr>
          <a:xfrm>
            <a:off x="10130016" y="4751327"/>
            <a:ext cx="685184" cy="59516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7" name="Google Shape;247;p6"/>
          <p:cNvCxnSpPr/>
          <p:nvPr/>
        </p:nvCxnSpPr>
        <p:spPr>
          <a:xfrm>
            <a:off x="7620000" y="3149600"/>
            <a:ext cx="2180188" cy="353894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8" name="Google Shape;248;p6"/>
          <p:cNvCxnSpPr/>
          <p:nvPr/>
        </p:nvCxnSpPr>
        <p:spPr>
          <a:xfrm flipH="1">
            <a:off x="9495655" y="4769281"/>
            <a:ext cx="654223" cy="57720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9" name="Google Shape;249;p6"/>
          <p:cNvCxnSpPr/>
          <p:nvPr/>
        </p:nvCxnSpPr>
        <p:spPr>
          <a:xfrm>
            <a:off x="7586133" y="3059289"/>
            <a:ext cx="18386" cy="395112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0" name="Google Shape;250;p6"/>
          <p:cNvCxnSpPr/>
          <p:nvPr/>
        </p:nvCxnSpPr>
        <p:spPr>
          <a:xfrm flipH="1">
            <a:off x="5395855" y="3115733"/>
            <a:ext cx="2258012" cy="225494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1" name="Google Shape;251;p6"/>
          <p:cNvSpPr txBox="1"/>
          <p:nvPr/>
        </p:nvSpPr>
        <p:spPr>
          <a:xfrm>
            <a:off x="113161" y="4651677"/>
            <a:ext cx="35380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6"/>
          <p:cNvSpPr txBox="1"/>
          <p:nvPr/>
        </p:nvSpPr>
        <p:spPr>
          <a:xfrm>
            <a:off x="0" y="451556"/>
            <a:ext cx="3702756" cy="1091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Tìm hiểu chung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1.Tác giả, dịch giả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Tác phẩm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Hoàn cảnh sáng tác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Thể loại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Nội dung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 b="0" i="0" sz="3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ảnh có liên quan" id="257" name="Google Shape;2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12" y="4049"/>
            <a:ext cx="12210812" cy="6853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7"/>
          <p:cNvSpPr/>
          <p:nvPr/>
        </p:nvSpPr>
        <p:spPr>
          <a:xfrm>
            <a:off x="3278508" y="2024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cap="flat" cmpd="sng" w="9525">
            <a:solidFill>
              <a:srgbClr val="EFD6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9" name="Google Shape;259;p7"/>
          <p:cNvSpPr txBox="1"/>
          <p:nvPr/>
        </p:nvSpPr>
        <p:spPr>
          <a:xfrm>
            <a:off x="3535825" y="317075"/>
            <a:ext cx="93324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80, 81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Đọc văn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1" i="1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 CẢNH LẺ LOI CỦA NGƯỜI CHINH PHỤ</a:t>
            </a:r>
            <a:endParaRPr b="1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(Trích 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Chinh phụ ngâm )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	Nguyên tác chữ Hán: Đặng Trần Côn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  						Bản diễn Nôm: Đoàn Thị Điểm (?)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0" y="0"/>
            <a:ext cx="3297899" cy="6858000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 cap="flat" cmpd="sng" w="15875">
            <a:solidFill>
              <a:srgbClr val="2276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1" name="Google Shape;261;p7"/>
          <p:cNvSpPr txBox="1"/>
          <p:nvPr/>
        </p:nvSpPr>
        <p:spPr>
          <a:xfrm>
            <a:off x="6344577" y="1641920"/>
            <a:ext cx="23477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Đoạn</a:t>
            </a:r>
            <a:r>
              <a:rPr b="0" i="0" lang="en-US" sz="36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sng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trích</a:t>
            </a:r>
            <a:endParaRPr b="1" i="0" sz="3600" u="sng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4043489" y="2671332"/>
            <a:ext cx="1521200" cy="7023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 trí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6946243" y="2648724"/>
            <a:ext cx="1521200" cy="7023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9665630" y="2709092"/>
            <a:ext cx="1521200" cy="7023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cục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3825124" y="3919673"/>
            <a:ext cx="1947880" cy="1556952"/>
          </a:xfrm>
          <a:prstGeom prst="ellipse">
            <a:avLst/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câu: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193 - 216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6659218" y="3931553"/>
            <a:ext cx="2157404" cy="1610676"/>
          </a:xfrm>
          <a:prstGeom prst="ellipse">
            <a:avLst/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lẻ loi, sầu  muộn.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9448968" y="3975133"/>
            <a:ext cx="2019869" cy="1610676"/>
          </a:xfrm>
          <a:prstGeom prst="ellipse">
            <a:avLst/>
          </a:prstGeom>
          <a:solidFill>
            <a:schemeClr val="lt1"/>
          </a:solidFill>
          <a:ln cap="flat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 phần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7"/>
          <p:cNvSpPr/>
          <p:nvPr/>
        </p:nvSpPr>
        <p:spPr>
          <a:xfrm>
            <a:off x="4698328" y="3441876"/>
            <a:ext cx="156930" cy="50040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10413241" y="3425588"/>
            <a:ext cx="119306" cy="56319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7656394" y="3378326"/>
            <a:ext cx="163774" cy="55222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5813947" y="2975212"/>
            <a:ext cx="982172" cy="17742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8625385" y="2976348"/>
            <a:ext cx="1037229" cy="18993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0" y="246309"/>
            <a:ext cx="3261815" cy="12272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Tìm hiểu chung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1.Tác giả, dịch giả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Tác phẩm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Đoạn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trích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Vị trí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Nội dung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Bố cục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 b="0" i="0" sz="32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ảnh có liên quan" id="278" name="Google Shape;27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36791" y="0"/>
            <a:ext cx="130287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8"/>
          <p:cNvSpPr/>
          <p:nvPr/>
        </p:nvSpPr>
        <p:spPr>
          <a:xfrm>
            <a:off x="3503847" y="0"/>
            <a:ext cx="42182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cap="flat" cmpd="sng" w="9525">
            <a:solidFill>
              <a:srgbClr val="EFD6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0" name="Google Shape;280;p8"/>
          <p:cNvSpPr txBox="1"/>
          <p:nvPr/>
        </p:nvSpPr>
        <p:spPr>
          <a:xfrm>
            <a:off x="3698885" y="2646034"/>
            <a:ext cx="72813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Thời gian: đêm khuya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3812902" y="3276198"/>
            <a:ext cx="4795521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Không gian: vắng lặng, mênh mông.</a:t>
            </a:r>
            <a:endParaRPr b="0" i="0" sz="2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8"/>
          <p:cNvSpPr txBox="1"/>
          <p:nvPr/>
        </p:nvSpPr>
        <p:spPr>
          <a:xfrm>
            <a:off x="4367160" y="4381353"/>
            <a:ext cx="4175949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b="1" i="1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gian, không gian tâm trạng</a:t>
            </a:r>
            <a:r>
              <a:rPr b="1" i="1" lang="en-US" sz="3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i="1" sz="3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3841207" y="4535345"/>
            <a:ext cx="422743" cy="516593"/>
          </a:xfrm>
          <a:prstGeom prst="curvedRightArrow">
            <a:avLst>
              <a:gd fmla="val 33117" name="adj1"/>
              <a:gd fmla="val 73122" name="adj2"/>
              <a:gd fmla="val 33333" name="adj3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4" name="Google Shape;284;p8"/>
          <p:cNvSpPr txBox="1"/>
          <p:nvPr/>
        </p:nvSpPr>
        <p:spPr>
          <a:xfrm>
            <a:off x="3589361" y="0"/>
            <a:ext cx="9332542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80, 81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Đọc văn: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 CẢNH LẺ LOI CỦA NGƯỜI CHINH PHỤ</a:t>
            </a:r>
            <a:endParaRPr b="1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(Trích 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Chinh phụ ngâm )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	Nguyên tác chữ Hán: Đặng Trần Côn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  						Bản diễn Nôm: Đoàn Thị Điểm (?)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</a:t>
            </a:r>
            <a:endParaRPr b="1" i="0" sz="2000" u="none" cap="none" strike="noStrik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1" y="0"/>
            <a:ext cx="3544710" cy="6858000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 cap="flat" cmpd="sng" w="15875">
            <a:solidFill>
              <a:srgbClr val="2276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8"/>
          <p:cNvSpPr txBox="1"/>
          <p:nvPr/>
        </p:nvSpPr>
        <p:spPr>
          <a:xfrm>
            <a:off x="0" y="654082"/>
            <a:ext cx="3522133" cy="3208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I.Tìm hiểu chung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Đọc hiểu - văn bản.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Nội dung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a.Tám câu đầu: Nỗi cô đơn, lẻ bóng.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Picture1" id="287" name="Google Shape;28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7978" y="1615567"/>
            <a:ext cx="4323805" cy="5529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ình ảnh có liên quan" id="292" name="Google Shape;2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12" y="0"/>
            <a:ext cx="12210812" cy="685395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9"/>
          <p:cNvSpPr/>
          <p:nvPr/>
        </p:nvSpPr>
        <p:spPr>
          <a:xfrm>
            <a:off x="3384645" y="0"/>
            <a:ext cx="532261" cy="6858000"/>
          </a:xfrm>
          <a:prstGeom prst="rect">
            <a:avLst/>
          </a:prstGeom>
          <a:gradFill>
            <a:gsLst>
              <a:gs pos="0">
                <a:srgbClr val="FFD08B"/>
              </a:gs>
              <a:gs pos="100000">
                <a:srgbClr val="B86E00"/>
              </a:gs>
            </a:gsLst>
            <a:lin ang="0" scaled="0"/>
          </a:gradFill>
          <a:ln cap="flat" cmpd="sng" w="9525">
            <a:solidFill>
              <a:srgbClr val="EFD6B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4" name="Google Shape;294;p9"/>
          <p:cNvSpPr txBox="1"/>
          <p:nvPr/>
        </p:nvSpPr>
        <p:spPr>
          <a:xfrm>
            <a:off x="3589361" y="0"/>
            <a:ext cx="9332542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</a:t>
            </a: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80, 81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Đọc văn: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 CẢNH LẺ LOI CỦA NGƯỜI CHINH PHỤ</a:t>
            </a:r>
            <a:endParaRPr b="1" i="0" sz="2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(Trích </a:t>
            </a:r>
            <a:r>
              <a:rPr b="1" i="1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Chinh phụ ngâm )</a:t>
            </a:r>
            <a:endParaRPr b="1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Nguyên tác chữ Hán: Đặng Trần Côn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  					Bản diễn Nôm: Đoàn Thị Điểm (?)</a:t>
            </a:r>
            <a:endParaRPr b="0" i="0" sz="22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0" y="0"/>
            <a:ext cx="3466531" cy="6858000"/>
          </a:xfrm>
          <a:prstGeom prst="roundRect">
            <a:avLst>
              <a:gd fmla="val 16667" name="adj"/>
            </a:avLst>
          </a:prstGeom>
          <a:solidFill>
            <a:srgbClr val="99FF99"/>
          </a:solidFill>
          <a:ln cap="flat" cmpd="sng" w="15875">
            <a:solidFill>
              <a:srgbClr val="2276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0" y="676302"/>
            <a:ext cx="4107975" cy="3947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I.Tìm hiểu chung</a:t>
            </a:r>
            <a:endParaRPr b="1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Đọc hiểu - văn bản.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Nội dung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a.Tám câu đầu: Nỗi cô đơn, lẻ bóng.</a:t>
            </a:r>
            <a:endParaRPr b="0" i="0" sz="2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9"/>
          <p:cNvSpPr txBox="1"/>
          <p:nvPr/>
        </p:nvSpPr>
        <p:spPr>
          <a:xfrm>
            <a:off x="4226564" y="4534561"/>
            <a:ext cx="23354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động</a:t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6033448" y="1713932"/>
            <a:ext cx="4707340" cy="2667000"/>
          </a:xfrm>
          <a:prstGeom prst="rect">
            <a:avLst/>
          </a:prstGeom>
          <a:solidFill>
            <a:srgbClr val="D1E8BA"/>
          </a:solidFill>
          <a:ln cap="flat" cmpd="sng" w="9525">
            <a:solidFill>
              <a:srgbClr val="F7EAD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Dạo hiên vắng/ thầm gieo từng bước,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Ngồi rèm thưa/ rủ thác đòi phen.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 rèm/ thước chẳng /mách tin,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rèm /dường đã /có đèn/ biết chăng?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Đèn có biết/ dường bằng chẳng biết.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Lòng thiếp riêng/ bi thiết mà thôi.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Buồn rầu/ nói chẳng/ nên lời,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 đèn kia/với bóng người /khá thương.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9" name="Google Shape;299;p9"/>
          <p:cNvCxnSpPr/>
          <p:nvPr/>
        </p:nvCxnSpPr>
        <p:spPr>
          <a:xfrm flipH="1" rot="10800000">
            <a:off x="6209731" y="4583372"/>
            <a:ext cx="706272" cy="35711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0" name="Google Shape;300;p9"/>
          <p:cNvCxnSpPr/>
          <p:nvPr/>
        </p:nvCxnSpPr>
        <p:spPr>
          <a:xfrm>
            <a:off x="6223379" y="4981432"/>
            <a:ext cx="682388" cy="45037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1" name="Google Shape;301;p9"/>
          <p:cNvSpPr txBox="1"/>
          <p:nvPr/>
        </p:nvSpPr>
        <p:spPr>
          <a:xfrm>
            <a:off x="6889213" y="4387756"/>
            <a:ext cx="50739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dạo hiên vắng, gieo từng bước.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6045958" y="1762836"/>
            <a:ext cx="18560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Dạo hiên vắng</a:t>
            </a:r>
            <a:endParaRPr b="0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9"/>
          <p:cNvSpPr txBox="1"/>
          <p:nvPr/>
        </p:nvSpPr>
        <p:spPr>
          <a:xfrm>
            <a:off x="8046493" y="1790131"/>
            <a:ext cx="2312158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gieo từng bước</a:t>
            </a:r>
            <a:endParaRPr b="0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9"/>
          <p:cNvSpPr txBox="1"/>
          <p:nvPr/>
        </p:nvSpPr>
        <p:spPr>
          <a:xfrm>
            <a:off x="6945118" y="5169965"/>
            <a:ext cx="463526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ngồi buông rèm, cuốn rèm.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9"/>
          <p:cNvSpPr txBox="1"/>
          <p:nvPr/>
        </p:nvSpPr>
        <p:spPr>
          <a:xfrm>
            <a:off x="6624850" y="2081282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rèm</a:t>
            </a:r>
            <a:endParaRPr b="0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9"/>
          <p:cNvSpPr txBox="1"/>
          <p:nvPr/>
        </p:nvSpPr>
        <p:spPr>
          <a:xfrm>
            <a:off x="7316337" y="2108579"/>
            <a:ext cx="2362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rủ thác đòi phen</a:t>
            </a:r>
            <a:endParaRPr b="0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4544743" y="5584730"/>
            <a:ext cx="573167" cy="529467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" name="Google Shape;308;p9"/>
          <p:cNvSpPr txBox="1"/>
          <p:nvPr/>
        </p:nvSpPr>
        <p:spPr>
          <a:xfrm>
            <a:off x="5089649" y="5724364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Tù túng, bế tắc</a:t>
            </a:r>
            <a:endParaRPr b="1" i="1" sz="1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3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2018-03-03T03:07:20Z</dcterms:created>
  <dc:creator>Hi</dc:creator>
</cp:coreProperties>
</file>