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661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sng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sng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sng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79294" y="885189"/>
            <a:ext cx="5102225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 u="sng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700" y="1199134"/>
            <a:ext cx="8259445" cy="4810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60419" y="882142"/>
            <a:ext cx="23374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none" spc="-5" dirty="0">
                <a:solidFill>
                  <a:srgbClr val="FF0000"/>
                </a:solidFill>
              </a:rPr>
              <a:t>LẶNG</a:t>
            </a:r>
            <a:r>
              <a:rPr sz="2400" u="none" spc="-25" dirty="0">
                <a:solidFill>
                  <a:srgbClr val="FF0000"/>
                </a:solidFill>
              </a:rPr>
              <a:t> </a:t>
            </a:r>
            <a:r>
              <a:rPr sz="2400" u="none" dirty="0">
                <a:solidFill>
                  <a:srgbClr val="FF0000"/>
                </a:solidFill>
              </a:rPr>
              <a:t>LẼ</a:t>
            </a:r>
            <a:r>
              <a:rPr sz="2400" u="none" spc="-20" dirty="0">
                <a:solidFill>
                  <a:srgbClr val="FF0000"/>
                </a:solidFill>
              </a:rPr>
              <a:t> </a:t>
            </a:r>
            <a:r>
              <a:rPr sz="2400" u="none" spc="-5" dirty="0">
                <a:solidFill>
                  <a:srgbClr val="FF0000"/>
                </a:solidFill>
              </a:rPr>
              <a:t>SA</a:t>
            </a:r>
            <a:r>
              <a:rPr sz="2400" u="none" spc="-30" dirty="0">
                <a:solidFill>
                  <a:srgbClr val="FF0000"/>
                </a:solidFill>
              </a:rPr>
              <a:t> </a:t>
            </a:r>
            <a:r>
              <a:rPr sz="2400" u="none" spc="-5" dirty="0">
                <a:solidFill>
                  <a:srgbClr val="FF0000"/>
                </a:solidFill>
              </a:rPr>
              <a:t>PA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3529710" y="1337817"/>
            <a:ext cx="29972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sz="24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Nguyễn</a:t>
            </a:r>
            <a:r>
              <a:rPr sz="24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Thành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Long-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710" y="2438400"/>
            <a:ext cx="7315200" cy="4343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trao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bó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cắt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gái,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đỡ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lấy”,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chè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sĩ.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trò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chuyện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cởi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mở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bè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nơi </a:t>
            </a:r>
            <a:r>
              <a:rPr sz="1800" spc="-5" dirty="0">
                <a:latin typeface="Times New Roman"/>
                <a:cs typeface="Times New Roman"/>
              </a:rPr>
              <a:t>Sa Pa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lặng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lẽ.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800" dirty="0">
                <a:latin typeface="Times New Roman"/>
                <a:cs typeface="Times New Roman"/>
              </a:rPr>
              <a:t>+ Đếm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từng </a:t>
            </a:r>
            <a:r>
              <a:rPr sz="1800" spc="-5" dirty="0">
                <a:latin typeface="Times New Roman"/>
                <a:cs typeface="Times New Roman"/>
              </a:rPr>
              <a:t>phút</a:t>
            </a:r>
            <a:r>
              <a:rPr sz="1800" dirty="0">
                <a:latin typeface="Times New Roman"/>
                <a:cs typeface="Times New Roman"/>
              </a:rPr>
              <a:t> vì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sợ</a:t>
            </a:r>
            <a:r>
              <a:rPr sz="1800" dirty="0">
                <a:latin typeface="Times New Roman"/>
                <a:cs typeface="Times New Roman"/>
              </a:rPr>
              <a:t> hết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mất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mươi</a:t>
            </a:r>
            <a:r>
              <a:rPr sz="1800" spc="-5" dirty="0">
                <a:latin typeface="Times New Roman"/>
                <a:cs typeface="Times New Roman"/>
              </a:rPr>
              <a:t> phút</a:t>
            </a:r>
            <a:r>
              <a:rPr sz="1800" dirty="0">
                <a:latin typeface="Times New Roman"/>
                <a:cs typeface="Times New Roman"/>
              </a:rPr>
              <a:t> gặp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gỡ </a:t>
            </a:r>
            <a:r>
              <a:rPr sz="1800" dirty="0">
                <a:latin typeface="Times New Roman"/>
                <a:cs typeface="Times New Roman"/>
              </a:rPr>
              <a:t>vô cùng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báu.</a:t>
            </a: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luyến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tay,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xúc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nỗi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“quay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đi”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 già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dirty="0">
                <a:latin typeface="Times New Roman"/>
                <a:cs typeface="Times New Roman"/>
              </a:rPr>
              <a:t> làn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trứng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dirty="0">
                <a:latin typeface="Times New Roman"/>
                <a:cs typeface="Times New Roman"/>
              </a:rPr>
              <a:t> quà,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 dám tiễn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khách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chưa</a:t>
            </a:r>
            <a:r>
              <a:rPr sz="1800" spc="5" dirty="0">
                <a:latin typeface="Times New Roman"/>
                <a:cs typeface="Times New Roman"/>
              </a:rPr>
              <a:t> đến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giờ </a:t>
            </a:r>
            <a:r>
              <a:rPr sz="1800" spc="-5" dirty="0">
                <a:latin typeface="Times New Roman"/>
                <a:cs typeface="Times New Roman"/>
              </a:rPr>
              <a:t>“ốp”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+…</a:t>
            </a:r>
          </a:p>
          <a:p>
            <a:pPr marL="12700" marR="5080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-&gt;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tỏ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hiếu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niên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thể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hiện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 cởi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mở,</a:t>
            </a:r>
            <a:r>
              <a:rPr sz="1800" spc="-5" dirty="0">
                <a:latin typeface="Times New Roman"/>
                <a:cs typeface="Times New Roman"/>
              </a:rPr>
              <a:t> chân</a:t>
            </a:r>
            <a:r>
              <a:rPr sz="1800" dirty="0">
                <a:latin typeface="Times New Roman"/>
                <a:cs typeface="Times New Roman"/>
              </a:rPr>
              <a:t> thành,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nhiệt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 đáng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quý.</a:t>
            </a:r>
          </a:p>
          <a:p>
            <a:pPr marL="12700" algn="just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khiêm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tốn,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thật:</a:t>
            </a: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Anh </a:t>
            </a:r>
            <a:r>
              <a:rPr sz="1800" dirty="0">
                <a:latin typeface="Times New Roman"/>
                <a:cs typeface="Times New Roman"/>
              </a:rPr>
              <a:t>còn </a:t>
            </a:r>
            <a:r>
              <a:rPr sz="1800" spc="-5" dirty="0">
                <a:latin typeface="Times New Roman"/>
                <a:cs typeface="Times New Roman"/>
              </a:rPr>
              <a:t>là người </a:t>
            </a:r>
            <a:r>
              <a:rPr sz="1800" dirty="0">
                <a:latin typeface="Times New Roman"/>
                <a:cs typeface="Times New Roman"/>
              </a:rPr>
              <a:t>rất khiêm </a:t>
            </a:r>
            <a:r>
              <a:rPr sz="1800" spc="-5" dirty="0">
                <a:latin typeface="Times New Roman"/>
                <a:cs typeface="Times New Roman"/>
              </a:rPr>
              <a:t>tốn, thành </a:t>
            </a:r>
            <a:r>
              <a:rPr sz="1800" dirty="0">
                <a:latin typeface="Times New Roman"/>
                <a:cs typeface="Times New Roman"/>
              </a:rPr>
              <a:t>thực </a:t>
            </a:r>
            <a:r>
              <a:rPr sz="1800" spc="-5" dirty="0">
                <a:latin typeface="Times New Roman"/>
                <a:cs typeface="Times New Roman"/>
              </a:rPr>
              <a:t>cảm thấy </a:t>
            </a:r>
            <a:r>
              <a:rPr sz="1800" dirty="0">
                <a:latin typeface="Times New Roman"/>
                <a:cs typeface="Times New Roman"/>
              </a:rPr>
              <a:t>công </a:t>
            </a:r>
            <a:r>
              <a:rPr sz="1800" spc="-5" dirty="0">
                <a:latin typeface="Times New Roman"/>
                <a:cs typeface="Times New Roman"/>
              </a:rPr>
              <a:t>việc </a:t>
            </a:r>
            <a:r>
              <a:rPr sz="1800" dirty="0">
                <a:latin typeface="Times New Roman"/>
                <a:cs typeface="Times New Roman"/>
              </a:rPr>
              <a:t>và những lời </a:t>
            </a:r>
            <a:r>
              <a:rPr sz="1800" spc="-5" dirty="0">
                <a:latin typeface="Times New Roman"/>
                <a:cs typeface="Times New Roman"/>
              </a:rPr>
              <a:t>giới </a:t>
            </a:r>
            <a:r>
              <a:rPr sz="1800" dirty="0">
                <a:latin typeface="Times New Roman"/>
                <a:cs typeface="Times New Roman"/>
              </a:rPr>
              <a:t>thiệu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nhiệt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bác lái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chưa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đáng, đóng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góp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bé,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 </a:t>
            </a:r>
            <a:r>
              <a:rPr sz="1800" spc="-5" dirty="0">
                <a:latin typeface="Times New Roman"/>
                <a:cs typeface="Times New Roman"/>
              </a:rPr>
              <a:t>vẫn </a:t>
            </a:r>
            <a:r>
              <a:rPr sz="1800" dirty="0">
                <a:latin typeface="Times New Roman"/>
                <a:cs typeface="Times New Roman"/>
              </a:rPr>
              <a:t>còn </a:t>
            </a:r>
            <a:r>
              <a:rPr sz="1800" spc="-5" dirty="0">
                <a:latin typeface="Times New Roman"/>
                <a:cs typeface="Times New Roman"/>
              </a:rPr>
              <a:t>thua </a:t>
            </a:r>
            <a:r>
              <a:rPr sz="1800" dirty="0">
                <a:latin typeface="Times New Roman"/>
                <a:cs typeface="Times New Roman"/>
              </a:rPr>
              <a:t>ông bố vì </a:t>
            </a:r>
            <a:r>
              <a:rPr sz="1800" spc="-5" dirty="0">
                <a:latin typeface="Times New Roman"/>
                <a:cs typeface="Times New Roman"/>
              </a:rPr>
              <a:t>chưa được </a:t>
            </a:r>
            <a:r>
              <a:rPr sz="1800" spc="-10" dirty="0">
                <a:latin typeface="Times New Roman"/>
                <a:cs typeface="Times New Roman"/>
              </a:rPr>
              <a:t>đi </a:t>
            </a:r>
            <a:r>
              <a:rPr sz="1800" dirty="0">
                <a:latin typeface="Times New Roman"/>
                <a:cs typeface="Times New Roman"/>
              </a:rPr>
              <a:t>bộ </a:t>
            </a:r>
            <a:r>
              <a:rPr sz="1800" spc="-5" dirty="0">
                <a:latin typeface="Times New Roman"/>
                <a:cs typeface="Times New Roman"/>
              </a:rPr>
              <a:t>đội, </a:t>
            </a:r>
            <a:r>
              <a:rPr sz="1800" dirty="0">
                <a:latin typeface="Times New Roman"/>
                <a:cs typeface="Times New Roman"/>
              </a:rPr>
              <a:t>trực tiếp </a:t>
            </a:r>
            <a:r>
              <a:rPr sz="1800" spc="-10" dirty="0">
                <a:latin typeface="Times New Roman"/>
                <a:cs typeface="Times New Roman"/>
              </a:rPr>
              <a:t>ra </a:t>
            </a:r>
            <a:r>
              <a:rPr sz="1800" spc="-5" dirty="0">
                <a:latin typeface="Times New Roman"/>
                <a:cs typeface="Times New Roman"/>
              </a:rPr>
              <a:t>chiến trường đánh giặc. </a:t>
            </a:r>
            <a:r>
              <a:rPr sz="1800" dirty="0">
                <a:latin typeface="Times New Roman"/>
                <a:cs typeface="Times New Roman"/>
              </a:rPr>
              <a:t>Khi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 hoạ </a:t>
            </a:r>
            <a:r>
              <a:rPr sz="1800" spc="-5" dirty="0">
                <a:latin typeface="Times New Roman"/>
                <a:cs typeface="Times New Roman"/>
              </a:rPr>
              <a:t>sĩ kí hoạ chân </a:t>
            </a:r>
            <a:r>
              <a:rPr sz="1800" dirty="0">
                <a:latin typeface="Times New Roman"/>
                <a:cs typeface="Times New Roman"/>
              </a:rPr>
              <a:t>dung, anh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chối, </a:t>
            </a:r>
            <a:r>
              <a:rPr sz="1800" dirty="0">
                <a:latin typeface="Times New Roman"/>
                <a:cs typeface="Times New Roman"/>
              </a:rPr>
              <a:t>e </a:t>
            </a:r>
            <a:r>
              <a:rPr sz="1800" spc="-5" dirty="0">
                <a:latin typeface="Times New Roman"/>
                <a:cs typeface="Times New Roman"/>
              </a:rPr>
              <a:t>ngại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nhiệt tình giới thiệu những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khác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đáng vẽ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 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(ông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kĩ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vườn </a:t>
            </a:r>
            <a:r>
              <a:rPr sz="1800" dirty="0">
                <a:latin typeface="Times New Roman"/>
                <a:cs typeface="Times New Roman"/>
              </a:rPr>
              <a:t>rau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spc="-10" dirty="0">
                <a:latin typeface="Times New Roman"/>
                <a:cs typeface="Times New Roman"/>
              </a:rPr>
              <a:t> Pa,</a:t>
            </a:r>
            <a:r>
              <a:rPr sz="1800" dirty="0">
                <a:latin typeface="Times New Roman"/>
                <a:cs typeface="Times New Roman"/>
              </a:rPr>
              <a:t> anh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 bản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sét…)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5078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=&gt;Tóm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khoảnh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khắc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truyện, nhưng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 </a:t>
            </a:r>
            <a:r>
              <a:rPr sz="1800" dirty="0">
                <a:latin typeface="Times New Roman"/>
                <a:cs typeface="Times New Roman"/>
              </a:rPr>
              <a:t>giả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phác hoạ được chân dung </a:t>
            </a:r>
            <a:r>
              <a:rPr sz="1800" dirty="0">
                <a:latin typeface="Times New Roman"/>
                <a:cs typeface="Times New Roman"/>
              </a:rPr>
              <a:t>nhân vật </a:t>
            </a:r>
            <a:r>
              <a:rPr sz="1800" spc="-5" dirty="0">
                <a:latin typeface="Times New Roman"/>
                <a:cs typeface="Times New Roman"/>
              </a:rPr>
              <a:t>chính </a:t>
            </a:r>
            <a:r>
              <a:rPr sz="1800" dirty="0">
                <a:latin typeface="Times New Roman"/>
                <a:cs typeface="Times New Roman"/>
              </a:rPr>
              <a:t>với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nét đẹp về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tinh thần, 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 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sống,</a:t>
            </a:r>
            <a:r>
              <a:rPr sz="1800" dirty="0">
                <a:latin typeface="Times New Roman"/>
                <a:cs typeface="Times New Roman"/>
              </a:rPr>
              <a:t> về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dirty="0">
                <a:latin typeface="Times New Roman"/>
                <a:cs typeface="Times New Roman"/>
              </a:rPr>
              <a:t> của </a:t>
            </a:r>
            <a:r>
              <a:rPr sz="1800" spc="-5" dirty="0">
                <a:latin typeface="Times New Roman"/>
                <a:cs typeface="Times New Roman"/>
              </a:rPr>
              <a:t>công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việc.</a:t>
            </a:r>
            <a:endParaRPr sz="1800" dirty="0">
              <a:latin typeface="Times New Roman"/>
              <a:cs typeface="Times New Roman"/>
            </a:endParaRPr>
          </a:p>
          <a:p>
            <a:pPr marL="12700" marR="889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=&gt; Anh thanh </a:t>
            </a:r>
            <a:r>
              <a:rPr sz="1800" spc="-5" dirty="0">
                <a:latin typeface="Times New Roman"/>
                <a:cs typeface="Times New Roman"/>
              </a:rPr>
              <a:t>niên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hình </a:t>
            </a:r>
            <a:r>
              <a:rPr sz="1800" dirty="0">
                <a:latin typeface="Times New Roman"/>
                <a:cs typeface="Times New Roman"/>
              </a:rPr>
              <a:t>ảnh tiêu biểu cho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Sa Pa, </a:t>
            </a:r>
            <a:r>
              <a:rPr sz="1800" dirty="0">
                <a:latin typeface="Times New Roman"/>
                <a:cs typeface="Times New Roman"/>
              </a:rPr>
              <a:t>là chân </a:t>
            </a:r>
            <a:r>
              <a:rPr sz="1800" spc="-5" dirty="0">
                <a:latin typeface="Times New Roman"/>
                <a:cs typeface="Times New Roman"/>
              </a:rPr>
              <a:t>dung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lao động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xây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dựng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vệ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b.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Nhân</a:t>
            </a:r>
            <a:r>
              <a:rPr sz="1800" b="1" i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vật</a:t>
            </a:r>
            <a:r>
              <a:rPr sz="1800" b="1" i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ông</a:t>
            </a:r>
            <a:r>
              <a:rPr sz="1800" b="1" i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họa sĩ: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Tuy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dùng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kể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ngôi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hầu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kể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nhập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nhìn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miêu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thiên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 </a:t>
            </a:r>
            <a:r>
              <a:rPr sz="1800" spc="-5" dirty="0">
                <a:latin typeface="Times New Roman"/>
                <a:cs typeface="Times New Roman"/>
              </a:rPr>
              <a:t>vật chính của chuyện. </a:t>
            </a:r>
            <a:r>
              <a:rPr sz="1800" dirty="0" err="1">
                <a:latin typeface="Times New Roman"/>
                <a:cs typeface="Times New Roman"/>
              </a:rPr>
              <a:t>Từ</a:t>
            </a:r>
            <a:r>
              <a:rPr sz="1800" dirty="0">
                <a:latin typeface="Times New Roman"/>
                <a:cs typeface="Times New Roman"/>
              </a:rPr>
              <a:t> đó, </a:t>
            </a:r>
            <a:r>
              <a:rPr sz="1800" spc="-5" dirty="0">
                <a:latin typeface="Times New Roman"/>
                <a:cs typeface="Times New Roman"/>
              </a:rPr>
              <a:t>gửi gắm suy </a:t>
            </a:r>
            <a:r>
              <a:rPr sz="1800" dirty="0">
                <a:latin typeface="Times New Roman"/>
                <a:cs typeface="Times New Roman"/>
              </a:rPr>
              <a:t>nghĩ </a:t>
            </a:r>
            <a:r>
              <a:rPr sz="1800" spc="5" dirty="0">
                <a:latin typeface="Times New Roman"/>
                <a:cs typeface="Times New Roman"/>
              </a:rPr>
              <a:t>về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người, </a:t>
            </a:r>
            <a:r>
              <a:rPr sz="1800" dirty="0">
                <a:latin typeface="Times New Roman"/>
                <a:cs typeface="Times New Roman"/>
              </a:rPr>
              <a:t> về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 thuật.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Ngay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đầu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gặp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gỡ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niên,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trải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nghề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nghiệp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endParaRPr sz="1800" dirty="0">
              <a:latin typeface="Times New Roman"/>
              <a:cs typeface="Times New Roman"/>
            </a:endParaRPr>
          </a:p>
          <a:p>
            <a:pPr marL="12700" marR="8255" algn="just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niềm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khao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xúc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bối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rối.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ghi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niên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nét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bút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kí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“người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ấy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đáng</a:t>
            </a:r>
          </a:p>
          <a:p>
            <a:pPr marL="12700" marR="6985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yêu </a:t>
            </a:r>
            <a:r>
              <a:rPr sz="1800" spc="-5" dirty="0">
                <a:latin typeface="Times New Roman"/>
                <a:cs typeface="Times New Roman"/>
              </a:rPr>
              <a:t>thật </a:t>
            </a:r>
            <a:r>
              <a:rPr sz="1800" dirty="0">
                <a:latin typeface="Times New Roman"/>
                <a:cs typeface="Times New Roman"/>
              </a:rPr>
              <a:t>nhưng </a:t>
            </a:r>
            <a:r>
              <a:rPr sz="1800" spc="-5" dirty="0">
                <a:latin typeface="Times New Roman"/>
                <a:cs typeface="Times New Roman"/>
              </a:rPr>
              <a:t>làm </a:t>
            </a:r>
            <a:r>
              <a:rPr sz="1800" dirty="0">
                <a:latin typeface="Times New Roman"/>
                <a:cs typeface="Times New Roman"/>
              </a:rPr>
              <a:t>cho ông </a:t>
            </a:r>
            <a:r>
              <a:rPr sz="1800" spc="-5" dirty="0">
                <a:latin typeface="Times New Roman"/>
                <a:cs typeface="Times New Roman"/>
              </a:rPr>
              <a:t>nhọc </a:t>
            </a:r>
            <a:r>
              <a:rPr sz="1800" dirty="0">
                <a:latin typeface="Times New Roman"/>
                <a:cs typeface="Times New Roman"/>
              </a:rPr>
              <a:t>quá”.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xúc cảm và </a:t>
            </a:r>
            <a:r>
              <a:rPr sz="1800" spc="-5" dirty="0">
                <a:latin typeface="Times New Roman"/>
                <a:cs typeface="Times New Roman"/>
              </a:rPr>
              <a:t>suy </a:t>
            </a:r>
            <a:r>
              <a:rPr sz="1800" dirty="0">
                <a:latin typeface="Times New Roman"/>
                <a:cs typeface="Times New Roman"/>
              </a:rPr>
              <a:t>tư </a:t>
            </a:r>
            <a:r>
              <a:rPr sz="1800" spc="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nhân vật </a:t>
            </a:r>
            <a:r>
              <a:rPr sz="1800" spc="-5" dirty="0">
                <a:latin typeface="Times New Roman"/>
                <a:cs typeface="Times New Roman"/>
              </a:rPr>
              <a:t>ông </a:t>
            </a:r>
            <a:r>
              <a:rPr sz="1800" dirty="0">
                <a:latin typeface="Times New Roman"/>
                <a:cs typeface="Times New Roman"/>
              </a:rPr>
              <a:t>họa </a:t>
            </a:r>
            <a:r>
              <a:rPr sz="1800" spc="-10" dirty="0">
                <a:latin typeface="Times New Roman"/>
                <a:cs typeface="Times New Roman"/>
              </a:rPr>
              <a:t>sĩ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niên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nữa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</a:p>
          <a:p>
            <a:pPr marL="12700" algn="just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chân</a:t>
            </a:r>
            <a:r>
              <a:rPr sz="1800" dirty="0">
                <a:latin typeface="Times New Roman"/>
                <a:cs typeface="Times New Roman"/>
              </a:rPr>
              <a:t> dung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dirty="0">
                <a:latin typeface="Times New Roman"/>
                <a:cs typeface="Times New Roman"/>
              </a:rPr>
              <a:t> vật chính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thêm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đẹp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 nên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chiều</a:t>
            </a:r>
            <a:r>
              <a:rPr sz="1800" spc="-5" dirty="0">
                <a:latin typeface="Times New Roman"/>
                <a:cs typeface="Times New Roman"/>
              </a:rPr>
              <a:t> sâu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 tưởng.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8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c.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Nhân</a:t>
            </a:r>
            <a:r>
              <a:rPr sz="1800" b="1" i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vật</a:t>
            </a:r>
            <a:r>
              <a:rPr sz="1800" b="1" i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cô</a:t>
            </a:r>
            <a:r>
              <a:rPr sz="1800" b="1" i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kĩ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sư.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Đây </a:t>
            </a:r>
            <a:r>
              <a:rPr sz="1800" dirty="0">
                <a:latin typeface="Times New Roman"/>
                <a:cs typeface="Times New Roman"/>
              </a:rPr>
              <a:t>là cô </a:t>
            </a:r>
            <a:r>
              <a:rPr sz="1800" spc="-5" dirty="0">
                <a:latin typeface="Times New Roman"/>
                <a:cs typeface="Times New Roman"/>
              </a:rPr>
              <a:t>gái </a:t>
            </a:r>
            <a:r>
              <a:rPr sz="1800" dirty="0">
                <a:latin typeface="Times New Roman"/>
                <a:cs typeface="Times New Roman"/>
              </a:rPr>
              <a:t>dám rời </a:t>
            </a:r>
            <a:r>
              <a:rPr sz="1800" spc="-5" dirty="0">
                <a:latin typeface="Times New Roman"/>
                <a:cs typeface="Times New Roman"/>
              </a:rPr>
              <a:t>Hà Nội, </a:t>
            </a:r>
            <a:r>
              <a:rPr sz="1800" dirty="0">
                <a:latin typeface="Times New Roman"/>
                <a:cs typeface="Times New Roman"/>
              </a:rPr>
              <a:t>bỏ </a:t>
            </a:r>
            <a:r>
              <a:rPr sz="1800" spc="-5" dirty="0">
                <a:latin typeface="Times New Roman"/>
                <a:cs typeface="Times New Roman"/>
              </a:rPr>
              <a:t>lại sau </a:t>
            </a:r>
            <a:r>
              <a:rPr sz="1800" dirty="0">
                <a:latin typeface="Times New Roman"/>
                <a:cs typeface="Times New Roman"/>
              </a:rPr>
              <a:t>lưng “mối tình đầu </a:t>
            </a:r>
            <a:r>
              <a:rPr sz="1800" spc="-5" dirty="0">
                <a:latin typeface="Times New Roman"/>
                <a:cs typeface="Times New Roman"/>
              </a:rPr>
              <a:t>nhạt nhẽo” </a:t>
            </a:r>
            <a:r>
              <a:rPr sz="1800" dirty="0">
                <a:latin typeface="Times New Roman"/>
                <a:cs typeface="Times New Roman"/>
              </a:rPr>
              <a:t>để lên </a:t>
            </a:r>
            <a:r>
              <a:rPr sz="1800" spc="-5" dirty="0">
                <a:latin typeface="Times New Roman"/>
                <a:cs typeface="Times New Roman"/>
              </a:rPr>
              <a:t>công </a:t>
            </a: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miền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Tây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Bắc.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gặp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gỡ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ngờ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niên,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điều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nói,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chuyện anh </a:t>
            </a:r>
            <a:r>
              <a:rPr sz="1800" spc="-5" dirty="0">
                <a:latin typeface="Times New Roman"/>
                <a:cs typeface="Times New Roman"/>
              </a:rPr>
              <a:t>kể </a:t>
            </a:r>
            <a:r>
              <a:rPr sz="1800" spc="-1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những người khác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khiến </a:t>
            </a:r>
            <a:r>
              <a:rPr sz="1800" dirty="0">
                <a:latin typeface="Times New Roman"/>
                <a:cs typeface="Times New Roman"/>
              </a:rPr>
              <a:t>cô “bàng </a:t>
            </a:r>
            <a:r>
              <a:rPr sz="1800" spc="-5" dirty="0">
                <a:latin typeface="Times New Roman"/>
                <a:cs typeface="Times New Roman"/>
              </a:rPr>
              <a:t>hoàng”, “cô </a:t>
            </a:r>
            <a:r>
              <a:rPr sz="1800" dirty="0">
                <a:latin typeface="Times New Roman"/>
                <a:cs typeface="Times New Roman"/>
              </a:rPr>
              <a:t>hiểu </a:t>
            </a:r>
            <a:r>
              <a:rPr sz="1800" spc="-5" dirty="0">
                <a:latin typeface="Times New Roman"/>
                <a:cs typeface="Times New Roman"/>
              </a:rPr>
              <a:t>thêm cuộc sống </a:t>
            </a:r>
            <a:r>
              <a:rPr sz="1800" dirty="0">
                <a:latin typeface="Times New Roman"/>
                <a:cs typeface="Times New Roman"/>
              </a:rPr>
              <a:t> một mình dũng </a:t>
            </a:r>
            <a:r>
              <a:rPr sz="1800" spc="5" dirty="0">
                <a:latin typeface="Times New Roman"/>
                <a:cs typeface="Times New Roman"/>
              </a:rPr>
              <a:t>cảm </a:t>
            </a:r>
            <a:r>
              <a:rPr sz="1800" spc="-5" dirty="0">
                <a:latin typeface="Times New Roman"/>
                <a:cs typeface="Times New Roman"/>
              </a:rPr>
              <a:t>tuyệt </a:t>
            </a:r>
            <a:r>
              <a:rPr sz="1800" dirty="0">
                <a:latin typeface="Times New Roman"/>
                <a:cs typeface="Times New Roman"/>
              </a:rPr>
              <a:t>đẹp </a:t>
            </a:r>
            <a:r>
              <a:rPr sz="1800" spc="-5" dirty="0">
                <a:latin typeface="Times New Roman"/>
                <a:cs typeface="Times New Roman"/>
              </a:rPr>
              <a:t>của người </a:t>
            </a:r>
            <a:r>
              <a:rPr sz="1800" dirty="0">
                <a:latin typeface="Times New Roman"/>
                <a:cs typeface="Times New Roman"/>
              </a:rPr>
              <a:t>thanh </a:t>
            </a:r>
            <a:r>
              <a:rPr sz="1800" spc="-5" dirty="0">
                <a:latin typeface="Times New Roman"/>
                <a:cs typeface="Times New Roman"/>
              </a:rPr>
              <a:t>niên, </a:t>
            </a:r>
            <a:r>
              <a:rPr sz="1800" spc="5" dirty="0">
                <a:latin typeface="Times New Roman"/>
                <a:cs typeface="Times New Roman"/>
              </a:rPr>
              <a:t>về </a:t>
            </a:r>
            <a:r>
              <a:rPr sz="1800" dirty="0">
                <a:latin typeface="Times New Roman"/>
                <a:cs typeface="Times New Roman"/>
              </a:rPr>
              <a:t>cái </a:t>
            </a:r>
            <a:r>
              <a:rPr sz="1800" spc="-5" dirty="0">
                <a:latin typeface="Times New Roman"/>
                <a:cs typeface="Times New Roman"/>
              </a:rPr>
              <a:t>thế giới </a:t>
            </a:r>
            <a:r>
              <a:rPr sz="1800" dirty="0">
                <a:latin typeface="Times New Roman"/>
                <a:cs typeface="Times New Roman"/>
              </a:rPr>
              <a:t>những 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như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kể,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tới”.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Nhờ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“bàng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hoàng”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ấy,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mối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lâu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nhẽo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tầm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 </a:t>
            </a:r>
            <a:r>
              <a:rPr sz="1800" spc="-5" dirty="0">
                <a:latin typeface="Times New Roman"/>
                <a:cs typeface="Times New Roman"/>
              </a:rPr>
              <a:t>bao, </a:t>
            </a:r>
            <a:r>
              <a:rPr sz="1800" dirty="0">
                <a:latin typeface="Times New Roman"/>
                <a:cs typeface="Times New Roman"/>
              </a:rPr>
              <a:t>thế </a:t>
            </a:r>
            <a:r>
              <a:rPr sz="1800" spc="-5" dirty="0">
                <a:latin typeface="Times New Roman"/>
                <a:cs typeface="Times New Roman"/>
              </a:rPr>
              <a:t>giới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mình </a:t>
            </a:r>
            <a:r>
              <a:rPr sz="1800" dirty="0">
                <a:latin typeface="Times New Roman"/>
                <a:cs typeface="Times New Roman"/>
              </a:rPr>
              <a:t>lâu </a:t>
            </a:r>
            <a:r>
              <a:rPr sz="1800" spc="-5" dirty="0">
                <a:latin typeface="Times New Roman"/>
                <a:cs typeface="Times New Roman"/>
              </a:rPr>
              <a:t>nay </a:t>
            </a:r>
            <a:r>
              <a:rPr sz="1800" dirty="0">
                <a:latin typeface="Times New Roman"/>
                <a:cs typeface="Times New Roman"/>
              </a:rPr>
              <a:t>nhỏ </a:t>
            </a:r>
            <a:r>
              <a:rPr sz="1800" spc="-10" dirty="0">
                <a:latin typeface="Times New Roman"/>
                <a:cs typeface="Times New Roman"/>
              </a:rPr>
              <a:t>bé </a:t>
            </a:r>
            <a:r>
              <a:rPr sz="1800" spc="-5" dirty="0">
                <a:latin typeface="Times New Roman"/>
                <a:cs typeface="Times New Roman"/>
              </a:rPr>
              <a:t>biết bao! </a:t>
            </a:r>
            <a:r>
              <a:rPr sz="1800" dirty="0">
                <a:latin typeface="Times New Roman"/>
                <a:cs typeface="Times New Roman"/>
              </a:rPr>
              <a:t>Khoảnh </a:t>
            </a:r>
            <a:r>
              <a:rPr sz="1800" spc="-5" dirty="0">
                <a:latin typeface="Times New Roman"/>
                <a:cs typeface="Times New Roman"/>
              </a:rPr>
              <a:t>khắc </a:t>
            </a:r>
            <a:r>
              <a:rPr sz="1800" dirty="0">
                <a:latin typeface="Times New Roman"/>
                <a:cs typeface="Times New Roman"/>
              </a:rPr>
              <a:t>bàng hoàng ấy </a:t>
            </a:r>
            <a:r>
              <a:rPr sz="1800" spc="-5" dirty="0">
                <a:latin typeface="Times New Roman"/>
                <a:cs typeface="Times New Roman"/>
              </a:rPr>
              <a:t>chính là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 bừng </a:t>
            </a:r>
            <a:r>
              <a:rPr sz="1800" dirty="0">
                <a:latin typeface="Times New Roman"/>
                <a:cs typeface="Times New Roman"/>
              </a:rPr>
              <a:t>dậy của </a:t>
            </a:r>
            <a:r>
              <a:rPr sz="1800" spc="-5" dirty="0">
                <a:latin typeface="Times New Roman"/>
                <a:cs typeface="Times New Roman"/>
              </a:rPr>
              <a:t>những tình </a:t>
            </a:r>
            <a:r>
              <a:rPr sz="1800" spc="5" dirty="0">
                <a:latin typeface="Times New Roman"/>
                <a:cs typeface="Times New Roman"/>
              </a:rPr>
              <a:t>cảm </a:t>
            </a:r>
            <a:r>
              <a:rPr sz="1800" dirty="0">
                <a:latin typeface="Times New Roman"/>
                <a:cs typeface="Times New Roman"/>
              </a:rPr>
              <a:t>lớn lao, </a:t>
            </a:r>
            <a:r>
              <a:rPr sz="1800" spc="-5" dirty="0">
                <a:latin typeface="Times New Roman"/>
                <a:cs typeface="Times New Roman"/>
              </a:rPr>
              <a:t>cao đẹp </a:t>
            </a:r>
            <a:r>
              <a:rPr sz="1800" dirty="0">
                <a:latin typeface="Times New Roman"/>
                <a:cs typeface="Times New Roman"/>
              </a:rPr>
              <a:t>khi </a:t>
            </a:r>
            <a:r>
              <a:rPr sz="1800" spc="-5" dirty="0">
                <a:latin typeface="Times New Roman"/>
                <a:cs typeface="Times New Roman"/>
              </a:rPr>
              <a:t>người ta bắt gặp được những ánh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 </a:t>
            </a:r>
            <a:r>
              <a:rPr sz="1800" dirty="0">
                <a:latin typeface="Times New Roman"/>
                <a:cs typeface="Times New Roman"/>
              </a:rPr>
              <a:t>đẹp </a:t>
            </a:r>
            <a:r>
              <a:rPr sz="1800" spc="-5" dirty="0">
                <a:latin typeface="Times New Roman"/>
                <a:cs typeface="Times New Roman"/>
              </a:rPr>
              <a:t>đẽ </a:t>
            </a:r>
            <a:r>
              <a:rPr sz="1800" dirty="0">
                <a:latin typeface="Times New Roman"/>
                <a:cs typeface="Times New Roman"/>
              </a:rPr>
              <a:t>toả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5" dirty="0">
                <a:latin typeface="Times New Roman"/>
                <a:cs typeface="Times New Roman"/>
              </a:rPr>
              <a:t> sống, từ</a:t>
            </a:r>
            <a:r>
              <a:rPr sz="1800" dirty="0">
                <a:latin typeface="Times New Roman"/>
                <a:cs typeface="Times New Roman"/>
              </a:rPr>
              <a:t> tâm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hồn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khác.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hoàng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“một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hàm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ơn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khó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tả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dạt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bó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sẽ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chuyến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bó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 nào </a:t>
            </a:r>
            <a:r>
              <a:rPr sz="1800" spc="-5" dirty="0">
                <a:latin typeface="Times New Roman"/>
                <a:cs typeface="Times New Roman"/>
              </a:rPr>
              <a:t>khác nữa, </a:t>
            </a:r>
            <a:r>
              <a:rPr sz="1800" dirty="0">
                <a:latin typeface="Times New Roman"/>
                <a:cs typeface="Times New Roman"/>
              </a:rPr>
              <a:t>bó </a:t>
            </a:r>
            <a:r>
              <a:rPr sz="1800" spc="-5" dirty="0">
                <a:latin typeface="Times New Roman"/>
                <a:cs typeface="Times New Roman"/>
              </a:rPr>
              <a:t>hoa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háo </a:t>
            </a:r>
            <a:r>
              <a:rPr sz="1800" spc="-5" dirty="0">
                <a:latin typeface="Times New Roman"/>
                <a:cs typeface="Times New Roman"/>
              </a:rPr>
              <a:t>hức </a:t>
            </a:r>
            <a:r>
              <a:rPr sz="1800" dirty="0">
                <a:latin typeface="Times New Roman"/>
                <a:cs typeface="Times New Roman"/>
              </a:rPr>
              <a:t>và mơ mộng ngẫu nhiên anh cho </a:t>
            </a:r>
            <a:r>
              <a:rPr sz="1800" spc="-5" dirty="0">
                <a:latin typeface="Times New Roman"/>
                <a:cs typeface="Times New Roman"/>
              </a:rPr>
              <a:t>thêm </a:t>
            </a:r>
            <a:r>
              <a:rPr sz="1800" dirty="0">
                <a:latin typeface="Times New Roman"/>
                <a:cs typeface="Times New Roman"/>
              </a:rPr>
              <a:t>cô”.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 gặp </a:t>
            </a:r>
            <a:r>
              <a:rPr sz="1800" dirty="0">
                <a:latin typeface="Times New Roman"/>
                <a:cs typeface="Times New Roman"/>
              </a:rPr>
              <a:t>gỡ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khơi </a:t>
            </a:r>
            <a:r>
              <a:rPr sz="1800" spc="-5" dirty="0">
                <a:latin typeface="Times New Roman"/>
                <a:cs typeface="Times New Roman"/>
              </a:rPr>
              <a:t>lên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10" dirty="0">
                <a:latin typeface="Times New Roman"/>
                <a:cs typeface="Times New Roman"/>
              </a:rPr>
              <a:t>tâm </a:t>
            </a:r>
            <a:r>
              <a:rPr sz="1800" dirty="0">
                <a:latin typeface="Times New Roman"/>
                <a:cs typeface="Times New Roman"/>
              </a:rPr>
              <a:t>tư cô gái </a:t>
            </a:r>
            <a:r>
              <a:rPr sz="1800" spc="5" dirty="0">
                <a:latin typeface="Times New Roman"/>
                <a:cs typeface="Times New Roman"/>
              </a:rPr>
              <a:t>trẻ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tình </a:t>
            </a:r>
            <a:r>
              <a:rPr sz="1800" spc="5" dirty="0">
                <a:latin typeface="Times New Roman"/>
                <a:cs typeface="Times New Roman"/>
              </a:rPr>
              <a:t>cảm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suy </a:t>
            </a:r>
            <a:r>
              <a:rPr sz="1800" dirty="0">
                <a:latin typeface="Times New Roman"/>
                <a:cs typeface="Times New Roman"/>
              </a:rPr>
              <a:t>nghĩ mới mẻ, cao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sống.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gái,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vẻ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ảnh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hưởng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dirty="0">
                <a:latin typeface="Times New Roman"/>
                <a:cs typeface="Times New Roman"/>
              </a:rPr>
              <a:t> 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d.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Bác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lái</a:t>
            </a:r>
            <a:r>
              <a:rPr sz="18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xe: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– Bác </a:t>
            </a:r>
            <a:r>
              <a:rPr sz="1800" spc="-5" dirty="0">
                <a:latin typeface="Times New Roman"/>
                <a:cs typeface="Times New Roman"/>
              </a:rPr>
              <a:t>lái </a:t>
            </a:r>
            <a:r>
              <a:rPr sz="1800" spc="-10" dirty="0">
                <a:latin typeface="Times New Roman"/>
                <a:cs typeface="Times New Roman"/>
              </a:rPr>
              <a:t>xe </a:t>
            </a:r>
            <a:r>
              <a:rPr sz="1800" spc="-5" dirty="0">
                <a:latin typeface="Times New Roman"/>
                <a:cs typeface="Times New Roman"/>
              </a:rPr>
              <a:t>là nhân </a:t>
            </a:r>
            <a:r>
              <a:rPr sz="1800" spc="5" dirty="0">
                <a:latin typeface="Times New Roman"/>
                <a:cs typeface="Times New Roman"/>
              </a:rPr>
              <a:t>vật </a:t>
            </a:r>
            <a:r>
              <a:rPr sz="1800" spc="-5" dirty="0">
                <a:latin typeface="Times New Roman"/>
                <a:cs typeface="Times New Roman"/>
              </a:rPr>
              <a:t>xuất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đầu truyện, nhưng </a:t>
            </a:r>
            <a:r>
              <a:rPr sz="1800" dirty="0">
                <a:latin typeface="Times New Roman"/>
                <a:cs typeface="Times New Roman"/>
              </a:rPr>
              <a:t>cũng kịp thể </a:t>
            </a:r>
            <a:r>
              <a:rPr sz="1800" spc="-5" dirty="0">
                <a:latin typeface="Times New Roman"/>
                <a:cs typeface="Times New Roman"/>
              </a:rPr>
              <a:t>hiện những </a:t>
            </a:r>
            <a:r>
              <a:rPr sz="1800" dirty="0">
                <a:latin typeface="Times New Roman"/>
                <a:cs typeface="Times New Roman"/>
              </a:rPr>
              <a:t>nét </a:t>
            </a:r>
            <a:r>
              <a:rPr sz="1800" spc="-5" dirty="0">
                <a:latin typeface="Times New Roman"/>
                <a:cs typeface="Times New Roman"/>
              </a:rPr>
              <a:t>đẹp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suốt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30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năm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lái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xe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luôn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cởi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mở,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nở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nhiệm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việc, nhạy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vẻ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nhiên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con </a:t>
            </a:r>
            <a:r>
              <a:rPr sz="1800" spc="-5" dirty="0">
                <a:latin typeface="Times New Roman"/>
                <a:cs typeface="Times New Roman"/>
              </a:rPr>
              <a:t>người. Bác </a:t>
            </a:r>
            <a:r>
              <a:rPr sz="1800" dirty="0">
                <a:latin typeface="Times New Roman"/>
                <a:cs typeface="Times New Roman"/>
              </a:rPr>
              <a:t>lái </a:t>
            </a:r>
            <a:r>
              <a:rPr sz="1800" spc="-10" dirty="0">
                <a:latin typeface="Times New Roman"/>
                <a:cs typeface="Times New Roman"/>
              </a:rPr>
              <a:t>xe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5" dirty="0">
                <a:latin typeface="Times New Roman"/>
                <a:cs typeface="Times New Roman"/>
              </a:rPr>
              <a:t>cầu </a:t>
            </a:r>
            <a:r>
              <a:rPr sz="1800" dirty="0">
                <a:latin typeface="Times New Roman"/>
                <a:cs typeface="Times New Roman"/>
              </a:rPr>
              <a:t>nối giữa anh </a:t>
            </a:r>
            <a:r>
              <a:rPr sz="1800" spc="-5" dirty="0">
                <a:latin typeface="Times New Roman"/>
                <a:cs typeface="Times New Roman"/>
              </a:rPr>
              <a:t>thanh </a:t>
            </a:r>
            <a:r>
              <a:rPr sz="1800" dirty="0">
                <a:latin typeface="Times New Roman"/>
                <a:cs typeface="Times New Roman"/>
              </a:rPr>
              <a:t>niên và </a:t>
            </a:r>
            <a:r>
              <a:rPr sz="1800" spc="5" dirty="0">
                <a:latin typeface="Times New Roman"/>
                <a:cs typeface="Times New Roman"/>
              </a:rPr>
              <a:t>cuộc </a:t>
            </a:r>
            <a:r>
              <a:rPr sz="1800" spc="-5" dirty="0">
                <a:latin typeface="Times New Roman"/>
                <a:cs typeface="Times New Roman"/>
              </a:rPr>
              <a:t>đời </a:t>
            </a:r>
            <a:r>
              <a:rPr sz="1800" dirty="0">
                <a:latin typeface="Times New Roman"/>
                <a:cs typeface="Times New Roman"/>
              </a:rPr>
              <a:t>(mua </a:t>
            </a:r>
            <a:r>
              <a:rPr sz="1800" spc="-5" dirty="0">
                <a:latin typeface="Times New Roman"/>
                <a:cs typeface="Times New Roman"/>
              </a:rPr>
              <a:t>sách cho anh,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dừng </a:t>
            </a:r>
            <a:r>
              <a:rPr sz="1800" dirty="0">
                <a:latin typeface="Times New Roman"/>
                <a:cs typeface="Times New Roman"/>
              </a:rPr>
              <a:t>xe </a:t>
            </a:r>
            <a:r>
              <a:rPr sz="1800" spc="-5" dirty="0">
                <a:latin typeface="Times New Roman"/>
                <a:cs typeface="Times New Roman"/>
              </a:rPr>
              <a:t>dưới </a:t>
            </a:r>
            <a:r>
              <a:rPr sz="1800" dirty="0">
                <a:latin typeface="Times New Roman"/>
                <a:cs typeface="Times New Roman"/>
              </a:rPr>
              <a:t>chân đồi để anh trò </a:t>
            </a:r>
            <a:r>
              <a:rPr sz="1800" spc="-5" dirty="0">
                <a:latin typeface="Times New Roman"/>
                <a:cs typeface="Times New Roman"/>
              </a:rPr>
              <a:t>chuyện, </a:t>
            </a:r>
            <a:r>
              <a:rPr sz="1800" dirty="0">
                <a:latin typeface="Times New Roman"/>
                <a:cs typeface="Times New Roman"/>
              </a:rPr>
              <a:t>giới thiệu </a:t>
            </a:r>
            <a:r>
              <a:rPr sz="1800" spc="-5" dirty="0">
                <a:latin typeface="Times New Roman"/>
                <a:cs typeface="Times New Roman"/>
              </a:rPr>
              <a:t>những người </a:t>
            </a:r>
            <a:r>
              <a:rPr sz="1800" dirty="0">
                <a:latin typeface="Times New Roman"/>
                <a:cs typeface="Times New Roman"/>
              </a:rPr>
              <a:t>bạn mới </a:t>
            </a:r>
            <a:r>
              <a:rPr sz="1800" spc="-5" dirty="0">
                <a:latin typeface="Times New Roman"/>
                <a:cs typeface="Times New Roman"/>
              </a:rPr>
              <a:t>cho </a:t>
            </a:r>
            <a:r>
              <a:rPr sz="1800" dirty="0">
                <a:latin typeface="Times New Roman"/>
                <a:cs typeface="Times New Roman"/>
              </a:rPr>
              <a:t>anh). </a:t>
            </a:r>
            <a:r>
              <a:rPr sz="1800" spc="-5" dirty="0" err="1">
                <a:latin typeface="Times New Roman"/>
                <a:cs typeface="Times New Roman"/>
              </a:rPr>
              <a:t>Bác</a:t>
            </a:r>
            <a:r>
              <a:rPr sz="1800" spc="-5" dirty="0">
                <a:latin typeface="Times New Roman"/>
                <a:cs typeface="Times New Roman"/>
              </a:rPr>
              <a:t> lái </a:t>
            </a:r>
            <a:r>
              <a:rPr sz="1800" spc="-10" dirty="0">
                <a:latin typeface="Times New Roman"/>
                <a:cs typeface="Times New Roman"/>
              </a:rPr>
              <a:t>xe </a:t>
            </a:r>
            <a:r>
              <a:rPr sz="1800" dirty="0">
                <a:latin typeface="Times New Roman"/>
                <a:cs typeface="Times New Roman"/>
              </a:rPr>
              <a:t>cũng là người </a:t>
            </a:r>
            <a:r>
              <a:rPr sz="1800" spc="-10" dirty="0">
                <a:latin typeface="Times New Roman"/>
                <a:cs typeface="Times New Roman"/>
              </a:rPr>
              <a:t>dẫn </a:t>
            </a:r>
            <a:r>
              <a:rPr sz="1800" dirty="0">
                <a:latin typeface="Times New Roman"/>
                <a:cs typeface="Times New Roman"/>
              </a:rPr>
              <a:t>dắt </a:t>
            </a:r>
            <a:r>
              <a:rPr sz="1800" spc="-5" dirty="0">
                <a:latin typeface="Times New Roman"/>
                <a:cs typeface="Times New Roman"/>
              </a:rPr>
              <a:t>truyện, kích </a:t>
            </a:r>
            <a:r>
              <a:rPr sz="1800" dirty="0">
                <a:latin typeface="Times New Roman"/>
                <a:cs typeface="Times New Roman"/>
              </a:rPr>
              <a:t>thích sự tò mò của ông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 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kĩ</a:t>
            </a:r>
            <a:r>
              <a:rPr sz="1800" spc="-10" dirty="0">
                <a:latin typeface="Times New Roman"/>
                <a:cs typeface="Times New Roman"/>
              </a:rPr>
              <a:t> sư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5" dirty="0">
                <a:latin typeface="Times New Roman"/>
                <a:cs typeface="Times New Roman"/>
              </a:rPr>
              <a:t> 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-5" dirty="0">
                <a:latin typeface="Times New Roman"/>
                <a:cs typeface="Times New Roman"/>
              </a:rPr>
              <a:t> độc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gian, 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5" dirty="0">
                <a:latin typeface="Times New Roman"/>
                <a:cs typeface="Times New Roman"/>
              </a:rPr>
              <a:t> “thèm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người”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=&gt; </a:t>
            </a:r>
            <a:r>
              <a:rPr sz="1800" spc="-5" dirty="0">
                <a:latin typeface="Times New Roman"/>
                <a:cs typeface="Times New Roman"/>
              </a:rPr>
              <a:t>Qua </a:t>
            </a:r>
            <a:r>
              <a:rPr sz="1800" spc="5" dirty="0">
                <a:latin typeface="Times New Roman"/>
                <a:cs typeface="Times New Roman"/>
              </a:rPr>
              <a:t>cảm </a:t>
            </a:r>
            <a:r>
              <a:rPr sz="1800" spc="-10" dirty="0">
                <a:latin typeface="Times New Roman"/>
                <a:cs typeface="Times New Roman"/>
              </a:rPr>
              <a:t>xúc, </a:t>
            </a:r>
            <a:r>
              <a:rPr sz="1800" spc="-5" dirty="0">
                <a:latin typeface="Times New Roman"/>
                <a:cs typeface="Times New Roman"/>
              </a:rPr>
              <a:t>suy </a:t>
            </a:r>
            <a:r>
              <a:rPr sz="1800" dirty="0">
                <a:latin typeface="Times New Roman"/>
                <a:cs typeface="Times New Roman"/>
              </a:rPr>
              <a:t>nghĩ và thái </a:t>
            </a:r>
            <a:r>
              <a:rPr sz="1800" spc="5" dirty="0">
                <a:latin typeface="Times New Roman"/>
                <a:cs typeface="Times New Roman"/>
              </a:rPr>
              <a:t>độ </a:t>
            </a:r>
            <a:r>
              <a:rPr sz="1800" spc="-5" dirty="0">
                <a:latin typeface="Times New Roman"/>
                <a:cs typeface="Times New Roman"/>
              </a:rPr>
              <a:t>cảm </a:t>
            </a:r>
            <a:r>
              <a:rPr sz="1800" dirty="0">
                <a:latin typeface="Times New Roman"/>
                <a:cs typeface="Times New Roman"/>
              </a:rPr>
              <a:t>mến </a:t>
            </a:r>
            <a:r>
              <a:rPr sz="1800" spc="-5" dirty="0">
                <a:latin typeface="Times New Roman"/>
                <a:cs typeface="Times New Roman"/>
              </a:rPr>
              <a:t>của bác </a:t>
            </a:r>
            <a:r>
              <a:rPr sz="1800" dirty="0">
                <a:latin typeface="Times New Roman"/>
                <a:cs typeface="Times New Roman"/>
              </a:rPr>
              <a:t>lái </a:t>
            </a:r>
            <a:r>
              <a:rPr sz="1800" spc="-5" dirty="0">
                <a:latin typeface="Times New Roman"/>
                <a:cs typeface="Times New Roman"/>
              </a:rPr>
              <a:t>xe, </a:t>
            </a:r>
            <a:r>
              <a:rPr sz="1800" dirty="0">
                <a:latin typeface="Times New Roman"/>
                <a:cs typeface="Times New Roman"/>
              </a:rPr>
              <a:t>cô kĩ </a:t>
            </a:r>
            <a:r>
              <a:rPr sz="1800" spc="-5" dirty="0">
                <a:latin typeface="Times New Roman"/>
                <a:cs typeface="Times New Roman"/>
              </a:rPr>
              <a:t>sư, </a:t>
            </a:r>
            <a:r>
              <a:rPr sz="1800" dirty="0">
                <a:latin typeface="Times New Roman"/>
                <a:cs typeface="Times New Roman"/>
              </a:rPr>
              <a:t>ông </a:t>
            </a:r>
            <a:r>
              <a:rPr sz="1800" spc="-5" dirty="0">
                <a:latin typeface="Times New Roman"/>
                <a:cs typeface="Times New Roman"/>
              </a:rPr>
              <a:t>họa </a:t>
            </a:r>
            <a:r>
              <a:rPr sz="1800" spc="-10" dirty="0">
                <a:latin typeface="Times New Roman"/>
                <a:cs typeface="Times New Roman"/>
              </a:rPr>
              <a:t>sĩ, hình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 anh thanh </a:t>
            </a:r>
            <a:r>
              <a:rPr sz="1800" spc="-5" dirty="0">
                <a:latin typeface="Times New Roman"/>
                <a:cs typeface="Times New Roman"/>
              </a:rPr>
              <a:t>niên </a:t>
            </a:r>
            <a:r>
              <a:rPr sz="1800" dirty="0">
                <a:latin typeface="Times New Roman"/>
                <a:cs typeface="Times New Roman"/>
              </a:rPr>
              <a:t>được </a:t>
            </a:r>
            <a:r>
              <a:rPr sz="1800" spc="-5" dirty="0">
                <a:latin typeface="Times New Roman"/>
                <a:cs typeface="Times New Roman"/>
              </a:rPr>
              <a:t>hiện </a:t>
            </a:r>
            <a:r>
              <a:rPr sz="1800" dirty="0">
                <a:latin typeface="Times New Roman"/>
                <a:cs typeface="Times New Roman"/>
              </a:rPr>
              <a:t>ra càng rõ </a:t>
            </a:r>
            <a:r>
              <a:rPr sz="1800" spc="-5" dirty="0">
                <a:latin typeface="Times New Roman"/>
                <a:cs typeface="Times New Roman"/>
              </a:rPr>
              <a:t>nét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5" dirty="0">
                <a:latin typeface="Times New Roman"/>
                <a:cs typeface="Times New Roman"/>
              </a:rPr>
              <a:t>đẹp </a:t>
            </a:r>
            <a:r>
              <a:rPr sz="1800" dirty="0">
                <a:latin typeface="Times New Roman"/>
                <a:cs typeface="Times New Roman"/>
              </a:rPr>
              <a:t>hơn. Chủ đề của tác </a:t>
            </a:r>
            <a:r>
              <a:rPr sz="1800" spc="-5" dirty="0">
                <a:latin typeface="Times New Roman"/>
                <a:cs typeface="Times New Roman"/>
              </a:rPr>
              <a:t>phẩm mở </a:t>
            </a:r>
            <a:r>
              <a:rPr sz="1800" dirty="0">
                <a:latin typeface="Times New Roman"/>
                <a:cs typeface="Times New Roman"/>
              </a:rPr>
              <a:t>rộng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thêm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gợi ra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-5" dirty="0">
                <a:latin typeface="Times New Roman"/>
                <a:cs typeface="Times New Roman"/>
              </a:rPr>
              <a:t>nghĩa.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nhân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vật</a:t>
            </a:r>
            <a:r>
              <a:rPr sz="1800" dirty="0">
                <a:latin typeface="Times New Roman"/>
                <a:cs typeface="Times New Roman"/>
              </a:rPr>
              <a:t> chính như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soi</a:t>
            </a:r>
            <a:r>
              <a:rPr sz="1800" dirty="0">
                <a:latin typeface="Times New Roman"/>
                <a:cs typeface="Times New Roman"/>
              </a:rPr>
              <a:t> rọi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dirty="0">
                <a:latin typeface="Times New Roman"/>
                <a:cs typeface="Times New Roman"/>
              </a:rPr>
              <a:t> luồng</a:t>
            </a:r>
          </a:p>
          <a:p>
            <a:pPr marL="12700" algn="just">
              <a:lnSpc>
                <a:spcPct val="100000"/>
              </a:lnSpc>
              <a:spcBef>
                <a:spcPts val="360"/>
              </a:spcBef>
            </a:pPr>
            <a:r>
              <a:rPr sz="1800" dirty="0">
                <a:latin typeface="Times New Roman"/>
                <a:cs typeface="Times New Roman"/>
              </a:rPr>
              <a:t>ánh sáng </a:t>
            </a:r>
            <a:r>
              <a:rPr sz="1800" spc="-5" dirty="0">
                <a:latin typeface="Times New Roman"/>
                <a:cs typeface="Times New Roman"/>
              </a:rPr>
              <a:t>khiến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thêm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rạng rỡ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dirty="0">
                <a:latin typeface="Times New Roman"/>
                <a:cs typeface="Times New Roman"/>
              </a:rPr>
              <a:t> 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dirty="0">
                <a:latin typeface="Times New Roman"/>
                <a:cs typeface="Times New Roman"/>
              </a:rPr>
              <a:t> nhiều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màu </a:t>
            </a:r>
            <a:r>
              <a:rPr sz="1800" spc="-5" dirty="0">
                <a:latin typeface="Times New Roman"/>
                <a:cs typeface="Times New Roman"/>
              </a:rPr>
              <a:t>sắc.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5"/>
              </a:spcBef>
            </a:pPr>
            <a:r>
              <a:rPr sz="18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e. 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Trong </a:t>
            </a:r>
            <a:r>
              <a:rPr sz="18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tác 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phẩm, còn </a:t>
            </a:r>
            <a:r>
              <a:rPr sz="18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có 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những nhân </a:t>
            </a:r>
            <a:r>
              <a:rPr sz="18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vật 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không xuất </a:t>
            </a:r>
            <a:r>
              <a:rPr sz="18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hiện 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trực </a:t>
            </a:r>
            <a:r>
              <a:rPr sz="18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tiếp mà chỉ 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xuất </a:t>
            </a:r>
            <a:r>
              <a:rPr sz="18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hiện 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gián</a:t>
            </a:r>
            <a:r>
              <a:rPr sz="1800" b="1" i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tiếp</a:t>
            </a:r>
            <a:r>
              <a:rPr sz="1800" b="1" i="1" u="sng" spc="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qua</a:t>
            </a:r>
            <a:r>
              <a:rPr sz="1800" b="1" i="1" u="sng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câu</a:t>
            </a:r>
            <a:r>
              <a:rPr sz="1800" b="1" i="1" u="sng" spc="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kể</a:t>
            </a:r>
            <a:r>
              <a:rPr sz="1800" b="1" i="1" u="sng" spc="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của</a:t>
            </a:r>
            <a:r>
              <a:rPr sz="1800" b="1" i="1" u="sng" spc="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anh</a:t>
            </a:r>
            <a:r>
              <a:rPr sz="1800" b="1" i="1" u="sng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thanh</a:t>
            </a:r>
            <a:r>
              <a:rPr sz="1800" b="1" i="1" u="sng" spc="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niên</a:t>
            </a:r>
            <a:r>
              <a:rPr sz="1800" b="1" i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cũng</a:t>
            </a:r>
            <a:r>
              <a:rPr sz="1800" b="1" i="1" u="sng" spc="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góp</a:t>
            </a:r>
            <a:r>
              <a:rPr sz="1800" b="1" i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phần</a:t>
            </a:r>
            <a:r>
              <a:rPr sz="1800" b="1" i="1" u="sng" spc="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thể</a:t>
            </a:r>
            <a:r>
              <a:rPr sz="1800" b="1" i="1" u="sng" spc="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hiện</a:t>
            </a:r>
            <a:r>
              <a:rPr sz="1800" b="1" i="1" u="sng" spc="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chủ</a:t>
            </a:r>
            <a:r>
              <a:rPr sz="1800" b="1" i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i="1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của</a:t>
            </a:r>
            <a:r>
              <a:rPr sz="1800" b="1" i="1" u="sng" spc="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tác</a:t>
            </a:r>
            <a:r>
              <a:rPr sz="1800" b="1" i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phẩm.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Đó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là:</a:t>
            </a: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– Anh bạn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nghiệp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lặng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cống</a:t>
            </a:r>
            <a:r>
              <a:rPr sz="1800" dirty="0">
                <a:latin typeface="Times New Roman"/>
                <a:cs typeface="Times New Roman"/>
              </a:rPr>
              <a:t> hiến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đỉnh</a:t>
            </a:r>
            <a:r>
              <a:rPr sz="1800" dirty="0">
                <a:latin typeface="Times New Roman"/>
                <a:cs typeface="Times New Roman"/>
              </a:rPr>
              <a:t> Phan-xi-păng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3142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mét.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151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kĩ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vườn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rau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Pa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hết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việc.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Kiên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trì,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bền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bỉ,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âm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thầm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lặng </a:t>
            </a:r>
            <a:r>
              <a:rPr sz="1800" spc="-5" dirty="0">
                <a:latin typeface="Times New Roman"/>
                <a:cs typeface="Times New Roman"/>
              </a:rPr>
              <a:t>lẽ “ngày này sang </a:t>
            </a:r>
            <a:r>
              <a:rPr sz="1800" dirty="0">
                <a:latin typeface="Times New Roman"/>
                <a:cs typeface="Times New Roman"/>
              </a:rPr>
              <a:t>ngày </a:t>
            </a:r>
            <a:r>
              <a:rPr sz="1800" spc="-5" dirty="0">
                <a:latin typeface="Times New Roman"/>
                <a:cs typeface="Times New Roman"/>
              </a:rPr>
              <a:t>khác”. Ông </a:t>
            </a:r>
            <a:r>
              <a:rPr sz="1800" dirty="0">
                <a:latin typeface="Times New Roman"/>
                <a:cs typeface="Times New Roman"/>
              </a:rPr>
              <a:t>ngồi </a:t>
            </a:r>
            <a:r>
              <a:rPr sz="1800" spc="-10" dirty="0">
                <a:latin typeface="Times New Roman"/>
                <a:cs typeface="Times New Roman"/>
              </a:rPr>
              <a:t>im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vườn su </a:t>
            </a:r>
            <a:r>
              <a:rPr sz="1800" dirty="0">
                <a:latin typeface="Times New Roman"/>
                <a:cs typeface="Times New Roman"/>
              </a:rPr>
              <a:t>hào rình </a:t>
            </a:r>
            <a:r>
              <a:rPr sz="1800" spc="-5" dirty="0">
                <a:latin typeface="Times New Roman"/>
                <a:cs typeface="Times New Roman"/>
              </a:rPr>
              <a:t>xem cách </a:t>
            </a:r>
            <a:r>
              <a:rPr sz="1800" dirty="0">
                <a:latin typeface="Times New Roman"/>
                <a:cs typeface="Times New Roman"/>
              </a:rPr>
              <a:t>ong lấy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phấn, thụ </a:t>
            </a:r>
            <a:r>
              <a:rPr sz="1800" spc="-5" dirty="0">
                <a:latin typeface="Times New Roman"/>
                <a:cs typeface="Times New Roman"/>
              </a:rPr>
              <a:t>phấn cho </a:t>
            </a:r>
            <a:r>
              <a:rPr sz="1800" dirty="0">
                <a:latin typeface="Times New Roman"/>
                <a:cs typeface="Times New Roman"/>
              </a:rPr>
              <a:t>hoa </a:t>
            </a:r>
            <a:r>
              <a:rPr sz="1800" spc="-5" dirty="0">
                <a:latin typeface="Times New Roman"/>
                <a:cs typeface="Times New Roman"/>
              </a:rPr>
              <a:t>su </a:t>
            </a:r>
            <a:r>
              <a:rPr sz="1800" dirty="0">
                <a:latin typeface="Times New Roman"/>
                <a:cs typeface="Times New Roman"/>
              </a:rPr>
              <a:t>hào. </a:t>
            </a:r>
            <a:r>
              <a:rPr sz="1800" spc="-5" dirty="0">
                <a:latin typeface="Times New Roman"/>
                <a:cs typeface="Times New Roman"/>
              </a:rPr>
              <a:t>Và </a:t>
            </a:r>
            <a:r>
              <a:rPr sz="1800" spc="10" dirty="0">
                <a:latin typeface="Times New Roman"/>
                <a:cs typeface="Times New Roman"/>
              </a:rPr>
              <a:t>tự </a:t>
            </a:r>
            <a:r>
              <a:rPr sz="1800" dirty="0">
                <a:latin typeface="Times New Roman"/>
                <a:cs typeface="Times New Roman"/>
              </a:rPr>
              <a:t>ông đi thụ phấn cho từng cây </a:t>
            </a:r>
            <a:r>
              <a:rPr sz="1800" spc="-5" dirty="0">
                <a:latin typeface="Times New Roman"/>
                <a:cs typeface="Times New Roman"/>
              </a:rPr>
              <a:t>su </a:t>
            </a:r>
            <a:r>
              <a:rPr sz="1800" dirty="0">
                <a:latin typeface="Times New Roman"/>
                <a:cs typeface="Times New Roman"/>
              </a:rPr>
              <a:t>hào để </a:t>
            </a:r>
            <a:r>
              <a:rPr sz="1800" spc="-5" dirty="0">
                <a:latin typeface="Times New Roman"/>
                <a:cs typeface="Times New Roman"/>
              </a:rPr>
              <a:t>củ su hào </a:t>
            </a:r>
            <a:r>
              <a:rPr sz="1800" dirty="0">
                <a:latin typeface="Times New Roman"/>
                <a:cs typeface="Times New Roman"/>
              </a:rPr>
              <a:t> nhân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toàn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miền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Bắc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ăn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ngọt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hơn.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Ông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kĩ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 thanh </a:t>
            </a:r>
            <a:r>
              <a:rPr sz="1800" spc="-5" dirty="0">
                <a:latin typeface="Times New Roman"/>
                <a:cs typeface="Times New Roman"/>
              </a:rPr>
              <a:t>niên </a:t>
            </a:r>
            <a:r>
              <a:rPr sz="1800" dirty="0">
                <a:latin typeface="Times New Roman"/>
                <a:cs typeface="Times New Roman"/>
              </a:rPr>
              <a:t>cảm thấy cuộc </a:t>
            </a:r>
            <a:r>
              <a:rPr sz="1800" spc="-10" dirty="0">
                <a:latin typeface="Times New Roman"/>
                <a:cs typeface="Times New Roman"/>
              </a:rPr>
              <a:t>đời </a:t>
            </a:r>
            <a:r>
              <a:rPr sz="1800" dirty="0">
                <a:latin typeface="Times New Roman"/>
                <a:cs typeface="Times New Roman"/>
              </a:rPr>
              <a:t>đẹp quá! Công việc </a:t>
            </a:r>
            <a:r>
              <a:rPr sz="1800" spc="-5" dirty="0">
                <a:latin typeface="Times New Roman"/>
                <a:cs typeface="Times New Roman"/>
              </a:rPr>
              <a:t>thầm </a:t>
            </a:r>
            <a:r>
              <a:rPr sz="1800" dirty="0">
                <a:latin typeface="Times New Roman"/>
                <a:cs typeface="Times New Roman"/>
              </a:rPr>
              <a:t>lặng </a:t>
            </a:r>
            <a:r>
              <a:rPr sz="1800" spc="-5" dirty="0">
                <a:latin typeface="Times New Roman"/>
                <a:cs typeface="Times New Roman"/>
              </a:rPr>
              <a:t>ấy </a:t>
            </a:r>
            <a:r>
              <a:rPr sz="1800" dirty="0">
                <a:latin typeface="Times New Roman"/>
                <a:cs typeface="Times New Roman"/>
              </a:rPr>
              <a:t>chỉ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 nơi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Pa</a:t>
            </a:r>
            <a:r>
              <a:rPr sz="1800" dirty="0">
                <a:latin typeface="Times New Roman"/>
                <a:cs typeface="Times New Roman"/>
              </a:rPr>
              <a:t> mới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hiểu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 nghĩa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nó.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nghiên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sét.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luôn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sẵn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sàng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suốt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chờ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sét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“nửa </a:t>
            </a:r>
            <a:r>
              <a:rPr sz="1800" spc="-5" dirty="0">
                <a:latin typeface="Times New Roman"/>
                <a:cs typeface="Times New Roman"/>
              </a:rPr>
              <a:t>đêm </a:t>
            </a:r>
            <a:r>
              <a:rPr sz="1800" dirty="0">
                <a:latin typeface="Times New Roman"/>
                <a:cs typeface="Times New Roman"/>
              </a:rPr>
              <a:t>mưa </a:t>
            </a:r>
            <a:r>
              <a:rPr sz="1800" spc="-5" dirty="0">
                <a:latin typeface="Times New Roman"/>
                <a:cs typeface="Times New Roman"/>
              </a:rPr>
              <a:t>gió, </a:t>
            </a:r>
            <a:r>
              <a:rPr sz="1800" dirty="0">
                <a:latin typeface="Times New Roman"/>
                <a:cs typeface="Times New Roman"/>
              </a:rPr>
              <a:t>rét </a:t>
            </a:r>
            <a:r>
              <a:rPr sz="1800" spc="-5" dirty="0">
                <a:latin typeface="Times New Roman"/>
                <a:cs typeface="Times New Roman"/>
              </a:rPr>
              <a:t>buốt, mặc, </a:t>
            </a:r>
            <a:r>
              <a:rPr sz="1800" dirty="0">
                <a:latin typeface="Times New Roman"/>
                <a:cs typeface="Times New Roman"/>
              </a:rPr>
              <a:t>cứ </a:t>
            </a:r>
            <a:r>
              <a:rPr sz="1800" spc="-5" dirty="0">
                <a:latin typeface="Times New Roman"/>
                <a:cs typeface="Times New Roman"/>
              </a:rPr>
              <a:t>nghe sét là </a:t>
            </a:r>
            <a:r>
              <a:rPr sz="1800" dirty="0">
                <a:latin typeface="Times New Roman"/>
                <a:cs typeface="Times New Roman"/>
              </a:rPr>
              <a:t>choáng </a:t>
            </a:r>
            <a:r>
              <a:rPr sz="1800" spc="-5" dirty="0">
                <a:latin typeface="Times New Roman"/>
                <a:cs typeface="Times New Roman"/>
              </a:rPr>
              <a:t>choàng </a:t>
            </a:r>
            <a:r>
              <a:rPr sz="1800" dirty="0">
                <a:latin typeface="Times New Roman"/>
                <a:cs typeface="Times New Roman"/>
              </a:rPr>
              <a:t>chạy </a:t>
            </a:r>
            <a:r>
              <a:rPr sz="1800" spc="-5" dirty="0">
                <a:latin typeface="Times New Roman"/>
                <a:cs typeface="Times New Roman"/>
              </a:rPr>
              <a:t>ra”. Anh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hi </a:t>
            </a:r>
            <a:r>
              <a:rPr sz="1800" spc="-5" dirty="0">
                <a:latin typeface="Times New Roman"/>
                <a:cs typeface="Times New Roman"/>
              </a:rPr>
              <a:t>sinh </a:t>
            </a:r>
            <a:r>
              <a:rPr sz="1800" dirty="0">
                <a:latin typeface="Times New Roman"/>
                <a:cs typeface="Times New Roman"/>
              </a:rPr>
              <a:t> hạnh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dirty="0">
                <a:latin typeface="Times New Roman"/>
                <a:cs typeface="Times New Roman"/>
              </a:rPr>
              <a:t> vì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mê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khai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chìm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nông,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chìm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sâu”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</a:t>
            </a:r>
            <a:r>
              <a:rPr sz="1800" dirty="0">
                <a:latin typeface="Times New Roman"/>
                <a:cs typeface="Times New Roman"/>
              </a:rPr>
              <a:t> lòng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giàu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Tổ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quốc.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– 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</a:t>
            </a:r>
            <a:r>
              <a:rPr sz="1800" dirty="0">
                <a:latin typeface="Times New Roman"/>
                <a:cs typeface="Times New Roman"/>
              </a:rPr>
              <a:t> xung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 </a:t>
            </a:r>
            <a:r>
              <a:rPr sz="1800" dirty="0">
                <a:latin typeface="Times New Roman"/>
                <a:cs typeface="Times New Roman"/>
              </a:rPr>
              <a:t>đi </a:t>
            </a:r>
            <a:r>
              <a:rPr sz="1800" spc="5" dirty="0">
                <a:latin typeface="Times New Roman"/>
                <a:cs typeface="Times New Roman"/>
              </a:rPr>
              <a:t>bộ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đội.</a:t>
            </a:r>
            <a:endParaRPr sz="1800" dirty="0">
              <a:latin typeface="Times New Roman"/>
              <a:cs typeface="Times New Roman"/>
            </a:endParaRPr>
          </a:p>
          <a:p>
            <a:pPr marL="12700" marR="7620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-&gt;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Dù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xuất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trực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kể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song họ hiện lên </a:t>
            </a:r>
            <a:r>
              <a:rPr sz="1800" spc="-5" dirty="0">
                <a:latin typeface="Times New Roman"/>
                <a:cs typeface="Times New Roman"/>
              </a:rPr>
              <a:t>với những </a:t>
            </a:r>
            <a:r>
              <a:rPr sz="1800" dirty="0">
                <a:latin typeface="Times New Roman"/>
                <a:cs typeface="Times New Roman"/>
              </a:rPr>
              <a:t>nét </a:t>
            </a:r>
            <a:r>
              <a:rPr sz="1800" spc="-5" dirty="0">
                <a:latin typeface="Times New Roman"/>
                <a:cs typeface="Times New Roman"/>
              </a:rPr>
              <a:t>tuyệt </a:t>
            </a:r>
            <a:r>
              <a:rPr sz="1800" dirty="0">
                <a:latin typeface="Times New Roman"/>
                <a:cs typeface="Times New Roman"/>
              </a:rPr>
              <a:t>đẹp trong tâm hồn và </a:t>
            </a:r>
            <a:r>
              <a:rPr sz="1800" spc="-5" dirty="0">
                <a:latin typeface="Times New Roman"/>
                <a:cs typeface="Times New Roman"/>
              </a:rPr>
              <a:t>cách sống. Họ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những người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mê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Vì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giàu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sẵn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sàng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tuổi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tình</a:t>
            </a:r>
            <a:r>
              <a:rPr sz="1800" dirty="0">
                <a:latin typeface="Times New Roman"/>
                <a:cs typeface="Times New Roman"/>
              </a:rPr>
              <a:t> cảm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lặng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nhân</a:t>
            </a:r>
            <a:r>
              <a:rPr sz="1800" dirty="0">
                <a:latin typeface="Times New Roman"/>
                <a:cs typeface="Times New Roman"/>
              </a:rPr>
              <a:t> ái biết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4.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Tổng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kết:</a:t>
            </a:r>
            <a:endParaRPr sz="18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a.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dung: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ngắn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“Lặng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lẽ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Pa”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khắc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hình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lao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bình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niên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tác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khí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tượng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</a:p>
          <a:p>
            <a:pPr marL="12700" marR="6985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đỉnh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núi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khẳng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vẻ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đẹp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 thầm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lặng.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b.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thuật: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Cốt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giản,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xoay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tình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huống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gặp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ngờ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họa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già,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kĩ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khí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tượng.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gặp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gỡ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diễn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chốc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lát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tới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kĩ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vườn</a:t>
            </a:r>
            <a:r>
              <a:rPr sz="1800" dirty="0">
                <a:latin typeface="Times New Roman"/>
                <a:cs typeface="Times New Roman"/>
              </a:rPr>
              <a:t> rau,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nghiên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cứu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sét.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Xây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dựng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nhân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dung,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ghi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</a:p>
          <a:p>
            <a:pPr marL="12700" marR="6985" algn="just">
              <a:lnSpc>
                <a:spcPct val="124400"/>
              </a:lnSpc>
              <a:spcBef>
                <a:spcPts val="15"/>
              </a:spcBef>
            </a:pPr>
            <a:r>
              <a:rPr sz="1800" spc="-5" dirty="0">
                <a:latin typeface="Times New Roman"/>
                <a:cs typeface="Times New Roman"/>
              </a:rPr>
              <a:t>trực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tiếp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hề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nhạt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nhòa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bởi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khắc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điểm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nhìn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miêu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tế.</a:t>
            </a: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Chất</a:t>
            </a:r>
            <a:r>
              <a:rPr sz="1800" dirty="0">
                <a:latin typeface="Times New Roman"/>
                <a:cs typeface="Times New Roman"/>
              </a:rPr>
              <a:t> thơ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“Lặng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lẽ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Pa”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đắc </a:t>
            </a:r>
            <a:r>
              <a:rPr sz="1800" spc="-5" dirty="0">
                <a:latin typeface="Times New Roman"/>
                <a:cs typeface="Times New Roman"/>
              </a:rPr>
              <a:t>lực</a:t>
            </a:r>
            <a:r>
              <a:rPr sz="1800" dirty="0">
                <a:latin typeface="Times New Roman"/>
                <a:cs typeface="Times New Roman"/>
              </a:rPr>
              <a:t> cho bài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ca, </a:t>
            </a:r>
            <a:r>
              <a:rPr sz="1800" spc="-5" dirty="0">
                <a:latin typeface="Times New Roman"/>
                <a:cs typeface="Times New Roman"/>
              </a:rPr>
              <a:t>ca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ngợi</a:t>
            </a:r>
            <a:r>
              <a:rPr sz="1800" dirty="0">
                <a:latin typeface="Times New Roman"/>
                <a:cs typeface="Times New Roman"/>
              </a:rPr>
              <a:t> con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bình </a:t>
            </a:r>
            <a:r>
              <a:rPr sz="1800" spc="-5" dirty="0">
                <a:latin typeface="Times New Roman"/>
                <a:cs typeface="Times New Roman"/>
              </a:rPr>
              <a:t>dị</a:t>
            </a:r>
            <a:endParaRPr sz="18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mà </a:t>
            </a:r>
            <a:r>
              <a:rPr sz="1800" spc="-5" dirty="0">
                <a:latin typeface="Times New Roman"/>
                <a:cs typeface="Times New Roman"/>
              </a:rPr>
              <a:t>cao </a:t>
            </a:r>
            <a:r>
              <a:rPr sz="1800" dirty="0">
                <a:latin typeface="Times New Roman"/>
                <a:cs typeface="Times New Roman"/>
              </a:rPr>
              <a:t>quý: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tình huống </a:t>
            </a:r>
            <a:r>
              <a:rPr sz="1800" spc="-5" dirty="0">
                <a:latin typeface="Times New Roman"/>
                <a:cs typeface="Times New Roman"/>
              </a:rPr>
              <a:t>trữ </a:t>
            </a:r>
            <a:r>
              <a:rPr sz="1800" dirty="0">
                <a:latin typeface="Times New Roman"/>
                <a:cs typeface="Times New Roman"/>
              </a:rPr>
              <a:t>tình, trong </a:t>
            </a:r>
            <a:r>
              <a:rPr sz="1800" spc="-5" dirty="0">
                <a:latin typeface="Times New Roman"/>
                <a:cs typeface="Times New Roman"/>
              </a:rPr>
              <a:t>bức </a:t>
            </a:r>
            <a:r>
              <a:rPr sz="1800" dirty="0">
                <a:latin typeface="Times New Roman"/>
                <a:cs typeface="Times New Roman"/>
              </a:rPr>
              <a:t>tranh thiên </a:t>
            </a:r>
            <a:r>
              <a:rPr sz="1800" spc="-5" dirty="0">
                <a:latin typeface="Times New Roman"/>
                <a:cs typeface="Times New Roman"/>
              </a:rPr>
              <a:t>nhiên,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5" dirty="0">
                <a:latin typeface="Times New Roman"/>
                <a:cs typeface="Times New Roman"/>
              </a:rPr>
              <a:t>lời </a:t>
            </a:r>
            <a:r>
              <a:rPr sz="1800" spc="-5" dirty="0">
                <a:latin typeface="Times New Roman"/>
                <a:cs typeface="Times New Roman"/>
              </a:rPr>
              <a:t>đối </a:t>
            </a:r>
            <a:r>
              <a:rPr sz="1800" dirty="0">
                <a:latin typeface="Times New Roman"/>
                <a:cs typeface="Times New Roman"/>
              </a:rPr>
              <a:t>thoại,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trọng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xúc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vẻ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đẹp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đỗi</a:t>
            </a: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nên thơ,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-5" dirty="0">
                <a:latin typeface="Times New Roman"/>
                <a:cs typeface="Times New Roman"/>
              </a:rPr>
              <a:t> họa,</a:t>
            </a:r>
            <a:r>
              <a:rPr sz="1800" dirty="0">
                <a:latin typeface="Times New Roman"/>
                <a:cs typeface="Times New Roman"/>
              </a:rPr>
              <a:t> nên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 mà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 gợi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ra.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2129" y="885189"/>
            <a:ext cx="3916679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BÀI</a:t>
            </a:r>
            <a:r>
              <a:rPr spc="-20" dirty="0"/>
              <a:t> </a:t>
            </a:r>
            <a:r>
              <a:rPr dirty="0"/>
              <a:t>2.</a:t>
            </a:r>
            <a:r>
              <a:rPr spc="-10" dirty="0"/>
              <a:t> </a:t>
            </a:r>
            <a:r>
              <a:rPr dirty="0"/>
              <a:t>CÁC</a:t>
            </a:r>
            <a:r>
              <a:rPr spc="-5" dirty="0"/>
              <a:t> DẠNG </a:t>
            </a:r>
            <a:r>
              <a:rPr spc="5" dirty="0"/>
              <a:t>ĐỀ</a:t>
            </a:r>
            <a:r>
              <a:rPr spc="-20" dirty="0"/>
              <a:t> </a:t>
            </a:r>
            <a:r>
              <a:rPr spc="-5" dirty="0"/>
              <a:t>ĐỌC HIỂU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199134"/>
            <a:ext cx="8258809" cy="54946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dirty="0">
                <a:latin typeface="Times New Roman"/>
                <a:cs typeface="Times New Roman"/>
              </a:rPr>
              <a:t> kĩ </a:t>
            </a:r>
            <a:r>
              <a:rPr sz="1800" spc="-5" dirty="0">
                <a:latin typeface="Times New Roman"/>
                <a:cs typeface="Times New Roman"/>
              </a:rPr>
              <a:t>đoạn văn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hỏi;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288290" algn="just">
              <a:lnSpc>
                <a:spcPct val="124600"/>
              </a:lnSpc>
              <a:spcBef>
                <a:spcPts val="10"/>
              </a:spcBef>
            </a:pPr>
            <a:r>
              <a:rPr sz="1800" i="1" spc="-10" dirty="0">
                <a:latin typeface="Times New Roman"/>
                <a:cs typeface="Times New Roman"/>
              </a:rPr>
              <a:t>"- </a:t>
            </a:r>
            <a:r>
              <a:rPr sz="1800" i="1" spc="-5" dirty="0">
                <a:latin typeface="Times New Roman"/>
                <a:cs typeface="Times New Roman"/>
              </a:rPr>
              <a:t>Hồi chưa </a:t>
            </a:r>
            <a:r>
              <a:rPr sz="1800" i="1" dirty="0">
                <a:latin typeface="Times New Roman"/>
                <a:cs typeface="Times New Roman"/>
              </a:rPr>
              <a:t>vào nghề, những đêm bầu </a:t>
            </a:r>
            <a:r>
              <a:rPr sz="1800" i="1" spc="-5" dirty="0">
                <a:latin typeface="Times New Roman"/>
                <a:cs typeface="Times New Roman"/>
              </a:rPr>
              <a:t>trời </a:t>
            </a:r>
            <a:r>
              <a:rPr sz="1800" i="1" spc="-10" dirty="0">
                <a:latin typeface="Times New Roman"/>
                <a:cs typeface="Times New Roman"/>
              </a:rPr>
              <a:t>đen </a:t>
            </a:r>
            <a:r>
              <a:rPr sz="1800" i="1" dirty="0">
                <a:latin typeface="Times New Roman"/>
                <a:cs typeface="Times New Roman"/>
              </a:rPr>
              <a:t>kịt, nhìn kĩ </a:t>
            </a:r>
            <a:r>
              <a:rPr sz="1800" i="1" spc="-5" dirty="0">
                <a:latin typeface="Times New Roman"/>
                <a:cs typeface="Times New Roman"/>
              </a:rPr>
              <a:t>mới </a:t>
            </a:r>
            <a:r>
              <a:rPr sz="1800" i="1" dirty="0">
                <a:latin typeface="Times New Roman"/>
                <a:cs typeface="Times New Roman"/>
              </a:rPr>
              <a:t>thấy </a:t>
            </a:r>
            <a:r>
              <a:rPr sz="1800" i="1" spc="-5" dirty="0">
                <a:latin typeface="Times New Roman"/>
                <a:cs typeface="Times New Roman"/>
              </a:rPr>
              <a:t>một </a:t>
            </a:r>
            <a:r>
              <a:rPr sz="1800" i="1" dirty="0">
                <a:latin typeface="Times New Roman"/>
                <a:cs typeface="Times New Roman"/>
              </a:rPr>
              <a:t>ngôi </a:t>
            </a:r>
            <a:r>
              <a:rPr sz="1800" i="1" spc="-5" dirty="0">
                <a:latin typeface="Times New Roman"/>
                <a:cs typeface="Times New Roman"/>
              </a:rPr>
              <a:t>sao </a:t>
            </a:r>
            <a:r>
              <a:rPr sz="1800" i="1" dirty="0">
                <a:latin typeface="Times New Roman"/>
                <a:cs typeface="Times New Roman"/>
              </a:rPr>
              <a:t>xa,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cháu cũng nghĩ ngay ngôi </a:t>
            </a:r>
            <a:r>
              <a:rPr sz="1800" i="1" spc="-5" dirty="0">
                <a:latin typeface="Times New Roman"/>
                <a:cs typeface="Times New Roman"/>
              </a:rPr>
              <a:t>sao kia </a:t>
            </a:r>
            <a:r>
              <a:rPr sz="1800" i="1" spc="5" dirty="0">
                <a:latin typeface="Times New Roman"/>
                <a:cs typeface="Times New Roman"/>
              </a:rPr>
              <a:t>lẻ </a:t>
            </a:r>
            <a:r>
              <a:rPr sz="1800" i="1" dirty="0">
                <a:latin typeface="Times New Roman"/>
                <a:cs typeface="Times New Roman"/>
              </a:rPr>
              <a:t>loi </a:t>
            </a:r>
            <a:r>
              <a:rPr sz="1800" i="1" spc="-5" dirty="0">
                <a:latin typeface="Times New Roman"/>
                <a:cs typeface="Times New Roman"/>
              </a:rPr>
              <a:t>một </a:t>
            </a:r>
            <a:r>
              <a:rPr sz="1800" i="1" dirty="0">
                <a:latin typeface="Times New Roman"/>
                <a:cs typeface="Times New Roman"/>
              </a:rPr>
              <a:t>mình. Bây giờ </a:t>
            </a:r>
            <a:r>
              <a:rPr sz="1800" i="1" spc="-5" dirty="0">
                <a:latin typeface="Times New Roman"/>
                <a:cs typeface="Times New Roman"/>
              </a:rPr>
              <a:t>làm nghề </a:t>
            </a:r>
            <a:r>
              <a:rPr sz="1800" i="1" dirty="0">
                <a:latin typeface="Times New Roman"/>
                <a:cs typeface="Times New Roman"/>
              </a:rPr>
              <a:t>này cháu </a:t>
            </a:r>
            <a:r>
              <a:rPr sz="1800" i="1" spc="-5" dirty="0">
                <a:latin typeface="Times New Roman"/>
                <a:cs typeface="Times New Roman"/>
              </a:rPr>
              <a:t>không </a:t>
            </a:r>
            <a:r>
              <a:rPr sz="1800" i="1" dirty="0">
                <a:latin typeface="Times New Roman"/>
                <a:cs typeface="Times New Roman"/>
              </a:rPr>
              <a:t>nghĩ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vậy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nữa.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Vả,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khi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việc,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với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công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việc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đôi,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sao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gọi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mình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được?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Huống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việc </a:t>
            </a:r>
            <a:r>
              <a:rPr sz="1800" i="1" dirty="0">
                <a:latin typeface="Times New Roman"/>
                <a:cs typeface="Times New Roman"/>
              </a:rPr>
              <a:t>của cháu </a:t>
            </a:r>
            <a:r>
              <a:rPr sz="1800" i="1" spc="-5" dirty="0">
                <a:latin typeface="Times New Roman"/>
                <a:cs typeface="Times New Roman"/>
              </a:rPr>
              <a:t>gắn </a:t>
            </a:r>
            <a:r>
              <a:rPr sz="1800" i="1" dirty="0">
                <a:latin typeface="Times New Roman"/>
                <a:cs typeface="Times New Roman"/>
              </a:rPr>
              <a:t>liền với việc của bao anh em, đồng chí </a:t>
            </a:r>
            <a:r>
              <a:rPr sz="1800" i="1" spc="-5" dirty="0">
                <a:latin typeface="Times New Roman"/>
                <a:cs typeface="Times New Roman"/>
              </a:rPr>
              <a:t>dưới kia. </a:t>
            </a:r>
            <a:r>
              <a:rPr sz="1800" i="1" dirty="0">
                <a:latin typeface="Times New Roman"/>
                <a:cs typeface="Times New Roman"/>
              </a:rPr>
              <a:t>Công </a:t>
            </a:r>
            <a:r>
              <a:rPr sz="1800" i="1" spc="-5" dirty="0">
                <a:latin typeface="Times New Roman"/>
                <a:cs typeface="Times New Roman"/>
              </a:rPr>
              <a:t>việc của </a:t>
            </a:r>
            <a:r>
              <a:rPr sz="1800" i="1" dirty="0">
                <a:latin typeface="Times New Roman"/>
                <a:cs typeface="Times New Roman"/>
              </a:rPr>
              <a:t>cháu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gian khổ thế </a:t>
            </a:r>
            <a:r>
              <a:rPr sz="1800" i="1" spc="-5" dirty="0">
                <a:latin typeface="Times New Roman"/>
                <a:cs typeface="Times New Roman"/>
              </a:rPr>
              <a:t>đấy, chứ cất </a:t>
            </a:r>
            <a:r>
              <a:rPr sz="1800" i="1" dirty="0">
                <a:latin typeface="Times New Roman"/>
                <a:cs typeface="Times New Roman"/>
              </a:rPr>
              <a:t>nó </a:t>
            </a:r>
            <a:r>
              <a:rPr sz="1800" i="1" spc="-5" dirty="0">
                <a:latin typeface="Times New Roman"/>
                <a:cs typeface="Times New Roman"/>
              </a:rPr>
              <a:t>đi, cháu </a:t>
            </a:r>
            <a:r>
              <a:rPr sz="1800" i="1" dirty="0">
                <a:latin typeface="Times New Roman"/>
                <a:cs typeface="Times New Roman"/>
              </a:rPr>
              <a:t>buồn đến chết </a:t>
            </a:r>
            <a:r>
              <a:rPr sz="1800" i="1" spc="-5" dirty="0">
                <a:latin typeface="Times New Roman"/>
                <a:cs typeface="Times New Roman"/>
              </a:rPr>
              <a:t>mất. </a:t>
            </a:r>
            <a:r>
              <a:rPr sz="1800" i="1" dirty="0">
                <a:latin typeface="Times New Roman"/>
                <a:cs typeface="Times New Roman"/>
              </a:rPr>
              <a:t>Còn </a:t>
            </a:r>
            <a:r>
              <a:rPr sz="1800" i="1" spc="-5" dirty="0">
                <a:latin typeface="Times New Roman"/>
                <a:cs typeface="Times New Roman"/>
              </a:rPr>
              <a:t>người </a:t>
            </a:r>
            <a:r>
              <a:rPr sz="1800" i="1" dirty="0">
                <a:latin typeface="Times New Roman"/>
                <a:cs typeface="Times New Roman"/>
              </a:rPr>
              <a:t>thì ai </a:t>
            </a:r>
            <a:r>
              <a:rPr sz="1800" i="1" spc="-5" dirty="0">
                <a:latin typeface="Times New Roman"/>
                <a:cs typeface="Times New Roman"/>
              </a:rPr>
              <a:t>mà </a:t>
            </a:r>
            <a:r>
              <a:rPr sz="1800" i="1" dirty="0">
                <a:latin typeface="Times New Roman"/>
                <a:cs typeface="Times New Roman"/>
              </a:rPr>
              <a:t>chả "thèm"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hở bác? Mình </a:t>
            </a:r>
            <a:r>
              <a:rPr sz="1800" i="1" spc="-5" dirty="0">
                <a:latin typeface="Times New Roman"/>
                <a:cs typeface="Times New Roman"/>
              </a:rPr>
              <a:t>sinh ra </a:t>
            </a:r>
            <a:r>
              <a:rPr sz="1800" i="1" dirty="0">
                <a:latin typeface="Times New Roman"/>
                <a:cs typeface="Times New Roman"/>
              </a:rPr>
              <a:t>là </a:t>
            </a:r>
            <a:r>
              <a:rPr sz="1800" i="1" spc="-5" dirty="0">
                <a:latin typeface="Times New Roman"/>
                <a:cs typeface="Times New Roman"/>
              </a:rPr>
              <a:t>gì, mình </a:t>
            </a:r>
            <a:r>
              <a:rPr sz="1800" i="1" spc="5" dirty="0">
                <a:latin typeface="Times New Roman"/>
                <a:cs typeface="Times New Roman"/>
              </a:rPr>
              <a:t>đẻ </a:t>
            </a:r>
            <a:r>
              <a:rPr sz="1800" i="1" dirty="0">
                <a:latin typeface="Times New Roman"/>
                <a:cs typeface="Times New Roman"/>
              </a:rPr>
              <a:t>ở đâu, </a:t>
            </a:r>
            <a:r>
              <a:rPr sz="1800" i="1" spc="-5" dirty="0">
                <a:latin typeface="Times New Roman"/>
                <a:cs typeface="Times New Roman"/>
              </a:rPr>
              <a:t>mình </a:t>
            </a:r>
            <a:r>
              <a:rPr sz="1800" i="1" dirty="0">
                <a:latin typeface="Times New Roman"/>
                <a:cs typeface="Times New Roman"/>
              </a:rPr>
              <a:t>vì </a:t>
            </a:r>
            <a:r>
              <a:rPr sz="1800" i="1" spc="-10" dirty="0">
                <a:latin typeface="Times New Roman"/>
                <a:cs typeface="Times New Roman"/>
              </a:rPr>
              <a:t>ai </a:t>
            </a:r>
            <a:r>
              <a:rPr sz="1800" i="1" spc="-5" dirty="0">
                <a:latin typeface="Times New Roman"/>
                <a:cs typeface="Times New Roman"/>
              </a:rPr>
              <a:t>mà </a:t>
            </a:r>
            <a:r>
              <a:rPr sz="1800" i="1" dirty="0">
                <a:latin typeface="Times New Roman"/>
                <a:cs typeface="Times New Roman"/>
              </a:rPr>
              <a:t>làm việc? </a:t>
            </a:r>
            <a:r>
              <a:rPr sz="1800" i="1" spc="-5" dirty="0">
                <a:latin typeface="Times New Roman"/>
                <a:cs typeface="Times New Roman"/>
              </a:rPr>
              <a:t>Đấy, </a:t>
            </a:r>
            <a:r>
              <a:rPr sz="1800" i="1" dirty="0">
                <a:latin typeface="Times New Roman"/>
                <a:cs typeface="Times New Roman"/>
              </a:rPr>
              <a:t>cháu tự nói </a:t>
            </a:r>
            <a:r>
              <a:rPr sz="1800" i="1" spc="-5" dirty="0">
                <a:latin typeface="Times New Roman"/>
                <a:cs typeface="Times New Roman"/>
              </a:rPr>
              <a:t>với </a:t>
            </a:r>
            <a:r>
              <a:rPr sz="1800" i="1" dirty="0">
                <a:latin typeface="Times New Roman"/>
                <a:cs typeface="Times New Roman"/>
              </a:rPr>
              <a:t> cháu </a:t>
            </a:r>
            <a:r>
              <a:rPr sz="1800" i="1" spc="-5" dirty="0">
                <a:latin typeface="Times New Roman"/>
                <a:cs typeface="Times New Roman"/>
              </a:rPr>
              <a:t>thế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đấy."</a:t>
            </a:r>
            <a:endParaRPr sz="1800" dirty="0">
              <a:latin typeface="Times New Roman"/>
              <a:cs typeface="Times New Roman"/>
            </a:endParaRPr>
          </a:p>
          <a:p>
            <a:pPr marL="2358390" algn="just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(Lặng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 Pa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Nguyễn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Long)</a:t>
            </a:r>
          </a:p>
          <a:p>
            <a:pPr marL="12700" marR="5080">
              <a:lnSpc>
                <a:spcPts val="2700"/>
              </a:lnSpc>
              <a:spcBef>
                <a:spcPts val="170"/>
              </a:spcBef>
            </a:pPr>
            <a:r>
              <a:rPr sz="1800" dirty="0">
                <a:latin typeface="Times New Roman"/>
                <a:cs typeface="Times New Roman"/>
              </a:rPr>
              <a:t>Câu1.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nào: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thoại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hay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thoại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hay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thoại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tâm?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dirty="0">
                <a:latin typeface="Times New Roman"/>
                <a:cs typeface="Times New Roman"/>
              </a:rPr>
              <a:t> ra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dấu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giúp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ngôn</a:t>
            </a:r>
            <a:r>
              <a:rPr sz="1800" dirty="0">
                <a:latin typeface="Times New Roman"/>
                <a:cs typeface="Times New Roman"/>
              </a:rPr>
              <a:t> ngữ đó?</a:t>
            </a: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800" dirty="0">
                <a:latin typeface="Times New Roman"/>
                <a:cs typeface="Times New Roman"/>
              </a:rPr>
              <a:t>Câu 2.</a:t>
            </a:r>
            <a:r>
              <a:rPr sz="1800" spc="-5" dirty="0">
                <a:latin typeface="Times New Roman"/>
                <a:cs typeface="Times New Roman"/>
              </a:rPr>
              <a:t> Chỉ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sử</a:t>
            </a:r>
            <a:r>
              <a:rPr sz="1800" dirty="0">
                <a:latin typeface="Times New Roman"/>
                <a:cs typeface="Times New Roman"/>
              </a:rPr>
              <a:t> dụng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khởi</a:t>
            </a:r>
            <a:r>
              <a:rPr sz="1800" dirty="0">
                <a:latin typeface="Times New Roman"/>
                <a:cs typeface="Times New Roman"/>
              </a:rPr>
              <a:t> ngữ 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 trên?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3.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Lặng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lẽ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Pa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bác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lái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xe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thiệu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sĩ,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kĩ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về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"Người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gian".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không?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5" dirty="0">
                <a:latin typeface="Times New Roman"/>
                <a:cs typeface="Times New Roman"/>
              </a:rPr>
              <a:t> giới</a:t>
            </a:r>
            <a:r>
              <a:rPr sz="1800" dirty="0">
                <a:latin typeface="Times New Roman"/>
                <a:cs typeface="Times New Roman"/>
              </a:rPr>
              <a:t> thiệu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 dụng </a:t>
            </a:r>
            <a:r>
              <a:rPr sz="1800" dirty="0">
                <a:latin typeface="Times New Roman"/>
                <a:cs typeface="Times New Roman"/>
              </a:rPr>
              <a:t>gì?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4.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sự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niên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gợi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gì?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ứng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xử</a:t>
            </a:r>
            <a:r>
              <a:rPr sz="1800" spc="-5" dirty="0">
                <a:latin typeface="Times New Roman"/>
                <a:cs typeface="Times New Roman"/>
              </a:rPr>
              <a:t> 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mọi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người?</a:t>
            </a:r>
            <a:r>
              <a:rPr sz="1800" dirty="0">
                <a:latin typeface="Times New Roman"/>
                <a:cs typeface="Times New Roman"/>
              </a:rPr>
              <a:t> Trình </a:t>
            </a:r>
            <a:r>
              <a:rPr sz="1800" spc="-5" dirty="0">
                <a:latin typeface="Times New Roman"/>
                <a:cs typeface="Times New Roman"/>
              </a:rPr>
              <a:t>bày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em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 khoảng 10</a:t>
            </a:r>
            <a:r>
              <a:rPr sz="1800" spc="-5" dirty="0">
                <a:latin typeface="Times New Roman"/>
                <a:cs typeface="Times New Roman"/>
              </a:rPr>
              <a:t> đến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15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1</a:t>
            </a: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Đoạn văn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 dụng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 </a:t>
            </a:r>
            <a:r>
              <a:rPr sz="1800" spc="-5" dirty="0">
                <a:latin typeface="Times New Roman"/>
                <a:cs typeface="Times New Roman"/>
              </a:rPr>
              <a:t>ngôn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 </a:t>
            </a:r>
            <a:r>
              <a:rPr sz="1800" spc="-5" dirty="0">
                <a:latin typeface="Times New Roman"/>
                <a:cs typeface="Times New Roman"/>
              </a:rPr>
              <a:t>thoại.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Dấu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giúp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 nhận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biết:</a:t>
            </a:r>
            <a:endParaRPr sz="1800" dirty="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Đây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 </a:t>
            </a:r>
            <a:r>
              <a:rPr sz="1800" dirty="0">
                <a:latin typeface="Times New Roman"/>
                <a:cs typeface="Times New Roman"/>
              </a:rPr>
              <a:t>trò chuyện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5" dirty="0">
                <a:latin typeface="Times New Roman"/>
                <a:cs typeface="Times New Roman"/>
              </a:rPr>
              <a:t> Họa sĩ.</a:t>
            </a:r>
            <a:endParaRPr sz="1800" dirty="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tiếng.</a:t>
            </a:r>
          </a:p>
          <a:p>
            <a:pPr marL="24257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gạch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ngang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dòng.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2. Có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khởi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Còn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người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thì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ai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mà </a:t>
            </a:r>
            <a:r>
              <a:rPr sz="1800" i="1" dirty="0">
                <a:latin typeface="Times New Roman"/>
                <a:cs typeface="Times New Roman"/>
              </a:rPr>
              <a:t>chả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"thèm"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hở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bác?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Nếu </a:t>
            </a:r>
            <a:r>
              <a:rPr sz="1800" dirty="0">
                <a:latin typeface="Times New Roman"/>
                <a:cs typeface="Times New Roman"/>
              </a:rPr>
              <a:t>xét </a:t>
            </a:r>
            <a:r>
              <a:rPr sz="1800" spc="-5" dirty="0">
                <a:latin typeface="Times New Roman"/>
                <a:cs typeface="Times New Roman"/>
              </a:rPr>
              <a:t>trên phương </a:t>
            </a:r>
            <a:r>
              <a:rPr sz="1800" spc="5" dirty="0">
                <a:latin typeface="Times New Roman"/>
                <a:cs typeface="Times New Roman"/>
              </a:rPr>
              <a:t>diện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dirty="0">
                <a:latin typeface="Times New Roman"/>
                <a:cs typeface="Times New Roman"/>
              </a:rPr>
              <a:t>của từ: </a:t>
            </a:r>
            <a:r>
              <a:rPr sz="1800" spc="-5" dirty="0">
                <a:latin typeface="Times New Roman"/>
                <a:cs typeface="Times New Roman"/>
              </a:rPr>
              <a:t>"Người </a:t>
            </a:r>
            <a:r>
              <a:rPr sz="1800" dirty="0">
                <a:latin typeface="Times New Roman"/>
                <a:cs typeface="Times New Roman"/>
              </a:rPr>
              <a:t>cô </a:t>
            </a:r>
            <a:r>
              <a:rPr sz="1800" spc="-5" dirty="0">
                <a:latin typeface="Times New Roman"/>
                <a:cs typeface="Times New Roman"/>
              </a:rPr>
              <a:t>độc" </a:t>
            </a:r>
            <a:r>
              <a:rPr sz="1800" dirty="0">
                <a:latin typeface="Times New Roman"/>
                <a:cs typeface="Times New Roman"/>
              </a:rPr>
              <a:t>là 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cô đơn </a:t>
            </a:r>
            <a:r>
              <a:rPr sz="1800" spc="-5" dirty="0">
                <a:latin typeface="Times New Roman"/>
                <a:cs typeface="Times New Roman"/>
              </a:rPr>
              <a:t>độc </a:t>
            </a:r>
            <a:r>
              <a:rPr sz="1800" dirty="0">
                <a:latin typeface="Times New Roman"/>
                <a:cs typeface="Times New Roman"/>
              </a:rPr>
              <a:t>thân,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bầu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Bác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lái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xe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đúng.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theo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dõi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 hiểu rằng anh thanh </a:t>
            </a:r>
            <a:r>
              <a:rPr sz="1800" spc="-5" dirty="0">
                <a:latin typeface="Times New Roman"/>
                <a:cs typeface="Times New Roman"/>
              </a:rPr>
              <a:t>niên không </a:t>
            </a:r>
            <a:r>
              <a:rPr sz="1800" spc="5" dirty="0">
                <a:latin typeface="Times New Roman"/>
                <a:cs typeface="Times New Roman"/>
              </a:rPr>
              <a:t>hề </a:t>
            </a:r>
            <a:r>
              <a:rPr sz="1800" dirty="0">
                <a:latin typeface="Times New Roman"/>
                <a:cs typeface="Times New Roman"/>
              </a:rPr>
              <a:t>cô </a:t>
            </a:r>
            <a:r>
              <a:rPr sz="1800" spc="-5" dirty="0">
                <a:latin typeface="Times New Roman"/>
                <a:cs typeface="Times New Roman"/>
              </a:rPr>
              <a:t>độc, không </a:t>
            </a:r>
            <a:r>
              <a:rPr sz="1800" dirty="0">
                <a:latin typeface="Times New Roman"/>
                <a:cs typeface="Times New Roman"/>
              </a:rPr>
              <a:t>hề một </a:t>
            </a:r>
            <a:r>
              <a:rPr sz="1800" spc="-5" dirty="0">
                <a:latin typeface="Times New Roman"/>
                <a:cs typeface="Times New Roman"/>
              </a:rPr>
              <a:t>mình. </a:t>
            </a:r>
            <a:r>
              <a:rPr sz="1800" dirty="0">
                <a:latin typeface="Times New Roman"/>
                <a:cs typeface="Times New Roman"/>
              </a:rPr>
              <a:t>Ta </a:t>
            </a:r>
            <a:r>
              <a:rPr sz="1800" spc="-5" dirty="0">
                <a:latin typeface="Times New Roman"/>
                <a:cs typeface="Times New Roman"/>
              </a:rPr>
              <a:t>hãy </a:t>
            </a:r>
            <a:r>
              <a:rPr sz="1800" dirty="0">
                <a:latin typeface="Times New Roman"/>
                <a:cs typeface="Times New Roman"/>
              </a:rPr>
              <a:t>nghe </a:t>
            </a:r>
            <a:r>
              <a:rPr sz="1800" spc="-5" dirty="0">
                <a:latin typeface="Times New Roman"/>
                <a:cs typeface="Times New Roman"/>
              </a:rPr>
              <a:t>anh </a:t>
            </a:r>
            <a:r>
              <a:rPr sz="1800" dirty="0">
                <a:latin typeface="Times New Roman"/>
                <a:cs typeface="Times New Roman"/>
              </a:rPr>
              <a:t>thanh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niên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nói: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đôi,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gọi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được?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Huống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cháu</a:t>
            </a:r>
            <a:r>
              <a:rPr sz="1800" spc="-5" dirty="0">
                <a:latin typeface="Times New Roman"/>
                <a:cs typeface="Times New Roman"/>
              </a:rPr>
              <a:t> gắn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-5" dirty="0">
                <a:latin typeface="Times New Roman"/>
                <a:cs typeface="Times New Roman"/>
              </a:rPr>
              <a:t> anh</a:t>
            </a:r>
            <a:r>
              <a:rPr sz="1800" dirty="0">
                <a:latin typeface="Times New Roman"/>
                <a:cs typeface="Times New Roman"/>
              </a:rPr>
              <a:t> em,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 </a:t>
            </a:r>
            <a:r>
              <a:rPr sz="1800" spc="-5" dirty="0">
                <a:latin typeface="Times New Roman"/>
                <a:cs typeface="Times New Roman"/>
              </a:rPr>
              <a:t>dưới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Tác dụng: </a:t>
            </a:r>
            <a:r>
              <a:rPr sz="1800" spc="-5" dirty="0">
                <a:latin typeface="Times New Roman"/>
                <a:cs typeface="Times New Roman"/>
              </a:rPr>
              <a:t>Nhà văn để Bác lái </a:t>
            </a:r>
            <a:r>
              <a:rPr sz="1800" dirty="0">
                <a:latin typeface="Times New Roman"/>
                <a:cs typeface="Times New Roman"/>
              </a:rPr>
              <a:t>xe giới thiệu như vậy là một </a:t>
            </a:r>
            <a:r>
              <a:rPr sz="1800" spc="-5" dirty="0">
                <a:latin typeface="Times New Roman"/>
                <a:cs typeface="Times New Roman"/>
              </a:rPr>
              <a:t>sự sáng tạo. Nó đem </a:t>
            </a:r>
            <a:r>
              <a:rPr sz="1800" dirty="0">
                <a:latin typeface="Times New Roman"/>
                <a:cs typeface="Times New Roman"/>
              </a:rPr>
              <a:t>đến </a:t>
            </a:r>
            <a:r>
              <a:rPr sz="1800" spc="-5" dirty="0">
                <a:latin typeface="Times New Roman"/>
                <a:cs typeface="Times New Roman"/>
              </a:rPr>
              <a:t>cho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đọc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thú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tò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mò 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khảo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sau:</a:t>
            </a:r>
            <a:endParaRPr sz="1800">
              <a:latin typeface="Times New Roman"/>
              <a:cs typeface="Times New Roman"/>
            </a:endParaRPr>
          </a:p>
          <a:p>
            <a:pPr marL="12700" marR="5080" indent="229870" algn="just">
              <a:lnSpc>
                <a:spcPct val="1246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Anh thanh niên </a:t>
            </a:r>
            <a:r>
              <a:rPr sz="1800" dirty="0">
                <a:latin typeface="Times New Roman"/>
                <a:cs typeface="Times New Roman"/>
              </a:rPr>
              <a:t>hiện lên qua đoạn </a:t>
            </a:r>
            <a:r>
              <a:rPr sz="1800" spc="-5" dirty="0">
                <a:latin typeface="Times New Roman"/>
                <a:cs typeface="Times New Roman"/>
              </a:rPr>
              <a:t>trích </a:t>
            </a:r>
            <a:r>
              <a:rPr sz="1800" dirty="0">
                <a:latin typeface="Times New Roman"/>
                <a:cs typeface="Times New Roman"/>
              </a:rPr>
              <a:t>trên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spc="5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vất vả trong </a:t>
            </a:r>
            <a:r>
              <a:rPr sz="1800" spc="-5" dirty="0">
                <a:latin typeface="Times New Roman"/>
                <a:cs typeface="Times New Roman"/>
              </a:rPr>
              <a:t>công việc,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yêu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tinh </a:t>
            </a:r>
            <a:r>
              <a:rPr sz="1800" dirty="0">
                <a:latin typeface="Times New Roman"/>
                <a:cs typeface="Times New Roman"/>
              </a:rPr>
              <a:t>thần </a:t>
            </a:r>
            <a:r>
              <a:rPr sz="1800" spc="-5" dirty="0">
                <a:latin typeface="Times New Roman"/>
                <a:cs typeface="Times New Roman"/>
              </a:rPr>
              <a:t>trách nhiệm với </a:t>
            </a:r>
            <a:r>
              <a:rPr sz="1800" dirty="0">
                <a:latin typeface="Times New Roman"/>
                <a:cs typeface="Times New Roman"/>
              </a:rPr>
              <a:t>công </a:t>
            </a:r>
            <a:r>
              <a:rPr sz="1800" spc="-5" dirty="0">
                <a:latin typeface="Times New Roman"/>
                <a:cs typeface="Times New Roman"/>
              </a:rPr>
              <a:t>việc. </a:t>
            </a:r>
            <a:r>
              <a:rPr sz="1800" dirty="0">
                <a:latin typeface="Times New Roman"/>
                <a:cs typeface="Times New Roman"/>
              </a:rPr>
              <a:t>Anh </a:t>
            </a:r>
            <a:r>
              <a:rPr sz="1800" spc="-5" dirty="0">
                <a:latin typeface="Times New Roman"/>
                <a:cs typeface="Times New Roman"/>
              </a:rPr>
              <a:t>thanh </a:t>
            </a:r>
            <a:r>
              <a:rPr sz="1800" dirty="0">
                <a:latin typeface="Times New Roman"/>
                <a:cs typeface="Times New Roman"/>
              </a:rPr>
              <a:t>niên 27 tuổi </a:t>
            </a:r>
            <a:r>
              <a:rPr sz="1800" spc="-5" dirty="0">
                <a:latin typeface="Times New Roman"/>
                <a:cs typeface="Times New Roman"/>
              </a:rPr>
              <a:t>sống một mình </a:t>
            </a:r>
            <a:r>
              <a:rPr sz="1800" dirty="0">
                <a:latin typeface="Times New Roman"/>
                <a:cs typeface="Times New Roman"/>
              </a:rPr>
              <a:t> trên đỉnh </a:t>
            </a:r>
            <a:r>
              <a:rPr sz="1800" spc="-5" dirty="0">
                <a:latin typeface="Times New Roman"/>
                <a:cs typeface="Times New Roman"/>
              </a:rPr>
              <a:t>núi cao, </a:t>
            </a:r>
            <a:r>
              <a:rPr sz="1800" dirty="0">
                <a:latin typeface="Times New Roman"/>
                <a:cs typeface="Times New Roman"/>
              </a:rPr>
              <a:t>quanh </a:t>
            </a:r>
            <a:r>
              <a:rPr sz="1800" spc="-5" dirty="0">
                <a:latin typeface="Times New Roman"/>
                <a:cs typeface="Times New Roman"/>
              </a:rPr>
              <a:t>năm suốt </a:t>
            </a:r>
            <a:r>
              <a:rPr sz="1800" dirty="0">
                <a:latin typeface="Times New Roman"/>
                <a:cs typeface="Times New Roman"/>
              </a:rPr>
              <a:t>tháng làm </a:t>
            </a:r>
            <a:r>
              <a:rPr sz="1800" spc="-5" dirty="0">
                <a:latin typeface="Times New Roman"/>
                <a:cs typeface="Times New Roman"/>
              </a:rPr>
              <a:t>việc với </a:t>
            </a:r>
            <a:r>
              <a:rPr sz="1800" dirty="0">
                <a:latin typeface="Times New Roman"/>
                <a:cs typeface="Times New Roman"/>
              </a:rPr>
              <a:t>cây và </a:t>
            </a:r>
            <a:r>
              <a:rPr sz="1800" spc="-10" dirty="0">
                <a:latin typeface="Times New Roman"/>
                <a:cs typeface="Times New Roman"/>
              </a:rPr>
              <a:t>mây </a:t>
            </a:r>
            <a:r>
              <a:rPr sz="1800" dirty="0">
                <a:latin typeface="Times New Roman"/>
                <a:cs typeface="Times New Roman"/>
              </a:rPr>
              <a:t>núi.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 việc hàng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“đo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gió,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mưa,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đất”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rồi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ghi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chép,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máy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đàm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báo </a:t>
            </a:r>
            <a:r>
              <a:rPr sz="1800" spc="-5" dirty="0">
                <a:latin typeface="Times New Roman"/>
                <a:cs typeface="Times New Roman"/>
              </a:rPr>
              <a:t>về </a:t>
            </a:r>
            <a:r>
              <a:rPr sz="1800" dirty="0">
                <a:latin typeface="Times New Roman"/>
                <a:cs typeface="Times New Roman"/>
              </a:rPr>
              <a:t>trung tâm phục vụ cho </a:t>
            </a:r>
            <a:r>
              <a:rPr sz="1800" spc="-5" dirty="0">
                <a:latin typeface="Times New Roman"/>
                <a:cs typeface="Times New Roman"/>
              </a:rPr>
              <a:t>công </a:t>
            </a:r>
            <a:r>
              <a:rPr sz="1800" dirty="0">
                <a:latin typeface="Times New Roman"/>
                <a:cs typeface="Times New Roman"/>
              </a:rPr>
              <a:t>việc chiến </a:t>
            </a:r>
            <a:r>
              <a:rPr sz="1800" spc="-5" dirty="0">
                <a:latin typeface="Times New Roman"/>
                <a:cs typeface="Times New Roman"/>
              </a:rPr>
              <a:t>đấu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sản xuất.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Công </a:t>
            </a:r>
            <a:r>
              <a:rPr sz="1800" dirty="0">
                <a:latin typeface="Times New Roman"/>
                <a:cs typeface="Times New Roman"/>
              </a:rPr>
              <a:t>việc ấy đòi hỏi </a:t>
            </a:r>
            <a:r>
              <a:rPr sz="1800" spc="-5" dirty="0">
                <a:latin typeface="Times New Roman"/>
                <a:cs typeface="Times New Roman"/>
              </a:rPr>
              <a:t>phải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xác,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trách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nhiệm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khắc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nghiệt,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khổ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 thanh niên </a:t>
            </a:r>
            <a:r>
              <a:rPr sz="1800" spc="-5" dirty="0">
                <a:latin typeface="Times New Roman"/>
                <a:cs typeface="Times New Roman"/>
              </a:rPr>
              <a:t>vẫn </a:t>
            </a:r>
            <a:r>
              <a:rPr sz="1800" dirty="0">
                <a:latin typeface="Times New Roman"/>
                <a:cs typeface="Times New Roman"/>
              </a:rPr>
              <a:t>có ý chí, </a:t>
            </a:r>
            <a:r>
              <a:rPr sz="1800" spc="-5" dirty="0">
                <a:latin typeface="Times New Roman"/>
                <a:cs typeface="Times New Roman"/>
              </a:rPr>
              <a:t>nghị lực để vượt qua. </a:t>
            </a:r>
            <a:r>
              <a:rPr sz="1800" dirty="0">
                <a:latin typeface="Times New Roman"/>
                <a:cs typeface="Times New Roman"/>
              </a:rPr>
              <a:t>Anh kể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mọi </a:t>
            </a:r>
            <a:r>
              <a:rPr sz="1800" spc="-5" dirty="0">
                <a:latin typeface="Times New Roman"/>
                <a:cs typeface="Times New Roman"/>
              </a:rPr>
              <a:t>người về </a:t>
            </a:r>
            <a:r>
              <a:rPr sz="1800" dirty="0">
                <a:latin typeface="Times New Roman"/>
                <a:cs typeface="Times New Roman"/>
              </a:rPr>
              <a:t>công </a:t>
            </a:r>
            <a:r>
              <a:rPr sz="1800" spc="-5" dirty="0">
                <a:latin typeface="Times New Roman"/>
                <a:cs typeface="Times New Roman"/>
              </a:rPr>
              <a:t>việc </a:t>
            </a:r>
            <a:r>
              <a:rPr sz="1800" spc="-10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 với một </a:t>
            </a:r>
            <a:r>
              <a:rPr sz="1800" spc="-5" dirty="0">
                <a:latin typeface="Times New Roman"/>
                <a:cs typeface="Times New Roman"/>
              </a:rPr>
              <a:t>sự hứng khởi, say </a:t>
            </a:r>
            <a:r>
              <a:rPr sz="1800" dirty="0">
                <a:latin typeface="Times New Roman"/>
                <a:cs typeface="Times New Roman"/>
              </a:rPr>
              <a:t>mê. Đối </a:t>
            </a:r>
            <a:r>
              <a:rPr sz="1800" spc="-5" dirty="0">
                <a:latin typeface="Times New Roman"/>
                <a:cs typeface="Times New Roman"/>
              </a:rPr>
              <a:t>với chàng thanh niên này </a:t>
            </a:r>
            <a:r>
              <a:rPr sz="1800" dirty="0">
                <a:latin typeface="Times New Roman"/>
                <a:cs typeface="Times New Roman"/>
              </a:rPr>
              <a:t>thì công việc </a:t>
            </a:r>
            <a:r>
              <a:rPr sz="1800" spc="-5" dirty="0">
                <a:latin typeface="Times New Roman"/>
                <a:cs typeface="Times New Roman"/>
              </a:rPr>
              <a:t>chính là </a:t>
            </a:r>
            <a:r>
              <a:rPr sz="1800" dirty="0">
                <a:latin typeface="Times New Roman"/>
                <a:cs typeface="Times New Roman"/>
              </a:rPr>
              <a:t> một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bạn </a:t>
            </a:r>
            <a:r>
              <a:rPr sz="1800" spc="-5" dirty="0">
                <a:latin typeface="Times New Roman"/>
                <a:cs typeface="Times New Roman"/>
              </a:rPr>
              <a:t>gắn bó. </a:t>
            </a:r>
            <a:r>
              <a:rPr sz="1800" dirty="0">
                <a:latin typeface="Times New Roman"/>
                <a:cs typeface="Times New Roman"/>
              </a:rPr>
              <a:t>Chính vì </a:t>
            </a:r>
            <a:r>
              <a:rPr sz="1800" spc="5" dirty="0">
                <a:latin typeface="Times New Roman"/>
                <a:cs typeface="Times New Roman"/>
              </a:rPr>
              <a:t>vậy </a:t>
            </a:r>
            <a:r>
              <a:rPr sz="1800" dirty="0">
                <a:latin typeface="Times New Roman"/>
                <a:cs typeface="Times New Roman"/>
              </a:rPr>
              <a:t>anh </a:t>
            </a:r>
            <a:r>
              <a:rPr sz="1800" spc="-5" dirty="0">
                <a:latin typeface="Times New Roman"/>
                <a:cs typeface="Times New Roman"/>
              </a:rPr>
              <a:t>cảm thấy </a:t>
            </a:r>
            <a:r>
              <a:rPr sz="1800" dirty="0">
                <a:latin typeface="Times New Roman"/>
                <a:cs typeface="Times New Roman"/>
              </a:rPr>
              <a:t>không hề cô </a:t>
            </a:r>
            <a:r>
              <a:rPr sz="1800" spc="-5" dirty="0">
                <a:latin typeface="Times New Roman"/>
                <a:cs typeface="Times New Roman"/>
              </a:rPr>
              <a:t>đơn </a:t>
            </a:r>
            <a:r>
              <a:rPr sz="1800" dirty="0">
                <a:latin typeface="Times New Roman"/>
                <a:cs typeface="Times New Roman"/>
              </a:rPr>
              <a:t>như cái </a:t>
            </a:r>
            <a:r>
              <a:rPr sz="1800" spc="-5" dirty="0">
                <a:latin typeface="Times New Roman"/>
                <a:cs typeface="Times New Roman"/>
              </a:rPr>
              <a:t>tên mọi người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vẫn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"người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gian".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nghề: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"Công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cháu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gian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khổ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 </a:t>
            </a:r>
            <a:r>
              <a:rPr sz="1800" spc="-5" dirty="0">
                <a:latin typeface="Times New Roman"/>
                <a:cs typeface="Times New Roman"/>
              </a:rPr>
              <a:t>đấy, </a:t>
            </a:r>
            <a:r>
              <a:rPr sz="1800" dirty="0">
                <a:latin typeface="Times New Roman"/>
                <a:cs typeface="Times New Roman"/>
              </a:rPr>
              <a:t>chứ </a:t>
            </a:r>
            <a:r>
              <a:rPr sz="1800" spc="-5" dirty="0">
                <a:latin typeface="Times New Roman"/>
                <a:cs typeface="Times New Roman"/>
              </a:rPr>
              <a:t>cất </a:t>
            </a:r>
            <a:r>
              <a:rPr sz="1800" dirty="0">
                <a:latin typeface="Times New Roman"/>
                <a:cs typeface="Times New Roman"/>
              </a:rPr>
              <a:t>nó đi, </a:t>
            </a:r>
            <a:r>
              <a:rPr sz="1800" spc="-5" dirty="0">
                <a:latin typeface="Times New Roman"/>
                <a:cs typeface="Times New Roman"/>
              </a:rPr>
              <a:t>cháu </a:t>
            </a:r>
            <a:r>
              <a:rPr sz="1800" dirty="0">
                <a:latin typeface="Times New Roman"/>
                <a:cs typeface="Times New Roman"/>
              </a:rPr>
              <a:t>buồn đến </a:t>
            </a:r>
            <a:r>
              <a:rPr sz="1800" spc="-5" dirty="0">
                <a:latin typeface="Times New Roman"/>
                <a:cs typeface="Times New Roman"/>
              </a:rPr>
              <a:t>chết mất." </a:t>
            </a:r>
            <a:r>
              <a:rPr sz="1800" dirty="0">
                <a:latin typeface="Times New Roman"/>
                <a:cs typeface="Times New Roman"/>
              </a:rPr>
              <a:t>Niềm vui nhỏ </a:t>
            </a:r>
            <a:r>
              <a:rPr sz="1800" spc="-5" dirty="0">
                <a:latin typeface="Times New Roman"/>
                <a:cs typeface="Times New Roman"/>
              </a:rPr>
              <a:t>nhoi </a:t>
            </a:r>
            <a:r>
              <a:rPr sz="1800" dirty="0">
                <a:latin typeface="Times New Roman"/>
                <a:cs typeface="Times New Roman"/>
              </a:rPr>
              <a:t>của anh đó </a:t>
            </a:r>
            <a:r>
              <a:rPr sz="1800" spc="-5" dirty="0">
                <a:latin typeface="Times New Roman"/>
                <a:cs typeface="Times New Roman"/>
              </a:rPr>
              <a:t>chính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cống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được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quốc.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góp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nhỏ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 thắng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quân </a:t>
            </a:r>
            <a:r>
              <a:rPr sz="1800" spc="-5" dirty="0">
                <a:latin typeface="Times New Roman"/>
                <a:cs typeface="Times New Roman"/>
              </a:rPr>
              <a:t>ta: </a:t>
            </a:r>
            <a:r>
              <a:rPr sz="1800" dirty="0">
                <a:latin typeface="Times New Roman"/>
                <a:cs typeface="Times New Roman"/>
              </a:rPr>
              <a:t>"nhờ </a:t>
            </a:r>
            <a:r>
              <a:rPr sz="1800" spc="-5" dirty="0">
                <a:latin typeface="Times New Roman"/>
                <a:cs typeface="Times New Roman"/>
              </a:rPr>
              <a:t>cháu </a:t>
            </a:r>
            <a:r>
              <a:rPr sz="1800" dirty="0">
                <a:latin typeface="Times New Roman"/>
                <a:cs typeface="Times New Roman"/>
              </a:rPr>
              <a:t>góp phần </a:t>
            </a:r>
            <a:r>
              <a:rPr sz="1800" spc="-5" dirty="0">
                <a:latin typeface="Times New Roman"/>
                <a:cs typeface="Times New Roman"/>
              </a:rPr>
              <a:t>phát </a:t>
            </a:r>
            <a:r>
              <a:rPr sz="1800" dirty="0">
                <a:latin typeface="Times New Roman"/>
                <a:cs typeface="Times New Roman"/>
              </a:rPr>
              <a:t>hiện một </a:t>
            </a:r>
            <a:r>
              <a:rPr sz="1800" spc="-5" dirty="0">
                <a:latin typeface="Times New Roman"/>
                <a:cs typeface="Times New Roman"/>
              </a:rPr>
              <a:t>đám mây </a:t>
            </a:r>
            <a:r>
              <a:rPr sz="1800" dirty="0">
                <a:latin typeface="Times New Roman"/>
                <a:cs typeface="Times New Roman"/>
              </a:rPr>
              <a:t>khô </a:t>
            </a:r>
            <a:r>
              <a:rPr sz="1800" spc="-5" dirty="0">
                <a:latin typeface="Times New Roman"/>
                <a:cs typeface="Times New Roman"/>
              </a:rPr>
              <a:t>mà </a:t>
            </a:r>
            <a:r>
              <a:rPr sz="1800" dirty="0">
                <a:latin typeface="Times New Roman"/>
                <a:cs typeface="Times New Roman"/>
              </a:rPr>
              <a:t>ngày </a:t>
            </a:r>
            <a:r>
              <a:rPr sz="1800" spc="-5" dirty="0">
                <a:latin typeface="Times New Roman"/>
                <a:cs typeface="Times New Roman"/>
              </a:rPr>
              <a:t>ấy, </a:t>
            </a:r>
            <a:r>
              <a:rPr sz="1800" dirty="0">
                <a:latin typeface="Times New Roman"/>
                <a:cs typeface="Times New Roman"/>
              </a:rPr>
              <a:t> tháng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ấy,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nhiêu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Mĩ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Rồng.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với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cháu,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7497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thật là đột ngột, không ngờ lại là như thế".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 lời </a:t>
            </a:r>
            <a:r>
              <a:rPr sz="1800" dirty="0">
                <a:latin typeface="Times New Roman"/>
                <a:cs typeface="Times New Roman"/>
              </a:rPr>
              <a:t>kể </a:t>
            </a:r>
            <a:r>
              <a:rPr sz="1800" spc="-5" dirty="0">
                <a:latin typeface="Times New Roman"/>
                <a:cs typeface="Times New Roman"/>
              </a:rPr>
              <a:t>chân thành </a:t>
            </a:r>
            <a:r>
              <a:rPr sz="1800" dirty="0">
                <a:latin typeface="Times New Roman"/>
                <a:cs typeface="Times New Roman"/>
              </a:rPr>
              <a:t>của anh </a:t>
            </a:r>
            <a:r>
              <a:rPr sz="1800" spc="-5" dirty="0">
                <a:latin typeface="Times New Roman"/>
                <a:cs typeface="Times New Roman"/>
              </a:rPr>
              <a:t>thanh niên, </a:t>
            </a: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10" dirty="0">
                <a:latin typeface="Times New Roman"/>
                <a:cs typeface="Times New Roman"/>
              </a:rPr>
              <a:t> thấy</a:t>
            </a:r>
            <a:r>
              <a:rPr sz="1800" spc="-5" dirty="0">
                <a:latin typeface="Times New Roman"/>
                <a:cs typeface="Times New Roman"/>
              </a:rPr>
              <a:t> được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10" dirty="0">
                <a:latin typeface="Times New Roman"/>
                <a:cs typeface="Times New Roman"/>
              </a:rPr>
              <a:t> suy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đúng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đắn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người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lao động</a:t>
            </a:r>
            <a:r>
              <a:rPr sz="1800" spc="-5" dirty="0">
                <a:latin typeface="Times New Roman"/>
                <a:cs typeface="Times New Roman"/>
              </a:rPr>
              <a:t> vẫn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đêm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thầm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lặng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hiến.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endParaRPr lang="en-US" sz="1800" b="1" u="sng" spc="-5" dirty="0">
              <a:uFill>
                <a:solidFill>
                  <a:srgbClr val="000000"/>
                </a:solidFill>
              </a:uFill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u="sng" spc="-5" dirty="0" err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</a:t>
            </a:r>
            <a:r>
              <a:rPr sz="1800" spc="-10" dirty="0">
                <a:latin typeface="Times New Roman"/>
                <a:cs typeface="Times New Roman"/>
              </a:rPr>
              <a:t> sau:</a:t>
            </a:r>
            <a:endParaRPr sz="1800" dirty="0">
              <a:latin typeface="Times New Roman"/>
              <a:cs typeface="Times New Roman"/>
            </a:endParaRPr>
          </a:p>
          <a:p>
            <a:pPr marL="12700" indent="229870" algn="just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“Họa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sĩ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nghĩ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thầm: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“Khách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tới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bất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ngờ,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chắc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cu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cậu chưa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kịp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quét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tước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dọn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dẹp,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chưa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i="1" dirty="0">
                <a:latin typeface="Times New Roman"/>
                <a:cs typeface="Times New Roman"/>
              </a:rPr>
              <a:t>kịp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gấp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chăn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chẳng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hạn”...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ông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rất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ngạc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nhiên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khi</a:t>
            </a:r>
            <a:r>
              <a:rPr sz="1800" i="1" spc="-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bước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lên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bậc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thang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bằng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đất,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thấy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trai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đang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hái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hoa.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Còn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cô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kĩ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sư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chỉ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“ô”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lên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tiếng!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Sau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gần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hai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ngày,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qua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ngót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bốn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trăm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cây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số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đường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dài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cách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Hà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Nội,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đứng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mây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mù </a:t>
            </a:r>
            <a:r>
              <a:rPr sz="1800" i="1" dirty="0">
                <a:latin typeface="Times New Roman"/>
                <a:cs typeface="Times New Roman"/>
              </a:rPr>
              <a:t>ngang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tầm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với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chiếc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cầu</a:t>
            </a:r>
            <a:r>
              <a:rPr sz="1800" i="1" spc="-10" dirty="0">
                <a:latin typeface="Times New Roman"/>
                <a:cs typeface="Times New Roman"/>
              </a:rPr>
              <a:t> vồng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kia, bỗng </a:t>
            </a:r>
            <a:r>
              <a:rPr sz="1800" i="1" spc="-5" dirty="0">
                <a:latin typeface="Times New Roman"/>
                <a:cs typeface="Times New Roman"/>
              </a:rPr>
              <a:t>nhiên lại </a:t>
            </a:r>
            <a:r>
              <a:rPr sz="1800" i="1" dirty="0">
                <a:latin typeface="Times New Roman"/>
                <a:cs typeface="Times New Roman"/>
              </a:rPr>
              <a:t>gặp hoa </a:t>
            </a:r>
            <a:r>
              <a:rPr sz="1800" i="1" spc="-5" dirty="0">
                <a:latin typeface="Times New Roman"/>
                <a:cs typeface="Times New Roman"/>
              </a:rPr>
              <a:t>dơn, </a:t>
            </a:r>
            <a:r>
              <a:rPr sz="1800" i="1" dirty="0">
                <a:latin typeface="Times New Roman"/>
                <a:cs typeface="Times New Roman"/>
              </a:rPr>
              <a:t>hoa thược </a:t>
            </a:r>
            <a:r>
              <a:rPr sz="1800" i="1" spc="-5" dirty="0">
                <a:latin typeface="Times New Roman"/>
                <a:cs typeface="Times New Roman"/>
              </a:rPr>
              <a:t>dược, </a:t>
            </a:r>
            <a:r>
              <a:rPr sz="1800" i="1" dirty="0">
                <a:latin typeface="Times New Roman"/>
                <a:cs typeface="Times New Roman"/>
              </a:rPr>
              <a:t>vàng, </a:t>
            </a:r>
            <a:r>
              <a:rPr sz="1800" i="1" spc="-5" dirty="0">
                <a:latin typeface="Times New Roman"/>
                <a:cs typeface="Times New Roman"/>
              </a:rPr>
              <a:t>tím, đỏ, hồng </a:t>
            </a:r>
            <a:r>
              <a:rPr sz="1800" i="1" dirty="0">
                <a:latin typeface="Times New Roman"/>
                <a:cs typeface="Times New Roman"/>
              </a:rPr>
              <a:t>phấn, tổ </a:t>
            </a:r>
            <a:r>
              <a:rPr sz="1800" i="1" spc="-5" dirty="0">
                <a:latin typeface="Times New Roman"/>
                <a:cs typeface="Times New Roman"/>
              </a:rPr>
              <a:t>ong... ngay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lúc </a:t>
            </a:r>
            <a:r>
              <a:rPr sz="1800" i="1" spc="-5" dirty="0">
                <a:latin typeface="Times New Roman"/>
                <a:cs typeface="Times New Roman"/>
              </a:rPr>
              <a:t>dưới </a:t>
            </a:r>
            <a:r>
              <a:rPr sz="1800" i="1" dirty="0">
                <a:latin typeface="Times New Roman"/>
                <a:cs typeface="Times New Roman"/>
              </a:rPr>
              <a:t>kia </a:t>
            </a:r>
            <a:r>
              <a:rPr sz="1800" i="1" spc="-5" dirty="0">
                <a:latin typeface="Times New Roman"/>
                <a:cs typeface="Times New Roman"/>
              </a:rPr>
              <a:t>đang mùa hè, </a:t>
            </a:r>
            <a:r>
              <a:rPr sz="1800" i="1" spc="5" dirty="0">
                <a:latin typeface="Times New Roman"/>
                <a:cs typeface="Times New Roman"/>
              </a:rPr>
              <a:t>đột </a:t>
            </a:r>
            <a:r>
              <a:rPr sz="1800" i="1" spc="-5" dirty="0">
                <a:latin typeface="Times New Roman"/>
                <a:cs typeface="Times New Roman"/>
              </a:rPr>
              <a:t>ngột </a:t>
            </a:r>
            <a:r>
              <a:rPr sz="1800" i="1" dirty="0">
                <a:latin typeface="Times New Roman"/>
                <a:cs typeface="Times New Roman"/>
              </a:rPr>
              <a:t>và </a:t>
            </a:r>
            <a:r>
              <a:rPr sz="1800" i="1" spc="-5" dirty="0">
                <a:latin typeface="Times New Roman"/>
                <a:cs typeface="Times New Roman"/>
              </a:rPr>
              <a:t>mừng rỡ, quên mất </a:t>
            </a:r>
            <a:r>
              <a:rPr sz="1800" i="1" dirty="0">
                <a:latin typeface="Times New Roman"/>
                <a:cs typeface="Times New Roman"/>
              </a:rPr>
              <a:t>e lệ, cô chạy đến bên </a:t>
            </a:r>
            <a:r>
              <a:rPr sz="1800" i="1" spc="-5" dirty="0">
                <a:latin typeface="Times New Roman"/>
                <a:cs typeface="Times New Roman"/>
              </a:rPr>
              <a:t>người </a:t>
            </a:r>
            <a:r>
              <a:rPr sz="1800" i="1" dirty="0">
                <a:latin typeface="Times New Roman"/>
                <a:cs typeface="Times New Roman"/>
              </a:rPr>
              <a:t>con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trai đang </a:t>
            </a:r>
            <a:r>
              <a:rPr sz="1800" i="1" spc="-5" dirty="0">
                <a:latin typeface="Times New Roman"/>
                <a:cs typeface="Times New Roman"/>
              </a:rPr>
              <a:t>cắt hoa. </a:t>
            </a:r>
            <a:r>
              <a:rPr sz="1800" i="1" dirty="0">
                <a:latin typeface="Times New Roman"/>
                <a:cs typeface="Times New Roman"/>
              </a:rPr>
              <a:t>Anh con </a:t>
            </a:r>
            <a:r>
              <a:rPr sz="1800" i="1" spc="-5" dirty="0">
                <a:latin typeface="Times New Roman"/>
                <a:cs typeface="Times New Roman"/>
              </a:rPr>
              <a:t>trai, </a:t>
            </a:r>
            <a:r>
              <a:rPr sz="1800" i="1" dirty="0">
                <a:latin typeface="Times New Roman"/>
                <a:cs typeface="Times New Roman"/>
              </a:rPr>
              <a:t>rất tự </a:t>
            </a:r>
            <a:r>
              <a:rPr sz="1800" i="1" spc="-5" dirty="0">
                <a:latin typeface="Times New Roman"/>
                <a:cs typeface="Times New Roman"/>
              </a:rPr>
              <a:t>nhiên </a:t>
            </a:r>
            <a:r>
              <a:rPr sz="1800" i="1" dirty="0">
                <a:latin typeface="Times New Roman"/>
                <a:cs typeface="Times New Roman"/>
              </a:rPr>
              <a:t>như với </a:t>
            </a:r>
            <a:r>
              <a:rPr sz="1800" i="1" spc="-5" dirty="0">
                <a:latin typeface="Times New Roman"/>
                <a:cs typeface="Times New Roman"/>
              </a:rPr>
              <a:t>một người bạn </a:t>
            </a:r>
            <a:r>
              <a:rPr sz="1800" i="1" dirty="0">
                <a:latin typeface="Times New Roman"/>
                <a:cs typeface="Times New Roman"/>
              </a:rPr>
              <a:t>đã quen </a:t>
            </a:r>
            <a:r>
              <a:rPr sz="1800" i="1" spc="-5" dirty="0">
                <a:latin typeface="Times New Roman"/>
                <a:cs typeface="Times New Roman"/>
              </a:rPr>
              <a:t>thân, </a:t>
            </a:r>
            <a:r>
              <a:rPr sz="1800" i="1" dirty="0">
                <a:latin typeface="Times New Roman"/>
                <a:cs typeface="Times New Roman"/>
              </a:rPr>
              <a:t>trao bó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hoa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đã </a:t>
            </a:r>
            <a:r>
              <a:rPr sz="1800" i="1" spc="-5" dirty="0">
                <a:latin typeface="Times New Roman"/>
                <a:cs typeface="Times New Roman"/>
              </a:rPr>
              <a:t>cắt</a:t>
            </a:r>
            <a:r>
              <a:rPr sz="1800" i="1" dirty="0">
                <a:latin typeface="Times New Roman"/>
                <a:cs typeface="Times New Roman"/>
              </a:rPr>
              <a:t> cho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dirty="0">
                <a:latin typeface="Times New Roman"/>
                <a:cs typeface="Times New Roman"/>
              </a:rPr>
              <a:t> con</a:t>
            </a:r>
            <a:r>
              <a:rPr sz="1800" i="1" spc="-5" dirty="0">
                <a:latin typeface="Times New Roman"/>
                <a:cs typeface="Times New Roman"/>
              </a:rPr>
              <a:t> gái, </a:t>
            </a:r>
            <a:r>
              <a:rPr sz="1800" i="1" dirty="0">
                <a:latin typeface="Times New Roman"/>
                <a:cs typeface="Times New Roman"/>
              </a:rPr>
              <a:t>và cũng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rất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tự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nhiên,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cô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đỡ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lấy”.</a:t>
            </a:r>
            <a:endParaRPr sz="1800" dirty="0">
              <a:latin typeface="Times New Roman"/>
              <a:cs typeface="Times New Roman"/>
            </a:endParaRPr>
          </a:p>
          <a:p>
            <a:pPr marL="172847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(Lặng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 Nguyễn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Long,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SGK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9)</a:t>
            </a:r>
          </a:p>
          <a:p>
            <a:pPr marL="12700" marR="6350" algn="just">
              <a:lnSpc>
                <a:spcPts val="2700"/>
              </a:lnSpc>
              <a:spcBef>
                <a:spcPts val="90"/>
              </a:spcBef>
            </a:pPr>
            <a:r>
              <a:rPr sz="1800" dirty="0">
                <a:latin typeface="Times New Roman"/>
                <a:cs typeface="Times New Roman"/>
              </a:rPr>
              <a:t>Câu 1: </a:t>
            </a:r>
            <a:r>
              <a:rPr sz="1800" spc="-5" dirty="0">
                <a:latin typeface="Times New Roman"/>
                <a:cs typeface="Times New Roman"/>
              </a:rPr>
              <a:t>Nêu hoàn </a:t>
            </a:r>
            <a:r>
              <a:rPr sz="1800" dirty="0">
                <a:latin typeface="Times New Roman"/>
                <a:cs typeface="Times New Roman"/>
              </a:rPr>
              <a:t>cảnh ra đời </a:t>
            </a:r>
            <a:r>
              <a:rPr sz="1800" spc="-5" dirty="0">
                <a:latin typeface="Times New Roman"/>
                <a:cs typeface="Times New Roman"/>
              </a:rPr>
              <a:t>của truyện ngắn </a:t>
            </a:r>
            <a:r>
              <a:rPr sz="1800" dirty="0">
                <a:latin typeface="Times New Roman"/>
                <a:cs typeface="Times New Roman"/>
              </a:rPr>
              <a:t>“Lặng lẽ </a:t>
            </a:r>
            <a:r>
              <a:rPr sz="1800" spc="-5" dirty="0">
                <a:latin typeface="Times New Roman"/>
                <a:cs typeface="Times New Roman"/>
              </a:rPr>
              <a:t>Sa </a:t>
            </a:r>
            <a:r>
              <a:rPr sz="1800" spc="-10" dirty="0">
                <a:latin typeface="Times New Roman"/>
                <a:cs typeface="Times New Roman"/>
              </a:rPr>
              <a:t>Pa” </a:t>
            </a:r>
            <a:r>
              <a:rPr sz="1800" dirty="0">
                <a:latin typeface="Times New Roman"/>
                <a:cs typeface="Times New Roman"/>
              </a:rPr>
              <a:t>và nhận </a:t>
            </a:r>
            <a:r>
              <a:rPr sz="1800" spc="-5" dirty="0">
                <a:latin typeface="Times New Roman"/>
                <a:cs typeface="Times New Roman"/>
              </a:rPr>
              <a:t>xét về </a:t>
            </a:r>
            <a:r>
              <a:rPr sz="1800" dirty="0">
                <a:latin typeface="Times New Roman"/>
                <a:cs typeface="Times New Roman"/>
              </a:rPr>
              <a:t>tình huống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9042" y="1264665"/>
            <a:ext cx="45624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BÀI</a:t>
            </a:r>
            <a:r>
              <a:rPr spc="-20" dirty="0"/>
              <a:t> </a:t>
            </a:r>
            <a:r>
              <a:rPr dirty="0"/>
              <a:t>1. </a:t>
            </a:r>
            <a:r>
              <a:rPr spc="-5" dirty="0"/>
              <a:t>TÓM </a:t>
            </a:r>
            <a:r>
              <a:rPr dirty="0"/>
              <a:t>TẮT</a:t>
            </a:r>
            <a:r>
              <a:rPr spc="-10" dirty="0"/>
              <a:t> </a:t>
            </a:r>
            <a:r>
              <a:rPr spc="-5" dirty="0"/>
              <a:t>KIẾN</a:t>
            </a:r>
            <a:r>
              <a:rPr dirty="0"/>
              <a:t> </a:t>
            </a:r>
            <a:r>
              <a:rPr spc="-5" dirty="0"/>
              <a:t>THỨC</a:t>
            </a:r>
            <a:r>
              <a:rPr spc="-15" dirty="0"/>
              <a:t> </a:t>
            </a:r>
            <a:r>
              <a:rPr dirty="0"/>
              <a:t>CƠ</a:t>
            </a:r>
            <a:r>
              <a:rPr spc="-10" dirty="0"/>
              <a:t> </a:t>
            </a:r>
            <a:r>
              <a:rPr spc="-5" dirty="0"/>
              <a:t>BẢN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577085"/>
            <a:ext cx="8258175" cy="481203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1800" b="1" spc="-5" dirty="0">
                <a:latin typeface="Times New Roman"/>
                <a:cs typeface="Times New Roman"/>
              </a:rPr>
              <a:t>A.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TÌM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HIỂU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CHUNG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Tác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giả: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– Nguyễn </a:t>
            </a:r>
            <a:r>
              <a:rPr sz="1800" spc="-5" dirty="0">
                <a:latin typeface="Times New Roman"/>
                <a:cs typeface="Times New Roman"/>
              </a:rPr>
              <a:t>Thành </a:t>
            </a:r>
            <a:r>
              <a:rPr sz="1800" dirty="0">
                <a:latin typeface="Times New Roman"/>
                <a:cs typeface="Times New Roman"/>
              </a:rPr>
              <a:t>Long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(1925-1991),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quê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Duy </a:t>
            </a:r>
            <a:r>
              <a:rPr sz="1800" spc="-5" dirty="0">
                <a:latin typeface="Times New Roman"/>
                <a:cs typeface="Times New Roman"/>
              </a:rPr>
              <a:t>Xuyên,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Quảng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kháng</a:t>
            </a:r>
            <a:r>
              <a:rPr sz="1800" spc="-5" dirty="0">
                <a:latin typeface="Times New Roman"/>
                <a:cs typeface="Times New Roman"/>
              </a:rPr>
              <a:t> chiến</a:t>
            </a:r>
            <a:r>
              <a:rPr sz="1800" dirty="0">
                <a:latin typeface="Times New Roman"/>
                <a:cs typeface="Times New Roman"/>
              </a:rPr>
              <a:t> chống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Pháp,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bút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chuyên </a:t>
            </a:r>
            <a:r>
              <a:rPr sz="1800" dirty="0">
                <a:latin typeface="Times New Roman"/>
                <a:cs typeface="Times New Roman"/>
              </a:rPr>
              <a:t>viết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 </a:t>
            </a:r>
            <a:r>
              <a:rPr sz="1800" spc="-5" dirty="0">
                <a:latin typeface="Times New Roman"/>
                <a:cs typeface="Times New Roman"/>
              </a:rPr>
              <a:t>ngắn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kí.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xây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dựng</a:t>
            </a:r>
            <a:r>
              <a:rPr sz="1800" dirty="0">
                <a:latin typeface="Times New Roman"/>
                <a:cs typeface="Times New Roman"/>
              </a:rPr>
              <a:t> chủ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xã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miền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năm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60-70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kỉ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XX.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ngắn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nhẹ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nhàng,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kí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giàu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thơ,</a:t>
            </a:r>
            <a:r>
              <a:rPr sz="1800" spc="-5" dirty="0">
                <a:latin typeface="Times New Roman"/>
                <a:cs typeface="Times New Roman"/>
              </a:rPr>
              <a:t> thấm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đẫm</a:t>
            </a:r>
            <a:r>
              <a:rPr sz="1800" dirty="0">
                <a:latin typeface="Times New Roman"/>
                <a:cs typeface="Times New Roman"/>
              </a:rPr>
              <a:t> chất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trữ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vẻ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khả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lọc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hồn,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chúng</a:t>
            </a:r>
            <a:r>
              <a:rPr sz="1800" dirty="0">
                <a:latin typeface="Times New Roman"/>
                <a:cs typeface="Times New Roman"/>
              </a:rPr>
              <a:t> ta </a:t>
            </a:r>
            <a:r>
              <a:rPr sz="1800" spc="-5" dirty="0">
                <a:latin typeface="Times New Roman"/>
                <a:cs typeface="Times New Roman"/>
              </a:rPr>
              <a:t>thêm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yêu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cuộc</a:t>
            </a:r>
            <a:r>
              <a:rPr sz="1800" spc="-5" dirty="0">
                <a:latin typeface="Times New Roman"/>
                <a:cs typeface="Times New Roman"/>
              </a:rPr>
              <a:t> sống.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ngoài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báo,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dịch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nổi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5" dirty="0">
                <a:latin typeface="Times New Roman"/>
                <a:cs typeface="Times New Roman"/>
              </a:rPr>
              <a:t> học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ngoài.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tiêu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biểu: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xanh,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Sơn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tỏi,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cơm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cụ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Gió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gió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nồm,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Chuyện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 </a:t>
            </a:r>
            <a:r>
              <a:rPr sz="1800" spc="-5" dirty="0">
                <a:latin typeface="Times New Roman"/>
                <a:cs typeface="Times New Roman"/>
              </a:rPr>
              <a:t>xưởng,Trong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bão,…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2: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Xét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cấu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pháp,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đó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kiểu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gì?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Câu 3: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 </a:t>
            </a:r>
            <a:r>
              <a:rPr sz="1800" spc="-5" dirty="0">
                <a:latin typeface="Times New Roman"/>
                <a:cs typeface="Times New Roman"/>
              </a:rPr>
              <a:t>trên,</a:t>
            </a:r>
            <a:r>
              <a:rPr sz="1800" dirty="0">
                <a:latin typeface="Times New Roman"/>
                <a:cs typeface="Times New Roman"/>
              </a:rPr>
              <a:t> em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dirty="0">
                <a:latin typeface="Times New Roman"/>
                <a:cs typeface="Times New Roman"/>
              </a:rPr>
              <a:t> gì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 niên?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4: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bạn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-5" dirty="0">
                <a:latin typeface="Times New Roman"/>
                <a:cs typeface="Times New Roman"/>
              </a:rPr>
              <a:t> sinh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 như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ngắn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“Lặng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lẽ </a:t>
            </a:r>
            <a:r>
              <a:rPr sz="1800" spc="-5" dirty="0">
                <a:latin typeface="Times New Roman"/>
                <a:cs typeface="Times New Roman"/>
              </a:rPr>
              <a:t>Sa </a:t>
            </a:r>
            <a:r>
              <a:rPr sz="1800" spc="-10" dirty="0">
                <a:latin typeface="Times New Roman"/>
                <a:cs typeface="Times New Roman"/>
              </a:rPr>
              <a:t>Pa”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Nguyễn </a:t>
            </a:r>
            <a:r>
              <a:rPr sz="1800" dirty="0">
                <a:latin typeface="Times New Roman"/>
                <a:cs typeface="Times New Roman"/>
              </a:rPr>
              <a:t>Thành </a:t>
            </a:r>
            <a:r>
              <a:rPr sz="1800" spc="-5" dirty="0">
                <a:latin typeface="Times New Roman"/>
                <a:cs typeface="Times New Roman"/>
              </a:rPr>
              <a:t>Long, </a:t>
            </a:r>
            <a:r>
              <a:rPr sz="1800" dirty="0">
                <a:latin typeface="Times New Roman"/>
                <a:cs typeface="Times New Roman"/>
              </a:rPr>
              <a:t>có những </a:t>
            </a:r>
            <a:r>
              <a:rPr sz="1800" spc="-5" dirty="0">
                <a:latin typeface="Times New Roman"/>
                <a:cs typeface="Times New Roman"/>
              </a:rPr>
              <a:t>nhân vật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5" dirty="0">
                <a:latin typeface="Times New Roman"/>
                <a:cs typeface="Times New Roman"/>
              </a:rPr>
              <a:t>xuất </a:t>
            </a:r>
            <a:r>
              <a:rPr sz="1800" dirty="0">
                <a:latin typeface="Times New Roman"/>
                <a:cs typeface="Times New Roman"/>
              </a:rPr>
              <a:t>hiện </a:t>
            </a:r>
            <a:r>
              <a:rPr sz="1800" spc="-5" dirty="0">
                <a:latin typeface="Times New Roman"/>
                <a:cs typeface="Times New Roman"/>
              </a:rPr>
              <a:t>trực </a:t>
            </a:r>
            <a:r>
              <a:rPr sz="1800" dirty="0">
                <a:latin typeface="Times New Roman"/>
                <a:cs typeface="Times New Roman"/>
              </a:rPr>
              <a:t>tiếp mà chỉ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kể</a:t>
            </a:r>
            <a:r>
              <a:rPr sz="1800" spc="-5" dirty="0">
                <a:latin typeface="Times New Roman"/>
                <a:cs typeface="Times New Roman"/>
              </a:rPr>
              <a:t> 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niên,</a:t>
            </a:r>
            <a:r>
              <a:rPr sz="1800" dirty="0">
                <a:latin typeface="Times New Roman"/>
                <a:cs typeface="Times New Roman"/>
              </a:rPr>
              <a:t> nhưng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góp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phần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phẩm.”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Hãy viết </a:t>
            </a:r>
            <a:r>
              <a:rPr sz="1800" dirty="0">
                <a:latin typeface="Times New Roman"/>
                <a:cs typeface="Times New Roman"/>
              </a:rPr>
              <a:t>khoảng 10 </a:t>
            </a:r>
            <a:r>
              <a:rPr sz="1800" spc="-5" dirty="0">
                <a:latin typeface="Times New Roman"/>
                <a:cs typeface="Times New Roman"/>
              </a:rPr>
              <a:t>câu </a:t>
            </a:r>
            <a:r>
              <a:rPr sz="1800" dirty="0">
                <a:latin typeface="Times New Roman"/>
                <a:cs typeface="Times New Roman"/>
              </a:rPr>
              <a:t>văn tiếp theo câu mở đầu ấy </a:t>
            </a:r>
            <a:r>
              <a:rPr sz="1800" spc="-10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tạo thành </a:t>
            </a:r>
            <a:r>
              <a:rPr sz="1800" dirty="0">
                <a:latin typeface="Times New Roman"/>
                <a:cs typeface="Times New Roman"/>
              </a:rPr>
              <a:t>đoạn văn theo kết </a:t>
            </a:r>
            <a:r>
              <a:rPr sz="1800" spc="-5" dirty="0">
                <a:latin typeface="Times New Roman"/>
                <a:cs typeface="Times New Roman"/>
              </a:rPr>
              <a:t>cấu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tổng-phân-hợp.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phủ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phần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khởi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(gạch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</a:t>
            </a:r>
            <a:r>
              <a:rPr sz="1800" dirty="0">
                <a:latin typeface="Times New Roman"/>
                <a:cs typeface="Times New Roman"/>
              </a:rPr>
              <a:t> 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phủ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định</a:t>
            </a:r>
            <a:r>
              <a:rPr sz="1800" dirty="0">
                <a:latin typeface="Times New Roman"/>
                <a:cs typeface="Times New Roman"/>
              </a:rPr>
              <a:t> và thành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khởi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ngữ).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1</a:t>
            </a: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tác: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ngắn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“Lặng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lẽ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Pa”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kết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quả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chuyến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Lào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hè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1970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lúc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miền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Bắc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xây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dựng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CNXH,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miền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Nam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bước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 </a:t>
            </a: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ác liệt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nhất.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ts val="2700"/>
              </a:lnSpc>
              <a:spcBef>
                <a:spcPts val="8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huống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truyện: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gặp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gỡ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sĩ,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kĩ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lái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xe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với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niên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 tác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khí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dirty="0">
                <a:latin typeface="Times New Roman"/>
                <a:cs typeface="Times New Roman"/>
              </a:rPr>
              <a:t> trên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đỉnh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Sơn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Sa </a:t>
            </a:r>
            <a:r>
              <a:rPr sz="1800" spc="-10" dirty="0">
                <a:latin typeface="Times New Roman"/>
                <a:cs typeface="Times New Roman"/>
              </a:rPr>
              <a:t>Pa.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3600" y="819658"/>
            <a:ext cx="8334375" cy="310134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xét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huống:</a:t>
            </a:r>
            <a:endParaRPr sz="18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cờ, nhẹ nhàng</a:t>
            </a:r>
            <a:endParaRPr sz="18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lợi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khắc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endParaRPr sz="1800">
              <a:latin typeface="Times New Roman"/>
              <a:cs typeface="Times New Roman"/>
            </a:endParaRPr>
          </a:p>
          <a:p>
            <a:pPr marL="50800" marR="43180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xúc,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 nghĩ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các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khác.</a:t>
            </a:r>
            <a:endParaRPr sz="18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25"/>
              </a:spcBef>
            </a:pP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Anh con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trai</a:t>
            </a:r>
            <a:r>
              <a:rPr sz="1800" i="1" dirty="0">
                <a:latin typeface="Times New Roman"/>
                <a:cs typeface="Times New Roman"/>
              </a:rPr>
              <a:t>/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rất</a:t>
            </a:r>
            <a:r>
              <a:rPr sz="1800" i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tự</a:t>
            </a:r>
            <a:r>
              <a:rPr sz="1800" i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nhiên</a:t>
            </a:r>
            <a:r>
              <a:rPr sz="1800" i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như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với</a:t>
            </a:r>
            <a:r>
              <a:rPr sz="1800" i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một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người</a:t>
            </a:r>
            <a:r>
              <a:rPr sz="1800" i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bạn</a:t>
            </a:r>
            <a:r>
              <a:rPr sz="1800" i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đã quen thân,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trao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bó hoa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đã</a:t>
            </a:r>
            <a:r>
              <a:rPr sz="1800" i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cắt</a:t>
            </a:r>
            <a:endParaRPr sz="1800">
              <a:latin typeface="Times New Roman"/>
              <a:cs typeface="Times New Roman"/>
            </a:endParaRPr>
          </a:p>
          <a:p>
            <a:pPr marL="453390">
              <a:lnSpc>
                <a:spcPct val="100000"/>
              </a:lnSpc>
              <a:spcBef>
                <a:spcPts val="540"/>
              </a:spcBef>
              <a:tabLst>
                <a:tab pos="4679950" algn="l"/>
              </a:tabLst>
            </a:pPr>
            <a:r>
              <a:rPr sz="1800" spc="-10" dirty="0">
                <a:latin typeface="Times New Roman"/>
                <a:cs typeface="Times New Roman"/>
              </a:rPr>
              <a:t>C</a:t>
            </a:r>
            <a:r>
              <a:rPr sz="1725" spc="-15" baseline="-7246" dirty="0">
                <a:latin typeface="Times New Roman"/>
                <a:cs typeface="Times New Roman"/>
              </a:rPr>
              <a:t>1	</a:t>
            </a:r>
            <a:r>
              <a:rPr sz="1800" spc="-5" dirty="0">
                <a:latin typeface="Times New Roman"/>
                <a:cs typeface="Times New Roman"/>
              </a:rPr>
              <a:t>V</a:t>
            </a:r>
            <a:r>
              <a:rPr sz="1725" spc="-7" baseline="-7246" dirty="0">
                <a:latin typeface="Times New Roman"/>
                <a:cs typeface="Times New Roman"/>
              </a:rPr>
              <a:t>1</a:t>
            </a:r>
            <a:endParaRPr sz="1725" baseline="-7246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30"/>
              </a:spcBef>
            </a:pP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cho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người</a:t>
            </a:r>
            <a:r>
              <a:rPr sz="1800" i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gái</a:t>
            </a:r>
            <a:r>
              <a:rPr sz="1800" i="1" spc="-5" dirty="0">
                <a:latin typeface="Times New Roman"/>
                <a:cs typeface="Times New Roman"/>
              </a:rPr>
              <a:t>,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cũng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rất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tự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nhiên,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cô</a:t>
            </a:r>
            <a:r>
              <a:rPr sz="1800" i="1" dirty="0">
                <a:latin typeface="Times New Roman"/>
                <a:cs typeface="Times New Roman"/>
              </a:rPr>
              <a:t>/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đỡ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lấy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6300" y="3895725"/>
            <a:ext cx="3030855" cy="105156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897255">
              <a:lnSpc>
                <a:spcPct val="100000"/>
              </a:lnSpc>
              <a:spcBef>
                <a:spcPts val="625"/>
              </a:spcBef>
            </a:pPr>
            <a:r>
              <a:rPr sz="1800" spc="-5" dirty="0">
                <a:latin typeface="Times New Roman"/>
                <a:cs typeface="Times New Roman"/>
              </a:rPr>
              <a:t>V</a:t>
            </a:r>
            <a:r>
              <a:rPr sz="1725" spc="-7" baseline="-7246" dirty="0">
                <a:latin typeface="Times New Roman"/>
                <a:cs typeface="Times New Roman"/>
              </a:rPr>
              <a:t>1</a:t>
            </a:r>
            <a:endParaRPr sz="1725" baseline="-7246">
              <a:latin typeface="Times New Roman"/>
              <a:cs typeface="Times New Roman"/>
            </a:endParaRPr>
          </a:p>
          <a:p>
            <a:pPr marL="38100" marR="30480">
              <a:lnSpc>
                <a:spcPts val="2700"/>
              </a:lnSpc>
              <a:spcBef>
                <a:spcPts val="9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thuộc kiểu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ghép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0603" y="3962780"/>
            <a:ext cx="88709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597535" algn="l"/>
              </a:tabLst>
            </a:pPr>
            <a:r>
              <a:rPr sz="1800" spc="-5" dirty="0">
                <a:latin typeface="Times New Roman"/>
                <a:cs typeface="Times New Roman"/>
              </a:rPr>
              <a:t>C</a:t>
            </a:r>
            <a:r>
              <a:rPr sz="1725" spc="-7" baseline="-7246" dirty="0">
                <a:latin typeface="Times New Roman"/>
                <a:cs typeface="Times New Roman"/>
              </a:rPr>
              <a:t>2	</a:t>
            </a:r>
            <a:r>
              <a:rPr sz="1800" spc="-5" dirty="0">
                <a:latin typeface="Times New Roman"/>
                <a:cs typeface="Times New Roman"/>
              </a:rPr>
              <a:t>V</a:t>
            </a:r>
            <a:r>
              <a:rPr sz="1725" spc="-7" baseline="-7246" dirty="0">
                <a:latin typeface="Times New Roman"/>
                <a:cs typeface="Times New Roman"/>
              </a:rPr>
              <a:t>2</a:t>
            </a:r>
            <a:endParaRPr sz="1725" baseline="-7246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4921376"/>
            <a:ext cx="8258809" cy="17341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 cởi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mở,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 </a:t>
            </a:r>
            <a:r>
              <a:rPr sz="1800" dirty="0">
                <a:latin typeface="Times New Roman"/>
                <a:cs typeface="Times New Roman"/>
              </a:rPr>
              <a:t>thiện, hiếu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khách.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ts val="2690"/>
              </a:lnSpc>
              <a:spcBef>
                <a:spcPts val="18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niên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nếp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sống,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sống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-&gt;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Tinh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=&gt;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 sự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khâm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phục,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quý,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ngợi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dirty="0">
                <a:latin typeface="Times New Roman"/>
                <a:cs typeface="Times New Roman"/>
              </a:rPr>
              <a:t> vật.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10" dirty="0">
                <a:latin typeface="Times New Roman"/>
                <a:cs typeface="Times New Roman"/>
              </a:rPr>
              <a:t> ý: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4468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- Trong truyện </a:t>
            </a:r>
            <a:r>
              <a:rPr sz="1800" spc="-5" dirty="0">
                <a:latin typeface="Times New Roman"/>
                <a:cs typeface="Times New Roman"/>
              </a:rPr>
              <a:t>ngắn </a:t>
            </a:r>
            <a:r>
              <a:rPr sz="1800" dirty="0">
                <a:latin typeface="Times New Roman"/>
                <a:cs typeface="Times New Roman"/>
              </a:rPr>
              <a:t>“Lặng lẽ </a:t>
            </a:r>
            <a:r>
              <a:rPr sz="1800" spc="-5" dirty="0">
                <a:latin typeface="Times New Roman"/>
                <a:cs typeface="Times New Roman"/>
              </a:rPr>
              <a:t>Sa Pa” của </a:t>
            </a:r>
            <a:r>
              <a:rPr sz="1800" dirty="0">
                <a:latin typeface="Times New Roman"/>
                <a:cs typeface="Times New Roman"/>
              </a:rPr>
              <a:t>Nguyễn Thành Long, có những nhân </a:t>
            </a:r>
            <a:r>
              <a:rPr sz="1800" spc="-5" dirty="0">
                <a:latin typeface="Times New Roman"/>
                <a:cs typeface="Times New Roman"/>
              </a:rPr>
              <a:t>vật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xuất hiện trực </a:t>
            </a:r>
            <a:r>
              <a:rPr sz="1800" spc="-5" dirty="0">
                <a:latin typeface="Times New Roman"/>
                <a:cs typeface="Times New Roman"/>
              </a:rPr>
              <a:t>tiếp </a:t>
            </a:r>
            <a:r>
              <a:rPr sz="1800" dirty="0">
                <a:latin typeface="Times New Roman"/>
                <a:cs typeface="Times New Roman"/>
              </a:rPr>
              <a:t>mà chỉ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giới thiệu </a:t>
            </a:r>
            <a:r>
              <a:rPr sz="1800" spc="-5" dirty="0">
                <a:latin typeface="Times New Roman"/>
                <a:cs typeface="Times New Roman"/>
              </a:rPr>
              <a:t>gián tiếp </a:t>
            </a:r>
            <a:r>
              <a:rPr sz="1800" dirty="0">
                <a:latin typeface="Times New Roman"/>
                <a:cs typeface="Times New Roman"/>
              </a:rPr>
              <a:t>qua lời </a:t>
            </a:r>
            <a:r>
              <a:rPr sz="1800" spc="-10" dirty="0">
                <a:latin typeface="Times New Roman"/>
                <a:cs typeface="Times New Roman"/>
              </a:rPr>
              <a:t>kể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anh </a:t>
            </a:r>
            <a:r>
              <a:rPr sz="1800" spc="-5" dirty="0">
                <a:latin typeface="Times New Roman"/>
                <a:cs typeface="Times New Roman"/>
              </a:rPr>
              <a:t>thanh niên, </a:t>
            </a:r>
            <a:r>
              <a:rPr sz="1800" dirty="0">
                <a:latin typeface="Times New Roman"/>
                <a:cs typeface="Times New Roman"/>
              </a:rPr>
              <a:t>nhưng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 góp </a:t>
            </a:r>
            <a:r>
              <a:rPr sz="1800" spc="-5" dirty="0">
                <a:latin typeface="Times New Roman"/>
                <a:cs typeface="Times New Roman"/>
              </a:rPr>
              <a:t>phần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Ông </a:t>
            </a:r>
            <a:r>
              <a:rPr sz="1800" dirty="0">
                <a:latin typeface="Times New Roman"/>
                <a:cs typeface="Times New Roman"/>
              </a:rPr>
              <a:t>kĩ </a:t>
            </a:r>
            <a:r>
              <a:rPr sz="1800" spc="-5" dirty="0">
                <a:latin typeface="Times New Roman"/>
                <a:cs typeface="Times New Roman"/>
              </a:rPr>
              <a:t>sư vườn </a:t>
            </a:r>
            <a:r>
              <a:rPr sz="1800" dirty="0">
                <a:latin typeface="Times New Roman"/>
                <a:cs typeface="Times New Roman"/>
              </a:rPr>
              <a:t>rau </a:t>
            </a:r>
            <a:r>
              <a:rPr sz="1800" spc="-5" dirty="0">
                <a:latin typeface="Times New Roman"/>
                <a:cs typeface="Times New Roman"/>
              </a:rPr>
              <a:t>Sa Pa: Ngồi </a:t>
            </a:r>
            <a:r>
              <a:rPr sz="1800" dirty="0">
                <a:latin typeface="Times New Roman"/>
                <a:cs typeface="Times New Roman"/>
              </a:rPr>
              <a:t>một mình </a:t>
            </a:r>
            <a:r>
              <a:rPr sz="1800" spc="-5" dirty="0">
                <a:latin typeface="Times New Roman"/>
                <a:cs typeface="Times New Roman"/>
              </a:rPr>
              <a:t>hàng </a:t>
            </a:r>
            <a:r>
              <a:rPr sz="1800" dirty="0">
                <a:latin typeface="Times New Roman"/>
                <a:cs typeface="Times New Roman"/>
              </a:rPr>
              <a:t>ngày để </a:t>
            </a:r>
            <a:r>
              <a:rPr sz="1800" spc="-5" dirty="0">
                <a:latin typeface="Times New Roman"/>
                <a:cs typeface="Times New Roman"/>
              </a:rPr>
              <a:t>nghiên </a:t>
            </a:r>
            <a:r>
              <a:rPr sz="1800" dirty="0">
                <a:latin typeface="Times New Roman"/>
                <a:cs typeface="Times New Roman"/>
              </a:rPr>
              <a:t>cứu </a:t>
            </a:r>
            <a:r>
              <a:rPr sz="1800" spc="-5" dirty="0">
                <a:latin typeface="Times New Roman"/>
                <a:cs typeface="Times New Roman"/>
              </a:rPr>
              <a:t>cách </a:t>
            </a:r>
            <a:r>
              <a:rPr sz="1800" spc="5" dirty="0">
                <a:latin typeface="Times New Roman"/>
                <a:cs typeface="Times New Roman"/>
              </a:rPr>
              <a:t>thụ </a:t>
            </a:r>
            <a:r>
              <a:rPr sz="1800" spc="-5" dirty="0">
                <a:latin typeface="Times New Roman"/>
                <a:cs typeface="Times New Roman"/>
              </a:rPr>
              <a:t>phấn </a:t>
            </a:r>
            <a:r>
              <a:rPr sz="1800" spc="-1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cốt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tìm </a:t>
            </a:r>
            <a:r>
              <a:rPr sz="1800" spc="-5" dirty="0">
                <a:latin typeface="Times New Roman"/>
                <a:cs typeface="Times New Roman"/>
              </a:rPr>
              <a:t>ra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giống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</a:t>
            </a:r>
            <a:r>
              <a:rPr sz="1800" dirty="0">
                <a:latin typeface="Times New Roman"/>
                <a:cs typeface="Times New Roman"/>
              </a:rPr>
              <a:t> hào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ngọt, to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hơn.</a:t>
            </a:r>
          </a:p>
          <a:p>
            <a:pPr marL="12700" marR="508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 Anh cán bộ </a:t>
            </a:r>
            <a:r>
              <a:rPr sz="1800" spc="-5" dirty="0">
                <a:latin typeface="Times New Roman"/>
                <a:cs typeface="Times New Roman"/>
              </a:rPr>
              <a:t>nghiên </a:t>
            </a:r>
            <a:r>
              <a:rPr sz="1800" dirty="0">
                <a:latin typeface="Times New Roman"/>
                <a:cs typeface="Times New Roman"/>
              </a:rPr>
              <a:t>cứu </a:t>
            </a:r>
            <a:r>
              <a:rPr sz="1800" spc="-5" dirty="0">
                <a:latin typeface="Times New Roman"/>
                <a:cs typeface="Times New Roman"/>
              </a:rPr>
              <a:t>sét: Mười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năm </a:t>
            </a:r>
            <a:r>
              <a:rPr sz="1800" dirty="0">
                <a:latin typeface="Times New Roman"/>
                <a:cs typeface="Times New Roman"/>
              </a:rPr>
              <a:t>ròng không </a:t>
            </a:r>
            <a:r>
              <a:rPr sz="1800" spc="-5" dirty="0">
                <a:latin typeface="Times New Roman"/>
                <a:cs typeface="Times New Roman"/>
              </a:rPr>
              <a:t>một ngày </a:t>
            </a:r>
            <a:r>
              <a:rPr sz="1800" dirty="0">
                <a:latin typeface="Times New Roman"/>
                <a:cs typeface="Times New Roman"/>
              </a:rPr>
              <a:t>rời cơ quan, </a:t>
            </a:r>
            <a:r>
              <a:rPr sz="1800" spc="-5" dirty="0">
                <a:latin typeface="Times New Roman"/>
                <a:cs typeface="Times New Roman"/>
              </a:rPr>
              <a:t>không về </a:t>
            </a:r>
            <a:r>
              <a:rPr sz="1800" dirty="0">
                <a:latin typeface="Times New Roman"/>
                <a:cs typeface="Times New Roman"/>
              </a:rPr>
              <a:t> quê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thăm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chuyện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vợ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cốt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nghiên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cứu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sét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tìm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nguyên</a:t>
            </a: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quê</a:t>
            </a:r>
            <a:r>
              <a:rPr sz="1800" spc="-5" dirty="0">
                <a:latin typeface="Times New Roman"/>
                <a:cs typeface="Times New Roman"/>
              </a:rPr>
              <a:t> hương,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endParaRPr lang="en-US" sz="1800" spc="15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- Anh bạn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nghiệp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lặng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lẽ</a:t>
            </a:r>
            <a:r>
              <a:rPr sz="1800" spc="-5" dirty="0">
                <a:latin typeface="Times New Roman"/>
                <a:cs typeface="Times New Roman"/>
              </a:rPr>
              <a:t> cống </a:t>
            </a:r>
            <a:r>
              <a:rPr sz="1800" dirty="0">
                <a:latin typeface="Times New Roman"/>
                <a:cs typeface="Times New Roman"/>
              </a:rPr>
              <a:t>hiến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đỉnh</a:t>
            </a:r>
            <a:r>
              <a:rPr sz="1800" dirty="0">
                <a:latin typeface="Times New Roman"/>
                <a:cs typeface="Times New Roman"/>
              </a:rPr>
              <a:t> Phan-xi-păng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3142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mét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Ông </a:t>
            </a:r>
            <a:r>
              <a:rPr sz="1800" dirty="0">
                <a:latin typeface="Times New Roman"/>
                <a:cs typeface="Times New Roman"/>
              </a:rPr>
              <a:t>kĩ </a:t>
            </a:r>
            <a:r>
              <a:rPr sz="1800" spc="-5" dirty="0">
                <a:latin typeface="Times New Roman"/>
                <a:cs typeface="Times New Roman"/>
              </a:rPr>
              <a:t>sư, </a:t>
            </a:r>
            <a:r>
              <a:rPr sz="1800" dirty="0">
                <a:latin typeface="Times New Roman"/>
                <a:cs typeface="Times New Roman"/>
              </a:rPr>
              <a:t>anh cán </a:t>
            </a:r>
            <a:r>
              <a:rPr sz="1800" spc="5" dirty="0">
                <a:latin typeface="Times New Roman"/>
                <a:cs typeface="Times New Roman"/>
              </a:rPr>
              <a:t>bộ </a:t>
            </a:r>
            <a:r>
              <a:rPr sz="1800" spc="-5" dirty="0">
                <a:latin typeface="Times New Roman"/>
                <a:cs typeface="Times New Roman"/>
              </a:rPr>
              <a:t>nghiên cứu sét </a:t>
            </a:r>
            <a:r>
              <a:rPr sz="1800" dirty="0">
                <a:latin typeface="Times New Roman"/>
                <a:cs typeface="Times New Roman"/>
              </a:rPr>
              <a:t>cùng với anh thanh </a:t>
            </a:r>
            <a:r>
              <a:rPr sz="1800" spc="-5" dirty="0">
                <a:latin typeface="Times New Roman"/>
                <a:cs typeface="Times New Roman"/>
              </a:rPr>
              <a:t>niên đều </a:t>
            </a:r>
            <a:r>
              <a:rPr sz="1800" dirty="0">
                <a:latin typeface="Times New Roman"/>
                <a:cs typeface="Times New Roman"/>
              </a:rPr>
              <a:t>là những 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 cống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hiến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âm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thầm,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lặng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lẽ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vùng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Pa,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Pa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hề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lặng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lẽ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tên</a:t>
            </a:r>
          </a:p>
          <a:p>
            <a:pPr marL="12700" marR="5080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luôn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luôn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sôi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nhịp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khẩn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trương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hết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5" dirty="0">
                <a:latin typeface="Times New Roman"/>
                <a:cs typeface="Times New Roman"/>
              </a:rPr>
              <a:t> hăng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lao động,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cống </a:t>
            </a:r>
            <a:r>
              <a:rPr sz="1800" spc="-5" dirty="0">
                <a:latin typeface="Times New Roman"/>
                <a:cs typeface="Times New Roman"/>
              </a:rPr>
              <a:t>hiến</a:t>
            </a:r>
            <a:r>
              <a:rPr sz="1800" dirty="0">
                <a:latin typeface="Times New Roman"/>
                <a:cs typeface="Times New Roman"/>
              </a:rPr>
              <a:t> 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quê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hương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ngắn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Lặng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lẽ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spc="-10" dirty="0">
                <a:latin typeface="Times New Roman"/>
                <a:cs typeface="Times New Roman"/>
              </a:rPr>
              <a:t> Pa,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viết:</a:t>
            </a:r>
            <a:endParaRPr sz="1800">
              <a:latin typeface="Times New Roman"/>
              <a:cs typeface="Times New Roman"/>
            </a:endParaRPr>
          </a:p>
          <a:p>
            <a:pPr marL="12700" indent="17399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"</a:t>
            </a:r>
            <a:r>
              <a:rPr sz="1800" i="1" spc="-5" dirty="0">
                <a:latin typeface="Times New Roman"/>
                <a:cs typeface="Times New Roman"/>
              </a:rPr>
              <a:t>Trong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cái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im </a:t>
            </a:r>
            <a:r>
              <a:rPr sz="1800" i="1" dirty="0">
                <a:latin typeface="Times New Roman"/>
                <a:cs typeface="Times New Roman"/>
              </a:rPr>
              <a:t>lặng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 Sa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Pa, dưới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những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dinh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thự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cũ kĩ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 Sa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Pa,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Sa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Pa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mà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chỉ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nghe</a:t>
            </a:r>
            <a:endParaRPr sz="1800">
              <a:latin typeface="Times New Roman"/>
              <a:cs typeface="Times New Roman"/>
            </a:endParaRPr>
          </a:p>
          <a:p>
            <a:pPr marL="12700" marR="6985">
              <a:lnSpc>
                <a:spcPct val="124600"/>
              </a:lnSpc>
              <a:spcBef>
                <a:spcPts val="10"/>
              </a:spcBef>
            </a:pPr>
            <a:r>
              <a:rPr sz="1800" i="1" dirty="0">
                <a:latin typeface="Times New Roman"/>
                <a:cs typeface="Times New Roman"/>
              </a:rPr>
              <a:t>tên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đã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nghĩ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đến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việc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nghỉ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ngơi,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những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làm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việc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lo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nghĩ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vậy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 đất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nước."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(Trích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Lặng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lẽ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Sa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Long,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9,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tập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1,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Nam, </a:t>
            </a:r>
            <a:r>
              <a:rPr sz="1800" spc="-5" dirty="0">
                <a:latin typeface="Times New Roman"/>
                <a:cs typeface="Times New Roman"/>
              </a:rPr>
              <a:t>2017).</a:t>
            </a:r>
            <a:endParaRPr sz="180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1: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nhắc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tới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“Những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vậy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nước”?</a:t>
            </a:r>
            <a:endParaRPr sz="180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2: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truyện,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bác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lái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xe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giới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thiệu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ông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họa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sĩ,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kĩ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niên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"Người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gian".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có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vậy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không?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vậy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gì?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3.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lối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tử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tế,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báo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Lưu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viết: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"Người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tử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tế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(…)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luôn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lợi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ích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cộng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đồng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hết.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tử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luôn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xuất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phát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sáng, mọi suy </a:t>
            </a:r>
            <a:r>
              <a:rPr sz="1800" dirty="0">
                <a:latin typeface="Times New Roman"/>
                <a:cs typeface="Times New Roman"/>
              </a:rPr>
              <a:t>nghĩ đều </a:t>
            </a:r>
            <a:r>
              <a:rPr sz="1800" spc="-5" dirty="0">
                <a:latin typeface="Times New Roman"/>
                <a:cs typeface="Times New Roman"/>
              </a:rPr>
              <a:t>hướng </a:t>
            </a:r>
            <a:r>
              <a:rPr sz="1800" dirty="0">
                <a:latin typeface="Times New Roman"/>
                <a:cs typeface="Times New Roman"/>
              </a:rPr>
              <a:t>đến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lương thiện, vì cuộc </a:t>
            </a:r>
            <a:r>
              <a:rPr sz="1800" spc="-10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chung, </a:t>
            </a:r>
            <a:r>
              <a:rPr sz="1800" spc="-5" dirty="0">
                <a:latin typeface="Times New Roman"/>
                <a:cs typeface="Times New Roman"/>
              </a:rPr>
              <a:t>thậm </a:t>
            </a:r>
            <a:r>
              <a:rPr sz="1800" dirty="0">
                <a:latin typeface="Times New Roman"/>
                <a:cs typeface="Times New Roman"/>
              </a:rPr>
              <a:t>chí còn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hy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quyền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lợi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hướng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tới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tốt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vẹn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cộng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đồng."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Lặng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lẽ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Pa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lối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sống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tử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tế,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âm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thầm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cống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 hãy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(khoảng</a:t>
            </a:r>
            <a:r>
              <a:rPr sz="1800" dirty="0">
                <a:latin typeface="Times New Roman"/>
                <a:cs typeface="Times New Roman"/>
              </a:rPr>
              <a:t> 2/3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giấy </a:t>
            </a:r>
            <a:r>
              <a:rPr sz="1800" spc="-5" dirty="0">
                <a:latin typeface="Times New Roman"/>
                <a:cs typeface="Times New Roman"/>
              </a:rPr>
              <a:t>thi)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 nghĩ</a:t>
            </a:r>
            <a:r>
              <a:rPr sz="1800" spc="5" dirty="0">
                <a:latin typeface="Times New Roman"/>
                <a:cs typeface="Times New Roman"/>
              </a:rPr>
              <a:t> về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tử</a:t>
            </a:r>
            <a:r>
              <a:rPr sz="1800" dirty="0">
                <a:latin typeface="Times New Roman"/>
                <a:cs typeface="Times New Roman"/>
              </a:rPr>
              <a:t> tế?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nhắc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tới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niên,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kĩ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vườn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rau,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nghiên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sét.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-5" dirty="0">
                <a:latin typeface="Times New Roman"/>
                <a:cs typeface="Times New Roman"/>
              </a:rPr>
              <a:t> Bác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lái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xe gọi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vì:</a:t>
            </a:r>
            <a:endParaRPr sz="1800" dirty="0">
              <a:latin typeface="Times New Roman"/>
              <a:cs typeface="Times New Roman"/>
            </a:endParaRPr>
          </a:p>
          <a:p>
            <a:pPr marL="12700" marR="7620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đỉnh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núi,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tách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biệt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sống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thèm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chỉ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gắn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 </a:t>
            </a:r>
            <a:r>
              <a:rPr sz="1800" spc="-5" dirty="0">
                <a:latin typeface="Times New Roman"/>
                <a:cs typeface="Times New Roman"/>
              </a:rPr>
              <a:t>công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thấy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độc.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tìm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niềm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</a:p>
          <a:p>
            <a:pPr marL="12700" marR="5715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việc,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sách,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trồng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khúc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gỗ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chặn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ngang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để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cớ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mọi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người…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Anh</a:t>
            </a:r>
            <a:r>
              <a:rPr sz="1800" dirty="0">
                <a:latin typeface="Times New Roman"/>
                <a:cs typeface="Times New Roman"/>
              </a:rPr>
              <a:t> thấy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hạnh</a:t>
            </a:r>
            <a:r>
              <a:rPr sz="1800" dirty="0">
                <a:latin typeface="Times New Roman"/>
                <a:cs typeface="Times New Roman"/>
              </a:rPr>
              <a:t> phúc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nghĩa.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dụng: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niên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được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nhìn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hấp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dẫn, lôi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đọc.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10" dirty="0">
                <a:latin typeface="Times New Roman"/>
                <a:cs typeface="Times New Roman"/>
              </a:rPr>
              <a:t> ý:</a:t>
            </a:r>
            <a:endParaRPr sz="1800" dirty="0">
              <a:latin typeface="Times New Roman"/>
              <a:cs typeface="Times New Roman"/>
            </a:endParaRPr>
          </a:p>
          <a:p>
            <a:pPr marL="12700" marR="762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thích: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tử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tế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đẹp,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hóa,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minh,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điều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niềm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378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hiện: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thật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vì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lợi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ích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tập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thể;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vụ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lợi,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ích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kỉ,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nhỏ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nhen,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 </a:t>
            </a:r>
            <a:r>
              <a:rPr sz="1800" spc="-5" dirty="0">
                <a:latin typeface="Times New Roman"/>
                <a:cs typeface="Times New Roman"/>
              </a:rPr>
              <a:t>hại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khác;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giúp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đỡ</a:t>
            </a:r>
            <a:r>
              <a:rPr sz="1800" spc="-5" dirty="0">
                <a:latin typeface="Times New Roman"/>
                <a:cs typeface="Times New Roman"/>
              </a:rPr>
              <a:t> mọi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người;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</a:t>
            </a:r>
            <a:r>
              <a:rPr sz="1800" dirty="0">
                <a:latin typeface="Times New Roman"/>
                <a:cs typeface="Times New Roman"/>
              </a:rPr>
              <a:t> chính;…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 Lập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tử</a:t>
            </a:r>
            <a:r>
              <a:rPr sz="1800" spc="-5" dirty="0">
                <a:latin typeface="Times New Roman"/>
                <a:cs typeface="Times New Roman"/>
              </a:rPr>
              <a:t> tế: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+ Giúp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xã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 minh,</a:t>
            </a:r>
            <a:r>
              <a:rPr sz="1800" dirty="0">
                <a:latin typeface="Times New Roman"/>
                <a:cs typeface="Times New Roman"/>
              </a:rPr>
              <a:t> tiến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đẩy</a:t>
            </a:r>
            <a:r>
              <a:rPr sz="1800" spc="-5" dirty="0">
                <a:latin typeface="Times New Roman"/>
                <a:cs typeface="Times New Roman"/>
              </a:rPr>
              <a:t> lùi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 </a:t>
            </a:r>
            <a:r>
              <a:rPr sz="1800" dirty="0">
                <a:latin typeface="Times New Roman"/>
                <a:cs typeface="Times New Roman"/>
              </a:rPr>
              <a:t>ác,…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tử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tế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mọi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yêu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mến,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kính </a:t>
            </a:r>
            <a:r>
              <a:rPr sz="1800" dirty="0">
                <a:latin typeface="Times New Roman"/>
                <a:cs typeface="Times New Roman"/>
              </a:rPr>
              <a:t>trọng,…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Mở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rộng: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tử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tế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luôn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suốt,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cần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lĩnh,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lập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trường,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tránh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lợi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</a:t>
            </a:r>
            <a:r>
              <a:rPr sz="1800" spc="-10" dirty="0">
                <a:latin typeface="Times New Roman"/>
                <a:cs typeface="Times New Roman"/>
              </a:rPr>
              <a:t> hệ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tế: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rèn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luyện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lối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thực,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thật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thà,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trách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nhiệm,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thương,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thiện,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lí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Phê phán </a:t>
            </a:r>
            <a:r>
              <a:rPr sz="1800" dirty="0">
                <a:latin typeface="Times New Roman"/>
                <a:cs typeface="Times New Roman"/>
              </a:rPr>
              <a:t>lối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thờ ơ,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5" dirty="0">
                <a:latin typeface="Times New Roman"/>
                <a:cs typeface="Times New Roman"/>
              </a:rPr>
              <a:t> trách</a:t>
            </a:r>
            <a:r>
              <a:rPr sz="1800" dirty="0">
                <a:latin typeface="Times New Roman"/>
                <a:cs typeface="Times New Roman"/>
              </a:rPr>
              <a:t> nhiệm, vô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Dưới</a:t>
            </a:r>
            <a:r>
              <a:rPr sz="1800" dirty="0">
                <a:latin typeface="Times New Roman"/>
                <a:cs typeface="Times New Roman"/>
              </a:rPr>
              <a:t> đây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phần trong</a:t>
            </a:r>
            <a:r>
              <a:rPr sz="1800" spc="-5" dirty="0">
                <a:latin typeface="Times New Roman"/>
                <a:cs typeface="Times New Roman"/>
              </a:rPr>
              <a:t> truyện</a:t>
            </a:r>
            <a:r>
              <a:rPr sz="1800" dirty="0">
                <a:latin typeface="Times New Roman"/>
                <a:cs typeface="Times New Roman"/>
              </a:rPr>
              <a:t> “Lặng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lẽ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spc="-10" dirty="0">
                <a:latin typeface="Times New Roman"/>
                <a:cs typeface="Times New Roman"/>
              </a:rPr>
              <a:t> Pa”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Long:</a:t>
            </a:r>
            <a:endParaRPr sz="1800">
              <a:latin typeface="Times New Roman"/>
              <a:cs typeface="Times New Roman"/>
            </a:endParaRPr>
          </a:p>
          <a:p>
            <a:pPr marL="12700" indent="400685" algn="just">
              <a:lnSpc>
                <a:spcPct val="100000"/>
              </a:lnSpc>
              <a:spcBef>
                <a:spcPts val="525"/>
              </a:spcBef>
            </a:pPr>
            <a:r>
              <a:rPr sz="1800" i="1" dirty="0">
                <a:latin typeface="Times New Roman"/>
                <a:cs typeface="Times New Roman"/>
              </a:rPr>
              <a:t>Và khi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làm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việc,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với </a:t>
            </a:r>
            <a:r>
              <a:rPr sz="1800" i="1" spc="-5" dirty="0">
                <a:latin typeface="Times New Roman"/>
                <a:cs typeface="Times New Roman"/>
              </a:rPr>
              <a:t>công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việc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đôi,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sao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gọi là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mình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được?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Huống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việc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500"/>
              </a:lnSpc>
              <a:spcBef>
                <a:spcPts val="15"/>
              </a:spcBef>
            </a:pP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cháu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gắn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liền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với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việc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bao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anh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em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đồng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chí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dưới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kia.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Công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việc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cháu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gian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khổ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thế </a:t>
            </a:r>
            <a:r>
              <a:rPr sz="1800" i="1" spc="-5" dirty="0">
                <a:latin typeface="Times New Roman"/>
                <a:cs typeface="Times New Roman"/>
              </a:rPr>
              <a:t>đấy, </a:t>
            </a:r>
            <a:r>
              <a:rPr sz="1800" i="1" dirty="0">
                <a:latin typeface="Times New Roman"/>
                <a:cs typeface="Times New Roman"/>
              </a:rPr>
              <a:t>chứ cất nó đi, cháu buồn đến chết </a:t>
            </a:r>
            <a:r>
              <a:rPr sz="1800" i="1" spc="-5" dirty="0">
                <a:latin typeface="Times New Roman"/>
                <a:cs typeface="Times New Roman"/>
              </a:rPr>
              <a:t>mất. </a:t>
            </a:r>
            <a:r>
              <a:rPr sz="1800" i="1" dirty="0">
                <a:latin typeface="Times New Roman"/>
                <a:cs typeface="Times New Roman"/>
              </a:rPr>
              <a:t>Còn người </a:t>
            </a:r>
            <a:r>
              <a:rPr sz="1800" i="1" spc="-5" dirty="0">
                <a:latin typeface="Times New Roman"/>
                <a:cs typeface="Times New Roman"/>
              </a:rPr>
              <a:t>thì </a:t>
            </a:r>
            <a:r>
              <a:rPr sz="1800" i="1" dirty="0">
                <a:latin typeface="Times New Roman"/>
                <a:cs typeface="Times New Roman"/>
              </a:rPr>
              <a:t>ai </a:t>
            </a:r>
            <a:r>
              <a:rPr sz="1800" i="1" spc="-5" dirty="0">
                <a:latin typeface="Times New Roman"/>
                <a:cs typeface="Times New Roman"/>
              </a:rPr>
              <a:t>mà </a:t>
            </a:r>
            <a:r>
              <a:rPr sz="1800" i="1" dirty="0">
                <a:latin typeface="Times New Roman"/>
                <a:cs typeface="Times New Roman"/>
              </a:rPr>
              <a:t>chả </a:t>
            </a:r>
            <a:r>
              <a:rPr sz="1800" i="1" spc="-5" dirty="0">
                <a:latin typeface="Times New Roman"/>
                <a:cs typeface="Times New Roman"/>
              </a:rPr>
              <a:t>“thèm” </a:t>
            </a:r>
            <a:r>
              <a:rPr sz="1800" i="1" dirty="0">
                <a:latin typeface="Times New Roman"/>
                <a:cs typeface="Times New Roman"/>
              </a:rPr>
              <a:t>hả </a:t>
            </a:r>
            <a:r>
              <a:rPr sz="1800" i="1" spc="-5" dirty="0">
                <a:latin typeface="Times New Roman"/>
                <a:cs typeface="Times New Roman"/>
              </a:rPr>
              <a:t>bác? </a:t>
            </a:r>
            <a:r>
              <a:rPr sz="1800" i="1" dirty="0">
                <a:latin typeface="Times New Roman"/>
                <a:cs typeface="Times New Roman"/>
              </a:rPr>
              <a:t> Mình </a:t>
            </a:r>
            <a:r>
              <a:rPr sz="1800" i="1" spc="-5" dirty="0">
                <a:latin typeface="Times New Roman"/>
                <a:cs typeface="Times New Roman"/>
              </a:rPr>
              <a:t>sinh ra </a:t>
            </a:r>
            <a:r>
              <a:rPr sz="1800" i="1" dirty="0">
                <a:latin typeface="Times New Roman"/>
                <a:cs typeface="Times New Roman"/>
              </a:rPr>
              <a:t>là gì, </a:t>
            </a:r>
            <a:r>
              <a:rPr sz="1800" i="1" spc="-5" dirty="0">
                <a:latin typeface="Times New Roman"/>
                <a:cs typeface="Times New Roman"/>
              </a:rPr>
              <a:t>mình </a:t>
            </a:r>
            <a:r>
              <a:rPr sz="1800" i="1" spc="10" dirty="0">
                <a:latin typeface="Times New Roman"/>
                <a:cs typeface="Times New Roman"/>
              </a:rPr>
              <a:t>đẻ </a:t>
            </a:r>
            <a:r>
              <a:rPr sz="1800" i="1" dirty="0">
                <a:latin typeface="Times New Roman"/>
                <a:cs typeface="Times New Roman"/>
              </a:rPr>
              <a:t>ở đâu, </a:t>
            </a:r>
            <a:r>
              <a:rPr sz="1800" i="1" spc="-5" dirty="0">
                <a:latin typeface="Times New Roman"/>
                <a:cs typeface="Times New Roman"/>
              </a:rPr>
              <a:t>mình </a:t>
            </a:r>
            <a:r>
              <a:rPr sz="1800" i="1" dirty="0">
                <a:latin typeface="Times New Roman"/>
                <a:cs typeface="Times New Roman"/>
              </a:rPr>
              <a:t>vì </a:t>
            </a:r>
            <a:r>
              <a:rPr sz="1800" i="1" spc="-10" dirty="0">
                <a:latin typeface="Times New Roman"/>
                <a:cs typeface="Times New Roman"/>
              </a:rPr>
              <a:t>ai </a:t>
            </a:r>
            <a:r>
              <a:rPr sz="1800" i="1" spc="-5" dirty="0">
                <a:latin typeface="Times New Roman"/>
                <a:cs typeface="Times New Roman"/>
              </a:rPr>
              <a:t>mà </a:t>
            </a:r>
            <a:r>
              <a:rPr sz="1800" i="1" dirty="0">
                <a:latin typeface="Times New Roman"/>
                <a:cs typeface="Times New Roman"/>
              </a:rPr>
              <a:t>làm việc? </a:t>
            </a:r>
            <a:r>
              <a:rPr sz="1800" i="1" spc="-5" dirty="0">
                <a:latin typeface="Times New Roman"/>
                <a:cs typeface="Times New Roman"/>
              </a:rPr>
              <a:t>Đấy, cháu </a:t>
            </a:r>
            <a:r>
              <a:rPr sz="1800" i="1" spc="5" dirty="0">
                <a:latin typeface="Times New Roman"/>
                <a:cs typeface="Times New Roman"/>
              </a:rPr>
              <a:t>tự </a:t>
            </a:r>
            <a:r>
              <a:rPr sz="1800" i="1" dirty="0">
                <a:latin typeface="Times New Roman"/>
                <a:cs typeface="Times New Roman"/>
              </a:rPr>
              <a:t>nói </a:t>
            </a:r>
            <a:r>
              <a:rPr sz="1800" i="1" spc="-5" dirty="0">
                <a:latin typeface="Times New Roman"/>
                <a:cs typeface="Times New Roman"/>
              </a:rPr>
              <a:t>với cháu </a:t>
            </a:r>
            <a:r>
              <a:rPr sz="1800" i="1" dirty="0">
                <a:latin typeface="Times New Roman"/>
                <a:cs typeface="Times New Roman"/>
              </a:rPr>
              <a:t>thế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đấy...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1: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dirty="0">
                <a:latin typeface="Times New Roman"/>
                <a:cs typeface="Times New Roman"/>
              </a:rPr>
              <a:t> dung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5" dirty="0">
                <a:latin typeface="Times New Roman"/>
                <a:cs typeface="Times New Roman"/>
              </a:rPr>
              <a:t> văn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gì?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Câu 2: Trong truyện “Lặng </a:t>
            </a:r>
            <a:r>
              <a:rPr sz="1800" spc="-5" dirty="0">
                <a:latin typeface="Times New Roman"/>
                <a:cs typeface="Times New Roman"/>
              </a:rPr>
              <a:t>lẽ </a:t>
            </a:r>
            <a:r>
              <a:rPr sz="1800" spc="-10" dirty="0">
                <a:latin typeface="Times New Roman"/>
                <a:cs typeface="Times New Roman"/>
              </a:rPr>
              <a:t>Sa </a:t>
            </a:r>
            <a:r>
              <a:rPr sz="1800" spc="-5" dirty="0">
                <a:latin typeface="Times New Roman"/>
                <a:cs typeface="Times New Roman"/>
              </a:rPr>
              <a:t>Pa”, </a:t>
            </a:r>
            <a:r>
              <a:rPr sz="1800" dirty="0">
                <a:latin typeface="Times New Roman"/>
                <a:cs typeface="Times New Roman"/>
              </a:rPr>
              <a:t>nhà văn </a:t>
            </a:r>
            <a:r>
              <a:rPr sz="1800" spc="-5" dirty="0">
                <a:latin typeface="Times New Roman"/>
                <a:cs typeface="Times New Roman"/>
              </a:rPr>
              <a:t>Nguyễn </a:t>
            </a:r>
            <a:r>
              <a:rPr sz="1800" dirty="0">
                <a:latin typeface="Times New Roman"/>
                <a:cs typeface="Times New Roman"/>
              </a:rPr>
              <a:t>Thành Long đã viết: </a:t>
            </a:r>
            <a:r>
              <a:rPr sz="1800" spc="-5" dirty="0">
                <a:latin typeface="Times New Roman"/>
                <a:cs typeface="Times New Roman"/>
              </a:rPr>
              <a:t>“Nghĩ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cùng, “Lặng lẽ </a:t>
            </a:r>
            <a:r>
              <a:rPr sz="1800" spc="-10" dirty="0">
                <a:latin typeface="Times New Roman"/>
                <a:cs typeface="Times New Roman"/>
              </a:rPr>
              <a:t>Sa Pa”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một bức chân dung”. Theo </a:t>
            </a:r>
            <a:r>
              <a:rPr sz="1800" dirty="0">
                <a:latin typeface="Times New Roman"/>
                <a:cs typeface="Times New Roman"/>
              </a:rPr>
              <a:t>em, đó </a:t>
            </a:r>
            <a:r>
              <a:rPr sz="1800" spc="-5" dirty="0">
                <a:latin typeface="Times New Roman"/>
                <a:cs typeface="Times New Roman"/>
              </a:rPr>
              <a:t>là bức chân </a:t>
            </a:r>
            <a:r>
              <a:rPr sz="1800" dirty="0">
                <a:latin typeface="Times New Roman"/>
                <a:cs typeface="Times New Roman"/>
              </a:rPr>
              <a:t>dung của </a:t>
            </a:r>
            <a:r>
              <a:rPr sz="1800" spc="-5" dirty="0">
                <a:latin typeface="Times New Roman"/>
                <a:cs typeface="Times New Roman"/>
              </a:rPr>
              <a:t>ai, </a:t>
            </a:r>
            <a:r>
              <a:rPr sz="1800" dirty="0">
                <a:latin typeface="Times New Roman"/>
                <a:cs typeface="Times New Roman"/>
              </a:rPr>
              <a:t>hiện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 trong</a:t>
            </a:r>
            <a:r>
              <a:rPr sz="1800" spc="-5" dirty="0">
                <a:latin typeface="Times New Roman"/>
                <a:cs typeface="Times New Roman"/>
              </a:rPr>
              <a:t> cái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nhìn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dirty="0">
                <a:latin typeface="Times New Roman"/>
                <a:cs typeface="Times New Roman"/>
              </a:rPr>
              <a:t> nào?</a:t>
            </a:r>
            <a:endParaRPr sz="1800">
              <a:latin typeface="Times New Roman"/>
              <a:cs typeface="Times New Roman"/>
            </a:endParaRPr>
          </a:p>
          <a:p>
            <a:pPr marL="12700" marR="6985" algn="just">
              <a:lnSpc>
                <a:spcPts val="269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Câu </a:t>
            </a:r>
            <a:r>
              <a:rPr sz="1800" spc="-10" dirty="0">
                <a:latin typeface="Times New Roman"/>
                <a:cs typeface="Times New Roman"/>
              </a:rPr>
              <a:t>3: </a:t>
            </a:r>
            <a:r>
              <a:rPr sz="1800" dirty="0">
                <a:latin typeface="Times New Roman"/>
                <a:cs typeface="Times New Roman"/>
              </a:rPr>
              <a:t>“Lặng </a:t>
            </a:r>
            <a:r>
              <a:rPr sz="1800" spc="-5" dirty="0">
                <a:latin typeface="Times New Roman"/>
                <a:cs typeface="Times New Roman"/>
              </a:rPr>
              <a:t>lẽ Sa Pa”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một truyện ngắn </a:t>
            </a:r>
            <a:r>
              <a:rPr sz="1800" dirty="0">
                <a:latin typeface="Times New Roman"/>
                <a:cs typeface="Times New Roman"/>
              </a:rPr>
              <a:t>thành công </a:t>
            </a:r>
            <a:r>
              <a:rPr sz="1800" spc="5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nhà văn Nguyễn Thành Long. </a:t>
            </a:r>
            <a:r>
              <a:rPr sz="1800" dirty="0">
                <a:latin typeface="Times New Roman"/>
                <a:cs typeface="Times New Roman"/>
              </a:rPr>
              <a:t> Em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hãy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thiệu</a:t>
            </a:r>
            <a:r>
              <a:rPr sz="1800" dirty="0">
                <a:latin typeface="Times New Roman"/>
                <a:cs typeface="Times New Roman"/>
              </a:rPr>
              <a:t> ngắn gọn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(khoảng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nửa </a:t>
            </a:r>
            <a:r>
              <a:rPr sz="1800" dirty="0">
                <a:latin typeface="Times New Roman"/>
                <a:cs typeface="Times New Roman"/>
              </a:rPr>
              <a:t>trang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giấy </a:t>
            </a:r>
            <a:r>
              <a:rPr sz="1800" spc="-5" dirty="0">
                <a:latin typeface="Times New Roman"/>
                <a:cs typeface="Times New Roman"/>
              </a:rPr>
              <a:t>thi)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này.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4: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nhan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đề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“Lặng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lẽ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Pa”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sắp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xếp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trật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tự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thông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thường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nào?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sắp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xếp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gì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ngắn?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Ghi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(nêu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rõ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tên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phẩm)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rằng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sắp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xếp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 </a:t>
            </a:r>
            <a:r>
              <a:rPr sz="1800" spc="-5" dirty="0">
                <a:latin typeface="Times New Roman"/>
                <a:cs typeface="Times New Roman"/>
              </a:rPr>
              <a:t>được nhiều tác</a:t>
            </a:r>
            <a:r>
              <a:rPr sz="1800" dirty="0">
                <a:latin typeface="Times New Roman"/>
                <a:cs typeface="Times New Roman"/>
              </a:rPr>
              <a:t> giả</a:t>
            </a:r>
            <a:r>
              <a:rPr sz="1800" spc="-5" dirty="0">
                <a:latin typeface="Times New Roman"/>
                <a:cs typeface="Times New Roman"/>
              </a:rPr>
              <a:t> sử dụng</a:t>
            </a:r>
            <a:r>
              <a:rPr sz="1800" dirty="0">
                <a:latin typeface="Times New Roman"/>
                <a:cs typeface="Times New Roman"/>
              </a:rPr>
              <a:t> 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mình.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5: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nổi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bật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“Lặng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lẽ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Pa”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nghề,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say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mê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việc.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hãy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kiểu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nạp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khoảng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12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niên.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đoạn</a:t>
            </a:r>
            <a:r>
              <a:rPr sz="1800" dirty="0">
                <a:latin typeface="Times New Roman"/>
                <a:cs typeface="Times New Roman"/>
              </a:rPr>
              <a:t> văn 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khởi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ngữ, 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rút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gọn </a:t>
            </a:r>
            <a:r>
              <a:rPr sz="1800" spc="-5" dirty="0">
                <a:latin typeface="Times New Roman"/>
                <a:cs typeface="Times New Roman"/>
              </a:rPr>
              <a:t>(gạch</a:t>
            </a:r>
            <a:r>
              <a:rPr sz="1800" dirty="0">
                <a:latin typeface="Times New Roman"/>
                <a:cs typeface="Times New Roman"/>
              </a:rPr>
              <a:t> chân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chỉ</a:t>
            </a:r>
            <a:r>
              <a:rPr sz="1800" spc="-5" dirty="0">
                <a:latin typeface="Times New Roman"/>
                <a:cs typeface="Times New Roman"/>
              </a:rPr>
              <a:t> rõ).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marR="129286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dirty="0">
                <a:latin typeface="Times New Roman"/>
                <a:cs typeface="Times New Roman"/>
              </a:rPr>
              <a:t> văn: 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nghề,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mê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công</a:t>
            </a:r>
            <a:r>
              <a:rPr sz="1800" dirty="0">
                <a:latin typeface="Times New Roman"/>
                <a:cs typeface="Times New Roman"/>
              </a:rPr>
              <a:t> việc của anh</a:t>
            </a:r>
            <a:r>
              <a:rPr sz="1800" spc="-5" dirty="0">
                <a:latin typeface="Times New Roman"/>
                <a:cs typeface="Times New Roman"/>
              </a:rPr>
              <a:t> thanh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2.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- Truyện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ngắn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“Lặng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Pa” là</a:t>
            </a:r>
            <a:r>
              <a:rPr sz="1800" dirty="0">
                <a:latin typeface="Times New Roman"/>
                <a:cs typeface="Times New Roman"/>
              </a:rPr>
              <a:t> bức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dirty="0">
                <a:latin typeface="Times New Roman"/>
                <a:cs typeface="Times New Roman"/>
              </a:rPr>
              <a:t> 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niên</a:t>
            </a:r>
          </a:p>
          <a:p>
            <a:pPr marL="12700" marR="6985">
              <a:lnSpc>
                <a:spcPts val="2690"/>
              </a:lnSpc>
              <a:spcBef>
                <a:spcPts val="18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Bức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niên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nhìn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lái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xe,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 kĩ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3</a:t>
            </a:r>
          </a:p>
          <a:p>
            <a:pPr marL="12700" marR="6350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ngắn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xuất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xứ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truyện: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dịp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tế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6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7 </a:t>
            </a:r>
            <a:r>
              <a:rPr sz="1800" spc="-10" dirty="0">
                <a:latin typeface="Times New Roman"/>
                <a:cs typeface="Times New Roman"/>
              </a:rPr>
              <a:t>năm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1970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được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tập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xanh,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 năm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1972.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trị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khắc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họa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lao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bình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tiêu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niên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khí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tượng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đỉnh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cao.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niên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giàu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nghị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vượt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đẹp,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giản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dị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sắc;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chất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đáng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mến: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khách, cởi mở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chân tình; khiêm </a:t>
            </a:r>
            <a:r>
              <a:rPr sz="1800" dirty="0">
                <a:latin typeface="Times New Roman"/>
                <a:cs typeface="Times New Roman"/>
              </a:rPr>
              <a:t>tốn, </a:t>
            </a:r>
            <a:r>
              <a:rPr sz="1800" spc="-5" dirty="0">
                <a:latin typeface="Times New Roman"/>
                <a:cs typeface="Times New Roman"/>
              </a:rPr>
              <a:t>thành thật; </a:t>
            </a:r>
            <a:r>
              <a:rPr sz="1800" dirty="0">
                <a:latin typeface="Times New Roman"/>
                <a:cs typeface="Times New Roman"/>
              </a:rPr>
              <a:t>có đời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spc="-10" dirty="0">
                <a:latin typeface="Times New Roman"/>
                <a:cs typeface="Times New Roman"/>
              </a:rPr>
              <a:t>tâm </a:t>
            </a:r>
            <a:r>
              <a:rPr sz="1800" dirty="0">
                <a:latin typeface="Times New Roman"/>
                <a:cs typeface="Times New Roman"/>
              </a:rPr>
              <a:t>hồn </a:t>
            </a:r>
            <a:r>
              <a:rPr sz="1800" spc="-5" dirty="0">
                <a:latin typeface="Times New Roman"/>
                <a:cs typeface="Times New Roman"/>
              </a:rPr>
              <a:t>trẻ trung, </a:t>
            </a:r>
            <a:r>
              <a:rPr sz="1800" dirty="0">
                <a:latin typeface="Times New Roman"/>
                <a:cs typeface="Times New Roman"/>
              </a:rPr>
              <a:t>phong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mạnh.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khác: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kỹ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vườn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Pa,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cán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nghiên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</a:t>
            </a:r>
            <a:r>
              <a:rPr sz="1800" spc="-10" dirty="0">
                <a:latin typeface="Times New Roman"/>
                <a:cs typeface="Times New Roman"/>
              </a:rPr>
              <a:t> về </a:t>
            </a:r>
            <a:r>
              <a:rPr sz="1800" spc="-5" dirty="0">
                <a:latin typeface="Times New Roman"/>
                <a:cs typeface="Times New Roman"/>
              </a:rPr>
              <a:t>sét... Qua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khẳng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vẻ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những</a:t>
            </a:r>
            <a:r>
              <a:rPr sz="1800" dirty="0">
                <a:latin typeface="Times New Roman"/>
                <a:cs typeface="Times New Roman"/>
              </a:rPr>
              <a:t> công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thầm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lặng.</a:t>
            </a:r>
            <a:endParaRPr sz="18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trị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huống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 hợp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lý,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 cách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kể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 tự </a:t>
            </a:r>
            <a:r>
              <a:rPr sz="1800" spc="-5" dirty="0">
                <a:latin typeface="Times New Roman"/>
                <a:cs typeface="Times New Roman"/>
              </a:rPr>
              <a:t>nhiên, </a:t>
            </a:r>
            <a:r>
              <a:rPr sz="1800" dirty="0">
                <a:latin typeface="Times New Roman"/>
                <a:cs typeface="Times New Roman"/>
              </a:rPr>
              <a:t>trong nghệ </a:t>
            </a:r>
            <a:r>
              <a:rPr sz="1800" spc="-5" dirty="0">
                <a:latin typeface="Times New Roman"/>
                <a:cs typeface="Times New Roman"/>
              </a:rPr>
              <a:t>thuật </a:t>
            </a:r>
            <a:r>
              <a:rPr sz="1800" dirty="0">
                <a:latin typeface="Times New Roman"/>
                <a:cs typeface="Times New Roman"/>
              </a:rPr>
              <a:t>xây </a:t>
            </a:r>
            <a:r>
              <a:rPr sz="1800" spc="-5" dirty="0">
                <a:latin typeface="Times New Roman"/>
                <a:cs typeface="Times New Roman"/>
              </a:rPr>
              <a:t>dựng nhân </a:t>
            </a:r>
            <a:r>
              <a:rPr sz="1800" dirty="0">
                <a:latin typeface="Times New Roman"/>
                <a:cs typeface="Times New Roman"/>
              </a:rPr>
              <a:t>vật </a:t>
            </a:r>
            <a:r>
              <a:rPr sz="1800" spc="-5" dirty="0">
                <a:latin typeface="Times New Roman"/>
                <a:cs typeface="Times New Roman"/>
              </a:rPr>
              <a:t>chân </a:t>
            </a:r>
            <a:r>
              <a:rPr sz="1800" dirty="0">
                <a:latin typeface="Times New Roman"/>
                <a:cs typeface="Times New Roman"/>
              </a:rPr>
              <a:t>thật,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động và </a:t>
            </a:r>
            <a:r>
              <a:rPr sz="1800" spc="-5" dirty="0">
                <a:latin typeface="Times New Roman"/>
                <a:cs typeface="Times New Roman"/>
              </a:rPr>
              <a:t>trong sự </a:t>
            </a:r>
            <a:r>
              <a:rPr sz="1800" dirty="0">
                <a:latin typeface="Times New Roman"/>
                <a:cs typeface="Times New Roman"/>
              </a:rPr>
              <a:t>kết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 </a:t>
            </a:r>
            <a:r>
              <a:rPr sz="1800" dirty="0">
                <a:latin typeface="Times New Roman"/>
                <a:cs typeface="Times New Roman"/>
              </a:rPr>
              <a:t>giữa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trữ</a:t>
            </a:r>
            <a:r>
              <a:rPr sz="1800" dirty="0">
                <a:latin typeface="Times New Roman"/>
                <a:cs typeface="Times New Roman"/>
              </a:rPr>
              <a:t> tình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luận.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4. Trong </a:t>
            </a:r>
            <a:r>
              <a:rPr sz="1800" spc="-5" dirty="0">
                <a:latin typeface="Times New Roman"/>
                <a:cs typeface="Times New Roman"/>
              </a:rPr>
              <a:t>nhan đề Lặng </a:t>
            </a:r>
            <a:r>
              <a:rPr sz="1800" dirty="0">
                <a:latin typeface="Times New Roman"/>
                <a:cs typeface="Times New Roman"/>
              </a:rPr>
              <a:t>lẽ </a:t>
            </a:r>
            <a:r>
              <a:rPr sz="1800" spc="-5" dirty="0">
                <a:latin typeface="Times New Roman"/>
                <a:cs typeface="Times New Roman"/>
              </a:rPr>
              <a:t>Sa Pa, </a:t>
            </a:r>
            <a:r>
              <a:rPr sz="1800" dirty="0">
                <a:latin typeface="Times New Roman"/>
                <a:cs typeface="Times New Roman"/>
              </a:rPr>
              <a:t>tác giả đã sắp </a:t>
            </a:r>
            <a:r>
              <a:rPr sz="1800" spc="-5" dirty="0">
                <a:latin typeface="Times New Roman"/>
                <a:cs typeface="Times New Roman"/>
              </a:rPr>
              <a:t>xếp </a:t>
            </a:r>
            <a:r>
              <a:rPr sz="1800" dirty="0">
                <a:latin typeface="Times New Roman"/>
                <a:cs typeface="Times New Roman"/>
              </a:rPr>
              <a:t>các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khác </a:t>
            </a:r>
            <a:r>
              <a:rPr sz="1800" spc="-10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trật tự thông </a:t>
            </a:r>
            <a:r>
              <a:rPr sz="1800" spc="-5" dirty="0">
                <a:latin typeface="Times New Roman"/>
                <a:cs typeface="Times New Roman"/>
              </a:rPr>
              <a:t>thường. </a:t>
            </a:r>
            <a:r>
              <a:rPr sz="1800" dirty="0">
                <a:latin typeface="Times New Roman"/>
                <a:cs typeface="Times New Roman"/>
              </a:rPr>
              <a:t> Tác </a:t>
            </a:r>
            <a:r>
              <a:rPr sz="1800" spc="-5" dirty="0">
                <a:latin typeface="Times New Roman"/>
                <a:cs typeface="Times New Roman"/>
              </a:rPr>
              <a:t>giả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sử dụng </a:t>
            </a:r>
            <a:r>
              <a:rPr sz="1800" dirty="0">
                <a:latin typeface="Times New Roman"/>
                <a:cs typeface="Times New Roman"/>
              </a:rPr>
              <a:t>biện pháp </a:t>
            </a:r>
            <a:r>
              <a:rPr sz="1800" spc="-5" dirty="0">
                <a:latin typeface="Times New Roman"/>
                <a:cs typeface="Times New Roman"/>
              </a:rPr>
              <a:t>đảo </a:t>
            </a:r>
            <a:r>
              <a:rPr sz="1800" dirty="0">
                <a:latin typeface="Times New Roman"/>
                <a:cs typeface="Times New Roman"/>
              </a:rPr>
              <a:t>ngữ </a:t>
            </a:r>
            <a:r>
              <a:rPr sz="1800" spc="-5" dirty="0">
                <a:latin typeface="Times New Roman"/>
                <a:cs typeface="Times New Roman"/>
              </a:rPr>
              <a:t>(Lặng </a:t>
            </a:r>
            <a:r>
              <a:rPr sz="1800" dirty="0">
                <a:latin typeface="Times New Roman"/>
                <a:cs typeface="Times New Roman"/>
              </a:rPr>
              <a:t>lẽ </a:t>
            </a:r>
            <a:r>
              <a:rPr sz="1800" spc="-5" dirty="0">
                <a:latin typeface="Times New Roman"/>
                <a:cs typeface="Times New Roman"/>
              </a:rPr>
              <a:t>Sa Pa </a:t>
            </a:r>
            <a:r>
              <a:rPr sz="1800" dirty="0">
                <a:latin typeface="Times New Roman"/>
                <a:cs typeface="Times New Roman"/>
              </a:rPr>
              <a:t>thay vì </a:t>
            </a:r>
            <a:r>
              <a:rPr sz="1800" spc="-5" dirty="0">
                <a:latin typeface="Times New Roman"/>
                <a:cs typeface="Times New Roman"/>
              </a:rPr>
              <a:t>Sa Pa </a:t>
            </a:r>
            <a:r>
              <a:rPr sz="1800" dirty="0">
                <a:latin typeface="Times New Roman"/>
                <a:cs typeface="Times New Roman"/>
              </a:rPr>
              <a:t>lặng lẽ) </a:t>
            </a:r>
            <a:r>
              <a:rPr sz="1800" spc="-5" dirty="0">
                <a:latin typeface="Times New Roman"/>
                <a:cs typeface="Times New Roman"/>
              </a:rPr>
              <a:t>nhằm làm </a:t>
            </a:r>
            <a:r>
              <a:rPr sz="1800" spc="-10" dirty="0">
                <a:latin typeface="Times New Roman"/>
                <a:cs typeface="Times New Roman"/>
              </a:rPr>
              <a:t>nổi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bật tính chất </a:t>
            </a:r>
            <a:r>
              <a:rPr sz="1800" spc="-5" dirty="0">
                <a:latin typeface="Times New Roman"/>
                <a:cs typeface="Times New Roman"/>
              </a:rPr>
              <a:t>lặng </a:t>
            </a:r>
            <a:r>
              <a:rPr sz="1800" dirty="0">
                <a:latin typeface="Times New Roman"/>
                <a:cs typeface="Times New Roman"/>
              </a:rPr>
              <a:t>lẽ </a:t>
            </a:r>
            <a:r>
              <a:rPr sz="1800" spc="-5" dirty="0">
                <a:latin typeface="Times New Roman"/>
                <a:cs typeface="Times New Roman"/>
              </a:rPr>
              <a:t>của Sa Pa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tinh </a:t>
            </a:r>
            <a:r>
              <a:rPr sz="1800" spc="5" dirty="0">
                <a:latin typeface="Times New Roman"/>
                <a:cs typeface="Times New Roman"/>
              </a:rPr>
              <a:t>thần </a:t>
            </a:r>
            <a:r>
              <a:rPr sz="1800" dirty="0">
                <a:latin typeface="Times New Roman"/>
                <a:cs typeface="Times New Roman"/>
              </a:rPr>
              <a:t>lao </a:t>
            </a:r>
            <a:r>
              <a:rPr sz="1800" spc="-5" dirty="0">
                <a:latin typeface="Times New Roman"/>
                <a:cs typeface="Times New Roman"/>
              </a:rPr>
              <a:t>động thầm </a:t>
            </a:r>
            <a:r>
              <a:rPr sz="1800" dirty="0">
                <a:latin typeface="Times New Roman"/>
                <a:cs typeface="Times New Roman"/>
              </a:rPr>
              <a:t>lặng </a:t>
            </a:r>
            <a:r>
              <a:rPr sz="1800" spc="-5" dirty="0">
                <a:latin typeface="Times New Roman"/>
                <a:cs typeface="Times New Roman"/>
              </a:rPr>
              <a:t>đáng </a:t>
            </a:r>
            <a:r>
              <a:rPr sz="1800" dirty="0">
                <a:latin typeface="Times New Roman"/>
                <a:cs typeface="Times New Roman"/>
              </a:rPr>
              <a:t>quý </a:t>
            </a:r>
            <a:r>
              <a:rPr sz="1800" spc="-5" dirty="0">
                <a:latin typeface="Times New Roman"/>
                <a:cs typeface="Times New Roman"/>
              </a:rPr>
              <a:t>của những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trên vùng đất </a:t>
            </a:r>
            <a:r>
              <a:rPr sz="1800" spc="-5" dirty="0">
                <a:latin typeface="Times New Roman"/>
                <a:cs typeface="Times New Roman"/>
              </a:rPr>
              <a:t>Sa Pa </a:t>
            </a:r>
            <a:r>
              <a:rPr sz="1800" dirty="0">
                <a:latin typeface="Times New Roman"/>
                <a:cs typeface="Times New Roman"/>
              </a:rPr>
              <a:t>đúng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cảm </a:t>
            </a:r>
            <a:r>
              <a:rPr sz="1800" spc="-5" dirty="0">
                <a:latin typeface="Times New Roman"/>
                <a:cs typeface="Times New Roman"/>
              </a:rPr>
              <a:t>hứng của </a:t>
            </a:r>
            <a:r>
              <a:rPr sz="1800" dirty="0">
                <a:latin typeface="Times New Roman"/>
                <a:cs typeface="Times New Roman"/>
              </a:rPr>
              <a:t>nhà văn </a:t>
            </a:r>
            <a:r>
              <a:rPr sz="1800" spc="-5" dirty="0">
                <a:latin typeface="Times New Roman"/>
                <a:cs typeface="Times New Roman"/>
              </a:rPr>
              <a:t>Nguyễn </a:t>
            </a:r>
            <a:r>
              <a:rPr sz="1800" dirty="0">
                <a:latin typeface="Times New Roman"/>
                <a:cs typeface="Times New Roman"/>
              </a:rPr>
              <a:t>Thành Long </a:t>
            </a:r>
            <a:r>
              <a:rPr sz="1800" spc="-5" dirty="0">
                <a:latin typeface="Times New Roman"/>
                <a:cs typeface="Times New Roman"/>
              </a:rPr>
              <a:t>khi </a:t>
            </a:r>
            <a:r>
              <a:rPr sz="1800" dirty="0">
                <a:latin typeface="Times New Roman"/>
                <a:cs typeface="Times New Roman"/>
              </a:rPr>
              <a:t>sáng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truyện: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“Sa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Pa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tĩnh.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Bên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tĩnh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ấy,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hy</a:t>
            </a:r>
            <a:r>
              <a:rPr sz="1800" spc="-5" dirty="0">
                <a:latin typeface="Times New Roman"/>
                <a:cs typeface="Times New Roman"/>
              </a:rPr>
              <a:t> sinh,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dirty="0">
                <a:latin typeface="Times New Roman"/>
                <a:cs typeface="Times New Roman"/>
              </a:rPr>
              <a:t> 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ước.”</a:t>
            </a:r>
            <a:endParaRPr sz="1800">
              <a:latin typeface="Times New Roman"/>
              <a:cs typeface="Times New Roman"/>
            </a:endParaRPr>
          </a:p>
          <a:p>
            <a:pPr marL="12700" marR="4356735" indent="115570" algn="just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sử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biện</a:t>
            </a:r>
            <a:r>
              <a:rPr sz="1800" spc="-5" dirty="0">
                <a:latin typeface="Times New Roman"/>
                <a:cs typeface="Times New Roman"/>
              </a:rPr>
              <a:t> pháp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đảo</a:t>
            </a:r>
            <a:r>
              <a:rPr sz="1800" spc="-5" dirty="0">
                <a:latin typeface="Times New Roman"/>
                <a:cs typeface="Times New Roman"/>
              </a:rPr>
              <a:t> ngữ: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“Một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mùa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nho nhỏ,</a:t>
            </a:r>
            <a:endParaRPr sz="1800">
              <a:latin typeface="Times New Roman"/>
              <a:cs typeface="Times New Roman"/>
            </a:endParaRPr>
          </a:p>
          <a:p>
            <a:pPr marL="70485" algn="just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Lặng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lẽ </a:t>
            </a:r>
            <a:r>
              <a:rPr sz="1800" dirty="0">
                <a:latin typeface="Times New Roman"/>
                <a:cs typeface="Times New Roman"/>
              </a:rPr>
              <a:t>dâng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đời.”</a:t>
            </a:r>
            <a:endParaRPr sz="1800">
              <a:latin typeface="Times New Roman"/>
              <a:cs typeface="Times New Roman"/>
            </a:endParaRPr>
          </a:p>
          <a:p>
            <a:pPr marL="1156970" algn="just">
              <a:lnSpc>
                <a:spcPct val="100000"/>
              </a:lnSpc>
              <a:spcBef>
                <a:spcPts val="540"/>
              </a:spcBef>
            </a:pPr>
            <a:r>
              <a:rPr sz="1800" spc="-10" dirty="0">
                <a:latin typeface="Times New Roman"/>
                <a:cs typeface="Times New Roman"/>
              </a:rPr>
              <a:t>(Mùa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Hải)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0" marR="5117465" indent="-116205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“Lom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khom</a:t>
            </a:r>
            <a:r>
              <a:rPr sz="1800" spc="-5" dirty="0">
                <a:latin typeface="Times New Roman"/>
                <a:cs typeface="Times New Roman"/>
              </a:rPr>
              <a:t> dưới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tiều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chú,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-10" dirty="0">
                <a:latin typeface="Times New Roman"/>
                <a:cs typeface="Times New Roman"/>
              </a:rPr>
              <a:t> sông </a:t>
            </a:r>
            <a:r>
              <a:rPr sz="1800" dirty="0">
                <a:latin typeface="Times New Roman"/>
                <a:cs typeface="Times New Roman"/>
              </a:rPr>
              <a:t>chợ</a:t>
            </a:r>
            <a:r>
              <a:rPr sz="1800" spc="-5" dirty="0">
                <a:latin typeface="Times New Roman"/>
                <a:cs typeface="Times New Roman"/>
              </a:rPr>
              <a:t> mấy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nhà.”</a:t>
            </a:r>
            <a:endParaRPr sz="1800">
              <a:latin typeface="Times New Roman"/>
              <a:cs typeface="Times New Roman"/>
            </a:endParaRPr>
          </a:p>
          <a:p>
            <a:pPr marL="12700" marR="3030855" indent="1316990" algn="just">
              <a:lnSpc>
                <a:spcPts val="2700"/>
              </a:lnSpc>
              <a:spcBef>
                <a:spcPts val="165"/>
              </a:spcBef>
            </a:pPr>
            <a:r>
              <a:rPr sz="1800" spc="-5" dirty="0">
                <a:latin typeface="Times New Roman"/>
                <a:cs typeface="Times New Roman"/>
              </a:rPr>
              <a:t>(Qua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đèo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Huyện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Quan)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“Ung dung </a:t>
            </a:r>
            <a:r>
              <a:rPr sz="1800" spc="-5" dirty="0">
                <a:latin typeface="Times New Roman"/>
                <a:cs typeface="Times New Roman"/>
              </a:rPr>
              <a:t>buồng</a:t>
            </a:r>
            <a:r>
              <a:rPr sz="1800" dirty="0">
                <a:latin typeface="Times New Roman"/>
                <a:cs typeface="Times New Roman"/>
              </a:rPr>
              <a:t> lái</a:t>
            </a:r>
            <a:r>
              <a:rPr sz="1800" spc="-5" dirty="0">
                <a:latin typeface="Times New Roman"/>
                <a:cs typeface="Times New Roman"/>
              </a:rPr>
              <a:t> ta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ngồi,</a:t>
            </a:r>
            <a:endParaRPr sz="1800">
              <a:latin typeface="Times New Roman"/>
              <a:cs typeface="Times New Roman"/>
            </a:endParaRPr>
          </a:p>
          <a:p>
            <a:pPr marL="128270" algn="just">
              <a:lnSpc>
                <a:spcPct val="100000"/>
              </a:lnSpc>
              <a:spcBef>
                <a:spcPts val="355"/>
              </a:spcBef>
            </a:pPr>
            <a:r>
              <a:rPr sz="1800" spc="-5" dirty="0">
                <a:latin typeface="Times New Roman"/>
                <a:cs typeface="Times New Roman"/>
              </a:rPr>
              <a:t>Nhìn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nhìn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</a:t>
            </a:r>
            <a:r>
              <a:rPr sz="1800" dirty="0">
                <a:latin typeface="Times New Roman"/>
                <a:cs typeface="Times New Roman"/>
              </a:rPr>
              <a:t> nhìn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thẳng.”</a:t>
            </a:r>
            <a:endParaRPr sz="1800">
              <a:latin typeface="Times New Roman"/>
              <a:cs typeface="Times New Roman"/>
            </a:endParaRPr>
          </a:p>
          <a:p>
            <a:pPr marL="814069" algn="just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(Bài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tiểu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 </a:t>
            </a:r>
            <a:r>
              <a:rPr sz="1800" dirty="0">
                <a:latin typeface="Times New Roman"/>
                <a:cs typeface="Times New Roman"/>
              </a:rPr>
              <a:t>kính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Phạm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</a:t>
            </a:r>
            <a:r>
              <a:rPr sz="1800" spc="-5" dirty="0">
                <a:latin typeface="Times New Roman"/>
                <a:cs typeface="Times New Roman"/>
              </a:rPr>
              <a:t> Duật)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Điều </a:t>
            </a:r>
            <a:r>
              <a:rPr sz="1800" spc="-5" dirty="0">
                <a:latin typeface="Times New Roman"/>
                <a:cs typeface="Times New Roman"/>
              </a:rPr>
              <a:t>này</a:t>
            </a:r>
            <a:r>
              <a:rPr sz="1800" dirty="0">
                <a:latin typeface="Times New Roman"/>
                <a:cs typeface="Times New Roman"/>
              </a:rPr>
              <a:t> cho</a:t>
            </a:r>
            <a:r>
              <a:rPr sz="1800" spc="-5" dirty="0">
                <a:latin typeface="Times New Roman"/>
                <a:cs typeface="Times New Roman"/>
              </a:rPr>
              <a:t> thấy</a:t>
            </a:r>
            <a:r>
              <a:rPr sz="1800" dirty="0">
                <a:latin typeface="Times New Roman"/>
                <a:cs typeface="Times New Roman"/>
              </a:rPr>
              <a:t> đảo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5" dirty="0">
                <a:latin typeface="Times New Roman"/>
                <a:cs typeface="Times New Roman"/>
              </a:rPr>
              <a:t> là</a:t>
            </a:r>
            <a:r>
              <a:rPr sz="1800" dirty="0">
                <a:latin typeface="Times New Roman"/>
                <a:cs typeface="Times New Roman"/>
              </a:rPr>
              <a:t> 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biện pháp</a:t>
            </a:r>
            <a:r>
              <a:rPr sz="1800" dirty="0">
                <a:latin typeface="Times New Roman"/>
                <a:cs typeface="Times New Roman"/>
              </a:rPr>
              <a:t> tu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dùng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phổ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thơ</a:t>
            </a:r>
            <a:r>
              <a:rPr sz="1800" dirty="0">
                <a:latin typeface="Times New Roman"/>
                <a:cs typeface="Times New Roman"/>
              </a:rPr>
              <a:t> văn.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5.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gợi</a:t>
            </a:r>
            <a:r>
              <a:rPr sz="1800" spc="-10" dirty="0">
                <a:latin typeface="Times New Roman"/>
                <a:cs typeface="Times New Roman"/>
              </a:rPr>
              <a:t> ý: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- Anh thanh </a:t>
            </a:r>
            <a:r>
              <a:rPr sz="1800" spc="-5" dirty="0">
                <a:latin typeface="Times New Roman"/>
                <a:cs typeface="Times New Roman"/>
              </a:rPr>
              <a:t>niên </a:t>
            </a:r>
            <a:r>
              <a:rPr sz="1800" dirty="0">
                <a:latin typeface="Times New Roman"/>
                <a:cs typeface="Times New Roman"/>
              </a:rPr>
              <a:t>làm công </a:t>
            </a:r>
            <a:r>
              <a:rPr sz="1800" spc="-5" dirty="0">
                <a:latin typeface="Times New Roman"/>
                <a:cs typeface="Times New Roman"/>
              </a:rPr>
              <a:t>tác khí tượng, </a:t>
            </a:r>
            <a:r>
              <a:rPr sz="1800" dirty="0">
                <a:latin typeface="Times New Roman"/>
                <a:cs typeface="Times New Roman"/>
              </a:rPr>
              <a:t>kiêm vật lí </a:t>
            </a:r>
            <a:r>
              <a:rPr sz="1800" spc="-5" dirty="0">
                <a:latin typeface="Times New Roman"/>
                <a:cs typeface="Times New Roman"/>
              </a:rPr>
              <a:t>địa cầu. Công </a:t>
            </a:r>
            <a:r>
              <a:rPr sz="1800" dirty="0">
                <a:latin typeface="Times New Roman"/>
                <a:cs typeface="Times New Roman"/>
              </a:rPr>
              <a:t>việc cụ </a:t>
            </a:r>
            <a:r>
              <a:rPr sz="1800" spc="-5" dirty="0">
                <a:latin typeface="Times New Roman"/>
                <a:cs typeface="Times New Roman"/>
              </a:rPr>
              <a:t>thể của </a:t>
            </a:r>
            <a:r>
              <a:rPr sz="1800" dirty="0">
                <a:latin typeface="Times New Roman"/>
                <a:cs typeface="Times New Roman"/>
              </a:rPr>
              <a:t>anh </a:t>
            </a:r>
            <a:r>
              <a:rPr sz="1800" spc="-10" dirty="0">
                <a:latin typeface="Times New Roman"/>
                <a:cs typeface="Times New Roman"/>
              </a:rPr>
              <a:t>là: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“đo </a:t>
            </a:r>
            <a:r>
              <a:rPr sz="1800" spc="-5" dirty="0">
                <a:latin typeface="Times New Roman"/>
                <a:cs typeface="Times New Roman"/>
              </a:rPr>
              <a:t>gió, </a:t>
            </a:r>
            <a:r>
              <a:rPr sz="1800" dirty="0">
                <a:latin typeface="Times New Roman"/>
                <a:cs typeface="Times New Roman"/>
              </a:rPr>
              <a:t>đo </a:t>
            </a:r>
            <a:r>
              <a:rPr sz="1800" spc="-5" dirty="0">
                <a:latin typeface="Times New Roman"/>
                <a:cs typeface="Times New Roman"/>
              </a:rPr>
              <a:t>mưa, </a:t>
            </a:r>
            <a:r>
              <a:rPr sz="1800" dirty="0">
                <a:latin typeface="Times New Roman"/>
                <a:cs typeface="Times New Roman"/>
              </a:rPr>
              <a:t>đo nắng, tính mây, đo </a:t>
            </a:r>
            <a:r>
              <a:rPr sz="1800" spc="5" dirty="0">
                <a:latin typeface="Times New Roman"/>
                <a:cs typeface="Times New Roman"/>
              </a:rPr>
              <a:t>chấn </a:t>
            </a:r>
            <a:r>
              <a:rPr sz="1800" spc="-5" dirty="0">
                <a:latin typeface="Times New Roman"/>
                <a:cs typeface="Times New Roman"/>
              </a:rPr>
              <a:t>động mặt đất, dựa </a:t>
            </a:r>
            <a:r>
              <a:rPr sz="1800" dirty="0">
                <a:latin typeface="Times New Roman"/>
                <a:cs typeface="Times New Roman"/>
              </a:rPr>
              <a:t>vào công việc </a:t>
            </a:r>
            <a:r>
              <a:rPr sz="1800" spc="-5" dirty="0">
                <a:latin typeface="Times New Roman"/>
                <a:cs typeface="Times New Roman"/>
              </a:rPr>
              <a:t>báo trước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dirty="0">
                <a:latin typeface="Times New Roman"/>
                <a:cs typeface="Times New Roman"/>
              </a:rPr>
              <a:t> tiết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hàng</a:t>
            </a:r>
            <a:r>
              <a:rPr sz="1800" spc="-5" dirty="0">
                <a:latin typeface="Times New Roman"/>
                <a:cs typeface="Times New Roman"/>
              </a:rPr>
              <a:t> ngày,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vụ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sản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xuất, phục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vụ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 </a:t>
            </a:r>
            <a:r>
              <a:rPr sz="1800" spc="-5" dirty="0">
                <a:latin typeface="Times New Roman"/>
                <a:cs typeface="Times New Roman"/>
              </a:rPr>
              <a:t>đấu”.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800" dirty="0">
                <a:latin typeface="Times New Roman"/>
                <a:cs typeface="Times New Roman"/>
              </a:rPr>
              <a:t>- Tính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 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công</a:t>
            </a:r>
            <a:r>
              <a:rPr sz="1800" dirty="0">
                <a:latin typeface="Times New Roman"/>
                <a:cs typeface="Times New Roman"/>
              </a:rPr>
              <a:t> việc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vả,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“thèm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người”.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 </a:t>
            </a:r>
            <a:r>
              <a:rPr sz="1800" spc="-5" dirty="0">
                <a:latin typeface="Times New Roman"/>
                <a:cs typeface="Times New Roman"/>
              </a:rPr>
              <a:t>mà </a:t>
            </a:r>
            <a:r>
              <a:rPr sz="1800" dirty="0">
                <a:latin typeface="Times New Roman"/>
                <a:cs typeface="Times New Roman"/>
              </a:rPr>
              <a:t>anh </a:t>
            </a:r>
            <a:r>
              <a:rPr sz="1800" spc="-5" dirty="0">
                <a:latin typeface="Times New Roman"/>
                <a:cs typeface="Times New Roman"/>
              </a:rPr>
              <a:t>làm: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5" dirty="0">
                <a:latin typeface="Times New Roman"/>
                <a:cs typeface="Times New Roman"/>
              </a:rPr>
              <a:t> làm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việc, </a:t>
            </a:r>
            <a:r>
              <a:rPr sz="1800" dirty="0">
                <a:latin typeface="Times New Roman"/>
                <a:cs typeface="Times New Roman"/>
              </a:rPr>
              <a:t>ta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dirty="0">
                <a:latin typeface="Times New Roman"/>
                <a:cs typeface="Times New Roman"/>
              </a:rPr>
              <a:t> công việc 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một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được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 Công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-5" dirty="0">
                <a:latin typeface="Times New Roman"/>
                <a:cs typeface="Times New Roman"/>
              </a:rPr>
              <a:t> của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gắn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liền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đồng </a:t>
            </a:r>
            <a:r>
              <a:rPr sz="1800" dirty="0">
                <a:latin typeface="Times New Roman"/>
                <a:cs typeface="Times New Roman"/>
              </a:rPr>
              <a:t>chí </a:t>
            </a:r>
            <a:r>
              <a:rPr sz="1800" spc="-5" dirty="0">
                <a:latin typeface="Times New Roman"/>
                <a:cs typeface="Times New Roman"/>
              </a:rPr>
              <a:t>dưới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kia.</a:t>
            </a:r>
            <a:endParaRPr sz="1800">
              <a:latin typeface="Times New Roman"/>
              <a:cs typeface="Times New Roman"/>
            </a:endParaRPr>
          </a:p>
          <a:p>
            <a:pPr marL="12700" marR="6985">
              <a:lnSpc>
                <a:spcPts val="2700"/>
              </a:lnSpc>
              <a:spcBef>
                <a:spcPts val="9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 góp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phần</a:t>
            </a:r>
            <a:r>
              <a:rPr sz="1800" spc="-10" dirty="0">
                <a:latin typeface="Times New Roman"/>
                <a:cs typeface="Times New Roman"/>
              </a:rPr>
              <a:t> vào </a:t>
            </a:r>
            <a:r>
              <a:rPr sz="1800" spc="-5" dirty="0">
                <a:latin typeface="Times New Roman"/>
                <a:cs typeface="Times New Roman"/>
              </a:rPr>
              <a:t>dự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hàng </a:t>
            </a:r>
            <a:r>
              <a:rPr sz="1800" spc="-5" dirty="0">
                <a:latin typeface="Times New Roman"/>
                <a:cs typeface="Times New Roman"/>
              </a:rPr>
              <a:t>ngày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sản </a:t>
            </a:r>
            <a:r>
              <a:rPr sz="1800" dirty="0">
                <a:latin typeface="Times New Roman"/>
                <a:cs typeface="Times New Roman"/>
              </a:rPr>
              <a:t>xuất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nông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Tác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phẩm: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a.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tác: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“Lặng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lẽ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Pa”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1970,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chuyến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Lào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Cai.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ct val="1246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Đây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ngắn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tài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mới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hòa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bình,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xây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dựng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miền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Bắc.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– In 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tập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“Giữa</a:t>
            </a:r>
            <a:r>
              <a:rPr sz="1800" dirty="0">
                <a:latin typeface="Times New Roman"/>
                <a:cs typeface="Times New Roman"/>
              </a:rPr>
              <a:t> trong </a:t>
            </a:r>
            <a:r>
              <a:rPr sz="1800" spc="-5" dirty="0">
                <a:latin typeface="Times New Roman"/>
                <a:cs typeface="Times New Roman"/>
              </a:rPr>
              <a:t>xanh”</a:t>
            </a:r>
            <a:r>
              <a:rPr sz="1800" dirty="0">
                <a:latin typeface="Times New Roman"/>
                <a:cs typeface="Times New Roman"/>
              </a:rPr>
              <a:t> (1972) 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5" dirty="0">
                <a:latin typeface="Times New Roman"/>
                <a:cs typeface="Times New Roman"/>
              </a:rPr>
              <a:t> Thành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Long.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b.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cục: </a:t>
            </a:r>
            <a:r>
              <a:rPr sz="1800" dirty="0">
                <a:latin typeface="Times New Roman"/>
                <a:cs typeface="Times New Roman"/>
              </a:rPr>
              <a:t>3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đoạn: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1: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đầu…đến…”Kìa,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kia”: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giới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lái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xe.</a:t>
            </a:r>
          </a:p>
          <a:p>
            <a:pPr marL="12700" marR="635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2: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Tiếp…đến…”không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gì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thế”: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gặp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gỡ,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trò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niên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 </a:t>
            </a:r>
            <a:r>
              <a:rPr sz="1800" spc="-5" dirty="0">
                <a:latin typeface="Times New Roman"/>
                <a:cs typeface="Times New Roman"/>
              </a:rPr>
              <a:t>họa sĩ </a:t>
            </a:r>
            <a:r>
              <a:rPr sz="1800" dirty="0">
                <a:latin typeface="Times New Roman"/>
                <a:cs typeface="Times New Roman"/>
              </a:rPr>
              <a:t>và cô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5" dirty="0">
                <a:latin typeface="Times New Roman"/>
                <a:cs typeface="Times New Roman"/>
              </a:rPr>
              <a:t> Đoạn </a:t>
            </a:r>
            <a:r>
              <a:rPr sz="1800" dirty="0">
                <a:latin typeface="Times New Roman"/>
                <a:cs typeface="Times New Roman"/>
              </a:rPr>
              <a:t>3: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lại: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chia</a:t>
            </a:r>
            <a:r>
              <a:rPr sz="1800" spc="-5" dirty="0">
                <a:latin typeface="Times New Roman"/>
                <a:cs typeface="Times New Roman"/>
              </a:rPr>
              <a:t> tay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5" dirty="0">
                <a:latin typeface="Times New Roman"/>
                <a:cs typeface="Times New Roman"/>
              </a:rPr>
              <a:t> động.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c.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đề: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ngợi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lao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âm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thầm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xây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dựng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miền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Bắc.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d.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Tóm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tắt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bản: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229870">
              <a:lnSpc>
                <a:spcPts val="2700"/>
              </a:lnSpc>
              <a:spcBef>
                <a:spcPts val="90"/>
              </a:spcBef>
            </a:pPr>
            <a:r>
              <a:rPr sz="1800" i="1" spc="-5" dirty="0">
                <a:latin typeface="Times New Roman"/>
                <a:cs typeface="Times New Roman"/>
              </a:rPr>
              <a:t>Trên </a:t>
            </a:r>
            <a:r>
              <a:rPr sz="1800" i="1" dirty="0">
                <a:latin typeface="Times New Roman"/>
                <a:cs typeface="Times New Roman"/>
              </a:rPr>
              <a:t>chuyến </a:t>
            </a:r>
            <a:r>
              <a:rPr sz="1800" i="1" spc="-5" dirty="0">
                <a:latin typeface="Times New Roman"/>
                <a:cs typeface="Times New Roman"/>
              </a:rPr>
              <a:t>xe </a:t>
            </a:r>
            <a:r>
              <a:rPr sz="1800" i="1" dirty="0">
                <a:latin typeface="Times New Roman"/>
                <a:cs typeface="Times New Roman"/>
              </a:rPr>
              <a:t>khách từ </a:t>
            </a:r>
            <a:r>
              <a:rPr sz="1800" i="1" spc="-5" dirty="0">
                <a:latin typeface="Times New Roman"/>
                <a:cs typeface="Times New Roman"/>
              </a:rPr>
              <a:t>Hà Nội </a:t>
            </a:r>
            <a:r>
              <a:rPr sz="1800" i="1" dirty="0">
                <a:latin typeface="Times New Roman"/>
                <a:cs typeface="Times New Roman"/>
              </a:rPr>
              <a:t>lên Lào </a:t>
            </a:r>
            <a:r>
              <a:rPr sz="1800" i="1" spc="-5" dirty="0">
                <a:latin typeface="Times New Roman"/>
                <a:cs typeface="Times New Roman"/>
              </a:rPr>
              <a:t>Cai, ông </a:t>
            </a:r>
            <a:r>
              <a:rPr sz="1800" i="1" dirty="0">
                <a:latin typeface="Times New Roman"/>
                <a:cs typeface="Times New Roman"/>
              </a:rPr>
              <a:t>họa </a:t>
            </a:r>
            <a:r>
              <a:rPr sz="1800" i="1" spc="-5" dirty="0">
                <a:latin typeface="Times New Roman"/>
                <a:cs typeface="Times New Roman"/>
              </a:rPr>
              <a:t>sĩ già,bác </a:t>
            </a:r>
            <a:r>
              <a:rPr sz="1800" i="1" dirty="0">
                <a:latin typeface="Times New Roman"/>
                <a:cs typeface="Times New Roman"/>
              </a:rPr>
              <a:t>lái </a:t>
            </a:r>
            <a:r>
              <a:rPr sz="1800" i="1" spc="-5" dirty="0">
                <a:latin typeface="Times New Roman"/>
                <a:cs typeface="Times New Roman"/>
              </a:rPr>
              <a:t>xe, </a:t>
            </a:r>
            <a:r>
              <a:rPr sz="1800" i="1" dirty="0">
                <a:latin typeface="Times New Roman"/>
                <a:cs typeface="Times New Roman"/>
              </a:rPr>
              <a:t>cô kĩ </a:t>
            </a:r>
            <a:r>
              <a:rPr sz="1800" i="1" spc="-5" dirty="0">
                <a:latin typeface="Times New Roman"/>
                <a:cs typeface="Times New Roman"/>
              </a:rPr>
              <a:t>sư </a:t>
            </a:r>
            <a:r>
              <a:rPr sz="1800" i="1" dirty="0">
                <a:latin typeface="Times New Roman"/>
                <a:cs typeface="Times New Roman"/>
              </a:rPr>
              <a:t>trẻ </a:t>
            </a:r>
            <a:r>
              <a:rPr sz="1800" i="1" spc="-5" dirty="0">
                <a:latin typeface="Times New Roman"/>
                <a:cs typeface="Times New Roman"/>
              </a:rPr>
              <a:t>tình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cờ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quen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nhau.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Bác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lái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xe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đã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giới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thiệu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ông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họa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sĩ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cô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kĩ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sư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làm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quen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với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anh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thanh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10496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+ Tuy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khổ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 anh “buồn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 </a:t>
            </a:r>
            <a:r>
              <a:rPr sz="1800" dirty="0">
                <a:latin typeface="Times New Roman"/>
                <a:cs typeface="Times New Roman"/>
              </a:rPr>
              <a:t>chết </a:t>
            </a:r>
            <a:r>
              <a:rPr sz="1800" spc="-10" dirty="0">
                <a:latin typeface="Times New Roman"/>
                <a:cs typeface="Times New Roman"/>
              </a:rPr>
              <a:t>mất”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 </a:t>
            </a:r>
            <a:r>
              <a:rPr sz="1800" spc="-5" dirty="0">
                <a:latin typeface="Times New Roman"/>
                <a:cs typeface="Times New Roman"/>
              </a:rPr>
              <a:t>thật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phúc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vì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nhờ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một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mây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bộ </a:t>
            </a:r>
            <a:r>
              <a:rPr sz="1800" dirty="0">
                <a:latin typeface="Times New Roman"/>
                <a:cs typeface="Times New Roman"/>
              </a:rPr>
              <a:t>đội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máy</a:t>
            </a:r>
            <a:r>
              <a:rPr sz="1800" spc="-5" dirty="0">
                <a:latin typeface="Times New Roman"/>
                <a:cs typeface="Times New Roman"/>
              </a:rPr>
              <a:t> bay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Rồng.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BÀI</a:t>
            </a:r>
            <a:r>
              <a:rPr spc="-15" dirty="0"/>
              <a:t> </a:t>
            </a:r>
            <a:r>
              <a:rPr dirty="0"/>
              <a:t>3.</a:t>
            </a:r>
            <a:r>
              <a:rPr spc="-5" dirty="0"/>
              <a:t> </a:t>
            </a:r>
            <a:r>
              <a:rPr dirty="0"/>
              <a:t>CÁC</a:t>
            </a:r>
            <a:r>
              <a:rPr spc="-5" dirty="0"/>
              <a:t> </a:t>
            </a:r>
            <a:r>
              <a:rPr dirty="0"/>
              <a:t>DẠNG ĐỀ</a:t>
            </a:r>
            <a:r>
              <a:rPr spc="-20" dirty="0"/>
              <a:t> </a:t>
            </a:r>
            <a:r>
              <a:rPr spc="-5" dirty="0"/>
              <a:t>VIẾT</a:t>
            </a:r>
            <a:r>
              <a:rPr dirty="0"/>
              <a:t> </a:t>
            </a:r>
            <a:r>
              <a:rPr spc="-5" dirty="0"/>
              <a:t>TẬP LÀM</a:t>
            </a:r>
            <a:r>
              <a:rPr dirty="0"/>
              <a:t> </a:t>
            </a:r>
            <a:r>
              <a:rPr spc="-5" dirty="0"/>
              <a:t>VĂN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>
              <a:lnSpc>
                <a:spcPct val="124400"/>
              </a:lnSpc>
              <a:spcBef>
                <a:spcPts val="100"/>
              </a:spcBef>
            </a:pPr>
            <a:r>
              <a:rPr spc="-5" dirty="0"/>
              <a:t>I.</a:t>
            </a:r>
            <a:r>
              <a:rPr spc="90" dirty="0"/>
              <a:t> </a:t>
            </a:r>
            <a:r>
              <a:rPr spc="-5" dirty="0"/>
              <a:t>HÃY</a:t>
            </a:r>
            <a:r>
              <a:rPr spc="70" dirty="0"/>
              <a:t> </a:t>
            </a:r>
            <a:r>
              <a:rPr dirty="0"/>
              <a:t>TÓM</a:t>
            </a:r>
            <a:r>
              <a:rPr spc="80" dirty="0"/>
              <a:t> </a:t>
            </a:r>
            <a:r>
              <a:rPr spc="-5" dirty="0"/>
              <a:t>TẮT</a:t>
            </a:r>
            <a:r>
              <a:rPr spc="85" dirty="0"/>
              <a:t> </a:t>
            </a:r>
            <a:r>
              <a:rPr spc="-5" dirty="0"/>
              <a:t>TRUYỆN</a:t>
            </a:r>
            <a:r>
              <a:rPr spc="80" dirty="0"/>
              <a:t> </a:t>
            </a:r>
            <a:r>
              <a:rPr spc="-5" dirty="0"/>
              <a:t>NGẮN</a:t>
            </a:r>
            <a:r>
              <a:rPr spc="85" dirty="0"/>
              <a:t> </a:t>
            </a:r>
            <a:r>
              <a:rPr spc="-5" dirty="0"/>
              <a:t>“LẶNG</a:t>
            </a:r>
            <a:r>
              <a:rPr spc="85" dirty="0"/>
              <a:t> </a:t>
            </a:r>
            <a:r>
              <a:rPr dirty="0"/>
              <a:t>LẼ</a:t>
            </a:r>
            <a:r>
              <a:rPr spc="75" dirty="0"/>
              <a:t> </a:t>
            </a:r>
            <a:r>
              <a:rPr spc="-5" dirty="0"/>
              <a:t>SA</a:t>
            </a:r>
            <a:r>
              <a:rPr spc="75" dirty="0"/>
              <a:t> </a:t>
            </a:r>
            <a:r>
              <a:rPr dirty="0"/>
              <a:t>PA”</a:t>
            </a:r>
            <a:r>
              <a:rPr spc="75" dirty="0"/>
              <a:t> </a:t>
            </a:r>
            <a:r>
              <a:rPr spc="-10" dirty="0"/>
              <a:t>CỦA</a:t>
            </a:r>
            <a:r>
              <a:rPr spc="80" dirty="0"/>
              <a:t> </a:t>
            </a:r>
            <a:r>
              <a:rPr spc="-5" dirty="0"/>
              <a:t>NGUYỄN</a:t>
            </a:r>
            <a:r>
              <a:rPr spc="85" dirty="0"/>
              <a:t> </a:t>
            </a:r>
            <a:r>
              <a:rPr dirty="0"/>
              <a:t>THÀNH </a:t>
            </a:r>
            <a:r>
              <a:rPr spc="-434" dirty="0"/>
              <a:t> </a:t>
            </a:r>
            <a:r>
              <a:rPr dirty="0"/>
              <a:t>LONG.</a:t>
            </a: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b="0" dirty="0">
                <a:latin typeface="Times New Roman"/>
                <a:cs typeface="Times New Roman"/>
              </a:rPr>
              <a:t>*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Gợi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ý:</a:t>
            </a:r>
          </a:p>
          <a:p>
            <a:pPr marL="12700" marR="5080" indent="229870" algn="just">
              <a:lnSpc>
                <a:spcPct val="124600"/>
              </a:lnSpc>
            </a:pPr>
            <a:r>
              <a:rPr b="0" spc="-5" dirty="0">
                <a:latin typeface="Times New Roman"/>
                <a:cs typeface="Times New Roman"/>
              </a:rPr>
              <a:t>Một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họa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sĩ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già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trước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khi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nghỉ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hưu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đã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có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một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chuyến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đi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thực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tế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ở</a:t>
            </a:r>
            <a:r>
              <a:rPr b="0" spc="-6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vùng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cao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Tây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Bắc.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Trên </a:t>
            </a:r>
            <a:r>
              <a:rPr b="0" spc="-434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chuyến </a:t>
            </a:r>
            <a:r>
              <a:rPr b="0" spc="-5" dirty="0">
                <a:latin typeface="Times New Roman"/>
                <a:cs typeface="Times New Roman"/>
              </a:rPr>
              <a:t>xe, </a:t>
            </a:r>
            <a:r>
              <a:rPr b="0" dirty="0">
                <a:latin typeface="Times New Roman"/>
                <a:cs typeface="Times New Roman"/>
              </a:rPr>
              <a:t>ông ngồi cùng hàng ghế </a:t>
            </a:r>
            <a:r>
              <a:rPr b="0" spc="-5" dirty="0">
                <a:latin typeface="Times New Roman"/>
                <a:cs typeface="Times New Roman"/>
              </a:rPr>
              <a:t>với </a:t>
            </a:r>
            <a:r>
              <a:rPr b="0" dirty="0">
                <a:latin typeface="Times New Roman"/>
                <a:cs typeface="Times New Roman"/>
              </a:rPr>
              <a:t>cô </a:t>
            </a:r>
            <a:r>
              <a:rPr b="0" spc="-10" dirty="0">
                <a:latin typeface="Times New Roman"/>
                <a:cs typeface="Times New Roman"/>
              </a:rPr>
              <a:t>kĩ </a:t>
            </a:r>
            <a:r>
              <a:rPr b="0" spc="-5" dirty="0">
                <a:latin typeface="Times New Roman"/>
                <a:cs typeface="Times New Roman"/>
              </a:rPr>
              <a:t>sư </a:t>
            </a:r>
            <a:r>
              <a:rPr b="0" dirty="0">
                <a:latin typeface="Times New Roman"/>
                <a:cs typeface="Times New Roman"/>
              </a:rPr>
              <a:t>trẻ lên nhận </a:t>
            </a:r>
            <a:r>
              <a:rPr b="0" spc="-5" dirty="0">
                <a:latin typeface="Times New Roman"/>
                <a:cs typeface="Times New Roman"/>
              </a:rPr>
              <a:t>công </a:t>
            </a:r>
            <a:r>
              <a:rPr b="0" dirty="0">
                <a:latin typeface="Times New Roman"/>
                <a:cs typeface="Times New Roman"/>
              </a:rPr>
              <a:t>tác ở Lai </a:t>
            </a:r>
            <a:r>
              <a:rPr b="0" spc="-5" dirty="0">
                <a:latin typeface="Times New Roman"/>
                <a:cs typeface="Times New Roman"/>
              </a:rPr>
              <a:t>Châu. </a:t>
            </a:r>
            <a:r>
              <a:rPr b="0" dirty="0">
                <a:latin typeface="Times New Roman"/>
                <a:cs typeface="Times New Roman"/>
              </a:rPr>
              <a:t>Đến </a:t>
            </a:r>
            <a:r>
              <a:rPr b="0" spc="-5" dirty="0">
                <a:latin typeface="Times New Roman"/>
                <a:cs typeface="Times New Roman"/>
              </a:rPr>
              <a:t>Sa </a:t>
            </a:r>
            <a:r>
              <a:rPr b="0" spc="-434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Pa, bác </a:t>
            </a:r>
            <a:r>
              <a:rPr b="0" dirty="0">
                <a:latin typeface="Times New Roman"/>
                <a:cs typeface="Times New Roman"/>
              </a:rPr>
              <a:t>lái xe dừng </a:t>
            </a:r>
            <a:r>
              <a:rPr b="0" spc="-5" dirty="0">
                <a:latin typeface="Times New Roman"/>
                <a:cs typeface="Times New Roman"/>
              </a:rPr>
              <a:t>lại lấy nước </a:t>
            </a:r>
            <a:r>
              <a:rPr b="0" dirty="0">
                <a:latin typeface="Times New Roman"/>
                <a:cs typeface="Times New Roman"/>
              </a:rPr>
              <a:t>và nhân tiện </a:t>
            </a:r>
            <a:r>
              <a:rPr b="0" spc="-5" dirty="0">
                <a:latin typeface="Times New Roman"/>
                <a:cs typeface="Times New Roman"/>
              </a:rPr>
              <a:t>giới </a:t>
            </a:r>
            <a:r>
              <a:rPr b="0" dirty="0">
                <a:latin typeface="Times New Roman"/>
                <a:cs typeface="Times New Roman"/>
              </a:rPr>
              <a:t>thiệu </a:t>
            </a:r>
            <a:r>
              <a:rPr b="0" spc="-5" dirty="0">
                <a:latin typeface="Times New Roman"/>
                <a:cs typeface="Times New Roman"/>
              </a:rPr>
              <a:t>với </a:t>
            </a:r>
            <a:r>
              <a:rPr b="0" dirty="0">
                <a:latin typeface="Times New Roman"/>
                <a:cs typeface="Times New Roman"/>
              </a:rPr>
              <a:t>họa </a:t>
            </a:r>
            <a:r>
              <a:rPr b="0" spc="-5" dirty="0">
                <a:latin typeface="Times New Roman"/>
                <a:cs typeface="Times New Roman"/>
              </a:rPr>
              <a:t>sĩ </a:t>
            </a:r>
            <a:r>
              <a:rPr b="0" dirty="0">
                <a:latin typeface="Times New Roman"/>
                <a:cs typeface="Times New Roman"/>
              </a:rPr>
              <a:t>“một trong </a:t>
            </a:r>
            <a:r>
              <a:rPr b="0" spc="-5" dirty="0">
                <a:latin typeface="Times New Roman"/>
                <a:cs typeface="Times New Roman"/>
              </a:rPr>
              <a:t>những người </a:t>
            </a:r>
            <a:r>
              <a:rPr b="0" spc="-434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cô </a:t>
            </a:r>
            <a:r>
              <a:rPr b="0" spc="-5" dirty="0">
                <a:latin typeface="Times New Roman"/>
                <a:cs typeface="Times New Roman"/>
              </a:rPr>
              <a:t>độc nhất thế gian”. Đó là </a:t>
            </a:r>
            <a:r>
              <a:rPr b="0" dirty="0">
                <a:latin typeface="Times New Roman"/>
                <a:cs typeface="Times New Roman"/>
              </a:rPr>
              <a:t>anh </a:t>
            </a:r>
            <a:r>
              <a:rPr b="0" spc="-5" dirty="0">
                <a:latin typeface="Times New Roman"/>
                <a:cs typeface="Times New Roman"/>
              </a:rPr>
              <a:t>thanh niên trông </a:t>
            </a:r>
            <a:r>
              <a:rPr b="0" dirty="0">
                <a:latin typeface="Times New Roman"/>
                <a:cs typeface="Times New Roman"/>
              </a:rPr>
              <a:t>coi </a:t>
            </a:r>
            <a:r>
              <a:rPr b="0" spc="5" dirty="0">
                <a:latin typeface="Times New Roman"/>
                <a:cs typeface="Times New Roman"/>
              </a:rPr>
              <a:t>trạm </a:t>
            </a:r>
            <a:r>
              <a:rPr b="0" dirty="0">
                <a:latin typeface="Times New Roman"/>
                <a:cs typeface="Times New Roman"/>
              </a:rPr>
              <a:t>khí </a:t>
            </a:r>
            <a:r>
              <a:rPr b="0" spc="-5" dirty="0">
                <a:latin typeface="Times New Roman"/>
                <a:cs typeface="Times New Roman"/>
              </a:rPr>
              <a:t>tượng </a:t>
            </a:r>
            <a:r>
              <a:rPr b="0" dirty="0">
                <a:latin typeface="Times New Roman"/>
                <a:cs typeface="Times New Roman"/>
              </a:rPr>
              <a:t>trên đỉnh </a:t>
            </a:r>
            <a:r>
              <a:rPr b="0" spc="-5" dirty="0">
                <a:latin typeface="Times New Roman"/>
                <a:cs typeface="Times New Roman"/>
              </a:rPr>
              <a:t>Yên Sơn </a:t>
            </a:r>
            <a:r>
              <a:rPr b="0" dirty="0">
                <a:latin typeface="Times New Roman"/>
                <a:cs typeface="Times New Roman"/>
              </a:rPr>
              <a:t> 2600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mét.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Cuộc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gặp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gỡ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giữa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bác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lái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xe,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họa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sĩ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già,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cô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kĩ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sư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trẻ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và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anh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thanh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niên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diễn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ra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rất </a:t>
            </a:r>
            <a:r>
              <a:rPr b="0" spc="-434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vui vẻ, </a:t>
            </a:r>
            <a:r>
              <a:rPr b="0" spc="-5" dirty="0">
                <a:latin typeface="Times New Roman"/>
                <a:cs typeface="Times New Roman"/>
              </a:rPr>
              <a:t>cảm động. </a:t>
            </a:r>
            <a:r>
              <a:rPr b="0" dirty="0">
                <a:latin typeface="Times New Roman"/>
                <a:cs typeface="Times New Roman"/>
              </a:rPr>
              <a:t>Anh thanh </a:t>
            </a:r>
            <a:r>
              <a:rPr b="0" spc="-5" dirty="0">
                <a:latin typeface="Times New Roman"/>
                <a:cs typeface="Times New Roman"/>
              </a:rPr>
              <a:t>niên </a:t>
            </a:r>
            <a:r>
              <a:rPr b="0" dirty="0">
                <a:latin typeface="Times New Roman"/>
                <a:cs typeface="Times New Roman"/>
              </a:rPr>
              <a:t>hào hứng giới thiệu </a:t>
            </a:r>
            <a:r>
              <a:rPr b="0" spc="-5" dirty="0">
                <a:latin typeface="Times New Roman"/>
                <a:cs typeface="Times New Roman"/>
              </a:rPr>
              <a:t>với khách </a:t>
            </a:r>
            <a:r>
              <a:rPr b="0" dirty="0">
                <a:latin typeface="Times New Roman"/>
                <a:cs typeface="Times New Roman"/>
              </a:rPr>
              <a:t>về công việc </a:t>
            </a:r>
            <a:r>
              <a:rPr b="0" spc="-10" dirty="0">
                <a:latin typeface="Times New Roman"/>
                <a:cs typeface="Times New Roman"/>
              </a:rPr>
              <a:t>hằng </a:t>
            </a:r>
            <a:r>
              <a:rPr b="0" dirty="0">
                <a:latin typeface="Times New Roman"/>
                <a:cs typeface="Times New Roman"/>
              </a:rPr>
              <a:t>ngày 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của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mình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–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những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công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việc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âm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thầm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nhưng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vô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cùng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có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ích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cho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cuộc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sống.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Họa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sĩ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già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phát </a:t>
            </a:r>
            <a:r>
              <a:rPr b="0" spc="-434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hiện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ra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phẩm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chất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đẹp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đẽ,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cao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quý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của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anh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thanh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niên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nên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đã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phác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họa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một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bức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chân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dung. </a:t>
            </a:r>
            <a:r>
              <a:rPr b="0" spc="-44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Qua </a:t>
            </a:r>
            <a:r>
              <a:rPr b="0" dirty="0">
                <a:latin typeface="Times New Roman"/>
                <a:cs typeface="Times New Roman"/>
              </a:rPr>
              <a:t>lời kể của </a:t>
            </a:r>
            <a:r>
              <a:rPr b="0" spc="-5" dirty="0">
                <a:latin typeface="Times New Roman"/>
                <a:cs typeface="Times New Roman"/>
              </a:rPr>
              <a:t>anh, các </a:t>
            </a:r>
            <a:r>
              <a:rPr b="0" spc="5" dirty="0">
                <a:latin typeface="Times New Roman"/>
                <a:cs typeface="Times New Roman"/>
              </a:rPr>
              <a:t>vị </a:t>
            </a:r>
            <a:r>
              <a:rPr b="0" spc="-5" dirty="0">
                <a:latin typeface="Times New Roman"/>
                <a:cs typeface="Times New Roman"/>
              </a:rPr>
              <a:t>khách </a:t>
            </a:r>
            <a:r>
              <a:rPr b="0" dirty="0">
                <a:latin typeface="Times New Roman"/>
                <a:cs typeface="Times New Roman"/>
              </a:rPr>
              <a:t>còn </a:t>
            </a:r>
            <a:r>
              <a:rPr b="0" spc="-5" dirty="0">
                <a:latin typeface="Times New Roman"/>
                <a:cs typeface="Times New Roman"/>
              </a:rPr>
              <a:t>được biết thêm về rất nhiều gương sáng trong </a:t>
            </a:r>
            <a:r>
              <a:rPr b="0" dirty="0">
                <a:latin typeface="Times New Roman"/>
                <a:cs typeface="Times New Roman"/>
              </a:rPr>
              <a:t>lao 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động, </a:t>
            </a:r>
            <a:r>
              <a:rPr b="0" spc="-5" dirty="0">
                <a:latin typeface="Times New Roman"/>
                <a:cs typeface="Times New Roman"/>
              </a:rPr>
              <a:t>sản xuất, </a:t>
            </a:r>
            <a:r>
              <a:rPr b="0" dirty="0">
                <a:latin typeface="Times New Roman"/>
                <a:cs typeface="Times New Roman"/>
              </a:rPr>
              <a:t>đem hết </a:t>
            </a:r>
            <a:r>
              <a:rPr b="0" spc="-5" dirty="0">
                <a:latin typeface="Times New Roman"/>
                <a:cs typeface="Times New Roman"/>
              </a:rPr>
              <a:t>nhiệt </a:t>
            </a:r>
            <a:r>
              <a:rPr b="0" dirty="0">
                <a:latin typeface="Times New Roman"/>
                <a:cs typeface="Times New Roman"/>
              </a:rPr>
              <a:t>tình phục vụ </a:t>
            </a:r>
            <a:r>
              <a:rPr b="0" spc="-5" dirty="0">
                <a:latin typeface="Times New Roman"/>
                <a:cs typeface="Times New Roman"/>
              </a:rPr>
              <a:t>sự nghiệp xây dựng </a:t>
            </a:r>
            <a:r>
              <a:rPr b="0" dirty="0">
                <a:latin typeface="Times New Roman"/>
                <a:cs typeface="Times New Roman"/>
              </a:rPr>
              <a:t>và chiến đấu </a:t>
            </a:r>
            <a:r>
              <a:rPr b="0" spc="-5" dirty="0">
                <a:latin typeface="Times New Roman"/>
                <a:cs typeface="Times New Roman"/>
              </a:rPr>
              <a:t>bảo </a:t>
            </a:r>
            <a:r>
              <a:rPr b="0" dirty="0">
                <a:latin typeface="Times New Roman"/>
                <a:cs typeface="Times New Roman"/>
              </a:rPr>
              <a:t>vệ </a:t>
            </a:r>
            <a:r>
              <a:rPr b="0" spc="-5" dirty="0">
                <a:latin typeface="Times New Roman"/>
                <a:cs typeface="Times New Roman"/>
              </a:rPr>
              <a:t>Tổ </a:t>
            </a:r>
            <a:r>
              <a:rPr b="0" dirty="0">
                <a:latin typeface="Times New Roman"/>
                <a:cs typeface="Times New Roman"/>
              </a:rPr>
              <a:t> quốc.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4810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II. </a:t>
            </a:r>
            <a:r>
              <a:rPr sz="1800" b="1" dirty="0">
                <a:latin typeface="Times New Roman"/>
                <a:cs typeface="Times New Roman"/>
              </a:rPr>
              <a:t>PHÂN </a:t>
            </a:r>
            <a:r>
              <a:rPr sz="1800" b="1" spc="-5" dirty="0">
                <a:latin typeface="Times New Roman"/>
                <a:cs typeface="Times New Roman"/>
              </a:rPr>
              <a:t>TÍCH NHÂN </a:t>
            </a:r>
            <a:r>
              <a:rPr sz="1800" b="1" dirty="0">
                <a:latin typeface="Times New Roman"/>
                <a:cs typeface="Times New Roman"/>
              </a:rPr>
              <a:t>VẬT </a:t>
            </a:r>
            <a:r>
              <a:rPr sz="1800" b="1" spc="-5" dirty="0">
                <a:latin typeface="Times New Roman"/>
                <a:cs typeface="Times New Roman"/>
              </a:rPr>
              <a:t>ANH </a:t>
            </a:r>
            <a:r>
              <a:rPr sz="1800" b="1" dirty="0">
                <a:latin typeface="Times New Roman"/>
                <a:cs typeface="Times New Roman"/>
              </a:rPr>
              <a:t>THANH </a:t>
            </a:r>
            <a:r>
              <a:rPr sz="1800" b="1" spc="-5" dirty="0">
                <a:latin typeface="Times New Roman"/>
                <a:cs typeface="Times New Roman"/>
              </a:rPr>
              <a:t>NIÊN </a:t>
            </a:r>
            <a:r>
              <a:rPr sz="1800" b="1" dirty="0">
                <a:latin typeface="Times New Roman"/>
                <a:cs typeface="Times New Roman"/>
              </a:rPr>
              <a:t>TRONG </a:t>
            </a:r>
            <a:r>
              <a:rPr sz="1800" b="1" spc="-5" dirty="0">
                <a:latin typeface="Times New Roman"/>
                <a:cs typeface="Times New Roman"/>
              </a:rPr>
              <a:t>TRUYỆN </a:t>
            </a:r>
            <a:r>
              <a:rPr sz="1800" b="1" dirty="0">
                <a:latin typeface="Times New Roman"/>
                <a:cs typeface="Times New Roman"/>
              </a:rPr>
              <a:t>“LẶNG LẼ 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SA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PA”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NGUYỄN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THÀNH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LONG.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5" dirty="0">
                <a:latin typeface="Times New Roman"/>
                <a:cs typeface="Times New Roman"/>
              </a:rPr>
              <a:t>Mở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bài: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chung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phẩm: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giả: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(1925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1991)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quê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huyện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Duy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Xuyên,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tỉnh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Quảng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Nam,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dirty="0">
                <a:latin typeface="Times New Roman"/>
                <a:cs typeface="Times New Roman"/>
              </a:rPr>
              <a:t> kì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chống</a:t>
            </a:r>
            <a:r>
              <a:rPr sz="1800" dirty="0">
                <a:latin typeface="Times New Roman"/>
                <a:cs typeface="Times New Roman"/>
              </a:rPr>
              <a:t> Pháp.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bút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ngắn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kí.</a:t>
            </a:r>
            <a:r>
              <a:rPr sz="1800" spc="-10" dirty="0">
                <a:latin typeface="Times New Roman"/>
                <a:cs typeface="Times New Roman"/>
              </a:rPr>
              <a:t> 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bút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mẫn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nghiêm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túc</a:t>
            </a: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lao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thuật,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coi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thâm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nhập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tế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sống.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-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 Long </a:t>
            </a:r>
            <a:r>
              <a:rPr sz="1800" spc="-5" dirty="0">
                <a:latin typeface="Times New Roman"/>
                <a:cs typeface="Times New Roman"/>
              </a:rPr>
              <a:t>hầu </a:t>
            </a:r>
            <a:r>
              <a:rPr sz="1800" dirty="0">
                <a:latin typeface="Times New Roman"/>
                <a:cs typeface="Times New Roman"/>
              </a:rPr>
              <a:t>như chỉ </a:t>
            </a:r>
            <a:r>
              <a:rPr sz="1800" spc="-5" dirty="0">
                <a:latin typeface="Times New Roman"/>
                <a:cs typeface="Times New Roman"/>
              </a:rPr>
              <a:t>viết </a:t>
            </a:r>
            <a:r>
              <a:rPr sz="180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vẻ đẹp </a:t>
            </a:r>
            <a:r>
              <a:rPr sz="1800" spc="-5" dirty="0">
                <a:latin typeface="Times New Roman"/>
                <a:cs typeface="Times New Roman"/>
              </a:rPr>
              <a:t>bình </a:t>
            </a:r>
            <a:r>
              <a:rPr sz="1800" dirty="0">
                <a:latin typeface="Times New Roman"/>
                <a:cs typeface="Times New Roman"/>
              </a:rPr>
              <a:t>dị của 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và thiên </a:t>
            </a:r>
            <a:r>
              <a:rPr sz="1800" spc="-5" dirty="0">
                <a:latin typeface="Times New Roman"/>
                <a:cs typeface="Times New Roman"/>
              </a:rPr>
              <a:t>nhiên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Tác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“Lặng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Pa”: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ngắn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“Lặng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lẽ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Pa”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chuyến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hè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năm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1970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giả.</a:t>
            </a:r>
            <a:r>
              <a:rPr sz="1800" spc="-5" dirty="0">
                <a:latin typeface="Times New Roman"/>
                <a:cs typeface="Times New Roman"/>
              </a:rPr>
              <a:t> Truyện</a:t>
            </a:r>
            <a:r>
              <a:rPr sz="1800" dirty="0">
                <a:latin typeface="Times New Roman"/>
                <a:cs typeface="Times New Roman"/>
              </a:rPr>
              <a:t> rút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tập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“Giữa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xanh” </a:t>
            </a:r>
            <a:r>
              <a:rPr sz="1800" dirty="0">
                <a:latin typeface="Times New Roman"/>
                <a:cs typeface="Times New Roman"/>
              </a:rPr>
              <a:t>in năm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1972.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chung</a:t>
            </a:r>
            <a:r>
              <a:rPr sz="1800" dirty="0">
                <a:latin typeface="Times New Roman"/>
                <a:cs typeface="Times New Roman"/>
              </a:rPr>
              <a:t> về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dirty="0">
                <a:latin typeface="Times New Roman"/>
                <a:cs typeface="Times New Roman"/>
              </a:rPr>
              <a:t> thanh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Thân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bài: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 Anh thanh niên là </a:t>
            </a:r>
            <a:r>
              <a:rPr sz="1800" spc="-5" dirty="0">
                <a:latin typeface="Times New Roman"/>
                <a:cs typeface="Times New Roman"/>
              </a:rPr>
              <a:t>nhân </a:t>
            </a:r>
            <a:r>
              <a:rPr sz="1800" dirty="0">
                <a:latin typeface="Times New Roman"/>
                <a:cs typeface="Times New Roman"/>
              </a:rPr>
              <a:t>vật </a:t>
            </a:r>
            <a:r>
              <a:rPr sz="1800" spc="-5" dirty="0">
                <a:latin typeface="Times New Roman"/>
                <a:cs typeface="Times New Roman"/>
              </a:rPr>
              <a:t>trung </a:t>
            </a:r>
            <a:r>
              <a:rPr sz="1800" dirty="0">
                <a:latin typeface="Times New Roman"/>
                <a:cs typeface="Times New Roman"/>
              </a:rPr>
              <a:t>tâm của </a:t>
            </a:r>
            <a:r>
              <a:rPr sz="1800" spc="-5" dirty="0">
                <a:latin typeface="Times New Roman"/>
                <a:cs typeface="Times New Roman"/>
              </a:rPr>
              <a:t>truyện, </a:t>
            </a:r>
            <a:r>
              <a:rPr sz="1800" dirty="0">
                <a:latin typeface="Times New Roman"/>
                <a:cs typeface="Times New Roman"/>
              </a:rPr>
              <a:t>chỉ xuất </a:t>
            </a:r>
            <a:r>
              <a:rPr sz="1800" spc="-5" dirty="0">
                <a:latin typeface="Times New Roman"/>
                <a:cs typeface="Times New Roman"/>
              </a:rPr>
              <a:t>hiện trong </a:t>
            </a:r>
            <a:r>
              <a:rPr sz="1800" dirty="0">
                <a:latin typeface="Times New Roman"/>
                <a:cs typeface="Times New Roman"/>
              </a:rPr>
              <a:t>giây lát </a:t>
            </a:r>
            <a:r>
              <a:rPr sz="1800" spc="-5" dirty="0">
                <a:latin typeface="Times New Roman"/>
                <a:cs typeface="Times New Roman"/>
              </a:rPr>
              <a:t>nhưng </a:t>
            </a:r>
            <a:r>
              <a:rPr sz="1800" spc="5" dirty="0">
                <a:latin typeface="Times New Roman"/>
                <a:cs typeface="Times New Roman"/>
              </a:rPr>
              <a:t>vẫn 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nổi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bức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giả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- Hoàn cảnh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và làm </a:t>
            </a:r>
            <a:r>
              <a:rPr sz="1800" spc="-5" dirty="0">
                <a:latin typeface="Times New Roman"/>
                <a:cs typeface="Times New Roman"/>
              </a:rPr>
              <a:t>việc: một mình trên </a:t>
            </a:r>
            <a:r>
              <a:rPr sz="1800" spc="-10" dirty="0">
                <a:latin typeface="Times New Roman"/>
                <a:cs typeface="Times New Roman"/>
              </a:rPr>
              <a:t>đỉnh </a:t>
            </a:r>
            <a:r>
              <a:rPr sz="1800" spc="-5" dirty="0">
                <a:latin typeface="Times New Roman"/>
                <a:cs typeface="Times New Roman"/>
              </a:rPr>
              <a:t>Yên Sơn cao 2600 </a:t>
            </a:r>
            <a:r>
              <a:rPr sz="1800" dirty="0">
                <a:latin typeface="Times New Roman"/>
                <a:cs typeface="Times New Roman"/>
              </a:rPr>
              <a:t>mét, với </a:t>
            </a:r>
            <a:r>
              <a:rPr sz="1800" spc="-5" dirty="0">
                <a:latin typeface="Times New Roman"/>
                <a:cs typeface="Times New Roman"/>
              </a:rPr>
              <a:t>công việc </a:t>
            </a:r>
            <a:r>
              <a:rPr sz="1800" dirty="0">
                <a:latin typeface="Times New Roman"/>
                <a:cs typeface="Times New Roman"/>
              </a:rPr>
              <a:t> “đo </a:t>
            </a:r>
            <a:r>
              <a:rPr sz="1800" spc="-5" dirty="0">
                <a:latin typeface="Times New Roman"/>
                <a:cs typeface="Times New Roman"/>
              </a:rPr>
              <a:t>gió, </a:t>
            </a:r>
            <a:r>
              <a:rPr sz="1800" dirty="0">
                <a:latin typeface="Times New Roman"/>
                <a:cs typeface="Times New Roman"/>
              </a:rPr>
              <a:t>đo mưa, đo nắng, </a:t>
            </a:r>
            <a:r>
              <a:rPr sz="1800" spc="-5" dirty="0">
                <a:latin typeface="Times New Roman"/>
                <a:cs typeface="Times New Roman"/>
              </a:rPr>
              <a:t>tính mây, </a:t>
            </a:r>
            <a:r>
              <a:rPr sz="1800" dirty="0">
                <a:latin typeface="Times New Roman"/>
                <a:cs typeface="Times New Roman"/>
              </a:rPr>
              <a:t>đo chấn </a:t>
            </a:r>
            <a:r>
              <a:rPr sz="1800" spc="-5" dirty="0">
                <a:latin typeface="Times New Roman"/>
                <a:cs typeface="Times New Roman"/>
              </a:rPr>
              <a:t>động mặt đất, </a:t>
            </a:r>
            <a:r>
              <a:rPr sz="1800" dirty="0">
                <a:latin typeface="Times New Roman"/>
                <a:cs typeface="Times New Roman"/>
              </a:rPr>
              <a:t>dự </a:t>
            </a:r>
            <a:r>
              <a:rPr sz="1800" spc="-5" dirty="0">
                <a:latin typeface="Times New Roman"/>
                <a:cs typeface="Times New Roman"/>
              </a:rPr>
              <a:t>vào việc </a:t>
            </a:r>
            <a:r>
              <a:rPr sz="1800" dirty="0">
                <a:latin typeface="Times New Roman"/>
                <a:cs typeface="Times New Roman"/>
              </a:rPr>
              <a:t>báo trước thời tiết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hằng </a:t>
            </a:r>
            <a:r>
              <a:rPr sz="1800" spc="-5" dirty="0">
                <a:latin typeface="Times New Roman"/>
                <a:cs typeface="Times New Roman"/>
              </a:rPr>
              <a:t>ngày”.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đòi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hỏi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dirty="0">
                <a:latin typeface="Times New Roman"/>
                <a:cs typeface="Times New Roman"/>
              </a:rPr>
              <a:t> tỉ</a:t>
            </a:r>
            <a:r>
              <a:rPr sz="1800" spc="-5" dirty="0">
                <a:latin typeface="Times New Roman"/>
                <a:cs typeface="Times New Roman"/>
              </a:rPr>
              <a:t> mỉ,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nhiệm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khổ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hoàn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độc,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đỉnh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</a:t>
            </a:r>
          </a:p>
          <a:p>
            <a:pPr marL="12700" marR="5715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cao hàng tháng hàng </a:t>
            </a:r>
            <a:r>
              <a:rPr sz="1800" spc="-5" dirty="0">
                <a:latin typeface="Times New Roman"/>
                <a:cs typeface="Times New Roman"/>
              </a:rPr>
              <a:t>năm. </a:t>
            </a:r>
            <a:r>
              <a:rPr sz="1800" dirty="0">
                <a:latin typeface="Times New Roman"/>
                <a:cs typeface="Times New Roman"/>
              </a:rPr>
              <a:t>Điều ấy </a:t>
            </a:r>
            <a:r>
              <a:rPr sz="1800" spc="-5" dirty="0">
                <a:latin typeface="Times New Roman"/>
                <a:cs typeface="Times New Roman"/>
              </a:rPr>
              <a:t>khiến </a:t>
            </a:r>
            <a:r>
              <a:rPr sz="1800" dirty="0">
                <a:latin typeface="Times New Roman"/>
                <a:cs typeface="Times New Roman"/>
              </a:rPr>
              <a:t>anh </a:t>
            </a:r>
            <a:r>
              <a:rPr sz="1800" spc="-5" dirty="0">
                <a:latin typeface="Times New Roman"/>
                <a:cs typeface="Times New Roman"/>
              </a:rPr>
              <a:t>trở </a:t>
            </a:r>
            <a:r>
              <a:rPr sz="1800" dirty="0">
                <a:latin typeface="Times New Roman"/>
                <a:cs typeface="Times New Roman"/>
              </a:rPr>
              <a:t>thành một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những </a:t>
            </a:r>
            <a:r>
              <a:rPr sz="1800" spc="-5" dirty="0">
                <a:latin typeface="Times New Roman"/>
                <a:cs typeface="Times New Roman"/>
              </a:rPr>
              <a:t>người “cô </a:t>
            </a:r>
            <a:r>
              <a:rPr sz="1800" dirty="0">
                <a:latin typeface="Times New Roman"/>
                <a:cs typeface="Times New Roman"/>
              </a:rPr>
              <a:t>độc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nhất thế </a:t>
            </a:r>
            <a:r>
              <a:rPr sz="1800" spc="-5" dirty="0">
                <a:latin typeface="Times New Roman"/>
                <a:cs typeface="Times New Roman"/>
              </a:rPr>
              <a:t>gian”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thèm người đến </a:t>
            </a:r>
            <a:r>
              <a:rPr sz="1800" dirty="0">
                <a:latin typeface="Times New Roman"/>
                <a:cs typeface="Times New Roman"/>
              </a:rPr>
              <a:t>nỗi thỉnh </a:t>
            </a:r>
            <a:r>
              <a:rPr sz="1800" spc="-5" dirty="0">
                <a:latin typeface="Times New Roman"/>
                <a:cs typeface="Times New Roman"/>
              </a:rPr>
              <a:t>thoảng </a:t>
            </a:r>
            <a:r>
              <a:rPr sz="1800" dirty="0">
                <a:latin typeface="Times New Roman"/>
                <a:cs typeface="Times New Roman"/>
              </a:rPr>
              <a:t>phải ngăn cây chặn </a:t>
            </a:r>
            <a:r>
              <a:rPr sz="1800" spc="-5" dirty="0">
                <a:latin typeface="Times New Roman"/>
                <a:cs typeface="Times New Roman"/>
              </a:rPr>
              <a:t>đường dừng </a:t>
            </a:r>
            <a:r>
              <a:rPr sz="1800" dirty="0">
                <a:latin typeface="Times New Roman"/>
                <a:cs typeface="Times New Roman"/>
              </a:rPr>
              <a:t>xe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khách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núi</a:t>
            </a:r>
            <a:r>
              <a:rPr sz="1800" spc="5" dirty="0">
                <a:latin typeface="Times New Roman"/>
                <a:cs typeface="Times New Roman"/>
              </a:rPr>
              <a:t> để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gặp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trò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chuyện.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endParaRPr lang="en-US" sz="1800" spc="1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Ý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nghề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mình.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Thấy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lặng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thầm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này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</a:p>
          <a:p>
            <a:pPr marL="12700" marR="5715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ích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sống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mọi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(cụ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vụ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chống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Mĩ; Góp </a:t>
            </a:r>
            <a:r>
              <a:rPr sz="1800" dirty="0">
                <a:latin typeface="Times New Roman"/>
                <a:cs typeface="Times New Roman"/>
              </a:rPr>
              <a:t>phần </a:t>
            </a:r>
            <a:r>
              <a:rPr sz="1800" spc="-10" dirty="0">
                <a:latin typeface="Times New Roman"/>
                <a:cs typeface="Times New Roman"/>
              </a:rPr>
              <a:t>bắn </a:t>
            </a:r>
            <a:r>
              <a:rPr sz="1800" dirty="0">
                <a:latin typeface="Times New Roman"/>
                <a:cs typeface="Times New Roman"/>
              </a:rPr>
              <a:t>rơi nhiều máy bay </a:t>
            </a:r>
            <a:r>
              <a:rPr sz="1800" spc="-5" dirty="0">
                <a:latin typeface="Times New Roman"/>
                <a:cs typeface="Times New Roman"/>
              </a:rPr>
              <a:t>Mĩ </a:t>
            </a:r>
            <a:r>
              <a:rPr sz="1800" dirty="0">
                <a:latin typeface="Times New Roman"/>
                <a:cs typeface="Times New Roman"/>
              </a:rPr>
              <a:t>trên cầu Hàm </a:t>
            </a:r>
            <a:r>
              <a:rPr sz="1800" spc="-5" dirty="0">
                <a:latin typeface="Times New Roman"/>
                <a:cs typeface="Times New Roman"/>
              </a:rPr>
              <a:t>Rồng, </a:t>
            </a:r>
            <a:r>
              <a:rPr sz="1800" dirty="0">
                <a:latin typeface="Times New Roman"/>
                <a:cs typeface="Times New Roman"/>
              </a:rPr>
              <a:t>Thanh </a:t>
            </a:r>
            <a:r>
              <a:rPr sz="1800" spc="-5" dirty="0">
                <a:latin typeface="Times New Roman"/>
                <a:cs typeface="Times New Roman"/>
              </a:rPr>
              <a:t>Hóa). </a:t>
            </a:r>
            <a:r>
              <a:rPr sz="1800" dirty="0">
                <a:latin typeface="Times New Roman"/>
                <a:cs typeface="Times New Roman"/>
              </a:rPr>
              <a:t>Anh thấy cuộc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5" dirty="0">
                <a:latin typeface="Times New Roman"/>
                <a:cs typeface="Times New Roman"/>
              </a:rPr>
              <a:t> việc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mình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-5" dirty="0">
                <a:latin typeface="Times New Roman"/>
                <a:cs typeface="Times New Roman"/>
              </a:rPr>
              <a:t>nghĩa,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thật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hạnh </a:t>
            </a:r>
            <a:r>
              <a:rPr sz="1800" spc="-5" dirty="0">
                <a:latin typeface="Times New Roman"/>
                <a:cs typeface="Times New Roman"/>
              </a:rPr>
              <a:t>phúc.</a:t>
            </a:r>
            <a:endParaRPr sz="18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 Yêu </a:t>
            </a:r>
            <a:r>
              <a:rPr sz="1800" spc="-5" dirty="0">
                <a:latin typeface="Times New Roman"/>
                <a:cs typeface="Times New Roman"/>
              </a:rPr>
              <a:t>sách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rất </a:t>
            </a:r>
            <a:r>
              <a:rPr sz="1800" dirty="0">
                <a:latin typeface="Times New Roman"/>
                <a:cs typeface="Times New Roman"/>
              </a:rPr>
              <a:t>ham </a:t>
            </a:r>
            <a:r>
              <a:rPr sz="1800" spc="-5" dirty="0">
                <a:latin typeface="Times New Roman"/>
                <a:cs typeface="Times New Roman"/>
              </a:rPr>
              <a:t>đọc sách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những người </a:t>
            </a:r>
            <a:r>
              <a:rPr sz="1800" dirty="0">
                <a:latin typeface="Times New Roman"/>
                <a:cs typeface="Times New Roman"/>
              </a:rPr>
              <a:t>thầy,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bạn </a:t>
            </a:r>
            <a:r>
              <a:rPr sz="1800" spc="-5" dirty="0">
                <a:latin typeface="Times New Roman"/>
                <a:cs typeface="Times New Roman"/>
              </a:rPr>
              <a:t>tốt </a:t>
            </a:r>
            <a:r>
              <a:rPr sz="1800" dirty="0">
                <a:latin typeface="Times New Roman"/>
                <a:cs typeface="Times New Roman"/>
              </a:rPr>
              <a:t>lúc </a:t>
            </a:r>
            <a:r>
              <a:rPr sz="1800" spc="-5" dirty="0">
                <a:latin typeface="Times New Roman"/>
                <a:cs typeface="Times New Roman"/>
              </a:rPr>
              <a:t>nào </a:t>
            </a:r>
            <a:r>
              <a:rPr sz="1800" dirty="0">
                <a:latin typeface="Times New Roman"/>
                <a:cs typeface="Times New Roman"/>
              </a:rPr>
              <a:t>cũng sẵn sàng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anh.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thấy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vì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chức,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sắp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xếp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khoa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ngăn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3801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nắp, chủ </a:t>
            </a:r>
            <a:r>
              <a:rPr sz="1800" spc="-5" dirty="0">
                <a:latin typeface="Times New Roman"/>
                <a:cs typeface="Times New Roman"/>
              </a:rPr>
              <a:t>động, ngoài </a:t>
            </a:r>
            <a:r>
              <a:rPr sz="1800" dirty="0">
                <a:latin typeface="Times New Roman"/>
                <a:cs typeface="Times New Roman"/>
              </a:rPr>
              <a:t>công việc </a:t>
            </a:r>
            <a:r>
              <a:rPr sz="1800" spc="-5" dirty="0">
                <a:latin typeface="Times New Roman"/>
                <a:cs typeface="Times New Roman"/>
              </a:rPr>
              <a:t>anh </a:t>
            </a:r>
            <a:r>
              <a:rPr sz="1800" dirty="0">
                <a:latin typeface="Times New Roman"/>
                <a:cs typeface="Times New Roman"/>
              </a:rPr>
              <a:t>còn chăm </a:t>
            </a:r>
            <a:r>
              <a:rPr sz="1800" spc="-5" dirty="0">
                <a:latin typeface="Times New Roman"/>
                <a:cs typeface="Times New Roman"/>
              </a:rPr>
              <a:t>hoa, </a:t>
            </a:r>
            <a:r>
              <a:rPr sz="1800" dirty="0">
                <a:latin typeface="Times New Roman"/>
                <a:cs typeface="Times New Roman"/>
              </a:rPr>
              <a:t>nuôi </a:t>
            </a:r>
            <a:r>
              <a:rPr sz="1800" spc="-5" dirty="0">
                <a:latin typeface="Times New Roman"/>
                <a:cs typeface="Times New Roman"/>
              </a:rPr>
              <a:t>gà, nhà </a:t>
            </a:r>
            <a:r>
              <a:rPr sz="1800" dirty="0">
                <a:latin typeface="Times New Roman"/>
                <a:cs typeface="Times New Roman"/>
              </a:rPr>
              <a:t>cửa và nơi làm việc nhỏ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nhắn, </a:t>
            </a:r>
            <a:r>
              <a:rPr sz="1800" spc="-5" dirty="0">
                <a:latin typeface="Times New Roman"/>
                <a:cs typeface="Times New Roman"/>
              </a:rPr>
              <a:t>xinh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xắn,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gọn</a:t>
            </a:r>
            <a:r>
              <a:rPr sz="1800" dirty="0">
                <a:latin typeface="Times New Roman"/>
                <a:cs typeface="Times New Roman"/>
              </a:rPr>
              <a:t> gàng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 </a:t>
            </a:r>
            <a:r>
              <a:rPr sz="1800" dirty="0">
                <a:latin typeface="Times New Roman"/>
                <a:cs typeface="Times New Roman"/>
              </a:rPr>
              <a:t>đẹp.</a:t>
            </a:r>
          </a:p>
          <a:p>
            <a:pPr marL="12700" marR="6350" algn="just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nét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quý: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cởi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mở,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quý</a:t>
            </a:r>
            <a:r>
              <a:rPr sz="1800" dirty="0">
                <a:latin typeface="Times New Roman"/>
                <a:cs typeface="Times New Roman"/>
              </a:rPr>
              <a:t> trọng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người,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gặp gỡ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mọi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ts val="2690"/>
              </a:lnSpc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Anh </a:t>
            </a:r>
            <a:r>
              <a:rPr sz="1800" dirty="0">
                <a:latin typeface="Times New Roman"/>
                <a:cs typeface="Times New Roman"/>
              </a:rPr>
              <a:t>còn là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rất </a:t>
            </a:r>
            <a:r>
              <a:rPr sz="1800" spc="-5" dirty="0">
                <a:latin typeface="Times New Roman"/>
                <a:cs typeface="Times New Roman"/>
              </a:rPr>
              <a:t>khiêm </a:t>
            </a:r>
            <a:r>
              <a:rPr sz="1800" dirty="0">
                <a:latin typeface="Times New Roman"/>
                <a:cs typeface="Times New Roman"/>
              </a:rPr>
              <a:t>tốn, thành </a:t>
            </a:r>
            <a:r>
              <a:rPr sz="1800" spc="-5" dirty="0">
                <a:latin typeface="Times New Roman"/>
                <a:cs typeface="Times New Roman"/>
              </a:rPr>
              <a:t>thực. </a:t>
            </a:r>
            <a:r>
              <a:rPr sz="1800" spc="-10" dirty="0">
                <a:latin typeface="Times New Roman"/>
                <a:cs typeface="Times New Roman"/>
              </a:rPr>
              <a:t>Cảm </a:t>
            </a:r>
            <a:r>
              <a:rPr sz="1800" spc="-5" dirty="0">
                <a:latin typeface="Times New Roman"/>
                <a:cs typeface="Times New Roman"/>
              </a:rPr>
              <a:t>thấy </a:t>
            </a:r>
            <a:r>
              <a:rPr sz="1800" dirty="0">
                <a:latin typeface="Times New Roman"/>
                <a:cs typeface="Times New Roman"/>
              </a:rPr>
              <a:t>công </a:t>
            </a:r>
            <a:r>
              <a:rPr sz="1800" spc="-5" dirty="0">
                <a:latin typeface="Times New Roman"/>
                <a:cs typeface="Times New Roman"/>
              </a:rPr>
              <a:t>việc </a:t>
            </a:r>
            <a:r>
              <a:rPr sz="1800" dirty="0">
                <a:latin typeface="Times New Roman"/>
                <a:cs typeface="Times New Roman"/>
              </a:rPr>
              <a:t>và những lời </a:t>
            </a:r>
            <a:r>
              <a:rPr sz="1800" spc="-5" dirty="0">
                <a:latin typeface="Times New Roman"/>
                <a:cs typeface="Times New Roman"/>
              </a:rPr>
              <a:t>giới </a:t>
            </a:r>
            <a:r>
              <a:rPr sz="1800" dirty="0">
                <a:latin typeface="Times New Roman"/>
                <a:cs typeface="Times New Roman"/>
              </a:rPr>
              <a:t>thiệu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nhiệt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chưa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xứng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đáng,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góp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bình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bé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nhiêu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chối,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</a:t>
            </a:r>
          </a:p>
          <a:p>
            <a:pPr marL="12700" algn="just">
              <a:lnSpc>
                <a:spcPct val="100000"/>
              </a:lnSpc>
              <a:spcBef>
                <a:spcPts val="360"/>
              </a:spcBef>
            </a:pPr>
            <a:r>
              <a:rPr sz="1800" dirty="0">
                <a:latin typeface="Times New Roman"/>
                <a:cs typeface="Times New Roman"/>
              </a:rPr>
              <a:t>ngại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giới</a:t>
            </a:r>
            <a:r>
              <a:rPr sz="1800" spc="-5" dirty="0">
                <a:latin typeface="Times New Roman"/>
                <a:cs typeface="Times New Roman"/>
              </a:rPr>
              <a:t> thiệu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vẽ.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endParaRPr lang="en-US" sz="1800" spc="5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6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Anh </a:t>
            </a:r>
            <a:r>
              <a:rPr sz="1800" dirty="0">
                <a:latin typeface="Times New Roman"/>
                <a:cs typeface="Times New Roman"/>
              </a:rPr>
              <a:t>còn </a:t>
            </a:r>
            <a:r>
              <a:rPr sz="1800" spc="-5" dirty="0">
                <a:latin typeface="Times New Roman"/>
                <a:cs typeface="Times New Roman"/>
              </a:rPr>
              <a:t>là người </a:t>
            </a:r>
            <a:r>
              <a:rPr sz="1800" dirty="0">
                <a:latin typeface="Times New Roman"/>
                <a:cs typeface="Times New Roman"/>
              </a:rPr>
              <a:t>rất ân cần </a:t>
            </a:r>
            <a:r>
              <a:rPr sz="1800" spc="-5" dirty="0">
                <a:latin typeface="Times New Roman"/>
                <a:cs typeface="Times New Roman"/>
              </a:rPr>
              <a:t>chu </a:t>
            </a:r>
            <a:r>
              <a:rPr sz="1800" dirty="0">
                <a:latin typeface="Times New Roman"/>
                <a:cs typeface="Times New Roman"/>
              </a:rPr>
              <a:t>đáo, hiếu </a:t>
            </a:r>
            <a:r>
              <a:rPr sz="1800" spc="-5" dirty="0">
                <a:latin typeface="Times New Roman"/>
                <a:cs typeface="Times New Roman"/>
              </a:rPr>
              <a:t>khách: Trao </a:t>
            </a:r>
            <a:r>
              <a:rPr sz="1800" dirty="0">
                <a:latin typeface="Times New Roman"/>
                <a:cs typeface="Times New Roman"/>
              </a:rPr>
              <a:t>gói tam </a:t>
            </a:r>
            <a:r>
              <a:rPr sz="1800" spc="5" dirty="0">
                <a:latin typeface="Times New Roman"/>
                <a:cs typeface="Times New Roman"/>
              </a:rPr>
              <a:t>thất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bác </a:t>
            </a:r>
            <a:r>
              <a:rPr sz="1800" dirty="0">
                <a:latin typeface="Times New Roman"/>
                <a:cs typeface="Times New Roman"/>
              </a:rPr>
              <a:t>lái xe, tiếp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đón nồng nhiệt, chân </a:t>
            </a:r>
            <a:r>
              <a:rPr sz="1800" spc="-5" dirty="0">
                <a:latin typeface="Times New Roman"/>
                <a:cs typeface="Times New Roman"/>
              </a:rPr>
              <a:t>thành </a:t>
            </a:r>
            <a:r>
              <a:rPr sz="1800" spc="5" dirty="0">
                <a:latin typeface="Times New Roman"/>
                <a:cs typeface="Times New Roman"/>
              </a:rPr>
              <a:t>tự </a:t>
            </a:r>
            <a:r>
              <a:rPr sz="1800" spc="-5" dirty="0">
                <a:latin typeface="Times New Roman"/>
                <a:cs typeface="Times New Roman"/>
              </a:rPr>
              <a:t>nhiên với </a:t>
            </a:r>
            <a:r>
              <a:rPr sz="1800" dirty="0">
                <a:latin typeface="Times New Roman"/>
                <a:cs typeface="Times New Roman"/>
              </a:rPr>
              <a:t>ông </a:t>
            </a:r>
            <a:r>
              <a:rPr sz="1800" spc="-5" dirty="0">
                <a:latin typeface="Times New Roman"/>
                <a:cs typeface="Times New Roman"/>
              </a:rPr>
              <a:t>học sĩ </a:t>
            </a:r>
            <a:r>
              <a:rPr sz="1800" dirty="0">
                <a:latin typeface="Times New Roman"/>
                <a:cs typeface="Times New Roman"/>
              </a:rPr>
              <a:t>và cô </a:t>
            </a:r>
            <a:r>
              <a:rPr sz="1800" spc="-10" dirty="0">
                <a:latin typeface="Times New Roman"/>
                <a:cs typeface="Times New Roman"/>
              </a:rPr>
              <a:t>kĩ </a:t>
            </a:r>
            <a:r>
              <a:rPr sz="1800" spc="-5" dirty="0">
                <a:latin typeface="Times New Roman"/>
                <a:cs typeface="Times New Roman"/>
              </a:rPr>
              <a:t>sư, </a:t>
            </a:r>
            <a:r>
              <a:rPr sz="1800" spc="5" dirty="0">
                <a:latin typeface="Times New Roman"/>
                <a:cs typeface="Times New Roman"/>
              </a:rPr>
              <a:t>tặng </a:t>
            </a:r>
            <a:r>
              <a:rPr sz="1800" spc="-5" dirty="0">
                <a:latin typeface="Times New Roman"/>
                <a:cs typeface="Times New Roman"/>
              </a:rPr>
              <a:t>hoa, </a:t>
            </a:r>
            <a:r>
              <a:rPr sz="1800" dirty="0">
                <a:latin typeface="Times New Roman"/>
                <a:cs typeface="Times New Roman"/>
              </a:rPr>
              <a:t>tặng làn trứng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dirty="0">
                <a:latin typeface="Times New Roman"/>
                <a:cs typeface="Times New Roman"/>
              </a:rPr>
              <a:t> vị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khách</a:t>
            </a:r>
            <a:r>
              <a:rPr sz="1800" dirty="0">
                <a:latin typeface="Times New Roman"/>
                <a:cs typeface="Times New Roman"/>
              </a:rPr>
              <a:t> quý…</a:t>
            </a:r>
          </a:p>
          <a:p>
            <a:pPr>
              <a:lnSpc>
                <a:spcPct val="100000"/>
              </a:lnSpc>
            </a:pPr>
            <a:endParaRPr sz="26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Kết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bài: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gặp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gỡ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ngắn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ngủi,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tinh</a:t>
            </a:r>
          </a:p>
          <a:p>
            <a:pPr marL="12700" marR="635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thần 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</a:t>
            </a:r>
            <a:r>
              <a:rPr sz="1800" dirty="0">
                <a:latin typeface="Times New Roman"/>
                <a:cs typeface="Times New Roman"/>
              </a:rPr>
              <a:t> làm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khí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kiêm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 lên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rõ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nét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đầy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thuyết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thần,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nghề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nghiệp,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sống.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một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 trẻ</a:t>
            </a:r>
            <a:r>
              <a:rPr sz="1800" spc="-5" dirty="0">
                <a:latin typeface="Times New Roman"/>
                <a:cs typeface="Times New Roman"/>
              </a:rPr>
              <a:t> tuổi, </a:t>
            </a:r>
            <a:r>
              <a:rPr sz="1800" dirty="0">
                <a:latin typeface="Times New Roman"/>
                <a:cs typeface="Times New Roman"/>
              </a:rPr>
              <a:t>làm công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 </a:t>
            </a:r>
            <a:r>
              <a:rPr sz="1800" spc="-5" dirty="0">
                <a:latin typeface="Times New Roman"/>
                <a:cs typeface="Times New Roman"/>
              </a:rPr>
              <a:t>lặng</a:t>
            </a:r>
            <a:r>
              <a:rPr sz="1800" dirty="0">
                <a:latin typeface="Times New Roman"/>
                <a:cs typeface="Times New Roman"/>
              </a:rPr>
              <a:t> lẽ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 vô cùng cần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thiết,</a:t>
            </a:r>
            <a:r>
              <a:rPr sz="1800" dirty="0">
                <a:latin typeface="Times New Roman"/>
                <a:cs typeface="Times New Roman"/>
              </a:rPr>
              <a:t> có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ích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5" dirty="0">
                <a:latin typeface="Times New Roman"/>
                <a:cs typeface="Times New Roman"/>
              </a:rPr>
              <a:t> dân,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12700" marR="7620">
              <a:lnSpc>
                <a:spcPct val="124600"/>
              </a:lnSpc>
            </a:pPr>
            <a:r>
              <a:rPr sz="1800" b="1" spc="-5" dirty="0">
                <a:latin typeface="Times New Roman"/>
                <a:cs typeface="Times New Roman"/>
              </a:rPr>
              <a:t>III.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ĐÓNG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VAI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NHÂN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VẬT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CÔ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KĨ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SƯ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KỂ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LẠI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GIÂY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PHÚT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CHIA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TAY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GIỮA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BA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NGƯỜI </a:t>
            </a:r>
            <a:r>
              <a:rPr sz="1800" b="1" dirty="0">
                <a:latin typeface="Times New Roman"/>
                <a:cs typeface="Times New Roman"/>
              </a:rPr>
              <a:t>-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ANH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THANH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NIÊN,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ÔNG HỌA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SĨ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VÀ CÔ</a:t>
            </a:r>
            <a:r>
              <a:rPr sz="1800" b="1" dirty="0">
                <a:latin typeface="Times New Roman"/>
                <a:cs typeface="Times New Roman"/>
              </a:rPr>
              <a:t> KĨ </a:t>
            </a:r>
            <a:r>
              <a:rPr sz="1800" b="1" spc="-5" dirty="0">
                <a:latin typeface="Times New Roman"/>
                <a:cs typeface="Times New Roman"/>
              </a:rPr>
              <a:t>SƯ.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ý:</a:t>
            </a:r>
          </a:p>
          <a:p>
            <a:pPr marL="12700" indent="22987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Nghe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chàng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trai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kêu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to: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“Trời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ơi,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còn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năm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phút!”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giọng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r">
              <a:lnSpc>
                <a:spcPct val="124500"/>
              </a:lnSpc>
              <a:spcBef>
                <a:spcPts val="15"/>
              </a:spcBef>
            </a:pPr>
            <a:r>
              <a:rPr sz="1800" spc="-5" dirty="0">
                <a:latin typeface="Times New Roman"/>
                <a:cs typeface="Times New Roman"/>
              </a:rPr>
              <a:t>cười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đầy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tiếc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rẻ,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cảm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giật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mình,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bâng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khuâng…Cuộc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chia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tay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ư?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nhanh</a:t>
            </a:r>
            <a:r>
              <a:rPr sz="1800" dirty="0">
                <a:latin typeface="Times New Roman"/>
                <a:cs typeface="Times New Roman"/>
              </a:rPr>
              <a:t> thế? Tôi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chàng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gì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đâu?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Bỗng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chàng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trai</a:t>
            </a:r>
            <a:r>
              <a:rPr sz="1800" dirty="0">
                <a:latin typeface="Times New Roman"/>
                <a:cs typeface="Times New Roman"/>
              </a:rPr>
              <a:t> chạy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-5" dirty="0">
                <a:latin typeface="Times New Roman"/>
                <a:cs typeface="Times New Roman"/>
              </a:rPr>
              <a:t> sau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rồi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 ngay</a:t>
            </a:r>
            <a:r>
              <a:rPr sz="1800" dirty="0">
                <a:latin typeface="Times New Roman"/>
                <a:cs typeface="Times New Roman"/>
              </a:rPr>
              <a:t> với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5" dirty="0">
                <a:latin typeface="Times New Roman"/>
                <a:cs typeface="Times New Roman"/>
              </a:rPr>
              <a:t> làn trên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tay. Nhà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</a:t>
            </a:r>
            <a:r>
              <a:rPr sz="1800" spc="-10" dirty="0">
                <a:latin typeface="Times New Roman"/>
                <a:cs typeface="Times New Roman"/>
              </a:rPr>
              <a:t> già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tặc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lưỡi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dậy.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chợt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lúng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túng,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bèn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đưa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tay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đặt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ghế,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rồi thong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chỗ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sĩ.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Đúng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lúc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kêu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Ô!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 </a:t>
            </a:r>
            <a:r>
              <a:rPr sz="1800" spc="-5" dirty="0">
                <a:latin typeface="Times New Roman"/>
                <a:cs typeface="Times New Roman"/>
              </a:rPr>
              <a:t>quên </a:t>
            </a:r>
            <a:r>
              <a:rPr sz="1800" dirty="0">
                <a:latin typeface="Times New Roman"/>
                <a:cs typeface="Times New Roman"/>
              </a:rPr>
              <a:t>chiếc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mùi</a:t>
            </a:r>
            <a:r>
              <a:rPr sz="1800" spc="-5" dirty="0">
                <a:latin typeface="Times New Roman"/>
                <a:cs typeface="Times New Roman"/>
              </a:rPr>
              <a:t> soa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này!</a:t>
            </a:r>
          </a:p>
          <a:p>
            <a:pPr marL="12700" indent="286385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nhẹ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dường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khó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nhọc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bàn,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chàng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nhanh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bước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tới,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khăn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tay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vo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tròn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cặp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sách,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đi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tới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chỗ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đưa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tận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tay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tôi.Tôi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bối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rối,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chiếc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khăn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3101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quay vội </a:t>
            </a:r>
            <a:r>
              <a:rPr sz="1800" spc="-5" dirty="0">
                <a:latin typeface="Times New Roman"/>
                <a:cs typeface="Times New Roman"/>
              </a:rPr>
              <a:t>đi.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Nhà </a:t>
            </a:r>
            <a:r>
              <a:rPr sz="1800" dirty="0">
                <a:latin typeface="Times New Roman"/>
                <a:cs typeface="Times New Roman"/>
              </a:rPr>
              <a:t>họa </a:t>
            </a:r>
            <a:r>
              <a:rPr sz="1800" spc="-5" dirty="0">
                <a:latin typeface="Times New Roman"/>
                <a:cs typeface="Times New Roman"/>
              </a:rPr>
              <a:t>sĩ </a:t>
            </a:r>
            <a:r>
              <a:rPr sz="1800" dirty="0">
                <a:latin typeface="Times New Roman"/>
                <a:cs typeface="Times New Roman"/>
              </a:rPr>
              <a:t>già đã </a:t>
            </a:r>
            <a:r>
              <a:rPr sz="1800" spc="-5" dirty="0">
                <a:latin typeface="Times New Roman"/>
                <a:cs typeface="Times New Roman"/>
              </a:rPr>
              <a:t>bước </a:t>
            </a:r>
            <a:r>
              <a:rPr sz="1800" dirty="0">
                <a:latin typeface="Times New Roman"/>
                <a:cs typeface="Times New Roman"/>
              </a:rPr>
              <a:t>tới </a:t>
            </a:r>
            <a:r>
              <a:rPr sz="1800" spc="-5" dirty="0">
                <a:latin typeface="Times New Roman"/>
                <a:cs typeface="Times New Roman"/>
              </a:rPr>
              <a:t>bậu </a:t>
            </a:r>
            <a:r>
              <a:rPr sz="1800" dirty="0">
                <a:latin typeface="Times New Roman"/>
                <a:cs typeface="Times New Roman"/>
              </a:rPr>
              <a:t>cửa, bỗng quay </a:t>
            </a:r>
            <a:r>
              <a:rPr sz="1800" spc="-5" dirty="0">
                <a:latin typeface="Times New Roman"/>
                <a:cs typeface="Times New Roman"/>
              </a:rPr>
              <a:t>lại chụp </a:t>
            </a:r>
            <a:r>
              <a:rPr sz="1800" dirty="0">
                <a:latin typeface="Times New Roman"/>
                <a:cs typeface="Times New Roman"/>
              </a:rPr>
              <a:t>lấy </a:t>
            </a:r>
            <a:r>
              <a:rPr sz="1800" spc="-5" dirty="0">
                <a:latin typeface="Times New Roman"/>
                <a:cs typeface="Times New Roman"/>
              </a:rPr>
              <a:t>tay </a:t>
            </a:r>
            <a:r>
              <a:rPr sz="1800" dirty="0">
                <a:latin typeface="Times New Roman"/>
                <a:cs typeface="Times New Roman"/>
              </a:rPr>
              <a:t>chàng trai lắc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mạnh: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 Chào anh!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Chắc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chắn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rồi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 </a:t>
            </a:r>
            <a:r>
              <a:rPr sz="1800" spc="-5" dirty="0">
                <a:latin typeface="Times New Roman"/>
                <a:cs typeface="Times New Roman"/>
              </a:rPr>
              <a:t>lại!</a:t>
            </a:r>
            <a:r>
              <a:rPr sz="1800" dirty="0">
                <a:latin typeface="Times New Roman"/>
                <a:cs typeface="Times New Roman"/>
              </a:rPr>
              <a:t> Tôi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5" dirty="0">
                <a:latin typeface="Times New Roman"/>
                <a:cs typeface="Times New Roman"/>
              </a:rPr>
              <a:t> 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 ít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chứ?</a:t>
            </a:r>
            <a:endParaRPr sz="1800">
              <a:latin typeface="Times New Roman"/>
              <a:cs typeface="Times New Roman"/>
            </a:endParaRPr>
          </a:p>
          <a:p>
            <a:pPr marL="12700" marR="5080" indent="229870" algn="just">
              <a:lnSpc>
                <a:spcPct val="1246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Tôi </a:t>
            </a:r>
            <a:r>
              <a:rPr sz="1800" dirty="0">
                <a:latin typeface="Times New Roman"/>
                <a:cs typeface="Times New Roman"/>
              </a:rPr>
              <a:t>cũng lặng lẽ </a:t>
            </a:r>
            <a:r>
              <a:rPr sz="1800" spc="-5" dirty="0">
                <a:latin typeface="Times New Roman"/>
                <a:cs typeface="Times New Roman"/>
              </a:rPr>
              <a:t>bước </a:t>
            </a:r>
            <a:r>
              <a:rPr sz="1800" dirty="0">
                <a:latin typeface="Times New Roman"/>
                <a:cs typeface="Times New Roman"/>
              </a:rPr>
              <a:t>tới chỗ chàng </a:t>
            </a:r>
            <a:r>
              <a:rPr sz="1800" spc="-5" dirty="0">
                <a:latin typeface="Times New Roman"/>
                <a:cs typeface="Times New Roman"/>
              </a:rPr>
              <a:t>trai, </a:t>
            </a:r>
            <a:r>
              <a:rPr sz="1800" dirty="0">
                <a:latin typeface="Times New Roman"/>
                <a:cs typeface="Times New Roman"/>
              </a:rPr>
              <a:t>chìa bàn tay của </a:t>
            </a:r>
            <a:r>
              <a:rPr sz="1800" spc="-5" dirty="0">
                <a:latin typeface="Times New Roman"/>
                <a:cs typeface="Times New Roman"/>
              </a:rPr>
              <a:t>mình </a:t>
            </a:r>
            <a:r>
              <a:rPr sz="1800" dirty="0">
                <a:latin typeface="Times New Roman"/>
                <a:cs typeface="Times New Roman"/>
              </a:rPr>
              <a:t>ra </a:t>
            </a:r>
            <a:r>
              <a:rPr sz="1800" spc="-5" dirty="0">
                <a:latin typeface="Times New Roman"/>
                <a:cs typeface="Times New Roman"/>
              </a:rPr>
              <a:t>trước mặt anh. </a:t>
            </a:r>
            <a:r>
              <a:rPr sz="1800" dirty="0">
                <a:latin typeface="Times New Roman"/>
                <a:cs typeface="Times New Roman"/>
              </a:rPr>
              <a:t>Anh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nắm lấy bàn </a:t>
            </a:r>
            <a:r>
              <a:rPr sz="1800" spc="-5" dirty="0">
                <a:latin typeface="Times New Roman"/>
                <a:cs typeface="Times New Roman"/>
              </a:rPr>
              <a:t>tay </a:t>
            </a:r>
            <a:r>
              <a:rPr sz="1800" dirty="0">
                <a:latin typeface="Times New Roman"/>
                <a:cs typeface="Times New Roman"/>
              </a:rPr>
              <a:t>của tôi, bóp </a:t>
            </a:r>
            <a:r>
              <a:rPr sz="1800" spc="-5" dirty="0">
                <a:latin typeface="Times New Roman"/>
                <a:cs typeface="Times New Roman"/>
              </a:rPr>
              <a:t>nhẹ. Hình </a:t>
            </a:r>
            <a:r>
              <a:rPr sz="1800" dirty="0">
                <a:latin typeface="Times New Roman"/>
                <a:cs typeface="Times New Roman"/>
              </a:rPr>
              <a:t>như anh </a:t>
            </a:r>
            <a:r>
              <a:rPr sz="1800" spc="-5" dirty="0">
                <a:latin typeface="Times New Roman"/>
                <a:cs typeface="Times New Roman"/>
              </a:rPr>
              <a:t>hơi </a:t>
            </a:r>
            <a:r>
              <a:rPr sz="1800" dirty="0">
                <a:latin typeface="Times New Roman"/>
                <a:cs typeface="Times New Roman"/>
              </a:rPr>
              <a:t>run thì phải! </a:t>
            </a:r>
            <a:r>
              <a:rPr sz="1800" spc="-5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không hiểu </a:t>
            </a:r>
            <a:r>
              <a:rPr sz="1800" spc="-5" dirty="0">
                <a:latin typeface="Times New Roman"/>
                <a:cs typeface="Times New Roman"/>
              </a:rPr>
              <a:t>sao, </a:t>
            </a:r>
            <a:r>
              <a:rPr sz="1800" dirty="0">
                <a:latin typeface="Times New Roman"/>
                <a:cs typeface="Times New Roman"/>
              </a:rPr>
              <a:t>tôi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 cảm </a:t>
            </a:r>
            <a:r>
              <a:rPr sz="1800" spc="-5" dirty="0">
                <a:latin typeface="Times New Roman"/>
                <a:cs typeface="Times New Roman"/>
              </a:rPr>
              <a:t>thấy lòng </a:t>
            </a:r>
            <a:r>
              <a:rPr sz="1800" dirty="0">
                <a:latin typeface="Times New Roman"/>
                <a:cs typeface="Times New Roman"/>
              </a:rPr>
              <a:t>mình xốn </a:t>
            </a:r>
            <a:r>
              <a:rPr sz="1800" spc="-5" dirty="0">
                <a:latin typeface="Times New Roman"/>
                <a:cs typeface="Times New Roman"/>
              </a:rPr>
              <a:t>xang, </a:t>
            </a:r>
            <a:r>
              <a:rPr sz="1800" dirty="0">
                <a:latin typeface="Times New Roman"/>
                <a:cs typeface="Times New Roman"/>
              </a:rPr>
              <a:t>hồi hộp lạ </a:t>
            </a:r>
            <a:r>
              <a:rPr sz="1800" spc="-5" dirty="0">
                <a:latin typeface="Times New Roman"/>
                <a:cs typeface="Times New Roman"/>
              </a:rPr>
              <a:t>lùng? </a:t>
            </a:r>
            <a:r>
              <a:rPr sz="1800" dirty="0">
                <a:latin typeface="Times New Roman"/>
                <a:cs typeface="Times New Roman"/>
              </a:rPr>
              <a:t>Tôi nhìn thẳng </a:t>
            </a:r>
            <a:r>
              <a:rPr sz="1800" spc="-5" dirty="0">
                <a:latin typeface="Times New Roman"/>
                <a:cs typeface="Times New Roman"/>
              </a:rPr>
              <a:t>vào </a:t>
            </a:r>
            <a:r>
              <a:rPr sz="1800" spc="5" dirty="0">
                <a:latin typeface="Times New Roman"/>
                <a:cs typeface="Times New Roman"/>
              </a:rPr>
              <a:t>mắt </a:t>
            </a:r>
            <a:r>
              <a:rPr sz="1800" spc="-5" dirty="0">
                <a:latin typeface="Times New Roman"/>
                <a:cs typeface="Times New Roman"/>
              </a:rPr>
              <a:t>anh,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nói… anh cũng im lặng </a:t>
            </a:r>
            <a:r>
              <a:rPr sz="1800" spc="-5" dirty="0">
                <a:latin typeface="Times New Roman"/>
                <a:cs typeface="Times New Roman"/>
              </a:rPr>
              <a:t>nhìn </a:t>
            </a:r>
            <a:r>
              <a:rPr sz="1800" dirty="0">
                <a:latin typeface="Times New Roman"/>
                <a:cs typeface="Times New Roman"/>
              </a:rPr>
              <a:t>tôi… nhưng </a:t>
            </a:r>
            <a:r>
              <a:rPr sz="1800" spc="-5" dirty="0">
                <a:latin typeface="Times New Roman"/>
                <a:cs typeface="Times New Roman"/>
              </a:rPr>
              <a:t>dường </a:t>
            </a:r>
            <a:r>
              <a:rPr sz="1800" dirty="0">
                <a:latin typeface="Times New Roman"/>
                <a:cs typeface="Times New Roman"/>
              </a:rPr>
              <a:t>như chúng tôi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nói với nhau </a:t>
            </a:r>
            <a:r>
              <a:rPr sz="1800" spc="-5" dirty="0">
                <a:latin typeface="Times New Roman"/>
                <a:cs typeface="Times New Roman"/>
              </a:rPr>
              <a:t>tất cả… </a:t>
            </a:r>
            <a:r>
              <a:rPr sz="1800" dirty="0">
                <a:latin typeface="Times New Roman"/>
                <a:cs typeface="Times New Roman"/>
              </a:rPr>
              <a:t> Tôi bóp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nhẹ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bàn tay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anh,</a:t>
            </a:r>
            <a:r>
              <a:rPr sz="1800" spc="-5" dirty="0">
                <a:latin typeface="Times New Roman"/>
                <a:cs typeface="Times New Roman"/>
              </a:rPr>
              <a:t> thì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thầm: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anh…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244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IV.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PHÂN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TÍCH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TRUYỆN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“LẶNG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LẼ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SA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PA”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NGUYỄN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THÀNH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LONG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ĐỂ </a:t>
            </a:r>
            <a:r>
              <a:rPr sz="1800" b="1" spc="-4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THẤY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CẢNH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VẬT,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CON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NGƯỜI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VÀ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CUỘC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SỐNG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GIỮA</a:t>
            </a:r>
            <a:r>
              <a:rPr sz="1800" b="1" spc="-7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NON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XANH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VÔ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CÙNG </a:t>
            </a:r>
            <a:r>
              <a:rPr sz="1800" b="1" spc="-4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ĐÁNG YÊU.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5" dirty="0">
                <a:latin typeface="Times New Roman"/>
                <a:cs typeface="Times New Roman"/>
              </a:rPr>
              <a:t>Mở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229870" algn="just">
              <a:lnSpc>
                <a:spcPct val="1244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Nguyễn Thành Long (1925-1991) quê ở Quảng Nam, cây bút truyện ngắn </a:t>
            </a:r>
            <a:r>
              <a:rPr sz="1800" dirty="0">
                <a:latin typeface="Times New Roman"/>
                <a:cs typeface="Times New Roman"/>
              </a:rPr>
              <a:t>xuất </a:t>
            </a:r>
            <a:r>
              <a:rPr sz="1800" spc="-5" dirty="0">
                <a:latin typeface="Times New Roman"/>
                <a:cs typeface="Times New Roman"/>
              </a:rPr>
              <a:t>sắc, nổi </a:t>
            </a:r>
            <a:r>
              <a:rPr sz="1800" dirty="0">
                <a:latin typeface="Times New Roman"/>
                <a:cs typeface="Times New Roman"/>
              </a:rPr>
              <a:t> tiếng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các tác </a:t>
            </a:r>
            <a:r>
              <a:rPr sz="1800" spc="-5" dirty="0">
                <a:latin typeface="Times New Roman"/>
                <a:cs typeface="Times New Roman"/>
              </a:rPr>
              <a:t>phẩm </a:t>
            </a:r>
            <a:r>
              <a:rPr sz="1800" dirty="0">
                <a:latin typeface="Times New Roman"/>
                <a:cs typeface="Times New Roman"/>
              </a:rPr>
              <a:t>như: </a:t>
            </a:r>
            <a:r>
              <a:rPr sz="1800" spc="-5" dirty="0">
                <a:latin typeface="Times New Roman"/>
                <a:cs typeface="Times New Roman"/>
              </a:rPr>
              <a:t>“Giữa </a:t>
            </a:r>
            <a:r>
              <a:rPr sz="1800" dirty="0">
                <a:latin typeface="Times New Roman"/>
                <a:cs typeface="Times New Roman"/>
              </a:rPr>
              <a:t>trong xanh" </a:t>
            </a:r>
            <a:r>
              <a:rPr sz="1800" spc="-5" dirty="0">
                <a:latin typeface="Times New Roman"/>
                <a:cs typeface="Times New Roman"/>
              </a:rPr>
              <a:t>(1972), </a:t>
            </a:r>
            <a:r>
              <a:rPr sz="1800" dirty="0">
                <a:latin typeface="Times New Roman"/>
                <a:cs typeface="Times New Roman"/>
              </a:rPr>
              <a:t>“Li </a:t>
            </a:r>
            <a:r>
              <a:rPr sz="1800" spc="-5" dirty="0">
                <a:latin typeface="Times New Roman"/>
                <a:cs typeface="Times New Roman"/>
              </a:rPr>
              <a:t>Sơn </a:t>
            </a:r>
            <a:r>
              <a:rPr sz="1800" dirty="0">
                <a:latin typeface="Times New Roman"/>
                <a:cs typeface="Times New Roman"/>
              </a:rPr>
              <a:t>mùa tỏi" </a:t>
            </a:r>
            <a:r>
              <a:rPr sz="1800" spc="-5" dirty="0">
                <a:latin typeface="Times New Roman"/>
                <a:cs typeface="Times New Roman"/>
              </a:rPr>
              <a:t>(1980)...Truyện </a:t>
            </a:r>
            <a:r>
              <a:rPr sz="1800" dirty="0">
                <a:latin typeface="Times New Roman"/>
                <a:cs typeface="Times New Roman"/>
              </a:rPr>
              <a:t> ngắn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"Lặng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lẽ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Sa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Pa"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rút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tập</a:t>
            </a:r>
            <a:r>
              <a:rPr sz="1800" dirty="0">
                <a:latin typeface="Times New Roman"/>
                <a:cs typeface="Times New Roman"/>
              </a:rPr>
              <a:t> “Giữa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xanh”.</a:t>
            </a:r>
            <a:endParaRPr sz="18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Truyện ca </a:t>
            </a:r>
            <a:r>
              <a:rPr sz="1800" spc="-5" dirty="0">
                <a:latin typeface="Times New Roman"/>
                <a:cs typeface="Times New Roman"/>
              </a:rPr>
              <a:t>ngợi những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sống giữa </a:t>
            </a:r>
            <a:r>
              <a:rPr sz="1800" dirty="0">
                <a:latin typeface="Times New Roman"/>
                <a:cs typeface="Times New Roman"/>
              </a:rPr>
              <a:t>non xanh lặng lẽ </a:t>
            </a:r>
            <a:r>
              <a:rPr sz="1800" spc="-5" dirty="0">
                <a:latin typeface="Times New Roman"/>
                <a:cs typeface="Times New Roman"/>
              </a:rPr>
              <a:t>nhưng </a:t>
            </a:r>
            <a:r>
              <a:rPr sz="1800" dirty="0">
                <a:latin typeface="Times New Roman"/>
                <a:cs typeface="Times New Roman"/>
              </a:rPr>
              <a:t>vô cùng </a:t>
            </a:r>
            <a:r>
              <a:rPr sz="1800" spc="-5" dirty="0">
                <a:latin typeface="Times New Roman"/>
                <a:cs typeface="Times New Roman"/>
              </a:rPr>
              <a:t>sôi </a:t>
            </a:r>
            <a:r>
              <a:rPr sz="1800" dirty="0">
                <a:latin typeface="Times New Roman"/>
                <a:cs typeface="Times New Roman"/>
              </a:rPr>
              <a:t>nổi, </a:t>
            </a:r>
            <a:r>
              <a:rPr sz="1800" spc="-5" dirty="0">
                <a:latin typeface="Times New Roman"/>
                <a:cs typeface="Times New Roman"/>
              </a:rPr>
              <a:t>hết </a:t>
            </a:r>
            <a:r>
              <a:rPr sz="1800" dirty="0">
                <a:latin typeface="Times New Roman"/>
                <a:cs typeface="Times New Roman"/>
              </a:rPr>
              <a:t> lòng vì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Tổ </a:t>
            </a:r>
            <a:r>
              <a:rPr sz="1800" spc="-5" dirty="0">
                <a:latin typeface="Times New Roman"/>
                <a:cs typeface="Times New Roman"/>
              </a:rPr>
              <a:t>quốc,</a:t>
            </a:r>
            <a:r>
              <a:rPr sz="1800" dirty="0">
                <a:latin typeface="Times New Roman"/>
                <a:cs typeface="Times New Roman"/>
              </a:rPr>
              <a:t> có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dirty="0">
                <a:latin typeface="Times New Roman"/>
                <a:cs typeface="Times New Roman"/>
              </a:rPr>
              <a:t> hậu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Thân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i="1" dirty="0">
                <a:latin typeface="Times New Roman"/>
                <a:cs typeface="Times New Roman"/>
              </a:rPr>
              <a:t>a.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Một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bức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tranh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thiên </a:t>
            </a:r>
            <a:r>
              <a:rPr sz="1800" b="1" i="1" spc="-5" dirty="0">
                <a:latin typeface="Times New Roman"/>
                <a:cs typeface="Times New Roman"/>
              </a:rPr>
              <a:t>nhiên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rất</a:t>
            </a:r>
            <a:r>
              <a:rPr sz="1800" b="1" i="1" spc="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đẹp,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đầy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chất</a:t>
            </a:r>
            <a:r>
              <a:rPr sz="1800" b="1" i="1" spc="10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thơ.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17208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Lào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Cai,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miền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Bắc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quốc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lệ.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xe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vừa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"trèo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núi"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“mây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hắt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quạt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trắng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lũng".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Trạm</a:t>
            </a: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rừng </a:t>
            </a:r>
            <a:r>
              <a:rPr sz="1800" dirty="0">
                <a:latin typeface="Times New Roman"/>
                <a:cs typeface="Times New Roman"/>
              </a:rPr>
              <a:t>là nơi </a:t>
            </a:r>
            <a:r>
              <a:rPr sz="1800" spc="-5" dirty="0">
                <a:latin typeface="Times New Roman"/>
                <a:cs typeface="Times New Roman"/>
              </a:rPr>
              <a:t>"con suối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thác </a:t>
            </a:r>
            <a:r>
              <a:rPr sz="1800" dirty="0">
                <a:latin typeface="Times New Roman"/>
                <a:cs typeface="Times New Roman"/>
              </a:rPr>
              <a:t>trắng xóa". </a:t>
            </a:r>
            <a:r>
              <a:rPr sz="1800" spc="-5" dirty="0">
                <a:latin typeface="Times New Roman"/>
                <a:cs typeface="Times New Roman"/>
              </a:rPr>
              <a:t>Giữa </a:t>
            </a:r>
            <a:r>
              <a:rPr sz="1800" dirty="0">
                <a:latin typeface="Times New Roman"/>
                <a:cs typeface="Times New Roman"/>
              </a:rPr>
              <a:t>màu xanh </a:t>
            </a:r>
            <a:r>
              <a:rPr sz="1800" spc="-5" dirty="0">
                <a:latin typeface="Times New Roman"/>
                <a:cs typeface="Times New Roman"/>
              </a:rPr>
              <a:t>của rừng, những </a:t>
            </a:r>
            <a:r>
              <a:rPr sz="1800" dirty="0">
                <a:latin typeface="Times New Roman"/>
                <a:cs typeface="Times New Roman"/>
              </a:rPr>
              <a:t>cây </a:t>
            </a:r>
            <a:r>
              <a:rPr sz="1800" spc="-5" dirty="0">
                <a:latin typeface="Times New Roman"/>
                <a:cs typeface="Times New Roman"/>
              </a:rPr>
              <a:t>thông </a:t>
            </a:r>
            <a:r>
              <a:rPr sz="1800" dirty="0">
                <a:latin typeface="Times New Roman"/>
                <a:cs typeface="Times New Roman"/>
              </a:rPr>
              <a:t>“rung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nắng”,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cây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tử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kinh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“màu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cà"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đầy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mộng.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lúc,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rừng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cùng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lệ,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“nắng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đèo,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cháy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rừng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cây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hừng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hực </a:t>
            </a:r>
            <a:r>
              <a:rPr sz="1800" dirty="0">
                <a:latin typeface="Times New Roman"/>
                <a:cs typeface="Times New Roman"/>
              </a:rPr>
              <a:t>như một bó đuốc </a:t>
            </a:r>
            <a:r>
              <a:rPr sz="1800" spc="-5" dirty="0">
                <a:latin typeface="Times New Roman"/>
                <a:cs typeface="Times New Roman"/>
              </a:rPr>
              <a:t>lớn". Sa Pa </a:t>
            </a:r>
            <a:r>
              <a:rPr sz="1800" dirty="0">
                <a:latin typeface="Times New Roman"/>
                <a:cs typeface="Times New Roman"/>
              </a:rPr>
              <a:t>với </a:t>
            </a:r>
            <a:r>
              <a:rPr sz="1800" spc="-5" dirty="0">
                <a:latin typeface="Times New Roman"/>
                <a:cs typeface="Times New Roman"/>
              </a:rPr>
              <a:t>những rặng </a:t>
            </a:r>
            <a:r>
              <a:rPr sz="1800" dirty="0">
                <a:latin typeface="Times New Roman"/>
                <a:cs typeface="Times New Roman"/>
              </a:rPr>
              <a:t>đào, với đàn </a:t>
            </a:r>
            <a:r>
              <a:rPr sz="1800" spc="-10" dirty="0">
                <a:latin typeface="Times New Roman"/>
                <a:cs typeface="Times New Roman"/>
              </a:rPr>
              <a:t>bò </a:t>
            </a:r>
            <a:r>
              <a:rPr sz="1800" dirty="0">
                <a:latin typeface="Times New Roman"/>
                <a:cs typeface="Times New Roman"/>
              </a:rPr>
              <a:t>lang </a:t>
            </a:r>
            <a:r>
              <a:rPr sz="1800" spc="5" dirty="0">
                <a:latin typeface="Times New Roman"/>
                <a:cs typeface="Times New Roman"/>
              </a:rPr>
              <a:t>cổ </a:t>
            </a:r>
            <a:r>
              <a:rPr sz="1800" spc="-5" dirty="0">
                <a:latin typeface="Times New Roman"/>
                <a:cs typeface="Times New Roman"/>
              </a:rPr>
              <a:t>đeo chuông... </a:t>
            </a:r>
            <a:r>
              <a:rPr sz="1800" dirty="0">
                <a:latin typeface="Times New Roman"/>
                <a:cs typeface="Times New Roman"/>
              </a:rPr>
              <a:t> như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 hồn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khách </a:t>
            </a:r>
            <a:r>
              <a:rPr sz="1800" spc="-5" dirty="0">
                <a:latin typeface="Times New Roman"/>
                <a:cs typeface="Times New Roman"/>
              </a:rPr>
              <a:t>vào </a:t>
            </a:r>
            <a:r>
              <a:rPr sz="1800" spc="5" dirty="0">
                <a:latin typeface="Times New Roman"/>
                <a:cs typeface="Times New Roman"/>
              </a:rPr>
              <a:t>miền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 lạ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kì</a:t>
            </a:r>
            <a:r>
              <a:rPr sz="1800" dirty="0">
                <a:latin typeface="Times New Roman"/>
                <a:cs typeface="Times New Roman"/>
              </a:rPr>
              <a:t> thú:</a:t>
            </a:r>
          </a:p>
          <a:p>
            <a:pPr marL="12700" indent="229870" algn="just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nền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bức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tranh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nơi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miền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Tây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Tổ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quốc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thân </a:t>
            </a:r>
            <a:r>
              <a:rPr sz="1800" spc="-5" dirty="0">
                <a:latin typeface="Times New Roman"/>
                <a:cs typeface="Times New Roman"/>
              </a:rPr>
              <a:t>yêu </a:t>
            </a:r>
            <a:r>
              <a:rPr sz="1800" dirty="0">
                <a:latin typeface="Times New Roman"/>
                <a:cs typeface="Times New Roman"/>
              </a:rPr>
              <a:t>càng </a:t>
            </a:r>
            <a:r>
              <a:rPr sz="1800" spc="-5" dirty="0">
                <a:latin typeface="Times New Roman"/>
                <a:cs typeface="Times New Roman"/>
              </a:rPr>
              <a:t>thêm </a:t>
            </a:r>
            <a:r>
              <a:rPr sz="1800" dirty="0">
                <a:latin typeface="Times New Roman"/>
                <a:cs typeface="Times New Roman"/>
              </a:rPr>
              <a:t>nồng nàn ý </a:t>
            </a:r>
            <a:r>
              <a:rPr sz="1800" spc="-5" dirty="0">
                <a:latin typeface="Times New Roman"/>
                <a:cs typeface="Times New Roman"/>
              </a:rPr>
              <a:t>vị: </a:t>
            </a:r>
            <a:r>
              <a:rPr sz="1800" dirty="0">
                <a:latin typeface="Times New Roman"/>
                <a:cs typeface="Times New Roman"/>
              </a:rPr>
              <a:t>“nắng chiều làm cho bó hoa càng thêm </a:t>
            </a:r>
            <a:r>
              <a:rPr sz="1800" spc="5" dirty="0">
                <a:latin typeface="Times New Roman"/>
                <a:cs typeface="Times New Roman"/>
              </a:rPr>
              <a:t>rực </a:t>
            </a:r>
            <a:r>
              <a:rPr sz="1800" dirty="0">
                <a:latin typeface="Times New Roman"/>
                <a:cs typeface="Times New Roman"/>
              </a:rPr>
              <a:t>rỡ và </a:t>
            </a:r>
            <a:r>
              <a:rPr sz="1800" spc="-5" dirty="0">
                <a:latin typeface="Times New Roman"/>
                <a:cs typeface="Times New Roman"/>
              </a:rPr>
              <a:t>làm </a:t>
            </a:r>
            <a:r>
              <a:rPr sz="1800" dirty="0">
                <a:latin typeface="Times New Roman"/>
                <a:cs typeface="Times New Roman"/>
              </a:rPr>
              <a:t> cho cô </a:t>
            </a:r>
            <a:r>
              <a:rPr sz="1800" spc="-5" dirty="0">
                <a:latin typeface="Times New Roman"/>
                <a:cs typeface="Times New Roman"/>
              </a:rPr>
              <a:t>gái </a:t>
            </a:r>
            <a:r>
              <a:rPr sz="1800" dirty="0">
                <a:latin typeface="Times New Roman"/>
                <a:cs typeface="Times New Roman"/>
              </a:rPr>
              <a:t>cảm thấy mình rực </a:t>
            </a:r>
            <a:r>
              <a:rPr sz="1800" spc="-10" dirty="0">
                <a:latin typeface="Times New Roman"/>
                <a:cs typeface="Times New Roman"/>
              </a:rPr>
              <a:t>rỡ </a:t>
            </a:r>
            <a:r>
              <a:rPr sz="1800" dirty="0">
                <a:latin typeface="Times New Roman"/>
                <a:cs typeface="Times New Roman"/>
              </a:rPr>
              <a:t>theo". Có </a:t>
            </a:r>
            <a:r>
              <a:rPr sz="1800" spc="-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nói đó là những nét vẽ </a:t>
            </a:r>
            <a:r>
              <a:rPr sz="1800" spc="-5" dirty="0">
                <a:latin typeface="Times New Roman"/>
                <a:cs typeface="Times New Roman"/>
              </a:rPr>
              <a:t>rất tỉnh tế </a:t>
            </a:r>
            <a:r>
              <a:rPr sz="1800" dirty="0">
                <a:latin typeface="Times New Roman"/>
                <a:cs typeface="Times New Roman"/>
              </a:rPr>
              <a:t>và thơ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mộng.</a:t>
            </a: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b="1" i="1" dirty="0">
                <a:latin typeface="Times New Roman"/>
                <a:cs typeface="Times New Roman"/>
              </a:rPr>
              <a:t>b.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Con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người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đáng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yêu</a:t>
            </a:r>
            <a:r>
              <a:rPr sz="1800" b="1" i="1" spc="-5" dirty="0">
                <a:latin typeface="Times New Roman"/>
                <a:cs typeface="Times New Roman"/>
              </a:rPr>
              <a:t> nơi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Sa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Pa </a:t>
            </a:r>
            <a:r>
              <a:rPr sz="1800" b="1" i="1" dirty="0">
                <a:latin typeface="Times New Roman"/>
                <a:cs typeface="Times New Roman"/>
              </a:rPr>
              <a:t>lặng</a:t>
            </a:r>
            <a:r>
              <a:rPr sz="1800" b="1" i="1" spc="-5" dirty="0">
                <a:latin typeface="Times New Roman"/>
                <a:cs typeface="Times New Roman"/>
              </a:rPr>
              <a:t> lẽ</a:t>
            </a:r>
            <a:endParaRPr sz="1800" dirty="0">
              <a:latin typeface="Times New Roman"/>
              <a:cs typeface="Times New Roman"/>
            </a:endParaRPr>
          </a:p>
          <a:p>
            <a:pPr marL="300990" algn="just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Bác </a:t>
            </a:r>
            <a:r>
              <a:rPr sz="1800" dirty="0">
                <a:latin typeface="Times New Roman"/>
                <a:cs typeface="Times New Roman"/>
              </a:rPr>
              <a:t>lái </a:t>
            </a:r>
            <a:r>
              <a:rPr sz="1800" spc="-10" dirty="0">
                <a:latin typeface="Times New Roman"/>
                <a:cs typeface="Times New Roman"/>
              </a:rPr>
              <a:t>xe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tính, </a:t>
            </a:r>
            <a:r>
              <a:rPr sz="1800" dirty="0">
                <a:latin typeface="Times New Roman"/>
                <a:cs typeface="Times New Roman"/>
              </a:rPr>
              <a:t>cởi </a:t>
            </a:r>
            <a:r>
              <a:rPr sz="1800" spc="-5" dirty="0">
                <a:latin typeface="Times New Roman"/>
                <a:cs typeface="Times New Roman"/>
              </a:rPr>
              <a:t>mở,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nhiệt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 </a:t>
            </a:r>
            <a:r>
              <a:rPr sz="1800" dirty="0">
                <a:latin typeface="Times New Roman"/>
                <a:cs typeface="Times New Roman"/>
              </a:rPr>
              <a:t>khách.</a:t>
            </a:r>
          </a:p>
          <a:p>
            <a:pPr marL="12700" marR="5715" indent="288290" algn="just">
              <a:lnSpc>
                <a:spcPts val="2690"/>
              </a:lnSpc>
              <a:spcBef>
                <a:spcPts val="175"/>
              </a:spcBef>
            </a:pPr>
            <a:r>
              <a:rPr sz="1800" spc="-5" dirty="0">
                <a:latin typeface="Times New Roman"/>
                <a:cs typeface="Times New Roman"/>
              </a:rPr>
              <a:t>Ông </a:t>
            </a:r>
            <a:r>
              <a:rPr sz="1800" spc="-10" dirty="0">
                <a:latin typeface="Times New Roman"/>
                <a:cs typeface="Times New Roman"/>
              </a:rPr>
              <a:t>họa </a:t>
            </a:r>
            <a:r>
              <a:rPr sz="1800" spc="-5" dirty="0">
                <a:latin typeface="Times New Roman"/>
                <a:cs typeface="Times New Roman"/>
              </a:rPr>
              <a:t>sĩ </a:t>
            </a:r>
            <a:r>
              <a:rPr sz="1800" spc="-10" dirty="0">
                <a:latin typeface="Times New Roman"/>
                <a:cs typeface="Times New Roman"/>
              </a:rPr>
              <a:t>già </a:t>
            </a:r>
            <a:r>
              <a:rPr sz="1800" spc="-5" dirty="0">
                <a:latin typeface="Times New Roman"/>
                <a:cs typeface="Times New Roman"/>
              </a:rPr>
              <a:t>say mê nghệ thuật, "xin </a:t>
            </a:r>
            <a:r>
              <a:rPr sz="1800" dirty="0">
                <a:latin typeface="Times New Roman"/>
                <a:cs typeface="Times New Roman"/>
              </a:rPr>
              <a:t>anh em hoãn </a:t>
            </a:r>
            <a:r>
              <a:rPr sz="1800" spc="-5" dirty="0">
                <a:latin typeface="Times New Roman"/>
                <a:cs typeface="Times New Roman"/>
              </a:rPr>
              <a:t>bữa tiệc đến </a:t>
            </a:r>
            <a:r>
              <a:rPr sz="1800" dirty="0">
                <a:latin typeface="Times New Roman"/>
                <a:cs typeface="Times New Roman"/>
              </a:rPr>
              <a:t>cuối tuần </a:t>
            </a:r>
            <a:r>
              <a:rPr sz="1800" spc="-5" dirty="0">
                <a:latin typeface="Times New Roman"/>
                <a:cs typeface="Times New Roman"/>
              </a:rPr>
              <a:t>sau" </a:t>
            </a:r>
            <a:r>
              <a:rPr sz="1800" dirty="0">
                <a:latin typeface="Times New Roman"/>
                <a:cs typeface="Times New Roman"/>
              </a:rPr>
              <a:t>để ông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 </a:t>
            </a:r>
            <a:r>
              <a:rPr sz="1800" spc="-5" dirty="0">
                <a:latin typeface="Times New Roman"/>
                <a:cs typeface="Times New Roman"/>
              </a:rPr>
              <a:t>thực tế chuyến </a:t>
            </a:r>
            <a:r>
              <a:rPr sz="1800" dirty="0">
                <a:latin typeface="Times New Roman"/>
                <a:cs typeface="Times New Roman"/>
              </a:rPr>
              <a:t>cuối cùng lên Lào </a:t>
            </a:r>
            <a:r>
              <a:rPr sz="1800" spc="-5" dirty="0">
                <a:latin typeface="Times New Roman"/>
                <a:cs typeface="Times New Roman"/>
              </a:rPr>
              <a:t>Cai trước lúc </a:t>
            </a:r>
            <a:r>
              <a:rPr sz="1800" dirty="0">
                <a:latin typeface="Times New Roman"/>
                <a:cs typeface="Times New Roman"/>
              </a:rPr>
              <a:t>về hưu. Lúc </a:t>
            </a:r>
            <a:r>
              <a:rPr sz="1800" spc="-10" dirty="0">
                <a:latin typeface="Times New Roman"/>
                <a:cs typeface="Times New Roman"/>
              </a:rPr>
              <a:t>nào </a:t>
            </a:r>
            <a:r>
              <a:rPr sz="1800" dirty="0">
                <a:latin typeface="Times New Roman"/>
                <a:cs typeface="Times New Roman"/>
              </a:rPr>
              <a:t>ông cũng </a:t>
            </a:r>
            <a:r>
              <a:rPr sz="1800" spc="-5" dirty="0">
                <a:latin typeface="Times New Roman"/>
                <a:cs typeface="Times New Roman"/>
              </a:rPr>
              <a:t>trăn trở "phải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một cái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suốt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thích”.</a:t>
            </a:r>
          </a:p>
          <a:p>
            <a:pPr marL="12700" marR="5080" indent="288290" algn="just">
              <a:lnSpc>
                <a:spcPts val="269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kĩ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hăng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hái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bước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 </a:t>
            </a:r>
            <a:r>
              <a:rPr sz="1800" dirty="0">
                <a:latin typeface="Times New Roman"/>
                <a:cs typeface="Times New Roman"/>
              </a:rPr>
              <a:t>học trò chật hẹp, </a:t>
            </a:r>
            <a:r>
              <a:rPr sz="1800" spc="-5" dirty="0">
                <a:latin typeface="Times New Roman"/>
                <a:cs typeface="Times New Roman"/>
              </a:rPr>
              <a:t>bước </a:t>
            </a:r>
            <a:r>
              <a:rPr sz="1800" dirty="0">
                <a:latin typeface="Times New Roman"/>
                <a:cs typeface="Times New Roman"/>
              </a:rPr>
              <a:t>vào </a:t>
            </a:r>
            <a:r>
              <a:rPr sz="1800" spc="-5" dirty="0">
                <a:latin typeface="Times New Roman"/>
                <a:cs typeface="Times New Roman"/>
              </a:rPr>
              <a:t>cuộc sống bát ngát </a:t>
            </a:r>
            <a:r>
              <a:rPr sz="1800" dirty="0">
                <a:latin typeface="Times New Roman"/>
                <a:cs typeface="Times New Roman"/>
              </a:rPr>
              <a:t>mới </a:t>
            </a:r>
            <a:r>
              <a:rPr sz="1800" spc="-5" dirty="0">
                <a:latin typeface="Times New Roman"/>
                <a:cs typeface="Times New Roman"/>
              </a:rPr>
              <a:t>tinh, </a:t>
            </a:r>
            <a:r>
              <a:rPr sz="1800" dirty="0">
                <a:latin typeface="Times New Roman"/>
                <a:cs typeface="Times New Roman"/>
              </a:rPr>
              <a:t>cái gì cũng </a:t>
            </a:r>
            <a:r>
              <a:rPr sz="1800" spc="-5" dirty="0">
                <a:latin typeface="Times New Roman"/>
                <a:cs typeface="Times New Roman"/>
              </a:rPr>
              <a:t>làm </a:t>
            </a:r>
            <a:r>
              <a:rPr sz="1800" dirty="0">
                <a:latin typeface="Times New Roman"/>
                <a:cs typeface="Times New Roman"/>
              </a:rPr>
              <a:t>cho cô háo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hức.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khát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rộng</a:t>
            </a:r>
            <a:r>
              <a:rPr sz="1800" dirty="0">
                <a:latin typeface="Times New Roman"/>
                <a:cs typeface="Times New Roman"/>
              </a:rPr>
              <a:t> trời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cao,</a:t>
            </a:r>
            <a:r>
              <a:rPr sz="1800" dirty="0">
                <a:latin typeface="Times New Roman"/>
                <a:cs typeface="Times New Roman"/>
              </a:rPr>
              <a:t> cô có thể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đi</a:t>
            </a:r>
            <a:r>
              <a:rPr sz="1800" dirty="0">
                <a:latin typeface="Times New Roman"/>
                <a:cs typeface="Times New Roman"/>
              </a:rPr>
              <a:t> bất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đâu,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 cứ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gì...</a:t>
            </a:r>
            <a:endParaRPr sz="1800" dirty="0">
              <a:latin typeface="Times New Roman"/>
              <a:cs typeface="Times New Roman"/>
            </a:endParaRPr>
          </a:p>
          <a:p>
            <a:pPr marL="300990" algn="just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kĩ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vườn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suốt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cứu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giống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để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ts val="2700"/>
              </a:lnSpc>
              <a:spcBef>
                <a:spcPts val="85"/>
              </a:spcBef>
            </a:pPr>
            <a:r>
              <a:rPr sz="1800" dirty="0">
                <a:latin typeface="Times New Roman"/>
                <a:cs typeface="Times New Roman"/>
              </a:rPr>
              <a:t>phục vụ </a:t>
            </a:r>
            <a:r>
              <a:rPr sz="1800" spc="-5" dirty="0">
                <a:latin typeface="Times New Roman"/>
                <a:cs typeface="Times New Roman"/>
              </a:rPr>
              <a:t>dân sinh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xuất khẩu. </a:t>
            </a:r>
            <a:r>
              <a:rPr sz="1800" dirty="0">
                <a:latin typeface="Times New Roman"/>
                <a:cs typeface="Times New Roman"/>
              </a:rPr>
              <a:t>Đồng chí cán </a:t>
            </a:r>
            <a:r>
              <a:rPr sz="1800" spc="5" dirty="0">
                <a:latin typeface="Times New Roman"/>
                <a:cs typeface="Times New Roman"/>
              </a:rPr>
              <a:t>bộ </a:t>
            </a:r>
            <a:r>
              <a:rPr sz="1800" dirty="0">
                <a:latin typeface="Times New Roman"/>
                <a:cs typeface="Times New Roman"/>
              </a:rPr>
              <a:t>nghiên cứu </a:t>
            </a:r>
            <a:r>
              <a:rPr sz="1800" spc="-5" dirty="0">
                <a:latin typeface="Times New Roman"/>
                <a:cs typeface="Times New Roman"/>
              </a:rPr>
              <a:t>khoa </a:t>
            </a:r>
            <a:r>
              <a:rPr sz="1800" dirty="0">
                <a:latin typeface="Times New Roman"/>
                <a:cs typeface="Times New Roman"/>
              </a:rPr>
              <a:t>học </a:t>
            </a:r>
            <a:r>
              <a:rPr sz="1800" spc="-5" dirty="0">
                <a:latin typeface="Times New Roman"/>
                <a:cs typeface="Times New Roman"/>
              </a:rPr>
              <a:t>suốt ngày </a:t>
            </a:r>
            <a:r>
              <a:rPr sz="1800" dirty="0">
                <a:latin typeface="Times New Roman"/>
                <a:cs typeface="Times New Roman"/>
              </a:rPr>
              <a:t>chờ </a:t>
            </a:r>
            <a:r>
              <a:rPr sz="1800" spc="-5" dirty="0">
                <a:latin typeface="Times New Roman"/>
                <a:cs typeface="Times New Roman"/>
              </a:rPr>
              <a:t>set,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nửa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đêm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mưa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gió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hễ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nghe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sét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“choáng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choàng </a:t>
            </a:r>
            <a:r>
              <a:rPr sz="1800" spc="5" dirty="0">
                <a:latin typeface="Times New Roman"/>
                <a:cs typeface="Times New Roman"/>
              </a:rPr>
              <a:t>chạy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ra,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mười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năm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xa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“không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đến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vợ”,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“làm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sét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riêng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nước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ta”,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cái</a:t>
            </a:r>
            <a:r>
              <a:rPr sz="1800" dirty="0">
                <a:latin typeface="Times New Roman"/>
                <a:cs typeface="Times New Roman"/>
              </a:rPr>
              <a:t> </a:t>
            </a:r>
            <a:endParaRPr lang="en-US" spc="-434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 err="1">
                <a:latin typeface="Times New Roman"/>
                <a:cs typeface="Times New Roman"/>
              </a:rPr>
              <a:t>bản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đề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ấy</a:t>
            </a:r>
            <a:r>
              <a:rPr sz="1800" dirty="0">
                <a:latin typeface="Times New Roman"/>
                <a:cs typeface="Times New Roman"/>
              </a:rPr>
              <a:t> “</a:t>
            </a:r>
            <a:r>
              <a:rPr sz="1800" dirty="0" err="1">
                <a:latin typeface="Times New Roman"/>
                <a:cs typeface="Times New Roman"/>
              </a:rPr>
              <a:t>thật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lắm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, </a:t>
            </a:r>
            <a:r>
              <a:rPr sz="1800" dirty="0" err="1">
                <a:latin typeface="Times New Roman"/>
                <a:cs typeface="Times New Roman"/>
              </a:rPr>
              <a:t>thật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vô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giá</a:t>
            </a:r>
            <a:r>
              <a:rPr sz="1800" spc="-5" dirty="0">
                <a:latin typeface="Times New Roman"/>
                <a:cs typeface="Times New Roman"/>
              </a:rPr>
              <a:t>”. </a:t>
            </a:r>
            <a:r>
              <a:rPr sz="1800" dirty="0" err="1">
                <a:latin typeface="Times New Roman"/>
                <a:cs typeface="Times New Roman"/>
              </a:rPr>
              <a:t>Trán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đồng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chí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ấy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cứ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hói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dần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di! </a:t>
            </a:r>
            <a:r>
              <a:rPr sz="1800" dirty="0" err="1">
                <a:latin typeface="Times New Roman"/>
                <a:cs typeface="Times New Roman"/>
              </a:rPr>
              <a:t>Tiêu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biểu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 err="1">
                <a:latin typeface="Times New Roman"/>
                <a:cs typeface="Times New Roman"/>
              </a:rPr>
              <a:t>nhất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là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anh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thanh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niên</a:t>
            </a:r>
            <a:r>
              <a:rPr sz="1800" dirty="0">
                <a:latin typeface="Times New Roman"/>
                <a:cs typeface="Times New Roman"/>
              </a:rPr>
              <a:t> 27 </a:t>
            </a:r>
            <a:r>
              <a:rPr sz="1800" dirty="0" err="1">
                <a:latin typeface="Times New Roman"/>
                <a:cs typeface="Times New Roman"/>
              </a:rPr>
              <a:t>tuổi</a:t>
            </a:r>
            <a:r>
              <a:rPr sz="1800" dirty="0">
                <a:latin typeface="Times New Roman"/>
                <a:cs typeface="Times New Roman"/>
              </a:rPr>
              <a:t>, </a:t>
            </a:r>
            <a:r>
              <a:rPr sz="1800" dirty="0" err="1">
                <a:latin typeface="Times New Roman"/>
                <a:cs typeface="Times New Roman"/>
              </a:rPr>
              <a:t>làm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công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tác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khí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tượng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kiêm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vật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lí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địa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 err="1">
                <a:latin typeface="Times New Roman"/>
                <a:cs typeface="Times New Roman"/>
              </a:rPr>
              <a:t>cầu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trên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đỉnh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Yên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Sơn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cao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2600m,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"</a:t>
            </a:r>
            <a:r>
              <a:rPr sz="1800" dirty="0" err="1">
                <a:latin typeface="Times New Roman"/>
                <a:cs typeface="Times New Roman"/>
              </a:rPr>
              <a:t>một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trong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những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người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cô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độc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nhất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thế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gian</a:t>
            </a:r>
            <a:r>
              <a:rPr sz="1800" spc="-5" dirty="0">
                <a:latin typeface="Times New Roman"/>
                <a:cs typeface="Times New Roman"/>
              </a:rPr>
              <a:t>”.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có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nhiệm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cụ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</a:t>
            </a:r>
            <a:r>
              <a:rPr sz="1800" dirty="0" err="1">
                <a:latin typeface="Times New Roman"/>
                <a:cs typeface="Times New Roman"/>
              </a:rPr>
              <a:t>đo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gió</a:t>
            </a:r>
            <a:r>
              <a:rPr sz="1800" spc="-5" dirty="0">
                <a:latin typeface="Times New Roman"/>
                <a:cs typeface="Times New Roman"/>
              </a:rPr>
              <a:t>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đo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mưa</a:t>
            </a:r>
            <a:r>
              <a:rPr sz="1800" spc="-5" dirty="0">
                <a:latin typeface="Times New Roman"/>
                <a:cs typeface="Times New Roman"/>
              </a:rPr>
              <a:t>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đo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nắng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tính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mây</a:t>
            </a:r>
            <a:r>
              <a:rPr sz="1800" spc="-5" dirty="0">
                <a:latin typeface="Times New Roman"/>
                <a:cs typeface="Times New Roman"/>
              </a:rPr>
              <a:t>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đo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chấn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động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mặt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đất</a:t>
            </a:r>
            <a:r>
              <a:rPr sz="1800" spc="-5" dirty="0">
                <a:latin typeface="Times New Roman"/>
                <a:cs typeface="Times New Roman"/>
              </a:rPr>
              <a:t>”,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góp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phần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dự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báo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thời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tiết</a:t>
            </a:r>
            <a:r>
              <a:rPr sz="1800" dirty="0">
                <a:latin typeface="Times New Roman"/>
                <a:cs typeface="Times New Roman"/>
              </a:rPr>
              <a:t>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phục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vụ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sản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xuất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và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chiến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đấu</a:t>
            </a:r>
            <a:r>
              <a:rPr sz="1800" spc="-5" dirty="0">
                <a:latin typeface="Times New Roman"/>
                <a:cs typeface="Times New Roman"/>
              </a:rPr>
              <a:t>. </a:t>
            </a:r>
            <a:r>
              <a:rPr sz="1800" spc="-10" dirty="0" err="1">
                <a:latin typeface="Times New Roman"/>
                <a:cs typeface="Times New Roman"/>
              </a:rPr>
              <a:t>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đêm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bão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tuyết</a:t>
            </a:r>
            <a:r>
              <a:rPr sz="1800" spc="-5" dirty="0">
                <a:latin typeface="Times New Roman"/>
                <a:cs typeface="Times New Roman"/>
              </a:rPr>
              <a:t>, </a:t>
            </a:r>
            <a:r>
              <a:rPr sz="1800" dirty="0" err="1">
                <a:latin typeface="Times New Roman"/>
                <a:cs typeface="Times New Roman"/>
              </a:rPr>
              <a:t>rét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ghê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gớm</a:t>
            </a:r>
            <a:r>
              <a:rPr sz="1800" spc="-5" dirty="0">
                <a:latin typeface="Times New Roman"/>
                <a:cs typeface="Times New Roman"/>
              </a:rPr>
              <a:t>, </a:t>
            </a:r>
            <a:r>
              <a:rPr sz="1800" dirty="0" err="1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mình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một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đèn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bão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ra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</a:t>
            </a:r>
            <a:r>
              <a:rPr sz="1800" spc="-5" dirty="0" err="1">
                <a:latin typeface="Times New Roman"/>
                <a:cs typeface="Times New Roman"/>
              </a:rPr>
              <a:t>vườn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lấy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số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liệu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vào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lúc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nửa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đêm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cả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thân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hình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anh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</a:t>
            </a:r>
            <a:r>
              <a:rPr sz="1800" spc="-5" dirty="0" err="1">
                <a:latin typeface="Times New Roman"/>
                <a:cs typeface="Times New Roman"/>
              </a:rPr>
              <a:t>như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bị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gió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chặt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ra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từng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khúc</a:t>
            </a:r>
            <a:r>
              <a:rPr sz="1800" spc="-5" dirty="0">
                <a:latin typeface="Times New Roman"/>
                <a:cs typeface="Times New Roman"/>
              </a:rPr>
              <a:t>”,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xong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việc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trở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vào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 err="1">
                <a:latin typeface="Times New Roman"/>
                <a:cs typeface="Times New Roman"/>
              </a:rPr>
              <a:t>nhà</a:t>
            </a:r>
            <a:r>
              <a:rPr sz="1800" spc="-10" dirty="0">
                <a:latin typeface="Times New Roman"/>
                <a:cs typeface="Times New Roman"/>
              </a:rPr>
              <a:t>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"</a:t>
            </a:r>
            <a:r>
              <a:rPr sz="1800" dirty="0" err="1">
                <a:latin typeface="Times New Roman"/>
                <a:cs typeface="Times New Roman"/>
              </a:rPr>
              <a:t>không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thể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nào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ngủ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lại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được</a:t>
            </a:r>
            <a:r>
              <a:rPr sz="1800" spc="-5" dirty="0">
                <a:latin typeface="Times New Roman"/>
                <a:cs typeface="Times New Roman"/>
              </a:rPr>
              <a:t>".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đã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làm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việc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 err="1">
                <a:latin typeface="Times New Roman"/>
                <a:cs typeface="Times New Roman"/>
              </a:rPr>
              <a:t>với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tinh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thần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trách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nhiệm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cao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với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chí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và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nghị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lực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để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vượt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gian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khổ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 err="1">
                <a:latin typeface="Times New Roman"/>
                <a:cs typeface="Times New Roman"/>
              </a:rPr>
              <a:t>và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đơn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độc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giữa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non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xanh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Chí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tiến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thủ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là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nét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đẹp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anh</a:t>
            </a:r>
            <a:r>
              <a:rPr sz="1800" spc="-5" dirty="0">
                <a:latin typeface="Times New Roman"/>
                <a:cs typeface="Times New Roman"/>
              </a:rPr>
              <a:t>: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 err="1">
                <a:latin typeface="Times New Roman"/>
                <a:cs typeface="Times New Roman"/>
              </a:rPr>
              <a:t>đọc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sách</a:t>
            </a:r>
            <a:r>
              <a:rPr sz="1800" spc="-5" dirty="0">
                <a:latin typeface="Times New Roman"/>
                <a:cs typeface="Times New Roman"/>
              </a:rPr>
              <a:t>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tự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học</a:t>
            </a:r>
            <a:r>
              <a:rPr sz="1800" spc="-5" dirty="0">
                <a:latin typeface="Times New Roman"/>
                <a:cs typeface="Times New Roman"/>
              </a:rPr>
              <a:t>.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Cần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cù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 err="1">
                <a:latin typeface="Times New Roman"/>
                <a:cs typeface="Times New Roman"/>
              </a:rPr>
              <a:t>và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chịu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khó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nuôi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 err="1">
                <a:latin typeface="Times New Roman"/>
                <a:cs typeface="Times New Roman"/>
              </a:rPr>
              <a:t>gà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lấy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trứng</a:t>
            </a:r>
            <a:r>
              <a:rPr sz="1800" spc="-5" dirty="0">
                <a:latin typeface="Times New Roman"/>
                <a:cs typeface="Times New Roman"/>
              </a:rPr>
              <a:t>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trồng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hoa</a:t>
            </a:r>
            <a:r>
              <a:rPr sz="1800" spc="-5" dirty="0">
                <a:latin typeface="Times New Roman"/>
                <a:cs typeface="Times New Roman"/>
              </a:rPr>
              <a:t>...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 err="1">
                <a:latin typeface="Times New Roman"/>
                <a:cs typeface="Times New Roman"/>
              </a:rPr>
              <a:t>làm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cho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cuộc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sống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thêm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phong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phú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</a:t>
            </a:r>
            <a:r>
              <a:rPr sz="1800" dirty="0" err="1">
                <a:latin typeface="Times New Roman"/>
                <a:cs typeface="Times New Roman"/>
              </a:rPr>
              <a:t>Rất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khiêm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tốn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khi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nói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về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mình</a:t>
            </a:r>
            <a:r>
              <a:rPr sz="1800" spc="-5" dirty="0">
                <a:latin typeface="Times New Roman"/>
                <a:cs typeface="Times New Roman"/>
              </a:rPr>
              <a:t>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dành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những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lời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tốt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đẹp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nhất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ngợi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những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gương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sáng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nơi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5" dirty="0" err="1">
                <a:latin typeface="Times New Roman"/>
                <a:cs typeface="Times New Roman"/>
              </a:rPr>
              <a:t>lặng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lẽ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Rất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hiếu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khách</a:t>
            </a:r>
            <a:r>
              <a:rPr sz="1800" spc="-5" dirty="0">
                <a:latin typeface="Times New Roman"/>
                <a:cs typeface="Times New Roman"/>
              </a:rPr>
              <a:t>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anh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mừng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rỡ</a:t>
            </a:r>
            <a:r>
              <a:rPr sz="1800" spc="-5" dirty="0">
                <a:latin typeface="Times New Roman"/>
                <a:cs typeface="Times New Roman"/>
              </a:rPr>
              <a:t>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quý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mến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khi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khách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lạ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đến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chơi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bó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hoa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đẹp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tặng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cô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 err="1">
                <a:latin typeface="Times New Roman"/>
                <a:cs typeface="Times New Roman"/>
              </a:rPr>
              <a:t>kĩ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sư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trẻ</a:t>
            </a:r>
            <a:r>
              <a:rPr sz="1800" spc="-5" dirty="0">
                <a:latin typeface="Times New Roman"/>
                <a:cs typeface="Times New Roman"/>
              </a:rPr>
              <a:t>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một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làn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trứng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gà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tươi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biếu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họa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sĩ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già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một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củ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tam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thất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gửi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biếu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vợ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bác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lái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 err="1">
                <a:latin typeface="Times New Roman"/>
                <a:cs typeface="Times New Roman"/>
              </a:rPr>
              <a:t>xe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mới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ốm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dậy</a:t>
            </a:r>
            <a:r>
              <a:rPr sz="1800" spc="-5" dirty="0">
                <a:latin typeface="Times New Roman"/>
                <a:cs typeface="Times New Roman"/>
              </a:rPr>
              <a:t>...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là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biểu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hiện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của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một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tấm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lòng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yêu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thương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đối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xử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chân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tình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với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đồng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loại</a:t>
            </a:r>
            <a:r>
              <a:rPr sz="1800" spc="-5" dirty="0">
                <a:latin typeface="Times New Roman"/>
                <a:cs typeface="Times New Roman"/>
              </a:rPr>
              <a:t>.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sống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và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làm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việc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vì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lí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tưởng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cao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đẹp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vì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quê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hương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đất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nước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thân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yêu</a:t>
            </a:r>
            <a:r>
              <a:rPr sz="1800" spc="-5" dirty="0">
                <a:latin typeface="Times New Roman"/>
                <a:cs typeface="Times New Roman"/>
              </a:rPr>
              <a:t>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như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anh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thổ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lộ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với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ông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họa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sĩ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già</a:t>
            </a:r>
            <a:r>
              <a:rPr sz="1800" spc="-5" dirty="0">
                <a:latin typeface="Times New Roman"/>
                <a:cs typeface="Times New Roman"/>
              </a:rPr>
              <a:t>: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</a:t>
            </a:r>
            <a:r>
              <a:rPr sz="1800" spc="-5" dirty="0" err="1">
                <a:latin typeface="Times New Roman"/>
                <a:cs typeface="Times New Roman"/>
              </a:rPr>
              <a:t>Mình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sinh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ra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gì</a:t>
            </a:r>
            <a:r>
              <a:rPr sz="1800" dirty="0">
                <a:latin typeface="Times New Roman"/>
                <a:cs typeface="Times New Roman"/>
              </a:rPr>
              <a:t>, </a:t>
            </a:r>
            <a:r>
              <a:rPr sz="1800" dirty="0" err="1">
                <a:latin typeface="Times New Roman"/>
                <a:cs typeface="Times New Roman"/>
              </a:rPr>
              <a:t>mình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i="1" dirty="0">
                <a:latin typeface="Times New Roman"/>
                <a:cs typeface="Times New Roman"/>
              </a:rPr>
              <a:t>niên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làm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công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tác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khí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tượng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trên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đỉnh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Yên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Sơn.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Trong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cuộc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gặp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gỡ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30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phút,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anh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thanh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niên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tặng hoa cho cô gái, pha </a:t>
            </a:r>
            <a:r>
              <a:rPr sz="1800" i="1" spc="-5" dirty="0">
                <a:latin typeface="Times New Roman"/>
                <a:cs typeface="Times New Roman"/>
              </a:rPr>
              <a:t>trà </a:t>
            </a:r>
            <a:r>
              <a:rPr sz="1800" i="1" dirty="0">
                <a:latin typeface="Times New Roman"/>
                <a:cs typeface="Times New Roman"/>
              </a:rPr>
              <a:t>và </a:t>
            </a:r>
            <a:r>
              <a:rPr sz="1800" i="1" spc="-5" dirty="0">
                <a:latin typeface="Times New Roman"/>
                <a:cs typeface="Times New Roman"/>
              </a:rPr>
              <a:t>trò </a:t>
            </a:r>
            <a:r>
              <a:rPr sz="1800" i="1" dirty="0">
                <a:latin typeface="Times New Roman"/>
                <a:cs typeface="Times New Roman"/>
              </a:rPr>
              <a:t>chuyện với </a:t>
            </a:r>
            <a:r>
              <a:rPr sz="1800" i="1" spc="-5" dirty="0">
                <a:latin typeface="Times New Roman"/>
                <a:cs typeface="Times New Roman"/>
              </a:rPr>
              <a:t>mọi người </a:t>
            </a:r>
            <a:r>
              <a:rPr sz="1800" i="1" dirty="0">
                <a:latin typeface="Times New Roman"/>
                <a:cs typeface="Times New Roman"/>
              </a:rPr>
              <a:t>về </a:t>
            </a:r>
            <a:r>
              <a:rPr sz="1800" i="1" spc="-5" dirty="0">
                <a:latin typeface="Times New Roman"/>
                <a:cs typeface="Times New Roman"/>
              </a:rPr>
              <a:t>cuộc sống </a:t>
            </a:r>
            <a:r>
              <a:rPr sz="1800" i="1" dirty="0">
                <a:latin typeface="Times New Roman"/>
                <a:cs typeface="Times New Roman"/>
              </a:rPr>
              <a:t>và công </a:t>
            </a:r>
            <a:r>
              <a:rPr sz="1800" i="1" spc="-5" dirty="0">
                <a:latin typeface="Times New Roman"/>
                <a:cs typeface="Times New Roman"/>
              </a:rPr>
              <a:t>việc của </a:t>
            </a:r>
            <a:r>
              <a:rPr sz="1800" i="1" dirty="0">
                <a:latin typeface="Times New Roman"/>
                <a:cs typeface="Times New Roman"/>
              </a:rPr>
              <a:t> anh. Ông họa </a:t>
            </a:r>
            <a:r>
              <a:rPr sz="1800" i="1" spc="-5" dirty="0">
                <a:latin typeface="Times New Roman"/>
                <a:cs typeface="Times New Roman"/>
              </a:rPr>
              <a:t>sĩ muốn </a:t>
            </a:r>
            <a:r>
              <a:rPr sz="1800" i="1" dirty="0">
                <a:latin typeface="Times New Roman"/>
                <a:cs typeface="Times New Roman"/>
              </a:rPr>
              <a:t>được vẽ </a:t>
            </a:r>
            <a:r>
              <a:rPr sz="1800" i="1" spc="-5" dirty="0">
                <a:latin typeface="Times New Roman"/>
                <a:cs typeface="Times New Roman"/>
              </a:rPr>
              <a:t>chân </a:t>
            </a:r>
            <a:r>
              <a:rPr sz="1800" i="1" dirty="0">
                <a:latin typeface="Times New Roman"/>
                <a:cs typeface="Times New Roman"/>
              </a:rPr>
              <a:t>dung anh. </a:t>
            </a:r>
            <a:r>
              <a:rPr sz="1800" i="1" spc="-5" dirty="0">
                <a:latin typeface="Times New Roman"/>
                <a:cs typeface="Times New Roman"/>
              </a:rPr>
              <a:t>Anh </a:t>
            </a:r>
            <a:r>
              <a:rPr sz="1800" i="1" dirty="0">
                <a:latin typeface="Times New Roman"/>
                <a:cs typeface="Times New Roman"/>
              </a:rPr>
              <a:t>thanh </a:t>
            </a:r>
            <a:r>
              <a:rPr sz="1800" i="1" spc="-5" dirty="0">
                <a:latin typeface="Times New Roman"/>
                <a:cs typeface="Times New Roman"/>
              </a:rPr>
              <a:t>niên </a:t>
            </a:r>
            <a:r>
              <a:rPr sz="1800" i="1" spc="5" dirty="0">
                <a:latin typeface="Times New Roman"/>
                <a:cs typeface="Times New Roman"/>
              </a:rPr>
              <a:t>từ </a:t>
            </a:r>
            <a:r>
              <a:rPr sz="1800" i="1" dirty="0">
                <a:latin typeface="Times New Roman"/>
                <a:cs typeface="Times New Roman"/>
              </a:rPr>
              <a:t>chối và </a:t>
            </a:r>
            <a:r>
              <a:rPr sz="1800" i="1" spc="-5" dirty="0">
                <a:latin typeface="Times New Roman"/>
                <a:cs typeface="Times New Roman"/>
              </a:rPr>
              <a:t>giới </a:t>
            </a:r>
            <a:r>
              <a:rPr sz="1800" i="1" dirty="0">
                <a:latin typeface="Times New Roman"/>
                <a:cs typeface="Times New Roman"/>
              </a:rPr>
              <a:t>thiệu với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ông những </a:t>
            </a:r>
            <a:r>
              <a:rPr sz="1800" i="1" spc="-5" dirty="0">
                <a:latin typeface="Times New Roman"/>
                <a:cs typeface="Times New Roman"/>
              </a:rPr>
              <a:t>người </a:t>
            </a:r>
            <a:r>
              <a:rPr sz="1800" i="1" dirty="0">
                <a:latin typeface="Times New Roman"/>
                <a:cs typeface="Times New Roman"/>
              </a:rPr>
              <a:t>khác </a:t>
            </a:r>
            <a:r>
              <a:rPr sz="1800" i="1" spc="-5" dirty="0">
                <a:latin typeface="Times New Roman"/>
                <a:cs typeface="Times New Roman"/>
              </a:rPr>
              <a:t>mà </a:t>
            </a:r>
            <a:r>
              <a:rPr sz="1800" i="1" dirty="0">
                <a:latin typeface="Times New Roman"/>
                <a:cs typeface="Times New Roman"/>
              </a:rPr>
              <a:t>anh </a:t>
            </a:r>
            <a:r>
              <a:rPr sz="1800" i="1" spc="-5" dirty="0">
                <a:latin typeface="Times New Roman"/>
                <a:cs typeface="Times New Roman"/>
              </a:rPr>
              <a:t>cho </a:t>
            </a:r>
            <a:r>
              <a:rPr sz="1800" i="1" dirty="0">
                <a:latin typeface="Times New Roman"/>
                <a:cs typeface="Times New Roman"/>
              </a:rPr>
              <a:t>là xứng đáng hơn anh. </a:t>
            </a:r>
            <a:r>
              <a:rPr sz="1800" i="1" spc="-5" dirty="0">
                <a:latin typeface="Times New Roman"/>
                <a:cs typeface="Times New Roman"/>
              </a:rPr>
              <a:t>Những </a:t>
            </a:r>
            <a:r>
              <a:rPr sz="1800" i="1" dirty="0">
                <a:latin typeface="Times New Roman"/>
                <a:cs typeface="Times New Roman"/>
              </a:rPr>
              <a:t>con </a:t>
            </a:r>
            <a:r>
              <a:rPr sz="1800" i="1" spc="-5" dirty="0">
                <a:latin typeface="Times New Roman"/>
                <a:cs typeface="Times New Roman"/>
              </a:rPr>
              <a:t>người tình </a:t>
            </a:r>
            <a:r>
              <a:rPr sz="1800" i="1" spc="5" dirty="0">
                <a:latin typeface="Times New Roman"/>
                <a:cs typeface="Times New Roman"/>
              </a:rPr>
              <a:t>cờ </a:t>
            </a:r>
            <a:r>
              <a:rPr sz="1800" i="1" dirty="0">
                <a:latin typeface="Times New Roman"/>
                <a:cs typeface="Times New Roman"/>
              </a:rPr>
              <a:t>gặp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nhau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bỗng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trở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nên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thân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thiết.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Khi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chia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tay,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ông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họa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sĩ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hứa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sẽ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quay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trở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lại,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cô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kĩ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sư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thấy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xúc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động,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yên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tâm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hơn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về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quyết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định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lên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Lào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Cai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công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tác,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còn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anh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thanh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niên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tặng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mọi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dirty="0">
                <a:latin typeface="Times New Roman"/>
                <a:cs typeface="Times New Roman"/>
              </a:rPr>
              <a:t> làn </a:t>
            </a:r>
            <a:r>
              <a:rPr sz="1800" i="1" spc="-5" dirty="0">
                <a:latin typeface="Times New Roman"/>
                <a:cs typeface="Times New Roman"/>
              </a:rPr>
              <a:t>trứng.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latin typeface="Times New Roman"/>
                <a:cs typeface="Times New Roman"/>
              </a:rPr>
              <a:t>B.</a:t>
            </a:r>
            <a:r>
              <a:rPr sz="1800" b="1" spc="-5" dirty="0">
                <a:latin typeface="Times New Roman"/>
                <a:cs typeface="Times New Roman"/>
              </a:rPr>
              <a:t> CÁC KIẾN THỨC TRỌNG </a:t>
            </a:r>
            <a:r>
              <a:rPr sz="1800" b="1" dirty="0">
                <a:latin typeface="Times New Roman"/>
                <a:cs typeface="Times New Roman"/>
              </a:rPr>
              <a:t>TÂM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Tình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huống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truyện: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ngắn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“Lặng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lẽ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Pa”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được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xây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dựng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xoay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huống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</a:t>
            </a:r>
          </a:p>
          <a:p>
            <a:pPr marL="12700" marR="5080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giản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gặp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gỡ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cờ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mấy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chuyến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xe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 Pa</a:t>
            </a:r>
            <a:r>
              <a:rPr sz="1800" dirty="0">
                <a:latin typeface="Times New Roman"/>
                <a:cs typeface="Times New Roman"/>
              </a:rPr>
              <a:t> với anh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công</a:t>
            </a:r>
            <a:r>
              <a:rPr sz="1800" dirty="0">
                <a:latin typeface="Times New Roman"/>
                <a:cs typeface="Times New Roman"/>
              </a:rPr>
              <a:t> tác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khí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tượng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 </a:t>
            </a:r>
            <a:r>
              <a:rPr sz="1800" spc="-5" dirty="0">
                <a:latin typeface="Times New Roman"/>
                <a:cs typeface="Times New Roman"/>
              </a:rPr>
              <a:t>đỉnh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Sơn.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huống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gặp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gỡ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tiện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khắc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họa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“bức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dung”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</a:p>
          <a:p>
            <a:pPr marL="12700" marR="5715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tập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trung,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sát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lẽ,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hành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Đồng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thời,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“bức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dung”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(cả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nghĩ)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sự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(chủ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yếu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ông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đẻ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đâu,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vì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việc?”.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Vì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vẽ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xong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khí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họa </a:t>
            </a:r>
            <a:r>
              <a:rPr sz="1800" spc="-5" dirty="0">
                <a:latin typeface="Times New Roman"/>
                <a:cs typeface="Times New Roman"/>
              </a:rPr>
              <a:t>sĩ nghĩ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trai</a:t>
            </a:r>
            <a:r>
              <a:rPr sz="1800" dirty="0">
                <a:latin typeface="Times New Roman"/>
                <a:cs typeface="Times New Roman"/>
              </a:rPr>
              <a:t> ấy </a:t>
            </a:r>
            <a:r>
              <a:rPr sz="1800" spc="-5" dirty="0">
                <a:latin typeface="Times New Roman"/>
                <a:cs typeface="Times New Roman"/>
              </a:rPr>
              <a:t>đáng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5" dirty="0">
                <a:latin typeface="Times New Roman"/>
                <a:cs typeface="Times New Roman"/>
              </a:rPr>
              <a:t> thật..."…</a:t>
            </a:r>
            <a:endParaRPr sz="1800" dirty="0">
              <a:latin typeface="Times New Roman"/>
              <a:cs typeface="Times New Roman"/>
            </a:endParaRPr>
          </a:p>
          <a:p>
            <a:pPr marL="12700" indent="286385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Tóm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lại,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đây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mới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đẹp,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giàu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tình </a:t>
            </a:r>
            <a:r>
              <a:rPr sz="1800" spc="-5" dirty="0">
                <a:latin typeface="Times New Roman"/>
                <a:cs typeface="Times New Roman"/>
              </a:rPr>
              <a:t>nhân </a:t>
            </a:r>
            <a:r>
              <a:rPr sz="1800" dirty="0">
                <a:latin typeface="Times New Roman"/>
                <a:cs typeface="Times New Roman"/>
              </a:rPr>
              <a:t>ái, hết lòng phục vụ </a:t>
            </a:r>
            <a:r>
              <a:rPr sz="1800" spc="-5" dirty="0">
                <a:latin typeface="Times New Roman"/>
                <a:cs typeface="Times New Roman"/>
              </a:rPr>
              <a:t>đất nước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nhân dân. Sống </a:t>
            </a:r>
            <a:r>
              <a:rPr sz="1800" dirty="0">
                <a:latin typeface="Times New Roman"/>
                <a:cs typeface="Times New Roman"/>
              </a:rPr>
              <a:t>nơi </a:t>
            </a:r>
            <a:r>
              <a:rPr sz="1800" spc="-5" dirty="0">
                <a:latin typeface="Times New Roman"/>
                <a:cs typeface="Times New Roman"/>
              </a:rPr>
              <a:t>lặng </a:t>
            </a:r>
            <a:r>
              <a:rPr sz="1800" dirty="0">
                <a:latin typeface="Times New Roman"/>
                <a:cs typeface="Times New Roman"/>
              </a:rPr>
              <a:t>lẽ non xanh </a:t>
            </a:r>
            <a:r>
              <a:rPr sz="1800" spc="-5" dirty="0">
                <a:latin typeface="Times New Roman"/>
                <a:cs typeface="Times New Roman"/>
              </a:rPr>
              <a:t>nhưng </a:t>
            </a:r>
            <a:r>
              <a:rPr sz="1800" dirty="0">
                <a:latin typeface="Times New Roman"/>
                <a:cs typeface="Times New Roman"/>
              </a:rPr>
              <a:t>họ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chẳng </a:t>
            </a:r>
            <a:r>
              <a:rPr sz="1800" spc="-5" dirty="0">
                <a:latin typeface="Times New Roman"/>
                <a:cs typeface="Times New Roman"/>
              </a:rPr>
              <a:t>lặng </a:t>
            </a:r>
            <a:r>
              <a:rPr sz="1800" dirty="0">
                <a:latin typeface="Times New Roman"/>
                <a:cs typeface="Times New Roman"/>
              </a:rPr>
              <a:t>lẽ </a:t>
            </a:r>
            <a:r>
              <a:rPr sz="1800" spc="-5" dirty="0">
                <a:latin typeface="Times New Roman"/>
                <a:cs typeface="Times New Roman"/>
              </a:rPr>
              <a:t>chút nào! Trái </a:t>
            </a:r>
            <a:r>
              <a:rPr sz="1800" dirty="0">
                <a:latin typeface="Times New Roman"/>
                <a:cs typeface="Times New Roman"/>
              </a:rPr>
              <a:t>lại, cuộc </a:t>
            </a:r>
            <a:r>
              <a:rPr sz="1800" spc="-5" dirty="0">
                <a:latin typeface="Times New Roman"/>
                <a:cs typeface="Times New Roman"/>
              </a:rPr>
              <a:t>đời của </a:t>
            </a:r>
            <a:r>
              <a:rPr sz="1800" dirty="0">
                <a:latin typeface="Times New Roman"/>
                <a:cs typeface="Times New Roman"/>
              </a:rPr>
              <a:t>họ vô cùng </a:t>
            </a:r>
            <a:r>
              <a:rPr sz="1800" spc="-5" dirty="0">
                <a:latin typeface="Times New Roman"/>
                <a:cs typeface="Times New Roman"/>
              </a:rPr>
              <a:t>sôi nổi, </a:t>
            </a:r>
            <a:r>
              <a:rPr sz="1800" dirty="0">
                <a:latin typeface="Times New Roman"/>
                <a:cs typeface="Times New Roman"/>
              </a:rPr>
              <a:t>đầy tâm huyết và </a:t>
            </a:r>
            <a:r>
              <a:rPr sz="1800" spc="-5" dirty="0">
                <a:latin typeface="Times New Roman"/>
                <a:cs typeface="Times New Roman"/>
              </a:rPr>
              <a:t>giàu </a:t>
            </a:r>
            <a:r>
              <a:rPr sz="1800" dirty="0">
                <a:latin typeface="Times New Roman"/>
                <a:cs typeface="Times New Roman"/>
              </a:rPr>
              <a:t> nhiệt tình </a:t>
            </a:r>
            <a:r>
              <a:rPr sz="1800" spc="-5" dirty="0">
                <a:latin typeface="Times New Roman"/>
                <a:cs typeface="Times New Roman"/>
              </a:rPr>
              <a:t>cách </a:t>
            </a:r>
            <a:r>
              <a:rPr sz="1800" dirty="0">
                <a:latin typeface="Times New Roman"/>
                <a:cs typeface="Times New Roman"/>
              </a:rPr>
              <a:t>mạng. </a:t>
            </a:r>
            <a:r>
              <a:rPr sz="1800" spc="-5" dirty="0">
                <a:latin typeface="Times New Roman"/>
                <a:cs typeface="Times New Roman"/>
              </a:rPr>
              <a:t>Đúng như </a:t>
            </a:r>
            <a:r>
              <a:rPr sz="1800" dirty="0">
                <a:latin typeface="Times New Roman"/>
                <a:cs typeface="Times New Roman"/>
              </a:rPr>
              <a:t>Bác Hồ đã </a:t>
            </a:r>
            <a:r>
              <a:rPr sz="1800" spc="-5" dirty="0">
                <a:latin typeface="Times New Roman"/>
                <a:cs typeface="Times New Roman"/>
              </a:rPr>
              <a:t>nói: “Đất nước ta là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vườn </a:t>
            </a:r>
            <a:r>
              <a:rPr sz="1800" dirty="0">
                <a:latin typeface="Times New Roman"/>
                <a:cs typeface="Times New Roman"/>
              </a:rPr>
              <a:t>hoa </a:t>
            </a:r>
            <a:r>
              <a:rPr sz="1800" spc="-5" dirty="0">
                <a:latin typeface="Times New Roman"/>
                <a:cs typeface="Times New Roman"/>
              </a:rPr>
              <a:t>đẹp. Mỗi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là một </a:t>
            </a:r>
            <a:r>
              <a:rPr sz="1800" spc="-5" dirty="0">
                <a:latin typeface="Times New Roman"/>
                <a:cs typeface="Times New Roman"/>
              </a:rPr>
              <a:t>bông </a:t>
            </a:r>
            <a:r>
              <a:rPr sz="1800" dirty="0">
                <a:latin typeface="Times New Roman"/>
                <a:cs typeface="Times New Roman"/>
              </a:rPr>
              <a:t>hoa </a:t>
            </a:r>
            <a:r>
              <a:rPr sz="1800" spc="-5" dirty="0">
                <a:latin typeface="Times New Roman"/>
                <a:cs typeface="Times New Roman"/>
              </a:rPr>
              <a:t>đẹp”. Nhà </a:t>
            </a:r>
            <a:r>
              <a:rPr sz="1800" spc="-10" dirty="0">
                <a:latin typeface="Times New Roman"/>
                <a:cs typeface="Times New Roman"/>
              </a:rPr>
              <a:t>văn </a:t>
            </a:r>
            <a:r>
              <a:rPr sz="1800" spc="-5" dirty="0">
                <a:latin typeface="Times New Roman"/>
                <a:cs typeface="Times New Roman"/>
              </a:rPr>
              <a:t>Nguyễn Thành </a:t>
            </a:r>
            <a:r>
              <a:rPr sz="1800" dirty="0">
                <a:latin typeface="Times New Roman"/>
                <a:cs typeface="Times New Roman"/>
              </a:rPr>
              <a:t>Long </a:t>
            </a:r>
            <a:r>
              <a:rPr sz="1800" spc="-10" dirty="0">
                <a:latin typeface="Times New Roman"/>
                <a:cs typeface="Times New Roman"/>
              </a:rPr>
              <a:t>đã dành </a:t>
            </a:r>
            <a:r>
              <a:rPr sz="1800" spc="-5" dirty="0">
                <a:latin typeface="Times New Roman"/>
                <a:cs typeface="Times New Roman"/>
              </a:rPr>
              <a:t>những lời tốt </a:t>
            </a:r>
            <a:r>
              <a:rPr sz="1800" dirty="0">
                <a:latin typeface="Times New Roman"/>
                <a:cs typeface="Times New Roman"/>
              </a:rPr>
              <a:t>đẹp </a:t>
            </a:r>
            <a:r>
              <a:rPr sz="1800" spc="-10" dirty="0">
                <a:latin typeface="Times New Roman"/>
                <a:cs typeface="Times New Roman"/>
              </a:rPr>
              <a:t>nhất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 về </a:t>
            </a:r>
            <a:r>
              <a:rPr sz="1800" spc="-5" dirty="0">
                <a:latin typeface="Times New Roman"/>
                <a:cs typeface="Times New Roman"/>
              </a:rPr>
              <a:t>những con người </a:t>
            </a:r>
            <a:r>
              <a:rPr sz="1800" dirty="0">
                <a:latin typeface="Times New Roman"/>
                <a:cs typeface="Times New Roman"/>
              </a:rPr>
              <a:t>đang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và cống hiến giữa </a:t>
            </a:r>
            <a:r>
              <a:rPr sz="1800" spc="-5" dirty="0">
                <a:latin typeface="Times New Roman"/>
                <a:cs typeface="Times New Roman"/>
              </a:rPr>
              <a:t>Sa Pa </a:t>
            </a:r>
            <a:r>
              <a:rPr sz="1800" dirty="0">
                <a:latin typeface="Times New Roman"/>
                <a:cs typeface="Times New Roman"/>
              </a:rPr>
              <a:t>lặng </a:t>
            </a:r>
            <a:r>
              <a:rPr sz="1800" spc="-5" dirty="0">
                <a:latin typeface="Times New Roman"/>
                <a:cs typeface="Times New Roman"/>
              </a:rPr>
              <a:t>lẽ. Mỗi người nơi </a:t>
            </a:r>
            <a:r>
              <a:rPr sz="1800" dirty="0">
                <a:latin typeface="Times New Roman"/>
                <a:cs typeface="Times New Roman"/>
              </a:rPr>
              <a:t>non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gương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bông </a:t>
            </a:r>
            <a:r>
              <a:rPr sz="1800" spc="-5" dirty="0">
                <a:latin typeface="Times New Roman"/>
                <a:cs typeface="Times New Roman"/>
              </a:rPr>
              <a:t>hoa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ngát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hương.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Kết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172085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Truyện </a:t>
            </a:r>
            <a:r>
              <a:rPr sz="1800" spc="-5" dirty="0">
                <a:latin typeface="Times New Roman"/>
                <a:cs typeface="Times New Roman"/>
              </a:rPr>
              <a:t>"Lặng </a:t>
            </a:r>
            <a:r>
              <a:rPr sz="1800" dirty="0">
                <a:latin typeface="Times New Roman"/>
                <a:cs typeface="Times New Roman"/>
              </a:rPr>
              <a:t>lẽ </a:t>
            </a:r>
            <a:r>
              <a:rPr sz="1800" spc="-5" dirty="0">
                <a:latin typeface="Times New Roman"/>
                <a:cs typeface="Times New Roman"/>
              </a:rPr>
              <a:t>Sa Pa" là </a:t>
            </a:r>
            <a:r>
              <a:rPr sz="1800" spc="5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bài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bằng văn </a:t>
            </a:r>
            <a:r>
              <a:rPr sz="1800" dirty="0">
                <a:latin typeface="Times New Roman"/>
                <a:cs typeface="Times New Roman"/>
              </a:rPr>
              <a:t>xuôi rất trong sáng, trữ tình. </a:t>
            </a:r>
            <a:r>
              <a:rPr sz="1800" spc="-5" dirty="0">
                <a:latin typeface="Times New Roman"/>
                <a:cs typeface="Times New Roman"/>
              </a:rPr>
              <a:t>Trên </a:t>
            </a:r>
            <a:r>
              <a:rPr sz="1800" dirty="0">
                <a:latin typeface="Times New Roman"/>
                <a:cs typeface="Times New Roman"/>
              </a:rPr>
              <a:t>cái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nền tráng lệ của thiên </a:t>
            </a:r>
            <a:r>
              <a:rPr sz="1800" spc="-5" dirty="0">
                <a:latin typeface="Times New Roman"/>
                <a:cs typeface="Times New Roman"/>
              </a:rPr>
              <a:t>nhiên </a:t>
            </a:r>
            <a:r>
              <a:rPr sz="1800" dirty="0">
                <a:latin typeface="Times New Roman"/>
                <a:cs typeface="Times New Roman"/>
              </a:rPr>
              <a:t>rừng núi </a:t>
            </a:r>
            <a:r>
              <a:rPr sz="1800" spc="-5" dirty="0">
                <a:latin typeface="Times New Roman"/>
                <a:cs typeface="Times New Roman"/>
              </a:rPr>
              <a:t>Sa Pa </a:t>
            </a:r>
            <a:r>
              <a:rPr sz="1800" dirty="0">
                <a:latin typeface="Times New Roman"/>
                <a:cs typeface="Times New Roman"/>
              </a:rPr>
              <a:t>hiện </a:t>
            </a:r>
            <a:r>
              <a:rPr sz="1800" spc="-5" dirty="0">
                <a:latin typeface="Times New Roman"/>
                <a:cs typeface="Times New Roman"/>
              </a:rPr>
              <a:t>lên bao </a:t>
            </a:r>
            <a:r>
              <a:rPr sz="1800" dirty="0">
                <a:latin typeface="Times New Roman"/>
                <a:cs typeface="Times New Roman"/>
              </a:rPr>
              <a:t>con người </a:t>
            </a:r>
            <a:r>
              <a:rPr sz="1800" spc="-5" dirty="0">
                <a:latin typeface="Times New Roman"/>
                <a:cs typeface="Times New Roman"/>
              </a:rPr>
              <a:t>đáng yêu. </a:t>
            </a:r>
            <a:r>
              <a:rPr sz="1800" dirty="0">
                <a:latin typeface="Times New Roman"/>
                <a:cs typeface="Times New Roman"/>
              </a:rPr>
              <a:t>Mỗi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 chỉ một vài </a:t>
            </a:r>
            <a:r>
              <a:rPr sz="1800" spc="-5" dirty="0">
                <a:latin typeface="Times New Roman"/>
                <a:cs typeface="Times New Roman"/>
              </a:rPr>
              <a:t>nét </a:t>
            </a:r>
            <a:r>
              <a:rPr sz="1800" dirty="0">
                <a:latin typeface="Times New Roman"/>
                <a:cs typeface="Times New Roman"/>
              </a:rPr>
              <a:t>vẽ </a:t>
            </a:r>
            <a:r>
              <a:rPr sz="1800" spc="-5" dirty="0">
                <a:latin typeface="Times New Roman"/>
                <a:cs typeface="Times New Roman"/>
              </a:rPr>
              <a:t>mà </a:t>
            </a: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-5" dirty="0">
                <a:latin typeface="Times New Roman"/>
                <a:cs typeface="Times New Roman"/>
              </a:rPr>
              <a:t>giả </a:t>
            </a:r>
            <a:r>
              <a:rPr sz="1800" dirty="0">
                <a:latin typeface="Times New Roman"/>
                <a:cs typeface="Times New Roman"/>
              </a:rPr>
              <a:t>đã lột </a:t>
            </a:r>
            <a:r>
              <a:rPr sz="1800" spc="-5" dirty="0">
                <a:latin typeface="Times New Roman"/>
                <a:cs typeface="Times New Roman"/>
              </a:rPr>
              <a:t>tả được tâm </a:t>
            </a:r>
            <a:r>
              <a:rPr sz="1800" dirty="0">
                <a:latin typeface="Times New Roman"/>
                <a:cs typeface="Times New Roman"/>
              </a:rPr>
              <a:t>hồn, </a:t>
            </a:r>
            <a:r>
              <a:rPr sz="1800" spc="-5" dirty="0">
                <a:latin typeface="Times New Roman"/>
                <a:cs typeface="Times New Roman"/>
              </a:rPr>
              <a:t>tính </a:t>
            </a:r>
            <a:r>
              <a:rPr sz="1800" dirty="0">
                <a:latin typeface="Times New Roman"/>
                <a:cs typeface="Times New Roman"/>
              </a:rPr>
              <a:t>cách, </a:t>
            </a:r>
            <a:r>
              <a:rPr sz="1800" spc="-5" dirty="0">
                <a:latin typeface="Times New Roman"/>
                <a:cs typeface="Times New Roman"/>
              </a:rPr>
              <a:t>dáng </a:t>
            </a:r>
            <a:r>
              <a:rPr sz="1800" spc="5" dirty="0">
                <a:latin typeface="Times New Roman"/>
                <a:cs typeface="Times New Roman"/>
              </a:rPr>
              <a:t>vẻ </a:t>
            </a:r>
            <a:r>
              <a:rPr sz="1800" dirty="0">
                <a:latin typeface="Times New Roman"/>
                <a:cs typeface="Times New Roman"/>
              </a:rPr>
              <a:t>của họ. Nguyễn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 Long rất chân thực trong kể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tả, </a:t>
            </a:r>
            <a:r>
              <a:rPr sz="1800" dirty="0">
                <a:latin typeface="Times New Roman"/>
                <a:cs typeface="Times New Roman"/>
              </a:rPr>
              <a:t>nhờ thế mà ta thấy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nhân </a:t>
            </a:r>
            <a:r>
              <a:rPr sz="1800" spc="-5" dirty="0">
                <a:latin typeface="Times New Roman"/>
                <a:cs typeface="Times New Roman"/>
              </a:rPr>
              <a:t>vật </a:t>
            </a:r>
            <a:r>
              <a:rPr sz="1800" dirty="0">
                <a:latin typeface="Times New Roman"/>
                <a:cs typeface="Times New Roman"/>
              </a:rPr>
              <a:t>như </a:t>
            </a:r>
            <a:r>
              <a:rPr sz="1800" spc="-5" dirty="0">
                <a:latin typeface="Times New Roman"/>
                <a:cs typeface="Times New Roman"/>
              </a:rPr>
              <a:t>bác </a:t>
            </a:r>
            <a:r>
              <a:rPr sz="1800" dirty="0">
                <a:latin typeface="Times New Roman"/>
                <a:cs typeface="Times New Roman"/>
              </a:rPr>
              <a:t>lái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xe,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họa</a:t>
            </a:r>
            <a:r>
              <a:rPr sz="1800" spc="-5" dirty="0">
                <a:latin typeface="Times New Roman"/>
                <a:cs typeface="Times New Roman"/>
              </a:rPr>
              <a:t> sĩ già,</a:t>
            </a:r>
            <a:r>
              <a:rPr sz="1800" dirty="0">
                <a:latin typeface="Times New Roman"/>
                <a:cs typeface="Times New Roman"/>
              </a:rPr>
              <a:t> cô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kĩ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 </a:t>
            </a:r>
            <a:r>
              <a:rPr sz="1800" dirty="0">
                <a:latin typeface="Times New Roman"/>
                <a:cs typeface="Times New Roman"/>
              </a:rPr>
              <a:t>trẻ,</a:t>
            </a:r>
            <a:r>
              <a:rPr sz="1800" spc="-5" dirty="0">
                <a:latin typeface="Times New Roman"/>
                <a:cs typeface="Times New Roman"/>
              </a:rPr>
              <a:t> anh</a:t>
            </a:r>
            <a:r>
              <a:rPr sz="1800" dirty="0">
                <a:latin typeface="Times New Roman"/>
                <a:cs typeface="Times New Roman"/>
              </a:rPr>
              <a:t> thanh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niên...</a:t>
            </a:r>
            <a:r>
              <a:rPr sz="1800" dirty="0">
                <a:latin typeface="Times New Roman"/>
                <a:cs typeface="Times New Roman"/>
              </a:rPr>
              <a:t> rất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gần</a:t>
            </a:r>
            <a:r>
              <a:rPr sz="1800" dirty="0">
                <a:latin typeface="Times New Roman"/>
                <a:cs typeface="Times New Roman"/>
              </a:rPr>
              <a:t> gũi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mến</a:t>
            </a:r>
            <a:r>
              <a:rPr sz="1800" dirty="0">
                <a:latin typeface="Times New Roman"/>
                <a:cs typeface="Times New Roman"/>
              </a:rPr>
              <a:t> yêu.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4468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244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V. CẢM NHẬN VỀ </a:t>
            </a:r>
            <a:r>
              <a:rPr sz="1800" b="1" dirty="0">
                <a:latin typeface="Times New Roman"/>
                <a:cs typeface="Times New Roman"/>
              </a:rPr>
              <a:t>MỘT </a:t>
            </a:r>
            <a:r>
              <a:rPr sz="1800" b="1" spc="-5" dirty="0">
                <a:latin typeface="Times New Roman"/>
                <a:cs typeface="Times New Roman"/>
              </a:rPr>
              <a:t>SỐ NHÂN VẬT ĐÁNG YÊU </a:t>
            </a:r>
            <a:r>
              <a:rPr sz="1800" b="1" dirty="0">
                <a:latin typeface="Times New Roman"/>
                <a:cs typeface="Times New Roman"/>
              </a:rPr>
              <a:t>ĐƯỢC </a:t>
            </a:r>
            <a:r>
              <a:rPr sz="1800" b="1" spc="-5" dirty="0">
                <a:latin typeface="Times New Roman"/>
                <a:cs typeface="Times New Roman"/>
              </a:rPr>
              <a:t>NÓI ĐẾN </a:t>
            </a:r>
            <a:r>
              <a:rPr sz="1800" b="1" dirty="0">
                <a:latin typeface="Times New Roman"/>
                <a:cs typeface="Times New Roman"/>
              </a:rPr>
              <a:t>TRONG 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TRUYỆN </a:t>
            </a:r>
            <a:r>
              <a:rPr sz="1800" b="1" dirty="0">
                <a:latin typeface="Times New Roman"/>
                <a:cs typeface="Times New Roman"/>
              </a:rPr>
              <a:t>"LẶNG LẼ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SA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PA"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5" dirty="0">
                <a:latin typeface="Times New Roman"/>
                <a:cs typeface="Times New Roman"/>
              </a:rPr>
              <a:t>Mở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229870" algn="just">
              <a:lnSpc>
                <a:spcPct val="1246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Mỗi một tác </a:t>
            </a:r>
            <a:r>
              <a:rPr sz="1800" dirty="0">
                <a:latin typeface="Times New Roman"/>
                <a:cs typeface="Times New Roman"/>
              </a:rPr>
              <a:t>phẩm văn học </a:t>
            </a:r>
            <a:r>
              <a:rPr sz="1800" spc="-10" dirty="0">
                <a:latin typeface="Times New Roman"/>
                <a:cs typeface="Times New Roman"/>
              </a:rPr>
              <a:t>ra </a:t>
            </a:r>
            <a:r>
              <a:rPr sz="1800" spc="-5" dirty="0">
                <a:latin typeface="Times New Roman"/>
                <a:cs typeface="Times New Roman"/>
              </a:rPr>
              <a:t>đời </a:t>
            </a:r>
            <a:r>
              <a:rPr sz="1800" dirty="0">
                <a:latin typeface="Times New Roman"/>
                <a:cs typeface="Times New Roman"/>
              </a:rPr>
              <a:t>đều mang một </a:t>
            </a:r>
            <a:r>
              <a:rPr sz="1800" spc="-5" dirty="0">
                <a:latin typeface="Times New Roman"/>
                <a:cs typeface="Times New Roman"/>
              </a:rPr>
              <a:t>số </a:t>
            </a:r>
            <a:r>
              <a:rPr sz="1800" dirty="0">
                <a:latin typeface="Times New Roman"/>
                <a:cs typeface="Times New Roman"/>
              </a:rPr>
              <a:t>phận </a:t>
            </a:r>
            <a:r>
              <a:rPr sz="1800" spc="-5" dirty="0">
                <a:latin typeface="Times New Roman"/>
                <a:cs typeface="Times New Roman"/>
              </a:rPr>
              <a:t>riêng.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tác </a:t>
            </a:r>
            <a:r>
              <a:rPr sz="1800" dirty="0">
                <a:latin typeface="Times New Roman"/>
                <a:cs typeface="Times New Roman"/>
              </a:rPr>
              <a:t>phẩm </a:t>
            </a:r>
            <a:r>
              <a:rPr sz="1800" spc="-5" dirty="0">
                <a:latin typeface="Times New Roman"/>
                <a:cs typeface="Times New Roman"/>
              </a:rPr>
              <a:t>vừa cất </a:t>
            </a:r>
            <a:r>
              <a:rPr sz="1800" dirty="0">
                <a:latin typeface="Times New Roman"/>
                <a:cs typeface="Times New Roman"/>
              </a:rPr>
              <a:t> tiếng </a:t>
            </a:r>
            <a:r>
              <a:rPr sz="1800" spc="-5" dirty="0">
                <a:latin typeface="Times New Roman"/>
                <a:cs typeface="Times New Roman"/>
              </a:rPr>
              <a:t>chào đời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chết yểu </a:t>
            </a:r>
            <a:r>
              <a:rPr sz="1800" spc="-5" dirty="0">
                <a:latin typeface="Times New Roman"/>
                <a:cs typeface="Times New Roman"/>
              </a:rPr>
              <a:t>đáng thương. </a:t>
            </a:r>
            <a:r>
              <a:rPr sz="1800" dirty="0">
                <a:latin typeface="Times New Roman"/>
                <a:cs typeface="Times New Roman"/>
              </a:rPr>
              <a:t>Có tác phẩm </a:t>
            </a:r>
            <a:r>
              <a:rPr sz="1800" spc="-5" dirty="0">
                <a:latin typeface="Times New Roman"/>
                <a:cs typeface="Times New Roman"/>
              </a:rPr>
              <a:t>gây </a:t>
            </a:r>
            <a:r>
              <a:rPr sz="1800" dirty="0">
                <a:latin typeface="Times New Roman"/>
                <a:cs typeface="Times New Roman"/>
              </a:rPr>
              <a:t>dư luận xôn </a:t>
            </a:r>
            <a:r>
              <a:rPr sz="1800" spc="-5" dirty="0">
                <a:latin typeface="Times New Roman"/>
                <a:cs typeface="Times New Roman"/>
              </a:rPr>
              <a:t>xao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thời </a:t>
            </a:r>
            <a:r>
              <a:rPr sz="1800" dirty="0">
                <a:latin typeface="Times New Roman"/>
                <a:cs typeface="Times New Roman"/>
              </a:rPr>
              <a:t>rồi bị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độc giả quên </a:t>
            </a:r>
            <a:r>
              <a:rPr sz="1800" spc="-5" dirty="0">
                <a:latin typeface="Times New Roman"/>
                <a:cs typeface="Times New Roman"/>
              </a:rPr>
              <a:t>lãng </a:t>
            </a:r>
            <a:r>
              <a:rPr sz="1800" dirty="0">
                <a:latin typeface="Times New Roman"/>
                <a:cs typeface="Times New Roman"/>
              </a:rPr>
              <a:t>với thời </a:t>
            </a:r>
            <a:r>
              <a:rPr sz="1800" spc="-5" dirty="0">
                <a:latin typeface="Times New Roman"/>
                <a:cs typeface="Times New Roman"/>
              </a:rPr>
              <a:t>gian. Nhưng </a:t>
            </a:r>
            <a:r>
              <a:rPr sz="1800" dirty="0">
                <a:latin typeface="Times New Roman"/>
                <a:cs typeface="Times New Roman"/>
              </a:rPr>
              <a:t>cũng có những bài thơ, </a:t>
            </a:r>
            <a:r>
              <a:rPr sz="1800" spc="-5" dirty="0">
                <a:latin typeface="Times New Roman"/>
                <a:cs typeface="Times New Roman"/>
              </a:rPr>
              <a:t>quyển </a:t>
            </a:r>
            <a:r>
              <a:rPr sz="1800" dirty="0">
                <a:latin typeface="Times New Roman"/>
                <a:cs typeface="Times New Roman"/>
              </a:rPr>
              <a:t>truyện có một </a:t>
            </a:r>
            <a:r>
              <a:rPr sz="1800" spc="-5" dirty="0">
                <a:latin typeface="Times New Roman"/>
                <a:cs typeface="Times New Roman"/>
              </a:rPr>
              <a:t>sức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lâu </a:t>
            </a:r>
            <a:r>
              <a:rPr sz="1800" spc="-5" dirty="0">
                <a:latin typeface="Times New Roman"/>
                <a:cs typeface="Times New Roman"/>
              </a:rPr>
              <a:t>bền trong </a:t>
            </a:r>
            <a:r>
              <a:rPr sz="1800" dirty="0">
                <a:latin typeface="Times New Roman"/>
                <a:cs typeface="Times New Roman"/>
              </a:rPr>
              <a:t>lòng bạn </a:t>
            </a:r>
            <a:r>
              <a:rPr sz="1800" spc="-5" dirty="0">
                <a:latin typeface="Times New Roman"/>
                <a:cs typeface="Times New Roman"/>
              </a:rPr>
              <a:t>đọc, </a:t>
            </a:r>
            <a:r>
              <a:rPr sz="1800" dirty="0">
                <a:latin typeface="Times New Roman"/>
                <a:cs typeface="Times New Roman"/>
              </a:rPr>
              <a:t>có một </a:t>
            </a:r>
            <a:r>
              <a:rPr sz="1800" spc="-5" dirty="0">
                <a:latin typeface="Times New Roman"/>
                <a:cs typeface="Times New Roman"/>
              </a:rPr>
              <a:t>sức </a:t>
            </a:r>
            <a:r>
              <a:rPr sz="1800" dirty="0">
                <a:latin typeface="Times New Roman"/>
                <a:cs typeface="Times New Roman"/>
              </a:rPr>
              <a:t>hút </a:t>
            </a:r>
            <a:r>
              <a:rPr sz="1800" spc="5" dirty="0">
                <a:latin typeface="Times New Roman"/>
                <a:cs typeface="Times New Roman"/>
              </a:rPr>
              <a:t>lạ </a:t>
            </a:r>
            <a:r>
              <a:rPr sz="1800" spc="-5" dirty="0">
                <a:latin typeface="Times New Roman"/>
                <a:cs typeface="Times New Roman"/>
              </a:rPr>
              <a:t>kì. </a:t>
            </a:r>
            <a:r>
              <a:rPr sz="1800" dirty="0">
                <a:latin typeface="Times New Roman"/>
                <a:cs typeface="Times New Roman"/>
              </a:rPr>
              <a:t>Truyện </a:t>
            </a:r>
            <a:r>
              <a:rPr sz="1800" spc="-5" dirty="0">
                <a:latin typeface="Times New Roman"/>
                <a:cs typeface="Times New Roman"/>
              </a:rPr>
              <a:t>ngắn </a:t>
            </a:r>
            <a:r>
              <a:rPr sz="1800" dirty="0">
                <a:latin typeface="Times New Roman"/>
                <a:cs typeface="Times New Roman"/>
              </a:rPr>
              <a:t>“Lặng lẽ </a:t>
            </a:r>
            <a:r>
              <a:rPr sz="1800" spc="-5" dirty="0">
                <a:latin typeface="Times New Roman"/>
                <a:cs typeface="Times New Roman"/>
              </a:rPr>
              <a:t>Sa Pa” của </a:t>
            </a:r>
            <a:r>
              <a:rPr sz="1800" dirty="0">
                <a:latin typeface="Times New Roman"/>
                <a:cs typeface="Times New Roman"/>
              </a:rPr>
              <a:t> Nguyễn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đặc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sắc,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lòng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mỗi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rung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đẽ.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vang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dội...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gặp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kí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chống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Mĩ.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lối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nhẹ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giàu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thơ: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trữ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áp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đến </a:t>
            </a:r>
            <a:r>
              <a:rPr sz="1800" spc="-5" dirty="0">
                <a:latin typeface="Times New Roman"/>
                <a:cs typeface="Times New Roman"/>
              </a:rPr>
              <a:t>lạ </a:t>
            </a:r>
            <a:r>
              <a:rPr sz="1800" dirty="0">
                <a:latin typeface="Times New Roman"/>
                <a:cs typeface="Times New Roman"/>
              </a:rPr>
              <a:t>lùng. </a:t>
            </a:r>
            <a:r>
              <a:rPr sz="1800" spc="-5" dirty="0">
                <a:latin typeface="Times New Roman"/>
                <a:cs typeface="Times New Roman"/>
              </a:rPr>
              <a:t>Đặc biệt </a:t>
            </a:r>
            <a:r>
              <a:rPr sz="1800" dirty="0">
                <a:latin typeface="Times New Roman"/>
                <a:cs typeface="Times New Roman"/>
              </a:rPr>
              <a:t>là hình ảnh </a:t>
            </a:r>
            <a:r>
              <a:rPr sz="1800" spc="-5" dirty="0">
                <a:latin typeface="Times New Roman"/>
                <a:cs typeface="Times New Roman"/>
              </a:rPr>
              <a:t>những người </a:t>
            </a:r>
            <a:r>
              <a:rPr sz="1800" dirty="0">
                <a:latin typeface="Times New Roman"/>
                <a:cs typeface="Times New Roman"/>
              </a:rPr>
              <a:t>lao </a:t>
            </a:r>
            <a:r>
              <a:rPr sz="1800" spc="-5" dirty="0">
                <a:latin typeface="Times New Roman"/>
                <a:cs typeface="Times New Roman"/>
              </a:rPr>
              <a:t>động </a:t>
            </a:r>
            <a:r>
              <a:rPr sz="1800" dirty="0">
                <a:latin typeface="Times New Roman"/>
                <a:cs typeface="Times New Roman"/>
              </a:rPr>
              <a:t>bình thường </a:t>
            </a:r>
            <a:r>
              <a:rPr sz="1800" spc="-5" dirty="0">
                <a:latin typeface="Times New Roman"/>
                <a:cs typeface="Times New Roman"/>
              </a:rPr>
              <a:t>mà </a:t>
            </a:r>
            <a:r>
              <a:rPr sz="1800" dirty="0">
                <a:latin typeface="Times New Roman"/>
                <a:cs typeface="Times New Roman"/>
              </a:rPr>
              <a:t>vĩ </a:t>
            </a:r>
            <a:r>
              <a:rPr sz="1800" spc="-5" dirty="0">
                <a:latin typeface="Times New Roman"/>
                <a:cs typeface="Times New Roman"/>
              </a:rPr>
              <a:t>đại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 </a:t>
            </a:r>
            <a:r>
              <a:rPr sz="1800" spc="-5" dirty="0">
                <a:latin typeface="Times New Roman"/>
                <a:cs typeface="Times New Roman"/>
              </a:rPr>
              <a:t>đáng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mến.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Thân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>
              <a:latin typeface="Times New Roman"/>
              <a:cs typeface="Times New Roman"/>
            </a:endParaRPr>
          </a:p>
          <a:p>
            <a:pPr marL="12700" marR="7620" indent="288290" algn="just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Bốn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được nhà văn </a:t>
            </a:r>
            <a:r>
              <a:rPr sz="1800" dirty="0">
                <a:latin typeface="Times New Roman"/>
                <a:cs typeface="Times New Roman"/>
              </a:rPr>
              <a:t>nói đến, già có, </a:t>
            </a:r>
            <a:r>
              <a:rPr sz="1800" spc="-5" dirty="0">
                <a:latin typeface="Times New Roman"/>
                <a:cs typeface="Times New Roman"/>
              </a:rPr>
              <a:t>trẻ </a:t>
            </a:r>
            <a:r>
              <a:rPr sz="1800" dirty="0">
                <a:latin typeface="Times New Roman"/>
                <a:cs typeface="Times New Roman"/>
              </a:rPr>
              <a:t>có, </a:t>
            </a:r>
            <a:r>
              <a:rPr sz="1800" spc="-5" dirty="0">
                <a:latin typeface="Times New Roman"/>
                <a:cs typeface="Times New Roman"/>
              </a:rPr>
              <a:t>trai có, gái có, ngoài bác </a:t>
            </a:r>
            <a:r>
              <a:rPr sz="1800" dirty="0">
                <a:latin typeface="Times New Roman"/>
                <a:cs typeface="Times New Roman"/>
              </a:rPr>
              <a:t>lái xe </a:t>
            </a:r>
            <a:r>
              <a:rPr sz="1800" spc="-5" dirty="0">
                <a:latin typeface="Times New Roman"/>
                <a:cs typeface="Times New Roman"/>
              </a:rPr>
              <a:t>ra, </a:t>
            </a:r>
            <a:r>
              <a:rPr sz="1800" dirty="0">
                <a:latin typeface="Times New Roman"/>
                <a:cs typeface="Times New Roman"/>
              </a:rPr>
              <a:t> ba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dirty="0">
                <a:latin typeface="Times New Roman"/>
                <a:cs typeface="Times New Roman"/>
              </a:rPr>
              <a:t> xã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già,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khoa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học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và cô kĩ </a:t>
            </a:r>
            <a:r>
              <a:rPr sz="1800" spc="-5" dirty="0">
                <a:latin typeface="Times New Roman"/>
                <a:cs typeface="Times New Roman"/>
              </a:rPr>
              <a:t>sư </a:t>
            </a:r>
            <a:r>
              <a:rPr sz="1800" dirty="0">
                <a:latin typeface="Times New Roman"/>
                <a:cs typeface="Times New Roman"/>
              </a:rPr>
              <a:t>trẻ </a:t>
            </a:r>
            <a:r>
              <a:rPr sz="1800" spc="-5" dirty="0">
                <a:latin typeface="Times New Roman"/>
                <a:cs typeface="Times New Roman"/>
              </a:rPr>
              <a:t>mới </a:t>
            </a:r>
            <a:r>
              <a:rPr sz="1800" dirty="0">
                <a:latin typeface="Times New Roman"/>
                <a:cs typeface="Times New Roman"/>
              </a:rPr>
              <a:t>ra trường. Truyện </a:t>
            </a:r>
            <a:r>
              <a:rPr sz="1800" spc="-5" dirty="0">
                <a:latin typeface="Times New Roman"/>
                <a:cs typeface="Times New Roman"/>
              </a:rPr>
              <a:t>hầu </a:t>
            </a:r>
            <a:r>
              <a:rPr sz="1800" dirty="0">
                <a:latin typeface="Times New Roman"/>
                <a:cs typeface="Times New Roman"/>
              </a:rPr>
              <a:t>như không có </a:t>
            </a:r>
            <a:r>
              <a:rPr sz="1800" spc="5" dirty="0">
                <a:latin typeface="Times New Roman"/>
                <a:cs typeface="Times New Roman"/>
              </a:rPr>
              <a:t>cốt </a:t>
            </a:r>
            <a:r>
              <a:rPr sz="1800" spc="-5" dirty="0">
                <a:latin typeface="Times New Roman"/>
                <a:cs typeface="Times New Roman"/>
              </a:rPr>
              <a:t>truyện; </a:t>
            </a:r>
            <a:r>
              <a:rPr sz="1800" dirty="0">
                <a:latin typeface="Times New Roman"/>
                <a:cs typeface="Times New Roman"/>
              </a:rPr>
              <a:t>thế mà </a:t>
            </a:r>
            <a:r>
              <a:rPr sz="1800" spc="-5" dirty="0">
                <a:latin typeface="Times New Roman"/>
                <a:cs typeface="Times New Roman"/>
              </a:rPr>
              <a:t>cuộc </a:t>
            </a:r>
            <a:r>
              <a:rPr sz="1800" dirty="0">
                <a:latin typeface="Times New Roman"/>
                <a:cs typeface="Times New Roman"/>
              </a:rPr>
              <a:t>gặp gỡ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giữa họ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phai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mờ</a:t>
            </a:r>
            <a:r>
              <a:rPr sz="1800" dirty="0">
                <a:latin typeface="Times New Roman"/>
                <a:cs typeface="Times New Roman"/>
              </a:rPr>
              <a:t> 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</a:t>
            </a:r>
            <a:r>
              <a:rPr sz="1800" dirty="0">
                <a:latin typeface="Times New Roman"/>
                <a:cs typeface="Times New Roman"/>
              </a:rPr>
              <a:t> trí chúng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ta.</a:t>
            </a:r>
            <a:endParaRPr sz="18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a.</a:t>
            </a:r>
            <a:r>
              <a:rPr sz="1800" spc="-5" dirty="0">
                <a:latin typeface="Times New Roman"/>
                <a:cs typeface="Times New Roman"/>
              </a:rPr>
              <a:t> Bác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lái </a:t>
            </a:r>
            <a:r>
              <a:rPr sz="1800" spc="-10" dirty="0">
                <a:latin typeface="Times New Roman"/>
                <a:cs typeface="Times New Roman"/>
              </a:rPr>
              <a:t>xe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tốt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bụng,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chuyện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nhân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nên</a:t>
            </a:r>
            <a:r>
              <a:rPr sz="1800" dirty="0">
                <a:latin typeface="Times New Roman"/>
                <a:cs typeface="Times New Roman"/>
              </a:rPr>
              <a:t> làm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 </a:t>
            </a:r>
            <a:r>
              <a:rPr sz="1800" dirty="0">
                <a:latin typeface="Times New Roman"/>
                <a:cs typeface="Times New Roman"/>
              </a:rPr>
              <a:t>khó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quên.</a:t>
            </a:r>
            <a:r>
              <a:rPr sz="1800" dirty="0">
                <a:latin typeface="Times New Roman"/>
                <a:cs typeface="Times New Roman"/>
              </a:rPr>
              <a:t> Ông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họa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già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trải,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xin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hoãn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“bữa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tiệc”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chuyến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tế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“cuối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lên </a:t>
            </a:r>
            <a:r>
              <a:rPr sz="1800" spc="-5" dirty="0">
                <a:latin typeface="Times New Roman"/>
                <a:cs typeface="Times New Roman"/>
              </a:rPr>
              <a:t>Tây </a:t>
            </a:r>
            <a:r>
              <a:rPr sz="1800" dirty="0">
                <a:latin typeface="Times New Roman"/>
                <a:cs typeface="Times New Roman"/>
              </a:rPr>
              <a:t>Bắc </a:t>
            </a:r>
            <a:r>
              <a:rPr sz="1800" spc="-5" dirty="0">
                <a:latin typeface="Times New Roman"/>
                <a:cs typeface="Times New Roman"/>
              </a:rPr>
              <a:t>trước </a:t>
            </a:r>
            <a:r>
              <a:rPr sz="1800" dirty="0">
                <a:latin typeface="Times New Roman"/>
                <a:cs typeface="Times New Roman"/>
              </a:rPr>
              <a:t>lúc về </a:t>
            </a:r>
            <a:r>
              <a:rPr sz="1800" spc="-5" dirty="0">
                <a:latin typeface="Times New Roman"/>
                <a:cs typeface="Times New Roman"/>
              </a:rPr>
              <a:t>hưu”. "Ngòi </a:t>
            </a:r>
            <a:r>
              <a:rPr sz="1800" dirty="0">
                <a:latin typeface="Times New Roman"/>
                <a:cs typeface="Times New Roman"/>
              </a:rPr>
              <a:t>bút” như là </a:t>
            </a:r>
            <a:r>
              <a:rPr sz="1800" spc="5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quả tim nữa </a:t>
            </a:r>
            <a:r>
              <a:rPr sz="1800" dirty="0">
                <a:latin typeface="Times New Roman"/>
                <a:cs typeface="Times New Roman"/>
              </a:rPr>
              <a:t>của ông </a:t>
            </a:r>
            <a:r>
              <a:rPr sz="1800" spc="-5" dirty="0">
                <a:latin typeface="Times New Roman"/>
                <a:cs typeface="Times New Roman"/>
              </a:rPr>
              <a:t>suốt đời </a:t>
            </a:r>
            <a:r>
              <a:rPr sz="1800" dirty="0">
                <a:latin typeface="Times New Roman"/>
                <a:cs typeface="Times New Roman"/>
              </a:rPr>
              <a:t>ông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“đi” và </a:t>
            </a:r>
            <a:r>
              <a:rPr sz="1800" spc="-5" dirty="0">
                <a:latin typeface="Times New Roman"/>
                <a:cs typeface="Times New Roman"/>
              </a:rPr>
              <a:t>“vẽ”, ông </a:t>
            </a:r>
            <a:r>
              <a:rPr sz="1800" dirty="0">
                <a:latin typeface="Times New Roman"/>
                <a:cs typeface="Times New Roman"/>
              </a:rPr>
              <a:t>“khao </a:t>
            </a:r>
            <a:r>
              <a:rPr sz="1800" spc="-5" dirty="0">
                <a:latin typeface="Times New Roman"/>
                <a:cs typeface="Times New Roman"/>
              </a:rPr>
              <a:t>khát” </a:t>
            </a:r>
            <a:r>
              <a:rPr sz="1800" dirty="0">
                <a:latin typeface="Times New Roman"/>
                <a:cs typeface="Times New Roman"/>
              </a:rPr>
              <a:t>nghệ </a:t>
            </a:r>
            <a:r>
              <a:rPr sz="1800" spc="-5" dirty="0">
                <a:latin typeface="Times New Roman"/>
                <a:cs typeface="Times New Roman"/>
              </a:rPr>
              <a:t>thuật, </a:t>
            </a:r>
            <a:r>
              <a:rPr sz="1800" spc="-10" dirty="0">
                <a:latin typeface="Times New Roman"/>
                <a:cs typeface="Times New Roman"/>
              </a:rPr>
              <a:t>vì </a:t>
            </a:r>
            <a:r>
              <a:rPr sz="1800" dirty="0">
                <a:latin typeface="Times New Roman"/>
                <a:cs typeface="Times New Roman"/>
              </a:rPr>
              <a:t>thế mà ông </a:t>
            </a:r>
            <a:r>
              <a:rPr sz="1800" spc="-5" dirty="0">
                <a:latin typeface="Times New Roman"/>
                <a:cs typeface="Times New Roman"/>
              </a:rPr>
              <a:t>"yêu </a:t>
            </a:r>
            <a:r>
              <a:rPr sz="1800" dirty="0">
                <a:latin typeface="Times New Roman"/>
                <a:cs typeface="Times New Roman"/>
              </a:rPr>
              <a:t>thêm cuộc </a:t>
            </a:r>
            <a:r>
              <a:rPr sz="1800" spc="-5" dirty="0">
                <a:latin typeface="Times New Roman"/>
                <a:cs typeface="Times New Roman"/>
              </a:rPr>
              <a:t>sống”, yêu thêm </a:t>
            </a:r>
            <a:r>
              <a:rPr sz="1800" dirty="0">
                <a:latin typeface="Times New Roman"/>
                <a:cs typeface="Times New Roman"/>
              </a:rPr>
              <a:t> con </a:t>
            </a:r>
            <a:r>
              <a:rPr sz="1800" spc="-5" dirty="0">
                <a:latin typeface="Times New Roman"/>
                <a:cs typeface="Times New Roman"/>
              </a:rPr>
              <a:t>người. Nửa </a:t>
            </a:r>
            <a:r>
              <a:rPr sz="1800" dirty="0">
                <a:latin typeface="Times New Roman"/>
                <a:cs typeface="Times New Roman"/>
              </a:rPr>
              <a:t>giờ ông </a:t>
            </a:r>
            <a:r>
              <a:rPr sz="1800" spc="-5" dirty="0">
                <a:latin typeface="Times New Roman"/>
                <a:cs typeface="Times New Roman"/>
              </a:rPr>
              <a:t>trò </a:t>
            </a:r>
            <a:r>
              <a:rPr sz="1800" dirty="0">
                <a:latin typeface="Times New Roman"/>
                <a:cs typeface="Times New Roman"/>
              </a:rPr>
              <a:t>chuyện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anh </a:t>
            </a:r>
            <a:r>
              <a:rPr sz="1800" spc="-5" dirty="0">
                <a:latin typeface="Times New Roman"/>
                <a:cs typeface="Times New Roman"/>
              </a:rPr>
              <a:t>thanh niên,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thái độ chân </a:t>
            </a:r>
            <a:r>
              <a:rPr sz="1800" spc="-5" dirty="0">
                <a:latin typeface="Times New Roman"/>
                <a:cs typeface="Times New Roman"/>
              </a:rPr>
              <a:t>tình </a:t>
            </a:r>
            <a:r>
              <a:rPr sz="1800" dirty="0">
                <a:latin typeface="Times New Roman"/>
                <a:cs typeface="Times New Roman"/>
              </a:rPr>
              <a:t>của ông đối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cô kĩ </a:t>
            </a:r>
            <a:r>
              <a:rPr sz="1800" spc="-5" dirty="0">
                <a:latin typeface="Times New Roman"/>
                <a:cs typeface="Times New Roman"/>
              </a:rPr>
              <a:t>sư </a:t>
            </a:r>
            <a:r>
              <a:rPr sz="1800" dirty="0">
                <a:latin typeface="Times New Roman"/>
                <a:cs typeface="Times New Roman"/>
              </a:rPr>
              <a:t>như tình </a:t>
            </a:r>
            <a:r>
              <a:rPr sz="1800" spc="-5" dirty="0">
                <a:latin typeface="Times New Roman"/>
                <a:cs typeface="Times New Roman"/>
              </a:rPr>
              <a:t>“cha con”, </a:t>
            </a:r>
            <a:r>
              <a:rPr sz="1800" dirty="0">
                <a:latin typeface="Times New Roman"/>
                <a:cs typeface="Times New Roman"/>
              </a:rPr>
              <a:t>làm ta </a:t>
            </a:r>
            <a:r>
              <a:rPr sz="1800" spc="5" dirty="0">
                <a:latin typeface="Times New Roman"/>
                <a:cs typeface="Times New Roman"/>
              </a:rPr>
              <a:t>cảm </a:t>
            </a:r>
            <a:r>
              <a:rPr sz="1800" dirty="0">
                <a:latin typeface="Times New Roman"/>
                <a:cs typeface="Times New Roman"/>
              </a:rPr>
              <a:t>phục và yêu kính </a:t>
            </a:r>
            <a:r>
              <a:rPr sz="1800" spc="-5" dirty="0">
                <a:latin typeface="Times New Roman"/>
                <a:cs typeface="Times New Roman"/>
              </a:rPr>
              <a:t>ông, </a:t>
            </a:r>
            <a:r>
              <a:rPr sz="1800" spc="-10" dirty="0">
                <a:latin typeface="Times New Roman"/>
                <a:cs typeface="Times New Roman"/>
              </a:rPr>
              <a:t>vì </a:t>
            </a:r>
            <a:r>
              <a:rPr sz="1800" dirty="0">
                <a:latin typeface="Times New Roman"/>
                <a:cs typeface="Times New Roman"/>
              </a:rPr>
              <a:t>ông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spc="1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nghệ sĩ </a:t>
            </a:r>
            <a:r>
              <a:rPr sz="1800" dirty="0">
                <a:latin typeface="Times New Roman"/>
                <a:cs typeface="Times New Roman"/>
              </a:rPr>
              <a:t> chân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trí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lịch duyệt,</a:t>
            </a:r>
            <a:r>
              <a:rPr sz="1800" dirty="0">
                <a:latin typeface="Times New Roman"/>
                <a:cs typeface="Times New Roman"/>
              </a:rPr>
              <a:t> một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5" dirty="0">
                <a:latin typeface="Times New Roman"/>
                <a:cs typeface="Times New Roman"/>
              </a:rPr>
              <a:t> cách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đẹp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nội tâm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phú.</a:t>
            </a:r>
            <a:endParaRPr sz="18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b. Anh </a:t>
            </a:r>
            <a:r>
              <a:rPr sz="1800" spc="-5" dirty="0">
                <a:latin typeface="Times New Roman"/>
                <a:cs typeface="Times New Roman"/>
              </a:rPr>
              <a:t>thanh niên </a:t>
            </a:r>
            <a:r>
              <a:rPr sz="1800" dirty="0">
                <a:latin typeface="Times New Roman"/>
                <a:cs typeface="Times New Roman"/>
              </a:rPr>
              <a:t>là nhân </a:t>
            </a:r>
            <a:r>
              <a:rPr sz="1800" spc="5" dirty="0">
                <a:latin typeface="Times New Roman"/>
                <a:cs typeface="Times New Roman"/>
              </a:rPr>
              <a:t>vật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tác giả </a:t>
            </a:r>
            <a:r>
              <a:rPr sz="1800" spc="-5" dirty="0">
                <a:latin typeface="Times New Roman"/>
                <a:cs typeface="Times New Roman"/>
              </a:rPr>
              <a:t>dành </a:t>
            </a:r>
            <a:r>
              <a:rPr sz="1800" dirty="0">
                <a:latin typeface="Times New Roman"/>
                <a:cs typeface="Times New Roman"/>
              </a:rPr>
              <a:t>cho nhiều ưu ái, miêu </a:t>
            </a:r>
            <a:r>
              <a:rPr sz="1800" spc="5" dirty="0">
                <a:latin typeface="Times New Roman"/>
                <a:cs typeface="Times New Roman"/>
              </a:rPr>
              <a:t>tả </a:t>
            </a:r>
            <a:r>
              <a:rPr sz="1800" spc="-5" dirty="0">
                <a:latin typeface="Times New Roman"/>
                <a:cs typeface="Times New Roman"/>
              </a:rPr>
              <a:t>sâu sắc, để lại </a:t>
            </a:r>
            <a:r>
              <a:rPr sz="1800" dirty="0">
                <a:latin typeface="Times New Roman"/>
                <a:cs typeface="Times New Roman"/>
              </a:rPr>
              <a:t> nhiều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đẹp.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ngoại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“tầm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vóc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bé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nhỏ,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nét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mặt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rạng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rỡ”.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Anh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sống</a:t>
            </a:r>
            <a:endParaRPr sz="18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làm </a:t>
            </a:r>
            <a:r>
              <a:rPr sz="1800" dirty="0">
                <a:latin typeface="Times New Roman"/>
                <a:cs typeface="Times New Roman"/>
              </a:rPr>
              <a:t>việc một mình trên đỉnh </a:t>
            </a:r>
            <a:r>
              <a:rPr sz="1800" spc="-5" dirty="0">
                <a:latin typeface="Times New Roman"/>
                <a:cs typeface="Times New Roman"/>
              </a:rPr>
              <a:t>núi Yên Sơn cao </a:t>
            </a:r>
            <a:r>
              <a:rPr sz="1800" dirty="0">
                <a:latin typeface="Times New Roman"/>
                <a:cs typeface="Times New Roman"/>
              </a:rPr>
              <a:t>2600m, </a:t>
            </a:r>
            <a:r>
              <a:rPr sz="1800" spc="-5" dirty="0">
                <a:latin typeface="Times New Roman"/>
                <a:cs typeface="Times New Roman"/>
              </a:rPr>
              <a:t>quanh năm sương </a:t>
            </a:r>
            <a:r>
              <a:rPr sz="1800" dirty="0">
                <a:latin typeface="Times New Roman"/>
                <a:cs typeface="Times New Roman"/>
              </a:rPr>
              <a:t>mù lạnh </a:t>
            </a:r>
            <a:r>
              <a:rPr sz="1800" spc="-5" dirty="0">
                <a:latin typeface="Times New Roman"/>
                <a:cs typeface="Times New Roman"/>
              </a:rPr>
              <a:t>lẽo. </a:t>
            </a:r>
            <a:r>
              <a:rPr sz="1800" dirty="0">
                <a:latin typeface="Times New Roman"/>
                <a:cs typeface="Times New Roman"/>
              </a:rPr>
              <a:t> Lao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hiệu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quả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thước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đo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khí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“đo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gió,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mưa,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nắng,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mây,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 </a:t>
            </a:r>
            <a:r>
              <a:rPr sz="1800" spc="5" dirty="0">
                <a:latin typeface="Times New Roman"/>
                <a:cs typeface="Times New Roman"/>
              </a:rPr>
              <a:t>chấn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tham </a:t>
            </a:r>
            <a:r>
              <a:rPr sz="1800" dirty="0">
                <a:latin typeface="Times New Roman"/>
                <a:cs typeface="Times New Roman"/>
              </a:rPr>
              <a:t>gia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5" dirty="0">
                <a:latin typeface="Times New Roman"/>
                <a:cs typeface="Times New Roman"/>
              </a:rPr>
              <a:t> dự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hằng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ngày,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vụ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sản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xuất,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vụ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chiến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đấu".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liệu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báo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“nhà”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thật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 </a:t>
            </a:r>
            <a:r>
              <a:rPr sz="1800" spc="-5" dirty="0">
                <a:latin typeface="Times New Roman"/>
                <a:cs typeface="Times New Roman"/>
              </a:rPr>
              <a:t>xác. Những </a:t>
            </a:r>
            <a:r>
              <a:rPr sz="1800" dirty="0">
                <a:latin typeface="Times New Roman"/>
                <a:cs typeface="Times New Roman"/>
              </a:rPr>
              <a:t>đêm mưa </a:t>
            </a:r>
            <a:r>
              <a:rPr sz="1800" spc="-5" dirty="0">
                <a:latin typeface="Times New Roman"/>
                <a:cs typeface="Times New Roman"/>
              </a:rPr>
              <a:t>tuyết, </a:t>
            </a:r>
            <a:r>
              <a:rPr sz="1800" dirty="0">
                <a:latin typeface="Times New Roman"/>
                <a:cs typeface="Times New Roman"/>
              </a:rPr>
              <a:t>lạnh cóng, anh vẫn </a:t>
            </a:r>
            <a:r>
              <a:rPr sz="1800" spc="-5" dirty="0">
                <a:latin typeface="Times New Roman"/>
                <a:cs typeface="Times New Roman"/>
              </a:rPr>
              <a:t>cầm </a:t>
            </a:r>
            <a:r>
              <a:rPr sz="1800" dirty="0">
                <a:latin typeface="Times New Roman"/>
                <a:cs typeface="Times New Roman"/>
              </a:rPr>
              <a:t>đèn bão ra “vườn” lúc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giờ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sáng, </a:t>
            </a:r>
            <a:r>
              <a:rPr sz="1800" spc="-5" dirty="0">
                <a:latin typeface="Times New Roman"/>
                <a:cs typeface="Times New Roman"/>
              </a:rPr>
              <a:t>gian </a:t>
            </a:r>
            <a:r>
              <a:rPr sz="1800" dirty="0">
                <a:latin typeface="Times New Roman"/>
                <a:cs typeface="Times New Roman"/>
              </a:rPr>
              <a:t>khổ </a:t>
            </a:r>
            <a:r>
              <a:rPr sz="1800" spc="-5" dirty="0">
                <a:latin typeface="Times New Roman"/>
                <a:cs typeface="Times New Roman"/>
              </a:rPr>
              <a:t>không thể nào </a:t>
            </a:r>
            <a:r>
              <a:rPr sz="1800" dirty="0">
                <a:latin typeface="Times New Roman"/>
                <a:cs typeface="Times New Roman"/>
              </a:rPr>
              <a:t>nói </a:t>
            </a:r>
            <a:r>
              <a:rPr sz="1800" spc="-5" dirty="0">
                <a:latin typeface="Times New Roman"/>
                <a:cs typeface="Times New Roman"/>
              </a:rPr>
              <a:t>hết. </a:t>
            </a:r>
            <a:r>
              <a:rPr sz="1800" dirty="0">
                <a:latin typeface="Times New Roman"/>
                <a:cs typeface="Times New Roman"/>
              </a:rPr>
              <a:t>Anh có </a:t>
            </a:r>
            <a:r>
              <a:rPr sz="1800" spc="-5" dirty="0">
                <a:latin typeface="Times New Roman"/>
                <a:cs typeface="Times New Roman"/>
              </a:rPr>
              <a:t>công </a:t>
            </a:r>
            <a:r>
              <a:rPr sz="1800" dirty="0">
                <a:latin typeface="Times New Roman"/>
                <a:cs typeface="Times New Roman"/>
              </a:rPr>
              <a:t>trong việc </a:t>
            </a:r>
            <a:r>
              <a:rPr sz="1800" spc="-10" dirty="0">
                <a:latin typeface="Times New Roman"/>
                <a:cs typeface="Times New Roman"/>
              </a:rPr>
              <a:t>phát </a:t>
            </a:r>
            <a:r>
              <a:rPr sz="1800" dirty="0">
                <a:latin typeface="Times New Roman"/>
                <a:cs typeface="Times New Roman"/>
              </a:rPr>
              <a:t>hiện ra </a:t>
            </a:r>
            <a:r>
              <a:rPr sz="1800" spc="-5" dirty="0">
                <a:latin typeface="Times New Roman"/>
                <a:cs typeface="Times New Roman"/>
              </a:rPr>
              <a:t>một đám </a:t>
            </a:r>
            <a:r>
              <a:rPr sz="1800" dirty="0">
                <a:latin typeface="Times New Roman"/>
                <a:cs typeface="Times New Roman"/>
              </a:rPr>
              <a:t>mây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 trên bầu trời Hàm Rồng, </a:t>
            </a:r>
            <a:r>
              <a:rPr sz="1800" spc="-5" dirty="0">
                <a:latin typeface="Times New Roman"/>
                <a:cs typeface="Times New Roman"/>
              </a:rPr>
              <a:t>giúp </a:t>
            </a:r>
            <a:r>
              <a:rPr sz="1800" dirty="0">
                <a:latin typeface="Times New Roman"/>
                <a:cs typeface="Times New Roman"/>
              </a:rPr>
              <a:t>không quân ta </a:t>
            </a:r>
            <a:r>
              <a:rPr sz="1800" spc="5" dirty="0">
                <a:latin typeface="Times New Roman"/>
                <a:cs typeface="Times New Roman"/>
              </a:rPr>
              <a:t>hạ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nhiều máy bay </a:t>
            </a:r>
            <a:r>
              <a:rPr sz="1800" spc="-10" dirty="0">
                <a:latin typeface="Times New Roman"/>
                <a:cs typeface="Times New Roman"/>
              </a:rPr>
              <a:t>Mĩ. </a:t>
            </a:r>
            <a:r>
              <a:rPr sz="1800" spc="-5" dirty="0">
                <a:latin typeface="Times New Roman"/>
                <a:cs typeface="Times New Roman"/>
              </a:rPr>
              <a:t>"Người </a:t>
            </a:r>
            <a:r>
              <a:rPr sz="1800" dirty="0">
                <a:latin typeface="Times New Roman"/>
                <a:cs typeface="Times New Roman"/>
              </a:rPr>
              <a:t>cô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độc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gian”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 vậy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ư?</a:t>
            </a:r>
            <a:endParaRPr sz="1800" dirty="0">
              <a:latin typeface="Times New Roman"/>
              <a:cs typeface="Times New Roman"/>
            </a:endParaRPr>
          </a:p>
          <a:p>
            <a:pPr marL="12700" marR="6350" indent="229870" algn="just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Giá trị đích thực </a:t>
            </a:r>
            <a:r>
              <a:rPr sz="1800" dirty="0">
                <a:latin typeface="Times New Roman"/>
                <a:cs typeface="Times New Roman"/>
              </a:rPr>
              <a:t>ở anh là lẽ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đẹp. Anh </a:t>
            </a:r>
            <a:r>
              <a:rPr sz="1800" spc="-5" dirty="0">
                <a:latin typeface="Times New Roman"/>
                <a:cs typeface="Times New Roman"/>
              </a:rPr>
              <a:t>rất </a:t>
            </a:r>
            <a:r>
              <a:rPr sz="1800" dirty="0">
                <a:latin typeface="Times New Roman"/>
                <a:cs typeface="Times New Roman"/>
              </a:rPr>
              <a:t>“thèm </a:t>
            </a:r>
            <a:r>
              <a:rPr sz="1800" spc="-5" dirty="0">
                <a:latin typeface="Times New Roman"/>
                <a:cs typeface="Times New Roman"/>
              </a:rPr>
              <a:t>người”, nhưng </a:t>
            </a:r>
            <a:r>
              <a:rPr sz="1800" dirty="0">
                <a:latin typeface="Times New Roman"/>
                <a:cs typeface="Times New Roman"/>
              </a:rPr>
              <a:t>không phải là </a:t>
            </a:r>
            <a:r>
              <a:rPr sz="1800" spc="-5" dirty="0">
                <a:latin typeface="Times New Roman"/>
                <a:cs typeface="Times New Roman"/>
              </a:rPr>
              <a:t>"nỗi </a:t>
            </a:r>
            <a:r>
              <a:rPr sz="1800" dirty="0">
                <a:latin typeface="Times New Roman"/>
                <a:cs typeface="Times New Roman"/>
              </a:rPr>
              <a:t> nhớ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thị”.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luôn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hỏi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mình: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“Mình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gì,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đẻ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đâu,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ai mà làm </a:t>
            </a:r>
            <a:r>
              <a:rPr sz="1800" spc="-5" dirty="0">
                <a:latin typeface="Times New Roman"/>
                <a:cs typeface="Times New Roman"/>
              </a:rPr>
              <a:t>việc?”. Một </a:t>
            </a:r>
            <a:r>
              <a:rPr sz="1800" dirty="0">
                <a:latin typeface="Times New Roman"/>
                <a:cs typeface="Times New Roman"/>
              </a:rPr>
              <a:t>ý thức </a:t>
            </a:r>
            <a:r>
              <a:rPr sz="1800" spc="-5" dirty="0">
                <a:latin typeface="Times New Roman"/>
                <a:cs typeface="Times New Roman"/>
              </a:rPr>
              <a:t>trách nhiệm làm ta </a:t>
            </a:r>
            <a:r>
              <a:rPr sz="1800" dirty="0">
                <a:latin typeface="Times New Roman"/>
                <a:cs typeface="Times New Roman"/>
              </a:rPr>
              <a:t>cảm </a:t>
            </a:r>
            <a:r>
              <a:rPr sz="1800" spc="-5" dirty="0">
                <a:latin typeface="Times New Roman"/>
                <a:cs typeface="Times New Roman"/>
              </a:rPr>
              <a:t>phục. </a:t>
            </a:r>
            <a:r>
              <a:rPr sz="1800" spc="-10" dirty="0">
                <a:latin typeface="Times New Roman"/>
                <a:cs typeface="Times New Roman"/>
              </a:rPr>
              <a:t>Anh </a:t>
            </a:r>
            <a:r>
              <a:rPr sz="1800" dirty="0">
                <a:latin typeface="Times New Roman"/>
                <a:cs typeface="Times New Roman"/>
              </a:rPr>
              <a:t>biết lấy </a:t>
            </a:r>
            <a:r>
              <a:rPr sz="1800" spc="-5" dirty="0">
                <a:latin typeface="Times New Roman"/>
                <a:cs typeface="Times New Roman"/>
              </a:rPr>
              <a:t>sách </a:t>
            </a:r>
            <a:r>
              <a:rPr sz="1800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“trò </a:t>
            </a:r>
            <a:r>
              <a:rPr sz="1800" dirty="0">
                <a:latin typeface="Times New Roman"/>
                <a:cs typeface="Times New Roman"/>
              </a:rPr>
              <a:t> chuyện”, </a:t>
            </a:r>
            <a:r>
              <a:rPr sz="1800" spc="-5" dirty="0">
                <a:latin typeface="Times New Roman"/>
                <a:cs typeface="Times New Roman"/>
              </a:rPr>
              <a:t>để học </a:t>
            </a:r>
            <a:r>
              <a:rPr sz="1800" dirty="0">
                <a:latin typeface="Times New Roman"/>
                <a:cs typeface="Times New Roman"/>
              </a:rPr>
              <a:t>tập tiến </a:t>
            </a:r>
            <a:r>
              <a:rPr sz="1800" spc="-5" dirty="0">
                <a:latin typeface="Times New Roman"/>
                <a:cs typeface="Times New Roman"/>
              </a:rPr>
              <a:t>bộ, </a:t>
            </a:r>
            <a:r>
              <a:rPr sz="1800" dirty="0">
                <a:latin typeface="Times New Roman"/>
                <a:cs typeface="Times New Roman"/>
              </a:rPr>
              <a:t>trau dồi </a:t>
            </a:r>
            <a:r>
              <a:rPr sz="1800" spc="-5" dirty="0">
                <a:latin typeface="Times New Roman"/>
                <a:cs typeface="Times New Roman"/>
              </a:rPr>
              <a:t>kiến thức. Anh </a:t>
            </a:r>
            <a:r>
              <a:rPr sz="1800" dirty="0">
                <a:latin typeface="Times New Roman"/>
                <a:cs typeface="Times New Roman"/>
              </a:rPr>
              <a:t>nói về </a:t>
            </a:r>
            <a:r>
              <a:rPr sz="1800" spc="-5" dirty="0">
                <a:latin typeface="Times New Roman"/>
                <a:cs typeface="Times New Roman"/>
              </a:rPr>
              <a:t>mình </a:t>
            </a:r>
            <a:r>
              <a:rPr sz="1800" dirty="0">
                <a:latin typeface="Times New Roman"/>
                <a:cs typeface="Times New Roman"/>
              </a:rPr>
              <a:t>hồn </a:t>
            </a:r>
            <a:r>
              <a:rPr sz="1800" spc="-5" dirty="0">
                <a:latin typeface="Times New Roman"/>
                <a:cs typeface="Times New Roman"/>
              </a:rPr>
              <a:t>nhiên, khiêm </a:t>
            </a:r>
            <a:r>
              <a:rPr sz="1800" dirty="0">
                <a:latin typeface="Times New Roman"/>
                <a:cs typeface="Times New Roman"/>
              </a:rPr>
              <a:t>tốn.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 không </a:t>
            </a:r>
            <a:r>
              <a:rPr sz="1800" spc="-5" dirty="0">
                <a:latin typeface="Times New Roman"/>
                <a:cs typeface="Times New Roman"/>
              </a:rPr>
              <a:t>muốn </a:t>
            </a:r>
            <a:r>
              <a:rPr sz="1800" dirty="0">
                <a:latin typeface="Times New Roman"/>
                <a:cs typeface="Times New Roman"/>
              </a:rPr>
              <a:t>ông họa </a:t>
            </a:r>
            <a:r>
              <a:rPr sz="1800" spc="-5" dirty="0">
                <a:latin typeface="Times New Roman"/>
                <a:cs typeface="Times New Roman"/>
              </a:rPr>
              <a:t>sĩ vẽ chân </a:t>
            </a:r>
            <a:r>
              <a:rPr sz="1800" dirty="0">
                <a:latin typeface="Times New Roman"/>
                <a:cs typeface="Times New Roman"/>
              </a:rPr>
              <a:t>dung </a:t>
            </a:r>
            <a:r>
              <a:rPr sz="1800" spc="-5" dirty="0">
                <a:latin typeface="Times New Roman"/>
                <a:cs typeface="Times New Roman"/>
              </a:rPr>
              <a:t>mình. </a:t>
            </a:r>
            <a:r>
              <a:rPr sz="1800" dirty="0">
                <a:latin typeface="Times New Roman"/>
                <a:cs typeface="Times New Roman"/>
              </a:rPr>
              <a:t>Anh ca ngợi ông kĩ </a:t>
            </a:r>
            <a:r>
              <a:rPr sz="1800" spc="-5" dirty="0">
                <a:latin typeface="Times New Roman"/>
                <a:cs typeface="Times New Roman"/>
              </a:rPr>
              <a:t>sư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vườn </a:t>
            </a:r>
            <a:r>
              <a:rPr sz="1800" spc="-10" dirty="0">
                <a:latin typeface="Times New Roman"/>
                <a:cs typeface="Times New Roman"/>
              </a:rPr>
              <a:t>rau </a:t>
            </a:r>
            <a:r>
              <a:rPr sz="1800" spc="-5" dirty="0">
                <a:latin typeface="Times New Roman"/>
                <a:cs typeface="Times New Roman"/>
              </a:rPr>
              <a:t>Sa Pa,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 cán bộ </a:t>
            </a:r>
            <a:r>
              <a:rPr sz="1800" spc="-5" dirty="0">
                <a:latin typeface="Times New Roman"/>
                <a:cs typeface="Times New Roman"/>
              </a:rPr>
              <a:t>khoa đồ sét, </a:t>
            </a:r>
            <a:r>
              <a:rPr sz="1800" dirty="0">
                <a:latin typeface="Times New Roman"/>
                <a:cs typeface="Times New Roman"/>
              </a:rPr>
              <a:t>và theo </a:t>
            </a:r>
            <a:r>
              <a:rPr sz="1800" spc="-5" dirty="0">
                <a:latin typeface="Times New Roman"/>
                <a:cs typeface="Times New Roman"/>
              </a:rPr>
              <a:t>anh, </a:t>
            </a:r>
            <a:r>
              <a:rPr sz="1800" dirty="0">
                <a:latin typeface="Times New Roman"/>
                <a:cs typeface="Times New Roman"/>
              </a:rPr>
              <a:t>đó là “những 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làm </a:t>
            </a:r>
            <a:r>
              <a:rPr sz="1800" spc="-5" dirty="0">
                <a:latin typeface="Times New Roman"/>
                <a:cs typeface="Times New Roman"/>
              </a:rPr>
              <a:t>việc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lo </a:t>
            </a:r>
            <a:r>
              <a:rPr sz="1800" spc="-5" dirty="0">
                <a:latin typeface="Times New Roman"/>
                <a:cs typeface="Times New Roman"/>
              </a:rPr>
              <a:t>nghĩ... </a:t>
            </a:r>
            <a:r>
              <a:rPr sz="1800" dirty="0">
                <a:latin typeface="Times New Roman"/>
                <a:cs typeface="Times New Roman"/>
              </a:rPr>
              <a:t>cho đất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endParaRPr sz="1800" dirty="0">
              <a:latin typeface="Times New Roman"/>
              <a:cs typeface="Times New Roman"/>
            </a:endParaRPr>
          </a:p>
          <a:p>
            <a:pPr marL="12700" marR="5715" indent="173990" algn="just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Anh </a:t>
            </a:r>
            <a:r>
              <a:rPr sz="1800" dirty="0">
                <a:latin typeface="Times New Roman"/>
                <a:cs typeface="Times New Roman"/>
              </a:rPr>
              <a:t>còn có </a:t>
            </a:r>
            <a:r>
              <a:rPr sz="1800" spc="-5" dirty="0">
                <a:latin typeface="Times New Roman"/>
                <a:cs typeface="Times New Roman"/>
              </a:rPr>
              <a:t>một tấm </a:t>
            </a:r>
            <a:r>
              <a:rPr sz="1800" dirty="0">
                <a:latin typeface="Times New Roman"/>
                <a:cs typeface="Times New Roman"/>
              </a:rPr>
              <a:t>lòng </a:t>
            </a:r>
            <a:r>
              <a:rPr sz="1800" spc="-10" dirty="0">
                <a:latin typeface="Times New Roman"/>
                <a:cs typeface="Times New Roman"/>
              </a:rPr>
              <a:t>nhân </a:t>
            </a:r>
            <a:r>
              <a:rPr sz="1800" dirty="0">
                <a:latin typeface="Times New Roman"/>
                <a:cs typeface="Times New Roman"/>
              </a:rPr>
              <a:t>hậu </a:t>
            </a:r>
            <a:r>
              <a:rPr sz="1800" spc="-5" dirty="0">
                <a:latin typeface="Times New Roman"/>
                <a:cs typeface="Times New Roman"/>
              </a:rPr>
              <a:t>cao đẹp. </a:t>
            </a:r>
            <a:r>
              <a:rPr sz="1800" dirty="0">
                <a:latin typeface="Times New Roman"/>
                <a:cs typeface="Times New Roman"/>
              </a:rPr>
              <a:t>Anh gửi biếu vợ bác lái xe </a:t>
            </a:r>
            <a:r>
              <a:rPr sz="1800" spc="-5" dirty="0">
                <a:latin typeface="Times New Roman"/>
                <a:cs typeface="Times New Roman"/>
              </a:rPr>
              <a:t>vừa </a:t>
            </a:r>
            <a:r>
              <a:rPr sz="1800" spc="-10" dirty="0">
                <a:latin typeface="Times New Roman"/>
                <a:cs typeface="Times New Roman"/>
              </a:rPr>
              <a:t>ốm </a:t>
            </a:r>
            <a:r>
              <a:rPr sz="1800" dirty="0">
                <a:latin typeface="Times New Roman"/>
                <a:cs typeface="Times New Roman"/>
              </a:rPr>
              <a:t>dậy củ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tam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thất.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tặng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kĩ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thăm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“nhà”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một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bó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rõ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đẹp.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gửi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</a:p>
          <a:p>
            <a:pPr marL="12700" marR="6985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khách ấy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làn trứng, </a:t>
            </a:r>
            <a:r>
              <a:rPr sz="1800" spc="-5" dirty="0">
                <a:latin typeface="Times New Roman"/>
                <a:cs typeface="Times New Roman"/>
              </a:rPr>
              <a:t>đề </a:t>
            </a:r>
            <a:r>
              <a:rPr sz="1800" dirty="0">
                <a:latin typeface="Times New Roman"/>
                <a:cs typeface="Times New Roman"/>
              </a:rPr>
              <a:t>ăn </a:t>
            </a:r>
            <a:r>
              <a:rPr sz="1800" spc="-5" dirty="0">
                <a:latin typeface="Times New Roman"/>
                <a:cs typeface="Times New Roman"/>
              </a:rPr>
              <a:t>trưa. </a:t>
            </a:r>
            <a:r>
              <a:rPr sz="1800" dirty="0">
                <a:latin typeface="Times New Roman"/>
                <a:cs typeface="Times New Roman"/>
              </a:rPr>
              <a:t>Toàn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cây nhà lá vườn, </a:t>
            </a:r>
            <a:r>
              <a:rPr sz="1800" spc="-5" dirty="0">
                <a:latin typeface="Times New Roman"/>
                <a:cs typeface="Times New Roman"/>
              </a:rPr>
              <a:t>nhưng </a:t>
            </a:r>
            <a:r>
              <a:rPr sz="1800" dirty="0">
                <a:latin typeface="Times New Roman"/>
                <a:cs typeface="Times New Roman"/>
              </a:rPr>
              <a:t>đằng </a:t>
            </a:r>
            <a:r>
              <a:rPr sz="1800" spc="-5" dirty="0">
                <a:latin typeface="Times New Roman"/>
                <a:cs typeface="Times New Roman"/>
              </a:rPr>
              <a:t>sau món </a:t>
            </a:r>
            <a:r>
              <a:rPr sz="1800" dirty="0">
                <a:latin typeface="Times New Roman"/>
                <a:cs typeface="Times New Roman"/>
              </a:rPr>
              <a:t>quà </a:t>
            </a:r>
            <a:r>
              <a:rPr sz="1800" spc="-1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tấm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đầy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lối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ứng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xử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lịch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sự,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ấm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áp</a:t>
            </a: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151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kĩ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được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nét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thật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duyên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dáng.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Cử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“ôm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bó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 vào ngực”, cô lắng tai nghe câu chuyện kể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anh </a:t>
            </a:r>
            <a:r>
              <a:rPr sz="1800" spc="-5" dirty="0">
                <a:latin typeface="Times New Roman"/>
                <a:cs typeface="Times New Roman"/>
              </a:rPr>
              <a:t>thanh niên </a:t>
            </a:r>
            <a:r>
              <a:rPr sz="1800" dirty="0">
                <a:latin typeface="Times New Roman"/>
                <a:cs typeface="Times New Roman"/>
              </a:rPr>
              <a:t>rồi </a:t>
            </a:r>
            <a:r>
              <a:rPr sz="1800" spc="-5" dirty="0">
                <a:latin typeface="Times New Roman"/>
                <a:cs typeface="Times New Roman"/>
              </a:rPr>
              <a:t>trầm ngâm </a:t>
            </a:r>
            <a:r>
              <a:rPr sz="1800" dirty="0">
                <a:latin typeface="Times New Roman"/>
                <a:cs typeface="Times New Roman"/>
              </a:rPr>
              <a:t>lặng </a:t>
            </a:r>
            <a:r>
              <a:rPr sz="1800" spc="-5" dirty="0">
                <a:latin typeface="Times New Roman"/>
                <a:cs typeface="Times New Roman"/>
              </a:rPr>
              <a:t>lẽ, </a:t>
            </a:r>
            <a:r>
              <a:rPr sz="1800" dirty="0">
                <a:latin typeface="Times New Roman"/>
                <a:cs typeface="Times New Roman"/>
              </a:rPr>
              <a:t> cô xúc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dirty="0">
                <a:latin typeface="Times New Roman"/>
                <a:cs typeface="Times New Roman"/>
              </a:rPr>
              <a:t> nhìn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 </a:t>
            </a:r>
            <a:r>
              <a:rPr sz="1800" spc="-5" dirty="0">
                <a:latin typeface="Times New Roman"/>
                <a:cs typeface="Times New Roman"/>
              </a:rPr>
              <a:t>trang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 </a:t>
            </a:r>
            <a:r>
              <a:rPr sz="1800" spc="-10" dirty="0">
                <a:latin typeface="Times New Roman"/>
                <a:cs typeface="Times New Roman"/>
              </a:rPr>
              <a:t>niên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đọc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" dirty="0">
                <a:latin typeface="Times New Roman"/>
                <a:cs typeface="Times New Roman"/>
              </a:rPr>
              <a:t> trên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bàn.</a:t>
            </a:r>
            <a:endParaRPr sz="1800" dirty="0">
              <a:latin typeface="Times New Roman"/>
              <a:cs typeface="Times New Roman"/>
            </a:endParaRPr>
          </a:p>
          <a:p>
            <a:pPr marL="12700" marR="5715" indent="229870" algn="just">
              <a:lnSpc>
                <a:spcPct val="1245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Mới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bước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gặp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niên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tựa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gương,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hiểu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 về mối tình nhạt </a:t>
            </a:r>
            <a:r>
              <a:rPr sz="1800" spc="-5" dirty="0">
                <a:latin typeface="Times New Roman"/>
                <a:cs typeface="Times New Roman"/>
              </a:rPr>
              <a:t>nhẽo mà cô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chối bỏ, “về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đường </a:t>
            </a:r>
            <a:r>
              <a:rPr sz="1800" dirty="0">
                <a:latin typeface="Times New Roman"/>
                <a:cs typeface="Times New Roman"/>
              </a:rPr>
              <a:t>cô đang đi tới”. Cô đẹp như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đóa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</a:t>
            </a:r>
            <a:r>
              <a:rPr sz="1800" spc="-5" dirty="0">
                <a:latin typeface="Times New Roman"/>
                <a:cs typeface="Times New Roman"/>
              </a:rPr>
              <a:t> cô</a:t>
            </a:r>
            <a:r>
              <a:rPr sz="1800" dirty="0">
                <a:latin typeface="Times New Roman"/>
                <a:cs typeface="Times New Roman"/>
              </a:rPr>
              <a:t> đang cầm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dirty="0">
                <a:latin typeface="Times New Roman"/>
                <a:cs typeface="Times New Roman"/>
              </a:rPr>
              <a:t> tay.</a:t>
            </a: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Kết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288290" algn="just">
              <a:lnSpc>
                <a:spcPts val="2690"/>
              </a:lnSpc>
              <a:spcBef>
                <a:spcPts val="175"/>
              </a:spcBef>
            </a:pPr>
            <a:r>
              <a:rPr sz="1800" spc="-5" dirty="0">
                <a:latin typeface="Times New Roman"/>
                <a:cs typeface="Times New Roman"/>
              </a:rPr>
              <a:t>Đó là những </a:t>
            </a:r>
            <a:r>
              <a:rPr sz="1800" dirty="0">
                <a:latin typeface="Times New Roman"/>
                <a:cs typeface="Times New Roman"/>
              </a:rPr>
              <a:t>nhân </a:t>
            </a:r>
            <a:r>
              <a:rPr sz="1800" spc="-5" dirty="0">
                <a:latin typeface="Times New Roman"/>
                <a:cs typeface="Times New Roman"/>
              </a:rPr>
              <a:t>vật, những </a:t>
            </a:r>
            <a:r>
              <a:rPr sz="1800" dirty="0">
                <a:latin typeface="Times New Roman"/>
                <a:cs typeface="Times New Roman"/>
              </a:rPr>
              <a:t>tâm hồn trong </a:t>
            </a:r>
            <a:r>
              <a:rPr sz="1800" spc="-5" dirty="0">
                <a:latin typeface="Times New Roman"/>
                <a:cs typeface="Times New Roman"/>
              </a:rPr>
              <a:t>sáng, </a:t>
            </a:r>
            <a:r>
              <a:rPr sz="1800" dirty="0">
                <a:latin typeface="Times New Roman"/>
                <a:cs typeface="Times New Roman"/>
              </a:rPr>
              <a:t>bình dị, </a:t>
            </a:r>
            <a:r>
              <a:rPr sz="1800" spc="-5" dirty="0">
                <a:latin typeface="Times New Roman"/>
                <a:cs typeface="Times New Roman"/>
              </a:rPr>
              <a:t>hồn </a:t>
            </a:r>
            <a:r>
              <a:rPr sz="1800" dirty="0">
                <a:latin typeface="Times New Roman"/>
                <a:cs typeface="Times New Roman"/>
              </a:rPr>
              <a:t>hậu và </a:t>
            </a:r>
            <a:r>
              <a:rPr sz="1800" spc="-5" dirty="0">
                <a:latin typeface="Times New Roman"/>
                <a:cs typeface="Times New Roman"/>
              </a:rPr>
              <a:t>tràn </a:t>
            </a:r>
            <a:r>
              <a:rPr sz="1800" dirty="0">
                <a:latin typeface="Times New Roman"/>
                <a:cs typeface="Times New Roman"/>
              </a:rPr>
              <a:t>ngập </a:t>
            </a:r>
            <a:r>
              <a:rPr sz="1800" spc="-5" dirty="0">
                <a:latin typeface="Times New Roman"/>
                <a:cs typeface="Times New Roman"/>
              </a:rPr>
              <a:t>tình </a:t>
            </a:r>
            <a:r>
              <a:rPr sz="1800" dirty="0">
                <a:latin typeface="Times New Roman"/>
                <a:cs typeface="Times New Roman"/>
              </a:rPr>
              <a:t> thương. </a:t>
            </a:r>
            <a:r>
              <a:rPr sz="1800" spc="-5" dirty="0">
                <a:latin typeface="Times New Roman"/>
                <a:cs typeface="Times New Roman"/>
              </a:rPr>
              <a:t>Nguyễn </a:t>
            </a:r>
            <a:r>
              <a:rPr sz="1800" dirty="0">
                <a:latin typeface="Times New Roman"/>
                <a:cs typeface="Times New Roman"/>
              </a:rPr>
              <a:t>Thành Long </a:t>
            </a:r>
            <a:r>
              <a:rPr sz="1800" spc="-5" dirty="0">
                <a:latin typeface="Times New Roman"/>
                <a:cs typeface="Times New Roman"/>
              </a:rPr>
              <a:t>không </a:t>
            </a:r>
            <a:r>
              <a:rPr sz="1800" dirty="0">
                <a:latin typeface="Times New Roman"/>
                <a:cs typeface="Times New Roman"/>
              </a:rPr>
              <a:t>tô hồng, mà chỉ </a:t>
            </a:r>
            <a:r>
              <a:rPr sz="1800" spc="-5" dirty="0">
                <a:latin typeface="Times New Roman"/>
                <a:cs typeface="Times New Roman"/>
              </a:rPr>
              <a:t>thoáng gợi lên </a:t>
            </a:r>
            <a:r>
              <a:rPr sz="1800" dirty="0">
                <a:latin typeface="Times New Roman"/>
                <a:cs typeface="Times New Roman"/>
              </a:rPr>
              <a:t>“một </a:t>
            </a:r>
            <a:r>
              <a:rPr sz="1800" spc="-5" dirty="0">
                <a:latin typeface="Times New Roman"/>
                <a:cs typeface="Times New Roman"/>
              </a:rPr>
              <a:t>trang đời,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mảng,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nét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chắt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ra...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xét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nho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nhắc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khẽ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đọc”</a:t>
            </a:r>
          </a:p>
          <a:p>
            <a:pPr marL="12700" marR="6350" algn="just">
              <a:lnSpc>
                <a:spcPts val="269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(Tô Hoài) </a:t>
            </a:r>
            <a:r>
              <a:rPr sz="1800" spc="-5" dirty="0">
                <a:latin typeface="Times New Roman"/>
                <a:cs typeface="Times New Roman"/>
              </a:rPr>
              <a:t>mà </a:t>
            </a:r>
            <a:r>
              <a:rPr sz="1800" dirty="0">
                <a:latin typeface="Times New Roman"/>
                <a:cs typeface="Times New Roman"/>
              </a:rPr>
              <a:t>thấm thía vô </a:t>
            </a:r>
            <a:r>
              <a:rPr sz="1800" spc="-5" dirty="0">
                <a:latin typeface="Times New Roman"/>
                <a:cs typeface="Times New Roman"/>
              </a:rPr>
              <a:t>cùng. Vì </a:t>
            </a:r>
            <a:r>
              <a:rPr sz="1800" dirty="0">
                <a:latin typeface="Times New Roman"/>
                <a:cs typeface="Times New Roman"/>
              </a:rPr>
              <a:t>đó </a:t>
            </a:r>
            <a:r>
              <a:rPr sz="1800" spc="-5" dirty="0">
                <a:latin typeface="Times New Roman"/>
                <a:cs typeface="Times New Roman"/>
              </a:rPr>
              <a:t>là sắc </a:t>
            </a:r>
            <a:r>
              <a:rPr sz="1800" dirty="0">
                <a:latin typeface="Times New Roman"/>
                <a:cs typeface="Times New Roman"/>
              </a:rPr>
              <a:t>màu, ý vị </a:t>
            </a:r>
            <a:r>
              <a:rPr sz="1800" spc="-5" dirty="0">
                <a:latin typeface="Times New Roman"/>
                <a:cs typeface="Times New Roman"/>
              </a:rPr>
              <a:t>cuộc sống. Anh </a:t>
            </a:r>
            <a:r>
              <a:rPr sz="1800" dirty="0">
                <a:latin typeface="Times New Roman"/>
                <a:cs typeface="Times New Roman"/>
              </a:rPr>
              <a:t>thanh </a:t>
            </a:r>
            <a:r>
              <a:rPr sz="1800" spc="-5" dirty="0">
                <a:latin typeface="Times New Roman"/>
                <a:cs typeface="Times New Roman"/>
              </a:rPr>
              <a:t>niên </a:t>
            </a:r>
            <a:r>
              <a:rPr sz="1800" dirty="0">
                <a:latin typeface="Times New Roman"/>
                <a:cs typeface="Times New Roman"/>
              </a:rPr>
              <a:t>đã tâm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 với </a:t>
            </a:r>
            <a:r>
              <a:rPr sz="1800" dirty="0">
                <a:latin typeface="Times New Roman"/>
                <a:cs typeface="Times New Roman"/>
              </a:rPr>
              <a:t>nhà họa </a:t>
            </a:r>
            <a:r>
              <a:rPr sz="1800" spc="-5" dirty="0">
                <a:latin typeface="Times New Roman"/>
                <a:cs typeface="Times New Roman"/>
              </a:rPr>
              <a:t>sĩ: “Cháu </a:t>
            </a:r>
            <a:r>
              <a:rPr sz="1800" dirty="0">
                <a:latin typeface="Times New Roman"/>
                <a:cs typeface="Times New Roman"/>
              </a:rPr>
              <a:t>thấy </a:t>
            </a:r>
            <a:r>
              <a:rPr sz="1800" spc="-5" dirty="0">
                <a:latin typeface="Times New Roman"/>
                <a:cs typeface="Times New Roman"/>
              </a:rPr>
              <a:t>cuộc đời </a:t>
            </a:r>
            <a:r>
              <a:rPr sz="1800" dirty="0">
                <a:latin typeface="Times New Roman"/>
                <a:cs typeface="Times New Roman"/>
              </a:rPr>
              <a:t>đẹp </a:t>
            </a:r>
            <a:r>
              <a:rPr sz="1800" spc="-5" dirty="0">
                <a:latin typeface="Times New Roman"/>
                <a:cs typeface="Times New Roman"/>
              </a:rPr>
              <a:t>quá!”. Quả vậy, truyện </a:t>
            </a:r>
            <a:r>
              <a:rPr sz="1800" dirty="0">
                <a:latin typeface="Times New Roman"/>
                <a:cs typeface="Times New Roman"/>
              </a:rPr>
              <a:t>ngắn “Lặng </a:t>
            </a:r>
            <a:r>
              <a:rPr sz="1800" spc="-5" dirty="0">
                <a:latin typeface="Times New Roman"/>
                <a:cs typeface="Times New Roman"/>
              </a:rPr>
              <a:t>lẽ Sa Pa” </a:t>
            </a:r>
            <a:r>
              <a:rPr sz="1800" dirty="0">
                <a:latin typeface="Times New Roman"/>
                <a:cs typeface="Times New Roman"/>
              </a:rPr>
              <a:t> đã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giúp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thêm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thêm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Hải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chợt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ngân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45"/>
              </a:spcBef>
            </a:pPr>
            <a:r>
              <a:rPr sz="1800" dirty="0">
                <a:latin typeface="Times New Roman"/>
                <a:cs typeface="Times New Roman"/>
              </a:rPr>
              <a:t>vang trong</a:t>
            </a:r>
            <a:r>
              <a:rPr sz="1800" spc="-5" dirty="0">
                <a:latin typeface="Times New Roman"/>
                <a:cs typeface="Times New Roman"/>
              </a:rPr>
              <a:t> lòng,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5" dirty="0">
                <a:latin typeface="Times New Roman"/>
                <a:cs typeface="Times New Roman"/>
              </a:rPr>
              <a:t> ta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xúc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“Một mùa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nho nhỏ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Lặng</a:t>
            </a:r>
            <a:r>
              <a:rPr sz="1800" dirty="0">
                <a:latin typeface="Times New Roman"/>
                <a:cs typeface="Times New Roman"/>
              </a:rPr>
              <a:t> lẽ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đời...".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77895" y="6547815"/>
            <a:ext cx="310261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----------------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@tailieuhoctapvip</a:t>
            </a:r>
            <a:r>
              <a:rPr sz="1100" b="1" spc="9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----------------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60080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họa </a:t>
            </a:r>
            <a:r>
              <a:rPr sz="1800" spc="-5" dirty="0">
                <a:latin typeface="Times New Roman"/>
                <a:cs typeface="Times New Roman"/>
              </a:rPr>
              <a:t>sĩ) </a:t>
            </a:r>
            <a:r>
              <a:rPr sz="1800" dirty="0">
                <a:latin typeface="Times New Roman"/>
                <a:cs typeface="Times New Roman"/>
              </a:rPr>
              <a:t>về anh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những người </a:t>
            </a:r>
            <a:r>
              <a:rPr sz="1800" dirty="0">
                <a:latin typeface="Times New Roman"/>
                <a:cs typeface="Times New Roman"/>
              </a:rPr>
              <a:t>như anh, </a:t>
            </a:r>
            <a:r>
              <a:rPr sz="1800" spc="-5" dirty="0">
                <a:latin typeface="Times New Roman"/>
                <a:cs typeface="Times New Roman"/>
              </a:rPr>
              <a:t>tác giả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làm nổi </a:t>
            </a:r>
            <a:r>
              <a:rPr sz="1800" spc="-5" dirty="0">
                <a:latin typeface="Times New Roman"/>
                <a:cs typeface="Times New Roman"/>
              </a:rPr>
              <a:t>bật được </a:t>
            </a:r>
            <a:r>
              <a:rPr sz="1800" dirty="0">
                <a:latin typeface="Times New Roman"/>
                <a:cs typeface="Times New Roman"/>
              </a:rPr>
              <a:t>chủ đề của tác </a:t>
            </a:r>
            <a:r>
              <a:rPr sz="1800" spc="-5" dirty="0">
                <a:latin typeface="Times New Roman"/>
                <a:cs typeface="Times New Roman"/>
              </a:rPr>
              <a:t>phẩm: </a:t>
            </a:r>
            <a:r>
              <a:rPr sz="1800" dirty="0">
                <a:latin typeface="Times New Roman"/>
                <a:cs typeface="Times New Roman"/>
              </a:rPr>
              <a:t> Trong </a:t>
            </a:r>
            <a:r>
              <a:rPr sz="1800" spc="-5" dirty="0">
                <a:latin typeface="Times New Roman"/>
                <a:cs typeface="Times New Roman"/>
              </a:rPr>
              <a:t>cái </a:t>
            </a:r>
            <a:r>
              <a:rPr sz="1800" dirty="0">
                <a:latin typeface="Times New Roman"/>
                <a:cs typeface="Times New Roman"/>
              </a:rPr>
              <a:t>lặng </a:t>
            </a:r>
            <a:r>
              <a:rPr sz="1800" spc="-5" dirty="0">
                <a:latin typeface="Times New Roman"/>
                <a:cs typeface="Times New Roman"/>
              </a:rPr>
              <a:t>lẽ, vắng vẻ </a:t>
            </a:r>
            <a:r>
              <a:rPr sz="1800" dirty="0">
                <a:latin typeface="Times New Roman"/>
                <a:cs typeface="Times New Roman"/>
              </a:rPr>
              <a:t>trên núi </a:t>
            </a:r>
            <a:r>
              <a:rPr sz="1800" spc="-5" dirty="0">
                <a:latin typeface="Times New Roman"/>
                <a:cs typeface="Times New Roman"/>
              </a:rPr>
              <a:t>cao Sa Pa, nơi </a:t>
            </a:r>
            <a:r>
              <a:rPr sz="1800" dirty="0">
                <a:latin typeface="Times New Roman"/>
                <a:cs typeface="Times New Roman"/>
              </a:rPr>
              <a:t>mà nghe tên người ta chỉ </a:t>
            </a:r>
            <a:r>
              <a:rPr sz="1800" spc="-5" dirty="0">
                <a:latin typeface="Times New Roman"/>
                <a:cs typeface="Times New Roman"/>
              </a:rPr>
              <a:t>nghĩ </a:t>
            </a:r>
            <a:r>
              <a:rPr sz="1800" dirty="0">
                <a:latin typeface="Times New Roman"/>
                <a:cs typeface="Times New Roman"/>
              </a:rPr>
              <a:t>đến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 nghỉ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ngơi,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vẫn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nhiêu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đêm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miệt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mài,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say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mê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Cảnh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sắc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thiên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nhiên Sa </a:t>
            </a:r>
            <a:r>
              <a:rPr sz="1800" b="1" dirty="0">
                <a:latin typeface="Times New Roman"/>
                <a:cs typeface="Times New Roman"/>
              </a:rPr>
              <a:t>Pa: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Nắng </a:t>
            </a:r>
            <a:r>
              <a:rPr sz="1800" dirty="0">
                <a:latin typeface="Times New Roman"/>
                <a:cs typeface="Times New Roman"/>
              </a:rPr>
              <a:t>đốt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cháy rừng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cây,</a:t>
            </a:r>
            <a:r>
              <a:rPr sz="1800" dirty="0">
                <a:latin typeface="Times New Roman"/>
                <a:cs typeface="Times New Roman"/>
              </a:rPr>
              <a:t> mạ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bạc</a:t>
            </a:r>
            <a:r>
              <a:rPr sz="1800" dirty="0">
                <a:latin typeface="Times New Roman"/>
                <a:cs typeface="Times New Roman"/>
              </a:rPr>
              <a:t> con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đèo…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Cây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 </a:t>
            </a:r>
            <a:r>
              <a:rPr sz="1800" dirty="0">
                <a:latin typeface="Times New Roman"/>
                <a:cs typeface="Times New Roman"/>
              </a:rPr>
              <a:t>tử </a:t>
            </a:r>
            <a:r>
              <a:rPr sz="1800" spc="-5" dirty="0">
                <a:latin typeface="Times New Roman"/>
                <a:cs typeface="Times New Roman"/>
              </a:rPr>
              <a:t>kinh </a:t>
            </a:r>
            <a:r>
              <a:rPr sz="1800" dirty="0">
                <a:latin typeface="Times New Roman"/>
                <a:cs typeface="Times New Roman"/>
              </a:rPr>
              <a:t>thỉnh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thoảng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nhô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5" dirty="0">
                <a:latin typeface="Times New Roman"/>
                <a:cs typeface="Times New Roman"/>
              </a:rPr>
              <a:t> màu</a:t>
            </a:r>
            <a:r>
              <a:rPr sz="1800" dirty="0">
                <a:latin typeface="Times New Roman"/>
                <a:cs typeface="Times New Roman"/>
              </a:rPr>
              <a:t> hoa </a:t>
            </a:r>
            <a:r>
              <a:rPr sz="1800" spc="-5" dirty="0">
                <a:latin typeface="Times New Roman"/>
                <a:cs typeface="Times New Roman"/>
              </a:rPr>
              <a:t>cà</a:t>
            </a:r>
            <a:r>
              <a:rPr sz="1800" dirty="0">
                <a:latin typeface="Times New Roman"/>
                <a:cs typeface="Times New Roman"/>
              </a:rPr>
              <a:t> lên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màu </a:t>
            </a:r>
            <a:r>
              <a:rPr sz="1800" spc="-5" dirty="0">
                <a:latin typeface="Times New Roman"/>
                <a:cs typeface="Times New Roman"/>
              </a:rPr>
              <a:t>xanh </a:t>
            </a:r>
            <a:r>
              <a:rPr sz="1800" spc="5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rừng.</a:t>
            </a:r>
            <a:endParaRPr sz="1800" dirty="0">
              <a:latin typeface="Times New Roman"/>
              <a:cs typeface="Times New Roman"/>
            </a:endParaRPr>
          </a:p>
          <a:p>
            <a:pPr marL="12700" marR="9525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Mây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bị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xua,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tròn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cục,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lăn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vòm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sương,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rơi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xuống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cái,</a:t>
            </a:r>
            <a:r>
              <a:rPr sz="1800" dirty="0">
                <a:latin typeface="Times New Roman"/>
                <a:cs typeface="Times New Roman"/>
              </a:rPr>
              <a:t> luồn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dirty="0">
                <a:latin typeface="Times New Roman"/>
                <a:cs typeface="Times New Roman"/>
              </a:rPr>
              <a:t> gầm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xe.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=&gt; </a:t>
            </a:r>
            <a:r>
              <a:rPr sz="1800" spc="-5" dirty="0">
                <a:latin typeface="Times New Roman"/>
                <a:cs typeface="Times New Roman"/>
              </a:rPr>
              <a:t>Vài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nét</a:t>
            </a:r>
            <a:r>
              <a:rPr sz="1800" dirty="0">
                <a:latin typeface="Times New Roman"/>
                <a:cs typeface="Times New Roman"/>
              </a:rPr>
              <a:t> chấm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điểm</a:t>
            </a:r>
            <a:r>
              <a:rPr sz="1800" spc="-5" dirty="0">
                <a:latin typeface="Times New Roman"/>
                <a:cs typeface="Times New Roman"/>
              </a:rPr>
              <a:t> xuyết,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thuật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 hóa, so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-&gt;Tác giả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5" dirty="0">
                <a:latin typeface="Times New Roman"/>
                <a:cs typeface="Times New Roman"/>
              </a:rPr>
              <a:t> khắc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bức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tranh thiên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vẻ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dirty="0">
                <a:latin typeface="Times New Roman"/>
                <a:cs typeface="Times New Roman"/>
              </a:rPr>
              <a:t> trong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trẻo,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tình. </a:t>
            </a:r>
            <a:r>
              <a:rPr sz="1800" dirty="0">
                <a:latin typeface="Times New Roman"/>
                <a:cs typeface="Times New Roman"/>
              </a:rPr>
              <a:t>Miêu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tranh</a:t>
            </a:r>
            <a:r>
              <a:rPr sz="1800" dirty="0">
                <a:latin typeface="Times New Roman"/>
                <a:cs typeface="Times New Roman"/>
              </a:rPr>
              <a:t> thiên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nhiên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sáng, mỗi chữ,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mỗi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 như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nét,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khối,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màu.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ct val="124400"/>
              </a:lnSpc>
              <a:spcBef>
                <a:spcPts val="15"/>
              </a:spcBef>
            </a:pP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xuôi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ngắn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giàu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nhịp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điệu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âm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hưởng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bài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thiên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Vẻ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đẹp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con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người: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a. 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Nhân </a:t>
            </a:r>
            <a:r>
              <a:rPr sz="18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vật</a:t>
            </a:r>
            <a:r>
              <a:rPr sz="1800" b="1" i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anh</a:t>
            </a:r>
            <a:r>
              <a:rPr sz="1800" b="1" i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thanh niên: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8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truyện.Tuy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ngay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thiệu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bác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lái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xe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rằng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“một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152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những người </a:t>
            </a:r>
            <a:r>
              <a:rPr sz="1800" dirty="0">
                <a:latin typeface="Times New Roman"/>
                <a:cs typeface="Times New Roman"/>
              </a:rPr>
              <a:t>cô độc </a:t>
            </a:r>
            <a:r>
              <a:rPr sz="1800" spc="-5" dirty="0">
                <a:latin typeface="Times New Roman"/>
                <a:cs typeface="Times New Roman"/>
              </a:rPr>
              <a:t>nhất thế gian”,rằng anh </a:t>
            </a:r>
            <a:r>
              <a:rPr sz="1800" dirty="0">
                <a:latin typeface="Times New Roman"/>
                <a:cs typeface="Times New Roman"/>
              </a:rPr>
              <a:t>ta rất </a:t>
            </a:r>
            <a:r>
              <a:rPr sz="1800" spc="-5" dirty="0">
                <a:latin typeface="Times New Roman"/>
                <a:cs typeface="Times New Roman"/>
              </a:rPr>
              <a:t>“thèm người” </a:t>
            </a:r>
            <a:r>
              <a:rPr sz="1800" dirty="0">
                <a:latin typeface="Times New Roman"/>
                <a:cs typeface="Times New Roman"/>
              </a:rPr>
              <a:t>và nếu </a:t>
            </a:r>
            <a:r>
              <a:rPr sz="1800" spc="-5" dirty="0">
                <a:latin typeface="Times New Roman"/>
                <a:cs typeface="Times New Roman"/>
              </a:rPr>
              <a:t>họa sĩ </a:t>
            </a:r>
            <a:r>
              <a:rPr sz="1800" dirty="0">
                <a:latin typeface="Times New Roman"/>
                <a:cs typeface="Times New Roman"/>
              </a:rPr>
              <a:t>đến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gặp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“cũng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vẽ”;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trực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gặp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gỡ,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trò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chuyện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với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 </a:t>
            </a:r>
            <a:r>
              <a:rPr sz="1800" spc="-5" dirty="0">
                <a:latin typeface="Times New Roman"/>
                <a:cs typeface="Times New Roman"/>
              </a:rPr>
              <a:t>nhân </a:t>
            </a:r>
            <a:r>
              <a:rPr sz="1800" dirty="0">
                <a:latin typeface="Times New Roman"/>
                <a:cs typeface="Times New Roman"/>
              </a:rPr>
              <a:t>vật </a:t>
            </a:r>
            <a:r>
              <a:rPr sz="1800" spc="-5" dirty="0">
                <a:latin typeface="Times New Roman"/>
                <a:cs typeface="Times New Roman"/>
              </a:rPr>
              <a:t>khác </a:t>
            </a:r>
            <a:r>
              <a:rPr sz="1800" dirty="0">
                <a:latin typeface="Times New Roman"/>
                <a:cs typeface="Times New Roman"/>
              </a:rPr>
              <a:t>trong khoảng thời </a:t>
            </a:r>
            <a:r>
              <a:rPr sz="1800" spc="-5" dirty="0">
                <a:latin typeface="Times New Roman"/>
                <a:cs typeface="Times New Roman"/>
              </a:rPr>
              <a:t>gian </a:t>
            </a:r>
            <a:r>
              <a:rPr sz="1800" dirty="0">
                <a:latin typeface="Times New Roman"/>
                <a:cs typeface="Times New Roman"/>
              </a:rPr>
              <a:t>ngắn ngủi ( ba mươi phút). Chỉ 30 </a:t>
            </a:r>
            <a:r>
              <a:rPr sz="1800" spc="-5" dirty="0">
                <a:latin typeface="Times New Roman"/>
                <a:cs typeface="Times New Roman"/>
              </a:rPr>
              <a:t>phút </a:t>
            </a:r>
            <a:r>
              <a:rPr sz="1800" dirty="0">
                <a:latin typeface="Times New Roman"/>
                <a:cs typeface="Times New Roman"/>
              </a:rPr>
              <a:t>nhưng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 đủ để </a:t>
            </a:r>
            <a:r>
              <a:rPr sz="1800" spc="-5" dirty="0">
                <a:latin typeface="Times New Roman"/>
                <a:cs typeface="Times New Roman"/>
              </a:rPr>
              <a:t>những người </a:t>
            </a:r>
            <a:r>
              <a:rPr sz="1800" dirty="0">
                <a:latin typeface="Times New Roman"/>
                <a:cs typeface="Times New Roman"/>
              </a:rPr>
              <a:t>tiếp </a:t>
            </a:r>
            <a:r>
              <a:rPr sz="1800" spc="-5" dirty="0">
                <a:latin typeface="Times New Roman"/>
                <a:cs typeface="Times New Roman"/>
              </a:rPr>
              <a:t>xúc </a:t>
            </a:r>
            <a:r>
              <a:rPr sz="1800" dirty="0">
                <a:latin typeface="Times New Roman"/>
                <a:cs typeface="Times New Roman"/>
              </a:rPr>
              <a:t>kịp ghi một ấn </a:t>
            </a:r>
            <a:r>
              <a:rPr sz="1800" spc="-5" dirty="0">
                <a:latin typeface="Times New Roman"/>
                <a:cs typeface="Times New Roman"/>
              </a:rPr>
              <a:t>tượng </a:t>
            </a:r>
            <a:r>
              <a:rPr sz="1800" dirty="0">
                <a:latin typeface="Times New Roman"/>
                <a:cs typeface="Times New Roman"/>
              </a:rPr>
              <a:t>– kịp để </a:t>
            </a:r>
            <a:r>
              <a:rPr sz="1800" spc="-5" dirty="0">
                <a:latin typeface="Times New Roman"/>
                <a:cs typeface="Times New Roman"/>
              </a:rPr>
              <a:t>ông </a:t>
            </a:r>
            <a:r>
              <a:rPr sz="1800" dirty="0">
                <a:latin typeface="Times New Roman"/>
                <a:cs typeface="Times New Roman"/>
              </a:rPr>
              <a:t>họa </a:t>
            </a:r>
            <a:r>
              <a:rPr sz="1800" spc="-5" dirty="0">
                <a:latin typeface="Times New Roman"/>
                <a:cs typeface="Times New Roman"/>
              </a:rPr>
              <a:t>sĩ </a:t>
            </a:r>
            <a:r>
              <a:rPr sz="1800" dirty="0">
                <a:latin typeface="Times New Roman"/>
                <a:cs typeface="Times New Roman"/>
              </a:rPr>
              <a:t>thực </a:t>
            </a:r>
            <a:r>
              <a:rPr sz="1800" spc="-5" dirty="0">
                <a:latin typeface="Times New Roman"/>
                <a:cs typeface="Times New Roman"/>
              </a:rPr>
              <a:t>hiện bức </a:t>
            </a:r>
            <a:r>
              <a:rPr sz="1800" dirty="0">
                <a:latin typeface="Times New Roman"/>
                <a:cs typeface="Times New Roman"/>
              </a:rPr>
              <a:t> kí họa chân </a:t>
            </a:r>
            <a:r>
              <a:rPr sz="1800" spc="-5" dirty="0">
                <a:latin typeface="Times New Roman"/>
                <a:cs typeface="Times New Roman"/>
              </a:rPr>
              <a:t>dung, </a:t>
            </a:r>
            <a:r>
              <a:rPr sz="1800" dirty="0">
                <a:latin typeface="Times New Roman"/>
                <a:cs typeface="Times New Roman"/>
              </a:rPr>
              <a:t>kịp </a:t>
            </a:r>
            <a:r>
              <a:rPr sz="1800" spc="-10" dirty="0">
                <a:latin typeface="Times New Roman"/>
                <a:cs typeface="Times New Roman"/>
              </a:rPr>
              <a:t>để </a:t>
            </a:r>
            <a:r>
              <a:rPr sz="1800" dirty="0">
                <a:latin typeface="Times New Roman"/>
                <a:cs typeface="Times New Roman"/>
              </a:rPr>
              <a:t>cô kỹ </a:t>
            </a:r>
            <a:r>
              <a:rPr sz="1800" spc="-5" dirty="0">
                <a:latin typeface="Times New Roman"/>
                <a:cs typeface="Times New Roman"/>
              </a:rPr>
              <a:t>sư </a:t>
            </a:r>
            <a:r>
              <a:rPr sz="1800" dirty="0">
                <a:latin typeface="Times New Roman"/>
                <a:cs typeface="Times New Roman"/>
              </a:rPr>
              <a:t>bàng hoàng và có những cái gì đó như hàm ơn về </a:t>
            </a:r>
            <a:r>
              <a:rPr sz="1800" spc="-5" dirty="0">
                <a:latin typeface="Times New Roman"/>
                <a:cs typeface="Times New Roman"/>
              </a:rPr>
              <a:t>anh. </a:t>
            </a:r>
            <a:r>
              <a:rPr sz="1800" spc="-5" dirty="0" err="1">
                <a:latin typeface="Times New Roman"/>
                <a:cs typeface="Times New Roman"/>
              </a:rPr>
              <a:t>Rồi</a:t>
            </a:r>
            <a:r>
              <a:rPr sz="1800" spc="-5" dirty="0">
                <a:latin typeface="Times New Roman"/>
                <a:cs typeface="Times New Roman"/>
              </a:rPr>
              <a:t> dường </a:t>
            </a:r>
            <a:r>
              <a:rPr sz="1800" dirty="0">
                <a:latin typeface="Times New Roman"/>
                <a:cs typeface="Times New Roman"/>
              </a:rPr>
              <a:t>như anh lại </a:t>
            </a:r>
            <a:r>
              <a:rPr sz="1800" spc="-5" dirty="0">
                <a:latin typeface="Times New Roman"/>
                <a:cs typeface="Times New Roman"/>
              </a:rPr>
              <a:t>khuất lấp vào </a:t>
            </a:r>
            <a:r>
              <a:rPr sz="1800" dirty="0">
                <a:latin typeface="Times New Roman"/>
                <a:cs typeface="Times New Roman"/>
              </a:rPr>
              <a:t>trong mây mù bạt </a:t>
            </a:r>
            <a:r>
              <a:rPr sz="1800" spc="-10" dirty="0">
                <a:latin typeface="Times New Roman"/>
                <a:cs typeface="Times New Roman"/>
              </a:rPr>
              <a:t>ngàn </a:t>
            </a:r>
            <a:r>
              <a:rPr sz="1800" dirty="0">
                <a:latin typeface="Times New Roman"/>
                <a:cs typeface="Times New Roman"/>
              </a:rPr>
              <a:t>và cái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lặng </a:t>
            </a:r>
            <a:r>
              <a:rPr sz="1800" spc="-5" dirty="0">
                <a:latin typeface="Times New Roman"/>
                <a:cs typeface="Times New Roman"/>
              </a:rPr>
              <a:t>lẽ </a:t>
            </a:r>
            <a:r>
              <a:rPr sz="1800" dirty="0">
                <a:latin typeface="Times New Roman"/>
                <a:cs typeface="Times New Roman"/>
              </a:rPr>
              <a:t>muôn </a:t>
            </a:r>
            <a:r>
              <a:rPr sz="1800" spc="-5" dirty="0">
                <a:latin typeface="Times New Roman"/>
                <a:cs typeface="Times New Roman"/>
              </a:rPr>
              <a:t>thuở </a:t>
            </a:r>
            <a:r>
              <a:rPr sz="1800" dirty="0">
                <a:latin typeface="Times New Roman"/>
                <a:cs typeface="Times New Roman"/>
              </a:rPr>
              <a:t>của núi </a:t>
            </a:r>
            <a:r>
              <a:rPr sz="1800" spc="-5" dirty="0">
                <a:latin typeface="Times New Roman"/>
                <a:cs typeface="Times New Roman"/>
              </a:rPr>
              <a:t>cao Sa Pa. Và </a:t>
            </a:r>
            <a:r>
              <a:rPr sz="1800" spc="5" dirty="0">
                <a:latin typeface="Times New Roman"/>
                <a:cs typeface="Times New Roman"/>
              </a:rPr>
              <a:t>mọi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thấm </a:t>
            </a:r>
            <a:r>
              <a:rPr sz="1800" spc="-5" dirty="0">
                <a:latin typeface="Times New Roman"/>
                <a:cs typeface="Times New Roman"/>
              </a:rPr>
              <a:t>thía điều </a:t>
            </a:r>
            <a:r>
              <a:rPr sz="1800" dirty="0">
                <a:latin typeface="Times New Roman"/>
                <a:cs typeface="Times New Roman"/>
              </a:rPr>
              <a:t>mà nhà </a:t>
            </a:r>
            <a:r>
              <a:rPr sz="1800" spc="-5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muốn nói: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cái </a:t>
            </a:r>
            <a:r>
              <a:rPr sz="1800" dirty="0">
                <a:latin typeface="Times New Roman"/>
                <a:cs typeface="Times New Roman"/>
              </a:rPr>
              <a:t>im </a:t>
            </a:r>
            <a:r>
              <a:rPr sz="1800" spc="-5" dirty="0">
                <a:latin typeface="Times New Roman"/>
                <a:cs typeface="Times New Roman"/>
              </a:rPr>
              <a:t>lặng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Sa Pa, </a:t>
            </a:r>
            <a:r>
              <a:rPr sz="1800" dirty="0">
                <a:latin typeface="Times New Roman"/>
                <a:cs typeface="Times New Roman"/>
              </a:rPr>
              <a:t>dưới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dinh thự cũ kĩ </a:t>
            </a:r>
            <a:r>
              <a:rPr sz="1800" spc="-5" dirty="0">
                <a:latin typeface="Times New Roman"/>
                <a:cs typeface="Times New Roman"/>
              </a:rPr>
              <a:t>của Sa </a:t>
            </a:r>
            <a:r>
              <a:rPr sz="1800" spc="-10" dirty="0">
                <a:latin typeface="Times New Roman"/>
                <a:cs typeface="Times New Roman"/>
              </a:rPr>
              <a:t>Pa, </a:t>
            </a:r>
            <a:r>
              <a:rPr sz="1800" spc="-5" dirty="0">
                <a:latin typeface="Times New Roman"/>
                <a:cs typeface="Times New Roman"/>
              </a:rPr>
              <a:t>Sa Pa mà </a:t>
            </a:r>
            <a:r>
              <a:rPr sz="1800" dirty="0">
                <a:latin typeface="Times New Roman"/>
                <a:cs typeface="Times New Roman"/>
              </a:rPr>
              <a:t>chỉ </a:t>
            </a:r>
            <a:r>
              <a:rPr sz="1800" spc="-5" dirty="0">
                <a:latin typeface="Times New Roman"/>
                <a:cs typeface="Times New Roman"/>
              </a:rPr>
              <a:t>nghe tên,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ta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nghĩ đến chuyện </a:t>
            </a:r>
            <a:r>
              <a:rPr sz="1800" spc="-5" dirty="0">
                <a:latin typeface="Times New Roman"/>
                <a:cs typeface="Times New Roman"/>
              </a:rPr>
              <a:t>nghỉ </a:t>
            </a:r>
            <a:r>
              <a:rPr sz="1800" dirty="0">
                <a:latin typeface="Times New Roman"/>
                <a:cs typeface="Times New Roman"/>
              </a:rPr>
              <a:t>ngơi, có </a:t>
            </a:r>
            <a:r>
              <a:rPr sz="1800" spc="-5" dirty="0">
                <a:latin typeface="Times New Roman"/>
                <a:cs typeface="Times New Roman"/>
              </a:rPr>
              <a:t>những người </a:t>
            </a:r>
            <a:r>
              <a:rPr sz="1800" dirty="0">
                <a:latin typeface="Times New Roman"/>
                <a:cs typeface="Times New Roman"/>
              </a:rPr>
              <a:t>làm </a:t>
            </a:r>
            <a:r>
              <a:rPr sz="1800" spc="-5" dirty="0">
                <a:latin typeface="Times New Roman"/>
                <a:cs typeface="Times New Roman"/>
              </a:rPr>
              <a:t>việc </a:t>
            </a:r>
            <a:r>
              <a:rPr sz="1800" dirty="0">
                <a:latin typeface="Times New Roman"/>
                <a:cs typeface="Times New Roman"/>
              </a:rPr>
              <a:t>và lo </a:t>
            </a:r>
            <a:r>
              <a:rPr sz="1800" spc="-5" dirty="0">
                <a:latin typeface="Times New Roman"/>
                <a:cs typeface="Times New Roman"/>
              </a:rPr>
              <a:t>nghĩ </a:t>
            </a:r>
            <a:r>
              <a:rPr sz="1800" dirty="0">
                <a:latin typeface="Times New Roman"/>
                <a:cs typeface="Times New Roman"/>
              </a:rPr>
              <a:t>như vậy </a:t>
            </a:r>
            <a:r>
              <a:rPr sz="1800" spc="-5" dirty="0">
                <a:latin typeface="Times New Roman"/>
                <a:cs typeface="Times New Roman"/>
              </a:rPr>
              <a:t>cho </a:t>
            </a:r>
            <a:r>
              <a:rPr sz="1800" dirty="0">
                <a:latin typeface="Times New Roman"/>
                <a:cs typeface="Times New Roman"/>
              </a:rPr>
              <a:t> đất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dựng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truyện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 thế,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 niên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được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nhìn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</a:t>
            </a:r>
          </a:p>
          <a:p>
            <a:pPr marL="12700" marR="6985" algn="just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khác: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lái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xe,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sĩ,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kĩ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nhìn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xúc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mỗi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dirty="0">
                <a:latin typeface="Times New Roman"/>
                <a:cs typeface="Times New Roman"/>
              </a:rPr>
              <a:t> nhân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càng</a:t>
            </a:r>
            <a:r>
              <a:rPr sz="1800" dirty="0">
                <a:latin typeface="Times New Roman"/>
                <a:cs typeface="Times New Roman"/>
              </a:rPr>
              <a:t> thêm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rõ nét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đáng</a:t>
            </a:r>
            <a:r>
              <a:rPr sz="1800" spc="5" dirty="0">
                <a:latin typeface="Times New Roman"/>
                <a:cs typeface="Times New Roman"/>
              </a:rPr>
              <a:t> mến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hơn.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a.1: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Hoàn</a:t>
            </a:r>
            <a:r>
              <a:rPr sz="1800" i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cảnh</a:t>
            </a:r>
            <a:r>
              <a:rPr sz="1800" i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sống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và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làm</a:t>
            </a:r>
            <a:r>
              <a:rPr sz="1800" i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việc:</a:t>
            </a:r>
            <a:endParaRPr sz="18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– Lật từng trang văn của Nguyễn Thành </a:t>
            </a:r>
            <a:r>
              <a:rPr sz="1800" spc="-5" dirty="0">
                <a:latin typeface="Times New Roman"/>
                <a:cs typeface="Times New Roman"/>
              </a:rPr>
              <a:t>Long, ta </a:t>
            </a:r>
            <a:r>
              <a:rPr sz="1800" dirty="0">
                <a:latin typeface="Times New Roman"/>
                <a:cs typeface="Times New Roman"/>
              </a:rPr>
              <a:t>thấy anh </a:t>
            </a:r>
            <a:r>
              <a:rPr sz="1800" spc="-5" dirty="0">
                <a:latin typeface="Times New Roman"/>
                <a:cs typeface="Times New Roman"/>
              </a:rPr>
              <a:t>thanh niên </a:t>
            </a:r>
            <a:r>
              <a:rPr sz="1800" dirty="0">
                <a:latin typeface="Times New Roman"/>
                <a:cs typeface="Times New Roman"/>
              </a:rPr>
              <a:t>27 tuổi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10" dirty="0">
                <a:latin typeface="Times New Roman"/>
                <a:cs typeface="Times New Roman"/>
              </a:rPr>
              <a:t>làm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đỉnh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2600m,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bạn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dirty="0">
                <a:latin typeface="Times New Roman"/>
                <a:cs typeface="Times New Roman"/>
              </a:rPr>
              <a:t> mây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cây</a:t>
            </a:r>
            <a:r>
              <a:rPr sz="1800" dirty="0">
                <a:latin typeface="Times New Roman"/>
                <a:cs typeface="Times New Roman"/>
              </a:rPr>
              <a:t> cỏ.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493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715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Anh </a:t>
            </a:r>
            <a:r>
              <a:rPr sz="1800" dirty="0">
                <a:latin typeface="Times New Roman"/>
                <a:cs typeface="Times New Roman"/>
              </a:rPr>
              <a:t>làm công tác khí tượng </a:t>
            </a:r>
            <a:r>
              <a:rPr sz="1800" spc="-5" dirty="0">
                <a:latin typeface="Times New Roman"/>
                <a:cs typeface="Times New Roman"/>
              </a:rPr>
              <a:t>kiêm vật </a:t>
            </a:r>
            <a:r>
              <a:rPr sz="1800" dirty="0">
                <a:latin typeface="Times New Roman"/>
                <a:cs typeface="Times New Roman"/>
              </a:rPr>
              <a:t>lí địa </a:t>
            </a:r>
            <a:r>
              <a:rPr sz="1800" spc="-5" dirty="0">
                <a:latin typeface="Times New Roman"/>
                <a:cs typeface="Times New Roman"/>
              </a:rPr>
              <a:t>cầu. </a:t>
            </a:r>
            <a:r>
              <a:rPr sz="1800" dirty="0">
                <a:latin typeface="Times New Roman"/>
                <a:cs typeface="Times New Roman"/>
              </a:rPr>
              <a:t>Công </a:t>
            </a:r>
            <a:r>
              <a:rPr sz="1800" spc="-5" dirty="0">
                <a:latin typeface="Times New Roman"/>
                <a:cs typeface="Times New Roman"/>
              </a:rPr>
              <a:t>việc của </a:t>
            </a:r>
            <a:r>
              <a:rPr sz="1800" dirty="0">
                <a:latin typeface="Times New Roman"/>
                <a:cs typeface="Times New Roman"/>
              </a:rPr>
              <a:t>anh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“đo </a:t>
            </a:r>
            <a:r>
              <a:rPr sz="1800" spc="-5" dirty="0">
                <a:latin typeface="Times New Roman"/>
                <a:cs typeface="Times New Roman"/>
              </a:rPr>
              <a:t>gió, </a:t>
            </a:r>
            <a:r>
              <a:rPr sz="1800" spc="-10" dirty="0">
                <a:latin typeface="Times New Roman"/>
                <a:cs typeface="Times New Roman"/>
              </a:rPr>
              <a:t>đo </a:t>
            </a:r>
            <a:r>
              <a:rPr sz="1800" dirty="0">
                <a:latin typeface="Times New Roman"/>
                <a:cs typeface="Times New Roman"/>
              </a:rPr>
              <a:t>mưa,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nắng,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mây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dự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hằng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vụ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sản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xuất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phục vụ </a:t>
            </a:r>
            <a:r>
              <a:rPr sz="1800" spc="-5" dirty="0">
                <a:latin typeface="Times New Roman"/>
                <a:cs typeface="Times New Roman"/>
              </a:rPr>
              <a:t>chiến </a:t>
            </a:r>
            <a:r>
              <a:rPr sz="1800" dirty="0">
                <a:latin typeface="Times New Roman"/>
                <a:cs typeface="Times New Roman"/>
              </a:rPr>
              <a:t>đấu”. Một </a:t>
            </a:r>
            <a:r>
              <a:rPr sz="1800" spc="-5" dirty="0">
                <a:latin typeface="Times New Roman"/>
                <a:cs typeface="Times New Roman"/>
              </a:rPr>
              <a:t>công </a:t>
            </a:r>
            <a:r>
              <a:rPr sz="1800" dirty="0">
                <a:latin typeface="Times New Roman"/>
                <a:cs typeface="Times New Roman"/>
              </a:rPr>
              <a:t>việc </a:t>
            </a:r>
            <a:r>
              <a:rPr sz="1800" spc="-5" dirty="0">
                <a:latin typeface="Times New Roman"/>
                <a:cs typeface="Times New Roman"/>
              </a:rPr>
              <a:t>gian </a:t>
            </a:r>
            <a:r>
              <a:rPr sz="1800" dirty="0">
                <a:latin typeface="Times New Roman"/>
                <a:cs typeface="Times New Roman"/>
              </a:rPr>
              <a:t>khó nhưng đòi hỏi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chính xác, tỉ mỉ và </a:t>
            </a:r>
            <a:r>
              <a:rPr sz="1800" spc="-5" dirty="0">
                <a:latin typeface="Times New Roman"/>
                <a:cs typeface="Times New Roman"/>
              </a:rPr>
              <a:t>tinh </a:t>
            </a:r>
            <a:r>
              <a:rPr sz="1800" dirty="0">
                <a:latin typeface="Times New Roman"/>
                <a:cs typeface="Times New Roman"/>
              </a:rPr>
              <a:t> thần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trách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nhiệm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cao. </a:t>
            </a:r>
            <a:r>
              <a:rPr sz="1800" dirty="0">
                <a:latin typeface="Times New Roman"/>
                <a:cs typeface="Times New Roman"/>
              </a:rPr>
              <a:t>“Nửa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đêm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mưa </a:t>
            </a:r>
            <a:r>
              <a:rPr sz="1800" spc="-5" dirty="0">
                <a:latin typeface="Times New Roman"/>
                <a:cs typeface="Times New Roman"/>
              </a:rPr>
              <a:t>tuyết, gió lạnh, </a:t>
            </a:r>
            <a:r>
              <a:rPr sz="1800" dirty="0">
                <a:latin typeface="Times New Roman"/>
                <a:cs typeface="Times New Roman"/>
              </a:rPr>
              <a:t>đúng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giờ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ốp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dậy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 </a:t>
            </a:r>
            <a:r>
              <a:rPr sz="1800" spc="-5" dirty="0">
                <a:latin typeface="Times New Roman"/>
                <a:cs typeface="Times New Roman"/>
              </a:rPr>
              <a:t>ngoài</a:t>
            </a:r>
            <a:r>
              <a:rPr sz="1800" dirty="0">
                <a:latin typeface="Times New Roman"/>
                <a:cs typeface="Times New Roman"/>
              </a:rPr>
              <a:t> trời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việc”.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spc="-10" dirty="0">
                <a:latin typeface="Times New Roman"/>
                <a:cs typeface="Times New Roman"/>
              </a:rPr>
              <a:t> sống</a:t>
            </a:r>
            <a:r>
              <a:rPr sz="1800" spc="-5" dirty="0">
                <a:latin typeface="Times New Roman"/>
                <a:cs typeface="Times New Roman"/>
              </a:rPr>
              <a:t> khắc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nghiệt</a:t>
            </a:r>
            <a:r>
              <a:rPr sz="1800" dirty="0">
                <a:latin typeface="Times New Roman"/>
                <a:cs typeface="Times New Roman"/>
              </a:rPr>
              <a:t> vô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bởi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heo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hút,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vẻ;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điệu,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đơn…là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thử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thách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tuổi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trẻ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vốn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khao</a:t>
            </a:r>
          </a:p>
          <a:p>
            <a:pPr marL="12700" marR="6350" algn="just">
              <a:lnSpc>
                <a:spcPct val="1245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trời </a:t>
            </a:r>
            <a:r>
              <a:rPr sz="1800" dirty="0">
                <a:latin typeface="Times New Roman"/>
                <a:cs typeface="Times New Roman"/>
              </a:rPr>
              <a:t>rộng, </a:t>
            </a:r>
            <a:r>
              <a:rPr sz="1800" spc="-5" dirty="0">
                <a:latin typeface="Times New Roman"/>
                <a:cs typeface="Times New Roman"/>
              </a:rPr>
              <a:t>khát khao </a:t>
            </a:r>
            <a:r>
              <a:rPr sz="1800" dirty="0">
                <a:latin typeface="Times New Roman"/>
                <a:cs typeface="Times New Roman"/>
              </a:rPr>
              <a:t>hành </a:t>
            </a:r>
            <a:r>
              <a:rPr sz="1800" spc="-5" dirty="0">
                <a:latin typeface="Times New Roman"/>
                <a:cs typeface="Times New Roman"/>
              </a:rPr>
              <a:t>động. Nhưng </a:t>
            </a:r>
            <a:r>
              <a:rPr sz="1800" dirty="0">
                <a:latin typeface="Times New Roman"/>
                <a:cs typeface="Times New Roman"/>
              </a:rPr>
              <a:t>cái </a:t>
            </a:r>
            <a:r>
              <a:rPr sz="1800" spc="-5" dirty="0">
                <a:latin typeface="Times New Roman"/>
                <a:cs typeface="Times New Roman"/>
              </a:rPr>
              <a:t>gian </a:t>
            </a:r>
            <a:r>
              <a:rPr sz="1800" spc="5" dirty="0">
                <a:latin typeface="Times New Roman"/>
                <a:cs typeface="Times New Roman"/>
              </a:rPr>
              <a:t>khổ </a:t>
            </a:r>
            <a:r>
              <a:rPr sz="1800" dirty="0">
                <a:latin typeface="Times New Roman"/>
                <a:cs typeface="Times New Roman"/>
              </a:rPr>
              <a:t>nhất đối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chàng </a:t>
            </a:r>
            <a:r>
              <a:rPr sz="1800" spc="-5" dirty="0">
                <a:latin typeface="Times New Roman"/>
                <a:cs typeface="Times New Roman"/>
              </a:rPr>
              <a:t>trai </a:t>
            </a:r>
            <a:r>
              <a:rPr sz="1800" spc="5" dirty="0">
                <a:latin typeface="Times New Roman"/>
                <a:cs typeface="Times New Roman"/>
              </a:rPr>
              <a:t>trẻ </a:t>
            </a:r>
            <a:r>
              <a:rPr sz="1800" spc="-5" dirty="0">
                <a:latin typeface="Times New Roman"/>
                <a:cs typeface="Times New Roman"/>
              </a:rPr>
              <a:t>ấy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phải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vượt </a:t>
            </a:r>
            <a:r>
              <a:rPr sz="1800" dirty="0">
                <a:latin typeface="Times New Roman"/>
                <a:cs typeface="Times New Roman"/>
              </a:rPr>
              <a:t>qua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cô </a:t>
            </a:r>
            <a:r>
              <a:rPr sz="1800" spc="-5" dirty="0">
                <a:latin typeface="Times New Roman"/>
                <a:cs typeface="Times New Roman"/>
              </a:rPr>
              <a:t>đơn, </a:t>
            </a:r>
            <a:r>
              <a:rPr sz="1800" dirty="0">
                <a:latin typeface="Times New Roman"/>
                <a:cs typeface="Times New Roman"/>
              </a:rPr>
              <a:t>vắng vẻ </a:t>
            </a:r>
            <a:r>
              <a:rPr sz="1800" spc="-5" dirty="0">
                <a:latin typeface="Times New Roman"/>
                <a:cs typeface="Times New Roman"/>
              </a:rPr>
              <a:t>quanh </a:t>
            </a:r>
            <a:r>
              <a:rPr sz="1800" dirty="0">
                <a:latin typeface="Times New Roman"/>
                <a:cs typeface="Times New Roman"/>
              </a:rPr>
              <a:t>năm </a:t>
            </a:r>
            <a:r>
              <a:rPr sz="1800" spc="-5" dirty="0">
                <a:latin typeface="Times New Roman"/>
                <a:cs typeface="Times New Roman"/>
              </a:rPr>
              <a:t>suốt </a:t>
            </a:r>
            <a:r>
              <a:rPr sz="1800" dirty="0">
                <a:latin typeface="Times New Roman"/>
                <a:cs typeface="Times New Roman"/>
              </a:rPr>
              <a:t>tháng ở nơi núi </a:t>
            </a:r>
            <a:r>
              <a:rPr sz="1800" spc="-5" dirty="0">
                <a:latin typeface="Times New Roman"/>
                <a:cs typeface="Times New Roman"/>
              </a:rPr>
              <a:t>cao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5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bóng người. </a:t>
            </a:r>
            <a:r>
              <a:rPr sz="1800" dirty="0">
                <a:latin typeface="Times New Roman"/>
                <a:cs typeface="Times New Roman"/>
              </a:rPr>
              <a:t> Cô đơn đến mức </a:t>
            </a:r>
            <a:r>
              <a:rPr sz="1800" spc="-5" dirty="0">
                <a:latin typeface="Times New Roman"/>
                <a:cs typeface="Times New Roman"/>
              </a:rPr>
              <a:t>“thèm người”, </a:t>
            </a:r>
            <a:r>
              <a:rPr sz="1800" dirty="0">
                <a:latin typeface="Times New Roman"/>
                <a:cs typeface="Times New Roman"/>
              </a:rPr>
              <a:t>phải lăn cây </a:t>
            </a:r>
            <a:r>
              <a:rPr sz="1800" spc="-5" dirty="0">
                <a:latin typeface="Times New Roman"/>
                <a:cs typeface="Times New Roman"/>
              </a:rPr>
              <a:t>chặn đường dừng </a:t>
            </a:r>
            <a:r>
              <a:rPr sz="1800" spc="-10" dirty="0">
                <a:latin typeface="Times New Roman"/>
                <a:cs typeface="Times New Roman"/>
              </a:rPr>
              <a:t>xe </a:t>
            </a:r>
            <a:r>
              <a:rPr sz="1800" spc="-5" dirty="0">
                <a:latin typeface="Times New Roman"/>
                <a:cs typeface="Times New Roman"/>
              </a:rPr>
              <a:t>khách qua núi </a:t>
            </a:r>
            <a:r>
              <a:rPr sz="1800" spc="5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 gặp</a:t>
            </a:r>
            <a:r>
              <a:rPr sz="1800" spc="-5" dirty="0">
                <a:latin typeface="Times New Roman"/>
                <a:cs typeface="Times New Roman"/>
              </a:rPr>
              <a:t> gỡ, </a:t>
            </a:r>
            <a:r>
              <a:rPr sz="1800" dirty="0">
                <a:latin typeface="Times New Roman"/>
                <a:cs typeface="Times New Roman"/>
              </a:rPr>
              <a:t>trò </a:t>
            </a:r>
            <a:r>
              <a:rPr sz="1800" spc="-5" dirty="0">
                <a:latin typeface="Times New Roman"/>
                <a:cs typeface="Times New Roman"/>
              </a:rPr>
              <a:t>chuyện.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Và</a:t>
            </a:r>
            <a:r>
              <a:rPr sz="1800" dirty="0">
                <a:latin typeface="Times New Roman"/>
                <a:cs typeface="Times New Roman"/>
              </a:rPr>
              <a:t> anh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5" dirty="0">
                <a:latin typeface="Times New Roman"/>
                <a:cs typeface="Times New Roman"/>
              </a:rPr>
              <a:t> vượt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hoàn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cảnh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giản</a:t>
            </a:r>
            <a:r>
              <a:rPr sz="1800" dirty="0">
                <a:latin typeface="Times New Roman"/>
                <a:cs typeface="Times New Roman"/>
              </a:rPr>
              <a:t> dị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a.2.</a:t>
            </a:r>
            <a:r>
              <a:rPr sz="1800" i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Vẻ</a:t>
            </a:r>
            <a:r>
              <a:rPr sz="1800" i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đẹp</a:t>
            </a:r>
            <a:r>
              <a:rPr sz="1800" i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trong</a:t>
            </a:r>
            <a:r>
              <a:rPr sz="1800" i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tính</a:t>
            </a:r>
            <a:r>
              <a:rPr sz="1800" i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cách</a:t>
            </a:r>
            <a:r>
              <a:rPr sz="1800" i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người thanh</a:t>
            </a:r>
            <a:r>
              <a:rPr sz="1800" i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niên.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nghề,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tinh</a:t>
            </a:r>
            <a:r>
              <a:rPr sz="1800" dirty="0">
                <a:latin typeface="Times New Roman"/>
                <a:cs typeface="Times New Roman"/>
              </a:rPr>
              <a:t> thần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nhiệm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dirty="0">
                <a:latin typeface="Times New Roman"/>
                <a:cs typeface="Times New Roman"/>
              </a:rPr>
              <a:t> công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việc:</a:t>
            </a: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hiểu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rằng,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nước,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mọi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– Làm </a:t>
            </a:r>
            <a:r>
              <a:rPr sz="1800" spc="-5" dirty="0">
                <a:latin typeface="Times New Roman"/>
                <a:cs typeface="Times New Roman"/>
              </a:rPr>
              <a:t>việc </a:t>
            </a:r>
            <a:r>
              <a:rPr sz="1800" dirty="0">
                <a:latin typeface="Times New Roman"/>
                <a:cs typeface="Times New Roman"/>
              </a:rPr>
              <a:t>một mình </a:t>
            </a:r>
            <a:r>
              <a:rPr sz="1800" spc="-5" dirty="0">
                <a:latin typeface="Times New Roman"/>
                <a:cs typeface="Times New Roman"/>
              </a:rPr>
              <a:t>trên </a:t>
            </a:r>
            <a:r>
              <a:rPr sz="1800" dirty="0">
                <a:latin typeface="Times New Roman"/>
                <a:cs typeface="Times New Roman"/>
              </a:rPr>
              <a:t>đỉnh </a:t>
            </a:r>
            <a:r>
              <a:rPr sz="1800" spc="-5" dirty="0">
                <a:latin typeface="Times New Roman"/>
                <a:cs typeface="Times New Roman"/>
              </a:rPr>
              <a:t>núi cao, </a:t>
            </a:r>
            <a:r>
              <a:rPr sz="1800" dirty="0">
                <a:latin typeface="Times New Roman"/>
                <a:cs typeface="Times New Roman"/>
              </a:rPr>
              <a:t>không có ai </a:t>
            </a:r>
            <a:r>
              <a:rPr sz="1800" spc="-5" dirty="0">
                <a:latin typeface="Times New Roman"/>
                <a:cs typeface="Times New Roman"/>
              </a:rPr>
              <a:t>giám sát, thúc </a:t>
            </a:r>
            <a:r>
              <a:rPr sz="1800" spc="5" dirty="0">
                <a:latin typeface="Times New Roman"/>
                <a:cs typeface="Times New Roman"/>
              </a:rPr>
              <a:t>giục </a:t>
            </a:r>
            <a:r>
              <a:rPr sz="1800" dirty="0">
                <a:latin typeface="Times New Roman"/>
                <a:cs typeface="Times New Roman"/>
              </a:rPr>
              <a:t>anh vẫn </a:t>
            </a:r>
            <a:r>
              <a:rPr sz="1800" spc="-5" dirty="0">
                <a:latin typeface="Times New Roman"/>
                <a:cs typeface="Times New Roman"/>
              </a:rPr>
              <a:t>luôn </a:t>
            </a:r>
            <a:r>
              <a:rPr sz="1800" dirty="0">
                <a:latin typeface="Times New Roman"/>
                <a:cs typeface="Times New Roman"/>
              </a:rPr>
              <a:t>tự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giác,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tận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tụy.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Suốt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mấy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ròng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rã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ghi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“ốp”đúng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giờ.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ghi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mưa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tuyết</a:t>
            </a:r>
            <a:r>
              <a:rPr sz="1800" dirty="0">
                <a:latin typeface="Times New Roman"/>
                <a:cs typeface="Times New Roman"/>
              </a:rPr>
              <a:t> lạnh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đêm</a:t>
            </a:r>
            <a:r>
              <a:rPr sz="1800" dirty="0">
                <a:latin typeface="Times New Roman"/>
                <a:cs typeface="Times New Roman"/>
              </a:rPr>
              <a:t> tối lúc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1h </a:t>
            </a:r>
            <a:r>
              <a:rPr sz="1800" spc="-5" dirty="0">
                <a:latin typeface="Times New Roman"/>
                <a:cs typeface="Times New Roman"/>
              </a:rPr>
              <a:t>sáng,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vẫn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dirty="0">
                <a:latin typeface="Times New Roman"/>
                <a:cs typeface="Times New Roman"/>
              </a:rPr>
              <a:t> ngần </a:t>
            </a:r>
            <a:r>
              <a:rPr sz="1800" spc="-5" dirty="0">
                <a:latin typeface="Times New Roman"/>
                <a:cs typeface="Times New Roman"/>
              </a:rPr>
              <a:t>ngại.</a:t>
            </a:r>
            <a:endParaRPr sz="1800" dirty="0">
              <a:latin typeface="Times New Roman"/>
              <a:cs typeface="Times New Roman"/>
            </a:endParaRPr>
          </a:p>
          <a:p>
            <a:pPr marL="12700" marR="762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Và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thật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kịp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dirty="0">
                <a:latin typeface="Times New Roman"/>
                <a:cs typeface="Times New Roman"/>
              </a:rPr>
              <a:t> đám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mây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 anh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 góp </a:t>
            </a:r>
            <a:r>
              <a:rPr sz="1800" spc="-5" dirty="0">
                <a:latin typeface="Times New Roman"/>
                <a:cs typeface="Times New Roman"/>
              </a:rPr>
              <a:t>phần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 thắng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quân ta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dirty="0">
                <a:latin typeface="Times New Roman"/>
                <a:cs typeface="Times New Roman"/>
              </a:rPr>
              <a:t> bầu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Rồng.</a:t>
            </a:r>
          </a:p>
          <a:p>
            <a:pPr marL="12700" marR="762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– Anh </a:t>
            </a:r>
            <a:r>
              <a:rPr sz="1800" spc="-5" dirty="0">
                <a:latin typeface="Times New Roman"/>
                <a:cs typeface="Times New Roman"/>
              </a:rPr>
              <a:t>yêu </a:t>
            </a:r>
            <a:r>
              <a:rPr sz="1800" dirty="0">
                <a:latin typeface="Times New Roman"/>
                <a:cs typeface="Times New Roman"/>
              </a:rPr>
              <a:t>công việc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mình, anh </a:t>
            </a:r>
            <a:r>
              <a:rPr sz="1800" spc="-5" dirty="0">
                <a:latin typeface="Times New Roman"/>
                <a:cs typeface="Times New Roman"/>
              </a:rPr>
              <a:t>kể </a:t>
            </a:r>
            <a:r>
              <a:rPr sz="1800" spc="-10" dirty="0">
                <a:latin typeface="Times New Roman"/>
                <a:cs typeface="Times New Roman"/>
              </a:rPr>
              <a:t>về </a:t>
            </a:r>
            <a:r>
              <a:rPr sz="1800" dirty="0">
                <a:latin typeface="Times New Roman"/>
                <a:cs typeface="Times New Roman"/>
              </a:rPr>
              <a:t>nó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cách </a:t>
            </a:r>
            <a:r>
              <a:rPr sz="1800" spc="-5" dirty="0">
                <a:latin typeface="Times New Roman"/>
                <a:cs typeface="Times New Roman"/>
              </a:rPr>
              <a:t>say sưa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5" dirty="0">
                <a:latin typeface="Times New Roman"/>
                <a:cs typeface="Times New Roman"/>
              </a:rPr>
              <a:t>tự </a:t>
            </a:r>
            <a:r>
              <a:rPr sz="1800" spc="-5" dirty="0">
                <a:latin typeface="Times New Roman"/>
                <a:cs typeface="Times New Roman"/>
              </a:rPr>
              <a:t>hào.Với anh, </a:t>
            </a:r>
            <a:r>
              <a:rPr sz="1800" dirty="0">
                <a:latin typeface="Times New Roman"/>
                <a:cs typeface="Times New Roman"/>
              </a:rPr>
              <a:t>công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vui,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lẽ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sống.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Hãy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nghe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sự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họa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sĩ: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“[…]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ta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6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dirty="0">
                <a:latin typeface="Times New Roman"/>
                <a:cs typeface="Times New Roman"/>
              </a:rPr>
              <a:t> công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đôi,sao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một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được?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việc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cháu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gắn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liền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 của bao anh em đồng </a:t>
            </a:r>
            <a:r>
              <a:rPr sz="1800" spc="-5" dirty="0">
                <a:latin typeface="Times New Roman"/>
                <a:cs typeface="Times New Roman"/>
              </a:rPr>
              <a:t>chí dưới </a:t>
            </a:r>
            <a:r>
              <a:rPr sz="1800" dirty="0">
                <a:latin typeface="Times New Roman"/>
                <a:cs typeface="Times New Roman"/>
              </a:rPr>
              <a:t>kia. Công </a:t>
            </a:r>
            <a:r>
              <a:rPr sz="1800" spc="-5" dirty="0">
                <a:latin typeface="Times New Roman"/>
                <a:cs typeface="Times New Roman"/>
              </a:rPr>
              <a:t>việc của cháu gian </a:t>
            </a:r>
            <a:r>
              <a:rPr sz="1800" dirty="0">
                <a:latin typeface="Times New Roman"/>
                <a:cs typeface="Times New Roman"/>
              </a:rPr>
              <a:t>khổ thế </a:t>
            </a:r>
            <a:r>
              <a:rPr sz="1800" spc="-5" dirty="0">
                <a:latin typeface="Times New Roman"/>
                <a:cs typeface="Times New Roman"/>
              </a:rPr>
              <a:t>đấy, </a:t>
            </a:r>
            <a:r>
              <a:rPr sz="1800" dirty="0">
                <a:latin typeface="Times New Roman"/>
                <a:cs typeface="Times New Roman"/>
              </a:rPr>
              <a:t>chứ </a:t>
            </a:r>
            <a:r>
              <a:rPr sz="1800" spc="-5" dirty="0">
                <a:latin typeface="Times New Roman"/>
                <a:cs typeface="Times New Roman"/>
              </a:rPr>
              <a:t>cất </a:t>
            </a:r>
            <a:r>
              <a:rPr sz="1800" dirty="0">
                <a:latin typeface="Times New Roman"/>
                <a:cs typeface="Times New Roman"/>
              </a:rPr>
              <a:t>nó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đi, </a:t>
            </a:r>
            <a:r>
              <a:rPr sz="1800" spc="-5" dirty="0">
                <a:latin typeface="Times New Roman"/>
                <a:cs typeface="Times New Roman"/>
              </a:rPr>
              <a:t>cháu </a:t>
            </a:r>
            <a:r>
              <a:rPr sz="1800" dirty="0">
                <a:latin typeface="Times New Roman"/>
                <a:cs typeface="Times New Roman"/>
              </a:rPr>
              <a:t>buồn </a:t>
            </a:r>
            <a:r>
              <a:rPr sz="1800" spc="-10" dirty="0">
                <a:latin typeface="Times New Roman"/>
                <a:cs typeface="Times New Roman"/>
              </a:rPr>
              <a:t>đến </a:t>
            </a:r>
            <a:r>
              <a:rPr sz="1800" spc="-5" dirty="0">
                <a:latin typeface="Times New Roman"/>
                <a:cs typeface="Times New Roman"/>
              </a:rPr>
              <a:t>chết </a:t>
            </a:r>
            <a:r>
              <a:rPr sz="1800" dirty="0">
                <a:latin typeface="Times New Roman"/>
                <a:cs typeface="Times New Roman"/>
              </a:rPr>
              <a:t>mất”. </a:t>
            </a:r>
            <a:r>
              <a:rPr sz="1800" spc="-5" dirty="0">
                <a:latin typeface="Times New Roman"/>
                <a:cs typeface="Times New Roman"/>
              </a:rPr>
              <a:t>Qua </a:t>
            </a:r>
            <a:r>
              <a:rPr sz="1800" dirty="0">
                <a:latin typeface="Times New Roman"/>
                <a:cs typeface="Times New Roman"/>
              </a:rPr>
              <a:t>lời anh </a:t>
            </a:r>
            <a:r>
              <a:rPr sz="1800" spc="-5" dirty="0">
                <a:latin typeface="Times New Roman"/>
                <a:cs typeface="Times New Roman"/>
              </a:rPr>
              <a:t>kể </a:t>
            </a:r>
            <a:r>
              <a:rPr sz="1800" dirty="0">
                <a:latin typeface="Times New Roman"/>
                <a:cs typeface="Times New Roman"/>
              </a:rPr>
              <a:t>và lời bộc </a:t>
            </a:r>
            <a:r>
              <a:rPr sz="1800" spc="-5" dirty="0">
                <a:latin typeface="Times New Roman"/>
                <a:cs typeface="Times New Roman"/>
              </a:rPr>
              <a:t>bạch này, </a:t>
            </a:r>
            <a:r>
              <a:rPr sz="1800" dirty="0">
                <a:latin typeface="Times New Roman"/>
                <a:cs typeface="Times New Roman"/>
              </a:rPr>
              <a:t>ta hiểu </a:t>
            </a:r>
            <a:r>
              <a:rPr sz="1800" spc="-5" dirty="0">
                <a:latin typeface="Times New Roman"/>
                <a:cs typeface="Times New Roman"/>
              </a:rPr>
              <a:t>rằng </a:t>
            </a:r>
            <a:r>
              <a:rPr sz="1800" dirty="0">
                <a:latin typeface="Times New Roman"/>
                <a:cs typeface="Times New Roman"/>
              </a:rPr>
              <a:t>anh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thực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phúc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lặng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sương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 </a:t>
            </a:r>
            <a:r>
              <a:rPr sz="1800" spc="-5" dirty="0">
                <a:latin typeface="Times New Roman"/>
                <a:cs typeface="Times New Roman"/>
              </a:rPr>
              <a:t>bao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phủ.</a:t>
            </a: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 tạo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nếp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thơ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mộng: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đỉnh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sắp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xếp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ngăn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nắp: “một căn </a:t>
            </a:r>
            <a:r>
              <a:rPr sz="1800" spc="-5" dirty="0">
                <a:latin typeface="Times New Roman"/>
                <a:cs typeface="Times New Roman"/>
              </a:rPr>
              <a:t>nhà </a:t>
            </a:r>
            <a:r>
              <a:rPr sz="1800" dirty="0">
                <a:latin typeface="Times New Roman"/>
                <a:cs typeface="Times New Roman"/>
              </a:rPr>
              <a:t>ba </a:t>
            </a:r>
            <a:r>
              <a:rPr sz="1800" spc="-5" dirty="0">
                <a:latin typeface="Times New Roman"/>
                <a:cs typeface="Times New Roman"/>
              </a:rPr>
              <a:t>gian, sạch sẽ, với </a:t>
            </a:r>
            <a:r>
              <a:rPr sz="1800" dirty="0">
                <a:latin typeface="Times New Roman"/>
                <a:cs typeface="Times New Roman"/>
              </a:rPr>
              <a:t>bàn </a:t>
            </a:r>
            <a:r>
              <a:rPr sz="1800" spc="-5" dirty="0">
                <a:latin typeface="Times New Roman"/>
                <a:cs typeface="Times New Roman"/>
              </a:rPr>
              <a:t>ghế, sổ sách, biểu </a:t>
            </a:r>
            <a:r>
              <a:rPr sz="1800" dirty="0">
                <a:latin typeface="Times New Roman"/>
                <a:cs typeface="Times New Roman"/>
              </a:rPr>
              <a:t>đồ, thống </a:t>
            </a:r>
            <a:r>
              <a:rPr sz="1800" spc="-5" dirty="0">
                <a:latin typeface="Times New Roman"/>
                <a:cs typeface="Times New Roman"/>
              </a:rPr>
              <a:t>kê, </a:t>
            </a:r>
            <a:r>
              <a:rPr sz="1800" dirty="0">
                <a:latin typeface="Times New Roman"/>
                <a:cs typeface="Times New Roman"/>
              </a:rPr>
              <a:t>máy bộ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đàm”.Cuộc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riêng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“thu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góc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trái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chiếc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giường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con,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</a:p>
          <a:p>
            <a:pPr marL="12700" algn="just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chiếc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 giá sách”.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– Ngoài công việc, anh còn </a:t>
            </a:r>
            <a:r>
              <a:rPr sz="1800" spc="-5" dirty="0">
                <a:latin typeface="Times New Roman"/>
                <a:cs typeface="Times New Roman"/>
              </a:rPr>
              <a:t>trồng hoa, </a:t>
            </a:r>
            <a:r>
              <a:rPr sz="1800" dirty="0">
                <a:latin typeface="Times New Roman"/>
                <a:cs typeface="Times New Roman"/>
              </a:rPr>
              <a:t>nuôi </a:t>
            </a:r>
            <a:r>
              <a:rPr sz="1800" spc="-5" dirty="0">
                <a:latin typeface="Times New Roman"/>
                <a:cs typeface="Times New Roman"/>
              </a:rPr>
              <a:t>gà, làm </a:t>
            </a:r>
            <a:r>
              <a:rPr sz="1800" dirty="0">
                <a:latin typeface="Times New Roman"/>
                <a:cs typeface="Times New Roman"/>
              </a:rPr>
              <a:t>cho cuộc </a:t>
            </a:r>
            <a:r>
              <a:rPr sz="1800" spc="-5" dirty="0">
                <a:latin typeface="Times New Roman"/>
                <a:cs typeface="Times New Roman"/>
              </a:rPr>
              <a:t>sống của </a:t>
            </a:r>
            <a:r>
              <a:rPr sz="1800" dirty="0">
                <a:latin typeface="Times New Roman"/>
                <a:cs typeface="Times New Roman"/>
              </a:rPr>
              <a:t>mình thêm thi </a:t>
            </a:r>
            <a:r>
              <a:rPr sz="1800" spc="-5" dirty="0">
                <a:latin typeface="Times New Roman"/>
                <a:cs typeface="Times New Roman"/>
              </a:rPr>
              <a:t>vị, </a:t>
            </a:r>
            <a:r>
              <a:rPr sz="1800" dirty="0">
                <a:latin typeface="Times New Roman"/>
                <a:cs typeface="Times New Roman"/>
              </a:rPr>
              <a:t> phong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 về</a:t>
            </a:r>
            <a:r>
              <a:rPr sz="1800" spc="-5" dirty="0">
                <a:latin typeface="Times New Roman"/>
                <a:cs typeface="Times New Roman"/>
              </a:rPr>
              <a:t> vật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thần.</a:t>
            </a: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đơn,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tẻ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vì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nguồn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đọc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sách.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coi </a:t>
            </a:r>
            <a:r>
              <a:rPr sz="1800" spc="-5" dirty="0">
                <a:latin typeface="Times New Roman"/>
                <a:cs typeface="Times New Roman"/>
              </a:rPr>
              <a:t>sách </a:t>
            </a:r>
            <a:r>
              <a:rPr sz="1800" dirty="0">
                <a:latin typeface="Times New Roman"/>
                <a:cs typeface="Times New Roman"/>
              </a:rPr>
              <a:t>như </a:t>
            </a:r>
            <a:r>
              <a:rPr sz="1800" spc="-5" dirty="0">
                <a:latin typeface="Times New Roman"/>
                <a:cs typeface="Times New Roman"/>
              </a:rPr>
              <a:t>một người </a:t>
            </a:r>
            <a:r>
              <a:rPr sz="1800" dirty="0">
                <a:latin typeface="Times New Roman"/>
                <a:cs typeface="Times New Roman"/>
              </a:rPr>
              <a:t>bạn </a:t>
            </a:r>
            <a:r>
              <a:rPr sz="1800" spc="-10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trò chuyện, </a:t>
            </a:r>
            <a:r>
              <a:rPr sz="1800" spc="-10" dirty="0">
                <a:latin typeface="Times New Roman"/>
                <a:cs typeface="Times New Roman"/>
              </a:rPr>
              <a:t>để </a:t>
            </a:r>
            <a:r>
              <a:rPr sz="1800" dirty="0">
                <a:latin typeface="Times New Roman"/>
                <a:cs typeface="Times New Roman"/>
              </a:rPr>
              <a:t>thanh </a:t>
            </a:r>
            <a:r>
              <a:rPr sz="1800" spc="-5" dirty="0">
                <a:latin typeface="Times New Roman"/>
                <a:cs typeface="Times New Roman"/>
              </a:rPr>
              <a:t>lọc </a:t>
            </a:r>
            <a:r>
              <a:rPr sz="1800" dirty="0">
                <a:latin typeface="Times New Roman"/>
                <a:cs typeface="Times New Roman"/>
              </a:rPr>
              <a:t>tâm </a:t>
            </a:r>
            <a:r>
              <a:rPr sz="1800" spc="-5" dirty="0">
                <a:latin typeface="Times New Roman"/>
                <a:cs typeface="Times New Roman"/>
              </a:rPr>
              <a:t>hồn. </a:t>
            </a:r>
            <a:r>
              <a:rPr sz="1800" dirty="0">
                <a:latin typeface="Times New Roman"/>
                <a:cs typeface="Times New Roman"/>
              </a:rPr>
              <a:t>Sách là nhịp cầu </a:t>
            </a:r>
            <a:r>
              <a:rPr sz="1800" spc="-5" dirty="0">
                <a:latin typeface="Times New Roman"/>
                <a:cs typeface="Times New Roman"/>
              </a:rPr>
              <a:t>kết </a:t>
            </a:r>
            <a:r>
              <a:rPr sz="1800" dirty="0">
                <a:latin typeface="Times New Roman"/>
                <a:cs typeface="Times New Roman"/>
              </a:rPr>
              <a:t>nối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 thế giới nhộn </a:t>
            </a:r>
            <a:r>
              <a:rPr sz="1800" dirty="0">
                <a:latin typeface="Times New Roman"/>
                <a:cs typeface="Times New Roman"/>
              </a:rPr>
              <a:t>nhịp </a:t>
            </a:r>
            <a:r>
              <a:rPr sz="1800" spc="-5" dirty="0">
                <a:latin typeface="Times New Roman"/>
                <a:cs typeface="Times New Roman"/>
              </a:rPr>
              <a:t>bên </a:t>
            </a:r>
            <a:r>
              <a:rPr sz="1800" dirty="0">
                <a:latin typeface="Times New Roman"/>
                <a:cs typeface="Times New Roman"/>
              </a:rPr>
              <a:t>ngoài. (khi </a:t>
            </a:r>
            <a:r>
              <a:rPr sz="1800" spc="-5" dirty="0">
                <a:latin typeface="Times New Roman"/>
                <a:cs typeface="Times New Roman"/>
              </a:rPr>
              <a:t>bác </a:t>
            </a:r>
            <a:r>
              <a:rPr sz="1800" dirty="0">
                <a:latin typeface="Times New Roman"/>
                <a:cs typeface="Times New Roman"/>
              </a:rPr>
              <a:t>lái xe đưa gói </a:t>
            </a:r>
            <a:r>
              <a:rPr sz="1800" spc="-5" dirty="0">
                <a:latin typeface="Times New Roman"/>
                <a:cs typeface="Times New Roman"/>
              </a:rPr>
              <a:t>sách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anh, </a:t>
            </a:r>
            <a:r>
              <a:rPr sz="1800" dirty="0">
                <a:latin typeface="Times New Roman"/>
                <a:cs typeface="Times New Roman"/>
              </a:rPr>
              <a:t>anh“mừng quýnh”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 vàng)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5" dirty="0">
                <a:latin typeface="Times New Roman"/>
                <a:cs typeface="Times New Roman"/>
              </a:rPr>
              <a:t> Sự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cởi mở và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hiếu</a:t>
            </a:r>
            <a:r>
              <a:rPr sz="1800" spc="-5" dirty="0">
                <a:latin typeface="Times New Roman"/>
                <a:cs typeface="Times New Roman"/>
              </a:rPr>
              <a:t> khách: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hoàn </a:t>
            </a:r>
            <a:r>
              <a:rPr sz="1800" dirty="0">
                <a:latin typeface="Times New Roman"/>
                <a:cs typeface="Times New Roman"/>
              </a:rPr>
              <a:t>cảnh như </a:t>
            </a:r>
            <a:r>
              <a:rPr sz="1800" spc="-5" dirty="0">
                <a:latin typeface="Times New Roman"/>
                <a:cs typeface="Times New Roman"/>
              </a:rPr>
              <a:t>thế sẽ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người dần </a:t>
            </a:r>
            <a:r>
              <a:rPr sz="1800" dirty="0">
                <a:latin typeface="Times New Roman"/>
                <a:cs typeface="Times New Roman"/>
              </a:rPr>
              <a:t>thu mình lại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nỗi cô </a:t>
            </a:r>
            <a:r>
              <a:rPr sz="1800" spc="-5" dirty="0">
                <a:latin typeface="Times New Roman"/>
                <a:cs typeface="Times New Roman"/>
              </a:rPr>
              <a:t>đơn.Nhưng </a:t>
            </a:r>
            <a:r>
              <a:rPr sz="1800" dirty="0">
                <a:latin typeface="Times New Roman"/>
                <a:cs typeface="Times New Roman"/>
              </a:rPr>
              <a:t>anh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 niên </a:t>
            </a:r>
            <a:r>
              <a:rPr sz="1800" spc="-5" dirty="0">
                <a:latin typeface="Times New Roman"/>
                <a:cs typeface="Times New Roman"/>
              </a:rPr>
              <a:t>này </a:t>
            </a:r>
            <a:r>
              <a:rPr sz="1800" dirty="0">
                <a:latin typeface="Times New Roman"/>
                <a:cs typeface="Times New Roman"/>
              </a:rPr>
              <a:t>thật đáng yêu ở nỗi </a:t>
            </a:r>
            <a:r>
              <a:rPr sz="1800" spc="-5" dirty="0">
                <a:latin typeface="Times New Roman"/>
                <a:cs typeface="Times New Roman"/>
              </a:rPr>
              <a:t>“thèm </a:t>
            </a:r>
            <a:r>
              <a:rPr sz="1800" dirty="0">
                <a:latin typeface="Times New Roman"/>
                <a:cs typeface="Times New Roman"/>
              </a:rPr>
              <a:t>người”, lòng hiếu </a:t>
            </a:r>
            <a:r>
              <a:rPr sz="1800" spc="-5" dirty="0">
                <a:latin typeface="Times New Roman"/>
                <a:cs typeface="Times New Roman"/>
              </a:rPr>
              <a:t>khách đến </a:t>
            </a:r>
            <a:r>
              <a:rPr sz="1800" dirty="0">
                <a:latin typeface="Times New Roman"/>
                <a:cs typeface="Times New Roman"/>
              </a:rPr>
              <a:t>nồng </a:t>
            </a:r>
            <a:r>
              <a:rPr sz="1800" spc="-5" dirty="0">
                <a:latin typeface="Times New Roman"/>
                <a:cs typeface="Times New Roman"/>
              </a:rPr>
              <a:t>nhiệt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 quan </a:t>
            </a:r>
            <a:r>
              <a:rPr sz="1800" spc="-5" dirty="0">
                <a:latin typeface="Times New Roman"/>
                <a:cs typeface="Times New Roman"/>
              </a:rPr>
              <a:t>tâm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 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</a:t>
            </a:r>
            <a:r>
              <a:rPr sz="1800" spc="-5" dirty="0">
                <a:latin typeface="Times New Roman"/>
                <a:cs typeface="Times New Roman"/>
              </a:rPr>
              <a:t> đáo.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hiện: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lái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xe,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cần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đáo,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tặng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vợ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ốm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dậy.</a:t>
            </a: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Vui sướng cuống </a:t>
            </a:r>
            <a:r>
              <a:rPr sz="1800" dirty="0">
                <a:latin typeface="Times New Roman"/>
                <a:cs typeface="Times New Roman"/>
              </a:rPr>
              <a:t>cuồng</a:t>
            </a:r>
            <a:r>
              <a:rPr sz="1800" spc="-5" dirty="0">
                <a:latin typeface="Times New Roman"/>
                <a:cs typeface="Times New Roman"/>
              </a:rPr>
              <a:t> khi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thăm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nhà.</a:t>
            </a:r>
          </a:p>
          <a:p>
            <a:pPr marL="12700" marR="5715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khách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nồng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nhiệt,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đáo: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hái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bó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rực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rỡ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màu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tặng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gái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chưa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hề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quen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biết: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“Anh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trai,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quen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thân,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11527</Words>
  <PresentationFormat>Custom</PresentationFormat>
  <Paragraphs>347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Calibri</vt:lpstr>
      <vt:lpstr>Times New Roman</vt:lpstr>
      <vt:lpstr>Wingdings</vt:lpstr>
      <vt:lpstr>Office Theme</vt:lpstr>
      <vt:lpstr>LẶNG LẼ SA PA</vt:lpstr>
      <vt:lpstr>BÀI 1. TÓM TẮT KIẾN THỨC CƠ BẢN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2. CÁC DẠNG ĐỀ ĐỌC HIỂU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3. CÁC DẠNG ĐỀ VIẾT TẬP LÀM VĂN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2021-06-25T08:22:26Z</dcterms:created>
  <dcterms:modified xsi:type="dcterms:W3CDTF">2021-07-04T15:29:49Z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2021-06-25T00:00:00Z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2021-06-25T00:00:00Z</vt:filetime>
  </property>
</Properties>
</file>