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CCFF"/>
    <a:srgbClr val="99FF99"/>
    <a:srgbClr val="99FFCC"/>
    <a:srgbClr val="00FFFF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45DC1B-9667-4340-8496-266F0C90372A}" type="datetimeFigureOut">
              <a:rPr lang="en-US" smtClean="0"/>
              <a:t>6/12/2021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8F573-5E2E-4127-B651-80EA97FD9D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73283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45DC1B-9667-4340-8496-266F0C90372A}" type="datetimeFigureOut">
              <a:rPr lang="en-US" smtClean="0"/>
              <a:t>6/12/2021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8F573-5E2E-4127-B651-80EA97FD9D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87374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45DC1B-9667-4340-8496-266F0C90372A}" type="datetimeFigureOut">
              <a:rPr lang="en-US" smtClean="0"/>
              <a:t>6/12/2021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8F573-5E2E-4127-B651-80EA97FD9D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77776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45DC1B-9667-4340-8496-266F0C90372A}" type="datetimeFigureOut">
              <a:rPr lang="en-US" smtClean="0"/>
              <a:t>6/12/2021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8F573-5E2E-4127-B651-80EA97FD9D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45713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45DC1B-9667-4340-8496-266F0C90372A}" type="datetimeFigureOut">
              <a:rPr lang="en-US" smtClean="0"/>
              <a:t>6/12/2021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8F573-5E2E-4127-B651-80EA97FD9D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8936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45DC1B-9667-4340-8496-266F0C90372A}" type="datetimeFigureOut">
              <a:rPr lang="en-US" smtClean="0"/>
              <a:t>6/12/2021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8F573-5E2E-4127-B651-80EA97FD9D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4567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45DC1B-9667-4340-8496-266F0C90372A}" type="datetimeFigureOut">
              <a:rPr lang="en-US" smtClean="0"/>
              <a:t>6/12/2021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8F573-5E2E-4127-B651-80EA97FD9D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92112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45DC1B-9667-4340-8496-266F0C90372A}" type="datetimeFigureOut">
              <a:rPr lang="en-US" smtClean="0"/>
              <a:t>6/12/2021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8F573-5E2E-4127-B651-80EA97FD9D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68150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45DC1B-9667-4340-8496-266F0C90372A}" type="datetimeFigureOut">
              <a:rPr lang="en-US" smtClean="0"/>
              <a:t>6/12/2021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8F573-5E2E-4127-B651-80EA97FD9D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29776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45DC1B-9667-4340-8496-266F0C90372A}" type="datetimeFigureOut">
              <a:rPr lang="en-US" smtClean="0"/>
              <a:t>6/12/2021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8F573-5E2E-4127-B651-80EA97FD9D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56801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45DC1B-9667-4340-8496-266F0C90372A}" type="datetimeFigureOut">
              <a:rPr lang="en-US" smtClean="0"/>
              <a:t>6/12/2021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8F573-5E2E-4127-B651-80EA97FD9D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99903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45DC1B-9667-4340-8496-266F0C90372A}" type="datetimeFigureOut">
              <a:rPr lang="en-US" smtClean="0"/>
              <a:t>6/12/2021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28F573-5E2E-4127-B651-80EA97FD9D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92430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-154449" y="1112409"/>
            <a:ext cx="12213536" cy="517064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11000" b="1" smtClean="0">
                <a:ln/>
                <a:solidFill>
                  <a:srgbClr val="FFFF00"/>
                </a:solidFill>
              </a:rPr>
              <a:t>BÀI 39: </a:t>
            </a:r>
            <a:endParaRPr lang="en-US" sz="11000" b="1" dirty="0" smtClean="0">
              <a:ln/>
              <a:solidFill>
                <a:srgbClr val="FFFF00"/>
              </a:solidFill>
            </a:endParaRPr>
          </a:p>
          <a:p>
            <a:pPr algn="ctr"/>
            <a:r>
              <a:rPr lang="en-US" sz="11000" b="1" dirty="0" smtClean="0">
                <a:ln/>
                <a:solidFill>
                  <a:srgbClr val="FFFF00"/>
                </a:solidFill>
              </a:rPr>
              <a:t>TÌM HIỂU SINH VẬT </a:t>
            </a:r>
          </a:p>
          <a:p>
            <a:pPr algn="ctr"/>
            <a:r>
              <a:rPr lang="en-US" sz="11000" b="1" dirty="0" smtClean="0">
                <a:ln/>
                <a:solidFill>
                  <a:srgbClr val="FFFF00"/>
                </a:solidFill>
              </a:rPr>
              <a:t>NGOÀI THIÊN NHIÊN</a:t>
            </a:r>
            <a:endParaRPr lang="en-US" sz="11000" b="1" cap="none" spc="0" dirty="0">
              <a:ln/>
              <a:solidFill>
                <a:srgbClr val="FFFF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602600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0423" y="0"/>
            <a:ext cx="8556171" cy="569841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750423" y="5711473"/>
            <a:ext cx="8263481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8000" b="1" dirty="0" smtClean="0">
                <a:ln/>
                <a:solidFill>
                  <a:srgbClr val="FFFF00"/>
                </a:solidFill>
              </a:rPr>
              <a:t>TRÒ CHƠI BẮT SÂU</a:t>
            </a:r>
            <a:endParaRPr lang="en-US" sz="8000" b="1" cap="none" spc="0" dirty="0">
              <a:ln/>
              <a:solidFill>
                <a:srgbClr val="FFFF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70300711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43989" y="550165"/>
            <a:ext cx="4737463" cy="5377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540385" algn="l"/>
              </a:tabLst>
            </a:pPr>
            <a:r>
              <a:rPr lang="en-US" sz="2800" b="1" dirty="0" err="1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Thể</a:t>
            </a:r>
            <a:r>
              <a:rPr lang="en-US" sz="28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lệ</a:t>
            </a:r>
            <a:r>
              <a:rPr lang="en-US" sz="28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trò</a:t>
            </a:r>
            <a:r>
              <a:rPr lang="en-US" sz="28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chơi</a:t>
            </a:r>
            <a:r>
              <a:rPr lang="en-US" sz="2800" b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</a:t>
            </a:r>
            <a:endParaRPr lang="en-US" sz="1600" b="1" dirty="0" smtClean="0">
              <a:solidFill>
                <a:srgbClr val="FF0000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51716" y="760677"/>
            <a:ext cx="6570616" cy="437603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5734118" y="5250341"/>
            <a:ext cx="620581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5400" b="1" dirty="0" smtClean="0">
                <a:ln/>
                <a:solidFill>
                  <a:srgbClr val="FFFF00"/>
                </a:solidFill>
              </a:rPr>
              <a:t>TRÒ CHƠI BẮT SÂU</a:t>
            </a:r>
            <a:endParaRPr lang="en-US" sz="5400" b="1" cap="none" spc="0" dirty="0">
              <a:ln/>
              <a:solidFill>
                <a:srgbClr val="FFFF00"/>
              </a:solidFill>
              <a:effectLst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87234" y="2417700"/>
            <a:ext cx="5299166" cy="356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540385" algn="l"/>
              </a:tabLst>
            </a:pP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</a:t>
            </a:r>
            <a:r>
              <a:rPr lang="en-US" sz="28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Trên</a:t>
            </a:r>
            <a:r>
              <a:rPr lang="en-US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áo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của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bạn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nam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có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đính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nhiều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mô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hình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sâu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bằng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giấy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bạn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nữ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sử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dụng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băng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dính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2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mặt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để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nhặt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sâu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Trong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thời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gian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3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phút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đội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nào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nhặt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được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nhiều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sâu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nhất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thì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đội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đó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giành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chiến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thắng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en-US" sz="1600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26423" y="1211101"/>
            <a:ext cx="5259977" cy="1083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540385" algn="l"/>
              </a:tabLst>
            </a:pP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Có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6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đội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chơi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mỗi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đội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là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1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cặp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gồm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1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bạn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nam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và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1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bạn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nữ</a:t>
            </a:r>
            <a:endParaRPr lang="en-US" sz="1600" dirty="0" smtClean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392159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75658" y="731520"/>
            <a:ext cx="98624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Hãy</a:t>
            </a:r>
            <a:r>
              <a:rPr lang="en-US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nêu</a:t>
            </a:r>
            <a:r>
              <a:rPr lang="en-US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tên</a:t>
            </a:r>
            <a:r>
              <a:rPr lang="en-US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và</a:t>
            </a:r>
            <a:r>
              <a:rPr lang="en-US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tác</a:t>
            </a:r>
            <a:r>
              <a:rPr lang="en-US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dụng</a:t>
            </a:r>
            <a:r>
              <a:rPr lang="en-US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của</a:t>
            </a:r>
            <a:r>
              <a:rPr lang="en-US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các</a:t>
            </a:r>
            <a:r>
              <a:rPr lang="en-US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dụng</a:t>
            </a:r>
            <a:r>
              <a:rPr lang="en-US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cụ</a:t>
            </a:r>
            <a:r>
              <a:rPr lang="en-US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thực</a:t>
            </a:r>
            <a:r>
              <a:rPr lang="en-US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hành</a:t>
            </a:r>
            <a:r>
              <a:rPr lang="en-US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sau</a:t>
            </a:r>
            <a:endParaRPr lang="en-US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1384663" y="26126"/>
            <a:ext cx="9470571" cy="522514"/>
          </a:xfrm>
          <a:prstGeom prst="roundRect">
            <a:avLst/>
          </a:prstGeom>
          <a:solidFill>
            <a:srgbClr val="0099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BÀI 16: TÌM HIỂU SINH VẬT NGOÀI THIÊN NHIÊN</a:t>
            </a:r>
            <a:endParaRPr lang="en-US" sz="28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6026197"/>
              </p:ext>
            </p:extLst>
          </p:nvPr>
        </p:nvGraphicFramePr>
        <p:xfrm>
          <a:off x="65313" y="1437620"/>
          <a:ext cx="12100560" cy="53158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25140">
                  <a:extLst>
                    <a:ext uri="{9D8B030D-6E8A-4147-A177-3AD203B41FA5}">
                      <a16:colId xmlns:a16="http://schemas.microsoft.com/office/drawing/2014/main" val="3374726001"/>
                    </a:ext>
                  </a:extLst>
                </a:gridCol>
                <a:gridCol w="3025140">
                  <a:extLst>
                    <a:ext uri="{9D8B030D-6E8A-4147-A177-3AD203B41FA5}">
                      <a16:colId xmlns:a16="http://schemas.microsoft.com/office/drawing/2014/main" val="40626036"/>
                    </a:ext>
                  </a:extLst>
                </a:gridCol>
                <a:gridCol w="3025140">
                  <a:extLst>
                    <a:ext uri="{9D8B030D-6E8A-4147-A177-3AD203B41FA5}">
                      <a16:colId xmlns:a16="http://schemas.microsoft.com/office/drawing/2014/main" val="2249333094"/>
                    </a:ext>
                  </a:extLst>
                </a:gridCol>
                <a:gridCol w="3025140">
                  <a:extLst>
                    <a:ext uri="{9D8B030D-6E8A-4147-A177-3AD203B41FA5}">
                      <a16:colId xmlns:a16="http://schemas.microsoft.com/office/drawing/2014/main" val="1856416960"/>
                    </a:ext>
                  </a:extLst>
                </a:gridCol>
              </a:tblGrid>
              <a:tr h="265793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4296846"/>
                  </a:ext>
                </a:extLst>
              </a:tr>
              <a:tr h="265793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0130826"/>
                  </a:ext>
                </a:extLst>
              </a:tr>
            </a:tbl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193" y="1545906"/>
            <a:ext cx="2753950" cy="230660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17966" y="1486208"/>
            <a:ext cx="2638697" cy="224977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5486" y="1486208"/>
            <a:ext cx="2651760" cy="224977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66069" y="1486208"/>
            <a:ext cx="2494924" cy="249492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4171" y="4206240"/>
            <a:ext cx="2764972" cy="248761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72544" y="4095558"/>
            <a:ext cx="2484119" cy="248411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126480" y="4441368"/>
            <a:ext cx="2978331" cy="179867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183187" y="4428294"/>
            <a:ext cx="2873829" cy="204350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306287" y="3884986"/>
            <a:ext cx="4441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</a:rPr>
              <a:t>1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674532" y="6230276"/>
            <a:ext cx="4441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526384" y="6040242"/>
            <a:ext cx="4441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711339" y="6143367"/>
            <a:ext cx="4441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0486212" y="3666566"/>
            <a:ext cx="4441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677698" y="3774996"/>
            <a:ext cx="4441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267202" y="3863873"/>
            <a:ext cx="4441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334588" y="6187086"/>
            <a:ext cx="4441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096395" y="6132575"/>
            <a:ext cx="15000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solidFill>
                  <a:srgbClr val="FF0000"/>
                </a:solidFill>
              </a:rPr>
              <a:t>Máy</a:t>
            </a:r>
            <a:r>
              <a:rPr lang="en-US" sz="2400" b="1" dirty="0" smtClean="0">
                <a:solidFill>
                  <a:srgbClr val="FF0000"/>
                </a:solidFill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</a:rPr>
              <a:t>ảnh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262849" y="6180811"/>
            <a:ext cx="19028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solidFill>
                  <a:srgbClr val="FF0000"/>
                </a:solidFill>
              </a:rPr>
              <a:t>Ống</a:t>
            </a:r>
            <a:r>
              <a:rPr lang="en-US" sz="2400" b="1" dirty="0" smtClean="0">
                <a:solidFill>
                  <a:srgbClr val="FF0000"/>
                </a:solidFill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</a:rPr>
              <a:t>nhòm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73972" y="6253651"/>
            <a:ext cx="15000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solidFill>
                  <a:srgbClr val="FF0000"/>
                </a:solidFill>
              </a:rPr>
              <a:t>Nhãn</a:t>
            </a:r>
            <a:r>
              <a:rPr lang="en-US" sz="2400" b="1" dirty="0" smtClean="0">
                <a:solidFill>
                  <a:srgbClr val="FF0000"/>
                </a:solidFill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</a:rPr>
              <a:t>dán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48427" y="3903672"/>
            <a:ext cx="15000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solidFill>
                  <a:srgbClr val="FF0000"/>
                </a:solidFill>
              </a:rPr>
              <a:t>Panh</a:t>
            </a:r>
            <a:r>
              <a:rPr lang="en-US" sz="2400" b="1" dirty="0" smtClean="0">
                <a:solidFill>
                  <a:srgbClr val="FF0000"/>
                </a:solidFill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</a:rPr>
              <a:t>kẹp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859024" y="3893233"/>
            <a:ext cx="20682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solidFill>
                  <a:srgbClr val="FF0000"/>
                </a:solidFill>
              </a:rPr>
              <a:t>Vợt</a:t>
            </a:r>
            <a:r>
              <a:rPr lang="en-US" sz="2400" b="1" dirty="0" smtClean="0">
                <a:solidFill>
                  <a:srgbClr val="FF0000"/>
                </a:solidFill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</a:rPr>
              <a:t>côn</a:t>
            </a:r>
            <a:r>
              <a:rPr lang="en-US" sz="2400" b="1" dirty="0" smtClean="0">
                <a:solidFill>
                  <a:srgbClr val="FF0000"/>
                </a:solidFill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</a:rPr>
              <a:t>trùng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194851" y="3789669"/>
            <a:ext cx="15000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solidFill>
                  <a:srgbClr val="FF0000"/>
                </a:solidFill>
              </a:rPr>
              <a:t>Kính</a:t>
            </a:r>
            <a:r>
              <a:rPr lang="en-US" sz="2400" b="1" dirty="0" smtClean="0">
                <a:solidFill>
                  <a:srgbClr val="FF0000"/>
                </a:solidFill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</a:rPr>
              <a:t>lúp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565281" y="3684931"/>
            <a:ext cx="20964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solidFill>
                  <a:srgbClr val="FF0000"/>
                </a:solidFill>
              </a:rPr>
              <a:t>Ống</a:t>
            </a:r>
            <a:r>
              <a:rPr lang="en-US" sz="2400" b="1" dirty="0" smtClean="0">
                <a:solidFill>
                  <a:srgbClr val="FF0000"/>
                </a:solidFill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</a:rPr>
              <a:t>đựng</a:t>
            </a:r>
            <a:r>
              <a:rPr lang="en-US" sz="2400" b="1" dirty="0" smtClean="0">
                <a:solidFill>
                  <a:srgbClr val="FF0000"/>
                </a:solidFill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</a:rPr>
              <a:t>mẫu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0182494" y="6301852"/>
            <a:ext cx="15000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solidFill>
                  <a:srgbClr val="FF0000"/>
                </a:solidFill>
              </a:rPr>
              <a:t>Giấy</a:t>
            </a:r>
            <a:r>
              <a:rPr lang="en-US" sz="2400" b="1" dirty="0" smtClean="0">
                <a:solidFill>
                  <a:srgbClr val="FF0000"/>
                </a:solidFill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</a:rPr>
              <a:t>bút</a:t>
            </a:r>
            <a:endParaRPr 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4331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7" dur="7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7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2" dur="7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7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4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7" dur="75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75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9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2" dur="7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7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4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7" dur="7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7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9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2" dur="75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75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4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7" dur="7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7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9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2" dur="7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7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4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8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1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4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7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0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3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6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9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Tôi yêu Hà Nội - Vườn Bách Thảo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7566" y="0"/>
            <a:ext cx="1195251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616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1384663" y="26126"/>
            <a:ext cx="9470571" cy="522514"/>
          </a:xfrm>
          <a:prstGeom prst="roundRect">
            <a:avLst/>
          </a:prstGeom>
          <a:solidFill>
            <a:srgbClr val="0099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BÀI 16: TÌM HIỂU SINH VẬT NGOÀI THIÊN NHIÊN</a:t>
            </a:r>
            <a:endParaRPr lang="en-US" sz="28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909482" y="927846"/>
            <a:ext cx="1734671" cy="5056307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/>
              <a:t>PHÂN CÔNG NHIỆM VỤ CÁC NHÓM</a:t>
            </a:r>
            <a:endParaRPr lang="en-US" sz="4000" b="1" dirty="0"/>
          </a:p>
        </p:txBody>
      </p:sp>
      <p:grpSp>
        <p:nvGrpSpPr>
          <p:cNvPr id="20" name="Group 19"/>
          <p:cNvGrpSpPr/>
          <p:nvPr/>
        </p:nvGrpSpPr>
        <p:grpSpPr>
          <a:xfrm>
            <a:off x="3956367" y="1075403"/>
            <a:ext cx="6088586" cy="1395412"/>
            <a:chOff x="3956367" y="1075403"/>
            <a:chExt cx="6088586" cy="1395412"/>
          </a:xfrm>
        </p:grpSpPr>
        <p:sp>
          <p:nvSpPr>
            <p:cNvPr id="5" name="Freeform 4"/>
            <p:cNvSpPr/>
            <p:nvPr/>
          </p:nvSpPr>
          <p:spPr>
            <a:xfrm>
              <a:off x="3956367" y="1075403"/>
              <a:ext cx="6088586" cy="1395412"/>
            </a:xfrm>
            <a:custGeom>
              <a:avLst/>
              <a:gdLst>
                <a:gd name="connsiteX0" fmla="*/ 0 w 4465319"/>
                <a:gd name="connsiteY0" fmla="*/ 0 h 1395412"/>
                <a:gd name="connsiteX1" fmla="*/ 4465319 w 4465319"/>
                <a:gd name="connsiteY1" fmla="*/ 0 h 1395412"/>
                <a:gd name="connsiteX2" fmla="*/ 4465319 w 4465319"/>
                <a:gd name="connsiteY2" fmla="*/ 1395412 h 1395412"/>
                <a:gd name="connsiteX3" fmla="*/ 0 w 4465319"/>
                <a:gd name="connsiteY3" fmla="*/ 1395412 h 1395412"/>
                <a:gd name="connsiteX4" fmla="*/ 0 w 4465319"/>
                <a:gd name="connsiteY4" fmla="*/ 0 h 1395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65319" h="1395412">
                  <a:moveTo>
                    <a:pt x="0" y="0"/>
                  </a:moveTo>
                  <a:lnTo>
                    <a:pt x="4465319" y="0"/>
                  </a:lnTo>
                  <a:lnTo>
                    <a:pt x="4465319" y="1395412"/>
                  </a:lnTo>
                  <a:lnTo>
                    <a:pt x="0" y="13954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alpha val="40000"/>
              </a:schemeClr>
            </a:solidFill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accent4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1">
              <a:schemeClr val="lt1">
                <a:alpha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45159" tIns="243840" rIns="243840" bIns="243840" numCol="1" spcCol="1270" anchor="ctr" anchorCtr="0">
              <a:noAutofit/>
            </a:bodyPr>
            <a:lstStyle/>
            <a:p>
              <a:pPr lvl="0" algn="l" defTabSz="2844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6400" kern="1200" dirty="0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4766654" y="1283269"/>
              <a:ext cx="5184170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2800" dirty="0" err="1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Đ</a:t>
              </a:r>
              <a:r>
                <a:rPr lang="en-US" sz="2800" dirty="0" err="1" smtClean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iều</a:t>
              </a:r>
              <a:r>
                <a:rPr lang="en-US" sz="2800" dirty="0" smtClean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2800" dirty="0" err="1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tra</a:t>
              </a:r>
              <a:r>
                <a:rPr lang="en-US" sz="28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2800" dirty="0" err="1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đa</a:t>
              </a:r>
              <a:r>
                <a:rPr lang="en-US" sz="28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2800" dirty="0" err="1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dạng</a:t>
              </a:r>
              <a:r>
                <a:rPr lang="en-US" sz="28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2800" dirty="0" err="1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sinh</a:t>
              </a:r>
              <a:r>
                <a:rPr lang="en-US" sz="28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2800" dirty="0" err="1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học</a:t>
              </a:r>
              <a:r>
                <a:rPr lang="en-US" sz="28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2800" dirty="0" err="1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thực</a:t>
              </a:r>
              <a:r>
                <a:rPr lang="en-US" sz="28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2800" dirty="0" err="1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vật</a:t>
              </a:r>
              <a:r>
                <a:rPr lang="en-US" sz="28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2800" dirty="0" err="1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trong</a:t>
              </a:r>
              <a:r>
                <a:rPr lang="en-US" sz="28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2800" dirty="0" err="1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vườn</a:t>
              </a:r>
              <a:r>
                <a:rPr lang="en-US" sz="28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2800" dirty="0" err="1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Bách</a:t>
              </a:r>
              <a:r>
                <a:rPr lang="en-US" sz="28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2800" dirty="0" err="1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Thảo</a:t>
              </a:r>
              <a:endPara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3956367" y="2832073"/>
            <a:ext cx="6088586" cy="1395412"/>
            <a:chOff x="3956367" y="2832073"/>
            <a:chExt cx="6088586" cy="1395412"/>
          </a:xfrm>
        </p:grpSpPr>
        <p:sp>
          <p:nvSpPr>
            <p:cNvPr id="7" name="Freeform 6"/>
            <p:cNvSpPr/>
            <p:nvPr/>
          </p:nvSpPr>
          <p:spPr>
            <a:xfrm>
              <a:off x="3956367" y="2832073"/>
              <a:ext cx="6088586" cy="1395412"/>
            </a:xfrm>
            <a:custGeom>
              <a:avLst/>
              <a:gdLst>
                <a:gd name="connsiteX0" fmla="*/ 0 w 4465319"/>
                <a:gd name="connsiteY0" fmla="*/ 0 h 1395412"/>
                <a:gd name="connsiteX1" fmla="*/ 4465319 w 4465319"/>
                <a:gd name="connsiteY1" fmla="*/ 0 h 1395412"/>
                <a:gd name="connsiteX2" fmla="*/ 4465319 w 4465319"/>
                <a:gd name="connsiteY2" fmla="*/ 1395412 h 1395412"/>
                <a:gd name="connsiteX3" fmla="*/ 0 w 4465319"/>
                <a:gd name="connsiteY3" fmla="*/ 1395412 h 1395412"/>
                <a:gd name="connsiteX4" fmla="*/ 0 w 4465319"/>
                <a:gd name="connsiteY4" fmla="*/ 0 h 1395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65319" h="1395412">
                  <a:moveTo>
                    <a:pt x="0" y="0"/>
                  </a:moveTo>
                  <a:lnTo>
                    <a:pt x="4465319" y="0"/>
                  </a:lnTo>
                  <a:lnTo>
                    <a:pt x="4465319" y="1395412"/>
                  </a:lnTo>
                  <a:lnTo>
                    <a:pt x="0" y="13954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9FF99">
                <a:alpha val="40000"/>
              </a:srgbClr>
            </a:solidFill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accent4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1">
              <a:schemeClr val="lt1">
                <a:alpha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45159" tIns="243840" rIns="243840" bIns="243840" numCol="1" spcCol="1270" anchor="ctr" anchorCtr="0">
              <a:noAutofit/>
            </a:bodyPr>
            <a:lstStyle/>
            <a:p>
              <a:pPr lvl="0" algn="l" defTabSz="2844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6400" kern="1200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4727832" y="2967243"/>
              <a:ext cx="5230619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2800" dirty="0" err="1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Đ</a:t>
              </a:r>
              <a:r>
                <a:rPr lang="en-US" sz="2800" dirty="0" err="1" smtClean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iều</a:t>
              </a:r>
              <a:r>
                <a:rPr lang="en-US" sz="2800" dirty="0" smtClean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2800" dirty="0" err="1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tra</a:t>
              </a:r>
              <a:r>
                <a:rPr lang="en-US" sz="28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2800" dirty="0" err="1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đa</a:t>
              </a:r>
              <a:r>
                <a:rPr lang="en-US" sz="28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2800" dirty="0" err="1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dạng</a:t>
              </a:r>
              <a:r>
                <a:rPr lang="en-US" sz="28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2800" dirty="0" err="1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sinh</a:t>
              </a:r>
              <a:r>
                <a:rPr lang="en-US" sz="28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2800" dirty="0" err="1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học</a:t>
              </a:r>
              <a:r>
                <a:rPr lang="en-US" sz="28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2800" dirty="0" err="1" smtClean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động</a:t>
              </a:r>
              <a:r>
                <a:rPr lang="en-US" sz="2800" dirty="0" smtClean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2800" dirty="0" err="1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vật</a:t>
              </a:r>
              <a:r>
                <a:rPr lang="en-US" sz="28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2800" dirty="0" err="1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trong</a:t>
              </a:r>
              <a:r>
                <a:rPr lang="en-US" sz="28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2800" dirty="0" err="1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vườn</a:t>
              </a:r>
              <a:r>
                <a:rPr lang="en-US" sz="28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2800" dirty="0" err="1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Bách</a:t>
              </a:r>
              <a:r>
                <a:rPr lang="en-US" sz="28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2800" dirty="0" err="1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Thảo</a:t>
              </a:r>
              <a:endPara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3956367" y="4588742"/>
            <a:ext cx="6088586" cy="1408550"/>
            <a:chOff x="3956367" y="4588742"/>
            <a:chExt cx="6088586" cy="1408550"/>
          </a:xfrm>
        </p:grpSpPr>
        <p:sp>
          <p:nvSpPr>
            <p:cNvPr id="9" name="Freeform 8"/>
            <p:cNvSpPr/>
            <p:nvPr/>
          </p:nvSpPr>
          <p:spPr>
            <a:xfrm>
              <a:off x="3956367" y="4588742"/>
              <a:ext cx="6088586" cy="1395412"/>
            </a:xfrm>
            <a:custGeom>
              <a:avLst/>
              <a:gdLst>
                <a:gd name="connsiteX0" fmla="*/ 0 w 4465319"/>
                <a:gd name="connsiteY0" fmla="*/ 0 h 1395412"/>
                <a:gd name="connsiteX1" fmla="*/ 4465319 w 4465319"/>
                <a:gd name="connsiteY1" fmla="*/ 0 h 1395412"/>
                <a:gd name="connsiteX2" fmla="*/ 4465319 w 4465319"/>
                <a:gd name="connsiteY2" fmla="*/ 1395412 h 1395412"/>
                <a:gd name="connsiteX3" fmla="*/ 0 w 4465319"/>
                <a:gd name="connsiteY3" fmla="*/ 1395412 h 1395412"/>
                <a:gd name="connsiteX4" fmla="*/ 0 w 4465319"/>
                <a:gd name="connsiteY4" fmla="*/ 0 h 1395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65319" h="1395412">
                  <a:moveTo>
                    <a:pt x="0" y="0"/>
                  </a:moveTo>
                  <a:lnTo>
                    <a:pt x="4465319" y="0"/>
                  </a:lnTo>
                  <a:lnTo>
                    <a:pt x="4465319" y="1395412"/>
                  </a:lnTo>
                  <a:lnTo>
                    <a:pt x="0" y="13954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9CCFF">
                <a:alpha val="40000"/>
              </a:srgbClr>
            </a:solidFill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accent4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1">
              <a:schemeClr val="lt1">
                <a:alpha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45159" tIns="243840" rIns="243840" bIns="243840" numCol="1" spcCol="1270" anchor="ctr" anchorCtr="0">
              <a:noAutofit/>
            </a:bodyPr>
            <a:lstStyle/>
            <a:p>
              <a:pPr lvl="0" algn="l" defTabSz="2844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6400" kern="1200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4774282" y="4612297"/>
              <a:ext cx="5184170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2800" dirty="0" err="1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Đ</a:t>
              </a:r>
              <a:r>
                <a:rPr lang="en-US" sz="2800" dirty="0" err="1" smtClean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iều</a:t>
              </a:r>
              <a:r>
                <a:rPr lang="en-US" sz="2800" dirty="0" smtClean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2800" dirty="0" err="1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tra</a:t>
              </a:r>
              <a:r>
                <a:rPr lang="en-US" sz="28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2800" dirty="0" err="1" smtClean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môi</a:t>
              </a:r>
              <a:r>
                <a:rPr lang="en-US" sz="2800" dirty="0" smtClean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2800" dirty="0" err="1" smtClean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trường</a:t>
              </a:r>
              <a:r>
                <a:rPr lang="en-US" sz="2800" dirty="0" smtClean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2800" dirty="0" err="1" smtClean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và</a:t>
              </a:r>
              <a:r>
                <a:rPr lang="en-US" sz="2800" dirty="0" smtClean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2800" dirty="0" err="1" smtClean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đa</a:t>
              </a:r>
              <a:r>
                <a:rPr lang="en-US" sz="2800" dirty="0" smtClean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2800" dirty="0" err="1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dạng</a:t>
              </a:r>
              <a:r>
                <a:rPr lang="en-US" sz="28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2800" dirty="0" err="1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sinh</a:t>
              </a:r>
              <a:r>
                <a:rPr lang="en-US" sz="28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2800" dirty="0" err="1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học</a:t>
              </a:r>
              <a:r>
                <a:rPr lang="en-US" sz="28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2800" dirty="0" err="1" smtClean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sinh</a:t>
              </a:r>
              <a:r>
                <a:rPr lang="en-US" sz="2800" dirty="0" smtClean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2800" dirty="0" err="1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vật</a:t>
              </a:r>
              <a:r>
                <a:rPr lang="en-US" sz="28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2800" dirty="0" err="1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trong</a:t>
              </a:r>
              <a:r>
                <a:rPr lang="en-US" sz="28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2800" dirty="0" err="1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vườn</a:t>
              </a:r>
              <a:r>
                <a:rPr lang="en-US" sz="28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2800" dirty="0" err="1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Bách</a:t>
              </a:r>
              <a:r>
                <a:rPr lang="en-US" sz="28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2800" dirty="0" err="1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Thảo</a:t>
              </a:r>
              <a:endPara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3770312" y="873844"/>
            <a:ext cx="976788" cy="1465183"/>
            <a:chOff x="3770312" y="873844"/>
            <a:chExt cx="976788" cy="1465183"/>
          </a:xfrm>
        </p:grpSpPr>
        <p:sp>
          <p:nvSpPr>
            <p:cNvPr id="27" name="Rectangle 26"/>
            <p:cNvSpPr/>
            <p:nvPr/>
          </p:nvSpPr>
          <p:spPr>
            <a:xfrm>
              <a:off x="3770312" y="873844"/>
              <a:ext cx="976788" cy="1465183"/>
            </a:xfrm>
            <a:prstGeom prst="rect">
              <a:avLst/>
            </a:prstGeom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z="300000"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tint val="50000"/>
                <a:hueOff val="0"/>
                <a:satOff val="0"/>
                <a:lumOff val="0"/>
                <a:alphaOff val="0"/>
              </a:schemeClr>
            </a:fillRef>
            <a:effectRef idx="1">
              <a:schemeClr val="accent4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TextBox 27"/>
            <p:cNvSpPr txBox="1"/>
            <p:nvPr/>
          </p:nvSpPr>
          <p:spPr>
            <a:xfrm>
              <a:off x="3789867" y="1169894"/>
              <a:ext cx="91689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smtClean="0"/>
                <a:t>NHÓM I</a:t>
              </a:r>
              <a:endParaRPr lang="en-US" sz="2000" b="1" dirty="0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3770312" y="2630513"/>
            <a:ext cx="976788" cy="1465183"/>
            <a:chOff x="3770312" y="2630513"/>
            <a:chExt cx="976788" cy="1465183"/>
          </a:xfrm>
        </p:grpSpPr>
        <p:sp>
          <p:nvSpPr>
            <p:cNvPr id="30" name="Rectangle 29"/>
            <p:cNvSpPr/>
            <p:nvPr/>
          </p:nvSpPr>
          <p:spPr>
            <a:xfrm>
              <a:off x="3770312" y="2630513"/>
              <a:ext cx="976788" cy="1465183"/>
            </a:xfrm>
            <a:prstGeom prst="rect">
              <a:avLst/>
            </a:prstGeom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z="300000"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tint val="50000"/>
                <a:hueOff val="5723762"/>
                <a:satOff val="-30078"/>
                <a:lumOff val="-2176"/>
                <a:alphaOff val="0"/>
              </a:schemeClr>
            </a:fillRef>
            <a:effectRef idx="1">
              <a:schemeClr val="accent4">
                <a:tint val="50000"/>
                <a:hueOff val="5723762"/>
                <a:satOff val="-30078"/>
                <a:lumOff val="-2176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TextBox 30"/>
            <p:cNvSpPr txBox="1"/>
            <p:nvPr/>
          </p:nvSpPr>
          <p:spPr>
            <a:xfrm>
              <a:off x="3770312" y="3099762"/>
              <a:ext cx="91689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smtClean="0"/>
                <a:t>NHÓM </a:t>
              </a:r>
              <a:r>
                <a:rPr lang="en-US" sz="2000" b="1" dirty="0"/>
                <a:t>I</a:t>
              </a:r>
              <a:r>
                <a:rPr lang="en-US" sz="2000" b="1" dirty="0" smtClean="0"/>
                <a:t>I</a:t>
              </a:r>
              <a:endParaRPr lang="en-US" sz="2000" b="1" dirty="0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3770312" y="4387182"/>
            <a:ext cx="976788" cy="1465183"/>
            <a:chOff x="3770312" y="4387182"/>
            <a:chExt cx="976788" cy="1465183"/>
          </a:xfrm>
        </p:grpSpPr>
        <p:sp>
          <p:nvSpPr>
            <p:cNvPr id="33" name="Rectangle 32"/>
            <p:cNvSpPr/>
            <p:nvPr/>
          </p:nvSpPr>
          <p:spPr>
            <a:xfrm>
              <a:off x="3770312" y="4387182"/>
              <a:ext cx="976788" cy="1465183"/>
            </a:xfrm>
            <a:prstGeom prst="rect">
              <a:avLst/>
            </a:prstGeom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z="300000"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tint val="50000"/>
                <a:hueOff val="11447524"/>
                <a:satOff val="-60156"/>
                <a:lumOff val="-4353"/>
                <a:alphaOff val="0"/>
              </a:schemeClr>
            </a:fillRef>
            <a:effectRef idx="1">
              <a:schemeClr val="accent4">
                <a:tint val="50000"/>
                <a:hueOff val="11447524"/>
                <a:satOff val="-60156"/>
                <a:lumOff val="-4353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TextBox 33"/>
            <p:cNvSpPr txBox="1"/>
            <p:nvPr/>
          </p:nvSpPr>
          <p:spPr>
            <a:xfrm>
              <a:off x="3797494" y="4856431"/>
              <a:ext cx="91689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smtClean="0"/>
                <a:t>NHÓM III</a:t>
              </a:r>
              <a:endParaRPr lang="en-US" sz="20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1671728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50"/>
                            </p:stCondLst>
                            <p:childTnLst>
                              <p:par>
                                <p:cTn id="3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293223" y="731520"/>
            <a:ext cx="9562011" cy="6051502"/>
            <a:chOff x="2309947" y="2510833"/>
            <a:chExt cx="7382693" cy="4311377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309947" y="2510833"/>
              <a:ext cx="7382693" cy="4311377"/>
            </a:xfrm>
            <a:prstGeom prst="rect">
              <a:avLst/>
            </a:prstGeom>
          </p:spPr>
        </p:pic>
        <p:sp>
          <p:nvSpPr>
            <p:cNvPr id="4" name="TextBox 3"/>
            <p:cNvSpPr txBox="1"/>
            <p:nvPr/>
          </p:nvSpPr>
          <p:spPr>
            <a:xfrm>
              <a:off x="6466114" y="3461657"/>
              <a:ext cx="2664822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800" b="1" dirty="0" smtClean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THUYẾT TRÌNH</a:t>
              </a:r>
              <a:endParaRPr lang="en-US" sz="48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sp>
        <p:nvSpPr>
          <p:cNvPr id="5" name="Rounded Rectangle 4"/>
          <p:cNvSpPr/>
          <p:nvPr/>
        </p:nvSpPr>
        <p:spPr>
          <a:xfrm>
            <a:off x="1384663" y="26126"/>
            <a:ext cx="9470571" cy="522514"/>
          </a:xfrm>
          <a:prstGeom prst="roundRect">
            <a:avLst/>
          </a:prstGeom>
          <a:solidFill>
            <a:srgbClr val="0099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BÀI 16: TÌM HIỂU SINH VẬT NGOÀI THIÊN NHIÊN</a:t>
            </a:r>
            <a:endParaRPr lang="en-US" sz="28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4717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19" y="115523"/>
            <a:ext cx="11793584" cy="6589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678365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336</TotalTime>
  <Words>211</Words>
  <Application>Microsoft Office PowerPoint</Application>
  <PresentationFormat>Widescreen</PresentationFormat>
  <Paragraphs>36</Paragraphs>
  <Slides>8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Tahoma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ThienIT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14</cp:revision>
  <dcterms:created xsi:type="dcterms:W3CDTF">2021-05-21T02:52:18Z</dcterms:created>
  <dcterms:modified xsi:type="dcterms:W3CDTF">2021-06-12T08:47:47Z</dcterms:modified>
</cp:coreProperties>
</file>