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68" r:id="rId6"/>
    <p:sldId id="369" r:id="rId7"/>
    <p:sldId id="301" r:id="rId8"/>
    <p:sldId id="357" r:id="rId9"/>
    <p:sldId id="306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43" r:id="rId18"/>
    <p:sldId id="365" r:id="rId19"/>
    <p:sldId id="315" r:id="rId20"/>
    <p:sldId id="332" r:id="rId21"/>
    <p:sldId id="366" r:id="rId22"/>
    <p:sldId id="367" r:id="rId23"/>
    <p:sldId id="331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94657"/>
  </p:normalViewPr>
  <p:slideViewPr>
    <p:cSldViewPr snapToGrid="0">
      <p:cViewPr varScale="1">
        <p:scale>
          <a:sx n="80" d="100"/>
          <a:sy n="80" d="100"/>
        </p:scale>
        <p:origin x="1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1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0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3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8" name="Picture 7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37019" r="59318" b="39129"/>
          <a:stretch/>
        </p:blipFill>
        <p:spPr>
          <a:xfrm>
            <a:off x="298739" y="736664"/>
            <a:ext cx="5581648" cy="2095436"/>
          </a:xfrm>
          <a:prstGeom prst="rect">
            <a:avLst/>
          </a:prstGeom>
        </p:spPr>
      </p:pic>
      <p:pic>
        <p:nvPicPr>
          <p:cNvPr id="9" name="Picture 8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49261" r="7386" b="38074"/>
          <a:stretch/>
        </p:blipFill>
        <p:spPr>
          <a:xfrm>
            <a:off x="447949" y="3468680"/>
            <a:ext cx="9034894" cy="1201982"/>
          </a:xfrm>
          <a:prstGeom prst="rect">
            <a:avLst/>
          </a:prstGeom>
        </p:spPr>
      </p:pic>
      <p:pic>
        <p:nvPicPr>
          <p:cNvPr id="12" name="CD1-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8879" y="252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97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0" name="Picture 9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61504" r="32159" b="27731"/>
          <a:stretch/>
        </p:blipFill>
        <p:spPr>
          <a:xfrm>
            <a:off x="152403" y="1363758"/>
            <a:ext cx="10915647" cy="1056354"/>
          </a:xfrm>
          <a:prstGeom prst="rect">
            <a:avLst/>
          </a:prstGeom>
        </p:spPr>
      </p:pic>
      <p:pic>
        <p:nvPicPr>
          <p:cNvPr id="11" name="Picture 10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72692" r="39658" b="18865"/>
          <a:stretch/>
        </p:blipFill>
        <p:spPr>
          <a:xfrm>
            <a:off x="0" y="3210749"/>
            <a:ext cx="9957715" cy="856576"/>
          </a:xfrm>
          <a:prstGeom prst="rect">
            <a:avLst/>
          </a:prstGeom>
        </p:spPr>
      </p:pic>
      <p:pic>
        <p:nvPicPr>
          <p:cNvPr id="13" name="CD1-TRACK 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8994" y="1383625"/>
            <a:ext cx="609600" cy="609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745477" y="2442625"/>
            <a:ext cx="454033" cy="17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19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41874" r="16719" b="9947"/>
          <a:stretch/>
        </p:blipFill>
        <p:spPr>
          <a:xfrm>
            <a:off x="1164833" y="987591"/>
            <a:ext cx="10153648" cy="51861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1391" y="3349843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vlogs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6984" y="3349843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bake cakes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62600" y="3264015"/>
            <a:ext cx="2669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play online games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4741" y="5942927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read comics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6984" y="5942927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 models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07484" y="5942927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 soccer stickers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4176" y="402814"/>
            <a:ext cx="5238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and name the pictures</a:t>
            </a:r>
            <a:endParaRPr lang="en-US" sz="3200">
              <a:solidFill>
                <a:srgbClr val="00B0F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94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66" y="1749809"/>
            <a:ext cx="121530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do you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do…………….….…</a:t>
            </a:r>
            <a:endParaRPr lang="en-US" sz="3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B: I ………………….</a:t>
            </a:r>
          </a:p>
          <a:p>
            <a:pPr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……………do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arrange flowers?</a:t>
            </a:r>
          </a:p>
          <a:p>
            <a:pPr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I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arrange flowers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………………..</a:t>
            </a:r>
            <a:endParaRPr lang="en-US" sz="3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552300"/>
            <a:ext cx="549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sample conversation</a:t>
            </a:r>
            <a:endParaRPr lang="en-US" sz="4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5416" y="1707712"/>
            <a:ext cx="359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your free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time?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260" y="2161984"/>
            <a:ext cx="3121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arrange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flowers.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2" y="2656608"/>
            <a:ext cx="2143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often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4627" y="3127383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once a week.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125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26200" r="16718" b="8786"/>
          <a:stretch/>
        </p:blipFill>
        <p:spPr>
          <a:xfrm>
            <a:off x="-3463" y="594149"/>
            <a:ext cx="12192001" cy="6003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56196" y="2019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3" y="4619852"/>
            <a:ext cx="2057397" cy="447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32747" y="2019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5138" y="3847872"/>
            <a:ext cx="1298861" cy="552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40570" y="4335743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5263" y="3825176"/>
            <a:ext cx="1298861" cy="552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9545" y="4305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2403" y="4305299"/>
            <a:ext cx="2343147" cy="381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905130" y="4504822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-3463" y="3443629"/>
            <a:ext cx="1927513" cy="575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8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66" y="1749809"/>
            <a:ext cx="12153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do you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do…………….….…</a:t>
            </a:r>
            <a:endParaRPr lang="en-US" sz="3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B: I …………………..</a:t>
            </a:r>
          </a:p>
          <a:p>
            <a:pPr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……………do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arrange flowers?</a:t>
            </a:r>
          </a:p>
          <a:p>
            <a:pPr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I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arrange flowers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………………..…or…………………………….. such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my family members’ birthday, Tet holiday or Christmas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3860" y="997272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conversation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5416" y="1707712"/>
            <a:ext cx="359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your free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time?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260" y="2161984"/>
            <a:ext cx="3360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arrange flowers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2" y="2656608"/>
            <a:ext cx="2143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often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5047" y="3151231"/>
            <a:ext cx="3395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weekends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9976" y="3151231"/>
            <a:ext cx="5195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some special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occasions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1" name="Picture 10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76993" r="56875" b="16332"/>
          <a:stretch/>
        </p:blipFill>
        <p:spPr>
          <a:xfrm>
            <a:off x="152403" y="360144"/>
            <a:ext cx="5314948" cy="7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085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28812" r="16562" b="24749"/>
          <a:stretch/>
        </p:blipFill>
        <p:spPr>
          <a:xfrm>
            <a:off x="-1" y="330138"/>
            <a:ext cx="12192001" cy="6089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01191" y="3144158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vlogs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56052" y="3144159"/>
            <a:ext cx="1914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once a week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3279" y="3144160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 soccer stickers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0591" y="3792275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2733" y="379227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5111" y="456545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3440" y="455117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5111" y="382250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81868" y="382250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08528" y="455117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3440" y="538216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35111" y="539645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09689" y="528702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19725" y="4551170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79963" y="528702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341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1138741"/>
            <a:ext cx="5153844" cy="1079632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 smtClean="0">
                <a:solidFill>
                  <a:srgbClr val="242021"/>
                </a:solidFill>
                <a:effectLst/>
              </a:rPr>
              <a:t>What</a:t>
            </a:r>
            <a:r>
              <a:rPr lang="en-US" sz="2600" b="0" i="0" smtClean="0">
                <a:solidFill>
                  <a:srgbClr val="242021"/>
                </a:solidFill>
                <a:effectLst/>
              </a:rPr>
              <a:t> do you do in your free time?</a:t>
            </a:r>
            <a:endParaRPr lang="en-US" sz="2600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1148753"/>
            <a:ext cx="4986233" cy="11664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smtClean="0">
                <a:solidFill>
                  <a:srgbClr val="242021"/>
                </a:solidFill>
                <a:effectLst/>
              </a:rPr>
              <a:t>I </a:t>
            </a:r>
            <a:r>
              <a:rPr lang="en-US" sz="2600" b="1" i="0" smtClean="0">
                <a:solidFill>
                  <a:srgbClr val="242021"/>
                </a:solidFill>
                <a:effectLst/>
              </a:rPr>
              <a:t>make vlogs.</a:t>
            </a:r>
            <a:endParaRPr lang="en-US" sz="26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720284"/>
            <a:ext cx="5178614" cy="993904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 smtClean="0">
                <a:solidFill>
                  <a:srgbClr val="242021"/>
                </a:solidFill>
                <a:effectLst/>
              </a:rPr>
              <a:t>How often </a:t>
            </a:r>
            <a:r>
              <a:rPr lang="en-US" sz="2600" b="0" i="0" smtClean="0">
                <a:solidFill>
                  <a:srgbClr val="242021"/>
                </a:solidFill>
                <a:effectLst/>
              </a:rPr>
              <a:t>do you make vlogs?</a:t>
            </a:r>
            <a:r>
              <a:rPr lang="en-US" sz="2600" smtClean="0"/>
              <a:t> </a:t>
            </a:r>
            <a:endParaRPr lang="en-US" sz="2600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396736" y="2759147"/>
            <a:ext cx="5043509" cy="957060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>
                <a:solidFill>
                  <a:srgbClr val="242021"/>
                </a:solidFill>
              </a:rPr>
              <a:t>I make vlogs </a:t>
            </a:r>
            <a:r>
              <a:rPr lang="en-US" sz="2600" b="1">
                <a:solidFill>
                  <a:srgbClr val="242021"/>
                </a:solidFill>
              </a:rPr>
              <a:t>once a week.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11125" y="302986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63094" y="4314996"/>
            <a:ext cx="5115863" cy="98549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 smtClean="0">
                <a:solidFill>
                  <a:srgbClr val="242021"/>
                </a:solidFill>
                <a:effectLst/>
              </a:rPr>
              <a:t>What else </a:t>
            </a:r>
            <a:r>
              <a:rPr lang="en-US" sz="2600" b="0" i="0" smtClean="0">
                <a:solidFill>
                  <a:srgbClr val="242021"/>
                </a:solidFill>
                <a:effectLst/>
              </a:rPr>
              <a:t>do you like doing?</a:t>
            </a:r>
            <a:endParaRPr lang="en-US" sz="2600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54014" y="4188083"/>
            <a:ext cx="4993637" cy="104000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smtClean="0">
                <a:solidFill>
                  <a:srgbClr val="242021"/>
                </a:solidFill>
                <a:effectLst/>
              </a:rPr>
              <a:t>I also like </a:t>
            </a:r>
            <a:r>
              <a:rPr lang="en-US" sz="2600" b="1" i="0" smtClean="0">
                <a:solidFill>
                  <a:srgbClr val="242021"/>
                </a:solidFill>
                <a:effectLst/>
              </a:rPr>
              <a:t>collecting soccer stickers.</a:t>
            </a:r>
            <a:endParaRPr lang="en-US" sz="26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35916" y="463014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18825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39145"/>
            <a:ext cx="1144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i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What is the most popular hobby in your group?</a:t>
            </a:r>
            <a:endParaRPr lang="en-US" sz="3600" i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55534" y="3226281"/>
            <a:ext cx="9730596" cy="1190445"/>
          </a:xfrm>
          <a:prstGeom prst="wedgeRoundRectCallout">
            <a:avLst>
              <a:gd name="adj1" fmla="val -40364"/>
              <a:gd name="adj2" fmla="val 1045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In our group, the most popular hobby is….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063" y="456969"/>
            <a:ext cx="42234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5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groups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61" y="39319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107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696" y="545695"/>
            <a:ext cx="111378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Write a </a:t>
            </a:r>
            <a:r>
              <a:rPr lang="en-US" sz="3600" i="1">
                <a:solidFill>
                  <a:srgbClr val="00B0F0"/>
                </a:solidFill>
              </a:rPr>
              <a:t>paragraph </a:t>
            </a:r>
            <a:r>
              <a:rPr lang="en-US" sz="3600" i="1" smtClean="0">
                <a:solidFill>
                  <a:srgbClr val="00B0F0"/>
                </a:solidFill>
              </a:rPr>
              <a:t>about your hobby. You can begin with.  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9696" y="23117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My hobby is/ hobbies are…..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697" y="545695"/>
            <a:ext cx="47080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B0F0"/>
                </a:solidFill>
              </a:rPr>
              <a:t>Suggested paragraph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9696" y="1828648"/>
            <a:ext cx="110904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My hobby is baking cakes. I bake cakes when I have free time. I often spend one or two hours baking cakes. My mother is a good baker so she helps me a lot.  In addition, I like making vlogs. I make vlog every week and it helps me make new friends. 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What about you? What do you do in your free time?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00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</a:t>
            </a:r>
            <a:r>
              <a:rPr lang="en-US" i="1" dirty="0" smtClean="0"/>
              <a:t>here to play the game</a:t>
            </a:r>
            <a:endParaRPr lang="en-US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710813"/>
            <a:ext cx="9425323" cy="41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222" y="2694615"/>
            <a:ext cx="1112465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t</a:t>
            </a:r>
            <a:r>
              <a:rPr lang="en-US" sz="3600" dirty="0" smtClean="0">
                <a:solidFill>
                  <a:srgbClr val="0070C0"/>
                </a:solidFill>
              </a:rPr>
              <a:t>alk about your hobby.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dirty="0" smtClean="0">
                <a:solidFill>
                  <a:srgbClr val="0070C0"/>
                </a:solidFill>
              </a:rPr>
              <a:t>practice </a:t>
            </a:r>
            <a:r>
              <a:rPr lang="en-US" sz="3600" dirty="0">
                <a:solidFill>
                  <a:srgbClr val="0070C0"/>
                </a:solidFill>
              </a:rPr>
              <a:t>pronouncing </a:t>
            </a:r>
            <a:r>
              <a:rPr lang="en-US" sz="3600" dirty="0" smtClean="0">
                <a:solidFill>
                  <a:srgbClr val="0070C0"/>
                </a:solidFill>
              </a:rPr>
              <a:t>sound /</a:t>
            </a:r>
            <a:r>
              <a:rPr lang="en-US" sz="3600" dirty="0" err="1" smtClean="0">
                <a:solidFill>
                  <a:srgbClr val="FF0000"/>
                </a:solidFill>
              </a:rPr>
              <a:t>ei</a:t>
            </a:r>
            <a:r>
              <a:rPr lang="en-US" sz="3600" dirty="0" smtClean="0">
                <a:solidFill>
                  <a:srgbClr val="0070C0"/>
                </a:solidFill>
              </a:rPr>
              <a:t>/.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257" y="1871045"/>
            <a:ext cx="1165393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Make </a:t>
            </a:r>
            <a:r>
              <a:rPr lang="en-US" sz="3600" i="1" dirty="0">
                <a:solidFill>
                  <a:srgbClr val="0070C0"/>
                </a:solidFill>
              </a:rPr>
              <a:t>2 sentences containing some words with the sound /</a:t>
            </a:r>
            <a:r>
              <a:rPr lang="en-US" sz="3600" i="1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/, then practice </a:t>
            </a:r>
            <a:r>
              <a:rPr lang="en-US" sz="3600" i="1" dirty="0" smtClean="0">
                <a:solidFill>
                  <a:srgbClr val="0070C0"/>
                </a:solidFill>
              </a:rPr>
              <a:t>saying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Redo </a:t>
            </a:r>
            <a:r>
              <a:rPr lang="en-US" sz="3600" i="1" dirty="0">
                <a:solidFill>
                  <a:srgbClr val="0070C0"/>
                </a:solidFill>
              </a:rPr>
              <a:t>the writing exercise on page </a:t>
            </a:r>
            <a:r>
              <a:rPr lang="en-US" sz="3600" i="1" dirty="0" smtClean="0">
                <a:solidFill>
                  <a:srgbClr val="0070C0"/>
                </a:solidFill>
              </a:rPr>
              <a:t>3 </a:t>
            </a:r>
            <a:r>
              <a:rPr lang="en-US" sz="3600" i="1" dirty="0">
                <a:solidFill>
                  <a:srgbClr val="0070C0"/>
                </a:solidFill>
              </a:rPr>
              <a:t>WB (Writing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Lesson 2 – New words and Listening (page 7 </a:t>
            </a:r>
            <a:r>
              <a:rPr lang="en-US" sz="3600" i="1" dirty="0" smtClean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 smtClean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279593"/>
            <a:ext cx="598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pronounce the sound 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correctly.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ask and answer about free time activities, using time expressions of the Simple Present.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conduct a survey about hobbies</a:t>
            </a:r>
            <a:r>
              <a:rPr lang="en-US" sz="3600" dirty="0" smtClean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mystery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balcony 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adventure 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fantasy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dinner		B. kitchen 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laundry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garage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dangerous		 B. exciting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mountainous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beautiful</a:t>
            </a: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228" y="218902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/ˈmɪstəri/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ˈbælkəni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47802" y="16203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/ədˈventʃər/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fæntəsi/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saɪtɪŋ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2428" y="5523096"/>
            <a:ext cx="274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maʊntənəs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/ɡəˈrɑːʒ/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/ˈdɪnər/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/ˈkɪtʃən/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bjuːtəfl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/ˈlɔːndri/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deɪndʒərəs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4563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u="sng" smtClean="0">
                <a:latin typeface="+mj-lt"/>
              </a:rPr>
              <a:t>c</a:t>
            </a:r>
            <a:r>
              <a:rPr lang="en-US" sz="3200" smtClean="0">
                <a:latin typeface="+mj-lt"/>
              </a:rPr>
              <a:t>enter		B</a:t>
            </a:r>
            <a:r>
              <a:rPr lang="en-US" sz="3200">
                <a:latin typeface="+mj-lt"/>
              </a:rPr>
              <a:t>. </a:t>
            </a:r>
            <a:r>
              <a:rPr lang="en-US" sz="3200" u="sng" smtClean="0">
                <a:latin typeface="+mj-lt"/>
              </a:rPr>
              <a:t>c</a:t>
            </a:r>
            <a:r>
              <a:rPr lang="en-US" sz="3200" smtClean="0">
                <a:latin typeface="+mj-lt"/>
              </a:rPr>
              <a:t>ity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soc</a:t>
            </a:r>
            <a:r>
              <a:rPr lang="en-US" sz="3200" u="sng" smtClean="0">
                <a:latin typeface="+mj-lt"/>
              </a:rPr>
              <a:t>c</a:t>
            </a:r>
            <a:r>
              <a:rPr lang="en-US" sz="3200" smtClean="0">
                <a:latin typeface="+mj-lt"/>
              </a:rPr>
              <a:t>er 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i</a:t>
            </a:r>
            <a:r>
              <a:rPr lang="en-US" sz="3200" u="sng" smtClean="0">
                <a:latin typeface="+mj-lt"/>
              </a:rPr>
              <a:t>c</a:t>
            </a:r>
            <a:r>
              <a:rPr lang="en-US" sz="3200" smtClean="0">
                <a:latin typeface="+mj-lt"/>
              </a:rPr>
              <a:t>ing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bowl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ng		B. t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ming 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ton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ght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Fr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day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dram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		B. g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rage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vill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w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ter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6897" y="13551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983" y="332811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316855" y="53030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/ˈsentər/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/ˈsɪti/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sɑːk</a:t>
            </a:r>
            <a:r>
              <a:rPr lang="en-US" sz="320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64224" y="187373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aɪsɪŋ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boʊlɪŋ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6843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taɪmɪŋ/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06459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/təˈnaɪt/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16422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fraɪdeɪ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/ˈdrɑːmə/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26214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/ɡəˈrɑːʒ/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6946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vɪlə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49229" y="562161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ˈwɑːt</a:t>
            </a:r>
            <a:r>
              <a:rPr lang="en-US" sz="3200" smtClean="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36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09257"/>
            <a:ext cx="3705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39" y="40925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50098" y="1763185"/>
            <a:ext cx="8472299" cy="47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21457" r="8120"/>
          <a:stretch/>
        </p:blipFill>
        <p:spPr>
          <a:xfrm>
            <a:off x="2268994" y="969313"/>
            <a:ext cx="7567733" cy="3536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1271" y="131840"/>
            <a:ext cx="871451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Key answer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37709" y="1806786"/>
            <a:ext cx="2064327" cy="2357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37708" y="2148823"/>
            <a:ext cx="2064328" cy="1231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37707" y="2540491"/>
            <a:ext cx="2064329" cy="11785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88533" y="2148823"/>
            <a:ext cx="1913503" cy="795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85309" y="1753630"/>
            <a:ext cx="2216727" cy="1608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85309" y="2595410"/>
            <a:ext cx="2216727" cy="11767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81054" y="2998868"/>
            <a:ext cx="1620982" cy="1231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8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5201</TotalTime>
  <Words>612</Words>
  <Application>Microsoft Office PowerPoint</Application>
  <PresentationFormat>Widescreen</PresentationFormat>
  <Paragraphs>148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APPLE CHANCERY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235</cp:revision>
  <dcterms:created xsi:type="dcterms:W3CDTF">2020-12-08T03:17:05Z</dcterms:created>
  <dcterms:modified xsi:type="dcterms:W3CDTF">2022-07-13T01:11:57Z</dcterms:modified>
</cp:coreProperties>
</file>