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76" r:id="rId1"/>
  </p:sldMasterIdLst>
  <p:notesMasterIdLst>
    <p:notesMasterId r:id="rId24"/>
  </p:notesMasterIdLst>
  <p:handoutMasterIdLst>
    <p:handoutMasterId r:id="rId25"/>
  </p:handoutMasterIdLst>
  <p:sldIdLst>
    <p:sldId id="256" r:id="rId2"/>
    <p:sldId id="281" r:id="rId3"/>
    <p:sldId id="315" r:id="rId4"/>
    <p:sldId id="342" r:id="rId5"/>
    <p:sldId id="343" r:id="rId6"/>
    <p:sldId id="344" r:id="rId7"/>
    <p:sldId id="279" r:id="rId8"/>
    <p:sldId id="345" r:id="rId9"/>
    <p:sldId id="346" r:id="rId10"/>
    <p:sldId id="352" r:id="rId11"/>
    <p:sldId id="353" r:id="rId12"/>
    <p:sldId id="351" r:id="rId13"/>
    <p:sldId id="333" r:id="rId14"/>
    <p:sldId id="347" r:id="rId15"/>
    <p:sldId id="348" r:id="rId16"/>
    <p:sldId id="356" r:id="rId17"/>
    <p:sldId id="354" r:id="rId18"/>
    <p:sldId id="355" r:id="rId19"/>
    <p:sldId id="357" r:id="rId20"/>
    <p:sldId id="359" r:id="rId21"/>
    <p:sldId id="361" r:id="rId22"/>
    <p:sldId id="276" r:id="rId23"/>
  </p:sldIdLst>
  <p:sldSz cx="9144000" cy="6858000" type="screen4x3"/>
  <p:notesSz cx="7104063" cy="10234613"/>
  <p:embeddedFontLs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8D2668F7-66CA-45C5-9E7D-CFAE3C1ED636}" type="datetimeFigureOut">
              <a:rPr lang="en-US" smtClean="0"/>
              <a:t>10/10/2020</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2AA0F32-7828-4B50-B900-80F7094AF665}" type="slidenum">
              <a:rPr lang="en-US" smtClean="0"/>
              <a:t>‹#›</a:t>
            </a:fld>
            <a:endParaRPr lang="en-US"/>
          </a:p>
        </p:txBody>
      </p:sp>
    </p:spTree>
    <p:extLst>
      <p:ext uri="{BB962C8B-B14F-4D97-AF65-F5344CB8AC3E}">
        <p14:creationId xmlns:p14="http://schemas.microsoft.com/office/powerpoint/2010/main" val="1332763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81FE3CA-BD17-4C90-9BF6-6BABA79F689F}" type="datetimeFigureOut">
              <a:rPr lang="en-US" smtClean="0"/>
              <a:t>10/10/2020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3D85117B-5ABF-4DAD-B190-C75FBBBEF072}" type="slidenum">
              <a:rPr lang="en-US" smtClean="0"/>
              <a:t>‹#›</a:t>
            </a:fld>
            <a:endParaRPr lang="en-US"/>
          </a:p>
        </p:txBody>
      </p:sp>
    </p:spTree>
    <p:extLst>
      <p:ext uri="{BB962C8B-B14F-4D97-AF65-F5344CB8AC3E}">
        <p14:creationId xmlns:p14="http://schemas.microsoft.com/office/powerpoint/2010/main" val="34350552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32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64578" y="4267200"/>
            <a:ext cx="5410200" cy="14478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smtClean="0">
                <a:solidFill>
                  <a:srgbClr val="7030A0"/>
                </a:solidFill>
                <a:latin typeface="Times New Roman" pitchFamily="18" charset="0"/>
                <a:cs typeface="Times New Roman" pitchFamily="18" charset="0"/>
              </a:rPr>
              <a:t>SỞ</a:t>
            </a:r>
            <a:r>
              <a:rPr lang="en-US" b="0" baseline="0" smtClean="0">
                <a:solidFill>
                  <a:srgbClr val="7030A0"/>
                </a:solidFill>
                <a:latin typeface="Times New Roman" pitchFamily="18" charset="0"/>
                <a:cs typeface="Times New Roman" pitchFamily="18" charset="0"/>
              </a:rPr>
              <a:t> GIÁO DỤC VÀ ĐÀO TẠO THÀNH PHỐ HỒ CHÍ MINH</a:t>
            </a:r>
          </a:p>
          <a:p>
            <a:pPr algn="ctr"/>
            <a:r>
              <a:rPr lang="en-US" b="1" baseline="0" smtClean="0">
                <a:solidFill>
                  <a:srgbClr val="7030A0"/>
                </a:solidFill>
                <a:latin typeface="Times New Roman" pitchFamily="18" charset="0"/>
                <a:cs typeface="Times New Roman" pitchFamily="18" charset="0"/>
              </a:rPr>
              <a:t>Trường THPT TRẦN QUANG KHẢI</a:t>
            </a:r>
          </a:p>
          <a:p>
            <a:pPr algn="ctr"/>
            <a:r>
              <a:rPr lang="en-US" b="0" baseline="0" err="1" smtClean="0">
                <a:solidFill>
                  <a:srgbClr val="7030A0"/>
                </a:solidFill>
                <a:latin typeface="Times New Roman" pitchFamily="18" charset="0"/>
                <a:cs typeface="Times New Roman" pitchFamily="18" charset="0"/>
              </a:rPr>
              <a:t>Tổ</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bộ</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môn</a:t>
            </a:r>
            <a:r>
              <a:rPr lang="en-US" b="0" baseline="0" smtClean="0">
                <a:solidFill>
                  <a:srgbClr val="7030A0"/>
                </a:solidFill>
                <a:latin typeface="Times New Roman" pitchFamily="18" charset="0"/>
                <a:cs typeface="Times New Roman" pitchFamily="18" charset="0"/>
              </a:rPr>
              <a:t>: </a:t>
            </a:r>
            <a:r>
              <a:rPr lang="en-US" b="1" baseline="0" smtClean="0">
                <a:solidFill>
                  <a:srgbClr val="7030A0"/>
                </a:solidFill>
                <a:latin typeface="Times New Roman" pitchFamily="18" charset="0"/>
                <a:cs typeface="Times New Roman" pitchFamily="18" charset="0"/>
              </a:rPr>
              <a:t>TIN HỌC</a:t>
            </a:r>
            <a:endParaRPr lang="en-US" b="1">
              <a:solidFill>
                <a:srgbClr val="7030A0"/>
              </a:solidFill>
              <a:latin typeface="Times New Roman" pitchFamily="18" charset="0"/>
              <a:cs typeface="Times New Roman"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smtClean="0">
                <a:solidFill>
                  <a:srgbClr val="7030A0"/>
                </a:solidFill>
                <a:effectLst/>
                <a:latin typeface="Times New Roman" pitchFamily="18" charset="0"/>
                <a:cs typeface="Times New Roman" pitchFamily="18" charset="0"/>
              </a:rPr>
              <a:t>Bài</a:t>
            </a:r>
            <a:r>
              <a:rPr lang="en-US" sz="1800" b="0" baseline="0" smtClean="0">
                <a:solidFill>
                  <a:srgbClr val="7030A0"/>
                </a:solidFill>
                <a:effectLst/>
                <a:latin typeface="Times New Roman" pitchFamily="18" charset="0"/>
                <a:cs typeface="Times New Roman" pitchFamily="18" charset="0"/>
              </a:rPr>
              <a:t> dạy điện </a:t>
            </a:r>
            <a:r>
              <a:rPr lang="en-US" sz="1800" b="0" baseline="0" smtClean="0">
                <a:solidFill>
                  <a:srgbClr val="7030A0"/>
                </a:solidFill>
                <a:effectLst/>
                <a:latin typeface="Times New Roman" pitchFamily="18" charset="0"/>
                <a:cs typeface="Times New Roman" pitchFamily="18" charset="0"/>
              </a:rPr>
              <a:t>tử Tin học Lớp 12</a:t>
            </a:r>
            <a:endParaRPr lang="en-US" sz="1800" b="0">
              <a:solidFill>
                <a:srgbClr val="7030A0"/>
              </a:solidFill>
              <a:effectLst/>
              <a:latin typeface="Times New Roman" pitchFamily="18" charset="0"/>
              <a:cs typeface="Times New Roman" pitchFamily="18" charset="0"/>
            </a:endParaRPr>
          </a:p>
        </p:txBody>
      </p:sp>
      <p:sp>
        <p:nvSpPr>
          <p:cNvPr id="12"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4"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1053" name="ShockwaveFlash1" r:id="rId2" imgW="914286" imgH="914286"/>
        </mc:Choice>
        <mc:Fallback>
          <p:control name="ShockwaveFlash1" r:id="rId2" imgW="914286" imgH="9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18643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80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570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itchFamily="18" charset="0"/>
              <a:buChar char="‒"/>
              <a:defRPr sz="2400"/>
            </a:lvl1pPr>
            <a:lvl2pPr marL="742950" indent="-285750">
              <a:buFont typeface="Times New Roman" pitchFamily="18" charset="0"/>
              <a:buChar char="+"/>
              <a:defRPr sz="2400"/>
            </a:lvl2pPr>
            <a:lvl3pPr marL="1143000" indent="-228600">
              <a:buFont typeface="Courier New" pitchFamily="49" charset="0"/>
              <a:buChar char="o"/>
              <a:defRPr sz="2400"/>
            </a:lvl3pPr>
            <a:lvl4pPr marL="1600200" indent="-228600">
              <a:buFont typeface="Arial" pitchFamily="34" charset="0"/>
              <a:buChar cha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352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03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3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0600"/>
            <a:ext cx="4041775"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2"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41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3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91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969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2076" name="ShockwaveFlash1" r:id="rId14" imgW="914286" imgH="914286"/>
        </mc:Choice>
        <mc:Fallback>
          <p:control name="ShockwaveFlash1" r:id="rId14" imgW="914286" imgH="914286">
            <p:pic>
              <p:nvPicPr>
                <p:cNvPr id="0"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10681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tm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CẤU TRÚC BẢNG</a:t>
            </a:r>
            <a:endPar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4267200"/>
            <a:ext cx="4495800" cy="1752600"/>
          </a:xfrm>
        </p:spPr>
        <p:txBody>
          <a:bodyPr/>
          <a:lstStyle/>
          <a:p>
            <a:pPr algn="l"/>
            <a:r>
              <a:rPr lang="en-US" smtClean="0"/>
              <a:t>GVHD: Vũ Trường</a:t>
            </a:r>
          </a:p>
          <a:p>
            <a:pPr algn="l"/>
            <a:r>
              <a:rPr lang="en-US" smtClean="0"/>
              <a:t>Lớp: 12</a:t>
            </a:r>
            <a:r>
              <a:rPr lang="en-US" baseline="30000" smtClean="0"/>
              <a:t>A</a:t>
            </a:r>
            <a:r>
              <a:rPr lang="en-US" smtClean="0"/>
              <a:t>…… – Tiết: ……</a:t>
            </a:r>
          </a:p>
          <a:p>
            <a:pPr algn="l"/>
            <a:r>
              <a:rPr lang="en-US" smtClean="0"/>
              <a:t>Ngày: ……………... </a:t>
            </a:r>
            <a:endParaRPr lang="en-US"/>
          </a:p>
        </p:txBody>
      </p:sp>
    </p:spTree>
    <p:extLst>
      <p:ext uri="{BB962C8B-B14F-4D97-AF65-F5344CB8AC3E}">
        <p14:creationId xmlns:p14="http://schemas.microsoft.com/office/powerpoint/2010/main" val="18082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a:bodyPr>
          <a:lstStyle/>
          <a:p>
            <a:pPr lvl="0"/>
            <a:r>
              <a:rPr lang="en-US" smtClean="0"/>
              <a:t>1&gt; Các khái niệm chính</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190890"/>
            <a:ext cx="448976" cy="404880"/>
          </a:xfrm>
          <a:prstGeom prst="rect">
            <a:avLst/>
          </a:prstGeom>
        </p:spPr>
      </p:pic>
      <p:sp>
        <p:nvSpPr>
          <p:cNvPr id="6" name="Cloud Callout 5"/>
          <p:cNvSpPr/>
          <p:nvPr/>
        </p:nvSpPr>
        <p:spPr>
          <a:xfrm>
            <a:off x="428674" y="1032075"/>
            <a:ext cx="3200400" cy="2320725"/>
          </a:xfrm>
          <a:prstGeom prst="cloudCallout">
            <a:avLst>
              <a:gd name="adj1" fmla="val -44080"/>
              <a:gd name="adj2" fmla="val 81775"/>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Em </a:t>
            </a:r>
            <a:r>
              <a:rPr lang="en-US" sz="2400" i="1" smtClean="0">
                <a:latin typeface="Times New Roman" pitchFamily="18" charset="0"/>
                <a:cs typeface="Times New Roman" pitchFamily="18" charset="0"/>
              </a:rPr>
              <a:t>có nhận xét gì về dữ liệu của bảng nằm trên một cột?</a:t>
            </a:r>
            <a:endParaRPr lang="en-US" sz="240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9" name="Slide Number Placeholder 8"/>
          <p:cNvSpPr>
            <a:spLocks noGrp="1"/>
          </p:cNvSpPr>
          <p:nvPr>
            <p:ph type="sldNum" sz="quarter" idx="4"/>
          </p:nvPr>
        </p:nvSpPr>
        <p:spPr/>
        <p:txBody>
          <a:bodyPr/>
          <a:lstStyle/>
          <a:p>
            <a:fld id="{B6F15528-21DE-4FAA-801E-634DDDAF4B2B}" type="slidenum">
              <a:rPr lang="en-US" smtClean="0"/>
              <a:pPr/>
              <a:t>10</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399" y="4224137"/>
            <a:ext cx="390371" cy="371633"/>
          </a:xfrm>
          <a:prstGeom prst="rect">
            <a:avLst/>
          </a:prstGeom>
        </p:spPr>
      </p:pic>
      <p:sp>
        <p:nvSpPr>
          <p:cNvPr id="11" name="Rectangular Callout 10"/>
          <p:cNvSpPr/>
          <p:nvPr/>
        </p:nvSpPr>
        <p:spPr>
          <a:xfrm>
            <a:off x="3886201" y="1032074"/>
            <a:ext cx="4843384" cy="2777926"/>
          </a:xfrm>
          <a:prstGeom prst="wedgeRectCallout">
            <a:avLst>
              <a:gd name="adj1" fmla="val 44549"/>
              <a:gd name="adj2" fmla="val 64399"/>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Như vậy, dữ liệu trong Access được lưu trữ dưới dạng các bảng, gồm có các cột (trường – field) và các hàng (bản ghi – record). Một bảng là tập hợp dữ liệu về một chủ thể nào đó, chẳng hạn tập hợp HS của một lớp hoặc tập hợp hóa đơn bán hàng</a:t>
            </a:r>
            <a:r>
              <a:rPr lang="en-US" sz="2400">
                <a:latin typeface="Times New Roman" pitchFamily="18" charset="0"/>
                <a:cs typeface="Times New Roman" pitchFamily="18" charset="0"/>
              </a:rPr>
              <a:t>, …</a:t>
            </a:r>
          </a:p>
        </p:txBody>
      </p:sp>
      <p:sp>
        <p:nvSpPr>
          <p:cNvPr id="14" name="Rounded Rectangular Callout 13"/>
          <p:cNvSpPr/>
          <p:nvPr/>
        </p:nvSpPr>
        <p:spPr>
          <a:xfrm>
            <a:off x="990600" y="4038601"/>
            <a:ext cx="3276600" cy="2514600"/>
          </a:xfrm>
          <a:prstGeom prst="wedgeRoundRectCallout">
            <a:avLst>
              <a:gd name="adj1" fmla="val -65057"/>
              <a:gd name="adj2" fmla="val 3335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a:latin typeface="Times New Roman" pitchFamily="18" charset="0"/>
                <a:cs typeface="Times New Roman" pitchFamily="18" charset="0"/>
              </a:rPr>
              <a:t>Trong một cột, các dữ liệu có chung một kiểu.</a:t>
            </a:r>
          </a:p>
        </p:txBody>
      </p:sp>
    </p:spTree>
    <p:extLst>
      <p:ext uri="{BB962C8B-B14F-4D97-AF65-F5344CB8AC3E}">
        <p14:creationId xmlns:p14="http://schemas.microsoft.com/office/powerpoint/2010/main" val="3626179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nextCondLst>
                <p:cond evt="onClick" delay="0">
                  <p:tgtEl>
                    <p:spTgt spid="7"/>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a:bodyPr>
          <a:lstStyle/>
          <a:p>
            <a:pPr lvl="0"/>
            <a:r>
              <a:rPr lang="en-US" smtClean="0"/>
              <a:t>1&gt; Các khái niệm chính</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190890"/>
            <a:ext cx="448976" cy="404880"/>
          </a:xfrm>
          <a:prstGeom prst="rect">
            <a:avLst/>
          </a:prstGeom>
        </p:spPr>
      </p:pic>
      <p:sp>
        <p:nvSpPr>
          <p:cNvPr id="6" name="Cloud Callout 5"/>
          <p:cNvSpPr/>
          <p:nvPr/>
        </p:nvSpPr>
        <p:spPr>
          <a:xfrm>
            <a:off x="428674" y="1032075"/>
            <a:ext cx="3200400" cy="2320725"/>
          </a:xfrm>
          <a:prstGeom prst="cloudCallout">
            <a:avLst>
              <a:gd name="adj1" fmla="val -44080"/>
              <a:gd name="adj2" fmla="val 81775"/>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400" i="1">
                <a:latin typeface="Times New Roman" pitchFamily="18" charset="0"/>
                <a:cs typeface="Times New Roman" pitchFamily="18" charset="0"/>
              </a:rPr>
              <a:t>Kiểu dữ liệu là gì?</a:t>
            </a:r>
            <a:endParaRPr lang="en-US" sz="240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9" name="Slide Number Placeholder 8"/>
          <p:cNvSpPr>
            <a:spLocks noGrp="1"/>
          </p:cNvSpPr>
          <p:nvPr>
            <p:ph type="sldNum" sz="quarter" idx="4"/>
          </p:nvPr>
        </p:nvSpPr>
        <p:spPr/>
        <p:txBody>
          <a:bodyPr/>
          <a:lstStyle/>
          <a:p>
            <a:fld id="{B6F15528-21DE-4FAA-801E-634DDDAF4B2B}" type="slidenum">
              <a:rPr lang="en-US" smtClean="0"/>
              <a:pPr/>
              <a:t>11</a:t>
            </a:fld>
            <a:endParaRPr lang="en-US"/>
          </a:p>
        </p:txBody>
      </p:sp>
      <p:sp>
        <p:nvSpPr>
          <p:cNvPr id="12" name="Rounded Rectangular Callout 11"/>
          <p:cNvSpPr/>
          <p:nvPr/>
        </p:nvSpPr>
        <p:spPr>
          <a:xfrm>
            <a:off x="990600" y="4038601"/>
            <a:ext cx="3276600" cy="2514600"/>
          </a:xfrm>
          <a:prstGeom prst="wedgeRoundRectCallout">
            <a:avLst>
              <a:gd name="adj1" fmla="val -65057"/>
              <a:gd name="adj2" fmla="val 3335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b="1" i="1">
                <a:latin typeface="Times New Roman" pitchFamily="18" charset="0"/>
                <a:cs typeface="Times New Roman" pitchFamily="18" charset="0"/>
              </a:rPr>
              <a:t>Kiểu dữ liệu (Data Type)</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là kiểu của dữ liệu lưu trong một trường. Mỗi trường có một kiểu dữ </a:t>
            </a:r>
            <a:r>
              <a:rPr lang="en-US" sz="2400" smtClean="0">
                <a:latin typeface="Times New Roman" pitchFamily="18" charset="0"/>
                <a:cs typeface="Times New Roman" pitchFamily="18" charset="0"/>
              </a:rPr>
              <a:t>liệu.</a:t>
            </a:r>
            <a:endParaRPr lang="en-US" sz="240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81980766"/>
              </p:ext>
            </p:extLst>
          </p:nvPr>
        </p:nvGraphicFramePr>
        <p:xfrm>
          <a:off x="4409757" y="1032075"/>
          <a:ext cx="4479545" cy="4312920"/>
        </p:xfrm>
        <a:graphic>
          <a:graphicData uri="http://schemas.openxmlformats.org/drawingml/2006/table">
            <a:tbl>
              <a:tblPr firstRow="1" firstCol="1" bandRow="1">
                <a:tableStyleId>{5940675A-B579-460E-94D1-54222C63F5DA}</a:tableStyleId>
              </a:tblPr>
              <a:tblGrid>
                <a:gridCol w="1124458"/>
                <a:gridCol w="2352739"/>
                <a:gridCol w="1002348"/>
              </a:tblGrid>
              <a:tr h="0">
                <a:tc>
                  <a:txBody>
                    <a:bodyPr/>
                    <a:lstStyle/>
                    <a:p>
                      <a:pPr algn="ctr">
                        <a:lnSpc>
                          <a:spcPct val="130000"/>
                        </a:lnSpc>
                        <a:spcBef>
                          <a:spcPts val="600"/>
                        </a:spcBef>
                        <a:spcAft>
                          <a:spcPts val="600"/>
                        </a:spcAft>
                      </a:pPr>
                      <a:r>
                        <a:rPr lang="en-US" sz="1400" b="1" smtClean="0">
                          <a:solidFill>
                            <a:srgbClr val="FF0000"/>
                          </a:solidFill>
                          <a:effectLst/>
                          <a:latin typeface="Times New Roman" pitchFamily="18" charset="0"/>
                          <a:cs typeface="Times New Roman" pitchFamily="18" charset="0"/>
                        </a:rPr>
                        <a:t>Kiểu</a:t>
                      </a:r>
                      <a:br>
                        <a:rPr lang="en-US" sz="1400" b="1" smtClean="0">
                          <a:solidFill>
                            <a:srgbClr val="FF0000"/>
                          </a:solidFill>
                          <a:effectLst/>
                          <a:latin typeface="Times New Roman" pitchFamily="18" charset="0"/>
                          <a:cs typeface="Times New Roman" pitchFamily="18" charset="0"/>
                        </a:rPr>
                      </a:br>
                      <a:r>
                        <a:rPr lang="en-US" sz="1400" b="1" smtClean="0">
                          <a:solidFill>
                            <a:srgbClr val="FF0000"/>
                          </a:solidFill>
                          <a:effectLst/>
                          <a:latin typeface="Times New Roman" pitchFamily="18" charset="0"/>
                          <a:cs typeface="Times New Roman" pitchFamily="18" charset="0"/>
                        </a:rPr>
                        <a:t>dữ </a:t>
                      </a:r>
                      <a:r>
                        <a:rPr lang="en-US" sz="1400" b="1">
                          <a:solidFill>
                            <a:srgbClr val="FF0000"/>
                          </a:solidFill>
                          <a:effectLst/>
                          <a:latin typeface="Times New Roman" pitchFamily="18" charset="0"/>
                          <a:cs typeface="Times New Roman" pitchFamily="18" charset="0"/>
                        </a:rPr>
                        <a:t>liệu</a:t>
                      </a:r>
                      <a:endParaRPr lang="en-US" sz="1400" b="1">
                        <a:solidFill>
                          <a:srgbClr val="FF0000"/>
                        </a:solidFill>
                        <a:effectLst/>
                        <a:latin typeface="Times New Roman" pitchFamily="18" charset="0"/>
                        <a:ea typeface="Calibri"/>
                        <a:cs typeface="Times New Roman" pitchFamily="18" charset="0"/>
                      </a:endParaRPr>
                    </a:p>
                  </a:txBody>
                  <a:tcPr marL="68580" marR="68580" marT="0" marB="0" anchor="ctr">
                    <a:solidFill>
                      <a:schemeClr val="accent3">
                        <a:lumMod val="60000"/>
                        <a:lumOff val="40000"/>
                      </a:schemeClr>
                    </a:solidFill>
                  </a:tcPr>
                </a:tc>
                <a:tc>
                  <a:txBody>
                    <a:bodyPr/>
                    <a:lstStyle/>
                    <a:p>
                      <a:pPr algn="ctr">
                        <a:lnSpc>
                          <a:spcPct val="130000"/>
                        </a:lnSpc>
                        <a:spcBef>
                          <a:spcPts val="600"/>
                        </a:spcBef>
                        <a:spcAft>
                          <a:spcPts val="600"/>
                        </a:spcAft>
                      </a:pPr>
                      <a:r>
                        <a:rPr lang="en-US" sz="1400" b="1">
                          <a:solidFill>
                            <a:srgbClr val="FF0000"/>
                          </a:solidFill>
                          <a:effectLst/>
                          <a:latin typeface="Times New Roman" pitchFamily="18" charset="0"/>
                          <a:cs typeface="Times New Roman" pitchFamily="18" charset="0"/>
                        </a:rPr>
                        <a:t>Mô tả</a:t>
                      </a:r>
                      <a:endParaRPr lang="en-US" sz="1400" b="1">
                        <a:solidFill>
                          <a:srgbClr val="FF0000"/>
                        </a:solidFill>
                        <a:effectLst/>
                        <a:latin typeface="Times New Roman" pitchFamily="18" charset="0"/>
                        <a:ea typeface="Calibri"/>
                        <a:cs typeface="Times New Roman" pitchFamily="18" charset="0"/>
                      </a:endParaRPr>
                    </a:p>
                  </a:txBody>
                  <a:tcPr marL="68580" marR="68580" marT="0" marB="0" anchor="ctr">
                    <a:solidFill>
                      <a:schemeClr val="accent3">
                        <a:lumMod val="60000"/>
                        <a:lumOff val="40000"/>
                      </a:schemeClr>
                    </a:solidFill>
                  </a:tcPr>
                </a:tc>
                <a:tc>
                  <a:txBody>
                    <a:bodyPr/>
                    <a:lstStyle/>
                    <a:p>
                      <a:pPr algn="ctr">
                        <a:lnSpc>
                          <a:spcPct val="130000"/>
                        </a:lnSpc>
                        <a:spcBef>
                          <a:spcPts val="600"/>
                        </a:spcBef>
                        <a:spcAft>
                          <a:spcPts val="600"/>
                        </a:spcAft>
                      </a:pPr>
                      <a:r>
                        <a:rPr lang="en-US" sz="1400" b="1">
                          <a:solidFill>
                            <a:srgbClr val="FF0000"/>
                          </a:solidFill>
                          <a:effectLst/>
                          <a:latin typeface="Times New Roman" pitchFamily="18" charset="0"/>
                          <a:cs typeface="Times New Roman" pitchFamily="18" charset="0"/>
                        </a:rPr>
                        <a:t>Kích </a:t>
                      </a:r>
                      <a:r>
                        <a:rPr lang="en-US" sz="1400" b="1" smtClean="0">
                          <a:solidFill>
                            <a:srgbClr val="FF0000"/>
                          </a:solidFill>
                          <a:effectLst/>
                          <a:latin typeface="Times New Roman" pitchFamily="18" charset="0"/>
                          <a:cs typeface="Times New Roman" pitchFamily="18" charset="0"/>
                        </a:rPr>
                        <a:t>thước</a:t>
                      </a:r>
                      <a:br>
                        <a:rPr lang="en-US" sz="1400" b="1" smtClean="0">
                          <a:solidFill>
                            <a:srgbClr val="FF0000"/>
                          </a:solidFill>
                          <a:effectLst/>
                          <a:latin typeface="Times New Roman" pitchFamily="18" charset="0"/>
                          <a:cs typeface="Times New Roman" pitchFamily="18" charset="0"/>
                        </a:rPr>
                      </a:br>
                      <a:r>
                        <a:rPr lang="en-US" sz="1400" b="1" smtClean="0">
                          <a:solidFill>
                            <a:srgbClr val="FF0000"/>
                          </a:solidFill>
                          <a:effectLst/>
                          <a:latin typeface="Times New Roman" pitchFamily="18" charset="0"/>
                          <a:cs typeface="Times New Roman" pitchFamily="18" charset="0"/>
                        </a:rPr>
                        <a:t>lưu </a:t>
                      </a:r>
                      <a:r>
                        <a:rPr lang="en-US" sz="1400" b="1">
                          <a:solidFill>
                            <a:srgbClr val="FF0000"/>
                          </a:solidFill>
                          <a:effectLst/>
                          <a:latin typeface="Times New Roman" pitchFamily="18" charset="0"/>
                          <a:cs typeface="Times New Roman" pitchFamily="18" charset="0"/>
                        </a:rPr>
                        <a:t>trữ</a:t>
                      </a:r>
                      <a:endParaRPr lang="en-US" sz="1400" b="1">
                        <a:solidFill>
                          <a:srgbClr val="FF0000"/>
                        </a:solidFill>
                        <a:effectLst/>
                        <a:latin typeface="Times New Roman" pitchFamily="18" charset="0"/>
                        <a:ea typeface="Calibri"/>
                        <a:cs typeface="Times New Roman" pitchFamily="18" charset="0"/>
                      </a:endParaRPr>
                    </a:p>
                  </a:txBody>
                  <a:tcPr marL="68580" marR="68580" marT="0" marB="0" anchor="ctr">
                    <a:solidFill>
                      <a:schemeClr val="accent3">
                        <a:lumMod val="60000"/>
                        <a:lumOff val="40000"/>
                      </a:schemeClr>
                    </a:solidFill>
                  </a:tcPr>
                </a:tc>
              </a:tr>
              <a:tr h="0">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Text</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Dữ liệu kiểu văn bản gồm </a:t>
                      </a:r>
                      <a:r>
                        <a:rPr lang="en-US" sz="1400" smtClean="0">
                          <a:effectLst/>
                          <a:latin typeface="Times New Roman" pitchFamily="18" charset="0"/>
                          <a:cs typeface="Times New Roman" pitchFamily="18" charset="0"/>
                        </a:rPr>
                        <a:t/>
                      </a:r>
                      <a:br>
                        <a:rPr lang="en-US" sz="1400" smtClean="0">
                          <a:effectLst/>
                          <a:latin typeface="Times New Roman" pitchFamily="18" charset="0"/>
                          <a:cs typeface="Times New Roman" pitchFamily="18" charset="0"/>
                        </a:rPr>
                      </a:br>
                      <a:r>
                        <a:rPr lang="en-US" sz="1400" smtClean="0">
                          <a:effectLst/>
                          <a:latin typeface="Times New Roman" pitchFamily="18" charset="0"/>
                          <a:cs typeface="Times New Roman" pitchFamily="18" charset="0"/>
                        </a:rPr>
                        <a:t>các </a:t>
                      </a:r>
                      <a:r>
                        <a:rPr lang="en-US" sz="1400">
                          <a:effectLst/>
                          <a:latin typeface="Times New Roman" pitchFamily="18" charset="0"/>
                          <a:cs typeface="Times New Roman" pitchFamily="18" charset="0"/>
                        </a:rPr>
                        <a:t>kí tự</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0-255 kí tự</a:t>
                      </a:r>
                      <a:endParaRPr lang="en-US" sz="1400">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Number</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Dữ liệu kiểu số</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1, 2, 4 </a:t>
                      </a:r>
                      <a:endParaRPr lang="en-US" sz="1400" smtClean="0">
                        <a:effectLst/>
                        <a:latin typeface="Times New Roman" pitchFamily="18" charset="0"/>
                        <a:cs typeface="Times New Roman" pitchFamily="18" charset="0"/>
                      </a:endParaRPr>
                    </a:p>
                    <a:p>
                      <a:pPr algn="just">
                        <a:lnSpc>
                          <a:spcPct val="130000"/>
                        </a:lnSpc>
                        <a:spcBef>
                          <a:spcPts val="600"/>
                        </a:spcBef>
                        <a:spcAft>
                          <a:spcPts val="600"/>
                        </a:spcAft>
                      </a:pPr>
                      <a:r>
                        <a:rPr lang="en-US" sz="1400" smtClean="0">
                          <a:effectLst/>
                          <a:latin typeface="Times New Roman" pitchFamily="18" charset="0"/>
                          <a:cs typeface="Times New Roman" pitchFamily="18" charset="0"/>
                        </a:rPr>
                        <a:t>hoặc </a:t>
                      </a:r>
                      <a:r>
                        <a:rPr lang="en-US" sz="1400">
                          <a:effectLst/>
                          <a:latin typeface="Times New Roman" pitchFamily="18" charset="0"/>
                          <a:cs typeface="Times New Roman" pitchFamily="18" charset="0"/>
                        </a:rPr>
                        <a:t>8 byte</a:t>
                      </a:r>
                      <a:endParaRPr lang="en-US" sz="1400">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Date/Time</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Dữ liệu kiểu ngày/giờ</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8 byte</a:t>
                      </a:r>
                      <a:endParaRPr lang="en-US" sz="1400">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Currency</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Dữ liệu kiểu tiền tệ</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8 byte</a:t>
                      </a:r>
                      <a:endParaRPr lang="en-US" sz="1400">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AutoNumber</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Dữ liệu kiểu số đếm, </a:t>
                      </a:r>
                      <a:r>
                        <a:rPr lang="en-US" sz="1400" smtClean="0">
                          <a:effectLst/>
                          <a:latin typeface="Times New Roman" pitchFamily="18" charset="0"/>
                          <a:cs typeface="Times New Roman" pitchFamily="18" charset="0"/>
                        </a:rPr>
                        <a:t>tăng </a:t>
                      </a:r>
                      <a:r>
                        <a:rPr lang="en-US" sz="1400">
                          <a:effectLst/>
                          <a:latin typeface="Times New Roman" pitchFamily="18" charset="0"/>
                          <a:cs typeface="Times New Roman" pitchFamily="18" charset="0"/>
                        </a:rPr>
                        <a:t>tự động cho bản ghi mới </a:t>
                      </a:r>
                      <a:r>
                        <a:rPr lang="en-US" sz="1400" smtClean="0">
                          <a:effectLst/>
                          <a:latin typeface="Times New Roman" pitchFamily="18" charset="0"/>
                          <a:cs typeface="Times New Roman" pitchFamily="18" charset="0"/>
                        </a:rPr>
                        <a:t>và </a:t>
                      </a:r>
                      <a:r>
                        <a:rPr lang="en-US" sz="1400">
                          <a:effectLst/>
                          <a:latin typeface="Times New Roman" pitchFamily="18" charset="0"/>
                          <a:cs typeface="Times New Roman" pitchFamily="18" charset="0"/>
                        </a:rPr>
                        <a:t>thường có bước tăng là 1</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4 </a:t>
                      </a:r>
                      <a:r>
                        <a:rPr lang="en-US" sz="1400" smtClean="0">
                          <a:effectLst/>
                          <a:latin typeface="Times New Roman" pitchFamily="18" charset="0"/>
                          <a:cs typeface="Times New Roman" pitchFamily="18" charset="0"/>
                        </a:rPr>
                        <a:t>hoặc</a:t>
                      </a:r>
                    </a:p>
                    <a:p>
                      <a:pPr algn="just">
                        <a:lnSpc>
                          <a:spcPct val="130000"/>
                        </a:lnSpc>
                        <a:spcBef>
                          <a:spcPts val="600"/>
                        </a:spcBef>
                        <a:spcAft>
                          <a:spcPts val="600"/>
                        </a:spcAft>
                      </a:pPr>
                      <a:r>
                        <a:rPr lang="en-US" sz="1400" smtClean="0">
                          <a:effectLst/>
                          <a:latin typeface="Times New Roman" pitchFamily="18" charset="0"/>
                          <a:cs typeface="Times New Roman" pitchFamily="18" charset="0"/>
                        </a:rPr>
                        <a:t>16 </a:t>
                      </a:r>
                      <a:r>
                        <a:rPr lang="en-US" sz="1400">
                          <a:effectLst/>
                          <a:latin typeface="Times New Roman" pitchFamily="18" charset="0"/>
                          <a:cs typeface="Times New Roman" pitchFamily="18" charset="0"/>
                        </a:rPr>
                        <a:t>byte</a:t>
                      </a:r>
                      <a:endParaRPr lang="en-US" sz="1400">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Yes/No</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Dữ liệu kiểu </a:t>
                      </a:r>
                      <a:r>
                        <a:rPr lang="en-US" sz="1400" smtClean="0">
                          <a:effectLst/>
                          <a:latin typeface="Times New Roman" pitchFamily="18" charset="0"/>
                          <a:cs typeface="Times New Roman" pitchFamily="18" charset="0"/>
                        </a:rPr>
                        <a:t>Boolean (hay </a:t>
                      </a:r>
                      <a:r>
                        <a:rPr lang="en-US" sz="1400">
                          <a:effectLst/>
                          <a:latin typeface="Times New Roman" pitchFamily="18" charset="0"/>
                          <a:cs typeface="Times New Roman" pitchFamily="18" charset="0"/>
                        </a:rPr>
                        <a:t>lôgic)</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1 bit</a:t>
                      </a:r>
                      <a:endParaRPr lang="en-US" sz="1400">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Memo</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30000"/>
                        </a:lnSpc>
                        <a:spcBef>
                          <a:spcPts val="600"/>
                        </a:spcBef>
                        <a:spcAft>
                          <a:spcPts val="600"/>
                        </a:spcAft>
                      </a:pPr>
                      <a:r>
                        <a:rPr lang="en-US" sz="1400">
                          <a:effectLst/>
                          <a:latin typeface="Times New Roman" pitchFamily="18" charset="0"/>
                          <a:cs typeface="Times New Roman" pitchFamily="18" charset="0"/>
                        </a:rPr>
                        <a:t>Dữ liệu kiểu văn bản</a:t>
                      </a:r>
                      <a:endParaRPr lang="en-US" sz="1400">
                        <a:effectLst/>
                        <a:latin typeface="Times New Roman" pitchFamily="18" charset="0"/>
                        <a:ea typeface="Calibri"/>
                        <a:cs typeface="Times New Roman" pitchFamily="18" charset="0"/>
                      </a:endParaRPr>
                    </a:p>
                  </a:txBody>
                  <a:tcPr marL="68580" marR="68580" marT="0" marB="0" anchor="ctr"/>
                </a:tc>
                <a:tc>
                  <a:txBody>
                    <a:bodyPr/>
                    <a:lstStyle/>
                    <a:p>
                      <a:pPr algn="l">
                        <a:lnSpc>
                          <a:spcPct val="130000"/>
                        </a:lnSpc>
                        <a:spcBef>
                          <a:spcPts val="600"/>
                        </a:spcBef>
                        <a:spcAft>
                          <a:spcPts val="600"/>
                        </a:spcAft>
                      </a:pPr>
                      <a:r>
                        <a:rPr lang="en-US" sz="1400" smtClean="0">
                          <a:effectLst/>
                          <a:latin typeface="Times New Roman" pitchFamily="18" charset="0"/>
                          <a:cs typeface="Times New Roman" pitchFamily="18" charset="0"/>
                        </a:rPr>
                        <a:t>0-65536</a:t>
                      </a:r>
                      <a:br>
                        <a:rPr lang="en-US" sz="1400" smtClean="0">
                          <a:effectLst/>
                          <a:latin typeface="Times New Roman" pitchFamily="18" charset="0"/>
                          <a:cs typeface="Times New Roman" pitchFamily="18" charset="0"/>
                        </a:rPr>
                      </a:br>
                      <a:r>
                        <a:rPr lang="en-US" sz="1400" smtClean="0">
                          <a:effectLst/>
                          <a:latin typeface="Times New Roman" pitchFamily="18" charset="0"/>
                          <a:cs typeface="Times New Roman" pitchFamily="18" charset="0"/>
                        </a:rPr>
                        <a:t>kí </a:t>
                      </a:r>
                      <a:r>
                        <a:rPr lang="en-US" sz="1400">
                          <a:effectLst/>
                          <a:latin typeface="Times New Roman" pitchFamily="18" charset="0"/>
                          <a:cs typeface="Times New Roman" pitchFamily="18" charset="0"/>
                        </a:rPr>
                        <a:t>tự</a:t>
                      </a:r>
                      <a:endParaRPr lang="en-US" sz="140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854021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nextCondLst>
                <p:cond evt="onClick" delay="0">
                  <p:tgtEl>
                    <p:spTgt spid="7"/>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Các khái niệm chính</a:t>
            </a:r>
          </a:p>
        </p:txBody>
      </p:sp>
      <p:sp>
        <p:nvSpPr>
          <p:cNvPr id="3" name="Content Placeholder 2"/>
          <p:cNvSpPr>
            <a:spLocks noGrp="1"/>
          </p:cNvSpPr>
          <p:nvPr>
            <p:ph idx="1"/>
          </p:nvPr>
        </p:nvSpPr>
        <p:spPr>
          <a:xfrm>
            <a:off x="228600" y="990601"/>
            <a:ext cx="8229600" cy="4038599"/>
          </a:xfrm>
        </p:spPr>
        <p:txBody>
          <a:bodyPr>
            <a:normAutofit/>
          </a:bodyPr>
          <a:lstStyle/>
          <a:p>
            <a:r>
              <a:rPr lang="en-US" b="1" i="1" smtClean="0">
                <a:solidFill>
                  <a:srgbClr val="00B050"/>
                </a:solidFill>
              </a:rPr>
              <a:t>Bảng</a:t>
            </a:r>
            <a:r>
              <a:rPr lang="en-US" b="1" smtClean="0">
                <a:solidFill>
                  <a:srgbClr val="00B050"/>
                </a:solidFill>
              </a:rPr>
              <a:t> </a:t>
            </a:r>
            <a:r>
              <a:rPr lang="en-US" b="1" i="1">
                <a:solidFill>
                  <a:srgbClr val="00B050"/>
                </a:solidFill>
              </a:rPr>
              <a:t>(Table)</a:t>
            </a:r>
            <a:r>
              <a:rPr lang="en-US" b="1">
                <a:solidFill>
                  <a:srgbClr val="00B050"/>
                </a:solidFill>
              </a:rPr>
              <a:t>:</a:t>
            </a:r>
            <a:r>
              <a:rPr lang="en-US">
                <a:solidFill>
                  <a:srgbClr val="00B050"/>
                </a:solidFill>
              </a:rPr>
              <a:t> </a:t>
            </a:r>
            <a:r>
              <a:rPr lang="en-US"/>
              <a:t>gồm các cột và các hàng, bảng là thành phần cơ sở tạo nên CSDL. Các bảng chứa toàn bộ dữ liệu mà người dùng cần để khai </a:t>
            </a:r>
            <a:r>
              <a:rPr lang="en-US" smtClean="0"/>
              <a:t>thác. Bao </a:t>
            </a:r>
            <a:r>
              <a:rPr lang="en-US"/>
              <a:t>gồm 2 thành phần đó là “hàng” và “cột”.</a:t>
            </a:r>
          </a:p>
          <a:p>
            <a:pPr lvl="0"/>
            <a:r>
              <a:rPr lang="en-US" b="1" i="1">
                <a:solidFill>
                  <a:srgbClr val="00B050"/>
                </a:solidFill>
              </a:rPr>
              <a:t>Trường (field):</a:t>
            </a:r>
            <a:r>
              <a:rPr lang="en-US">
                <a:solidFill>
                  <a:srgbClr val="00B050"/>
                </a:solidFill>
              </a:rPr>
              <a:t> </a:t>
            </a:r>
            <a:r>
              <a:rPr lang="en-US"/>
              <a:t>mỗi trường là một cột của bảng thể hiện một thuộc tính của chủ thể cần quản lí</a:t>
            </a:r>
            <a:r>
              <a:rPr lang="en-US" smtClean="0"/>
              <a:t>.</a:t>
            </a:r>
            <a:endParaRPr lang="en-US"/>
          </a:p>
          <a:p>
            <a:pPr lvl="0"/>
            <a:r>
              <a:rPr lang="en-US" b="1" i="1">
                <a:solidFill>
                  <a:srgbClr val="00B050"/>
                </a:solidFill>
              </a:rPr>
              <a:t>Bản ghi (record)</a:t>
            </a:r>
            <a:r>
              <a:rPr lang="en-US" b="1">
                <a:solidFill>
                  <a:srgbClr val="00B050"/>
                </a:solidFill>
              </a:rPr>
              <a:t>:</a:t>
            </a:r>
            <a:r>
              <a:rPr lang="en-US">
                <a:solidFill>
                  <a:srgbClr val="00B050"/>
                </a:solidFill>
              </a:rPr>
              <a:t> </a:t>
            </a:r>
            <a:r>
              <a:rPr lang="en-US"/>
              <a:t>mỗi bản ghi là một hàng của bảng gồm dữ liệu về các thuộc tính của chủ thể được quản lí</a:t>
            </a:r>
            <a:r>
              <a:rPr lang="en-US" smtClean="0"/>
              <a:t>.</a:t>
            </a:r>
            <a:r>
              <a:rPr lang="en-US"/>
              <a:t> </a:t>
            </a:r>
          </a:p>
          <a:p>
            <a:pPr lvl="0"/>
            <a:r>
              <a:rPr lang="en-US" b="1" i="1">
                <a:solidFill>
                  <a:srgbClr val="00B050"/>
                </a:solidFill>
              </a:rPr>
              <a:t>Kiểu dữ liệu (Data Type)</a:t>
            </a:r>
            <a:r>
              <a:rPr lang="en-US" b="1">
                <a:solidFill>
                  <a:srgbClr val="00B050"/>
                </a:solidFill>
              </a:rPr>
              <a:t>: </a:t>
            </a:r>
            <a:r>
              <a:rPr lang="en-US"/>
              <a:t>là kiểu của dữ liệu lưu trong một trường. Mỗi trường có một kiểu dữ liệu</a:t>
            </a:r>
            <a:r>
              <a:rPr lang="en-US" smtClean="0"/>
              <a:t>.</a:t>
            </a:r>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384" y="6029273"/>
            <a:ext cx="552527" cy="371527"/>
          </a:xfrm>
          <a:prstGeom prst="rect">
            <a:avLst/>
          </a:prstGeom>
        </p:spPr>
      </p:pic>
    </p:spTree>
    <p:extLst>
      <p:ext uri="{BB962C8B-B14F-4D97-AF65-F5344CB8AC3E}">
        <p14:creationId xmlns:p14="http://schemas.microsoft.com/office/powerpoint/2010/main" val="3196314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13</a:t>
            </a:fld>
            <a:endParaRPr lang="en-US"/>
          </a:p>
        </p:txBody>
      </p:sp>
      <p:sp>
        <p:nvSpPr>
          <p:cNvPr id="5" name="Title 1"/>
          <p:cNvSpPr>
            <a:spLocks noGrp="1"/>
          </p:cNvSpPr>
          <p:nvPr>
            <p:ph type="title"/>
          </p:nvPr>
        </p:nvSpPr>
        <p:spPr>
          <a:xfrm>
            <a:off x="228600" y="114300"/>
            <a:ext cx="7924800" cy="685800"/>
          </a:xfrm>
        </p:spPr>
        <p:txBody>
          <a:bodyPr/>
          <a:lstStyle/>
          <a:p>
            <a:r>
              <a:rPr lang="en-US" smtClean="0"/>
              <a:t>2&gt; Tạo và sửa cấu trúc bảng</a:t>
            </a:r>
            <a:endParaRPr lang="en-US"/>
          </a:p>
        </p:txBody>
      </p:sp>
      <p:sp>
        <p:nvSpPr>
          <p:cNvPr id="6" name="Content Placeholder 2"/>
          <p:cNvSpPr txBox="1">
            <a:spLocks/>
          </p:cNvSpPr>
          <p:nvPr/>
        </p:nvSpPr>
        <p:spPr>
          <a:xfrm>
            <a:off x="228600" y="1419224"/>
            <a:ext cx="8382000" cy="1857375"/>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1"/>
              <a:t>Cách 1</a:t>
            </a:r>
            <a:r>
              <a:rPr lang="en-US" b="1" smtClean="0"/>
              <a:t>:</a:t>
            </a:r>
            <a:r>
              <a:rPr lang="en-US" smtClean="0"/>
              <a:t> </a:t>
            </a:r>
            <a:r>
              <a:rPr lang="en-US" b="1"/>
              <a:t>Create =&gt; Table Design.</a:t>
            </a:r>
            <a:endParaRPr lang="en-US"/>
          </a:p>
          <a:p>
            <a:r>
              <a:rPr lang="en-US" b="1"/>
              <a:t>Cách 2</a:t>
            </a:r>
            <a:r>
              <a:rPr lang="en-US" b="1" smtClean="0"/>
              <a:t>: Create </a:t>
            </a:r>
            <a:r>
              <a:rPr lang="en-US" b="1"/>
              <a:t>=&gt; Table. </a:t>
            </a:r>
            <a:r>
              <a:rPr lang="en-US"/>
              <a:t>Sau đó, click phải tên bảng vừa tạo, chọn </a:t>
            </a:r>
            <a:r>
              <a:rPr lang="en-US" b="1" u="sng"/>
              <a:t>D</a:t>
            </a:r>
            <a:r>
              <a:rPr lang="en-US" b="1"/>
              <a:t>esign </a:t>
            </a:r>
            <a:r>
              <a:rPr lang="en-US" b="1" smtClean="0"/>
              <a:t>View</a:t>
            </a:r>
            <a:r>
              <a:rPr lang="en-US" smtClean="0"/>
              <a:t>, đặt tên cho bảng rồi </a:t>
            </a:r>
            <a:r>
              <a:rPr lang="en-US" b="1" smtClean="0"/>
              <a:t>OK</a:t>
            </a:r>
            <a:r>
              <a:rPr lang="en-US" smtClean="0"/>
              <a:t>.</a:t>
            </a:r>
            <a:endParaRPr lang="en-US"/>
          </a:p>
          <a:p>
            <a:pPr marL="0" indent="0" algn="ctr">
              <a:buNone/>
            </a:pPr>
            <a:r>
              <a:rPr lang="en-US" smtClean="0">
                <a:solidFill>
                  <a:srgbClr val="00B050"/>
                </a:solidFill>
              </a:rPr>
              <a:t>(Thường sử dụng cách 1)</a:t>
            </a:r>
          </a:p>
        </p:txBody>
      </p:sp>
      <p:sp>
        <p:nvSpPr>
          <p:cNvPr id="13"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a) </a:t>
            </a:r>
            <a:r>
              <a:rPr lang="en-US" sz="2400" smtClean="0"/>
              <a:t>Tạo cấu trúc bảng</a:t>
            </a:r>
            <a:endParaRPr lang="en-US" sz="24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505200"/>
            <a:ext cx="2543530" cy="19814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888" y="3431495"/>
            <a:ext cx="1900712" cy="20291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171" y="4107895"/>
            <a:ext cx="1524213" cy="1352739"/>
          </a:xfrm>
          <a:prstGeom prst="rect">
            <a:avLst/>
          </a:prstGeom>
        </p:spPr>
      </p:pic>
    </p:spTree>
    <p:extLst>
      <p:ext uri="{BB962C8B-B14F-4D97-AF65-F5344CB8AC3E}">
        <p14:creationId xmlns:p14="http://schemas.microsoft.com/office/powerpoint/2010/main" val="3347404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14</a:t>
            </a:fld>
            <a:endParaRPr lang="en-US"/>
          </a:p>
        </p:txBody>
      </p:sp>
      <p:sp>
        <p:nvSpPr>
          <p:cNvPr id="5" name="Title 1"/>
          <p:cNvSpPr>
            <a:spLocks noGrp="1"/>
          </p:cNvSpPr>
          <p:nvPr>
            <p:ph type="title"/>
          </p:nvPr>
        </p:nvSpPr>
        <p:spPr>
          <a:xfrm>
            <a:off x="228600" y="114300"/>
            <a:ext cx="7924800" cy="685800"/>
          </a:xfrm>
        </p:spPr>
        <p:txBody>
          <a:bodyPr/>
          <a:lstStyle/>
          <a:p>
            <a:r>
              <a:rPr lang="en-US" smtClean="0"/>
              <a:t>2&gt; Tạo và sửa cấu trúc bảng</a:t>
            </a:r>
            <a:endParaRPr lang="en-US"/>
          </a:p>
        </p:txBody>
      </p:sp>
      <p:pic>
        <p:nvPicPr>
          <p:cNvPr id="6" name="Picture 5" descr="Table_Design_HOC_SIN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971800"/>
            <a:ext cx="5257800" cy="3352800"/>
          </a:xfrm>
          <a:prstGeom prst="rect">
            <a:avLst/>
          </a:prstGeom>
          <a:noFill/>
          <a:ln>
            <a:noFill/>
          </a:ln>
        </p:spPr>
      </p:pic>
      <p:sp>
        <p:nvSpPr>
          <p:cNvPr id="7" name="Content Placeholder 2"/>
          <p:cNvSpPr>
            <a:spLocks noGrp="1"/>
          </p:cNvSpPr>
          <p:nvPr>
            <p:ph idx="1"/>
          </p:nvPr>
        </p:nvSpPr>
        <p:spPr>
          <a:xfrm>
            <a:off x="228600" y="1524000"/>
            <a:ext cx="8458200" cy="1219200"/>
          </a:xfrm>
        </p:spPr>
        <p:txBody>
          <a:bodyPr>
            <a:normAutofit fontScale="92500" lnSpcReduction="10000"/>
          </a:bodyPr>
          <a:lstStyle/>
          <a:p>
            <a:r>
              <a:rPr lang="en-US" smtClean="0"/>
              <a:t>Cửa sổ cấu trúc bảng </a:t>
            </a:r>
            <a:r>
              <a:rPr lang="en-US"/>
              <a:t>được chia làm 2 khung:</a:t>
            </a:r>
          </a:p>
          <a:p>
            <a:pPr lvl="1"/>
            <a:r>
              <a:rPr lang="en-US" b="1"/>
              <a:t>Khung trên</a:t>
            </a:r>
            <a:r>
              <a:rPr lang="en-US"/>
              <a:t>: phần định nghĩa trường.</a:t>
            </a:r>
          </a:p>
          <a:p>
            <a:pPr lvl="1"/>
            <a:r>
              <a:rPr lang="en-US" b="1"/>
              <a:t>Khung dưới</a:t>
            </a:r>
            <a:r>
              <a:rPr lang="en-US"/>
              <a:t>: phần các tính chất của trường (</a:t>
            </a:r>
            <a:r>
              <a:rPr lang="en-US" smtClean="0"/>
              <a:t>H.22 </a:t>
            </a:r>
            <a:r>
              <a:rPr lang="en-US"/>
              <a:t>– SGK</a:t>
            </a:r>
            <a:r>
              <a:rPr lang="en-US" baseline="-25000"/>
              <a:t>35</a:t>
            </a:r>
            <a:r>
              <a:rPr lang="en-US" smtClean="0"/>
              <a:t>)</a:t>
            </a:r>
            <a:endParaRPr lang="en-US"/>
          </a:p>
          <a:p>
            <a:endParaRPr lang="en-US"/>
          </a:p>
        </p:txBody>
      </p:sp>
      <p:sp>
        <p:nvSpPr>
          <p:cNvPr id="8" name="Content Placeholder 2"/>
          <p:cNvSpPr txBox="1">
            <a:spLocks/>
          </p:cNvSpPr>
          <p:nvPr/>
        </p:nvSpPr>
        <p:spPr>
          <a:xfrm>
            <a:off x="228600" y="2971800"/>
            <a:ext cx="3352800" cy="3657600"/>
          </a:xfrm>
          <a:prstGeom prst="rect">
            <a:avLst/>
          </a:prstGeom>
        </p:spPr>
        <p:txBody>
          <a:bodyPr vert="horz" lIns="91440" tIns="45720" rIns="91440" bIns="45720" rtlCol="0">
            <a:normAutofit fontScale="92500" lnSpcReduction="100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mtClean="0"/>
              <a:t>Gõ tên trường </a:t>
            </a:r>
            <a:r>
              <a:rPr lang="en-US"/>
              <a:t>vào cột </a:t>
            </a:r>
            <a:r>
              <a:rPr lang="en-US" b="1">
                <a:solidFill>
                  <a:srgbClr val="FF0000"/>
                </a:solidFill>
              </a:rPr>
              <a:t>Field </a:t>
            </a:r>
            <a:r>
              <a:rPr lang="en-US" b="1" smtClean="0">
                <a:solidFill>
                  <a:srgbClr val="FF0000"/>
                </a:solidFill>
              </a:rPr>
              <a:t>Name.</a:t>
            </a:r>
            <a:endParaRPr lang="en-US">
              <a:solidFill>
                <a:srgbClr val="FF0000"/>
              </a:solidFill>
            </a:endParaRPr>
          </a:p>
          <a:p>
            <a:pPr lvl="0"/>
            <a:r>
              <a:rPr lang="en-US"/>
              <a:t>Chọn kiểu dữ liệu trong cột </a:t>
            </a:r>
            <a:r>
              <a:rPr lang="en-US" b="1">
                <a:solidFill>
                  <a:srgbClr val="FF0000"/>
                </a:solidFill>
              </a:rPr>
              <a:t>Data </a:t>
            </a:r>
            <a:r>
              <a:rPr lang="en-US" b="1" smtClean="0">
                <a:solidFill>
                  <a:srgbClr val="FF0000"/>
                </a:solidFill>
              </a:rPr>
              <a:t>Type</a:t>
            </a:r>
            <a:r>
              <a:rPr lang="en-US">
                <a:solidFill>
                  <a:srgbClr val="FF0000"/>
                </a:solidFill>
              </a:rPr>
              <a:t>.</a:t>
            </a:r>
          </a:p>
          <a:p>
            <a:pPr lvl="0"/>
            <a:r>
              <a:rPr lang="en-US"/>
              <a:t>Mô tả nội dung trường trong cột </a:t>
            </a:r>
            <a:r>
              <a:rPr lang="en-US" b="1">
                <a:solidFill>
                  <a:srgbClr val="FF0000"/>
                </a:solidFill>
              </a:rPr>
              <a:t>Description</a:t>
            </a:r>
            <a:r>
              <a:rPr lang="en-US"/>
              <a:t> (phần này không nhất thiết phải có).</a:t>
            </a:r>
          </a:p>
          <a:p>
            <a:pPr lvl="0"/>
            <a:r>
              <a:rPr lang="en-US"/>
              <a:t>Lựa chọn tính chất của trường trong phần </a:t>
            </a:r>
            <a:r>
              <a:rPr lang="en-US" b="1" smtClean="0">
                <a:solidFill>
                  <a:srgbClr val="FF0000"/>
                </a:solidFill>
              </a:rPr>
              <a:t>Field </a:t>
            </a:r>
            <a:r>
              <a:rPr lang="en-US" b="1">
                <a:solidFill>
                  <a:srgbClr val="FF0000"/>
                </a:solidFill>
              </a:rPr>
              <a:t>Properties</a:t>
            </a:r>
            <a:r>
              <a:rPr lang="en-US" b="1" smtClean="0">
                <a:solidFill>
                  <a:srgbClr val="FF0000"/>
                </a:solidFill>
              </a:rPr>
              <a:t>.</a:t>
            </a:r>
            <a:endParaRPr lang="en-US" smtClean="0">
              <a:solidFill>
                <a:srgbClr val="FF0000"/>
              </a:solidFill>
            </a:endParaRPr>
          </a:p>
          <a:p>
            <a:endParaRPr lang="en-US"/>
          </a:p>
        </p:txBody>
      </p:sp>
      <p:sp>
        <p:nvSpPr>
          <p:cNvPr id="9"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a) </a:t>
            </a:r>
            <a:r>
              <a:rPr lang="en-US" sz="2400" smtClean="0"/>
              <a:t>Tạo cấu trúc bảng</a:t>
            </a:r>
            <a:endParaRPr lang="en-US" sz="2400"/>
          </a:p>
        </p:txBody>
      </p:sp>
    </p:spTree>
    <p:extLst>
      <p:ext uri="{BB962C8B-B14F-4D97-AF65-F5344CB8AC3E}">
        <p14:creationId xmlns:p14="http://schemas.microsoft.com/office/powerpoint/2010/main" val="1546801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Tạo và sửa cấu trúc bảng</a:t>
            </a:r>
          </a:p>
        </p:txBody>
      </p:sp>
      <p:sp>
        <p:nvSpPr>
          <p:cNvPr id="3" name="Content Placeholder 2"/>
          <p:cNvSpPr>
            <a:spLocks noGrp="1"/>
          </p:cNvSpPr>
          <p:nvPr>
            <p:ph idx="1"/>
          </p:nvPr>
        </p:nvSpPr>
        <p:spPr>
          <a:xfrm>
            <a:off x="228600" y="990601"/>
            <a:ext cx="8458200" cy="2514599"/>
          </a:xfrm>
        </p:spPr>
        <p:txBody>
          <a:bodyPr/>
          <a:lstStyle/>
          <a:p>
            <a:r>
              <a:rPr lang="en-US" b="1" smtClean="0">
                <a:solidFill>
                  <a:srgbClr val="00B050"/>
                </a:solidFill>
              </a:rPr>
              <a:t>Chỉ định khóa chính</a:t>
            </a:r>
          </a:p>
          <a:p>
            <a:pPr lvl="1"/>
            <a:r>
              <a:rPr lang="en-US" b="1" smtClean="0"/>
              <a:t>Bước 1: </a:t>
            </a:r>
            <a:r>
              <a:rPr lang="en-US" smtClean="0"/>
              <a:t>Chọn </a:t>
            </a:r>
            <a:r>
              <a:rPr lang="en-US"/>
              <a:t>trường làm khóa chính.</a:t>
            </a:r>
          </a:p>
          <a:p>
            <a:pPr lvl="1"/>
            <a:r>
              <a:rPr lang="en-US" b="1" smtClean="0"/>
              <a:t>Bước 2: </a:t>
            </a:r>
            <a:r>
              <a:rPr lang="en-US" smtClean="0"/>
              <a:t>Click </a:t>
            </a:r>
            <a:r>
              <a:rPr lang="en-US"/>
              <a:t>nút </a:t>
            </a:r>
            <a:r>
              <a:rPr lang="en-US" smtClean="0"/>
              <a:t>lệnh </a:t>
            </a:r>
            <a:r>
              <a:rPr lang="en-US" b="1" smtClean="0"/>
              <a:t>Primary Key (Design =</a:t>
            </a:r>
            <a:r>
              <a:rPr lang="en-US" smtClean="0"/>
              <a:t>&gt; </a:t>
            </a:r>
            <a:r>
              <a:rPr lang="en-US" b="1"/>
              <a:t>Primary </a:t>
            </a:r>
            <a:r>
              <a:rPr lang="en-US" b="1" smtClean="0"/>
              <a:t>Key</a:t>
            </a:r>
            <a:r>
              <a:rPr lang="en-US" smtClean="0"/>
              <a:t>) hoặc click phải chọn </a:t>
            </a:r>
            <a:r>
              <a:rPr lang="en-US" b="1" smtClean="0"/>
              <a:t>Primary Key</a:t>
            </a:r>
            <a:r>
              <a:rPr lang="en-US" smtClean="0"/>
              <a:t>.</a:t>
            </a:r>
            <a:endParaRPr lang="en-US"/>
          </a:p>
          <a:p>
            <a:pPr lvl="0"/>
            <a:r>
              <a:rPr lang="en-US"/>
              <a:t>Access hiển thị chiếc chìa </a:t>
            </a:r>
            <a:r>
              <a:rPr lang="en-US" smtClean="0"/>
              <a:t>khóa </a:t>
            </a:r>
            <a:r>
              <a:rPr lang="en-US"/>
              <a:t>ở bên trái trường đã chọn để cho biết trường đó được chỉ định là khóa chính.</a:t>
            </a:r>
          </a:p>
          <a:p>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15</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4800" y="3810000"/>
            <a:ext cx="3903980" cy="1221105"/>
          </a:xfrm>
          <a:prstGeom prst="rect">
            <a:avLst/>
          </a:prstGeom>
          <a:ln w="127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244" y="3810000"/>
            <a:ext cx="4374935" cy="21614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276" y="5105400"/>
            <a:ext cx="1045029" cy="1524000"/>
          </a:xfrm>
          <a:prstGeom prst="rect">
            <a:avLst/>
          </a:prstGeom>
        </p:spPr>
      </p:pic>
    </p:spTree>
    <p:extLst>
      <p:ext uri="{BB962C8B-B14F-4D97-AF65-F5344CB8AC3E}">
        <p14:creationId xmlns:p14="http://schemas.microsoft.com/office/powerpoint/2010/main" val="1457285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Tạo và sửa cấu trúc bảng</a:t>
            </a:r>
          </a:p>
        </p:txBody>
      </p:sp>
      <p:sp>
        <p:nvSpPr>
          <p:cNvPr id="3" name="Content Placeholder 2"/>
          <p:cNvSpPr>
            <a:spLocks noGrp="1"/>
          </p:cNvSpPr>
          <p:nvPr>
            <p:ph idx="1"/>
          </p:nvPr>
        </p:nvSpPr>
        <p:spPr>
          <a:xfrm>
            <a:off x="228600" y="990601"/>
            <a:ext cx="8458200" cy="2209799"/>
          </a:xfrm>
        </p:spPr>
        <p:txBody>
          <a:bodyPr>
            <a:normAutofit/>
          </a:bodyPr>
          <a:lstStyle/>
          <a:p>
            <a:r>
              <a:rPr lang="en-US" b="1" smtClean="0">
                <a:solidFill>
                  <a:srgbClr val="00B050"/>
                </a:solidFill>
              </a:rPr>
              <a:t>Lưu cấu trúc bảng</a:t>
            </a:r>
          </a:p>
          <a:p>
            <a:pPr lvl="1"/>
            <a:r>
              <a:rPr lang="en-US" b="1"/>
              <a:t>Bước 1</a:t>
            </a:r>
            <a:r>
              <a:rPr lang="en-US"/>
              <a:t>: Chọn </a:t>
            </a:r>
            <a:r>
              <a:rPr lang="en-US" b="1"/>
              <a:t>File =&gt; Save</a:t>
            </a:r>
            <a:r>
              <a:rPr lang="en-US"/>
              <a:t> hoặc </a:t>
            </a:r>
            <a:r>
              <a:rPr lang="en-US" smtClean="0"/>
              <a:t>click phải chọn </a:t>
            </a:r>
            <a:r>
              <a:rPr lang="en-US" b="1" smtClean="0"/>
              <a:t>Save</a:t>
            </a:r>
            <a:r>
              <a:rPr lang="en-US" smtClean="0"/>
              <a:t>.</a:t>
            </a:r>
            <a:endParaRPr lang="en-US"/>
          </a:p>
          <a:p>
            <a:pPr lvl="1"/>
            <a:r>
              <a:rPr lang="en-US" b="1"/>
              <a:t>Bước 2</a:t>
            </a:r>
            <a:r>
              <a:rPr lang="en-US"/>
              <a:t>: Gõ tên bảng vào ô </a:t>
            </a:r>
            <a:r>
              <a:rPr lang="en-US" b="1"/>
              <a:t>Table Name</a:t>
            </a:r>
            <a:r>
              <a:rPr lang="en-US"/>
              <a:t> trong hộp thoại </a:t>
            </a:r>
            <a:r>
              <a:rPr lang="en-US" b="1"/>
              <a:t>Save </a:t>
            </a:r>
            <a:r>
              <a:rPr lang="en-US" b="1" smtClean="0"/>
              <a:t>As.</a:t>
            </a:r>
            <a:endParaRPr lang="en-US"/>
          </a:p>
          <a:p>
            <a:pPr lvl="1"/>
            <a:r>
              <a:rPr lang="en-US" b="1" smtClean="0"/>
              <a:t>Bước </a:t>
            </a:r>
            <a:r>
              <a:rPr lang="en-US" b="1"/>
              <a:t>3</a:t>
            </a:r>
            <a:r>
              <a:rPr lang="en-US"/>
              <a:t>: Click </a:t>
            </a:r>
            <a:r>
              <a:rPr lang="en-US" b="1"/>
              <a:t>OK</a:t>
            </a:r>
            <a:r>
              <a:rPr lang="en-US"/>
              <a:t> hoặc nhấn </a:t>
            </a:r>
            <a:r>
              <a:rPr lang="en-US" b="1"/>
              <a:t>Enter</a:t>
            </a:r>
            <a:r>
              <a:rPr lang="en-US" smtClean="0"/>
              <a:t>.</a:t>
            </a:r>
          </a:p>
        </p:txBody>
      </p:sp>
      <p:sp>
        <p:nvSpPr>
          <p:cNvPr id="4" name="Slide Number Placeholder 3"/>
          <p:cNvSpPr>
            <a:spLocks noGrp="1"/>
          </p:cNvSpPr>
          <p:nvPr>
            <p:ph type="sldNum" sz="quarter" idx="4"/>
          </p:nvPr>
        </p:nvSpPr>
        <p:spPr/>
        <p:txBody>
          <a:bodyPr/>
          <a:lstStyle/>
          <a:p>
            <a:fld id="{B6F15528-21DE-4FAA-801E-634DDDAF4B2B}" type="slidenum">
              <a:rPr lang="en-US" smtClean="0"/>
              <a:pPr/>
              <a:t>16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33" y="3715178"/>
            <a:ext cx="1819174" cy="2057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64" y="5872970"/>
            <a:ext cx="903074" cy="8620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1" y="3657600"/>
            <a:ext cx="1905000" cy="21725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1503" y="3981878"/>
            <a:ext cx="3503897" cy="1524000"/>
          </a:xfrm>
          <a:prstGeom prst="rect">
            <a:avLst/>
          </a:prstGeom>
        </p:spPr>
      </p:pic>
      <p:sp>
        <p:nvSpPr>
          <p:cNvPr id="13" name="Right Arrow 12"/>
          <p:cNvSpPr/>
          <p:nvPr/>
        </p:nvSpPr>
        <p:spPr>
          <a:xfrm>
            <a:off x="4572000" y="4648200"/>
            <a:ext cx="802493" cy="304800"/>
          </a:xfrm>
          <a:prstGeom prst="right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1"/>
            <a:ext cx="8458200" cy="4495799"/>
          </a:xfrm>
        </p:spPr>
        <p:txBody>
          <a:bodyPr>
            <a:normAutofit fontScale="77500" lnSpcReduction="20000"/>
          </a:bodyPr>
          <a:lstStyle/>
          <a:p>
            <a:r>
              <a:rPr lang="en-US" smtClean="0"/>
              <a:t>Để </a:t>
            </a:r>
            <a:r>
              <a:rPr lang="en-US"/>
              <a:t>thay đổi cấu trúc bảng. ta hiển thị bảng ở chế độ thiết kế</a:t>
            </a:r>
            <a:r>
              <a:rPr lang="en-US" smtClean="0"/>
              <a:t>.</a:t>
            </a:r>
            <a:r>
              <a:rPr lang="en-US"/>
              <a:t> </a:t>
            </a:r>
          </a:p>
          <a:p>
            <a:pPr lvl="0"/>
            <a:r>
              <a:rPr lang="en-US" b="1">
                <a:solidFill>
                  <a:srgbClr val="00B050"/>
                </a:solidFill>
              </a:rPr>
              <a:t>Thay đổi thứ tự các </a:t>
            </a:r>
            <a:r>
              <a:rPr lang="en-US" b="1" smtClean="0">
                <a:solidFill>
                  <a:srgbClr val="00B050"/>
                </a:solidFill>
              </a:rPr>
              <a:t>trường:</a:t>
            </a:r>
            <a:endParaRPr lang="en-US">
              <a:solidFill>
                <a:srgbClr val="00B050"/>
              </a:solidFill>
            </a:endParaRPr>
          </a:p>
          <a:p>
            <a:pPr lvl="1"/>
            <a:r>
              <a:rPr lang="en-US"/>
              <a:t>Chọn trường muốn thay đổi vị trí, nhấn chuột và giữ. </a:t>
            </a:r>
          </a:p>
          <a:p>
            <a:pPr lvl="1"/>
            <a:r>
              <a:rPr lang="en-US"/>
              <a:t>Di chuyển chuột, đường nằm ngang đó sẽ cho biết vị trí mới của trường.</a:t>
            </a:r>
          </a:p>
          <a:p>
            <a:pPr lvl="1"/>
            <a:r>
              <a:rPr lang="en-US"/>
              <a:t>Thả chuột khi đã di chuyển trường đến vị trí mong muốn.</a:t>
            </a:r>
          </a:p>
          <a:p>
            <a:r>
              <a:rPr lang="en-US"/>
              <a:t> </a:t>
            </a:r>
            <a:r>
              <a:rPr lang="en-US" b="1" smtClean="0">
                <a:solidFill>
                  <a:srgbClr val="00B050"/>
                </a:solidFill>
              </a:rPr>
              <a:t>Thêm trường:</a:t>
            </a:r>
            <a:endParaRPr lang="en-US">
              <a:solidFill>
                <a:srgbClr val="00B050"/>
              </a:solidFill>
            </a:endParaRPr>
          </a:p>
          <a:p>
            <a:pPr lvl="1"/>
            <a:r>
              <a:rPr lang="en-US"/>
              <a:t>Click nút </a:t>
            </a:r>
            <a:r>
              <a:rPr lang="en-US" b="1"/>
              <a:t>Insert Rows</a:t>
            </a:r>
            <a:r>
              <a:rPr lang="en-US"/>
              <a:t>  </a:t>
            </a:r>
          </a:p>
          <a:p>
            <a:pPr lvl="1"/>
            <a:r>
              <a:rPr lang="en-US"/>
              <a:t>Gõ tên trường, chọn kiểu dữ liệu, mô tả và xác định các tính chất của trường (nếu có).</a:t>
            </a:r>
          </a:p>
          <a:p>
            <a:r>
              <a:rPr lang="en-US"/>
              <a:t> </a:t>
            </a:r>
            <a:r>
              <a:rPr lang="en-US" b="1" smtClean="0">
                <a:solidFill>
                  <a:srgbClr val="00B050"/>
                </a:solidFill>
              </a:rPr>
              <a:t>Xóa trường:</a:t>
            </a:r>
            <a:endParaRPr lang="en-US">
              <a:solidFill>
                <a:srgbClr val="00B050"/>
              </a:solidFill>
            </a:endParaRPr>
          </a:p>
          <a:p>
            <a:pPr lvl="1"/>
            <a:r>
              <a:rPr lang="en-US"/>
              <a:t>Chọn trường muốn xóa.</a:t>
            </a:r>
          </a:p>
          <a:p>
            <a:pPr lvl="1"/>
            <a:r>
              <a:rPr lang="en-US"/>
              <a:t>Click nút </a:t>
            </a:r>
            <a:r>
              <a:rPr lang="en-US" b="1"/>
              <a:t>Delete Rows </a:t>
            </a:r>
            <a:r>
              <a:rPr lang="en-US"/>
              <a:t> </a:t>
            </a:r>
          </a:p>
          <a:p>
            <a:r>
              <a:rPr lang="en-US"/>
              <a:t> </a:t>
            </a:r>
            <a:r>
              <a:rPr lang="en-US" b="1" smtClean="0">
                <a:solidFill>
                  <a:srgbClr val="00B050"/>
                </a:solidFill>
              </a:rPr>
              <a:t>Thay </a:t>
            </a:r>
            <a:r>
              <a:rPr lang="en-US" b="1">
                <a:solidFill>
                  <a:srgbClr val="00B050"/>
                </a:solidFill>
              </a:rPr>
              <a:t>đổi khóa </a:t>
            </a:r>
            <a:r>
              <a:rPr lang="en-US" b="1" smtClean="0">
                <a:solidFill>
                  <a:srgbClr val="00B050"/>
                </a:solidFill>
              </a:rPr>
              <a:t>chính:</a:t>
            </a:r>
            <a:endParaRPr lang="en-US" b="1">
              <a:solidFill>
                <a:srgbClr val="00B050"/>
              </a:solidFill>
            </a:endParaRPr>
          </a:p>
          <a:p>
            <a:pPr lvl="1"/>
            <a:r>
              <a:rPr lang="en-US"/>
              <a:t>Chọn trường muốn chỉ định làm khóa chính.</a:t>
            </a:r>
          </a:p>
          <a:p>
            <a:pPr lvl="1"/>
            <a:r>
              <a:rPr lang="en-US"/>
              <a:t>Click nút </a:t>
            </a:r>
            <a:r>
              <a:rPr lang="en-US" b="1"/>
              <a:t>Primary Key </a:t>
            </a:r>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17</a:t>
            </a:fld>
            <a:endParaRPr lang="en-US"/>
          </a:p>
        </p:txBody>
      </p:sp>
      <p:sp>
        <p:nvSpPr>
          <p:cNvPr id="5" name="Title 1"/>
          <p:cNvSpPr>
            <a:spLocks noGrp="1"/>
          </p:cNvSpPr>
          <p:nvPr>
            <p:ph type="title"/>
          </p:nvPr>
        </p:nvSpPr>
        <p:spPr>
          <a:xfrm>
            <a:off x="228600" y="114300"/>
            <a:ext cx="7924800" cy="685800"/>
          </a:xfrm>
        </p:spPr>
        <p:txBody>
          <a:bodyPr/>
          <a:lstStyle/>
          <a:p>
            <a:r>
              <a:rPr lang="en-US" smtClean="0"/>
              <a:t>2&gt; Tạo và sửa cấu trúc bảng</a:t>
            </a:r>
            <a:endParaRPr lang="en-US"/>
          </a:p>
        </p:txBody>
      </p:sp>
      <p:sp>
        <p:nvSpPr>
          <p:cNvPr id="6"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smtClean="0"/>
              <a:t>b) Thay đổi cấu trúc bảng</a:t>
            </a:r>
            <a:endParaRPr lang="en-US" sz="240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5438588"/>
            <a:ext cx="4382112" cy="1343212"/>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715000"/>
            <a:ext cx="2132747" cy="476465"/>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6248400"/>
            <a:ext cx="2132747" cy="48682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5771934"/>
            <a:ext cx="685800" cy="1000125"/>
          </a:xfrm>
          <a:prstGeom prst="rect">
            <a:avLst/>
          </a:prstGeom>
        </p:spPr>
      </p:pic>
    </p:spTree>
    <p:extLst>
      <p:ext uri="{BB962C8B-B14F-4D97-AF65-F5344CB8AC3E}">
        <p14:creationId xmlns:p14="http://schemas.microsoft.com/office/powerpoint/2010/main" val="2789470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18</a:t>
            </a:fld>
            <a:endParaRPr lang="en-US"/>
          </a:p>
        </p:txBody>
      </p:sp>
      <p:sp>
        <p:nvSpPr>
          <p:cNvPr id="7" name="Title 1"/>
          <p:cNvSpPr>
            <a:spLocks noGrp="1"/>
          </p:cNvSpPr>
          <p:nvPr>
            <p:ph type="title"/>
          </p:nvPr>
        </p:nvSpPr>
        <p:spPr>
          <a:xfrm>
            <a:off x="228600" y="114300"/>
            <a:ext cx="7924800" cy="685800"/>
          </a:xfrm>
        </p:spPr>
        <p:txBody>
          <a:bodyPr/>
          <a:lstStyle/>
          <a:p>
            <a:r>
              <a:rPr lang="en-US" smtClean="0"/>
              <a:t>2&gt; Tạo và sửa cấu trúc bảng</a:t>
            </a:r>
            <a:endParaRPr lang="en-US"/>
          </a:p>
        </p:txBody>
      </p:sp>
      <p:sp>
        <p:nvSpPr>
          <p:cNvPr id="8" name="Title 1"/>
          <p:cNvSpPr txBox="1">
            <a:spLocks/>
          </p:cNvSpPr>
          <p:nvPr/>
        </p:nvSpPr>
        <p:spPr>
          <a:xfrm>
            <a:off x="228600" y="8382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400"/>
              <a:t>c</a:t>
            </a:r>
            <a:r>
              <a:rPr lang="en-US" sz="2400" smtClean="0"/>
              <a:t>) Xóa và đổi tên bảng</a:t>
            </a:r>
            <a:endParaRPr lang="en-US" sz="2400"/>
          </a:p>
        </p:txBody>
      </p:sp>
      <p:sp>
        <p:nvSpPr>
          <p:cNvPr id="9" name="Content Placeholder 2"/>
          <p:cNvSpPr>
            <a:spLocks noGrp="1"/>
          </p:cNvSpPr>
          <p:nvPr>
            <p:ph idx="1"/>
          </p:nvPr>
        </p:nvSpPr>
        <p:spPr>
          <a:xfrm>
            <a:off x="228600" y="1371601"/>
            <a:ext cx="5638800" cy="4267199"/>
          </a:xfrm>
        </p:spPr>
        <p:txBody>
          <a:bodyPr>
            <a:normAutofit/>
          </a:bodyPr>
          <a:lstStyle/>
          <a:p>
            <a:pPr lvl="0"/>
            <a:r>
              <a:rPr lang="en-US" b="1" smtClean="0">
                <a:solidFill>
                  <a:srgbClr val="00B050"/>
                </a:solidFill>
              </a:rPr>
              <a:t>Xóa bảng:</a:t>
            </a:r>
            <a:endParaRPr lang="en-US">
              <a:solidFill>
                <a:srgbClr val="00B050"/>
              </a:solidFill>
            </a:endParaRPr>
          </a:p>
          <a:p>
            <a:pPr lvl="1"/>
            <a:r>
              <a:rPr lang="en-US"/>
              <a:t>Chọn tên bảng trong trang bảng.</a:t>
            </a:r>
          </a:p>
          <a:p>
            <a:pPr lvl="1"/>
            <a:r>
              <a:rPr lang="en-US"/>
              <a:t>Nhấn phím </a:t>
            </a:r>
            <a:r>
              <a:rPr lang="en-US" b="1"/>
              <a:t>Delete</a:t>
            </a:r>
            <a:r>
              <a:rPr lang="en-US"/>
              <a:t> (</a:t>
            </a:r>
            <a:r>
              <a:rPr lang="en-US" b="1"/>
              <a:t>Del</a:t>
            </a:r>
            <a:r>
              <a:rPr lang="en-US"/>
              <a:t>) hoặc click nút </a:t>
            </a:r>
            <a:r>
              <a:rPr lang="en-US" smtClean="0"/>
              <a:t>lệnh </a:t>
            </a:r>
            <a:r>
              <a:rPr lang="en-US" b="1" smtClean="0"/>
              <a:t>Delete</a:t>
            </a:r>
            <a:r>
              <a:rPr lang="en-US" smtClean="0"/>
              <a:t>.</a:t>
            </a:r>
            <a:endParaRPr lang="en-US"/>
          </a:p>
          <a:p>
            <a:r>
              <a:rPr lang="en-US">
                <a:solidFill>
                  <a:srgbClr val="00B050"/>
                </a:solidFill>
              </a:rPr>
              <a:t> </a:t>
            </a:r>
            <a:r>
              <a:rPr lang="en-US" b="1" smtClean="0">
                <a:solidFill>
                  <a:srgbClr val="00B050"/>
                </a:solidFill>
              </a:rPr>
              <a:t>Đổi </a:t>
            </a:r>
            <a:r>
              <a:rPr lang="en-US" b="1">
                <a:solidFill>
                  <a:srgbClr val="00B050"/>
                </a:solidFill>
              </a:rPr>
              <a:t>tên </a:t>
            </a:r>
            <a:r>
              <a:rPr lang="en-US" b="1" smtClean="0">
                <a:solidFill>
                  <a:srgbClr val="00B050"/>
                </a:solidFill>
              </a:rPr>
              <a:t>bảng:</a:t>
            </a:r>
            <a:endParaRPr lang="en-US">
              <a:solidFill>
                <a:srgbClr val="00B050"/>
              </a:solidFill>
            </a:endParaRPr>
          </a:p>
          <a:p>
            <a:pPr lvl="1"/>
            <a:r>
              <a:rPr lang="en-US"/>
              <a:t>Click phải bảng và chọn</a:t>
            </a:r>
            <a:r>
              <a:rPr lang="en-US" b="1"/>
              <a:t> Rename</a:t>
            </a:r>
            <a:r>
              <a:rPr lang="en-US"/>
              <a:t>.</a:t>
            </a:r>
          </a:p>
          <a:p>
            <a:pPr lvl="1"/>
            <a:r>
              <a:rPr lang="en-US"/>
              <a:t>Khi tên bảng có viền khung là đường liền nét. Click chuột vào trong phần tên bảng để gõ tên bảng mới, rồi nhấn Enter.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971800"/>
            <a:ext cx="2267266" cy="3324689"/>
          </a:xfrm>
          <a:prstGeom prst="rect">
            <a:avLst/>
          </a:prstGeom>
          <a:ln w="38100">
            <a:solidFill>
              <a:schemeClr val="bg1">
                <a:lumMod val="75000"/>
              </a:schemeClr>
            </a:solid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054" y="1600200"/>
            <a:ext cx="2323253" cy="1066800"/>
          </a:xfrm>
          <a:prstGeom prst="rect">
            <a:avLst/>
          </a:prstGeom>
          <a:ln w="38100">
            <a:solidFill>
              <a:schemeClr val="bg1">
                <a:lumMod val="75000"/>
              </a:schemeClr>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145" y="5316690"/>
            <a:ext cx="1739055" cy="1388910"/>
          </a:xfrm>
          <a:prstGeom prst="rect">
            <a:avLst/>
          </a:prstGeom>
        </p:spPr>
      </p:pic>
    </p:spTree>
    <p:extLst>
      <p:ext uri="{BB962C8B-B14F-4D97-AF65-F5344CB8AC3E}">
        <p14:creationId xmlns:p14="http://schemas.microsoft.com/office/powerpoint/2010/main" val="4156030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19</a:t>
            </a:fld>
            <a:endParaRPr lang="en-US"/>
          </a:p>
        </p:txBody>
      </p:sp>
      <p:sp>
        <p:nvSpPr>
          <p:cNvPr id="5" name="Title 1"/>
          <p:cNvSpPr>
            <a:spLocks noGrp="1"/>
          </p:cNvSpPr>
          <p:nvPr>
            <p:ph type="title"/>
          </p:nvPr>
        </p:nvSpPr>
        <p:spPr>
          <a:xfrm>
            <a:off x="228600" y="114300"/>
            <a:ext cx="7924800" cy="685800"/>
          </a:xfrm>
        </p:spPr>
        <p:txBody>
          <a:bodyPr/>
          <a:lstStyle/>
          <a:p>
            <a:r>
              <a:rPr lang="en-US" smtClean="0"/>
              <a:t>2&gt; Tạo và sửa cấu trúc bảng</a:t>
            </a:r>
            <a:endParaRPr lang="en-US"/>
          </a:p>
        </p:txBody>
      </p:sp>
      <p:sp>
        <p:nvSpPr>
          <p:cNvPr id="6" name="Content Placeholder 2"/>
          <p:cNvSpPr txBox="1">
            <a:spLocks/>
          </p:cNvSpPr>
          <p:nvPr/>
        </p:nvSpPr>
        <p:spPr>
          <a:xfrm>
            <a:off x="228600" y="1219200"/>
            <a:ext cx="8686800" cy="525780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600" b="1" smtClean="0">
                <a:solidFill>
                  <a:srgbClr val="00B050"/>
                </a:solidFill>
              </a:rPr>
              <a:t>Tạo cấu trúc bảng:</a:t>
            </a:r>
          </a:p>
          <a:p>
            <a:pPr lvl="1"/>
            <a:r>
              <a:rPr lang="en-US" sz="1600" b="1" smtClean="0"/>
              <a:t>Cách </a:t>
            </a:r>
            <a:r>
              <a:rPr lang="en-US" sz="1600" b="1"/>
              <a:t>1</a:t>
            </a:r>
            <a:r>
              <a:rPr lang="en-US" sz="1600" b="1" smtClean="0"/>
              <a:t>:</a:t>
            </a:r>
            <a:r>
              <a:rPr lang="en-US" sz="1600" smtClean="0"/>
              <a:t> </a:t>
            </a:r>
            <a:r>
              <a:rPr lang="en-US" sz="1600" b="1"/>
              <a:t>Create =&gt; Table Design</a:t>
            </a:r>
            <a:r>
              <a:rPr lang="en-US" sz="1600" b="1" smtClean="0"/>
              <a:t>. </a:t>
            </a:r>
            <a:r>
              <a:rPr lang="en-US" sz="1600">
                <a:solidFill>
                  <a:srgbClr val="00B050"/>
                </a:solidFill>
              </a:rPr>
              <a:t>(Thường sử </a:t>
            </a:r>
            <a:r>
              <a:rPr lang="en-US" sz="1600" smtClean="0">
                <a:solidFill>
                  <a:srgbClr val="00B050"/>
                </a:solidFill>
              </a:rPr>
              <a:t>dụng)</a:t>
            </a:r>
            <a:endParaRPr lang="en-US" sz="1600"/>
          </a:p>
          <a:p>
            <a:pPr lvl="1"/>
            <a:r>
              <a:rPr lang="en-US" sz="1600" b="1"/>
              <a:t>Cách 2</a:t>
            </a:r>
            <a:r>
              <a:rPr lang="en-US" sz="1600" b="1" smtClean="0"/>
              <a:t>: Create </a:t>
            </a:r>
            <a:r>
              <a:rPr lang="en-US" sz="1600" b="1"/>
              <a:t>=&gt; Table. </a:t>
            </a:r>
            <a:r>
              <a:rPr lang="en-US" sz="1600"/>
              <a:t>Sau đó, click phải tên bảng vừa tạo, chọn </a:t>
            </a:r>
            <a:r>
              <a:rPr lang="en-US" sz="1600" b="1" u="sng"/>
              <a:t>D</a:t>
            </a:r>
            <a:r>
              <a:rPr lang="en-US" sz="1600" b="1"/>
              <a:t>esign </a:t>
            </a:r>
            <a:r>
              <a:rPr lang="en-US" sz="1600" b="1" smtClean="0"/>
              <a:t>View</a:t>
            </a:r>
            <a:r>
              <a:rPr lang="en-US" sz="1600" smtClean="0"/>
              <a:t>, đặt tên cho bảng rồi </a:t>
            </a:r>
            <a:r>
              <a:rPr lang="en-US" sz="1600" b="1" smtClean="0"/>
              <a:t>OK</a:t>
            </a:r>
            <a:r>
              <a:rPr lang="en-US" sz="1600" smtClean="0"/>
              <a:t>.</a:t>
            </a:r>
            <a:endParaRPr lang="en-US" sz="1600"/>
          </a:p>
          <a:p>
            <a:pPr lvl="0"/>
            <a:r>
              <a:rPr lang="en-US" sz="1600" b="1" smtClean="0">
                <a:solidFill>
                  <a:srgbClr val="00B050"/>
                </a:solidFill>
              </a:rPr>
              <a:t>Cửa sổ của cấu trúc bảng gồm 2 khung:</a:t>
            </a:r>
          </a:p>
          <a:p>
            <a:pPr lvl="1"/>
            <a:r>
              <a:rPr lang="en-US" sz="1600" b="1" smtClean="0"/>
              <a:t>Khung trên</a:t>
            </a:r>
            <a:r>
              <a:rPr lang="en-US" sz="1600" smtClean="0"/>
              <a:t> </a:t>
            </a:r>
            <a:r>
              <a:rPr lang="en-US" sz="1600" smtClean="0"/>
              <a:t>(phần định </a:t>
            </a:r>
            <a:r>
              <a:rPr lang="en-US" sz="1600" smtClean="0"/>
              <a:t>nghĩa </a:t>
            </a:r>
            <a:r>
              <a:rPr lang="en-US" sz="1600" smtClean="0"/>
              <a:t>trường</a:t>
            </a:r>
            <a:r>
              <a:rPr lang="en-US" sz="1600"/>
              <a:t>)</a:t>
            </a:r>
            <a:r>
              <a:rPr lang="en-US" sz="1600" smtClean="0"/>
              <a:t>:</a:t>
            </a:r>
            <a:endParaRPr lang="en-US" sz="1600" smtClean="0"/>
          </a:p>
          <a:p>
            <a:pPr lvl="2"/>
            <a:r>
              <a:rPr lang="en-US" sz="1600" smtClean="0"/>
              <a:t>Gõ </a:t>
            </a:r>
            <a:r>
              <a:rPr lang="en-US" sz="1600"/>
              <a:t>tên trường vào cột </a:t>
            </a:r>
            <a:r>
              <a:rPr lang="en-US" sz="1600" b="1">
                <a:solidFill>
                  <a:srgbClr val="FF0000"/>
                </a:solidFill>
              </a:rPr>
              <a:t>Field </a:t>
            </a:r>
            <a:r>
              <a:rPr lang="en-US" sz="1600" b="1" smtClean="0">
                <a:solidFill>
                  <a:srgbClr val="FF0000"/>
                </a:solidFill>
              </a:rPr>
              <a:t>Name.</a:t>
            </a:r>
            <a:endParaRPr lang="en-US" sz="1600" smtClean="0">
              <a:solidFill>
                <a:srgbClr val="FF0000"/>
              </a:solidFill>
            </a:endParaRPr>
          </a:p>
          <a:p>
            <a:pPr lvl="2"/>
            <a:r>
              <a:rPr lang="en-US" sz="1600" smtClean="0"/>
              <a:t>Chọn </a:t>
            </a:r>
            <a:r>
              <a:rPr lang="en-US" sz="1600"/>
              <a:t>kiểu dữ liệu trong cột </a:t>
            </a:r>
            <a:r>
              <a:rPr lang="en-US" sz="1600" b="1">
                <a:solidFill>
                  <a:srgbClr val="FF0000"/>
                </a:solidFill>
              </a:rPr>
              <a:t>Data </a:t>
            </a:r>
            <a:r>
              <a:rPr lang="en-US" sz="1600" b="1" smtClean="0">
                <a:solidFill>
                  <a:srgbClr val="FF0000"/>
                </a:solidFill>
              </a:rPr>
              <a:t>Type</a:t>
            </a:r>
            <a:r>
              <a:rPr lang="en-US" sz="1600" smtClean="0">
                <a:solidFill>
                  <a:srgbClr val="FF0000"/>
                </a:solidFill>
              </a:rPr>
              <a:t>.</a:t>
            </a:r>
          </a:p>
          <a:p>
            <a:pPr lvl="2"/>
            <a:r>
              <a:rPr lang="en-US" sz="1600" smtClean="0"/>
              <a:t>Mô </a:t>
            </a:r>
            <a:r>
              <a:rPr lang="en-US" sz="1600"/>
              <a:t>tả nội dung trường trong cột </a:t>
            </a:r>
            <a:r>
              <a:rPr lang="en-US" sz="1600" b="1">
                <a:solidFill>
                  <a:srgbClr val="FF0000"/>
                </a:solidFill>
              </a:rPr>
              <a:t>Description</a:t>
            </a:r>
            <a:r>
              <a:rPr lang="en-US" sz="1600"/>
              <a:t> (phần này không nhất thiết phải có).</a:t>
            </a:r>
          </a:p>
          <a:p>
            <a:pPr lvl="1"/>
            <a:r>
              <a:rPr lang="en-US" sz="1600" b="1" smtClean="0"/>
              <a:t>Khung dưới </a:t>
            </a:r>
            <a:r>
              <a:rPr lang="en-US" sz="1600" smtClean="0"/>
              <a:t>(</a:t>
            </a:r>
            <a:r>
              <a:rPr lang="en-US" sz="1600" smtClean="0"/>
              <a:t>tính </a:t>
            </a:r>
            <a:r>
              <a:rPr lang="en-US" sz="1600"/>
              <a:t>chất của trường</a:t>
            </a:r>
            <a:r>
              <a:rPr lang="en-US" sz="1600" smtClean="0"/>
              <a:t> </a:t>
            </a:r>
            <a:r>
              <a:rPr lang="en-US" sz="1600" smtClean="0"/>
              <a:t>– </a:t>
            </a:r>
            <a:r>
              <a:rPr lang="en-US" sz="1600" b="1" smtClean="0">
                <a:solidFill>
                  <a:srgbClr val="FF0000"/>
                </a:solidFill>
              </a:rPr>
              <a:t>Field Properties</a:t>
            </a:r>
            <a:r>
              <a:rPr lang="en-US" sz="1600" smtClean="0"/>
              <a:t>): nhập tính chất của trường (nếu có).</a:t>
            </a:r>
            <a:endParaRPr lang="en-US" sz="1600" b="1" smtClean="0">
              <a:solidFill>
                <a:srgbClr val="FF0000"/>
              </a:solidFill>
            </a:endParaRPr>
          </a:p>
          <a:p>
            <a:r>
              <a:rPr lang="en-US" sz="1600" b="1">
                <a:solidFill>
                  <a:srgbClr val="00B050"/>
                </a:solidFill>
              </a:rPr>
              <a:t>Chỉ định khóa </a:t>
            </a:r>
            <a:r>
              <a:rPr lang="en-US" sz="1600" b="1" smtClean="0">
                <a:solidFill>
                  <a:srgbClr val="00B050"/>
                </a:solidFill>
              </a:rPr>
              <a:t>chính:</a:t>
            </a:r>
            <a:endParaRPr lang="en-US" sz="1600" b="1">
              <a:solidFill>
                <a:srgbClr val="00B050"/>
              </a:solidFill>
            </a:endParaRPr>
          </a:p>
          <a:p>
            <a:pPr lvl="1"/>
            <a:r>
              <a:rPr lang="en-US" sz="1600" b="1"/>
              <a:t>Bước 1: </a:t>
            </a:r>
            <a:r>
              <a:rPr lang="en-US" sz="1600"/>
              <a:t>Chọn trường làm khóa chính.</a:t>
            </a:r>
          </a:p>
          <a:p>
            <a:pPr lvl="1"/>
            <a:r>
              <a:rPr lang="en-US" sz="1600" b="1"/>
              <a:t>Bước 2: </a:t>
            </a:r>
            <a:r>
              <a:rPr lang="en-US" sz="1600"/>
              <a:t>Click nút lệnh </a:t>
            </a:r>
            <a:r>
              <a:rPr lang="en-US" sz="1600" b="1"/>
              <a:t>Primary Key (Design =</a:t>
            </a:r>
            <a:r>
              <a:rPr lang="en-US" sz="1600"/>
              <a:t>&gt; </a:t>
            </a:r>
            <a:r>
              <a:rPr lang="en-US" sz="1600" b="1"/>
              <a:t>Primary Key</a:t>
            </a:r>
            <a:r>
              <a:rPr lang="en-US" sz="1600"/>
              <a:t>) hoặc click phải chọn </a:t>
            </a:r>
            <a:r>
              <a:rPr lang="en-US" sz="1600" b="1"/>
              <a:t>Primary Key</a:t>
            </a:r>
            <a:r>
              <a:rPr lang="en-US" sz="1600"/>
              <a:t>.</a:t>
            </a:r>
          </a:p>
          <a:p>
            <a:r>
              <a:rPr lang="en-US" sz="1600" b="1" smtClean="0">
                <a:solidFill>
                  <a:srgbClr val="00B050"/>
                </a:solidFill>
              </a:rPr>
              <a:t>Lưu </a:t>
            </a:r>
            <a:r>
              <a:rPr lang="en-US" sz="1600" b="1">
                <a:solidFill>
                  <a:srgbClr val="00B050"/>
                </a:solidFill>
              </a:rPr>
              <a:t>cấu trúc </a:t>
            </a:r>
            <a:r>
              <a:rPr lang="en-US" sz="1600" b="1" smtClean="0">
                <a:solidFill>
                  <a:srgbClr val="00B050"/>
                </a:solidFill>
              </a:rPr>
              <a:t>bảng:</a:t>
            </a:r>
            <a:endParaRPr lang="en-US" sz="1600" b="1">
              <a:solidFill>
                <a:srgbClr val="00B050"/>
              </a:solidFill>
            </a:endParaRPr>
          </a:p>
          <a:p>
            <a:pPr lvl="1"/>
            <a:r>
              <a:rPr lang="en-US" sz="1600" b="1"/>
              <a:t>Bước 1</a:t>
            </a:r>
            <a:r>
              <a:rPr lang="en-US" sz="1600"/>
              <a:t>: Chọn </a:t>
            </a:r>
            <a:r>
              <a:rPr lang="en-US" sz="1600" b="1"/>
              <a:t>File =&gt; Save</a:t>
            </a:r>
            <a:r>
              <a:rPr lang="en-US" sz="1600"/>
              <a:t> hoặc click phải chọn </a:t>
            </a:r>
            <a:r>
              <a:rPr lang="en-US" sz="1600" b="1"/>
              <a:t>Save</a:t>
            </a:r>
            <a:r>
              <a:rPr lang="en-US" sz="1600"/>
              <a:t>.</a:t>
            </a:r>
          </a:p>
          <a:p>
            <a:pPr lvl="1"/>
            <a:r>
              <a:rPr lang="en-US" sz="1600" b="1"/>
              <a:t>Bước 2</a:t>
            </a:r>
            <a:r>
              <a:rPr lang="en-US" sz="1600"/>
              <a:t>: Gõ tên bảng vào ô </a:t>
            </a:r>
            <a:r>
              <a:rPr lang="en-US" sz="1600" b="1"/>
              <a:t>Table Name</a:t>
            </a:r>
            <a:r>
              <a:rPr lang="en-US" sz="1600"/>
              <a:t> trong hộp thoại </a:t>
            </a:r>
            <a:r>
              <a:rPr lang="en-US" sz="1600" b="1"/>
              <a:t>Save As.</a:t>
            </a:r>
            <a:endParaRPr lang="en-US" sz="1600"/>
          </a:p>
          <a:p>
            <a:pPr lvl="1"/>
            <a:r>
              <a:rPr lang="en-US" sz="1600" b="1"/>
              <a:t>Bước 3</a:t>
            </a:r>
            <a:r>
              <a:rPr lang="en-US" sz="1600"/>
              <a:t>: Click </a:t>
            </a:r>
            <a:r>
              <a:rPr lang="en-US" sz="1600" b="1"/>
              <a:t>OK</a:t>
            </a:r>
            <a:r>
              <a:rPr lang="en-US" sz="1600"/>
              <a:t> hoặc nhấn </a:t>
            </a:r>
            <a:r>
              <a:rPr lang="en-US" sz="1600" b="1"/>
              <a:t>Enter</a:t>
            </a:r>
            <a:r>
              <a:rPr lang="en-US" sz="1600" smtClean="0"/>
              <a:t>.</a:t>
            </a:r>
            <a:endParaRPr lang="en-US" sz="1600"/>
          </a:p>
          <a:p>
            <a:endParaRPr lang="en-US" sz="1600"/>
          </a:p>
          <a:p>
            <a:pPr lvl="0"/>
            <a:endParaRPr lang="en-US" sz="1600">
              <a:solidFill>
                <a:srgbClr val="FF0000"/>
              </a:solidFill>
            </a:endParaRPr>
          </a:p>
          <a:p>
            <a:endParaRPr lang="en-US" sz="1600"/>
          </a:p>
          <a:p>
            <a:pPr marL="0" indent="0" algn="l">
              <a:buNone/>
            </a:pPr>
            <a:endParaRPr lang="en-US" sz="1600" smtClean="0">
              <a:solidFill>
                <a:srgbClr val="00B050"/>
              </a:solidFill>
            </a:endParaRPr>
          </a:p>
        </p:txBody>
      </p:sp>
      <p:sp>
        <p:nvSpPr>
          <p:cNvPr id="7" name="Title 1"/>
          <p:cNvSpPr txBox="1">
            <a:spLocks/>
          </p:cNvSpPr>
          <p:nvPr/>
        </p:nvSpPr>
        <p:spPr>
          <a:xfrm>
            <a:off x="228600" y="6858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000"/>
              <a:t>a) </a:t>
            </a:r>
            <a:r>
              <a:rPr lang="en-US" sz="2000" smtClean="0"/>
              <a:t>Tạo cấu trúc bảng</a:t>
            </a:r>
            <a:endParaRPr lang="en-US" sz="2000"/>
          </a:p>
        </p:txBody>
      </p:sp>
      <p:sp>
        <p:nvSpPr>
          <p:cNvPr id="10" name="Content Placeholder 2"/>
          <p:cNvSpPr txBox="1">
            <a:spLocks/>
          </p:cNvSpPr>
          <p:nvPr/>
        </p:nvSpPr>
        <p:spPr>
          <a:xfrm>
            <a:off x="228600" y="5863701"/>
            <a:ext cx="8458200" cy="9906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384" y="6029273"/>
            <a:ext cx="552527" cy="371527"/>
          </a:xfrm>
          <a:prstGeom prst="rect">
            <a:avLst/>
          </a:prstGeom>
        </p:spPr>
      </p:pic>
    </p:spTree>
    <p:extLst>
      <p:ext uri="{BB962C8B-B14F-4D97-AF65-F5344CB8AC3E}">
        <p14:creationId xmlns:p14="http://schemas.microsoft.com/office/powerpoint/2010/main" val="1389024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sp>
        <p:nvSpPr>
          <p:cNvPr id="9" name="Cloud Callout 8"/>
          <p:cNvSpPr/>
          <p:nvPr/>
        </p:nvSpPr>
        <p:spPr>
          <a:xfrm>
            <a:off x="1322485" y="3733800"/>
            <a:ext cx="6477953"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Hình ảnh trên có những thông tin gì?</a:t>
            </a:r>
            <a:endParaRPr lang="en-US" sz="2400" i="1">
              <a:latin typeface="Times New Roman" pitchFamily="18" charset="0"/>
              <a:cs typeface="Times New Roman" pitchFamily="18" charset="0"/>
            </a:endParaRPr>
          </a:p>
        </p:txBody>
      </p:sp>
    </p:spTree>
    <p:extLst>
      <p:ext uri="{BB962C8B-B14F-4D97-AF65-F5344CB8AC3E}">
        <p14:creationId xmlns:p14="http://schemas.microsoft.com/office/powerpoint/2010/main" val="2270027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20</a:t>
            </a:fld>
            <a:endParaRPr lang="en-US"/>
          </a:p>
        </p:txBody>
      </p:sp>
      <p:sp>
        <p:nvSpPr>
          <p:cNvPr id="5" name="Title 1"/>
          <p:cNvSpPr>
            <a:spLocks noGrp="1"/>
          </p:cNvSpPr>
          <p:nvPr>
            <p:ph type="title"/>
          </p:nvPr>
        </p:nvSpPr>
        <p:spPr>
          <a:xfrm>
            <a:off x="228600" y="114300"/>
            <a:ext cx="7924800" cy="685800"/>
          </a:xfrm>
        </p:spPr>
        <p:txBody>
          <a:bodyPr/>
          <a:lstStyle/>
          <a:p>
            <a:r>
              <a:rPr lang="en-US" smtClean="0"/>
              <a:t>2&gt; Tạo và sửa cấu trúc bảng</a:t>
            </a:r>
            <a:endParaRPr lang="en-US"/>
          </a:p>
        </p:txBody>
      </p:sp>
      <p:sp>
        <p:nvSpPr>
          <p:cNvPr id="6" name="Title 1"/>
          <p:cNvSpPr txBox="1">
            <a:spLocks/>
          </p:cNvSpPr>
          <p:nvPr/>
        </p:nvSpPr>
        <p:spPr>
          <a:xfrm>
            <a:off x="228600" y="6858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000" smtClean="0"/>
              <a:t>b) Thay đổi cấu trúc bảng</a:t>
            </a:r>
            <a:endParaRPr lang="en-US" sz="20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384" y="6029273"/>
            <a:ext cx="552527" cy="371527"/>
          </a:xfrm>
          <a:prstGeom prst="rect">
            <a:avLst/>
          </a:prstGeom>
        </p:spPr>
      </p:pic>
      <p:sp>
        <p:nvSpPr>
          <p:cNvPr id="13" name="Content Placeholder 2"/>
          <p:cNvSpPr txBox="1">
            <a:spLocks/>
          </p:cNvSpPr>
          <p:nvPr/>
        </p:nvSpPr>
        <p:spPr>
          <a:xfrm>
            <a:off x="228600" y="1219200"/>
            <a:ext cx="8686800" cy="4939777"/>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t>Để thay đổi cấu trúc bảng, ta hiển thị bảng ở chế độ thiết kế. </a:t>
            </a:r>
          </a:p>
          <a:p>
            <a:pPr lvl="0"/>
            <a:r>
              <a:rPr lang="en-US" sz="1800" b="1">
                <a:solidFill>
                  <a:srgbClr val="00B050"/>
                </a:solidFill>
              </a:rPr>
              <a:t>Thay đổi thứ tự các trường:</a:t>
            </a:r>
            <a:endParaRPr lang="en-US" sz="1800">
              <a:solidFill>
                <a:srgbClr val="00B050"/>
              </a:solidFill>
            </a:endParaRPr>
          </a:p>
          <a:p>
            <a:pPr lvl="1"/>
            <a:r>
              <a:rPr lang="en-US" sz="1800"/>
              <a:t>Chọn trường muốn thay đổi vị trí, nhấn chuột và giữ. </a:t>
            </a:r>
          </a:p>
          <a:p>
            <a:pPr lvl="1"/>
            <a:r>
              <a:rPr lang="en-US" sz="1800"/>
              <a:t>Di chuyển chuột, đường nằm ngang đó sẽ cho biết vị trí mới của trường.</a:t>
            </a:r>
          </a:p>
          <a:p>
            <a:pPr lvl="1"/>
            <a:r>
              <a:rPr lang="en-US" sz="1800"/>
              <a:t>Thả chuột khi đã di chuyển trường đến vị trí mong muốn.</a:t>
            </a:r>
          </a:p>
          <a:p>
            <a:r>
              <a:rPr lang="en-US" sz="1800">
                <a:solidFill>
                  <a:srgbClr val="00B050"/>
                </a:solidFill>
              </a:rPr>
              <a:t> </a:t>
            </a:r>
            <a:r>
              <a:rPr lang="en-US" sz="1800" b="1">
                <a:solidFill>
                  <a:srgbClr val="00B050"/>
                </a:solidFill>
              </a:rPr>
              <a:t>Thêm trường:</a:t>
            </a:r>
            <a:endParaRPr lang="en-US" sz="1800">
              <a:solidFill>
                <a:srgbClr val="00B050"/>
              </a:solidFill>
            </a:endParaRPr>
          </a:p>
          <a:p>
            <a:pPr lvl="1"/>
            <a:r>
              <a:rPr lang="en-US" sz="1800"/>
              <a:t>Click nút </a:t>
            </a:r>
            <a:r>
              <a:rPr lang="en-US" sz="1800" b="1"/>
              <a:t>Insert Rows</a:t>
            </a:r>
            <a:r>
              <a:rPr lang="en-US" sz="1800"/>
              <a:t>  </a:t>
            </a:r>
          </a:p>
          <a:p>
            <a:pPr lvl="1"/>
            <a:r>
              <a:rPr lang="en-US" sz="1800"/>
              <a:t>Gõ tên trường, chọn kiểu dữ liệu, mô tả và xác định các tính chất của trường (nếu có).</a:t>
            </a:r>
          </a:p>
          <a:p>
            <a:r>
              <a:rPr lang="en-US" sz="1800">
                <a:solidFill>
                  <a:srgbClr val="00B050"/>
                </a:solidFill>
              </a:rPr>
              <a:t> </a:t>
            </a:r>
            <a:r>
              <a:rPr lang="en-US" sz="1800" b="1">
                <a:solidFill>
                  <a:srgbClr val="00B050"/>
                </a:solidFill>
              </a:rPr>
              <a:t>Xóa trường:</a:t>
            </a:r>
            <a:endParaRPr lang="en-US" sz="1800">
              <a:solidFill>
                <a:srgbClr val="00B050"/>
              </a:solidFill>
            </a:endParaRPr>
          </a:p>
          <a:p>
            <a:pPr lvl="1"/>
            <a:r>
              <a:rPr lang="en-US" sz="1800"/>
              <a:t>Chọn trường muốn xóa.</a:t>
            </a:r>
          </a:p>
          <a:p>
            <a:pPr lvl="1"/>
            <a:r>
              <a:rPr lang="en-US" sz="1800"/>
              <a:t>Click nút </a:t>
            </a:r>
            <a:r>
              <a:rPr lang="en-US" sz="1800" b="1"/>
              <a:t>Delete Rows </a:t>
            </a:r>
            <a:r>
              <a:rPr lang="en-US" sz="1800"/>
              <a:t> </a:t>
            </a:r>
          </a:p>
          <a:p>
            <a:r>
              <a:rPr lang="en-US" sz="1800">
                <a:solidFill>
                  <a:srgbClr val="00B050"/>
                </a:solidFill>
              </a:rPr>
              <a:t> </a:t>
            </a:r>
            <a:r>
              <a:rPr lang="en-US" sz="1800" b="1">
                <a:solidFill>
                  <a:srgbClr val="00B050"/>
                </a:solidFill>
              </a:rPr>
              <a:t>Thay đổi khóa chính:</a:t>
            </a:r>
          </a:p>
          <a:p>
            <a:pPr lvl="1"/>
            <a:r>
              <a:rPr lang="en-US" sz="1800"/>
              <a:t>Chọn trường muốn chỉ định làm khóa chính.</a:t>
            </a:r>
          </a:p>
          <a:p>
            <a:pPr lvl="1"/>
            <a:r>
              <a:rPr lang="en-US" sz="1800"/>
              <a:t>Click nút </a:t>
            </a:r>
            <a:r>
              <a:rPr lang="en-US" sz="1800" b="1"/>
              <a:t>Primary Key </a:t>
            </a:r>
            <a:endParaRPr lang="en-US" sz="1800"/>
          </a:p>
        </p:txBody>
      </p:sp>
    </p:spTree>
    <p:extLst>
      <p:ext uri="{BB962C8B-B14F-4D97-AF65-F5344CB8AC3E}">
        <p14:creationId xmlns:p14="http://schemas.microsoft.com/office/powerpoint/2010/main" val="952028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21</a:t>
            </a:fld>
            <a:endParaRPr lang="en-US"/>
          </a:p>
        </p:txBody>
      </p:sp>
      <p:sp>
        <p:nvSpPr>
          <p:cNvPr id="5" name="Title 1"/>
          <p:cNvSpPr>
            <a:spLocks noGrp="1"/>
          </p:cNvSpPr>
          <p:nvPr>
            <p:ph type="title"/>
          </p:nvPr>
        </p:nvSpPr>
        <p:spPr>
          <a:xfrm>
            <a:off x="228600" y="114300"/>
            <a:ext cx="7924800" cy="685800"/>
          </a:xfrm>
        </p:spPr>
        <p:txBody>
          <a:bodyPr/>
          <a:lstStyle/>
          <a:p>
            <a:r>
              <a:rPr lang="en-US" smtClean="0"/>
              <a:t>2&gt; Tạo và sửa cấu trúc bảng</a:t>
            </a:r>
            <a:endParaRPr lang="en-US"/>
          </a:p>
        </p:txBody>
      </p:sp>
      <p:sp>
        <p:nvSpPr>
          <p:cNvPr id="6" name="Title 1"/>
          <p:cNvSpPr txBox="1">
            <a:spLocks/>
          </p:cNvSpPr>
          <p:nvPr/>
        </p:nvSpPr>
        <p:spPr>
          <a:xfrm>
            <a:off x="228600" y="685800"/>
            <a:ext cx="7924800" cy="4572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a:lstStyle>
          <a:p>
            <a:r>
              <a:rPr lang="en-US" sz="2000"/>
              <a:t>c</a:t>
            </a:r>
            <a:r>
              <a:rPr lang="en-US" sz="2000" smtClean="0"/>
              <a:t>) Xóa và đổi tên bảng</a:t>
            </a:r>
            <a:endParaRPr lang="en-US" sz="2000"/>
          </a:p>
        </p:txBody>
      </p:sp>
      <p:sp>
        <p:nvSpPr>
          <p:cNvPr id="13" name="Content Placeholder 2"/>
          <p:cNvSpPr txBox="1">
            <a:spLocks/>
          </p:cNvSpPr>
          <p:nvPr/>
        </p:nvSpPr>
        <p:spPr>
          <a:xfrm>
            <a:off x="228600" y="1219200"/>
            <a:ext cx="8686800" cy="2390777"/>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800" b="1">
                <a:solidFill>
                  <a:srgbClr val="00B050"/>
                </a:solidFill>
              </a:rPr>
              <a:t>Xóa bảng:</a:t>
            </a:r>
            <a:endParaRPr lang="en-US" sz="1800">
              <a:solidFill>
                <a:srgbClr val="00B050"/>
              </a:solidFill>
            </a:endParaRPr>
          </a:p>
          <a:p>
            <a:pPr lvl="1"/>
            <a:r>
              <a:rPr lang="en-US" sz="1800"/>
              <a:t>Chọn tên bảng trong trang bảng.</a:t>
            </a:r>
          </a:p>
          <a:p>
            <a:pPr lvl="1"/>
            <a:r>
              <a:rPr lang="en-US" sz="1800"/>
              <a:t>Nhấn phím </a:t>
            </a:r>
            <a:r>
              <a:rPr lang="en-US" sz="1800" b="1"/>
              <a:t>Delete</a:t>
            </a:r>
            <a:r>
              <a:rPr lang="en-US" sz="1800"/>
              <a:t> (</a:t>
            </a:r>
            <a:r>
              <a:rPr lang="en-US" sz="1800" b="1"/>
              <a:t>Del</a:t>
            </a:r>
            <a:r>
              <a:rPr lang="en-US" sz="1800"/>
              <a:t>) hoặc click nút lệnh </a:t>
            </a:r>
            <a:r>
              <a:rPr lang="en-US" sz="1800" b="1"/>
              <a:t>Delete</a:t>
            </a:r>
            <a:r>
              <a:rPr lang="en-US" sz="1800"/>
              <a:t>.</a:t>
            </a:r>
          </a:p>
          <a:p>
            <a:r>
              <a:rPr lang="en-US" sz="1800">
                <a:solidFill>
                  <a:srgbClr val="00B050"/>
                </a:solidFill>
              </a:rPr>
              <a:t> </a:t>
            </a:r>
            <a:r>
              <a:rPr lang="en-US" sz="1800" b="1">
                <a:solidFill>
                  <a:srgbClr val="00B050"/>
                </a:solidFill>
              </a:rPr>
              <a:t>Đổi tên bảng:</a:t>
            </a:r>
            <a:endParaRPr lang="en-US" sz="1800">
              <a:solidFill>
                <a:srgbClr val="00B050"/>
              </a:solidFill>
            </a:endParaRPr>
          </a:p>
          <a:p>
            <a:pPr lvl="1"/>
            <a:r>
              <a:rPr lang="en-US" sz="1800"/>
              <a:t>Click phải bảng và chọn</a:t>
            </a:r>
            <a:r>
              <a:rPr lang="en-US" sz="1800" b="1"/>
              <a:t> Rename</a:t>
            </a:r>
            <a:r>
              <a:rPr lang="en-US" sz="1800"/>
              <a:t>.</a:t>
            </a:r>
          </a:p>
          <a:p>
            <a:pPr lvl="1"/>
            <a:r>
              <a:rPr lang="en-US" sz="1800"/>
              <a:t>Khi tên bảng có viền khung là đường liền nét. Click chuột vào trong phần tên bảng để gõ tên bảng mới, rồi nhấn Enter.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384" y="6029273"/>
            <a:ext cx="552527" cy="371527"/>
          </a:xfrm>
          <a:prstGeom prst="rect">
            <a:avLst/>
          </a:prstGeom>
          <a:ln w="38100">
            <a:solidFill>
              <a:srgbClr val="FF0000"/>
            </a:solidFill>
          </a:ln>
        </p:spPr>
      </p:pic>
    </p:spTree>
    <p:extLst>
      <p:ext uri="{BB962C8B-B14F-4D97-AF65-F5344CB8AC3E}">
        <p14:creationId xmlns:p14="http://schemas.microsoft.com/office/powerpoint/2010/main" val="1686701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pPr/>
              <a:t>22</a:t>
            </a:fld>
            <a:endParaRPr lang="en-US"/>
          </a:p>
        </p:txBody>
      </p:sp>
      <p:sp>
        <p:nvSpPr>
          <p:cNvPr id="5" name="AutoShape 13"/>
          <p:cNvSpPr>
            <a:spLocks noChangeArrowheads="1"/>
          </p:cNvSpPr>
          <p:nvPr/>
        </p:nvSpPr>
        <p:spPr bwMode="auto">
          <a:xfrm>
            <a:off x="731044" y="2362200"/>
            <a:ext cx="7681912" cy="3886200"/>
          </a:xfrm>
          <a:prstGeom prst="star32">
            <a:avLst>
              <a:gd name="adj" fmla="val 3681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smtClean="0">
                <a:latin typeface="Times New Roman" pitchFamily="18" charset="0"/>
                <a:cs typeface="Times New Roman" pitchFamily="18" charset="0"/>
              </a:rPr>
              <a:t>Cám ơn</a:t>
            </a:r>
          </a:p>
          <a:p>
            <a:pPr algn="ctr" eaLnBrk="0" hangingPunct="0"/>
            <a:r>
              <a:rPr lang="en-US" sz="3600" b="1" smtClean="0">
                <a:latin typeface="Times New Roman" pitchFamily="18" charset="0"/>
                <a:cs typeface="Times New Roman" pitchFamily="18" charset="0"/>
              </a:rPr>
              <a:t>quý thầy/cô đã tham dự</a:t>
            </a:r>
          </a:p>
          <a:p>
            <a:pPr algn="ctr" eaLnBrk="0" hangingPunct="0"/>
            <a:r>
              <a:rPr lang="en-US" sz="3600" b="1" smtClean="0">
                <a:latin typeface="Times New Roman" pitchFamily="18" charset="0"/>
                <a:cs typeface="Times New Roman" pitchFamily="18" charset="0"/>
              </a:rPr>
              <a:t>Thân ái</a:t>
            </a:r>
          </a:p>
          <a:p>
            <a:pPr algn="ctr" eaLnBrk="0" hangingPunct="0"/>
            <a:r>
              <a:rPr lang="en-US" sz="3600" b="1" smtClean="0">
                <a:latin typeface="Times New Roman" pitchFamily="18" charset="0"/>
                <a:cs typeface="Times New Roman" pitchFamily="18" charset="0"/>
              </a:rPr>
              <a:t>chào các em</a:t>
            </a:r>
            <a:endParaRPr lang="en-US" sz="3600" b="1">
              <a:latin typeface="Times New Roman" pitchFamily="18" charset="0"/>
              <a:cs typeface="Times New Roman" pitchFamily="18" charset="0"/>
            </a:endParaRPr>
          </a:p>
        </p:txBody>
      </p:sp>
      <p:sp>
        <p:nvSpPr>
          <p:cNvPr id="8"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 học </a:t>
            </a:r>
            <a:r>
              <a:rPr lang="vi-VN"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đã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sp>
        <p:nvSpPr>
          <p:cNvPr id="5" name="Slide Number Placeholder 4"/>
          <p:cNvSpPr>
            <a:spLocks noGrp="1"/>
          </p:cNvSpPr>
          <p:nvPr>
            <p:ph type="sldNum" sz="quarter" idx="4"/>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sp>
        <p:nvSpPr>
          <p:cNvPr id="9" name="Cloud Callout 8"/>
          <p:cNvSpPr/>
          <p:nvPr/>
        </p:nvSpPr>
        <p:spPr>
          <a:xfrm>
            <a:off x="1322485" y="3733800"/>
            <a:ext cx="6477953"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Các thông tin trên được bố trí như thế nào?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Tree>
    <p:extLst>
      <p:ext uri="{BB962C8B-B14F-4D97-AF65-F5344CB8AC3E}">
        <p14:creationId xmlns:p14="http://schemas.microsoft.com/office/powerpoint/2010/main" val="303598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sp>
        <p:nvSpPr>
          <p:cNvPr id="5" name="Slide Number Placeholder 4"/>
          <p:cNvSpPr>
            <a:spLocks noGrp="1"/>
          </p:cNvSpPr>
          <p:nvPr>
            <p:ph type="sldNum" sz="quarter" idx="4"/>
          </p:nvPr>
        </p:nvSpPr>
        <p:spPr/>
        <p:txBody>
          <a:bodyPr/>
          <a:lstStyle/>
          <a:p>
            <a:fld id="{B6F15528-21DE-4FAA-801E-634DDDAF4B2B}" type="slidenum">
              <a:rPr lang="en-US" smtClean="0"/>
              <a:pPr/>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sp>
        <p:nvSpPr>
          <p:cNvPr id="9" name="Cloud Callout 8"/>
          <p:cNvSpPr/>
          <p:nvPr/>
        </p:nvSpPr>
        <p:spPr>
          <a:xfrm>
            <a:off x="1322485" y="3733800"/>
            <a:ext cx="6477953"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Các cột và các hàng này tạo thành gì?</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Tree>
    <p:extLst>
      <p:ext uri="{BB962C8B-B14F-4D97-AF65-F5344CB8AC3E}">
        <p14:creationId xmlns:p14="http://schemas.microsoft.com/office/powerpoint/2010/main" val="3613192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sp>
        <p:nvSpPr>
          <p:cNvPr id="5" name="Slide Number Placeholder 4"/>
          <p:cNvSpPr>
            <a:spLocks noGrp="1"/>
          </p:cNvSpPr>
          <p:nvPr>
            <p:ph type="sldNum" sz="quarter" idx="4"/>
          </p:nvPr>
        </p:nvSpPr>
        <p:spPr/>
        <p:txBody>
          <a:bodyPr/>
          <a:lstStyle/>
          <a:p>
            <a:fld id="{B6F15528-21DE-4FAA-801E-634DDDAF4B2B}" type="slidenum">
              <a:rPr lang="en-US" smtClean="0"/>
              <a:pPr/>
              <a:t>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sp>
        <p:nvSpPr>
          <p:cNvPr id="9" name="Cloud Callout 8"/>
          <p:cNvSpPr/>
          <p:nvPr/>
        </p:nvSpPr>
        <p:spPr>
          <a:xfrm>
            <a:off x="1322485" y="3733800"/>
            <a:ext cx="6477953" cy="2133600"/>
          </a:xfrm>
          <a:prstGeom prst="cloudCallout">
            <a:avLst>
              <a:gd name="adj1" fmla="val -59742"/>
              <a:gd name="adj2" fmla="val 6689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Nếu lưu các thông tin này trong máy tính thì lưu dưới dạng gì?</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75456" cy="428759"/>
          </a:xfrm>
          <a:prstGeom prst="rect">
            <a:avLst/>
          </a:prstGeom>
        </p:spPr>
      </p:pic>
    </p:spTree>
    <p:extLst>
      <p:ext uri="{BB962C8B-B14F-4D97-AF65-F5344CB8AC3E}">
        <p14:creationId xmlns:p14="http://schemas.microsoft.com/office/powerpoint/2010/main" val="3613192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quản lý học sinh</a:t>
            </a:r>
            <a:endParaRPr lang="en-US"/>
          </a:p>
        </p:txBody>
      </p:sp>
      <p:sp>
        <p:nvSpPr>
          <p:cNvPr id="5" name="Slide Number Placeholder 4"/>
          <p:cNvSpPr>
            <a:spLocks noGrp="1"/>
          </p:cNvSpPr>
          <p:nvPr>
            <p:ph type="sldNum" sz="quarter" idx="4"/>
          </p:nvPr>
        </p:nvSpPr>
        <p:spPr/>
        <p:txBody>
          <a:bodyPr/>
          <a:lstStyle/>
          <a:p>
            <a:fld id="{B6F15528-21DE-4FAA-801E-634DDDAF4B2B}" type="slidenum">
              <a:rPr lang="en-US" smtClean="0"/>
              <a:pPr/>
              <a:t>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8665722" cy="2590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390371" cy="371633"/>
          </a:xfrm>
          <a:prstGeom prst="rect">
            <a:avLst/>
          </a:prstGeom>
        </p:spPr>
      </p:pic>
      <p:sp>
        <p:nvSpPr>
          <p:cNvPr id="10" name="Rectangular Callout 9"/>
          <p:cNvSpPr/>
          <p:nvPr/>
        </p:nvSpPr>
        <p:spPr>
          <a:xfrm>
            <a:off x="1589662" y="3886200"/>
            <a:ext cx="5943599" cy="1676400"/>
          </a:xfrm>
          <a:prstGeom prst="wedgeRectCallout">
            <a:avLst>
              <a:gd name="adj1" fmla="val -67246"/>
              <a:gd name="adj2" fmla="val 8759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Các thông tin được lưu trong máy tính gọi là dữ liệu, dữ liệu trong Access được lưu dưới dạng </a:t>
            </a:r>
            <a:r>
              <a:rPr lang="en-US" sz="2400" smtClean="0">
                <a:latin typeface="Times New Roman" pitchFamily="18" charset="0"/>
                <a:cs typeface="Times New Roman" pitchFamily="18" charset="0"/>
              </a:rPr>
              <a:t>bảng.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08458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a:bodyPr>
          <a:lstStyle/>
          <a:p>
            <a:pPr lvl="0"/>
            <a:r>
              <a:rPr lang="en-US" smtClean="0"/>
              <a:t>1&gt; Các khái niệm chính</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54665"/>
            <a:ext cx="448976" cy="4048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9" name="Slide Number Placeholder 8"/>
          <p:cNvSpPr>
            <a:spLocks noGrp="1"/>
          </p:cNvSpPr>
          <p:nvPr>
            <p:ph type="sldNum" sz="quarter" idx="4"/>
          </p:nvPr>
        </p:nvSpPr>
        <p:spPr/>
        <p:txBody>
          <a:bodyPr/>
          <a:lstStyle/>
          <a:p>
            <a:fld id="{B6F15528-21DE-4FAA-801E-634DDDAF4B2B}" type="slidenum">
              <a:rPr lang="en-US" smtClean="0"/>
              <a:pPr/>
              <a:t>7</a:t>
            </a:fld>
            <a:endParaRPr lang="en-US"/>
          </a:p>
        </p:txBody>
      </p:sp>
      <p:sp>
        <p:nvSpPr>
          <p:cNvPr id="12" name="Cloud Callout 11"/>
          <p:cNvSpPr/>
          <p:nvPr/>
        </p:nvSpPr>
        <p:spPr>
          <a:xfrm>
            <a:off x="838200" y="914400"/>
            <a:ext cx="3733800" cy="1676400"/>
          </a:xfrm>
          <a:prstGeom prst="cloudCallout">
            <a:avLst>
              <a:gd name="adj1" fmla="val -54207"/>
              <a:gd name="adj2" fmla="val 66225"/>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Em hãy cho biết bảng là gì?</a:t>
            </a:r>
            <a:endParaRPr lang="en-US" sz="2400">
              <a:latin typeface="Times New Roman" pitchFamily="18" charset="0"/>
              <a:cs typeface="Times New Roman" pitchFamily="18" charset="0"/>
            </a:endParaRPr>
          </a:p>
        </p:txBody>
      </p:sp>
      <p:sp>
        <p:nvSpPr>
          <p:cNvPr id="13" name="Rounded Rectangular Callout 12"/>
          <p:cNvSpPr/>
          <p:nvPr/>
        </p:nvSpPr>
        <p:spPr>
          <a:xfrm>
            <a:off x="1435261" y="3539924"/>
            <a:ext cx="5791200" cy="2209800"/>
          </a:xfrm>
          <a:prstGeom prst="wedgeRoundRectCallout">
            <a:avLst>
              <a:gd name="adj1" fmla="val -65159"/>
              <a:gd name="adj2" fmla="val 6019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b="1" i="1">
                <a:latin typeface="Times New Roman" pitchFamily="18" charset="0"/>
                <a:cs typeface="Times New Roman" pitchFamily="18" charset="0"/>
              </a:rPr>
              <a:t>Bảng</a:t>
            </a:r>
            <a:r>
              <a:rPr lang="en-US" sz="2400" b="1">
                <a:latin typeface="Times New Roman" pitchFamily="18" charset="0"/>
                <a:cs typeface="Times New Roman" pitchFamily="18" charset="0"/>
              </a:rPr>
              <a:t> </a:t>
            </a:r>
            <a:r>
              <a:rPr lang="en-US" sz="2400" b="1" i="1">
                <a:latin typeface="Times New Roman" pitchFamily="18" charset="0"/>
                <a:cs typeface="Times New Roman" pitchFamily="18" charset="0"/>
              </a:rPr>
              <a:t>(Table)</a:t>
            </a:r>
            <a:r>
              <a:rPr lang="en-US" sz="2400" b="1">
                <a:latin typeface="Times New Roman" pitchFamily="18" charset="0"/>
                <a:cs typeface="Times New Roman" pitchFamily="18" charset="0"/>
              </a:rPr>
              <a:t>:</a:t>
            </a:r>
            <a:r>
              <a:rPr lang="en-US" sz="2400">
                <a:latin typeface="Times New Roman" pitchFamily="18" charset="0"/>
                <a:cs typeface="Times New Roman" pitchFamily="18" charset="0"/>
              </a:rPr>
              <a:t> gồm các cột và các hàng, bảng là thành phần cơ sở tạo nên CSDL. Các bảng chứa toàn bộ dữ liệu mà người dùng cần để khai thác. Bao gồm 2 thành phần đó là “hàng” và “cột”.</a:t>
            </a:r>
          </a:p>
        </p:txBody>
      </p:sp>
    </p:spTree>
    <p:extLst>
      <p:ext uri="{BB962C8B-B14F-4D97-AF65-F5344CB8AC3E}">
        <p14:creationId xmlns:p14="http://schemas.microsoft.com/office/powerpoint/2010/main" val="1122793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nextCondLst>
                <p:cond evt="onClick" delay="0">
                  <p:tgtEl>
                    <p:spTgt spid="7"/>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a:bodyPr>
          <a:lstStyle/>
          <a:p>
            <a:pPr lvl="0"/>
            <a:r>
              <a:rPr lang="en-US" smtClean="0"/>
              <a:t>1&gt; Các khái niệm chính</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54665"/>
            <a:ext cx="448976" cy="404880"/>
          </a:xfrm>
          <a:prstGeom prst="rect">
            <a:avLst/>
          </a:prstGeom>
        </p:spPr>
      </p:pic>
      <p:sp>
        <p:nvSpPr>
          <p:cNvPr id="6" name="Cloud Callout 5"/>
          <p:cNvSpPr/>
          <p:nvPr/>
        </p:nvSpPr>
        <p:spPr>
          <a:xfrm>
            <a:off x="838200" y="914400"/>
            <a:ext cx="3733800" cy="1676400"/>
          </a:xfrm>
          <a:prstGeom prst="cloudCallout">
            <a:avLst>
              <a:gd name="adj1" fmla="val -54207"/>
              <a:gd name="adj2" fmla="val 66225"/>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Em </a:t>
            </a:r>
            <a:r>
              <a:rPr lang="en-US" sz="2400" i="1" smtClean="0">
                <a:latin typeface="Times New Roman" pitchFamily="18" charset="0"/>
                <a:cs typeface="Times New Roman" pitchFamily="18" charset="0"/>
              </a:rPr>
              <a:t>hãy cho biết trường của bảng là gì?</a:t>
            </a:r>
            <a:endParaRPr lang="en-US" sz="240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8" name="Rounded Rectangular Callout 7"/>
          <p:cNvSpPr/>
          <p:nvPr/>
        </p:nvSpPr>
        <p:spPr>
          <a:xfrm>
            <a:off x="1435261" y="3539924"/>
            <a:ext cx="5791200" cy="2209800"/>
          </a:xfrm>
          <a:prstGeom prst="wedgeRoundRectCallout">
            <a:avLst>
              <a:gd name="adj1" fmla="val -65159"/>
              <a:gd name="adj2" fmla="val 6019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400" b="1" i="1">
                <a:latin typeface="Times New Roman" pitchFamily="18" charset="0"/>
                <a:cs typeface="Times New Roman" pitchFamily="18" charset="0"/>
              </a:rPr>
              <a:t>Trường (field):</a:t>
            </a:r>
            <a:r>
              <a:rPr lang="en-US" sz="2400">
                <a:latin typeface="Times New Roman" pitchFamily="18" charset="0"/>
                <a:cs typeface="Times New Roman" pitchFamily="18" charset="0"/>
              </a:rPr>
              <a:t> mỗi trường là một cột của bảng thể hiện một thuộc tính của chủ thể cần quản </a:t>
            </a:r>
            <a:r>
              <a:rPr lang="en-US" sz="2400" smtClean="0">
                <a:latin typeface="Times New Roman" pitchFamily="18" charset="0"/>
                <a:cs typeface="Times New Roman" pitchFamily="18" charset="0"/>
              </a:rPr>
              <a:t>lý.</a:t>
            </a:r>
            <a:endParaRPr lang="en-US" sz="2400">
              <a:latin typeface="Times New Roman" pitchFamily="18" charset="0"/>
              <a:cs typeface="Times New Roman" pitchFamily="18" charset="0"/>
            </a:endParaRPr>
          </a:p>
        </p:txBody>
      </p:sp>
      <p:sp>
        <p:nvSpPr>
          <p:cNvPr id="9" name="Slide Number Placeholder 8"/>
          <p:cNvSpPr>
            <a:spLocks noGrp="1"/>
          </p:cNvSpPr>
          <p:nvPr>
            <p:ph type="sldNum" sz="quarter" idx="4"/>
          </p:nvPr>
        </p:nvSpPr>
        <p:spPr/>
        <p:txBody>
          <a:bodyPr/>
          <a:lstStyle/>
          <a:p>
            <a:fld id="{B6F15528-21DE-4FAA-801E-634DDDAF4B2B}" type="slidenum">
              <a:rPr lang="en-US" smtClean="0"/>
              <a:pPr/>
              <a:t>8</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2787912"/>
            <a:ext cx="390371" cy="371633"/>
          </a:xfrm>
          <a:prstGeom prst="rect">
            <a:avLst/>
          </a:prstGeom>
        </p:spPr>
      </p:pic>
      <p:sp>
        <p:nvSpPr>
          <p:cNvPr id="11" name="Rectangular Callout 10"/>
          <p:cNvSpPr/>
          <p:nvPr/>
        </p:nvSpPr>
        <p:spPr>
          <a:xfrm>
            <a:off x="4800600" y="914398"/>
            <a:ext cx="3303679" cy="1873513"/>
          </a:xfrm>
          <a:prstGeom prst="wedgeRectCallout">
            <a:avLst>
              <a:gd name="adj1" fmla="val 65350"/>
              <a:gd name="adj2" fmla="val 42972"/>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Mỗi cột trong bảng dùng để lưu dữ liệu một thuộc tính của các cá thể. Mỗi cột gọi là một trường của bảng</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7138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normAutofit/>
          </a:bodyPr>
          <a:lstStyle/>
          <a:p>
            <a:pPr lvl="0"/>
            <a:r>
              <a:rPr lang="en-US" smtClean="0"/>
              <a:t>1&gt; Các khái niệm chính</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754665"/>
            <a:ext cx="448976" cy="404880"/>
          </a:xfrm>
          <a:prstGeom prst="rect">
            <a:avLst/>
          </a:prstGeom>
        </p:spPr>
      </p:pic>
      <p:sp>
        <p:nvSpPr>
          <p:cNvPr id="6" name="Cloud Callout 5"/>
          <p:cNvSpPr/>
          <p:nvPr/>
        </p:nvSpPr>
        <p:spPr>
          <a:xfrm>
            <a:off x="838200" y="914400"/>
            <a:ext cx="3733800" cy="1676400"/>
          </a:xfrm>
          <a:prstGeom prst="cloudCallout">
            <a:avLst>
              <a:gd name="adj1" fmla="val -54207"/>
              <a:gd name="adj2" fmla="val 66225"/>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Em </a:t>
            </a:r>
            <a:r>
              <a:rPr lang="en-US" sz="2400" i="1" smtClean="0">
                <a:latin typeface="Times New Roman" pitchFamily="18" charset="0"/>
                <a:cs typeface="Times New Roman" pitchFamily="18" charset="0"/>
              </a:rPr>
              <a:t>hãy cho biết bản ghi là gì?</a:t>
            </a:r>
            <a:endParaRPr lang="en-US" sz="240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19800"/>
            <a:ext cx="352474" cy="543001"/>
          </a:xfrm>
          <a:prstGeom prst="rect">
            <a:avLst/>
          </a:prstGeom>
        </p:spPr>
      </p:pic>
      <p:sp>
        <p:nvSpPr>
          <p:cNvPr id="9" name="Slide Number Placeholder 8"/>
          <p:cNvSpPr>
            <a:spLocks noGrp="1"/>
          </p:cNvSpPr>
          <p:nvPr>
            <p:ph type="sldNum" sz="quarter" idx="4"/>
          </p:nvPr>
        </p:nvSpPr>
        <p:spPr/>
        <p:txBody>
          <a:bodyPr/>
          <a:lstStyle/>
          <a:p>
            <a:fld id="{B6F15528-21DE-4FAA-801E-634DDDAF4B2B}" type="slidenum">
              <a:rPr lang="en-US" smtClean="0"/>
              <a:pPr/>
              <a:t>9</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2787912"/>
            <a:ext cx="390371" cy="371633"/>
          </a:xfrm>
          <a:prstGeom prst="rect">
            <a:avLst/>
          </a:prstGeom>
        </p:spPr>
      </p:pic>
      <p:sp>
        <p:nvSpPr>
          <p:cNvPr id="11" name="Rectangular Callout 10"/>
          <p:cNvSpPr/>
          <p:nvPr/>
        </p:nvSpPr>
        <p:spPr>
          <a:xfrm>
            <a:off x="4800600" y="914398"/>
            <a:ext cx="3303679" cy="1873513"/>
          </a:xfrm>
          <a:prstGeom prst="wedgeRectCallout">
            <a:avLst>
              <a:gd name="adj1" fmla="val 65350"/>
              <a:gd name="adj2" fmla="val 42972"/>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Mỗi hàng của bảng dùng để lưu dữ liệu của một HS. Người ta gọi mỗi hàng là một bản ghi của </a:t>
            </a:r>
            <a:r>
              <a:rPr lang="en-US" sz="2400" smtClean="0">
                <a:latin typeface="Times New Roman" pitchFamily="18" charset="0"/>
                <a:cs typeface="Times New Roman" pitchFamily="18" charset="0"/>
              </a:rPr>
              <a:t>bảng.</a:t>
            </a:r>
            <a:endParaRPr lang="en-US" sz="2400">
              <a:latin typeface="Times New Roman" pitchFamily="18" charset="0"/>
              <a:cs typeface="Times New Roman" pitchFamily="18" charset="0"/>
            </a:endParaRPr>
          </a:p>
        </p:txBody>
      </p:sp>
      <p:sp>
        <p:nvSpPr>
          <p:cNvPr id="12" name="Rounded Rectangular Callout 11"/>
          <p:cNvSpPr/>
          <p:nvPr/>
        </p:nvSpPr>
        <p:spPr>
          <a:xfrm>
            <a:off x="1435261" y="3539924"/>
            <a:ext cx="5791200" cy="2209800"/>
          </a:xfrm>
          <a:prstGeom prst="wedgeRoundRectCallout">
            <a:avLst>
              <a:gd name="adj1" fmla="val -65159"/>
              <a:gd name="adj2" fmla="val 6019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b="1" i="1">
                <a:latin typeface="Times New Roman" pitchFamily="18" charset="0"/>
                <a:cs typeface="Times New Roman" pitchFamily="18" charset="0"/>
              </a:rPr>
              <a:t>Bản ghi (record)</a:t>
            </a:r>
            <a:r>
              <a:rPr lang="en-US" sz="2400" b="1">
                <a:latin typeface="Times New Roman" pitchFamily="18" charset="0"/>
                <a:cs typeface="Times New Roman" pitchFamily="18" charset="0"/>
              </a:rPr>
              <a:t>:</a:t>
            </a:r>
            <a:r>
              <a:rPr lang="en-US" sz="2400">
                <a:latin typeface="Times New Roman" pitchFamily="18" charset="0"/>
                <a:cs typeface="Times New Roman" pitchFamily="18" charset="0"/>
              </a:rPr>
              <a:t> mỗi bản ghi là một hàng của bảng gồm dữ liệu về các thuộc tính của chủ thể được quản lý.</a:t>
            </a:r>
          </a:p>
        </p:txBody>
      </p:sp>
    </p:spTree>
    <p:extLst>
      <p:ext uri="{BB962C8B-B14F-4D97-AF65-F5344CB8AC3E}">
        <p14:creationId xmlns:p14="http://schemas.microsoft.com/office/powerpoint/2010/main" val="2543613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nextCondLst>
                <p:cond evt="onClick" delay="0">
                  <p:tgtEl>
                    <p:spTgt spid="7"/>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1947</TotalTime>
  <Words>1303</Words>
  <Application>Microsoft Office PowerPoint</Application>
  <PresentationFormat>On-screen Show (4:3)</PresentationFormat>
  <Paragraphs>181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Times New Roman</vt:lpstr>
      <vt:lpstr>Office Theme</vt:lpstr>
      <vt:lpstr>§4 CẤU TRÚC BẢNG</vt:lpstr>
      <vt:lpstr>Ví dụ: Bài toán quản lý học sinh</vt:lpstr>
      <vt:lpstr>Ví dụ: Bài toán quản lý học sinh</vt:lpstr>
      <vt:lpstr>Ví dụ: Bài toán quản lý học sinh</vt:lpstr>
      <vt:lpstr>Ví dụ: Bài toán quản lý học sinh</vt:lpstr>
      <vt:lpstr>Ví dụ: Bài toán quản lý học sinh</vt:lpstr>
      <vt:lpstr>1&gt; Các khái niệm chính</vt:lpstr>
      <vt:lpstr>1&gt; Các khái niệm chính</vt:lpstr>
      <vt:lpstr>1&gt; Các khái niệm chính</vt:lpstr>
      <vt:lpstr>1&gt; Các khái niệm chính</vt:lpstr>
      <vt:lpstr>1&gt; Các khái niệm chính</vt:lpstr>
      <vt:lpstr>1&gt; Các khái niệm chính</vt:lpstr>
      <vt:lpstr>2&gt; Tạo và sửa cấu trúc bảng</vt:lpstr>
      <vt:lpstr>2&gt; Tạo và sửa cấu trúc bảng</vt:lpstr>
      <vt:lpstr>2&gt; Tạo và sửa cấu trúc bảng</vt:lpstr>
      <vt:lpstr>2&gt; Tạo và sửa cấu trúc bảng</vt:lpstr>
      <vt:lpstr>2&gt; Tạo và sửa cấu trúc bảng</vt:lpstr>
      <vt:lpstr>2&gt; Tạo và sửa cấu trúc bảng</vt:lpstr>
      <vt:lpstr>2&gt; Tạo và sửa cấu trúc bảng</vt:lpstr>
      <vt:lpstr>2&gt; Tạo và sửa cấu trúc bảng</vt:lpstr>
      <vt:lpstr>2&gt; Tạo và sửa cấu trúc bảng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Vu_Truong</cp:lastModifiedBy>
  <cp:revision>219</cp:revision>
  <cp:lastPrinted>2020-10-05T01:40:52Z</cp:lastPrinted>
  <dcterms:created xsi:type="dcterms:W3CDTF">2006-08-16T00:00:00Z</dcterms:created>
  <dcterms:modified xsi:type="dcterms:W3CDTF">2020-10-10T13:51:50Z</dcterms:modified>
</cp:coreProperties>
</file>