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75" r:id="rId8"/>
    <p:sldId id="264" r:id="rId9"/>
    <p:sldId id="263" r:id="rId10"/>
    <p:sldId id="274" r:id="rId11"/>
    <p:sldId id="265" r:id="rId12"/>
    <p:sldId id="266" r:id="rId13"/>
    <p:sldId id="268" r:id="rId14"/>
    <p:sldId id="270" r:id="rId15"/>
    <p:sldId id="276" r:id="rId16"/>
    <p:sldId id="271" r:id="rId17"/>
    <p:sldId id="277" r:id="rId18"/>
    <p:sldId id="272" r:id="rId19"/>
    <p:sldId id="278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B8BC"/>
    <a:srgbClr val="7896A1"/>
    <a:srgbClr val="000000"/>
    <a:srgbClr val="207880"/>
    <a:srgbClr val="88A5AD"/>
    <a:srgbClr val="89A6AE"/>
    <a:srgbClr val="023D99"/>
    <a:srgbClr val="DCE9FA"/>
    <a:srgbClr val="A9B3B5"/>
    <a:srgbClr val="87A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3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7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7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0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6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1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3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6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3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B8F1F03-CFB4-4226-9152-5FCA7E1DAE0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319B898-070D-4932-B32F-F6CCEF54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3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IELTS Reading - 16 câu hỏi thường gặp về bài thi Reading">
            <a:extLst>
              <a:ext uri="{FF2B5EF4-FFF2-40B4-BE49-F238E27FC236}">
                <a16:creationId xmlns="" xmlns:a16="http://schemas.microsoft.com/office/drawing/2014/main" id="{78AFB0C0-5E4A-4665-8812-432A8C82B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5" y="5144756"/>
            <a:ext cx="1516143" cy="16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F0EDBC38-FEEF-4855-A6B5-AED34FFB5677}"/>
              </a:ext>
            </a:extLst>
          </p:cNvPr>
          <p:cNvSpPr/>
          <p:nvPr/>
        </p:nvSpPr>
        <p:spPr>
          <a:xfrm>
            <a:off x="293914" y="141806"/>
            <a:ext cx="3601616" cy="2211355"/>
          </a:xfrm>
          <a:prstGeom prst="cloudCallout">
            <a:avLst>
              <a:gd name="adj1" fmla="val 88623"/>
              <a:gd name="adj2" fmla="val 64399"/>
            </a:avLst>
          </a:prstGeom>
          <a:solidFill>
            <a:srgbClr val="DCE9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027CA87-3533-4D6B-A1D7-075A52557E64}"/>
              </a:ext>
            </a:extLst>
          </p:cNvPr>
          <p:cNvGrpSpPr/>
          <p:nvPr/>
        </p:nvGrpSpPr>
        <p:grpSpPr>
          <a:xfrm>
            <a:off x="5181888" y="2966634"/>
            <a:ext cx="6159833" cy="3420262"/>
            <a:chOff x="5472403" y="3190477"/>
            <a:chExt cx="6159833" cy="3420262"/>
          </a:xfrm>
        </p:grpSpPr>
        <p:pic>
          <p:nvPicPr>
            <p:cNvPr id="1030" name="Picture 6" descr="Bảo quản tinh đông lạnh- Công Ty TNHH Venmer Việt Nam">
              <a:extLst>
                <a:ext uri="{FF2B5EF4-FFF2-40B4-BE49-F238E27FC236}">
                  <a16:creationId xmlns="" xmlns:a16="http://schemas.microsoft.com/office/drawing/2014/main" id="{609869E4-9516-4DA6-AC7F-FE3E36D95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403" y="3190477"/>
              <a:ext cx="6159833" cy="342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Đông Lạnh Tinh trùng">
              <a:extLst>
                <a:ext uri="{FF2B5EF4-FFF2-40B4-BE49-F238E27FC236}">
                  <a16:creationId xmlns="" xmlns:a16="http://schemas.microsoft.com/office/drawing/2014/main" id="{C2C36C82-158E-41EE-BB10-2C5ACE2DB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7443" y="3359872"/>
              <a:ext cx="1729434" cy="140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Bảo quản tinh cá tra (Pangasianodon hypophthalmus) | Farmvina Nông Nghiệp">
              <a:extLst>
                <a:ext uri="{FF2B5EF4-FFF2-40B4-BE49-F238E27FC236}">
                  <a16:creationId xmlns="" xmlns:a16="http://schemas.microsoft.com/office/drawing/2014/main" id="{71591607-59D1-4446-A286-5C60A371F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1639" y="4049849"/>
              <a:ext cx="1644972" cy="1092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F2A95A-BA8B-4CEC-9FF0-77F12DF3EF83}"/>
              </a:ext>
            </a:extLst>
          </p:cNvPr>
          <p:cNvSpPr/>
          <p:nvPr/>
        </p:nvSpPr>
        <p:spPr>
          <a:xfrm>
            <a:off x="984739" y="3193202"/>
            <a:ext cx="376395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nitogen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F098AB6-9D72-4BEB-83D4-BCD6791F1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968" y="257411"/>
            <a:ext cx="4743450" cy="24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421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C68FDD-0AC7-4F48-B235-2A736C2C8EE8}"/>
              </a:ext>
            </a:extLst>
          </p:cNvPr>
          <p:cNvSpPr txBox="1"/>
          <p:nvPr/>
        </p:nvSpPr>
        <p:spPr>
          <a:xfrm>
            <a:off x="153955" y="238902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DBF9FD-8DCC-4B99-8130-7D88A3C2925B}"/>
              </a:ext>
            </a:extLst>
          </p:cNvPr>
          <p:cNvSpPr txBox="1"/>
          <p:nvPr/>
        </p:nvSpPr>
        <p:spPr>
          <a:xfrm>
            <a:off x="306355" y="731870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12CEF30-B5FA-45F2-B414-20F0A40CC062}"/>
              </a:ext>
            </a:extLst>
          </p:cNvPr>
          <p:cNvSpPr txBox="1"/>
          <p:nvPr/>
        </p:nvSpPr>
        <p:spPr>
          <a:xfrm>
            <a:off x="306355" y="1289148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Điều khiển giới tính động vật thuỷ sản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52A963-2900-4C6F-BE46-BD79DCC4E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44" y="6124470"/>
            <a:ext cx="1305866" cy="733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73E286D-DF76-4E17-BF72-3465018B8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969" y="5106236"/>
            <a:ext cx="1305866" cy="733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F4C0FD-BABB-43F3-B6A7-4E12899F5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13" y="5839766"/>
            <a:ext cx="1731671" cy="91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BAAAE70-CD68-4768-B54B-453C25AD6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2" y="5369458"/>
            <a:ext cx="1460354" cy="8166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FCAA720-887E-4A46-B2D9-5B6D944A13B8}"/>
              </a:ext>
            </a:extLst>
          </p:cNvPr>
          <p:cNvSpPr/>
          <p:nvPr/>
        </p:nvSpPr>
        <p:spPr>
          <a:xfrm>
            <a:off x="451066" y="1519980"/>
            <a:ext cx="11115209" cy="182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Ở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spc="-1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spc="-1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con</a:t>
            </a:r>
            <a:r>
              <a:rPr lang="en-US" sz="2400" spc="-1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ngoại</a:t>
            </a:r>
            <a:r>
              <a:rPr lang="en-US" sz="2400" spc="-1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tốc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spc="-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,...).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spc="-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khiển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tối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ưu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spc="-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spc="-4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spc="-14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A3B2C97-7F08-4BE3-947A-BFB770FA0C5B}"/>
              </a:ext>
            </a:extLst>
          </p:cNvPr>
          <p:cNvSpPr/>
          <p:nvPr/>
        </p:nvSpPr>
        <p:spPr>
          <a:xfrm>
            <a:off x="406692" y="3948481"/>
            <a:ext cx="1145669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0000"/>
              </a:lnSpc>
              <a:tabLst>
                <a:tab pos="434975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spc="-1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eaLnBrk="0" hangingPunct="0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Cho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hormone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eaLnBrk="0" hangingPunct="0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hormone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eaLnBrk="0" hangingPunct="0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hormone.</a:t>
            </a:r>
          </a:p>
        </p:txBody>
      </p:sp>
    </p:spTree>
    <p:extLst>
      <p:ext uri="{BB962C8B-B14F-4D97-AF65-F5344CB8AC3E}">
        <p14:creationId xmlns:p14="http://schemas.microsoft.com/office/powerpoint/2010/main" val="3013077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C68FDD-0AC7-4F48-B235-2A736C2C8EE8}"/>
              </a:ext>
            </a:extLst>
          </p:cNvPr>
          <p:cNvSpPr txBox="1"/>
          <p:nvPr/>
        </p:nvSpPr>
        <p:spPr>
          <a:xfrm>
            <a:off x="153955" y="238902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DBF9FD-8DCC-4B99-8130-7D88A3C2925B}"/>
              </a:ext>
            </a:extLst>
          </p:cNvPr>
          <p:cNvSpPr txBox="1"/>
          <p:nvPr/>
        </p:nvSpPr>
        <p:spPr>
          <a:xfrm>
            <a:off x="306355" y="731870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Sử dụng các chất kích thích sinh sản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52A963-2900-4C6F-BE46-BD79DCC4E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140" y="5885568"/>
            <a:ext cx="1305866" cy="733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73E286D-DF76-4E17-BF72-3465018B8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969" y="5106236"/>
            <a:ext cx="1305866" cy="733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BAAAE70-CD68-4768-B54B-453C25AD6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2" y="5369458"/>
            <a:ext cx="1460354" cy="816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9B5B14D-7D6B-4EB5-B7E9-4322D22B6548}"/>
              </a:ext>
            </a:extLst>
          </p:cNvPr>
          <p:cNvSpPr txBox="1"/>
          <p:nvPr/>
        </p:nvSpPr>
        <p:spPr>
          <a:xfrm>
            <a:off x="299631" y="1153205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Điều khiển giới tính động vật thuỷ sản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31F583-4F7F-4287-89F1-2C1D2113700E}"/>
              </a:ext>
            </a:extLst>
          </p:cNvPr>
          <p:cNvSpPr txBox="1"/>
          <p:nvPr/>
        </p:nvSpPr>
        <p:spPr>
          <a:xfrm>
            <a:off x="313628" y="1578774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078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D693487-04F6-4C25-B68B-84C65DA967B9}"/>
              </a:ext>
            </a:extLst>
          </p:cNvPr>
          <p:cNvSpPr/>
          <p:nvPr/>
        </p:nvSpPr>
        <p:spPr>
          <a:xfrm>
            <a:off x="325660" y="2076535"/>
            <a:ext cx="11537728" cy="4680289"/>
          </a:xfrm>
          <a:prstGeom prst="rect">
            <a:avLst/>
          </a:prstGeom>
          <a:solidFill>
            <a:srgbClr val="A9B3B5"/>
          </a:solidFill>
          <a:ln w="76200">
            <a:solidFill>
              <a:srgbClr val="207880"/>
            </a:solidFill>
          </a:ln>
        </p:spPr>
        <p:txBody>
          <a:bodyPr wrap="square">
            <a:spAutoFit/>
          </a:bodyPr>
          <a:lstStyle/>
          <a:p>
            <a:pPr marR="236220" algn="ctr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HỌC TẬP</a:t>
            </a:r>
          </a:p>
          <a:p>
            <a:pPr marR="236220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1: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0" hangingPunct="0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hangingPunct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0" hangingPunct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73963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B0AE9F-9450-409E-8A4C-DF1E51FA7912}"/>
              </a:ext>
            </a:extLst>
          </p:cNvPr>
          <p:cNvSpPr txBox="1"/>
          <p:nvPr/>
        </p:nvSpPr>
        <p:spPr>
          <a:xfrm>
            <a:off x="153955" y="238902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7D8847-513B-44F6-B1D5-DED1AF29D325}"/>
              </a:ext>
            </a:extLst>
          </p:cNvPr>
          <p:cNvSpPr txBox="1"/>
          <p:nvPr/>
        </p:nvSpPr>
        <p:spPr>
          <a:xfrm>
            <a:off x="306355" y="731870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Sử dụng các chất kích thích sinh sản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E631FC4-2A79-47E4-8192-170C8D65977E}"/>
              </a:ext>
            </a:extLst>
          </p:cNvPr>
          <p:cNvSpPr txBox="1"/>
          <p:nvPr/>
        </p:nvSpPr>
        <p:spPr>
          <a:xfrm>
            <a:off x="299631" y="1153205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Điều khiển giới tính động vật thuỷ sản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9E182B8-CE60-4400-919E-4B802899156A}"/>
              </a:ext>
            </a:extLst>
          </p:cNvPr>
          <p:cNvSpPr txBox="1"/>
          <p:nvPr/>
        </p:nvSpPr>
        <p:spPr>
          <a:xfrm>
            <a:off x="270182" y="1557139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Bảo quản lạnh tinh trùng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01BCB5-EEFD-41BB-97A9-FC478DCC4A86}"/>
              </a:ext>
            </a:extLst>
          </p:cNvPr>
          <p:cNvSpPr/>
          <p:nvPr/>
        </p:nvSpPr>
        <p:spPr>
          <a:xfrm>
            <a:off x="555937" y="2261950"/>
            <a:ext cx="11078599" cy="4228850"/>
          </a:xfrm>
          <a:prstGeom prst="rect">
            <a:avLst/>
          </a:prstGeom>
          <a:solidFill>
            <a:srgbClr val="DCE9FA"/>
          </a:solidFill>
          <a:ln w="57150">
            <a:solidFill>
              <a:srgbClr val="7896A1"/>
            </a:solidFill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0000"/>
              </a:lnSpc>
              <a:tabLst>
                <a:tab pos="362585" algn="l"/>
              </a:tabLst>
            </a:pP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spc="-5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0645" algn="just" eaLnBrk="0" hangingPunct="0">
              <a:lnSpc>
                <a:spcPct val="120000"/>
              </a:lnSpc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thuần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huyết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69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C68FDD-0AC7-4F48-B235-2A736C2C8EE8}"/>
              </a:ext>
            </a:extLst>
          </p:cNvPr>
          <p:cNvSpPr txBox="1"/>
          <p:nvPr/>
        </p:nvSpPr>
        <p:spPr>
          <a:xfrm>
            <a:off x="153955" y="238902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DBF9FD-8DCC-4B99-8130-7D88A3C2925B}"/>
              </a:ext>
            </a:extLst>
          </p:cNvPr>
          <p:cNvSpPr txBox="1"/>
          <p:nvPr/>
        </p:nvSpPr>
        <p:spPr>
          <a:xfrm>
            <a:off x="306355" y="731870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Sử dụng các chất kích thích sinh sản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BAAAE70-CD68-4768-B54B-453C25AD6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2" y="5369458"/>
            <a:ext cx="1460354" cy="816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9B5B14D-7D6B-4EB5-B7E9-4322D22B6548}"/>
              </a:ext>
            </a:extLst>
          </p:cNvPr>
          <p:cNvSpPr txBox="1"/>
          <p:nvPr/>
        </p:nvSpPr>
        <p:spPr>
          <a:xfrm>
            <a:off x="299631" y="1153205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Điều khiển giới tính động vật thuỷ sản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31F583-4F7F-4287-89F1-2C1D2113700E}"/>
              </a:ext>
            </a:extLst>
          </p:cNvPr>
          <p:cNvSpPr txBox="1"/>
          <p:nvPr/>
        </p:nvSpPr>
        <p:spPr>
          <a:xfrm>
            <a:off x="265419" y="1723832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Bảo quản lạnh tinh trùng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D693487-04F6-4C25-B68B-84C65DA967B9}"/>
              </a:ext>
            </a:extLst>
          </p:cNvPr>
          <p:cNvSpPr/>
          <p:nvPr/>
        </p:nvSpPr>
        <p:spPr>
          <a:xfrm>
            <a:off x="150602" y="2970299"/>
            <a:ext cx="11442562" cy="2600199"/>
          </a:xfrm>
          <a:prstGeom prst="rect">
            <a:avLst/>
          </a:prstGeom>
          <a:solidFill>
            <a:srgbClr val="A9B3B5"/>
          </a:solidFill>
          <a:ln w="76200">
            <a:solidFill>
              <a:srgbClr val="207880"/>
            </a:solidFill>
          </a:ln>
        </p:spPr>
        <p:txBody>
          <a:bodyPr wrap="square">
            <a:spAutoFit/>
          </a:bodyPr>
          <a:lstStyle/>
          <a:p>
            <a:pPr marR="236220" algn="ctr" eaLnBrk="0" hangingPunct="0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HỌC TẬP</a:t>
            </a:r>
          </a:p>
          <a:p>
            <a:pPr marR="236220" eaLnBrk="0" hangingPunct="0">
              <a:lnSpc>
                <a:spcPct val="150000"/>
              </a:lnSpc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2: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0" hangingPunct="0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059E9C0-C224-4A42-9F0E-B2B0E70B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92" y="1193535"/>
            <a:ext cx="2410411" cy="259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95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B0AE9F-9450-409E-8A4C-DF1E51FA7912}"/>
              </a:ext>
            </a:extLst>
          </p:cNvPr>
          <p:cNvSpPr txBox="1"/>
          <p:nvPr/>
        </p:nvSpPr>
        <p:spPr>
          <a:xfrm>
            <a:off x="153955" y="48394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7D8847-513B-44F6-B1D5-DED1AF29D325}"/>
              </a:ext>
            </a:extLst>
          </p:cNvPr>
          <p:cNvSpPr txBox="1"/>
          <p:nvPr/>
        </p:nvSpPr>
        <p:spPr>
          <a:xfrm>
            <a:off x="306355" y="488973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Sử dụng các chất kích thích sinh sản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E631FC4-2A79-47E4-8192-170C8D65977E}"/>
              </a:ext>
            </a:extLst>
          </p:cNvPr>
          <p:cNvSpPr txBox="1"/>
          <p:nvPr/>
        </p:nvSpPr>
        <p:spPr>
          <a:xfrm>
            <a:off x="299631" y="910316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Điều khiển giới tính động vật thuỷ sản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9E182B8-CE60-4400-919E-4B802899156A}"/>
              </a:ext>
            </a:extLst>
          </p:cNvPr>
          <p:cNvSpPr txBox="1"/>
          <p:nvPr/>
        </p:nvSpPr>
        <p:spPr>
          <a:xfrm>
            <a:off x="299631" y="1311661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Bảo quản lạnh tinh trùng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789B03F-5FBF-4A45-910E-663903513D93}"/>
              </a:ext>
            </a:extLst>
          </p:cNvPr>
          <p:cNvSpPr/>
          <p:nvPr/>
        </p:nvSpPr>
        <p:spPr>
          <a:xfrm>
            <a:off x="663751" y="1860371"/>
            <a:ext cx="840806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0000"/>
              </a:lnSpc>
              <a:tabLst>
                <a:tab pos="362585" algn="l"/>
              </a:tabLst>
            </a:pP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spc="-4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4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spc="-4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400" dirty="0" smtClean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231F2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tabLst>
                <a:tab pos="362585" algn="l"/>
              </a:tabLst>
            </a:pP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C20F77-936A-4B62-8BF4-532B7152E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88" y="681045"/>
            <a:ext cx="1591463" cy="1722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F49879-0A99-4F5C-9DC0-C68559CC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67" y="3351672"/>
            <a:ext cx="11015383" cy="27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93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B0AE9F-9450-409E-8A4C-DF1E51FA7912}"/>
              </a:ext>
            </a:extLst>
          </p:cNvPr>
          <p:cNvSpPr txBox="1"/>
          <p:nvPr/>
        </p:nvSpPr>
        <p:spPr>
          <a:xfrm>
            <a:off x="153955" y="48394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7D8847-513B-44F6-B1D5-DED1AF29D325}"/>
              </a:ext>
            </a:extLst>
          </p:cNvPr>
          <p:cNvSpPr txBox="1"/>
          <p:nvPr/>
        </p:nvSpPr>
        <p:spPr>
          <a:xfrm>
            <a:off x="306355" y="488973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Sử dụng các chất kích thích sinh sản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E631FC4-2A79-47E4-8192-170C8D65977E}"/>
              </a:ext>
            </a:extLst>
          </p:cNvPr>
          <p:cNvSpPr txBox="1"/>
          <p:nvPr/>
        </p:nvSpPr>
        <p:spPr>
          <a:xfrm>
            <a:off x="299631" y="910316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Điều khiển giới tính động vật thuỷ sản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9E182B8-CE60-4400-919E-4B802899156A}"/>
              </a:ext>
            </a:extLst>
          </p:cNvPr>
          <p:cNvSpPr txBox="1"/>
          <p:nvPr/>
        </p:nvSpPr>
        <p:spPr>
          <a:xfrm>
            <a:off x="299631" y="1311661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078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Bảo quản lạnh tinh trùng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789B03F-5FBF-4A45-910E-663903513D93}"/>
              </a:ext>
            </a:extLst>
          </p:cNvPr>
          <p:cNvSpPr/>
          <p:nvPr/>
        </p:nvSpPr>
        <p:spPr>
          <a:xfrm>
            <a:off x="663751" y="1860371"/>
            <a:ext cx="743350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0000"/>
              </a:lnSpc>
              <a:tabLst>
                <a:tab pos="362585" algn="l"/>
              </a:tabLst>
            </a:pP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spc="-4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4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spc="-4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tabLst>
                <a:tab pos="362585" algn="l"/>
              </a:tabLst>
            </a:pPr>
            <a:endParaRPr lang="en-US" sz="2400" dirty="0">
              <a:solidFill>
                <a:srgbClr val="231F2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C20F77-936A-4B62-8BF4-532B7152E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34" y="-74647"/>
            <a:ext cx="1981067" cy="21446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635B1C3-C0C7-443F-82BD-8EE8F181ADAE}"/>
              </a:ext>
            </a:extLst>
          </p:cNvPr>
          <p:cNvSpPr/>
          <p:nvPr/>
        </p:nvSpPr>
        <p:spPr>
          <a:xfrm>
            <a:off x="663751" y="2713920"/>
            <a:ext cx="69377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0000"/>
              </a:lnSpc>
              <a:spcAft>
                <a:spcPts val="800"/>
              </a:spcAft>
              <a:tabLst>
                <a:tab pos="362585" algn="l"/>
              </a:tabLst>
            </a:pP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3F34F18-6808-45C7-B0AE-F08AB8925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9" y="3763575"/>
            <a:ext cx="11395064" cy="27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092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ELTS Reading - 16 câu hỏi thường gặp về bài thi Reading">
            <a:extLst>
              <a:ext uri="{FF2B5EF4-FFF2-40B4-BE49-F238E27FC236}">
                <a16:creationId xmlns="" xmlns:a16="http://schemas.microsoft.com/office/drawing/2014/main" id="{4BAC3129-6235-4197-9ECE-63138FD9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9" y="4912837"/>
            <a:ext cx="1722422" cy="18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D3B3267-0018-4173-BBF5-E290678BF8AE}"/>
              </a:ext>
            </a:extLst>
          </p:cNvPr>
          <p:cNvSpPr/>
          <p:nvPr/>
        </p:nvSpPr>
        <p:spPr>
          <a:xfrm>
            <a:off x="611274" y="985536"/>
            <a:ext cx="10481842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0645"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3243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</a:t>
            </a:r>
            <a:r>
              <a:rPr lang="en-US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1846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2608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800" spc="-19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35610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spc="-18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2309DA9-9946-42E8-AF5C-6577BB94319E}"/>
              </a:ext>
            </a:extLst>
          </p:cNvPr>
          <p:cNvSpPr txBox="1"/>
          <p:nvPr/>
        </p:nvSpPr>
        <p:spPr>
          <a:xfrm>
            <a:off x="4212771" y="51318"/>
            <a:ext cx="30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Star: 10 Points 7">
            <a:extLst>
              <a:ext uri="{FF2B5EF4-FFF2-40B4-BE49-F238E27FC236}">
                <a16:creationId xmlns="" xmlns:a16="http://schemas.microsoft.com/office/drawing/2014/main" id="{950C7A66-9745-4094-93D8-B7D0BA551425}"/>
              </a:ext>
            </a:extLst>
          </p:cNvPr>
          <p:cNvSpPr/>
          <p:nvPr/>
        </p:nvSpPr>
        <p:spPr>
          <a:xfrm>
            <a:off x="545841" y="4089510"/>
            <a:ext cx="536510" cy="48962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62678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ELTS Reading - 16 câu hỏi thường gặp về bài thi Reading">
            <a:extLst>
              <a:ext uri="{FF2B5EF4-FFF2-40B4-BE49-F238E27FC236}">
                <a16:creationId xmlns="" xmlns:a16="http://schemas.microsoft.com/office/drawing/2014/main" id="{4BAC3129-6235-4197-9ECE-63138FD9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9" y="4912837"/>
            <a:ext cx="1722422" cy="18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6F0BB1-912D-41F5-913C-90CED883DB5D}"/>
              </a:ext>
            </a:extLst>
          </p:cNvPr>
          <p:cNvSpPr/>
          <p:nvPr/>
        </p:nvSpPr>
        <p:spPr>
          <a:xfrm>
            <a:off x="509292" y="1507892"/>
            <a:ext cx="10932739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1775"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3243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Tiêm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hormone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testosterone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đực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1973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Tiêm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hormone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estrogen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đực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2608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Tiêm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đực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35610" algn="l"/>
              </a:tabLst>
            </a:pPr>
            <a:r>
              <a:rPr lang="en-US" sz="28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Ngâm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tar: 10 Points 8">
            <a:extLst>
              <a:ext uri="{FF2B5EF4-FFF2-40B4-BE49-F238E27FC236}">
                <a16:creationId xmlns="" xmlns:a16="http://schemas.microsoft.com/office/drawing/2014/main" id="{C07B19AA-7B89-4512-9139-D901E46593C6}"/>
              </a:ext>
            </a:extLst>
          </p:cNvPr>
          <p:cNvSpPr/>
          <p:nvPr/>
        </p:nvSpPr>
        <p:spPr>
          <a:xfrm>
            <a:off x="459430" y="3570769"/>
            <a:ext cx="536510" cy="48962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309DA9-9946-42E8-AF5C-6577BB94319E}"/>
              </a:ext>
            </a:extLst>
          </p:cNvPr>
          <p:cNvSpPr txBox="1"/>
          <p:nvPr/>
        </p:nvSpPr>
        <p:spPr>
          <a:xfrm>
            <a:off x="4212770" y="207729"/>
            <a:ext cx="30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21637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C1990FD-88DD-4D77-81AB-861595832EBB}"/>
              </a:ext>
            </a:extLst>
          </p:cNvPr>
          <p:cNvSpPr/>
          <p:nvPr/>
        </p:nvSpPr>
        <p:spPr>
          <a:xfrm>
            <a:off x="648299" y="1203173"/>
            <a:ext cx="10312946" cy="4183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4950"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spc="-1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2800" b="1" spc="-1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2800" spc="-1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rô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phi,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spc="-1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spc="-1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en-US" sz="2800" spc="-1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spc="-17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spc="-1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spc="-1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rô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3243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Tiêm</a:t>
            </a:r>
            <a:r>
              <a:rPr lang="en-US" sz="2800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1973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Cho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trộn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hormone</a:t>
            </a:r>
            <a:r>
              <a:rPr lang="en-US" sz="2800" spc="-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estrogen.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49847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Tiêm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hormone</a:t>
            </a: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508000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Cho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trộn</a:t>
            </a: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hormone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testosterone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tar: 10 Points 7">
            <a:extLst>
              <a:ext uri="{FF2B5EF4-FFF2-40B4-BE49-F238E27FC236}">
                <a16:creationId xmlns="" xmlns:a16="http://schemas.microsoft.com/office/drawing/2014/main" id="{96847411-664B-4919-B4CD-1B4824970198}"/>
              </a:ext>
            </a:extLst>
          </p:cNvPr>
          <p:cNvSpPr/>
          <p:nvPr/>
        </p:nvSpPr>
        <p:spPr>
          <a:xfrm>
            <a:off x="648299" y="4848728"/>
            <a:ext cx="536510" cy="48962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309DA9-9946-42E8-AF5C-6577BB94319E}"/>
              </a:ext>
            </a:extLst>
          </p:cNvPr>
          <p:cNvSpPr txBox="1"/>
          <p:nvPr/>
        </p:nvSpPr>
        <p:spPr>
          <a:xfrm>
            <a:off x="4212771" y="147769"/>
            <a:ext cx="30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11" name="Picture 12" descr="IELTS Reading - 16 câu hỏi thường gặp về bài thi Reading">
            <a:extLst>
              <a:ext uri="{FF2B5EF4-FFF2-40B4-BE49-F238E27FC236}">
                <a16:creationId xmlns="" xmlns:a16="http://schemas.microsoft.com/office/drawing/2014/main" id="{3415EEDB-830A-408C-90F6-ADF122E1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897" y="3913432"/>
            <a:ext cx="1722422" cy="18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412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ELTS Reading - 16 câu hỏi thường gặp về bài thi Reading">
            <a:extLst>
              <a:ext uri="{FF2B5EF4-FFF2-40B4-BE49-F238E27FC236}">
                <a16:creationId xmlns="" xmlns:a16="http://schemas.microsoft.com/office/drawing/2014/main" id="{3415EEDB-830A-408C-90F6-ADF122E1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971" y="3449162"/>
            <a:ext cx="1722422" cy="18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2F824AD-EE96-432B-B3A2-A529359C713C}"/>
              </a:ext>
            </a:extLst>
          </p:cNvPr>
          <p:cNvSpPr/>
          <p:nvPr/>
        </p:nvSpPr>
        <p:spPr>
          <a:xfrm>
            <a:off x="995940" y="1593270"/>
            <a:ext cx="10494218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0645"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R="80645" algn="just" eaLnBrk="0" hangingPunct="0">
              <a:lnSpc>
                <a:spcPct val="120000"/>
              </a:lnSpc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0645"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spc="-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spc="-10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spc="-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spc="-10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	      </a:t>
            </a: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2655570" algn="l"/>
              </a:tabLst>
            </a:pP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en-US" sz="2800" b="1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loãng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2655570" algn="l"/>
              </a:tabLst>
            </a:pP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spc="-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	               </a:t>
            </a: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  <a:tabLst>
                <a:tab pos="2655570" algn="l"/>
              </a:tabLst>
            </a:pPr>
            <a:r>
              <a:rPr lang="en-US" sz="2800" b="1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800" spc="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sung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800" spc="-1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Star: 10 Points 8">
            <a:extLst>
              <a:ext uri="{FF2B5EF4-FFF2-40B4-BE49-F238E27FC236}">
                <a16:creationId xmlns="" xmlns:a16="http://schemas.microsoft.com/office/drawing/2014/main" id="{DA5E4437-91AE-4E2B-9EBD-920849ED2F98}"/>
              </a:ext>
            </a:extLst>
          </p:cNvPr>
          <p:cNvSpPr/>
          <p:nvPr/>
        </p:nvSpPr>
        <p:spPr>
          <a:xfrm>
            <a:off x="864296" y="3109654"/>
            <a:ext cx="617096" cy="626645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309DA9-9946-42E8-AF5C-6577BB94319E}"/>
              </a:ext>
            </a:extLst>
          </p:cNvPr>
          <p:cNvSpPr txBox="1"/>
          <p:nvPr/>
        </p:nvSpPr>
        <p:spPr>
          <a:xfrm>
            <a:off x="4212771" y="147769"/>
            <a:ext cx="30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1776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CDD32C-D65A-4E19-8E2D-EE63AAFC6A8C}"/>
              </a:ext>
            </a:extLst>
          </p:cNvPr>
          <p:cNvSpPr txBox="1"/>
          <p:nvPr/>
        </p:nvSpPr>
        <p:spPr>
          <a:xfrm>
            <a:off x="1418253" y="1460241"/>
            <a:ext cx="95172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latin typeface="Algerian" panose="04020705040A02060702" pitchFamily="82" charset="0"/>
              </a:rPr>
              <a:t>BÀI 15.  ỨNG DỤNG CÔNG NGHỆ SINH HỌC TRONG CHỌN VÀ NHÂN GIỐNG THUỶ SẢN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6668CAC-7C47-4D62-88E0-04657C5C1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525" y="4418041"/>
            <a:ext cx="4607157" cy="2410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CE6012-6EE3-41E7-8898-09B7A8071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294" y="4911131"/>
            <a:ext cx="1703656" cy="1727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4A4D3D-466C-4B70-8F8D-708A54146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8629">
            <a:off x="7300911" y="2666076"/>
            <a:ext cx="3224225" cy="16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74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2C2A0FE-4B4D-46C4-9743-CA66491556D0}"/>
              </a:ext>
            </a:extLst>
          </p:cNvPr>
          <p:cNvSpPr/>
          <p:nvPr/>
        </p:nvSpPr>
        <p:spPr>
          <a:xfrm>
            <a:off x="962525" y="1022510"/>
            <a:ext cx="110039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0645" algn="just" eaLnBrk="0" hangingPunct="0">
              <a:spcAft>
                <a:spcPts val="0"/>
              </a:spcAft>
            </a:pP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</a:t>
            </a:r>
            <a:r>
              <a:rPr lang="en-US" sz="2400" b="1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hay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2400" spc="-1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200000"/>
              </a:lnSpc>
              <a:spcAft>
                <a:spcPts val="0"/>
              </a:spcAft>
              <a:tabLst>
                <a:tab pos="476885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200000"/>
              </a:lnSpc>
              <a:spcAft>
                <a:spcPts val="0"/>
              </a:spcAft>
              <a:tabLst>
                <a:tab pos="487680" algn="l"/>
              </a:tabLst>
            </a:pPr>
            <a:r>
              <a:rPr lang="en-US" sz="2400" dirty="0" smtClean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spc="-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2560" algn="just" eaLnBrk="0" hangingPunct="0">
              <a:lnSpc>
                <a:spcPct val="200000"/>
              </a:lnSpc>
              <a:spcAft>
                <a:spcPts val="0"/>
              </a:spcAft>
              <a:tabLst>
                <a:tab pos="474345" algn="l"/>
              </a:tabLst>
            </a:pPr>
            <a:r>
              <a:rPr lang="en-US" sz="2400" dirty="0" smtClean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đực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400" spc="-1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2560" algn="just" eaLnBrk="0" hangingPunct="0">
              <a:lnSpc>
                <a:spcPct val="200000"/>
              </a:lnSpc>
              <a:spcAft>
                <a:spcPts val="0"/>
              </a:spcAft>
              <a:tabLst>
                <a:tab pos="474345" algn="l"/>
              </a:tabLst>
            </a:pPr>
            <a:r>
              <a:rPr lang="en-US" sz="2400" dirty="0" smtClean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lệch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2400" spc="-1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tar: 10 Points 2">
            <a:extLst>
              <a:ext uri="{FF2B5EF4-FFF2-40B4-BE49-F238E27FC236}">
                <a16:creationId xmlns="" xmlns:a16="http://schemas.microsoft.com/office/drawing/2014/main" id="{3BFDB4A7-534C-41D2-AE57-A01C09A8377A}"/>
              </a:ext>
            </a:extLst>
          </p:cNvPr>
          <p:cNvSpPr/>
          <p:nvPr/>
        </p:nvSpPr>
        <p:spPr>
          <a:xfrm>
            <a:off x="367781" y="2045944"/>
            <a:ext cx="536510" cy="48962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" name="Star: 10 Points 4">
            <a:extLst>
              <a:ext uri="{FF2B5EF4-FFF2-40B4-BE49-F238E27FC236}">
                <a16:creationId xmlns="" xmlns:a16="http://schemas.microsoft.com/office/drawing/2014/main" id="{27C40539-F530-4526-A4E3-127C566A1594}"/>
              </a:ext>
            </a:extLst>
          </p:cNvPr>
          <p:cNvSpPr/>
          <p:nvPr/>
        </p:nvSpPr>
        <p:spPr>
          <a:xfrm>
            <a:off x="367781" y="2781967"/>
            <a:ext cx="536510" cy="489628"/>
          </a:xfrm>
          <a:prstGeom prst="star10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Star: 10 Points 5">
            <a:extLst>
              <a:ext uri="{FF2B5EF4-FFF2-40B4-BE49-F238E27FC236}">
                <a16:creationId xmlns="" xmlns:a16="http://schemas.microsoft.com/office/drawing/2014/main" id="{CB4867EC-A52E-4410-8890-A36FB4B2F080}"/>
              </a:ext>
            </a:extLst>
          </p:cNvPr>
          <p:cNvSpPr/>
          <p:nvPr/>
        </p:nvSpPr>
        <p:spPr>
          <a:xfrm>
            <a:off x="367781" y="3609767"/>
            <a:ext cx="536510" cy="489628"/>
          </a:xfrm>
          <a:prstGeom prst="star10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7" name="Star: 10 Points 6">
            <a:extLst>
              <a:ext uri="{FF2B5EF4-FFF2-40B4-BE49-F238E27FC236}">
                <a16:creationId xmlns="" xmlns:a16="http://schemas.microsoft.com/office/drawing/2014/main" id="{398F4B26-1D61-4FD4-A4C5-F9F6DA677C37}"/>
              </a:ext>
            </a:extLst>
          </p:cNvPr>
          <p:cNvSpPr/>
          <p:nvPr/>
        </p:nvSpPr>
        <p:spPr>
          <a:xfrm>
            <a:off x="367781" y="4906042"/>
            <a:ext cx="536510" cy="489628"/>
          </a:xfrm>
          <a:prstGeom prst="star10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F39C051-0AC3-4A53-87D0-36F38E49E886}"/>
              </a:ext>
            </a:extLst>
          </p:cNvPr>
          <p:cNvSpPr/>
          <p:nvPr/>
        </p:nvSpPr>
        <p:spPr>
          <a:xfrm>
            <a:off x="4414842" y="341269"/>
            <a:ext cx="2830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818208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lue abstract gradient wave wallpaper">
            <a:extLst>
              <a:ext uri="{FF2B5EF4-FFF2-40B4-BE49-F238E27FC236}">
                <a16:creationId xmlns="" xmlns:a16="http://schemas.microsoft.com/office/drawing/2014/main" id="{7AACE853-C2EC-4B63-B78C-571827A65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09D974C-7A81-4FE4-821B-0E7DE2EEFFE0}"/>
              </a:ext>
            </a:extLst>
          </p:cNvPr>
          <p:cNvSpPr txBox="1"/>
          <p:nvPr/>
        </p:nvSpPr>
        <p:spPr>
          <a:xfrm>
            <a:off x="447675" y="276225"/>
            <a:ext cx="1141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ỨNG DỤNG CHỈ THỊ PHÂN TỬ TRONG CHỌN GIỐNG THUỶ SẢN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1F6141-53C1-4CB8-95D3-6FA8D5D03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36" y="876300"/>
            <a:ext cx="9124964" cy="57959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B006ADC-E5BA-4344-A6B1-8D37798D886F}"/>
              </a:ext>
            </a:extLst>
          </p:cNvPr>
          <p:cNvSpPr/>
          <p:nvPr/>
        </p:nvSpPr>
        <p:spPr>
          <a:xfrm>
            <a:off x="119050" y="961000"/>
            <a:ext cx="2647963" cy="4851777"/>
          </a:xfrm>
          <a:prstGeom prst="rect">
            <a:avLst/>
          </a:prstGeom>
          <a:solidFill>
            <a:srgbClr val="DCE9FA"/>
          </a:solidFill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So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72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 abstract gradient wave wallpaper">
            <a:extLst>
              <a:ext uri="{FF2B5EF4-FFF2-40B4-BE49-F238E27FC236}">
                <a16:creationId xmlns="" xmlns:a16="http://schemas.microsoft.com/office/drawing/2014/main" id="{D94F1D99-1BDC-443F-B0EC-4DBBEA5F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6"/>
            <a:ext cx="12192000" cy="70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D8AA2A7-A648-4F1D-98D1-902961F1F9D6}"/>
              </a:ext>
            </a:extLst>
          </p:cNvPr>
          <p:cNvSpPr txBox="1"/>
          <p:nvPr/>
        </p:nvSpPr>
        <p:spPr>
          <a:xfrm>
            <a:off x="447675" y="276225"/>
            <a:ext cx="1141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ỨNG DỤNG CHỈ THỊ PHÂN TỬ TRONG CHỌN GIỐNG THUỶ SẢN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3E59564-E7BA-45DE-AC2F-2477AE8A47B0}"/>
              </a:ext>
            </a:extLst>
          </p:cNvPr>
          <p:cNvSpPr/>
          <p:nvPr/>
        </p:nvSpPr>
        <p:spPr>
          <a:xfrm>
            <a:off x="157151" y="1021187"/>
            <a:ext cx="6638938" cy="438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4465" algn="just" eaLnBrk="0" hangingPunct="0">
              <a:lnSpc>
                <a:spcPct val="120000"/>
              </a:lnSpc>
              <a:spcAft>
                <a:spcPts val="800"/>
              </a:spcAft>
              <a:tabLst>
                <a:tab pos="433070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</a:t>
            </a:r>
            <a:r>
              <a:rPr lang="en-US" sz="2800" spc="-5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800"/>
              </a:spcAft>
              <a:tabLst>
                <a:tab pos="43497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gene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Realistic science background">
            <a:extLst>
              <a:ext uri="{FF2B5EF4-FFF2-40B4-BE49-F238E27FC236}">
                <a16:creationId xmlns="" xmlns:a16="http://schemas.microsoft.com/office/drawing/2014/main" id="{19566C49-2615-46DE-8941-8FB4608F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24" y="870348"/>
            <a:ext cx="5032225" cy="561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B541799-61C0-460C-91A6-EA0041D6D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593">
            <a:off x="8664366" y="4928967"/>
            <a:ext cx="2563635" cy="1260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D5A473-3B09-461E-BC2A-D31FEFB75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39" y="1619150"/>
            <a:ext cx="2207353" cy="107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09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62CD94-69CF-484B-81F8-0812167C3F07}"/>
              </a:ext>
            </a:extLst>
          </p:cNvPr>
          <p:cNvSpPr txBox="1"/>
          <p:nvPr/>
        </p:nvSpPr>
        <p:spPr>
          <a:xfrm>
            <a:off x="153955" y="238902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14D5D6-6EEF-419F-A978-CFBB147B8B69}"/>
              </a:ext>
            </a:extLst>
          </p:cNvPr>
          <p:cNvSpPr txBox="1"/>
          <p:nvPr/>
        </p:nvSpPr>
        <p:spPr>
          <a:xfrm>
            <a:off x="306355" y="731870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Sử dụng các chất kích thích sinh sản</a:t>
            </a:r>
          </a:p>
        </p:txBody>
      </p:sp>
      <p:pic>
        <p:nvPicPr>
          <p:cNvPr id="6" name="Cách _kích dục tố_ cho cá rô trước khi đưa vào sinh sản _ VTC16">
            <a:hlinkClick r:id="" action="ppaction://media"/>
            <a:extLst>
              <a:ext uri="{FF2B5EF4-FFF2-40B4-BE49-F238E27FC236}">
                <a16:creationId xmlns="" xmlns:a16="http://schemas.microsoft.com/office/drawing/2014/main" id="{A17DB1C7-7DAC-4E6C-8CD7-5993F6FA21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371" y="1384034"/>
            <a:ext cx="10671175" cy="510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40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4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62CD94-69CF-484B-81F8-0812167C3F07}"/>
              </a:ext>
            </a:extLst>
          </p:cNvPr>
          <p:cNvSpPr txBox="1"/>
          <p:nvPr/>
        </p:nvSpPr>
        <p:spPr>
          <a:xfrm>
            <a:off x="153955" y="238902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14D5D6-6EEF-419F-A978-CFBB147B8B69}"/>
              </a:ext>
            </a:extLst>
          </p:cNvPr>
          <p:cNvSpPr txBox="1"/>
          <p:nvPr/>
        </p:nvSpPr>
        <p:spPr>
          <a:xfrm>
            <a:off x="306355" y="731870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Sử dụng các chất kích thích sinh sản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4DB321D5-9FE4-4A9B-8734-E910F3677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615934"/>
              </p:ext>
            </p:extLst>
          </p:nvPr>
        </p:nvGraphicFramePr>
        <p:xfrm>
          <a:off x="445757" y="1318417"/>
          <a:ext cx="11561759" cy="53766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561759">
                  <a:extLst>
                    <a:ext uri="{9D8B030D-6E8A-4147-A177-3AD203B41FA5}">
                      <a16:colId xmlns="" xmlns:a16="http://schemas.microsoft.com/office/drawing/2014/main" val="3487935032"/>
                    </a:ext>
                  </a:extLst>
                </a:gridCol>
              </a:tblGrid>
              <a:tr h="498351">
                <a:tc>
                  <a:txBody>
                    <a:bodyPr/>
                    <a:lstStyle/>
                    <a:p>
                      <a:pPr marR="187325" algn="ctr" ea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CHẤT KÍCH THÍCH SINH SẢN</a:t>
                      </a:r>
                    </a:p>
                  </a:txBody>
                  <a:tcPr marL="68580" marR="68580" marT="0" marB="0" anchor="ctr">
                    <a:solidFill>
                      <a:srgbClr val="ACB8B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6031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video:</a:t>
                      </a:r>
                    </a:p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………………………………………………………………………………………………..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CB8B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1419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………………………………………………………………………………………………..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………………………………………………………………………………………………..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CB8B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4978508"/>
                  </a:ext>
                </a:extLst>
              </a:tr>
              <a:tr h="1154610">
                <a:tc>
                  <a:txBody>
                    <a:bodyPr/>
                    <a:lstStyle/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………………………………………………………………………………………………...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CB8B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4180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………………………………………………………………………………………………..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87325" algn="just" eaLnBrk="0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……………………………………………………………………………………………......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CB8B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144815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085815C-7E7B-426E-8A4A-C4CBAAA65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390" y="686807"/>
            <a:ext cx="1968998" cy="162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57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62CD94-69CF-484B-81F8-0812167C3F07}"/>
              </a:ext>
            </a:extLst>
          </p:cNvPr>
          <p:cNvSpPr txBox="1"/>
          <p:nvPr/>
        </p:nvSpPr>
        <p:spPr>
          <a:xfrm>
            <a:off x="153955" y="238902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14D5D6-6EEF-419F-A978-CFBB147B8B69}"/>
              </a:ext>
            </a:extLst>
          </p:cNvPr>
          <p:cNvSpPr txBox="1"/>
          <p:nvPr/>
        </p:nvSpPr>
        <p:spPr>
          <a:xfrm>
            <a:off x="306355" y="731870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85815C-7E7B-426E-8A4A-C4CBAAA65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61" y="4042249"/>
            <a:ext cx="2529125" cy="20828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E285C62-7715-437D-9F66-6642123CBFFD}"/>
              </a:ext>
            </a:extLst>
          </p:cNvPr>
          <p:cNvSpPr/>
          <p:nvPr/>
        </p:nvSpPr>
        <p:spPr>
          <a:xfrm>
            <a:off x="385761" y="1234247"/>
            <a:ext cx="10444163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5585" algn="just" eaLnBrk="0" hangingPunct="0">
              <a:lnSpc>
                <a:spcPct val="120000"/>
              </a:lnSpc>
              <a:spcAft>
                <a:spcPts val="800"/>
              </a:spcAft>
              <a:tabLst>
                <a:tab pos="361950" algn="l"/>
              </a:tabLst>
            </a:pP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hormone</a:t>
            </a:r>
            <a:r>
              <a:rPr lang="en-US" sz="24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spc="-6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DB725EA-B2CC-4ECA-874D-621CD9B86DA9}"/>
              </a:ext>
            </a:extLst>
          </p:cNvPr>
          <p:cNvSpPr/>
          <p:nvPr/>
        </p:nvSpPr>
        <p:spPr>
          <a:xfrm>
            <a:off x="385761" y="2592814"/>
            <a:ext cx="10250155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6855" algn="just" eaLnBrk="0" hangingPunct="0">
              <a:lnSpc>
                <a:spcPct val="120000"/>
              </a:lnSpc>
              <a:spcAft>
                <a:spcPts val="800"/>
              </a:spcAft>
            </a:pPr>
            <a:r>
              <a:rPr lang="en-US" sz="2400" spc="-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b="1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thục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spc="-9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AB5E2E-F023-4A5A-805C-ACAECD4B9598}"/>
              </a:ext>
            </a:extLst>
          </p:cNvPr>
          <p:cNvSpPr/>
          <p:nvPr/>
        </p:nvSpPr>
        <p:spPr>
          <a:xfrm>
            <a:off x="385761" y="4042249"/>
            <a:ext cx="9411406" cy="152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0000"/>
              </a:lnSpc>
              <a:spcAft>
                <a:spcPts val="800"/>
              </a:spcAft>
              <a:tabLst>
                <a:tab pos="398780" algn="l"/>
              </a:tabLst>
            </a:pP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2400" b="1" spc="-3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63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62CD94-69CF-484B-81F8-0812167C3F07}"/>
              </a:ext>
            </a:extLst>
          </p:cNvPr>
          <p:cNvSpPr txBox="1"/>
          <p:nvPr/>
        </p:nvSpPr>
        <p:spPr>
          <a:xfrm>
            <a:off x="153955" y="238902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14D5D6-6EEF-419F-A978-CFBB147B8B69}"/>
              </a:ext>
            </a:extLst>
          </p:cNvPr>
          <p:cNvSpPr txBox="1"/>
          <p:nvPr/>
        </p:nvSpPr>
        <p:spPr>
          <a:xfrm>
            <a:off x="306355" y="731870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Sử dụng các chất kích thích sinh sản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CB4C96-69AA-4429-BD6A-BED0885E9391}"/>
              </a:ext>
            </a:extLst>
          </p:cNvPr>
          <p:cNvSpPr txBox="1"/>
          <p:nvPr/>
        </p:nvSpPr>
        <p:spPr>
          <a:xfrm>
            <a:off x="306355" y="1289148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Điều khiển giới tính động vật thuỷ sản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2" name="Picture 4" descr="Big plentiful fat tilapia fish isolated on white background">
            <a:extLst>
              <a:ext uri="{FF2B5EF4-FFF2-40B4-BE49-F238E27FC236}">
                <a16:creationId xmlns="" xmlns:a16="http://schemas.microsoft.com/office/drawing/2014/main" id="{61081BC5-FDD9-410C-B6E3-C6DE9706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498340"/>
            <a:ext cx="3443288" cy="229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uôi cá vàng : Đặc điểm sinh học cá Rô Phi">
            <a:extLst>
              <a:ext uri="{FF2B5EF4-FFF2-40B4-BE49-F238E27FC236}">
                <a16:creationId xmlns="" xmlns:a16="http://schemas.microsoft.com/office/drawing/2014/main" id="{F6CD4FAD-DC80-4BF9-A4BC-8771DD3F9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67" y="1705717"/>
            <a:ext cx="3743326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2511070-B220-4FEE-8A11-6A132922D471}"/>
              </a:ext>
            </a:extLst>
          </p:cNvPr>
          <p:cNvSpPr txBox="1"/>
          <p:nvPr/>
        </p:nvSpPr>
        <p:spPr>
          <a:xfrm>
            <a:off x="5390164" y="4900624"/>
            <a:ext cx="6761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E4A7DBC-9333-446C-9F22-85E81D06B704}"/>
              </a:ext>
            </a:extLst>
          </p:cNvPr>
          <p:cNvSpPr/>
          <p:nvPr/>
        </p:nvSpPr>
        <p:spPr>
          <a:xfrm>
            <a:off x="6553200" y="4055036"/>
            <a:ext cx="557213" cy="369332"/>
          </a:xfrm>
          <a:prstGeom prst="ellipse">
            <a:avLst/>
          </a:prstGeom>
          <a:solidFill>
            <a:srgbClr val="7896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1EDFF85-0F4D-4BEB-8DB1-B7F1AAFA1090}"/>
              </a:ext>
            </a:extLst>
          </p:cNvPr>
          <p:cNvSpPr/>
          <p:nvPr/>
        </p:nvSpPr>
        <p:spPr>
          <a:xfrm>
            <a:off x="10387027" y="3988350"/>
            <a:ext cx="557213" cy="369332"/>
          </a:xfrm>
          <a:prstGeom prst="ellipse">
            <a:avLst/>
          </a:prstGeom>
          <a:solidFill>
            <a:srgbClr val="7896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="" xmlns:a16="http://schemas.microsoft.com/office/drawing/2014/main" id="{B26247EB-C781-4608-A854-6B42CC829885}"/>
              </a:ext>
            </a:extLst>
          </p:cNvPr>
          <p:cNvSpPr/>
          <p:nvPr/>
        </p:nvSpPr>
        <p:spPr>
          <a:xfrm>
            <a:off x="153955" y="1852063"/>
            <a:ext cx="4754929" cy="2572305"/>
          </a:xfrm>
          <a:prstGeom prst="cloudCallout">
            <a:avLst>
              <a:gd name="adj1" fmla="val -24849"/>
              <a:gd name="adj2" fmla="val 79589"/>
            </a:avLst>
          </a:prstGeom>
          <a:solidFill>
            <a:srgbClr val="DCE9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8" name="Picture 12" descr="IELTS Reading - 16 câu hỏi thường gặp về bài thi Reading">
            <a:extLst>
              <a:ext uri="{FF2B5EF4-FFF2-40B4-BE49-F238E27FC236}">
                <a16:creationId xmlns="" xmlns:a16="http://schemas.microsoft.com/office/drawing/2014/main" id="{407DF04C-3529-4DE9-8D56-1542DE372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1" y="4827426"/>
            <a:ext cx="1722422" cy="18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94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C68FDD-0AC7-4F48-B235-2A736C2C8EE8}"/>
              </a:ext>
            </a:extLst>
          </p:cNvPr>
          <p:cNvSpPr txBox="1"/>
          <p:nvPr/>
        </p:nvSpPr>
        <p:spPr>
          <a:xfrm>
            <a:off x="162697" y="238901"/>
            <a:ext cx="117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ỨNG DỤNG CÔNG NGHỆ SINH HỌC TRONG NHÂN GIỐNG THUỶ SẢN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DBF9FD-8DCC-4B99-8130-7D88A3C2925B}"/>
              </a:ext>
            </a:extLst>
          </p:cNvPr>
          <p:cNvSpPr txBox="1"/>
          <p:nvPr/>
        </p:nvSpPr>
        <p:spPr>
          <a:xfrm>
            <a:off x="306355" y="731870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Sử dụng các chất kích thích sinh sản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12CEF30-B5FA-45F2-B414-20F0A40CC062}"/>
              </a:ext>
            </a:extLst>
          </p:cNvPr>
          <p:cNvSpPr txBox="1"/>
          <p:nvPr/>
        </p:nvSpPr>
        <p:spPr>
          <a:xfrm>
            <a:off x="306355" y="1289148"/>
            <a:ext cx="548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Điều khiển giới tính động vật thuỷ sản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52A963-2900-4C6F-BE46-BD79DCC4E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44" y="6124470"/>
            <a:ext cx="1305866" cy="733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73E286D-DF76-4E17-BF72-3465018B8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969" y="5106236"/>
            <a:ext cx="1305866" cy="733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F4C0FD-BABB-43F3-B6A7-4E12899F53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13" y="5839766"/>
            <a:ext cx="1731671" cy="91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BAAAE70-CD68-4768-B54B-453C25AD6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2" y="5369458"/>
            <a:ext cx="1460354" cy="8166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0CD0564-D5C8-4290-AECE-2A650ECCD1E4}"/>
              </a:ext>
            </a:extLst>
          </p:cNvPr>
          <p:cNvSpPr/>
          <p:nvPr/>
        </p:nvSpPr>
        <p:spPr>
          <a:xfrm>
            <a:off x="778846" y="1963614"/>
            <a:ext cx="10302237" cy="3711785"/>
          </a:xfrm>
          <a:prstGeom prst="rect">
            <a:avLst/>
          </a:prstGeom>
          <a:solidFill>
            <a:srgbClr val="46681B"/>
          </a:solidFill>
          <a:ln w="76200">
            <a:solidFill>
              <a:srgbClr val="161C10"/>
            </a:solidFill>
          </a:ln>
        </p:spPr>
        <p:txBody>
          <a:bodyPr wrap="square">
            <a:spAutoFit/>
          </a:bodyPr>
          <a:lstStyle/>
          <a:p>
            <a:pPr marR="236220" algn="ctr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HỌC TẬP</a:t>
            </a:r>
          </a:p>
          <a:p>
            <a:pPr marR="236220" algn="just" eaLnBrk="0" hangingPunct="0">
              <a:lnSpc>
                <a:spcPct val="120000"/>
              </a:lnSpc>
              <a:spcAft>
                <a:spcPts val="0"/>
              </a:spcAft>
            </a:pP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R="236220" algn="just" eaLnBrk="0" hangingPunct="0">
              <a:lnSpc>
                <a:spcPct val="120000"/>
              </a:lnSpc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36220" algn="just" eaLnBrk="0" hangingPunct="0">
              <a:lnSpc>
                <a:spcPct val="120000"/>
              </a:lnSpc>
            </a:pP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25550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779</TotalTime>
  <Words>1601</Words>
  <PresentationFormat>Custom</PresentationFormat>
  <Paragraphs>137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2024-07-07T13:39:05Z</dcterms:created>
  <dcterms:modified xsi:type="dcterms:W3CDTF">2024-07-27T02:13:00Z</dcterms:modified>
</cp:coreProperties>
</file>