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sldIdLst>
    <p:sldId id="279" r:id="rId3"/>
    <p:sldId id="265" r:id="rId4"/>
    <p:sldId id="302" r:id="rId5"/>
    <p:sldId id="272" r:id="rId6"/>
    <p:sldId id="276" r:id="rId7"/>
    <p:sldId id="293" r:id="rId8"/>
    <p:sldId id="294" r:id="rId9"/>
    <p:sldId id="295" r:id="rId10"/>
    <p:sldId id="298" r:id="rId11"/>
    <p:sldId id="303" r:id="rId12"/>
    <p:sldId id="291" r:id="rId13"/>
    <p:sldId id="297" r:id="rId14"/>
    <p:sldId id="299" r:id="rId15"/>
    <p:sldId id="280" r:id="rId16"/>
    <p:sldId id="304" r:id="rId17"/>
    <p:sldId id="282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38B7-2C73-4B80-A091-F04D2627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D72C2-3A3F-4597-BCD0-CD8A11CFC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7E1FE-A3F5-429F-88EC-E24730A4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6027D-DC9B-4762-A799-19B0589B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2E1C-27D9-43FD-9A91-2B8958EA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6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10BF-DFDE-47A6-B3EE-22B957A2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9A987-5593-48B2-9E8F-D46FD922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E2DED-DF48-4CAD-9D11-95BCD71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A595-AD8B-4B7F-B681-08330880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8BA7C-1D9C-4615-AAF1-E664A7AB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8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BD952-EDF4-4344-8E1A-AADDE4FE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9473A-9E92-45F2-BDD7-D4C993384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BA2D3-DCBC-46AF-BF60-51A16C6D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184AC-F161-4910-ABCC-6BA7BFC5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B51EE-4160-44D9-B485-092C6DFE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7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C8FB-4F0A-44F2-A407-21D9BD9E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F458C-4A1C-4F00-BDF7-19A0A874A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5D95D-F3E3-4753-A1E0-2DD16A81D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F4A2D-CA41-4F3E-B8E0-646C81F7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95DA6-BE45-43CD-A95C-66040BE2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7E17D-4F64-42F7-BA0A-6DE19E5B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87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8829-72C5-4787-8119-ED6EFBD4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3FBD2-A5CD-41E0-9222-E790C018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87062-6E2F-41BF-9537-B7BC4BA85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46BE5-EA04-449C-9DDB-AD77ED1BF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F50AF-7674-43FB-8B16-486CAEF67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A05E60-10AB-4168-BB00-1D3DE306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70CB9-580F-4AFC-9258-D95ABC62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BED0B-C50C-494D-93E5-5C7D1785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6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6DB2-3B01-432E-AA26-5AC8C91B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0C330-3358-4117-9772-70AB11B0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2ED7F-6A42-41BA-98BC-3D2A007B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C930D-66E0-46E7-9358-F8C7D0C2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7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7B624-35D6-409B-ABEB-D8D62E62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2ABE4-74C2-4301-9BD5-B56CA70A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512EB-971F-4D9E-BFBF-2BB7173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29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FF9E-DB9D-472B-93D7-01B2B8CC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48A8-87F3-4E51-9D9B-8F27C51C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144A9-C089-497C-A2B8-DC4F316DC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805EB-4434-47AF-87FD-3658AE4F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1A80C-2E12-4808-9597-C7949577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49499-7C1D-40D4-BA5D-6C9FA54E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41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83B0-A054-43AC-8DDF-D0011D25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BD6FE-5778-4C1E-89BB-1D36F1B41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91A86-3C95-4509-A5B7-0F1C11847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6813D-4BD1-41A0-9413-506387ED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99038-A671-4080-A8FE-C5F8791B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3A960-840B-4E31-BB47-21C13991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3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092A-596C-467E-AAD8-900E0549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2B375-DAA6-4BF9-9A63-AA1FF9ACA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0DC1F-8AD1-498E-936E-7B479F4E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43DE3-0826-467C-9E6B-91E3F9EE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1AB5D-FBDA-4F09-963E-8BE3B2E4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11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8DF59-3A4D-4BF1-9592-64F46ED9A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42E41-38B5-4B56-8AEB-FD22F0E1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6DF10-DBB6-4A64-BA70-A5B54ED8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2A13F-0B61-4A37-854F-BFE26B43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88BC8-CAAF-449F-8B1D-24B87504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7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2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0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4DB6B-4480-488D-BBC2-C76BFDC5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5F3A6-F3BF-41E9-8DAB-2D4C3A99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6255C-FD91-4D35-9598-2AD4430AB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84930-2909-44C5-91BD-46FCCC235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387E4-844E-4064-A265-22A94948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3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28600"/>
            <a:ext cx="9144000" cy="538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33400"/>
            <a:ext cx="907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2" y="5181600"/>
            <a:ext cx="8991597" cy="66864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?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915891"/>
            <a:ext cx="86868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25908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153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4267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41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36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636" y="52049"/>
            <a:ext cx="8991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Minh,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1672" y="838389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254000" algn="just">
              <a:tabLst>
                <a:tab pos="442595" algn="l"/>
              </a:tabLst>
            </a:pP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Mô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tả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kinh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tế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Minh,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Thanh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bảng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mẫu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đây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72" y="2133600"/>
            <a:ext cx="8915400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73248"/>
              </p:ext>
            </p:extLst>
          </p:nvPr>
        </p:nvGraphicFramePr>
        <p:xfrm>
          <a:off x="69272" y="2977777"/>
          <a:ext cx="8610600" cy="3651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196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nổi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bật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095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095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Thủ công nghiệp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095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mại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2555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41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7927"/>
            <a:ext cx="4191000" cy="624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91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Minh,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152283"/>
              </p:ext>
            </p:extLst>
          </p:nvPr>
        </p:nvGraphicFramePr>
        <p:xfrm>
          <a:off x="152400" y="762001"/>
          <a:ext cx="8839200" cy="6046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581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nổi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bật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5986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Du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4026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Thủ công nghiệp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in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đúc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dệt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lụa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xưởng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651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mại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buôn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Nam Á,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3462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0AB272-3D71-45EA-9802-E5090B20C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036" y="0"/>
            <a:ext cx="9161036" cy="678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3B6026-9D37-4C62-834E-048AE8BD24B6}"/>
              </a:ext>
            </a:extLst>
          </p:cNvPr>
          <p:cNvSpPr txBox="1"/>
          <p:nvPr/>
        </p:nvSpPr>
        <p:spPr>
          <a:xfrm>
            <a:off x="457200" y="279731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7200" b="1" i="0" u="none" strike="noStrike" kern="1200" cap="none" spc="0" normalizeH="0" noProof="0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72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ow_Row_Row_Your_Boat">
            <a:hlinkClick r:id="" action="ppaction://media"/>
            <a:extLst>
              <a:ext uri="{FF2B5EF4-FFF2-40B4-BE49-F238E27FC236}">
                <a16:creationId xmlns:a16="http://schemas.microsoft.com/office/drawing/2014/main" id="{68C22E7F-BCFD-40BD-B340-0423A581B8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61051" y="-670309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5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42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729527"/>
              </p:ext>
            </p:extLst>
          </p:nvPr>
        </p:nvGraphicFramePr>
        <p:xfrm>
          <a:off x="450273" y="1981200"/>
          <a:ext cx="8305799" cy="370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6562">
                  <a:extLst>
                    <a:ext uri="{9D8B030D-6E8A-4147-A177-3AD203B41FA5}">
                      <a16:colId xmlns:a16="http://schemas.microsoft.com/office/drawing/2014/main" val="3881831711"/>
                    </a:ext>
                  </a:extLst>
                </a:gridCol>
                <a:gridCol w="1871630">
                  <a:extLst>
                    <a:ext uri="{9D8B030D-6E8A-4147-A177-3AD203B41FA5}">
                      <a16:colId xmlns:a16="http://schemas.microsoft.com/office/drawing/2014/main" val="3256267293"/>
                    </a:ext>
                  </a:extLst>
                </a:gridCol>
                <a:gridCol w="1876927">
                  <a:extLst>
                    <a:ext uri="{9D8B030D-6E8A-4147-A177-3AD203B41FA5}">
                      <a16:colId xmlns:a16="http://schemas.microsoft.com/office/drawing/2014/main" val="2315416615"/>
                    </a:ext>
                  </a:extLst>
                </a:gridCol>
                <a:gridCol w="1750680">
                  <a:extLst>
                    <a:ext uri="{9D8B030D-6E8A-4147-A177-3AD203B41FA5}">
                      <a16:colId xmlns:a16="http://schemas.microsoft.com/office/drawing/2014/main" val="1503190803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vực</a:t>
                      </a: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 nghiệp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9163701"/>
                  </a:ext>
                </a:extLst>
              </a:tr>
              <a:tr h="10170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 triều Đường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7508194"/>
                  </a:ext>
                </a:extLst>
              </a:tr>
              <a:tr h="10170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 triều Minh, Thanh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64369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83331"/>
              </p:ext>
            </p:extLst>
          </p:nvPr>
        </p:nvGraphicFramePr>
        <p:xfrm>
          <a:off x="498764" y="2022764"/>
          <a:ext cx="2729345" cy="1496291"/>
        </p:xfrm>
        <a:graphic>
          <a:graphicData uri="http://schemas.openxmlformats.org/drawingml/2006/table">
            <a:tbl>
              <a:tblPr/>
              <a:tblGrid>
                <a:gridCol w="2729345">
                  <a:extLst>
                    <a:ext uri="{9D8B030D-6E8A-4147-A177-3AD203B41FA5}">
                      <a16:colId xmlns:a16="http://schemas.microsoft.com/office/drawing/2014/main" val="2268318883"/>
                    </a:ext>
                  </a:extLst>
                </a:gridCol>
              </a:tblGrid>
              <a:tr h="14962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57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630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1A861F-B62F-421B-8D36-A0151824A73D}"/>
              </a:ext>
            </a:extLst>
          </p:cNvPr>
          <p:cNvSpPr/>
          <p:nvPr/>
        </p:nvSpPr>
        <p:spPr>
          <a:xfrm>
            <a:off x="304800" y="228600"/>
            <a:ext cx="8686800" cy="66294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5B86B-5198-4004-8512-8F742795031F}"/>
              </a:ext>
            </a:extLst>
          </p:cNvPr>
          <p:cNvSpPr txBox="1"/>
          <p:nvPr/>
        </p:nvSpPr>
        <p:spPr>
          <a:xfrm>
            <a:off x="800100" y="228600"/>
            <a:ext cx="78105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 - XIX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Internet…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1782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3ACD1">
                <a:shade val="30000"/>
                <a:satMod val="115000"/>
              </a:srgbClr>
            </a:gs>
            <a:gs pos="50000">
              <a:srgbClr val="43ACD1">
                <a:shade val="67500"/>
                <a:satMod val="115000"/>
              </a:srgbClr>
            </a:gs>
            <a:gs pos="100000">
              <a:srgbClr val="43ACD1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CE3A617-C20A-4477-960D-1728A7D9DA44}"/>
              </a:ext>
            </a:extLst>
          </p:cNvPr>
          <p:cNvSpPr/>
          <p:nvPr/>
        </p:nvSpPr>
        <p:spPr>
          <a:xfrm>
            <a:off x="-29337" y="5090327"/>
            <a:ext cx="9164322" cy="1767675"/>
          </a:xfrm>
          <a:custGeom>
            <a:avLst/>
            <a:gdLst>
              <a:gd name="connsiteX0" fmla="*/ 0 w 12219096"/>
              <a:gd name="connsiteY0" fmla="*/ 0 h 1154358"/>
              <a:gd name="connsiteX1" fmla="*/ 12219096 w 12219096"/>
              <a:gd name="connsiteY1" fmla="*/ 0 h 1154358"/>
              <a:gd name="connsiteX2" fmla="*/ 12219096 w 12219096"/>
              <a:gd name="connsiteY2" fmla="*/ 1154358 h 1154358"/>
              <a:gd name="connsiteX3" fmla="*/ 0 w 12219096"/>
              <a:gd name="connsiteY3" fmla="*/ 1154358 h 1154358"/>
              <a:gd name="connsiteX4" fmla="*/ 0 w 12219096"/>
              <a:gd name="connsiteY4" fmla="*/ 0 h 1154358"/>
              <a:gd name="connsiteX0" fmla="*/ 0 w 12219096"/>
              <a:gd name="connsiteY0" fmla="*/ 217242 h 1371600"/>
              <a:gd name="connsiteX1" fmla="*/ 5641263 w 12219096"/>
              <a:gd name="connsiteY1" fmla="*/ 0 h 1371600"/>
              <a:gd name="connsiteX2" fmla="*/ 12219096 w 12219096"/>
              <a:gd name="connsiteY2" fmla="*/ 217242 h 1371600"/>
              <a:gd name="connsiteX3" fmla="*/ 12219096 w 12219096"/>
              <a:gd name="connsiteY3" fmla="*/ 1371600 h 1371600"/>
              <a:gd name="connsiteX4" fmla="*/ 0 w 12219096"/>
              <a:gd name="connsiteY4" fmla="*/ 1371600 h 1371600"/>
              <a:gd name="connsiteX5" fmla="*/ 0 w 12219096"/>
              <a:gd name="connsiteY5" fmla="*/ 217242 h 1371600"/>
              <a:gd name="connsiteX0" fmla="*/ 0 w 12219096"/>
              <a:gd name="connsiteY0" fmla="*/ 566926 h 1721284"/>
              <a:gd name="connsiteX1" fmla="*/ 1034539 w 12219096"/>
              <a:gd name="connsiteY1" fmla="*/ 2443 h 1721284"/>
              <a:gd name="connsiteX2" fmla="*/ 5641263 w 12219096"/>
              <a:gd name="connsiteY2" fmla="*/ 349684 h 1721284"/>
              <a:gd name="connsiteX3" fmla="*/ 12219096 w 12219096"/>
              <a:gd name="connsiteY3" fmla="*/ 566926 h 1721284"/>
              <a:gd name="connsiteX4" fmla="*/ 12219096 w 12219096"/>
              <a:gd name="connsiteY4" fmla="*/ 1721284 h 1721284"/>
              <a:gd name="connsiteX5" fmla="*/ 0 w 12219096"/>
              <a:gd name="connsiteY5" fmla="*/ 1721284 h 1721284"/>
              <a:gd name="connsiteX6" fmla="*/ 0 w 12219096"/>
              <a:gd name="connsiteY6" fmla="*/ 566926 h 1721284"/>
              <a:gd name="connsiteX0" fmla="*/ 0 w 12219096"/>
              <a:gd name="connsiteY0" fmla="*/ 590023 h 1744381"/>
              <a:gd name="connsiteX1" fmla="*/ 1034539 w 12219096"/>
              <a:gd name="connsiteY1" fmla="*/ 25540 h 1744381"/>
              <a:gd name="connsiteX2" fmla="*/ 3326326 w 12219096"/>
              <a:gd name="connsiteY2" fmla="*/ 71839 h 1744381"/>
              <a:gd name="connsiteX3" fmla="*/ 5641263 w 12219096"/>
              <a:gd name="connsiteY3" fmla="*/ 372781 h 1744381"/>
              <a:gd name="connsiteX4" fmla="*/ 12219096 w 12219096"/>
              <a:gd name="connsiteY4" fmla="*/ 590023 h 1744381"/>
              <a:gd name="connsiteX5" fmla="*/ 12219096 w 12219096"/>
              <a:gd name="connsiteY5" fmla="*/ 1744381 h 1744381"/>
              <a:gd name="connsiteX6" fmla="*/ 0 w 12219096"/>
              <a:gd name="connsiteY6" fmla="*/ 1744381 h 1744381"/>
              <a:gd name="connsiteX7" fmla="*/ 0 w 12219096"/>
              <a:gd name="connsiteY7" fmla="*/ 590023 h 1744381"/>
              <a:gd name="connsiteX0" fmla="*/ 0 w 12219096"/>
              <a:gd name="connsiteY0" fmla="*/ 613317 h 1767675"/>
              <a:gd name="connsiteX1" fmla="*/ 1034539 w 12219096"/>
              <a:gd name="connsiteY1" fmla="*/ 48834 h 1767675"/>
              <a:gd name="connsiteX2" fmla="*/ 3187430 w 12219096"/>
              <a:gd name="connsiteY2" fmla="*/ 37260 h 1767675"/>
              <a:gd name="connsiteX3" fmla="*/ 5641263 w 12219096"/>
              <a:gd name="connsiteY3" fmla="*/ 396075 h 1767675"/>
              <a:gd name="connsiteX4" fmla="*/ 12219096 w 12219096"/>
              <a:gd name="connsiteY4" fmla="*/ 613317 h 1767675"/>
              <a:gd name="connsiteX5" fmla="*/ 12219096 w 12219096"/>
              <a:gd name="connsiteY5" fmla="*/ 1767675 h 1767675"/>
              <a:gd name="connsiteX6" fmla="*/ 0 w 12219096"/>
              <a:gd name="connsiteY6" fmla="*/ 1767675 h 1767675"/>
              <a:gd name="connsiteX7" fmla="*/ 0 w 12219096"/>
              <a:gd name="connsiteY7" fmla="*/ 613317 h 1767675"/>
              <a:gd name="connsiteX0" fmla="*/ 0 w 12219096"/>
              <a:gd name="connsiteY0" fmla="*/ 613317 h 1767675"/>
              <a:gd name="connsiteX1" fmla="*/ 1034539 w 12219096"/>
              <a:gd name="connsiteY1" fmla="*/ 48834 h 1767675"/>
              <a:gd name="connsiteX2" fmla="*/ 3187430 w 12219096"/>
              <a:gd name="connsiteY2" fmla="*/ 37260 h 1767675"/>
              <a:gd name="connsiteX3" fmla="*/ 5641263 w 12219096"/>
              <a:gd name="connsiteY3" fmla="*/ 396075 h 1767675"/>
              <a:gd name="connsiteX4" fmla="*/ 12219096 w 12219096"/>
              <a:gd name="connsiteY4" fmla="*/ 613317 h 1767675"/>
              <a:gd name="connsiteX5" fmla="*/ 12219096 w 12219096"/>
              <a:gd name="connsiteY5" fmla="*/ 1767675 h 1767675"/>
              <a:gd name="connsiteX6" fmla="*/ 0 w 12219096"/>
              <a:gd name="connsiteY6" fmla="*/ 1767675 h 1767675"/>
              <a:gd name="connsiteX7" fmla="*/ 0 w 12219096"/>
              <a:gd name="connsiteY7" fmla="*/ 613317 h 176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9096" h="1767675">
                <a:moveTo>
                  <a:pt x="0" y="613317"/>
                </a:moveTo>
                <a:cubicBezTo>
                  <a:pt x="155061" y="415583"/>
                  <a:pt x="476292" y="247087"/>
                  <a:pt x="1034539" y="48834"/>
                </a:cubicBezTo>
                <a:cubicBezTo>
                  <a:pt x="1604360" y="-6664"/>
                  <a:pt x="2419643" y="-20613"/>
                  <a:pt x="3187430" y="37260"/>
                </a:cubicBezTo>
                <a:cubicBezTo>
                  <a:pt x="3955217" y="95133"/>
                  <a:pt x="4174568" y="340577"/>
                  <a:pt x="5641263" y="396075"/>
                </a:cubicBezTo>
                <a:lnTo>
                  <a:pt x="12219096" y="613317"/>
                </a:lnTo>
                <a:lnTo>
                  <a:pt x="12219096" y="1767675"/>
                </a:lnTo>
                <a:lnTo>
                  <a:pt x="0" y="1767675"/>
                </a:lnTo>
                <a:lnTo>
                  <a:pt x="0" y="613317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FD97F5E-3F30-446F-A547-4BAE9DDDE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404" y="2443687"/>
            <a:ext cx="253292" cy="3167604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69B747D-C279-4573-A3FE-8EBB501F3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88" y="1860276"/>
            <a:ext cx="229996" cy="2876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75CF2-6AB7-4EA9-9057-6D9B3B92D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28" y="1455771"/>
            <a:ext cx="1686773" cy="809004"/>
          </a:xfrm>
          <a:prstGeom prst="rect">
            <a:avLst/>
          </a:prstGeom>
        </p:spPr>
      </p:pic>
      <p:pic>
        <p:nvPicPr>
          <p:cNvPr id="9" name="Picture 8" descr="A picture containing bowed instrument, music&#10;&#10;Description automatically generated">
            <a:extLst>
              <a:ext uri="{FF2B5EF4-FFF2-40B4-BE49-F238E27FC236}">
                <a16:creationId xmlns:a16="http://schemas.microsoft.com/office/drawing/2014/main" id="{2DFBF69B-BED2-4CFB-A4C1-37D2C58A65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39" y="1313622"/>
            <a:ext cx="1574091" cy="511276"/>
          </a:xfrm>
          <a:prstGeom prst="rect">
            <a:avLst/>
          </a:prstGeom>
        </p:spPr>
      </p:pic>
      <p:pic>
        <p:nvPicPr>
          <p:cNvPr id="22" name="Picture 21" descr="A picture containing animal, invertebrate, mollusk, indoor&#10;&#10;Description automatically generated">
            <a:extLst>
              <a:ext uri="{FF2B5EF4-FFF2-40B4-BE49-F238E27FC236}">
                <a16:creationId xmlns:a16="http://schemas.microsoft.com/office/drawing/2014/main" id="{2BE40F8A-2F96-498F-B986-7AF06EFE5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6" y="1926374"/>
            <a:ext cx="421215" cy="948396"/>
          </a:xfrm>
          <a:prstGeom prst="rect">
            <a:avLst/>
          </a:prstGeom>
        </p:spPr>
      </p:pic>
      <p:pic>
        <p:nvPicPr>
          <p:cNvPr id="29" name="Picture 28" descr="A close up of an animal&#10;&#10;Description automatically generated">
            <a:extLst>
              <a:ext uri="{FF2B5EF4-FFF2-40B4-BE49-F238E27FC236}">
                <a16:creationId xmlns:a16="http://schemas.microsoft.com/office/drawing/2014/main" id="{C6D0AAA8-2DB6-400E-9FB2-8C75AD4F1F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33" y="3298407"/>
            <a:ext cx="928463" cy="832803"/>
          </a:xfrm>
          <a:prstGeom prst="rect">
            <a:avLst/>
          </a:prstGeom>
        </p:spPr>
      </p:pic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8E55607B-92BC-4CC0-BFBA-F5799450DC82}"/>
              </a:ext>
            </a:extLst>
          </p:cNvPr>
          <p:cNvSpPr/>
          <p:nvPr/>
        </p:nvSpPr>
        <p:spPr>
          <a:xfrm>
            <a:off x="2590800" y="239216"/>
            <a:ext cx="5105400" cy="2007032"/>
          </a:xfrm>
          <a:prstGeom prst="wedgeEllipseCallout">
            <a:avLst/>
          </a:prstGeom>
          <a:solidFill>
            <a:schemeClr val="bg1">
              <a:alpha val="4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 </a:t>
            </a:r>
            <a:r>
              <a:rPr lang="vi-VN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CÁC BẠN THẬT NHIỀU</a:t>
            </a:r>
            <a:r>
              <a:rPr lang="en-US" sz="2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8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 descr="A picture containing animal, invertebrate, arthropod&#10;&#10;Description automatically generated">
            <a:extLst>
              <a:ext uri="{FF2B5EF4-FFF2-40B4-BE49-F238E27FC236}">
                <a16:creationId xmlns:a16="http://schemas.microsoft.com/office/drawing/2014/main" id="{E617995A-FBE9-4F3F-A9A5-F9481D353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" y="5325839"/>
            <a:ext cx="1219647" cy="75560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F4B5D40-890B-4F16-B67E-16B453C759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394" y="2081875"/>
            <a:ext cx="2840644" cy="3067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6BABD7-C97B-476E-BC82-77B03B2A0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88" y="2400572"/>
            <a:ext cx="3456260" cy="3173086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FE7A1902-699E-4C1C-9564-2C94E158F0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23" y="1516285"/>
            <a:ext cx="4947362" cy="5341716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93721ED2-52CF-42A7-ACFB-0E164608DB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95" y="5109895"/>
            <a:ext cx="95726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963" y="914400"/>
            <a:ext cx="8915400" cy="762000"/>
          </a:xfrm>
        </p:spPr>
        <p:txBody>
          <a:bodyPr>
            <a:noAutofit/>
          </a:bodyPr>
          <a:lstStyle/>
          <a:p>
            <a:r>
              <a:rPr lang="en-US" b="1" dirty="0" smtClean="0"/>
              <a:t>BÀI 6. </a:t>
            </a:r>
            <a:br>
              <a:rPr lang="en-US" b="1" dirty="0" smtClean="0"/>
            </a:b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QUÁT TIẾN TRÌNH LỊCH SỬ TRUNG QUỐC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2514492"/>
            <a:ext cx="8763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 TIÊU CẦN ĐẠT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Minh,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9176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6927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Quá trình thống nhất và sự xác lập chế độ phong kiến dưới thời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Thủy Hoàng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6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75220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14300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Nam-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220"/>
            <a:ext cx="9144000" cy="277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581400"/>
            <a:ext cx="8915400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...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TQ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8056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" y="79115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Nam-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" y="602335"/>
            <a:ext cx="9029700" cy="277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005864"/>
            <a:ext cx="8915400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...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TQ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377049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21" y="429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3500" y="410123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18809" y="410123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8136" y="446758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5181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200900" y="380752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3837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53751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5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45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447800"/>
            <a:ext cx="8458200" cy="50167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kỷ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(618 - 907)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(960 – 1279)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(1271 – 1368)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(1368 – 1644)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(1644 – 1911).</a:t>
            </a:r>
          </a:p>
        </p:txBody>
      </p:sp>
    </p:spTree>
    <p:extLst>
      <p:ext uri="{BB962C8B-B14F-4D97-AF65-F5344CB8AC3E}">
        <p14:creationId xmlns:p14="http://schemas.microsoft.com/office/powerpoint/2010/main" val="37471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7709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(618 - 907)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336" y="1502074"/>
            <a:ext cx="87630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thịnh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05000" y="3048000"/>
            <a:ext cx="2705100" cy="8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3" idx="0"/>
          </p:cNvCxnSpPr>
          <p:nvPr/>
        </p:nvCxnSpPr>
        <p:spPr>
          <a:xfrm>
            <a:off x="4724400" y="3048000"/>
            <a:ext cx="2514600" cy="88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3741" y="3934984"/>
            <a:ext cx="43815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34984"/>
            <a:ext cx="4267200" cy="259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4791" y="409853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935453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55" y="190610"/>
            <a:ext cx="87630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2971800" y="1267828"/>
            <a:ext cx="1652155" cy="876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4623955" y="1267828"/>
            <a:ext cx="1548245" cy="876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" y="2144347"/>
            <a:ext cx="4142509" cy="4637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144347"/>
            <a:ext cx="4495800" cy="46374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8977" y="214434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6564" y="219805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0100" y="2594976"/>
            <a:ext cx="42291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thuế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bớt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,….</a:t>
            </a:r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xưởng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buôn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“con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An…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705" y="2782830"/>
            <a:ext cx="41009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,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chặt</a:t>
            </a:r>
            <a:r>
              <a:rPr lang="en-US" dirty="0"/>
              <a:t> </a:t>
            </a:r>
            <a:r>
              <a:rPr lang="en-US" dirty="0" err="1"/>
              <a:t>chẽ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ương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xâm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Mông</a:t>
            </a:r>
            <a:r>
              <a:rPr lang="en-US" dirty="0"/>
              <a:t>, </a:t>
            </a:r>
            <a:r>
              <a:rPr lang="en-US" dirty="0" err="1"/>
              <a:t>Tây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,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đảo</a:t>
            </a:r>
            <a:r>
              <a:rPr lang="en-US" dirty="0"/>
              <a:t> </a:t>
            </a:r>
            <a:r>
              <a:rPr lang="en-US" dirty="0" err="1"/>
              <a:t>Triều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,...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lãnh</a:t>
            </a:r>
            <a:r>
              <a:rPr lang="en-US" dirty="0"/>
              <a:t> </a:t>
            </a:r>
            <a:r>
              <a:rPr lang="en-US" dirty="0" err="1"/>
              <a:t>thổ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1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923</Words>
  <PresentationFormat>On-screen Show (4:3)</PresentationFormat>
  <Paragraphs>101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Times New Roman</vt:lpstr>
      <vt:lpstr>Office Theme</vt:lpstr>
      <vt:lpstr>6_Office Theme</vt:lpstr>
      <vt:lpstr>PowerPoint Presentation</vt:lpstr>
      <vt:lpstr>BÀI 6.  KHÁI QUÁT TIẾN TRÌNH LỊCH SỬ TRUNG QUỐC  </vt:lpstr>
      <vt:lpstr>PowerPoint Presentation</vt:lpstr>
      <vt:lpstr>PowerPoint Presentation</vt:lpstr>
      <vt:lpstr>PowerPoint Presentation</vt:lpstr>
      <vt:lpstr>1. Khái quát tiến trình lịch sử Trung Quốc</vt:lpstr>
      <vt:lpstr>PowerPoint Presentation</vt:lpstr>
      <vt:lpstr>PowerPoint Presentation</vt:lpstr>
      <vt:lpstr>PowerPoint Presentation</vt:lpstr>
      <vt:lpstr>PowerPoint Presentation</vt:lpstr>
      <vt:lpstr>3. Kinh tế Trung Quốc thời Minh, Thanh</vt:lpstr>
      <vt:lpstr>PowerPoint Presentation</vt:lpstr>
      <vt:lpstr>3. Kinh tế Trung Quốc thời Minh, Thanh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2021-07-19T08:13:53Z</dcterms:created>
  <dcterms:modified xsi:type="dcterms:W3CDTF">2022-06-30T15:40:25Z</dcterms:modified>
</cp:coreProperties>
</file>