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307" r:id="rId3"/>
    <p:sldId id="317" r:id="rId4"/>
    <p:sldId id="319" r:id="rId5"/>
    <p:sldId id="321" r:id="rId6"/>
    <p:sldId id="305" r:id="rId7"/>
    <p:sldId id="312" r:id="rId8"/>
    <p:sldId id="329" r:id="rId9"/>
    <p:sldId id="331" r:id="rId10"/>
    <p:sldId id="311" r:id="rId11"/>
    <p:sldId id="313" r:id="rId12"/>
    <p:sldId id="334" r:id="rId13"/>
    <p:sldId id="335" r:id="rId14"/>
    <p:sldId id="322" r:id="rId15"/>
    <p:sldId id="325" r:id="rId16"/>
    <p:sldId id="323" r:id="rId17"/>
    <p:sldId id="339" r:id="rId18"/>
    <p:sldId id="328" r:id="rId19"/>
    <p:sldId id="332" r:id="rId20"/>
    <p:sldId id="333" r:id="rId21"/>
    <p:sldId id="336" r:id="rId22"/>
    <p:sldId id="338" r:id="rId23"/>
    <p:sldId id="320" r:id="rId24"/>
  </p:sldIdLst>
  <p:sldSz cx="24387175" cy="13716000"/>
  <p:notesSz cx="6858000" cy="9144000"/>
  <p:custDataLst>
    <p:tags r:id="rId2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8000"/>
    <a:srgbClr val="FF0066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3613" autoAdjust="0"/>
  </p:normalViewPr>
  <p:slideViewPr>
    <p:cSldViewPr>
      <p:cViewPr varScale="1">
        <p:scale>
          <a:sx n="35" d="100"/>
          <a:sy n="35" d="100"/>
        </p:scale>
        <p:origin x="858" y="72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2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2118421" y="333375"/>
            <a:ext cx="6635343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b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ÔN</a:t>
            </a:r>
            <a:r>
              <a:rPr lang="en-US" sz="5100" b="1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TẬP CHƯƠNG IV</a:t>
            </a:r>
            <a:endParaRPr lang="en-US" sz="5100" b="1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TÍCH</a:t>
            </a:r>
            <a:endParaRPr lang="en-US" sz="3200" b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20973" y="457200"/>
            <a:ext cx="2092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en-US" sz="3200" b="1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png"/><Relationship Id="rId5" Type="http://schemas.openxmlformats.org/officeDocument/2006/relationships/image" Target="../media/image47.png"/><Relationship Id="rId4" Type="http://schemas.openxmlformats.org/officeDocument/2006/relationships/image" Target="../media/image77.png"/><Relationship Id="rId9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0.png"/><Relationship Id="rId7" Type="http://schemas.openxmlformats.org/officeDocument/2006/relationships/image" Target="../media/image93.png"/><Relationship Id="rId12" Type="http://schemas.openxmlformats.org/officeDocument/2006/relationships/image" Target="../media/image83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11" Type="http://schemas.openxmlformats.org/officeDocument/2006/relationships/image" Target="../media/image82.png"/><Relationship Id="rId5" Type="http://schemas.openxmlformats.org/officeDocument/2006/relationships/image" Target="../media/image92.png"/><Relationship Id="rId10" Type="http://schemas.openxmlformats.org/officeDocument/2006/relationships/image" Target="../media/image96.png"/><Relationship Id="rId4" Type="http://schemas.openxmlformats.org/officeDocument/2006/relationships/image" Target="../media/image91.png"/><Relationship Id="rId9" Type="http://schemas.openxmlformats.org/officeDocument/2006/relationships/image" Target="../media/image9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102.png"/><Relationship Id="rId7" Type="http://schemas.openxmlformats.org/officeDocument/2006/relationships/image" Target="../media/image105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4.png"/><Relationship Id="rId5" Type="http://schemas.openxmlformats.org/officeDocument/2006/relationships/image" Target="../media/image67.png"/><Relationship Id="rId10" Type="http://schemas.openxmlformats.org/officeDocument/2006/relationships/image" Target="../media/image107.png"/><Relationship Id="rId4" Type="http://schemas.openxmlformats.org/officeDocument/2006/relationships/image" Target="../media/image103.png"/><Relationship Id="rId9" Type="http://schemas.openxmlformats.org/officeDocument/2006/relationships/image" Target="../media/image10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-21773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276239" y="4865914"/>
            <a:ext cx="16375548" cy="7783286"/>
          </a:xfrm>
          <a:prstGeom prst="roundRect">
            <a:avLst>
              <a:gd name="adj" fmla="val 4570"/>
            </a:avLst>
          </a:prstGeom>
          <a:solidFill>
            <a:schemeClr val="bg1"/>
          </a:solidFill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78539" y="1907684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54987" y="2806025"/>
            <a:ext cx="10002385" cy="120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n-US" sz="4800" b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vi-VN" sz="4800" b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GIỚI HẠN</a:t>
            </a:r>
            <a:endParaRPr lang="en-US" sz="4800" b="1">
              <a:solidFill>
                <a:srgbClr val="77624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816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</a:t>
              </a:r>
              <a:r>
                <a:rPr lang="vi-VN" sz="810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</a:t>
              </a:r>
              <a:endParaRPr lang="en-US" sz="810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68787" y="10393738"/>
            <a:ext cx="16383000" cy="1645862"/>
            <a:chOff x="7483861" y="7543801"/>
            <a:chExt cx="14646001" cy="1645864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3136675" cy="1569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 VỀ GIỚI HẠN CỦA DÃY SỐ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381118" cy="902892"/>
              <a:chOff x="7483860" y="7543801"/>
              <a:chExt cx="1381118" cy="902892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371600" cy="800220"/>
                <a:chOff x="7493378" y="7646473"/>
                <a:chExt cx="1371600" cy="800220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851989" y="7646473"/>
                  <a:ext cx="755335" cy="800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270511" y="5556724"/>
            <a:ext cx="14851072" cy="907202"/>
            <a:chOff x="7459670" y="7543799"/>
            <a:chExt cx="14851072" cy="907203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 TẮT LÍ THUYẾT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96473"/>
              <a:chOff x="7459669" y="7543800"/>
              <a:chExt cx="1381118" cy="896473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800220"/>
                <a:chOff x="7469187" y="7640053"/>
                <a:chExt cx="1371600" cy="800220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28210" y="7640053"/>
                  <a:ext cx="470000" cy="800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7576060" y="4371559"/>
            <a:ext cx="9965104" cy="1107965"/>
            <a:chOff x="7576060" y="4371559"/>
            <a:chExt cx="9965104" cy="1107965"/>
          </a:xfrm>
          <a:solidFill>
            <a:schemeClr val="bg1"/>
          </a:solidFill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76060" y="4371559"/>
              <a:ext cx="9965104" cy="1107965"/>
            </a:xfrm>
            <a:prstGeom prst="rect">
              <a:avLst/>
            </a:prstGeom>
            <a:grp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vi-VN" sz="6600" b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ÔN TẬP CHƯƠNG</a:t>
              </a:r>
              <a:r>
                <a:rPr lang="en-US" sz="6600" b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(</a:t>
              </a:r>
              <a:r>
                <a:rPr lang="en-US" sz="6600" b="1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tiết</a:t>
              </a:r>
              <a:r>
                <a:rPr lang="en-US" sz="6600" b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1)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854911" y="6695132"/>
            <a:ext cx="10253661" cy="861774"/>
            <a:chOff x="644526" y="2766774"/>
            <a:chExt cx="10253661" cy="861774"/>
          </a:xfrm>
        </p:grpSpPr>
        <p:sp>
          <p:nvSpPr>
            <p:cNvPr id="65" name="TextBox 64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của dãy số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868987" y="7953852"/>
            <a:ext cx="10253661" cy="861774"/>
            <a:chOff x="644526" y="2766774"/>
            <a:chExt cx="10253661" cy="861774"/>
          </a:xfrm>
        </p:grpSpPr>
        <p:sp>
          <p:nvSpPr>
            <p:cNvPr id="69" name="TextBox 6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của hàm số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868987" y="9196626"/>
            <a:ext cx="10253661" cy="861774"/>
            <a:chOff x="644526" y="2766774"/>
            <a:chExt cx="10253661" cy="861774"/>
          </a:xfrm>
        </p:grpSpPr>
        <p:sp>
          <p:nvSpPr>
            <p:cNvPr id="73" name="TextBox 7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 liên tục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12837457" cy="960327"/>
            <a:chOff x="739068" y="1515168"/>
            <a:chExt cx="12837457" cy="960327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834085" y="167977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i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</a:t>
              </a:r>
              <a:r>
                <a:rPr lang="en-US" sz="4400" i="1" err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Giới</a:t>
              </a:r>
              <a:r>
                <a:rPr lang="en-US" sz="4400" i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hạn</a:t>
              </a:r>
              <a:r>
                <a:rPr lang="en-US" sz="4400" i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dãy</a:t>
              </a:r>
              <a:r>
                <a:rPr lang="en-US" sz="4400" i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4400" i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22851" y="4724400"/>
            <a:ext cx="22122427" cy="7405235"/>
            <a:chOff x="1220788" y="7162800"/>
            <a:chExt cx="22124987" cy="7406092"/>
          </a:xfrm>
        </p:grpSpPr>
        <p:sp>
          <p:nvSpPr>
            <p:cNvPr id="19" name="Rounded Rectangle 18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1177638" y="2491133"/>
            <a:ext cx="22175897" cy="1999112"/>
            <a:chOff x="1177638" y="2491133"/>
            <a:chExt cx="22175897" cy="1999112"/>
          </a:xfrm>
        </p:grpSpPr>
        <p:sp>
          <p:nvSpPr>
            <p:cNvPr id="26" name="Rounded Rectangle 25"/>
            <p:cNvSpPr/>
            <p:nvPr/>
          </p:nvSpPr>
          <p:spPr>
            <a:xfrm>
              <a:off x="1177638" y="2895122"/>
              <a:ext cx="22175897" cy="159512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"/>
            <p:cNvGrpSpPr/>
            <p:nvPr/>
          </p:nvGrpSpPr>
          <p:grpSpPr>
            <a:xfrm>
              <a:off x="1177638" y="2491133"/>
              <a:ext cx="3671982" cy="896323"/>
              <a:chOff x="1175570" y="1834705"/>
              <a:chExt cx="4005918" cy="977837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235431" y="1958752"/>
                <a:ext cx="174913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sp>
            <p:nvSpPr>
              <p:cNvPr id="30" name="Round Diagonal Corner Rectangle 29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1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2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2149148" y="8043868"/>
                <a:ext cx="21196130" cy="2755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en-US" sz="50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đó</m:t>
                      </m:r>
                      <m:r>
                        <a:rPr lang="en-US" sz="50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a:rPr lang="en-US" sz="50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𝐥𝐢𝐦</m:t>
                      </m:r>
                      <m:f>
                        <m:fPr>
                          <m:ctrlPr>
                            <a:rPr lang="en-US" sz="50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50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  <m:r>
                            <a:rPr lang="en-US" sz="50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50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  <m:r>
                            <a:rPr lang="en-US" sz="50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50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𝟑</m:t>
                          </m:r>
                          <m:r>
                            <a:rPr lang="en-US" sz="50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+…+</m:t>
                          </m:r>
                          <m:r>
                            <a:rPr lang="en-US" sz="50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</m:num>
                        <m:den>
                          <m:sSup>
                            <m:sSupPr>
                              <m:ctrlPr>
                                <a:rPr lang="en-US" sz="50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50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50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0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50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den>
                      </m:f>
                      <m:r>
                        <a:rPr lang="en-US" sz="50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5000" b="1" i="0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𝐥𝐢𝐦</m:t>
                      </m:r>
                      <m:f>
                        <m:fPr>
                          <m:ctrlPr>
                            <a:rPr lang="en-US" sz="5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5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5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5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5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5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US" sz="5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US" sz="5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5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5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5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den>
                      </m:f>
                      <m:r>
                        <a:rPr lang="en-US" sz="5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5000" b="1" i="0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𝐥𝐢𝐦</m:t>
                      </m:r>
                      <m:f>
                        <m:fPr>
                          <m:ctrlPr>
                            <a:rPr lang="en-US" sz="5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5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5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5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</m:num>
                        <m:den>
                          <m:sSup>
                            <m:sSupPr>
                              <m:ctrlPr>
                                <a:rPr lang="en-US" sz="5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5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5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5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5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5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5000" b="1" i="0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𝐥𝐢𝐦</m:t>
                      </m:r>
                      <m:f>
                        <m:fPr>
                          <m:ctrlPr>
                            <a:rPr lang="en-US" sz="5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5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  <m:r>
                            <a:rPr lang="en-US" sz="5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5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5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5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den>
                          </m:f>
                        </m:num>
                        <m:den>
                          <m:r>
                            <a:rPr lang="en-US" sz="5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  <m:r>
                            <a:rPr lang="en-US" sz="5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5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5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5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den>
                          </m:f>
                        </m:den>
                      </m:f>
                      <m:r>
                        <a:rPr lang="en-US" sz="5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5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5000" b="1" spc="-15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48" y="8043868"/>
                <a:ext cx="21196130" cy="27551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2149148" y="5828989"/>
                <a:ext cx="14235439" cy="1650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50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0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ó</m:t>
                      </m:r>
                      <m:r>
                        <a:rPr lang="en-US" sz="50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a:rPr lang="en-US" sz="50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𝟏</m:t>
                      </m:r>
                      <m:r>
                        <a:rPr lang="en-US" sz="50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50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𝟐</m:t>
                      </m:r>
                      <m:r>
                        <a:rPr lang="en-US" sz="50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50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𝟑</m:t>
                      </m:r>
                      <m:r>
                        <a:rPr lang="en-US" sz="50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+…+</m:t>
                      </m:r>
                      <m:r>
                        <a:rPr lang="en-US" sz="50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𝒏</m:t>
                      </m:r>
                      <m:r>
                        <a:rPr lang="en-US" sz="50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50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  <m:d>
                            <m:dPr>
                              <m:ctrlPr>
                                <a:rPr lang="en-US" sz="50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50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50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50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US" sz="50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50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5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5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5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</m:num>
                        <m:den>
                          <m:r>
                            <a:rPr lang="en-US" sz="5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5000" b="1" spc="-15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48" y="5828989"/>
                <a:ext cx="14235439" cy="16509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/>
          <p:cNvSpPr/>
          <p:nvPr/>
        </p:nvSpPr>
        <p:spPr>
          <a:xfrm>
            <a:off x="5896697" y="3380509"/>
            <a:ext cx="180434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spc="-150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endParaRPr lang="en-US" sz="48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7164387" y="2942303"/>
                <a:ext cx="6084101" cy="1492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800" b="1" i="0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+…+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800" b="1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387" y="2942303"/>
                <a:ext cx="6084101" cy="1492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32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1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12837457" cy="960327"/>
            <a:chOff x="739068" y="1515168"/>
            <a:chExt cx="12837457" cy="960327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834085" y="167977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i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</a:t>
              </a:r>
              <a:r>
                <a:rPr lang="en-US" sz="4400" i="1" err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Giới</a:t>
              </a:r>
              <a:r>
                <a:rPr lang="en-US" sz="4400" i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hạn</a:t>
              </a:r>
              <a:r>
                <a:rPr lang="en-US" sz="4400" i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dãy</a:t>
              </a:r>
              <a:r>
                <a:rPr lang="en-US" sz="4400" i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4400" i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22851" y="4724400"/>
            <a:ext cx="22122427" cy="7405235"/>
            <a:chOff x="1220788" y="7162800"/>
            <a:chExt cx="22124987" cy="7406092"/>
          </a:xfrm>
        </p:grpSpPr>
        <p:sp>
          <p:nvSpPr>
            <p:cNvPr id="19" name="Rounded Rectangle 18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1177638" y="2491133"/>
            <a:ext cx="22175897" cy="1999112"/>
            <a:chOff x="1177638" y="2491133"/>
            <a:chExt cx="22175897" cy="1999112"/>
          </a:xfrm>
        </p:grpSpPr>
        <p:sp>
          <p:nvSpPr>
            <p:cNvPr id="26" name="Rounded Rectangle 25"/>
            <p:cNvSpPr/>
            <p:nvPr/>
          </p:nvSpPr>
          <p:spPr>
            <a:xfrm>
              <a:off x="1177638" y="2895122"/>
              <a:ext cx="22175897" cy="159512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"/>
            <p:cNvGrpSpPr/>
            <p:nvPr/>
          </p:nvGrpSpPr>
          <p:grpSpPr>
            <a:xfrm>
              <a:off x="1177638" y="2491133"/>
              <a:ext cx="3671982" cy="896323"/>
              <a:chOff x="1175570" y="1834705"/>
              <a:chExt cx="4005918" cy="977837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235431" y="1958752"/>
                <a:ext cx="174913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</a:p>
            </p:txBody>
          </p:sp>
          <p:sp>
            <p:nvSpPr>
              <p:cNvPr id="30" name="Round Diagonal Corner Rectangle 29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2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2" name="Rectangle 41"/>
          <p:cNvSpPr/>
          <p:nvPr/>
        </p:nvSpPr>
        <p:spPr>
          <a:xfrm>
            <a:off x="5896697" y="3380509"/>
            <a:ext cx="377154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spc="-150" err="1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500" b="1" spc="-15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500" b="1" spc="-150" err="1">
                <a:latin typeface="Tahoma" pitchFamily="34" charset="0"/>
                <a:ea typeface="Tahoma" pitchFamily="34" charset="0"/>
                <a:cs typeface="Tahoma" pitchFamily="34" charset="0"/>
              </a:rPr>
              <a:t>tổng</a:t>
            </a:r>
            <a:endParaRPr lang="en-US" sz="48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8729483" y="2981584"/>
                <a:ext cx="6512104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8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𝑺</m:t>
                          </m:r>
                          <m:r>
                            <a:rPr lang="en-US" sz="4800" b="1" i="0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=</m:t>
                          </m:r>
                        </m:fName>
                        <m:e>
                          <m:r>
                            <a:rPr lang="en-US" sz="48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  <m:r>
                            <a:rPr lang="en-US" sz="48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8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𝟗</m:t>
                              </m:r>
                            </m:den>
                          </m:f>
                          <m:r>
                            <a:rPr lang="en-US" sz="48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𝟐𝟕</m:t>
                              </m:r>
                            </m:den>
                          </m:f>
                          <m:r>
                            <a:rPr lang="en-US" sz="48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+…</m:t>
                          </m:r>
                        </m:e>
                      </m:func>
                    </m:oMath>
                  </m:oMathPara>
                </a14:m>
                <a:endParaRPr lang="en-US" sz="4800" b="1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9483" y="2981584"/>
                <a:ext cx="6512104" cy="14800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652906" y="6023308"/>
                <a:ext cx="17171817" cy="16823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y</m:t>
                      </m:r>
                      <m: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a:rPr lang="en-US" sz="5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𝟏</m:t>
                      </m:r>
                      <m:r>
                        <a:rPr lang="en-US" sz="5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,−</m:t>
                      </m:r>
                      <m:f>
                        <m:fPr>
                          <m:ctrlP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5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f>
                        <m:fPr>
                          <m:ctrlP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𝟗</m:t>
                          </m:r>
                        </m:den>
                      </m:f>
                      <m:r>
                        <a:rPr lang="en-US" sz="5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5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𝟐𝟕</m:t>
                          </m:r>
                        </m:den>
                      </m:f>
                      <m:r>
                        <a:rPr lang="en-US" sz="5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,…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5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5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55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55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5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55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5500" b="1" i="1" smtClean="0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sz="55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55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5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5500" b="1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906" y="6023308"/>
                <a:ext cx="17171817" cy="16823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3811587" y="7978188"/>
                <a:ext cx="19329636" cy="23850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đó</m:t>
                      </m:r>
                      <m: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a:rPr lang="en-US" sz="5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𝑺</m:t>
                      </m:r>
                      <m:r>
                        <a:rPr lang="en-US" sz="5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5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𝟏</m:t>
                      </m:r>
                      <m:r>
                        <a:rPr lang="en-US" sz="5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5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𝟗</m:t>
                          </m:r>
                        </m:den>
                      </m:f>
                      <m:r>
                        <a:rPr lang="en-US" sz="5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𝟐𝟕</m:t>
                          </m:r>
                        </m:den>
                      </m:f>
                      <m:r>
                        <a:rPr lang="en-US" sz="5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+…=</m:t>
                      </m:r>
                      <m:f>
                        <m:fPr>
                          <m:ctrlP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5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5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5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𝒒</m:t>
                          </m:r>
                        </m:den>
                      </m:f>
                      <m:r>
                        <a:rPr lang="en-US" sz="5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5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5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5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5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5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5500" b="1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587" y="7978188"/>
                <a:ext cx="19329636" cy="23850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542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60" grpId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222851" y="4724401"/>
            <a:ext cx="22122427" cy="8762999"/>
            <a:chOff x="1220788" y="7162800"/>
            <a:chExt cx="22124984" cy="8764012"/>
          </a:xfrm>
        </p:grpSpPr>
        <p:sp>
          <p:nvSpPr>
            <p:cNvPr id="44" name="Rounded Rectangle 43"/>
            <p:cNvSpPr/>
            <p:nvPr/>
          </p:nvSpPr>
          <p:spPr>
            <a:xfrm>
              <a:off x="1222486" y="7418547"/>
              <a:ext cx="22123286" cy="850826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46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Round Diagonal Corner Rectangle 47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177638" y="2491133"/>
            <a:ext cx="22175897" cy="1999112"/>
            <a:chOff x="1177638" y="2491133"/>
            <a:chExt cx="22175897" cy="1999112"/>
          </a:xfrm>
        </p:grpSpPr>
        <p:sp>
          <p:nvSpPr>
            <p:cNvPr id="51" name="Rounded Rectangle 50"/>
            <p:cNvSpPr/>
            <p:nvPr/>
          </p:nvSpPr>
          <p:spPr>
            <a:xfrm>
              <a:off x="1177638" y="2895122"/>
              <a:ext cx="22175897" cy="159512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2"/>
            <p:cNvGrpSpPr/>
            <p:nvPr/>
          </p:nvGrpSpPr>
          <p:grpSpPr>
            <a:xfrm>
              <a:off x="1177638" y="2491133"/>
              <a:ext cx="3671982" cy="896323"/>
              <a:chOff x="1175570" y="1834705"/>
              <a:chExt cx="4005918" cy="977837"/>
            </a:xfrm>
          </p:grpSpPr>
          <p:sp>
            <p:nvSpPr>
              <p:cNvPr id="53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235431" y="1958752"/>
                <a:ext cx="174913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  <p:sp>
            <p:nvSpPr>
              <p:cNvPr id="55" name="Round Diagonal Corner Rectangle 54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5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4902965" y="2807109"/>
                <a:ext cx="16587022" cy="1740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ố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8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=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                        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=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, 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≥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  <m: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nh</m:t>
                      </m:r>
                      <m: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8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800" b="1" i="0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4800" b="1" spc="-150"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65" y="2807109"/>
                <a:ext cx="16587022" cy="17400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1830387" y="6400800"/>
                <a:ext cx="15991440" cy="4294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5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en-US" sz="45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5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5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𝒗</m:t>
                          </m:r>
                        </m:e>
                        <m:sub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𝟏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</m:t>
                      </m:r>
                      <m:d>
                        <m:dPr>
                          <m:ctrlPr>
                            <a:rPr lang="en-US" sz="45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5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∗</m:t>
                          </m:r>
                        </m:e>
                      </m:d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⇒</m:t>
                      </m:r>
                      <m:sSub>
                        <m:sSubPr>
                          <m:ctrlP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𝒗</m:t>
                          </m:r>
                        </m:e>
                        <m:sub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4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𝟏</m:t>
                      </m:r>
                    </m:oMath>
                  </m:oMathPara>
                </a14:m>
                <a:endParaRPr lang="en-US" sz="4500" b="1" spc="-15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đó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</m:t>
                      </m:r>
                      <m:sSub>
                        <m:sSubPr>
                          <m:ctrlP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𝟐</m:t>
                      </m:r>
                      <m:sSub>
                        <m:sSubPr>
                          <m:ctrlP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−</m:t>
                      </m:r>
                      <m:r>
                        <a:rPr lang="en-US" sz="4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𝟏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⇔</m:t>
                      </m:r>
                      <m:sSub>
                        <m:sSubPr>
                          <m:ctrlP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𝒗</m:t>
                          </m:r>
                        </m:e>
                        <m:sub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4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𝟏</m:t>
                      </m:r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𝟐</m:t>
                      </m:r>
                      <m:sSub>
                        <m:sSubPr>
                          <m:ctrlP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𝒗</m:t>
                          </m:r>
                        </m:e>
                        <m:sub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𝟐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−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𝟏</m:t>
                      </m:r>
                      <m:r>
                        <a:rPr lang="en-US" sz="4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⇔</m:t>
                      </m:r>
                      <m:sSub>
                        <m:sSubPr>
                          <m:ctrlP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𝒗</m:t>
                          </m:r>
                        </m:e>
                        <m:sub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5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𝟐</m:t>
                      </m:r>
                      <m:sSub>
                        <m:sSubPr>
                          <m:ctrlP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𝒗</m:t>
                          </m:r>
                        </m:e>
                        <m:sub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4500" b="1" i="1" spc="-15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ra</m:t>
                      </m:r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5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⇒</m:t>
                      </m:r>
                      <m:sSub>
                        <m:sSubPr>
                          <m:ctrlP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𝒗</m:t>
                          </m:r>
                        </m:e>
                        <m:sub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𝒗</m:t>
                          </m:r>
                        </m:e>
                        <m:sub>
                          <m:r>
                            <a:rPr lang="en-US" sz="45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45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5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45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  <m:r>
                            <a:rPr lang="en-US" sz="45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5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sup>
                      </m:sSup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𝟏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sup>
                      </m:sSup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4500" b="1" i="1" spc="-15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Thay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5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4500" b="1" i="0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∗</m:t>
                          </m:r>
                        </m:e>
                      </m:d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đượ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c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</m:t>
                      </m:r>
                      <m:sSub>
                        <m:sSubPr>
                          <m:ctrlP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4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sup>
                      </m:sSup>
                      <m:r>
                        <a:rPr lang="en-US" sz="4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4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𝟏</m:t>
                      </m:r>
                    </m:oMath>
                  </m:oMathPara>
                </a14:m>
                <a:endParaRPr lang="en-US" sz="45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387" y="6400800"/>
                <a:ext cx="15991440" cy="42942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/>
          <p:cNvGrpSpPr/>
          <p:nvPr/>
        </p:nvGrpSpPr>
        <p:grpSpPr>
          <a:xfrm>
            <a:off x="739068" y="1515168"/>
            <a:ext cx="12837457" cy="960327"/>
            <a:chOff x="739068" y="1515168"/>
            <a:chExt cx="12837457" cy="960327"/>
          </a:xfrm>
        </p:grpSpPr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834085" y="167977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i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</a:t>
              </a:r>
              <a:r>
                <a:rPr lang="en-US" sz="4400" i="1" err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Giới</a:t>
              </a:r>
              <a:r>
                <a:rPr lang="en-US" sz="4400" i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hạn</a:t>
              </a:r>
              <a:r>
                <a:rPr lang="en-US" sz="4400" i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dãy</a:t>
              </a:r>
              <a:r>
                <a:rPr lang="en-US" sz="4400" i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4400" i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1449387" y="5843081"/>
                <a:ext cx="8185186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∗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ổ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qu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a</m:t>
                      </m:r>
                      <m:r>
                        <a:rPr lang="en-US" sz="4500" b="1" i="1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4500" b="1" i="1" spc="-15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500" b="1" i="1" spc="-15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4500" b="1" i="1" spc="-15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4500" b="1" i="1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5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387" y="5843081"/>
                <a:ext cx="8185186" cy="7848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4649787" y="5006370"/>
                <a:ext cx="5029200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1:</m:t>
                      </m:r>
                      <m:r>
                        <m:rPr>
                          <m:nor/>
                        </m:rPr>
                        <a:rPr lang="en-US" sz="45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5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5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5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5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ự </m:t>
                      </m:r>
                      <m:r>
                        <m:rPr>
                          <m:nor/>
                        </m:rPr>
                        <a:rPr lang="en-US" sz="45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lu</m:t>
                      </m:r>
                      <m:r>
                        <m:rPr>
                          <m:nor/>
                        </m:rPr>
                        <a:rPr lang="en-US" sz="45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5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</m:oMath>
                  </m:oMathPara>
                </a14:m>
                <a:endParaRPr lang="en-US" sz="4500" spc="-15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787" y="5006370"/>
                <a:ext cx="5029200" cy="7848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1497777" y="9829800"/>
                <a:ext cx="15659371" cy="24262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500" b="1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 </m:t>
                      </m:r>
                      <m:r>
                        <m:rPr>
                          <m:nor/>
                        </m:rPr>
                        <a:rPr lang="en-US" sz="4500" b="1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 sz="4500" b="1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đó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45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p>
                            <m:sSupPr>
                              <m:ctrlP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e>
                                    <m:sup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=+∞</m:t>
                      </m:r>
                    </m:oMath>
                  </m:oMathPara>
                </a14:m>
                <a:endParaRPr lang="en-US" sz="45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777" y="9829800"/>
                <a:ext cx="15659371" cy="24262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13946187" y="11316135"/>
                <a:ext cx="9399091" cy="2166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Do</m:t>
                      </m:r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i="0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p>
                            <m:sSupPr>
                              <m:ctrlP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sup>
                          </m:sSup>
                        </m:e>
                      </m:func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=+∞ 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à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i="0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e>
                                    <m:sup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𝟏</m:t>
                      </m:r>
                    </m:oMath>
                  </m:oMathPara>
                </a14:m>
                <a:endParaRPr lang="en-US" sz="40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6187" y="11316135"/>
                <a:ext cx="9399091" cy="21669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021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 build="p"/>
      <p:bldP spid="86" grpId="0"/>
      <p:bldP spid="87" grpId="0" build="p"/>
      <p:bldP spid="88" grpId="0"/>
      <p:bldP spid="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1222851" y="4724401"/>
            <a:ext cx="22122427" cy="8762999"/>
            <a:chOff x="1220788" y="7162800"/>
            <a:chExt cx="22124984" cy="8764012"/>
          </a:xfrm>
        </p:grpSpPr>
        <p:sp>
          <p:nvSpPr>
            <p:cNvPr id="65" name="Rounded Rectangle 64"/>
            <p:cNvSpPr/>
            <p:nvPr/>
          </p:nvSpPr>
          <p:spPr>
            <a:xfrm>
              <a:off x="1222486" y="7418547"/>
              <a:ext cx="22123286" cy="850826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86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9" name="Round Diagonal Corner Rectangle 88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1177638" y="2491133"/>
            <a:ext cx="22175897" cy="1999112"/>
            <a:chOff x="1177638" y="2491133"/>
            <a:chExt cx="22175897" cy="1999112"/>
          </a:xfrm>
        </p:grpSpPr>
        <p:sp>
          <p:nvSpPr>
            <p:cNvPr id="92" name="Rounded Rectangle 91"/>
            <p:cNvSpPr/>
            <p:nvPr/>
          </p:nvSpPr>
          <p:spPr>
            <a:xfrm>
              <a:off x="1177638" y="2895122"/>
              <a:ext cx="22175897" cy="159512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Group 2"/>
            <p:cNvGrpSpPr/>
            <p:nvPr/>
          </p:nvGrpSpPr>
          <p:grpSpPr>
            <a:xfrm>
              <a:off x="1177638" y="2491133"/>
              <a:ext cx="3671982" cy="896323"/>
              <a:chOff x="1175570" y="1834705"/>
              <a:chExt cx="4005918" cy="977837"/>
            </a:xfrm>
          </p:grpSpPr>
          <p:sp>
            <p:nvSpPr>
              <p:cNvPr id="94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2235431" y="1958752"/>
                <a:ext cx="174913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  <p:sp>
            <p:nvSpPr>
              <p:cNvPr id="97" name="Round Diagonal Corner Rectangle 9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0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/>
              <p:cNvSpPr/>
              <p:nvPr/>
            </p:nvSpPr>
            <p:spPr>
              <a:xfrm>
                <a:off x="4902965" y="2807109"/>
                <a:ext cx="16587022" cy="1740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ố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8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=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                        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=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, 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≥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  <m: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nh</m:t>
                      </m:r>
                      <m: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8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800" b="1" i="0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4800" b="1" spc="-150"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7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65" y="2807109"/>
                <a:ext cx="16587022" cy="17400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/>
          <p:cNvSpPr/>
          <p:nvPr/>
        </p:nvSpPr>
        <p:spPr>
          <a:xfrm>
            <a:off x="1651496" y="6400800"/>
            <a:ext cx="4005942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>
                <a:latin typeface="Cambria Math" panose="02040503050406030204" pitchFamily="18" charset="0"/>
                <a:ea typeface="Cambria Math" panose="02040503050406030204" pitchFamily="18" charset="0"/>
              </a:rPr>
              <a:t>Bấm dãy phím 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739068" y="1515168"/>
            <a:ext cx="12837457" cy="960327"/>
            <a:chOff x="739068" y="1515168"/>
            <a:chExt cx="12837457" cy="960327"/>
          </a:xfrm>
        </p:grpSpPr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834085" y="167977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i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</a:t>
              </a:r>
              <a:r>
                <a:rPr lang="en-US" sz="4400" i="1" err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Giới</a:t>
              </a:r>
              <a:r>
                <a:rPr lang="en-US" sz="4400" i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hạn</a:t>
              </a:r>
              <a:r>
                <a:rPr lang="en-US" sz="4400" i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dãy</a:t>
              </a:r>
              <a:r>
                <a:rPr lang="en-US" sz="4400" i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4400" i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4623297" y="5029200"/>
                <a:ext cx="577277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2: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ử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MTCT</m:t>
                      </m:r>
                    </m:oMath>
                  </m:oMathPara>
                </a14:m>
                <a:endParaRPr lang="en-US" sz="4400" spc="-15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297" y="5029200"/>
                <a:ext cx="5772772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Pictur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738" y="10525737"/>
            <a:ext cx="999604" cy="732503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1575296" y="10250775"/>
            <a:ext cx="8820773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>
                <a:latin typeface="Cambria Math" panose="02040503050406030204" pitchFamily="18" charset="0"/>
                <a:ea typeface="Cambria Math" panose="02040503050406030204" pitchFamily="18" charset="0"/>
              </a:rPr>
              <a:t>Sau đó bấm phím            liên tục.</a:t>
            </a:r>
            <a:endParaRPr lang="en-US" sz="44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686989" y="8534400"/>
            <a:ext cx="5306991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>
                <a:latin typeface="Cambria Math" panose="02040503050406030204" pitchFamily="18" charset="0"/>
                <a:ea typeface="Cambria Math" panose="02040503050406030204" pitchFamily="18" charset="0"/>
              </a:rPr>
              <a:t>Màn hình sẽ hiển thị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5342" y="8248650"/>
            <a:ext cx="5600700" cy="2114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7987" y="6619875"/>
            <a:ext cx="6962775" cy="847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1575296" y="11441921"/>
                <a:ext cx="14047291" cy="1131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5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Nhận thấy kết quả tăng lên rất nhanh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4000" b="1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funcPr>
                      <m:fName>
                        <m:r>
                          <a:rPr lang="en-US" sz="4000" b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𝐥𝐢𝐦</m:t>
                        </m:r>
                      </m:fName>
                      <m:e>
                        <m:sSub>
                          <m:sSubPr>
                            <m:ctrlPr>
                              <a:rPr lang="en-US" sz="4000" b="1" i="1" spc="-15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 spc="-15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000" b="1" i="1" spc="-15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sz="4000" b="1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=</m:t>
                        </m:r>
                      </m:e>
                    </m:func>
                    <m:r>
                      <a:rPr lang="en-US" sz="4400" b="1" i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+∞</m:t>
                    </m:r>
                  </m:oMath>
                </a14:m>
                <a:endParaRPr lang="en-US" sz="44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296" y="11441921"/>
                <a:ext cx="14047291" cy="1131079"/>
              </a:xfrm>
              <a:prstGeom prst="rect">
                <a:avLst/>
              </a:prstGeom>
              <a:blipFill>
                <a:blip r:embed="rId7"/>
                <a:stretch>
                  <a:fillRect l="-1822"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28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87" grpId="0"/>
      <p:bldP spid="67" grpId="0"/>
      <p:bldP spid="96" grpId="0"/>
      <p:bldP spid="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39787" y="5486400"/>
            <a:ext cx="23005745" cy="2701548"/>
            <a:chOff x="839787" y="6087168"/>
            <a:chExt cx="23005745" cy="270154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 flipH="1" flipV="1">
              <a:off x="16460787" y="8381999"/>
              <a:ext cx="6551512" cy="406715"/>
            </a:xfrm>
            <a:prstGeom prst="rect">
              <a:avLst/>
            </a:pr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1"/>
            <p:cNvSpPr>
              <a:spLocks/>
            </p:cNvSpPr>
            <p:nvPr/>
          </p:nvSpPr>
          <p:spPr bwMode="auto">
            <a:xfrm>
              <a:off x="839787" y="7614323"/>
              <a:ext cx="19585088" cy="117439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72"/>
            <p:cNvSpPr>
              <a:spLocks noChangeArrowheads="1"/>
            </p:cNvSpPr>
            <p:nvPr/>
          </p:nvSpPr>
          <p:spPr bwMode="auto">
            <a:xfrm>
              <a:off x="2621467" y="6087168"/>
              <a:ext cx="803766" cy="790373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3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4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5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6"/>
            <p:cNvSpPr>
              <a:spLocks/>
            </p:cNvSpPr>
            <p:nvPr/>
          </p:nvSpPr>
          <p:spPr bwMode="auto">
            <a:xfrm>
              <a:off x="2420524" y="6815024"/>
              <a:ext cx="1169926" cy="535844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7"/>
            <p:cNvSpPr>
              <a:spLocks/>
            </p:cNvSpPr>
            <p:nvPr/>
          </p:nvSpPr>
          <p:spPr bwMode="auto">
            <a:xfrm>
              <a:off x="2210654" y="7038293"/>
              <a:ext cx="1594133" cy="495658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8"/>
            <p:cNvSpPr>
              <a:spLocks/>
            </p:cNvSpPr>
            <p:nvPr/>
          </p:nvSpPr>
          <p:spPr bwMode="auto">
            <a:xfrm>
              <a:off x="3023349" y="7194577"/>
              <a:ext cx="861815" cy="1330678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9"/>
            <p:cNvSpPr>
              <a:spLocks/>
            </p:cNvSpPr>
            <p:nvPr/>
          </p:nvSpPr>
          <p:spPr bwMode="auto">
            <a:xfrm>
              <a:off x="2148137" y="7194577"/>
              <a:ext cx="1737027" cy="1330678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0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1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2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60376" y="6624160"/>
              <a:ext cx="19085156" cy="2015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5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TRẮC NGHIỆM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554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494" y="6947472"/>
            <a:ext cx="22139783" cy="6539928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2187" y="2564544"/>
            <a:ext cx="22353091" cy="4088087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525587" y="9327241"/>
                <a:ext cx="13487400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Theo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í 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ề 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ữ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ó đá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á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a:rPr lang="en-US" sz="42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spc="-15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B</m:t>
                      </m:r>
                      <m:r>
                        <a:rPr lang="en-US" sz="42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à</m:t>
                      </m:r>
                      <m:r>
                        <a:rPr lang="en-US" sz="42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spc="-15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D</m:t>
                      </m:r>
                      <m:r>
                        <a:rPr lang="en-US" sz="42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đề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Đú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587" y="9327241"/>
                <a:ext cx="13487400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615496" y="8229600"/>
                <a:ext cx="250089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496" y="8229600"/>
                <a:ext cx="2500891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601976" y="3421559"/>
                <a:ext cx="2156441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d>
                        <m:dPr>
                          <m:ctrlP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=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func>
                        <m:funcPr>
                          <m:ctrlP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400" b="1" i="0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=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.</m:t>
                          </m:r>
                        </m:e>
                      </m:func>
                      <m: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sai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976" y="3421559"/>
                <a:ext cx="21564411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3752935" y="4438709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/>
              <p:cNvSpPr/>
              <p:nvPr/>
            </p:nvSpPr>
            <p:spPr>
              <a:xfrm>
                <a:off x="4022363" y="4343400"/>
                <a:ext cx="14343424" cy="2052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func>
                        <m:funcPr>
                          <m:ctrlP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    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func>
                        <m:funcPr>
                          <m:ctrlP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𝒃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i="1" spc="-15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func>
                        <m:funcPr>
                          <m:ctrlP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func>
                        <m:funcPr>
                          <m:ctrlP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𝒃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0" name="Rectangle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363" y="4343400"/>
                <a:ext cx="14343424" cy="20526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554385" y="10461270"/>
                <a:ext cx="8872942" cy="7237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func>
                        <m:funcPr>
                          <m:ctrlPr>
                            <a:rPr lang="en-US" sz="4000" b="1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en-US" sz="40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000" b="1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sz="4000" b="1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func>
                      <m:r>
                        <a:rPr lang="en-US" sz="40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385" y="10461270"/>
                <a:ext cx="8872942" cy="7237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0340249" y="10405086"/>
                <a:ext cx="4063138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á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ú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249" y="10405086"/>
                <a:ext cx="4063138" cy="7386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583962" y="11588247"/>
                <a:ext cx="8628425" cy="1304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func>
                        <m:funcPr>
                          <m:ctrlPr>
                            <a:rPr lang="en-US" sz="4000" b="1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000" b="1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40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ỉ đú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u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𝒃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≠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962" y="11588247"/>
                <a:ext cx="8628425" cy="13044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9145587" y="11758136"/>
                <a:ext cx="3733800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4200" b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á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Sai</m:t>
                      </m:r>
                    </m:oMath>
                  </m:oMathPara>
                </a14:m>
                <a:endParaRPr lang="en-US" sz="4200" b="1" spc="-15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587" y="11758136"/>
                <a:ext cx="3733800" cy="7386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259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2" grpId="0"/>
      <p:bldP spid="119" grpId="0"/>
      <p:bldP spid="154" grpId="0" animBg="1"/>
      <p:bldP spid="120" grpId="0"/>
      <p:bldP spid="49" grpId="0"/>
      <p:bldP spid="50" grpId="0"/>
      <p:bldP spid="51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494" y="6947472"/>
            <a:ext cx="22139783" cy="6539928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2187" y="2564544"/>
            <a:ext cx="22353091" cy="4088087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996496" y="8984159"/>
                <a:ext cx="250089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496" y="8984159"/>
                <a:ext cx="2500891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601976" y="3421559"/>
                <a:ext cx="2156441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Cho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hai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ã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</m:t>
                    </m:r>
                    <m:d>
                      <m:d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 spc="-15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 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Bi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ế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func>
                      <m:funcPr>
                        <m:ctrlP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uncPr>
                      <m:fName>
                        <m:r>
                          <a:rPr lang="en-US" sz="4400" b="1" i="0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𝐥𝐢𝐦</m:t>
                        </m:r>
                      </m:fName>
                      <m:e>
                        <m:sSub>
                          <m:sSubPr>
                            <m:ctrlP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e>
                    </m:func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func>
                      <m:funcPr>
                        <m:ctrlP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uncPr>
                      <m:fName>
                        <m:r>
                          <a:rPr lang="en-US" sz="4400" b="1" i="0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𝐥𝐢𝐦</m:t>
                        </m:r>
                      </m:fName>
                      <m:e>
                        <m:sSub>
                          <m:sSubPr>
                            <m:ctrlP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 spc="-15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∞.</m:t>
                        </m:r>
                      </m:e>
                    </m:func>
                    <m: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Ch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ọ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kh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ẳ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đị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đú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ng</m:t>
                    </m:r>
                  </m:oMath>
                </a14:m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976" y="3421559"/>
                <a:ext cx="21564411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11501894" y="4738858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/>
              <p:cNvSpPr/>
              <p:nvPr/>
            </p:nvSpPr>
            <p:spPr>
              <a:xfrm>
                <a:off x="2058987" y="4568031"/>
                <a:ext cx="20421600" cy="14783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func>
                        <m:funcPr>
                          <m:ctrlP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=+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func>
                        <m:funcPr>
                          <m:ctrlP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func>
                        <m:funcPr>
                          <m:ctrlP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+∞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func>
                        <m:funcPr>
                          <m:ctrlP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0" name="Rectangle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987" y="4568031"/>
                <a:ext cx="20421600" cy="14783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979540" y="7948841"/>
                <a:ext cx="1897704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Theo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quy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ắ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 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ự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ố, 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đá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á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đú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5400" b="1" spc="-15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540" y="7948841"/>
                <a:ext cx="18977047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2058987" y="10134600"/>
                <a:ext cx="12115800" cy="14783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   </m:t>
                      </m:r>
                      <m:func>
                        <m:funcPr>
                          <m:ctrlP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∞,  </m:t>
                      </m:r>
                      <m:func>
                        <m:funcPr>
                          <m:ctrlPr>
                            <a:rPr lang="en-US" sz="44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400" b="1" i="0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987" y="10134600"/>
                <a:ext cx="12115800" cy="14783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3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154" grpId="0" animBg="1"/>
      <p:bldP spid="120" grpId="0"/>
      <p:bldP spid="54" grpId="0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1205494" y="5783029"/>
            <a:ext cx="22139783" cy="7780571"/>
            <a:chOff x="1205494" y="6947472"/>
            <a:chExt cx="22139783" cy="6942371"/>
          </a:xfrm>
        </p:grpSpPr>
        <p:sp>
          <p:nvSpPr>
            <p:cNvPr id="60" name="Rounded Rectangle 59"/>
            <p:cNvSpPr/>
            <p:nvPr/>
          </p:nvSpPr>
          <p:spPr>
            <a:xfrm>
              <a:off x="1209586" y="7162800"/>
              <a:ext cx="22135691" cy="67270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62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4" name="Round Diagonal Corner Rectangle 63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65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2187" y="2564544"/>
            <a:ext cx="22353091" cy="2833141"/>
            <a:chOff x="992187" y="2564544"/>
            <a:chExt cx="22353091" cy="283314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273068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Oval 153"/>
          <p:cNvSpPr/>
          <p:nvPr/>
        </p:nvSpPr>
        <p:spPr>
          <a:xfrm>
            <a:off x="4251581" y="4278513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/>
              <p:cNvSpPr/>
              <p:nvPr/>
            </p:nvSpPr>
            <p:spPr>
              <a:xfrm>
                <a:off x="4497387" y="4419600"/>
                <a:ext cx="152400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  <m:r>
                      <a:rPr lang="en-US" sz="4400" b="1" i="1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                          </m:t>
                    </m:r>
                    <m:r>
                      <m:rPr>
                        <m:nor/>
                      </m:rPr>
                      <a:rPr lang="en-US" sz="4400" b="1" spc="-15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400" b="1" spc="-15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                             </m:t>
                    </m:r>
                    <m:r>
                      <m:rPr>
                        <m:nor/>
                      </m:rPr>
                      <a:rPr lang="en-US" sz="4400" b="1" spc="-15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spc="-15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∞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                         </m:t>
                    </m:r>
                    <m:r>
                      <m:rPr>
                        <m:nor/>
                      </m:rPr>
                      <a:rPr lang="en-US" sz="4400" b="1" spc="-15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400" b="1" spc="-15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𝟏</m:t>
                    </m:r>
                  </m:oMath>
                </a14:m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0" name="Rectangle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387" y="4419600"/>
                <a:ext cx="15240000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902965" y="2667000"/>
                <a:ext cx="9424222" cy="1605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8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800" b="1" i="0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sz="4800" b="1" spc="-150"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65" y="2667000"/>
                <a:ext cx="9424222" cy="16057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601788" y="6953948"/>
                <a:ext cx="8825539" cy="5771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.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𝟗</m:t>
                                  </m:r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.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sz="4000" b="1" i="1" spc="-15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                          =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𝟑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𝒏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𝟒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𝒏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𝟗</m:t>
                                  </m:r>
                                  <m:f>
                                    <m:fPr>
                                      <m:ctrlPr>
                                        <a:rPr lang="en-US" sz="40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4000" b="1" i="1" spc="-15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pc="-15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𝟑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pc="-15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𝒏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000" b="1" i="1" spc="-15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pc="-15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𝟒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pc="-15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𝒏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4000" b="1" i="1" spc="-15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                         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000" b="1" i="1" spc="-15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𝟑</m:t>
                                          </m:r>
                                        </m:num>
                                        <m:den>
                                          <m:r>
                                            <a:rPr lang="en-US" sz="4000" b="1" i="1" spc="-15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𝟒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𝟗</m:t>
                              </m:r>
                              <m:sSup>
                                <m:sSupPr>
                                  <m:ctrlP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000" b="1" i="1" spc="-15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𝟑</m:t>
                                          </m:r>
                                        </m:num>
                                        <m:den>
                                          <m:r>
                                            <a:rPr lang="en-US" sz="4000" b="1" i="1" spc="-15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𝟒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=−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𝟒</m:t>
                      </m:r>
                    </m:oMath>
                  </m:oMathPara>
                </a14:m>
                <a:endParaRPr lang="en-US" sz="4000" b="1" spc="-15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88" y="6953948"/>
                <a:ext cx="8825539" cy="57714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623297" y="6078794"/>
                <a:ext cx="577277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1: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ự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lu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</m:oMath>
                  </m:oMathPara>
                </a14:m>
                <a:endParaRPr lang="en-US" sz="4400" spc="-15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297" y="6078794"/>
                <a:ext cx="5772772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716854" y="12684966"/>
                <a:ext cx="250089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854" y="12684966"/>
                <a:ext cx="2500891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2346343" y="7050663"/>
                <a:ext cx="482709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c</m:t>
                      </m:r>
                    </m:oMath>
                  </m:oMathPara>
                </a14:m>
                <a:endParaRPr lang="en-US" sz="40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6343" y="7050663"/>
                <a:ext cx="4827092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>
            <a:off x="12372835" y="8615859"/>
            <a:ext cx="44460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>
                <a:latin typeface="Cambria Math" panose="02040503050406030204" pitchFamily="18" charset="0"/>
                <a:ea typeface="Cambria Math" panose="02040503050406030204" pitchFamily="18" charset="0"/>
              </a:rPr>
              <a:t>Bấm phím CALC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2346344" y="11643553"/>
            <a:ext cx="23124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>
                <a:latin typeface="Cambria Math" panose="02040503050406030204" pitchFamily="18" charset="0"/>
                <a:ea typeface="Cambria Math" panose="02040503050406030204" pitchFamily="18" charset="0"/>
              </a:rPr>
              <a:t>Kết quả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45192" y="9653162"/>
            <a:ext cx="1313643" cy="1064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15650317" y="9525000"/>
                <a:ext cx="416327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?  </m:t>
                      </m:r>
                      <m:r>
                        <m:rPr>
                          <m:nor/>
                        </m:rPr>
                        <a:rPr lang="en-US" sz="4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𝟓𝟎</m:t>
                      </m:r>
                    </m:oMath>
                  </m:oMathPara>
                </a14:m>
                <a:endParaRPr lang="en-US" sz="40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0317" y="9525000"/>
                <a:ext cx="4163270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27487" y="6877050"/>
            <a:ext cx="5600700" cy="211455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3686663" y="6086168"/>
                <a:ext cx="6001372" cy="792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2: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ử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MTCT</m:t>
                      </m:r>
                    </m:oMath>
                  </m:oMathPara>
                </a14:m>
                <a:endParaRPr lang="en-US" sz="4400" spc="-15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6663" y="6086168"/>
                <a:ext cx="6001372" cy="7927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9"/>
          <p:cNvSpPr/>
          <p:nvPr/>
        </p:nvSpPr>
        <p:spPr>
          <a:xfrm>
            <a:off x="19455447" y="9512434"/>
            <a:ext cx="37109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>
                <a:solidFill>
                  <a:srgbClr val="0000CC"/>
                </a:solidFill>
              </a:rPr>
              <a:t>(Vì x là số mũ,</a:t>
            </a:r>
          </a:p>
          <a:p>
            <a:pPr algn="ctr"/>
            <a:r>
              <a:rPr lang="en-US" sz="3600" i="1">
                <a:solidFill>
                  <a:srgbClr val="0000CC"/>
                </a:solidFill>
              </a:rPr>
              <a:t>nên chọn &lt; 100)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327187" y="11144250"/>
            <a:ext cx="5600700" cy="211455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Straight Connector 4"/>
          <p:cNvCxnSpPr>
            <a:stCxn id="60" idx="0"/>
            <a:endCxn id="60" idx="2"/>
          </p:cNvCxnSpPr>
          <p:nvPr/>
        </p:nvCxnSpPr>
        <p:spPr>
          <a:xfrm>
            <a:off x="12277432" y="6024355"/>
            <a:ext cx="0" cy="753924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74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20" grpId="0"/>
      <p:bldP spid="45" grpId="0"/>
      <p:bldP spid="49" grpId="0" build="p"/>
      <p:bldP spid="50" grpId="0"/>
      <p:bldP spid="58" grpId="0"/>
      <p:bldP spid="52" grpId="0"/>
      <p:bldP spid="53" grpId="0"/>
      <p:bldP spid="54" grpId="0"/>
      <p:bldP spid="66" grpId="0"/>
      <p:bldP spid="51" grpId="0"/>
      <p:bldP spid="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494" y="6545029"/>
            <a:ext cx="22139783" cy="6447071"/>
            <a:chOff x="1205494" y="6947472"/>
            <a:chExt cx="22139783" cy="6447071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62800"/>
              <a:ext cx="22135691" cy="62317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2187" y="2564544"/>
            <a:ext cx="22353091" cy="3572081"/>
            <a:chOff x="992187" y="2564544"/>
            <a:chExt cx="22353091" cy="357208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46962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Oval 153"/>
          <p:cNvSpPr/>
          <p:nvPr/>
        </p:nvSpPr>
        <p:spPr>
          <a:xfrm>
            <a:off x="7069137" y="5067300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/>
              <p:cNvSpPr/>
              <p:nvPr/>
            </p:nvSpPr>
            <p:spPr>
              <a:xfrm>
                <a:off x="2363787" y="5170721"/>
                <a:ext cx="20421600" cy="849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func>
                        <m:funcPr>
                          <m:ctrlP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b="1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2            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b="1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i="0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sz="44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b="1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0" name="Rectangle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787" y="5170721"/>
                <a:ext cx="20421600" cy="8490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902965" y="2667000"/>
                <a:ext cx="16587022" cy="2450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ố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8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                     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48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𝒖</m:t>
                                      </m:r>
                                    </m:e>
                                    <m:sub>
                                      <m:r>
                                        <a:rPr lang="en-US" sz="48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rad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, 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≥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  <m: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nh</m:t>
                      </m:r>
                      <m: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8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800" b="1" i="0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4800" b="1" spc="-150"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65" y="2667000"/>
                <a:ext cx="16587022" cy="2450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1651496" y="7620000"/>
            <a:ext cx="4005942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>
                <a:latin typeface="Cambria Math" panose="02040503050406030204" pitchFamily="18" charset="0"/>
                <a:ea typeface="Cambria Math" panose="02040503050406030204" pitchFamily="18" charset="0"/>
              </a:rPr>
              <a:t>Bấm dãy phím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623297" y="6858000"/>
                <a:ext cx="577277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ử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MTCT</m:t>
                      </m:r>
                    </m:oMath>
                  </m:oMathPara>
                </a14:m>
                <a:endParaRPr lang="en-US" sz="4400" spc="-15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297" y="6858000"/>
                <a:ext cx="5772772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5738" y="11171562"/>
            <a:ext cx="999604" cy="732503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1651496" y="10896600"/>
            <a:ext cx="8820773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>
                <a:latin typeface="Cambria Math" panose="02040503050406030204" pitchFamily="18" charset="0"/>
                <a:ea typeface="Cambria Math" panose="02040503050406030204" pitchFamily="18" charset="0"/>
              </a:rPr>
              <a:t>Sau đó bấm phím            liên tục.</a:t>
            </a:r>
            <a:endParaRPr lang="en-US" sz="44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686989" y="9448715"/>
            <a:ext cx="5306991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>
                <a:latin typeface="Cambria Math" panose="02040503050406030204" pitchFamily="18" charset="0"/>
                <a:ea typeface="Cambria Math" panose="02040503050406030204" pitchFamily="18" charset="0"/>
              </a:rPr>
              <a:t>Màn hình sẽ hiển thị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651496" y="11911378"/>
                <a:ext cx="11532691" cy="1131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5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Nhận thấy kết quả tiến dần đến 2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4000" b="1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funcPr>
                      <m:fName>
                        <m:r>
                          <a:rPr lang="en-US" sz="4000" b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𝐥𝐢𝐦</m:t>
                        </m:r>
                      </m:fName>
                      <m:e>
                        <m:sSub>
                          <m:sSubPr>
                            <m:ctrlPr>
                              <a:rPr lang="en-US" sz="4000" b="1" i="1" spc="-15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 spc="-15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000" b="1" i="1" spc="-15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sz="4000" b="1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=</m:t>
                        </m:r>
                      </m:e>
                    </m:func>
                    <m:r>
                      <a:rPr lang="en-US" sz="40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𝟐</m:t>
                    </m:r>
                  </m:oMath>
                </a14:m>
                <a:endParaRPr lang="en-US" sz="44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496" y="11911378"/>
                <a:ext cx="11532691" cy="1131079"/>
              </a:xfrm>
              <a:prstGeom prst="rect">
                <a:avLst/>
              </a:prstGeom>
              <a:blipFill>
                <a:blip r:embed="rId6"/>
                <a:stretch>
                  <a:fillRect l="-2220"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1837" y="7743219"/>
            <a:ext cx="67627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3887" y="8946877"/>
            <a:ext cx="5600700" cy="211455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3168071" y="12178072"/>
                <a:ext cx="250089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8071" y="12178072"/>
                <a:ext cx="2500891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8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20" grpId="0"/>
      <p:bldP spid="45" grpId="0"/>
      <p:bldP spid="49" grpId="0"/>
      <p:bldP spid="50" grpId="0"/>
      <p:bldP spid="52" grpId="0"/>
      <p:bldP spid="53" grpId="0"/>
      <p:bldP spid="56" grpId="0"/>
      <p:bldP spid="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1205494" y="5783029"/>
            <a:ext cx="22139783" cy="7780571"/>
            <a:chOff x="1205494" y="6947472"/>
            <a:chExt cx="22139783" cy="6942371"/>
          </a:xfrm>
        </p:grpSpPr>
        <p:sp>
          <p:nvSpPr>
            <p:cNvPr id="60" name="Rounded Rectangle 59"/>
            <p:cNvSpPr/>
            <p:nvPr/>
          </p:nvSpPr>
          <p:spPr>
            <a:xfrm>
              <a:off x="1209586" y="7162800"/>
              <a:ext cx="22135691" cy="67270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62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4" name="Round Diagonal Corner Rectangle 63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65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2187" y="2564544"/>
            <a:ext cx="22353091" cy="2833141"/>
            <a:chOff x="992187" y="2564544"/>
            <a:chExt cx="22353091" cy="283314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273068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Oval 153"/>
          <p:cNvSpPr/>
          <p:nvPr/>
        </p:nvSpPr>
        <p:spPr>
          <a:xfrm>
            <a:off x="17801046" y="4229100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/>
              <p:cNvSpPr/>
              <p:nvPr/>
            </p:nvSpPr>
            <p:spPr>
              <a:xfrm>
                <a:off x="4497387" y="4362652"/>
                <a:ext cx="152400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𝟓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   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3                                  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0" name="Rectangle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387" y="4362652"/>
                <a:ext cx="15240000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902965" y="2667000"/>
                <a:ext cx="9424222" cy="1483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8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800" b="1" i="0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800" b="1" i="0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𝐬𝐢𝐧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  <m:r>
                                <a:rPr lang="en-US" sz="4800" b="1" i="0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𝐜𝐨𝐬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800" b="1" spc="-150"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65" y="2667000"/>
                <a:ext cx="9424222" cy="14830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651494" y="6342185"/>
                <a:ext cx="19838493" cy="4859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mtClean="0">
                          <a:latin typeface="Cambria Math" panose="020405030504060302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0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i="0" smtClean="0">
                          <a:latin typeface="Cambria Math" panose="02040503050406030204" pitchFamily="18" charset="0"/>
                        </a:rPr>
                        <m:t>ó  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𝟑</m:t>
                      </m:r>
                      <m:r>
                        <a:rPr lang="en-US" sz="4000" b="1" i="0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𝐬𝐢𝐧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𝒏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−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𝟒</m:t>
                      </m:r>
                      <m:r>
                        <a:rPr lang="en-US" sz="4000" b="1" i="0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𝐜𝐨𝐬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𝒏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𝟓</m:t>
                      </m:r>
                      <m:d>
                        <m:dPr>
                          <m:ctrlP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𝟓</m:t>
                              </m:r>
                            </m:den>
                          </m:f>
                          <m:r>
                            <a:rPr lang="en-US" sz="4000" b="1" i="0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𝐬𝐢𝐧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𝟓</m:t>
                              </m:r>
                            </m:den>
                          </m:f>
                          <m:r>
                            <a:rPr lang="en-US" sz="4000" b="1" i="0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𝐜𝐨𝐬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</m:e>
                      </m:d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𝟓</m:t>
                      </m:r>
                      <m:d>
                        <m:dPr>
                          <m:ctrlP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 i="0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𝐜𝐨𝐬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𝛂</m:t>
                          </m:r>
                          <m:r>
                            <a:rPr lang="en-US" sz="4000" b="1" i="0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.</m:t>
                          </m:r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𝐬𝐢𝐧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000" b="1" i="0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𝐬𝐢𝐧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𝜶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.</m:t>
                          </m:r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𝐜𝐨𝐬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</m:e>
                      </m:d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𝟓</m:t>
                      </m:r>
                      <m: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𝐬𝐢𝐧</m:t>
                      </m:r>
                      <m:d>
                        <m:dPr>
                          <m:ctrlP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𝜶</m:t>
                          </m:r>
                        </m:e>
                      </m:d>
                    </m:oMath>
                  </m:oMathPara>
                </a14:m>
                <a:endParaRPr lang="en-US" sz="4000" b="1" i="1" spc="-15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Suy</m:t>
                    </m:r>
                    <m:r>
                      <m:rPr>
                        <m:nor/>
                      </m:rPr>
                      <a:rPr lang="en-US" sz="4000" b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ra</m:t>
                    </m:r>
                    <m:r>
                      <m:rPr>
                        <m:nor/>
                      </m:rPr>
                      <a:rPr lang="en-US" sz="4000" b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 </m:t>
                    </m:r>
                    <m:r>
                      <a:rPr lang="en-US" sz="4000" b="1" i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𝟎</m:t>
                    </m:r>
                    <m:r>
                      <a:rPr lang="en-US" sz="4000" b="1" i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4000" b="1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000" b="1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𝟑</m:t>
                        </m:r>
                        <m:r>
                          <a:rPr lang="en-US" sz="4000" b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𝐬𝐢𝐧</m:t>
                        </m:r>
                        <m:r>
                          <a:rPr lang="en-US" sz="4000" b="1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𝒏</m:t>
                        </m:r>
                        <m:r>
                          <a:rPr lang="en-US" sz="4000" b="1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000" b="1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𝟒</m:t>
                        </m:r>
                        <m:r>
                          <a:rPr lang="en-US" sz="4000" b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𝐜𝐨𝐬</m:t>
                        </m:r>
                        <m:r>
                          <a:rPr lang="en-US" sz="4000" b="1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𝒏</m:t>
                        </m:r>
                      </m:e>
                    </m:d>
                    <m:r>
                      <a:rPr lang="en-US" sz="4000" b="1" i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≤</m:t>
                    </m:r>
                    <m:r>
                      <a:rPr lang="en-US" sz="4000" b="1" i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𝟓</m:t>
                    </m:r>
                  </m:oMath>
                </a14:m>
                <a:r>
                  <a:rPr lang="en-US" sz="4000" b="1" i="1" spc="-15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000" b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𝐬𝐢𝐧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  <m:r>
                                <a:rPr lang="en-US" sz="4000" b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𝐜𝐨𝐬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d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≤</m:t>
                      </m:r>
                      <m:f>
                        <m:fPr>
                          <m:ctrlP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den>
                      </m:f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000" b="1" spc="-15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494" y="6342185"/>
                <a:ext cx="19838493" cy="48592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623297" y="6019800"/>
                <a:ext cx="577277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1: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ự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lu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</m:oMath>
                  </m:oMathPara>
                </a14:m>
                <a:endParaRPr lang="en-US" sz="4400" spc="-15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297" y="6019800"/>
                <a:ext cx="5772772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660781" y="10864121"/>
                <a:ext cx="5436691" cy="1861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à </m:t>
                      </m:r>
                      <m:func>
                        <m:func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=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𝟎</m:t>
                          </m:r>
                        </m:e>
                      </m:func>
                    </m:oMath>
                  </m:oMathPara>
                </a14:m>
                <a:endParaRPr lang="en-US" sz="40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781" y="10864121"/>
                <a:ext cx="5436691" cy="18612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2245249" y="11587417"/>
                <a:ext cx="250089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5249" y="11587417"/>
                <a:ext cx="2500891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6419593" y="10896600"/>
                <a:ext cx="6940403" cy="1846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⇒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000" b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𝐬𝐢𝐧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  <m:r>
                                <a:rPr lang="en-US" sz="4000" b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𝐜𝐨𝐬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</m:oMath>
                  </m:oMathPara>
                </a14:m>
                <a:endParaRPr lang="en-US" sz="40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593" y="10896600"/>
                <a:ext cx="6940403" cy="18462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068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20" grpId="0"/>
      <p:bldP spid="45" grpId="0"/>
      <p:bldP spid="49" grpId="0" build="p"/>
      <p:bldP spid="50" grpId="0"/>
      <p:bldP spid="56" grpId="0"/>
      <p:bldP spid="58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39068" y="1515168"/>
            <a:ext cx="6993872" cy="987823"/>
            <a:chOff x="739068" y="1515168"/>
            <a:chExt cx="6993872" cy="987823"/>
          </a:xfrm>
        </p:grpSpPr>
        <p:sp>
          <p:nvSpPr>
            <p:cNvPr id="14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90500" y="173355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TÓM TẮT LÍ THUYẾT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904797" y="1869144"/>
                <a:ext cx="11353800" cy="372198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15875" indent="73025">
                  <a:spcBef>
                    <a:spcPts val="0"/>
                  </a:spcBef>
                  <a:spcAft>
                    <a:spcPts val="0"/>
                  </a:spcAft>
                  <a:tabLst>
                    <a:tab pos="8789988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func>
                        <m:func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fName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func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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𝑐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                        (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𝑐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l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à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h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ằ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ng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s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ố)</m:t>
                      </m:r>
                    </m:oMath>
                  </m:oMathPara>
                </a14:m>
                <a:endParaRPr lang="en-US" sz="4000" b="1">
                  <a:solidFill>
                    <a:srgbClr val="FF0066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marL="15875" indent="73025">
                  <a:spcBef>
                    <a:spcPts val="0"/>
                  </a:spcBef>
                  <a:spcAft>
                    <a:spcPts val="0"/>
                  </a:spcAft>
                  <a:tabLst>
                    <a:tab pos="8789988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func>
                        <m:func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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0; </m:t>
                      </m:r>
                      <m:func>
                        <m:funcPr>
                          <m:ctrlP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</m:t>
                      </m:r>
                      <m:r>
                        <a:rPr lang="en-US" sz="4000" b="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  <m: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ớ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  <m: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nguy</m:t>
                          </m:r>
                          <m: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ê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ươ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ng</m:t>
                          </m:r>
                        </m:e>
                      </m:d>
                    </m:oMath>
                  </m:oMathPara>
                </a14:m>
                <a:endParaRPr lang="en-US" sz="4000" b="1">
                  <a:solidFill>
                    <a:srgbClr val="FF0066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marL="15875" indent="73025">
                  <a:spcBef>
                    <a:spcPts val="0"/>
                  </a:spcBef>
                  <a:spcAft>
                    <a:spcPts val="0"/>
                  </a:spcAft>
                  <a:tabLst>
                    <a:tab pos="8789988" algn="l"/>
                  </a:tabLs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</m:t>
                    </m:r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fName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4000" b="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0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(với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d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&lt;1</m:t>
                    </m:r>
                  </m:oMath>
                </a14:m>
                <a:r>
                  <a:rPr lang="en-US" sz="40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15875" indent="73025">
                  <a:spcBef>
                    <a:spcPts val="0"/>
                  </a:spcBef>
                  <a:spcAft>
                    <a:spcPts val="0"/>
                  </a:spcAft>
                  <a:tabLst>
                    <a:tab pos="8789988" algn="l"/>
                  </a:tabLs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</m:t>
                    </m:r>
                    <m:func>
                      <m:func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fName>
                      <m:e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+∞</m:t>
                    </m:r>
                  </m:oMath>
                </a14:m>
                <a:r>
                  <a:rPr lang="en-US" sz="40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(với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en-US" sz="40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15875" indent="73025">
                  <a:spcBef>
                    <a:spcPts val="0"/>
                  </a:spcBef>
                  <a:spcAft>
                    <a:spcPts val="0"/>
                  </a:spcAft>
                  <a:tabLst>
                    <a:tab pos="8789988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func>
                        <m:func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fName>
                        <m:e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func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+∞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  <m: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ớ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  <m: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nguy</m:t>
                          </m:r>
                          <m: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ê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ươ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ng</m:t>
                          </m:r>
                        </m:e>
                      </m:d>
                    </m:oMath>
                  </m:oMathPara>
                </a14:m>
                <a:endParaRPr lang="en-US" sz="4000" b="1">
                  <a:solidFill>
                    <a:srgbClr val="FF0066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4797" y="1869144"/>
                <a:ext cx="11353800" cy="37219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828481" y="3499208"/>
            <a:ext cx="5150841" cy="1583993"/>
            <a:chOff x="922775" y="3232594"/>
            <a:chExt cx="5150841" cy="1583993"/>
          </a:xfrm>
        </p:grpSpPr>
        <p:sp>
          <p:nvSpPr>
            <p:cNvPr id="28" name="Flowchart: Stored Data 27"/>
            <p:cNvSpPr/>
            <p:nvPr/>
          </p:nvSpPr>
          <p:spPr>
            <a:xfrm flipH="1">
              <a:off x="922775" y="3232594"/>
              <a:ext cx="5150841" cy="1583993"/>
            </a:xfrm>
            <a:prstGeom prst="flowChartOnlineStorage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87343" y="3362870"/>
              <a:ext cx="43919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CỦA DÃY SỐ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0985833" y="6751141"/>
                <a:ext cx="12866354" cy="3212931"/>
              </a:xfrm>
              <a:prstGeom prst="rect">
                <a:avLst/>
              </a:prstGeom>
              <a:solidFill>
                <a:schemeClr val="bg1"/>
              </a:solidFill>
              <a:ln w="57150" cmpd="dbl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lvl="0" algn="ctr">
                  <a:spcBef>
                    <a:spcPts val="600"/>
                  </a:spcBef>
                  <a:spcAft>
                    <a:spcPts val="0"/>
                  </a:spcAft>
                  <a:buSzPts val="1200"/>
                </a:pPr>
                <a:r>
                  <a:rPr lang="fr-FR" sz="400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fr-FR" sz="400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fr-FR" sz="4000" b="1" i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fName>
                      <m:e>
                        <m:sSub>
                          <m:sSubPr>
                            <m:ctrlPr>
                              <a:rPr lang="en-US" sz="4000" b="1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000" b="1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fr-FR" sz="4000" b="1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func>
                    <m:r>
                      <a:rPr lang="fr-FR" sz="40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func>
                      <m:func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fr-FR" sz="4000" b="1" i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fName>
                      <m:e>
                        <m:sSub>
                          <m:sSubPr>
                            <m:ctrlPr>
                              <a:rPr lang="en-US" sz="4000" b="1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000" b="1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fr-FR" sz="4000" b="1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func>
                    <m:r>
                      <a:rPr lang="fr-FR" sz="40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fr-FR" sz="40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khi đó:</a:t>
                </a:r>
                <a:endParaRPr lang="en-US" sz="400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func>
                        <m:funcPr>
                          <m:ctrlPr>
                            <a:rPr lang="en-US" sz="40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4000" i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fName>
                        <m:e>
                          <m:d>
                            <m:dPr>
                              <m:ctrlP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fr-FR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fr-FR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fr-FR" sz="4000" i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4000" i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0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4000" i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   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fName>
                        <m:e>
                          <m:d>
                            <m:dPr>
                              <m:ctrlP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fr-FR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fr-FR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fr-FR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0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fr-FR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sz="4000">
                  <a:solidFill>
                    <a:schemeClr val="bg2">
                      <a:lumMod val="10000"/>
                    </a:schemeClr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4000" i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fr-FR" sz="4000" i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im</m:t>
                          </m:r>
                        </m:fName>
                        <m:e>
                          <m:d>
                            <m:dPr>
                              <m:ctrlP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fr-FR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fr-FR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0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           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i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den>
                      </m:f>
                      <m:d>
                        <m:dPr>
                          <m:ctrlP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≠0</m:t>
                          </m:r>
                        </m:e>
                      </m:d>
                    </m:oMath>
                  </m:oMathPara>
                </a14:m>
                <a:endParaRPr lang="en-US" sz="4000">
                  <a:solidFill>
                    <a:schemeClr val="bg2">
                      <a:lumMod val="10000"/>
                    </a:schemeClr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b="1">
                    <a:solidFill>
                      <a:srgbClr val="FF006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</a:t>
                </a:r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4000" err="1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với mọi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thì</a:t>
                </a:r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i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sz="40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rad>
                      </m:e>
                    </m:func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endParaRPr lang="en-US" sz="4000">
                  <a:solidFill>
                    <a:schemeClr val="bg2">
                      <a:lumMod val="10000"/>
                    </a:schemeClr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5833" y="6751141"/>
                <a:ext cx="12866354" cy="3212931"/>
              </a:xfrm>
              <a:prstGeom prst="rect">
                <a:avLst/>
              </a:prstGeom>
              <a:blipFill>
                <a:blip r:embed="rId4"/>
                <a:stretch>
                  <a:fillRect l="-1462" t="-2607" b="-5028"/>
                </a:stretch>
              </a:blipFill>
              <a:ln w="57150" cmpd="dbl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898187" y="10557873"/>
                <a:ext cx="12954000" cy="3024546"/>
              </a:xfrm>
              <a:prstGeom prst="rect">
                <a:avLst/>
              </a:prstGeom>
              <a:solidFill>
                <a:schemeClr val="bg1"/>
              </a:solidFill>
              <a:ln w="57150" cmpd="dbl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lvl="0"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fName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i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4000" i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fName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=±∞</m:t>
                      </m:r>
                      <m:r>
                        <a:rPr lang="en-US" sz="4000" b="0" i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</m:t>
                      </m:r>
                      <m:r>
                        <a:rPr lang="en-US" sz="40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i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00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40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4000">
                  <a:solidFill>
                    <a:schemeClr val="bg2">
                      <a:lumMod val="1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fName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&gt;0 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40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fName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  <m:r>
                        <a:rPr lang="en-US" sz="40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∀</m:t>
                      </m:r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400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i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+∞</m:t>
                      </m:r>
                    </m:oMath>
                  </m:oMathPara>
                </a14:m>
                <a:endParaRPr lang="en-US" sz="4000" b="1">
                  <a:solidFill>
                    <a:srgbClr val="FF0066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lvl="0"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fName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=+∞ </m:t>
                      </m:r>
                      <m:r>
                        <m:rPr>
                          <m:sty m:val="p"/>
                        </m:rPr>
                        <a:rPr lang="en-US" sz="4000" i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4000" i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fName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&gt;0</m:t>
                      </m:r>
                      <m:r>
                        <a:rPr lang="en-US" sz="4000" b="0" i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a:rPr lang="en-US" sz="400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i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fName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400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=+∞</m:t>
                      </m:r>
                    </m:oMath>
                  </m:oMathPara>
                </a14:m>
                <a:endParaRPr lang="en-US" sz="4000">
                  <a:solidFill>
                    <a:schemeClr val="bg2">
                      <a:lumMod val="10000"/>
                    </a:schemeClr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8187" y="10557873"/>
                <a:ext cx="12954000" cy="30245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 cmpd="dbl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6532101" y="6033577"/>
            <a:ext cx="4453732" cy="793392"/>
            <a:chOff x="6532101" y="6033577"/>
            <a:chExt cx="4453732" cy="793392"/>
          </a:xfrm>
        </p:grpSpPr>
        <p:sp>
          <p:nvSpPr>
            <p:cNvPr id="34" name="Freeform 33"/>
            <p:cNvSpPr/>
            <p:nvPr/>
          </p:nvSpPr>
          <p:spPr>
            <a:xfrm flipV="1">
              <a:off x="6532101" y="6033577"/>
              <a:ext cx="4453732" cy="717563"/>
            </a:xfrm>
            <a:custGeom>
              <a:avLst/>
              <a:gdLst>
                <a:gd name="connsiteX0" fmla="*/ 0 w 1828800"/>
                <a:gd name="connsiteY0" fmla="*/ 1150374 h 1150374"/>
                <a:gd name="connsiteX1" fmla="*/ 737419 w 1828800"/>
                <a:gd name="connsiteY1" fmla="*/ 265471 h 1150374"/>
                <a:gd name="connsiteX2" fmla="*/ 1828800 w 1828800"/>
                <a:gd name="connsiteY2" fmla="*/ 0 h 1150374"/>
                <a:gd name="connsiteX3" fmla="*/ 1828800 w 1828800"/>
                <a:gd name="connsiteY3" fmla="*/ 0 h 115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150374">
                  <a:moveTo>
                    <a:pt x="0" y="1150374"/>
                  </a:moveTo>
                  <a:cubicBezTo>
                    <a:pt x="216309" y="803787"/>
                    <a:pt x="432619" y="457200"/>
                    <a:pt x="737419" y="265471"/>
                  </a:cubicBezTo>
                  <a:cubicBezTo>
                    <a:pt x="1042219" y="73742"/>
                    <a:pt x="1828800" y="0"/>
                    <a:pt x="1828800" y="0"/>
                  </a:cubicBezTo>
                  <a:lnTo>
                    <a:pt x="1828800" y="0"/>
                  </a:lnTo>
                </a:path>
              </a:pathLst>
            </a:custGeom>
            <a:ln w="57150"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rot="456177">
              <a:off x="7448682" y="6057528"/>
              <a:ext cx="2823925" cy="769441"/>
            </a:xfrm>
            <a:prstGeom prst="rect">
              <a:avLst/>
            </a:prstGeom>
          </p:spPr>
          <p:txBody>
            <a:bodyPr wrap="none">
              <a:prstTxWarp prst="textInflateBottom">
                <a:avLst/>
              </a:prstTxWarp>
              <a:spAutoFit/>
            </a:bodyPr>
            <a:lstStyle/>
            <a:p>
              <a:pPr lvl="0"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fr-FR" sz="4400" err="1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Định</a:t>
              </a:r>
              <a:r>
                <a:rPr lang="fr-FR" sz="440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4400" err="1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lí</a:t>
              </a:r>
              <a:r>
                <a:rPr lang="fr-FR" sz="440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4400" err="1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về</a:t>
              </a:r>
              <a:r>
                <a:rPr lang="fr-FR" sz="440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4400" err="1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giới</a:t>
              </a:r>
              <a:r>
                <a:rPr lang="fr-FR" sz="440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4400" err="1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hạn</a:t>
              </a:r>
              <a:r>
                <a:rPr lang="fr-FR" sz="440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4400" err="1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hữu</a:t>
              </a:r>
              <a:r>
                <a:rPr lang="fr-FR" sz="440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4400" err="1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hạn</a:t>
              </a:r>
              <a:endParaRPr lang="fr-FR" sz="4400">
                <a:solidFill>
                  <a:srgbClr val="008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94913" y="4431893"/>
            <a:ext cx="4917112" cy="6125980"/>
            <a:chOff x="5994913" y="4431893"/>
            <a:chExt cx="4917112" cy="6125980"/>
          </a:xfrm>
        </p:grpSpPr>
        <p:sp>
          <p:nvSpPr>
            <p:cNvPr id="5" name="Rectangle 4"/>
            <p:cNvSpPr/>
            <p:nvPr/>
          </p:nvSpPr>
          <p:spPr>
            <a:xfrm rot="3657446">
              <a:off x="6181313" y="7804405"/>
              <a:ext cx="3093283" cy="666780"/>
            </a:xfrm>
            <a:prstGeom prst="rect">
              <a:avLst/>
            </a:prstGeom>
          </p:spPr>
          <p:txBody>
            <a:bodyPr wrap="none">
              <a:prstTxWarp prst="textChevronInverted">
                <a:avLst>
                  <a:gd name="adj" fmla="val 88922"/>
                </a:avLst>
              </a:prstTxWarp>
              <a:spAutoFit/>
            </a:bodyPr>
            <a:lstStyle/>
            <a:p>
              <a:pPr lvl="0">
                <a:spcBef>
                  <a:spcPts val="600"/>
                </a:spcBef>
                <a:spcAft>
                  <a:spcPts val="0"/>
                </a:spcAft>
              </a:pPr>
              <a:r>
                <a:rPr lang="en-US" sz="4400" err="1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440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err="1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440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err="1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440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err="1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440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err="1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hạn</a:t>
              </a:r>
              <a:r>
                <a:rPr lang="en-US" sz="440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err="1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vô</a:t>
              </a:r>
              <a:r>
                <a:rPr lang="en-US" sz="440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err="1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cực</a:t>
              </a:r>
              <a:endParaRPr lang="en-US" sz="4400">
                <a:solidFill>
                  <a:srgbClr val="008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 flipV="1">
              <a:off x="5994913" y="4431893"/>
              <a:ext cx="4917112" cy="6125980"/>
            </a:xfrm>
            <a:custGeom>
              <a:avLst/>
              <a:gdLst>
                <a:gd name="connsiteX0" fmla="*/ 0 w 1828800"/>
                <a:gd name="connsiteY0" fmla="*/ 1150374 h 1150374"/>
                <a:gd name="connsiteX1" fmla="*/ 737419 w 1828800"/>
                <a:gd name="connsiteY1" fmla="*/ 265471 h 1150374"/>
                <a:gd name="connsiteX2" fmla="*/ 1828800 w 1828800"/>
                <a:gd name="connsiteY2" fmla="*/ 0 h 1150374"/>
                <a:gd name="connsiteX3" fmla="*/ 1828800 w 1828800"/>
                <a:gd name="connsiteY3" fmla="*/ 0 h 115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150374">
                  <a:moveTo>
                    <a:pt x="0" y="1150374"/>
                  </a:moveTo>
                  <a:cubicBezTo>
                    <a:pt x="216309" y="803787"/>
                    <a:pt x="432619" y="457200"/>
                    <a:pt x="737419" y="265471"/>
                  </a:cubicBezTo>
                  <a:cubicBezTo>
                    <a:pt x="1042219" y="73742"/>
                    <a:pt x="1828800" y="0"/>
                    <a:pt x="1828800" y="0"/>
                  </a:cubicBezTo>
                  <a:lnTo>
                    <a:pt x="1828800" y="0"/>
                  </a:lnTo>
                </a:path>
              </a:pathLst>
            </a:custGeom>
            <a:ln w="57150"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754654" y="4431892"/>
            <a:ext cx="2237232" cy="5015930"/>
            <a:chOff x="3754654" y="4431892"/>
            <a:chExt cx="2237232" cy="5015930"/>
          </a:xfrm>
        </p:grpSpPr>
        <p:sp>
          <p:nvSpPr>
            <p:cNvPr id="39" name="Freeform 38"/>
            <p:cNvSpPr/>
            <p:nvPr/>
          </p:nvSpPr>
          <p:spPr>
            <a:xfrm flipH="1" flipV="1">
              <a:off x="3754654" y="4431892"/>
              <a:ext cx="2237232" cy="5015930"/>
            </a:xfrm>
            <a:custGeom>
              <a:avLst/>
              <a:gdLst>
                <a:gd name="connsiteX0" fmla="*/ 0 w 1828800"/>
                <a:gd name="connsiteY0" fmla="*/ 1150374 h 1150374"/>
                <a:gd name="connsiteX1" fmla="*/ 737419 w 1828800"/>
                <a:gd name="connsiteY1" fmla="*/ 265471 h 1150374"/>
                <a:gd name="connsiteX2" fmla="*/ 1828800 w 1828800"/>
                <a:gd name="connsiteY2" fmla="*/ 0 h 1150374"/>
                <a:gd name="connsiteX3" fmla="*/ 1828800 w 1828800"/>
                <a:gd name="connsiteY3" fmla="*/ 0 h 115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150374">
                  <a:moveTo>
                    <a:pt x="0" y="1150374"/>
                  </a:moveTo>
                  <a:cubicBezTo>
                    <a:pt x="216309" y="803787"/>
                    <a:pt x="432619" y="457200"/>
                    <a:pt x="737419" y="265471"/>
                  </a:cubicBezTo>
                  <a:cubicBezTo>
                    <a:pt x="1042219" y="73742"/>
                    <a:pt x="1828800" y="0"/>
                    <a:pt x="1828800" y="0"/>
                  </a:cubicBezTo>
                  <a:lnTo>
                    <a:pt x="1828800" y="0"/>
                  </a:lnTo>
                </a:path>
              </a:pathLst>
            </a:custGeom>
            <a:ln w="57150"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 rot="17293643">
              <a:off x="4014662" y="7155599"/>
              <a:ext cx="2457531" cy="534657"/>
            </a:xfrm>
            <a:prstGeom prst="rect">
              <a:avLst/>
            </a:prstGeom>
          </p:spPr>
          <p:txBody>
            <a:bodyPr wrap="none">
              <a:prstTxWarp prst="textInflateBottom">
                <a:avLst/>
              </a:prstTxWarp>
              <a:spAutoFit/>
            </a:bodyPr>
            <a:lstStyle/>
            <a:p>
              <a:pPr lvl="0"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fr-FR" sz="440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Tổng của CSN lùi vô hạn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73990" y="9475318"/>
                <a:ext cx="7627046" cy="317388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15875" indent="73025"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CSN có số hạng đầu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công bội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en-US" sz="40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d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&lt;1</m:t>
                    </m:r>
                  </m:oMath>
                </a14:m>
                <a:endParaRPr lang="en-US" sz="400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15875" indent="73025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Khi đó</a:t>
                </a:r>
              </a:p>
              <a:p>
                <a:pPr marL="15875" indent="73025" algn="ctr"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+…=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sz="400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0" y="9475318"/>
                <a:ext cx="7627046" cy="3173882"/>
              </a:xfrm>
              <a:prstGeom prst="rect">
                <a:avLst/>
              </a:prstGeom>
              <a:blipFill>
                <a:blip r:embed="rId6"/>
                <a:stretch>
                  <a:fillRect l="-1352" t="-2846"/>
                </a:stretch>
              </a:blipFill>
              <a:ln w="3810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 rot="4314104">
            <a:off x="5936911" y="4957987"/>
            <a:ext cx="1116080" cy="476722"/>
          </a:xfrm>
          <a:prstGeom prst="rect">
            <a:avLst/>
          </a:prstGeom>
        </p:spPr>
        <p:txBody>
          <a:bodyPr wrap="none">
            <a:prstTxWarp prst="textInflateBottom">
              <a:avLst>
                <a:gd name="adj" fmla="val 100000"/>
              </a:avLst>
            </a:prstTxWarp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  <a:buSzPts val="1200"/>
            </a:pPr>
            <a:r>
              <a:rPr lang="fr-FR" sz="720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fr-FR" sz="720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lí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991889" y="2750043"/>
            <a:ext cx="4907569" cy="1681850"/>
            <a:chOff x="5991889" y="2750043"/>
            <a:chExt cx="4907569" cy="1681850"/>
          </a:xfrm>
        </p:grpSpPr>
        <p:sp>
          <p:nvSpPr>
            <p:cNvPr id="33" name="Freeform 32"/>
            <p:cNvSpPr/>
            <p:nvPr/>
          </p:nvSpPr>
          <p:spPr>
            <a:xfrm>
              <a:off x="5991889" y="3185653"/>
              <a:ext cx="4907569" cy="1246240"/>
            </a:xfrm>
            <a:custGeom>
              <a:avLst/>
              <a:gdLst>
                <a:gd name="connsiteX0" fmla="*/ 0 w 1828800"/>
                <a:gd name="connsiteY0" fmla="*/ 1150374 h 1150374"/>
                <a:gd name="connsiteX1" fmla="*/ 737419 w 1828800"/>
                <a:gd name="connsiteY1" fmla="*/ 265471 h 1150374"/>
                <a:gd name="connsiteX2" fmla="*/ 1828800 w 1828800"/>
                <a:gd name="connsiteY2" fmla="*/ 0 h 1150374"/>
                <a:gd name="connsiteX3" fmla="*/ 1828800 w 1828800"/>
                <a:gd name="connsiteY3" fmla="*/ 0 h 115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150374">
                  <a:moveTo>
                    <a:pt x="0" y="1150374"/>
                  </a:moveTo>
                  <a:cubicBezTo>
                    <a:pt x="216309" y="803787"/>
                    <a:pt x="432619" y="457200"/>
                    <a:pt x="737419" y="265471"/>
                  </a:cubicBezTo>
                  <a:cubicBezTo>
                    <a:pt x="1042219" y="73742"/>
                    <a:pt x="1828800" y="0"/>
                    <a:pt x="1828800" y="0"/>
                  </a:cubicBezTo>
                  <a:lnTo>
                    <a:pt x="1828800" y="0"/>
                  </a:lnTo>
                </a:path>
              </a:pathLst>
            </a:custGeom>
            <a:ln w="57150"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rot="21010115">
              <a:off x="6962506" y="2750043"/>
              <a:ext cx="2823925" cy="769441"/>
            </a:xfrm>
            <a:prstGeom prst="rect">
              <a:avLst/>
            </a:prstGeom>
          </p:spPr>
          <p:txBody>
            <a:bodyPr wrap="none">
              <a:prstTxWarp prst="textChevron">
                <a:avLst/>
              </a:prstTxWarp>
              <a:spAutoFit/>
            </a:bodyPr>
            <a:lstStyle/>
            <a:p>
              <a:pPr lvl="0"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fr-FR" sz="440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Giới hạn đặc biệt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6" grpId="0" animBg="1"/>
      <p:bldP spid="37" grpId="0" animBg="1"/>
      <p:bldP spid="42" grpId="0" animBg="1"/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1205494" y="5783029"/>
            <a:ext cx="22139783" cy="7780571"/>
            <a:chOff x="1205494" y="6947472"/>
            <a:chExt cx="22139783" cy="6942371"/>
          </a:xfrm>
        </p:grpSpPr>
        <p:sp>
          <p:nvSpPr>
            <p:cNvPr id="92" name="Rounded Rectangle 91"/>
            <p:cNvSpPr/>
            <p:nvPr/>
          </p:nvSpPr>
          <p:spPr>
            <a:xfrm>
              <a:off x="1209586" y="7162800"/>
              <a:ext cx="22135691" cy="67270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94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6" name="Round Diagonal Corner Rectangle 95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97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623297" y="6019800"/>
                <a:ext cx="577277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2: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ử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MTCT</m:t>
                      </m:r>
                    </m:oMath>
                  </m:oMathPara>
                </a14:m>
                <a:endParaRPr lang="en-US" sz="4400" spc="-15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297" y="6019800"/>
                <a:ext cx="5772772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651495" y="7426404"/>
                <a:ext cx="4827092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c</m:t>
                      </m:r>
                    </m:oMath>
                  </m:oMathPara>
                </a14:m>
                <a:endParaRPr lang="en-US" sz="45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495" y="7426404"/>
                <a:ext cx="4827092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1677987" y="8991600"/>
            <a:ext cx="4446092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>
                <a:latin typeface="Cambria Math" panose="02040503050406030204" pitchFamily="18" charset="0"/>
                <a:ea typeface="Cambria Math" panose="02040503050406030204" pitchFamily="18" charset="0"/>
              </a:rPr>
              <a:t>Bấm phím CALC</a:t>
            </a:r>
            <a:endParaRPr lang="en-US" sz="44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651496" y="11779903"/>
            <a:ext cx="2312491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>
                <a:latin typeface="Cambria Math" panose="02040503050406030204" pitchFamily="18" charset="0"/>
                <a:ea typeface="Cambria Math" panose="02040503050406030204" pitchFamily="18" charset="0"/>
              </a:rPr>
              <a:t>Kết quả</a:t>
            </a:r>
            <a:endParaRPr lang="en-US" sz="44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16474496" y="11936909"/>
                <a:ext cx="250089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4496" y="11936909"/>
                <a:ext cx="2500891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2254" y="7157541"/>
            <a:ext cx="5600700" cy="2114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0344" y="10028903"/>
            <a:ext cx="1313643" cy="1064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5325217" y="9888175"/>
                <a:ext cx="6637737" cy="9823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5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𝑿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  </m:t>
                    </m:r>
                    <m:r>
                      <m:rPr>
                        <m:nor/>
                      </m:rPr>
                      <a:rPr lang="en-US" sz="45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5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Ch</m:t>
                    </m:r>
                    <m:r>
                      <m:rPr>
                        <m:nor/>
                      </m:rPr>
                      <a:rPr lang="en-US" sz="45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ọ</m:t>
                    </m:r>
                    <m:r>
                      <m:rPr>
                        <m:nor/>
                      </m:rPr>
                      <a:rPr lang="en-US" sz="45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𝑿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00000</a:t>
                </a: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217" y="9888175"/>
                <a:ext cx="6637737" cy="982385"/>
              </a:xfrm>
              <a:prstGeom prst="rect">
                <a:avLst/>
              </a:prstGeom>
              <a:blipFill>
                <a:blip r:embed="rId7"/>
                <a:stretch>
                  <a:fillRect b="-29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12319495" y="7497873"/>
                <a:ext cx="3988892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4400" b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hay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𝒏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ng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𝑿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)</m:t>
                      </m:r>
                    </m:oMath>
                  </m:oMathPara>
                </a14:m>
                <a:endParaRPr lang="en-US" sz="45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9495" y="7497873"/>
                <a:ext cx="3988892" cy="11079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9707611" y="11629667"/>
                <a:ext cx="6312037" cy="13783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⇒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4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400" b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𝐬𝐢𝐧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  <m:r>
                                <a:rPr lang="en-US" sz="4400" b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𝐜𝐨𝐬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4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</m:oMath>
                  </m:oMathPara>
                </a14:m>
                <a:endParaRPr lang="en-US" sz="4400" b="1" spc="-150"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7611" y="11629667"/>
                <a:ext cx="6312037" cy="13783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7787" y="11277600"/>
            <a:ext cx="5600700" cy="211455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73" name="Group 72"/>
          <p:cNvGrpSpPr/>
          <p:nvPr/>
        </p:nvGrpSpPr>
        <p:grpSpPr>
          <a:xfrm>
            <a:off x="992187" y="2564544"/>
            <a:ext cx="22353091" cy="2833141"/>
            <a:chOff x="992187" y="2564544"/>
            <a:chExt cx="22353091" cy="2833141"/>
          </a:xfrm>
        </p:grpSpPr>
        <p:sp>
          <p:nvSpPr>
            <p:cNvPr id="74" name="Rounded Rectangle 73"/>
            <p:cNvSpPr/>
            <p:nvPr/>
          </p:nvSpPr>
          <p:spPr bwMode="auto">
            <a:xfrm>
              <a:off x="1145221" y="2667000"/>
              <a:ext cx="22200057" cy="273068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Pentagon 7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81" name="Freeform 8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2" name="Freeform 8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3" name="Freeform 8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4" name="Rectangle 8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5" name="Rectangle 8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6" name="Rectangle 8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7" name="Rectangle 8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79" name="Chevron 7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88" name="Oval 87"/>
          <p:cNvSpPr/>
          <p:nvPr/>
        </p:nvSpPr>
        <p:spPr>
          <a:xfrm>
            <a:off x="17801046" y="4229100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4497387" y="4362652"/>
                <a:ext cx="152400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𝟓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   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3                                  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387" y="4362652"/>
                <a:ext cx="15240000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4902965" y="2667000"/>
                <a:ext cx="9424222" cy="1483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8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800" b="1" i="0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800" b="1" i="0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𝐬𝐢𝐧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  <m:r>
                                <a:rPr lang="en-US" sz="4800" b="1" i="0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𝐜𝐨𝐬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800" b="1" spc="-150"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65" y="2667000"/>
                <a:ext cx="9424222" cy="14830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960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2" grpId="0"/>
      <p:bldP spid="64" grpId="0"/>
      <p:bldP spid="66" grpId="0"/>
      <p:bldP spid="69" grpId="0"/>
      <p:bldP spid="70" grpId="0"/>
      <p:bldP spid="71" grpId="0"/>
      <p:bldP spid="7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1205494" y="5783029"/>
            <a:ext cx="22139783" cy="7780571"/>
            <a:chOff x="1205494" y="6947472"/>
            <a:chExt cx="22139783" cy="6942371"/>
          </a:xfrm>
        </p:grpSpPr>
        <p:sp>
          <p:nvSpPr>
            <p:cNvPr id="60" name="Rounded Rectangle 59"/>
            <p:cNvSpPr/>
            <p:nvPr/>
          </p:nvSpPr>
          <p:spPr>
            <a:xfrm>
              <a:off x="1209586" y="7162800"/>
              <a:ext cx="22135691" cy="67270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62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4" name="Round Diagonal Corner Rectangle 63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65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2187" y="2564544"/>
            <a:ext cx="22353091" cy="2833141"/>
            <a:chOff x="992187" y="2564544"/>
            <a:chExt cx="22353091" cy="283314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273068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6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Oval 153"/>
          <p:cNvSpPr/>
          <p:nvPr/>
        </p:nvSpPr>
        <p:spPr>
          <a:xfrm>
            <a:off x="8657264" y="3807722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/>
              <p:cNvSpPr/>
              <p:nvPr/>
            </p:nvSpPr>
            <p:spPr>
              <a:xfrm>
                <a:off x="4497387" y="3962400"/>
                <a:ext cx="152400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8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0" name="Rectangle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387" y="3962400"/>
                <a:ext cx="15240000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902965" y="2667000"/>
                <a:ext cx="9424222" cy="1090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8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800" b="1" i="0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p>
                            <m:sSupPr>
                              <m:ctrlP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US" sz="48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8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4800" b="1" spc="-150"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65" y="2667000"/>
                <a:ext cx="9424222" cy="10908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601787" y="6324600"/>
                <a:ext cx="18085893" cy="4011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mtClean="0">
                          <a:latin typeface="Cambria Math" panose="020405030504060302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0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i="0" smtClean="0">
                          <a:latin typeface="Cambria Math" panose="02040503050406030204" pitchFamily="18" charset="0"/>
                        </a:rPr>
                        <m:t>ó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p>
                            <m:sSupPr>
                              <m:ctrlP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</m:sup>
                          </m:sSup>
                        </m:e>
                      </m:func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p>
                            <m:sSupPr>
                              <m:ctrlP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4000" b="1" i="1" spc="-15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000" b="1" i="1" spc="-15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𝟒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4000" b="1" i="1" spc="-150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ahoma" pitchFamily="34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4000" b="1" i="1" spc="-150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ahoma" pitchFamily="34" charset="0"/>
                                                </a:rPr>
                                                <m:t>𝒏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4000" b="1" i="1" spc="-150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ahoma" pitchFamily="34" charset="0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</m:sup>
                          </m:sSup>
                        </m:e>
                      </m:func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p>
                            <m:sSupPr>
                              <m:ctrlP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𝟔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𝟒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𝒏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</m:sup>
                          </m:sSup>
                        </m:e>
                      </m:func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=−∞ </m:t>
                      </m:r>
                    </m:oMath>
                  </m:oMathPara>
                </a14:m>
                <a:endParaRPr lang="en-US" sz="4000" b="1" i="1" spc="-15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ì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p>
                            <m:sSupPr>
                              <m:ctrlP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𝟔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𝟒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𝒏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</m:sup>
                          </m:sSup>
                        </m:e>
                      </m:func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à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p>
                            <m:sSupPr>
                              <m:ctrlP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𝟒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𝒏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</m:sup>
                          </m:sSup>
                        </m:e>
                      </m:func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=−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𝟖</m:t>
                      </m:r>
                    </m:oMath>
                  </m:oMathPara>
                </a14:m>
                <a:endParaRPr lang="en-US" sz="4000" b="1" spc="-15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87" y="6324600"/>
                <a:ext cx="18085893" cy="40111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615496" y="10736759"/>
                <a:ext cx="250089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496" y="10736759"/>
                <a:ext cx="2500891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658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20" grpId="0"/>
      <p:bldP spid="45" grpId="0"/>
      <p:bldP spid="49" grpId="0" build="p"/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1205494" y="5783029"/>
            <a:ext cx="22139783" cy="7780571"/>
            <a:chOff x="1205494" y="6947472"/>
            <a:chExt cx="22139783" cy="6942371"/>
          </a:xfrm>
        </p:grpSpPr>
        <p:sp>
          <p:nvSpPr>
            <p:cNvPr id="60" name="Rounded Rectangle 59"/>
            <p:cNvSpPr/>
            <p:nvPr/>
          </p:nvSpPr>
          <p:spPr>
            <a:xfrm>
              <a:off x="1209586" y="7162800"/>
              <a:ext cx="22135691" cy="67270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62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4" name="Round Diagonal Corner Rectangle 63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65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2187" y="2564544"/>
            <a:ext cx="22353091" cy="2833141"/>
            <a:chOff x="992187" y="2564544"/>
            <a:chExt cx="22353091" cy="283314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273068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7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Oval 153"/>
          <p:cNvSpPr/>
          <p:nvPr/>
        </p:nvSpPr>
        <p:spPr>
          <a:xfrm>
            <a:off x="12166800" y="3915697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/>
              <p:cNvSpPr/>
              <p:nvPr/>
            </p:nvSpPr>
            <p:spPr>
              <a:xfrm>
                <a:off x="1877075" y="3741370"/>
                <a:ext cx="20451111" cy="1361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𝟒𝟒𝟒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…=</m:t>
                      </m:r>
                      <m:f>
                        <m:fPr>
                          <m:ctrlPr>
                            <a:rPr lang="en-US" sz="44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𝟗𝟗</m:t>
                          </m:r>
                        </m:den>
                      </m:f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𝟒𝟒𝟒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…=</m:t>
                      </m:r>
                      <m:f>
                        <m:fPr>
                          <m:ctrlPr>
                            <a:rPr lang="en-US" sz="44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𝟕</m:t>
                          </m:r>
                        </m:den>
                      </m:f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𝟒𝟒𝟒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…=</m:t>
                      </m:r>
                      <m:f>
                        <m:fPr>
                          <m:ctrlPr>
                            <a:rPr lang="en-US" sz="44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𝟗</m:t>
                          </m:r>
                        </m:den>
                      </m:f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𝟒𝟒𝟒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…=</m:t>
                      </m:r>
                      <m:f>
                        <m:fPr>
                          <m:ctrlPr>
                            <a:rPr lang="en-US" sz="44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0" name="Rectangle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075" y="3741370"/>
                <a:ext cx="20451111" cy="13619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303052" y="2826603"/>
                <a:ext cx="1904222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di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ễ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ố 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ô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tu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ho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𝟒𝟒𝟒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…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ố.</m:t>
                      </m:r>
                    </m:oMath>
                  </m:oMathPara>
                </a14:m>
                <a:endParaRPr lang="en-US" sz="4800" b="1" spc="-150"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52" y="2826603"/>
                <a:ext cx="1904222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543652" y="6818307"/>
                <a:ext cx="10726135" cy="5596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𝟒𝟒𝟒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…=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𝟒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𝟎𝟒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𝟎𝟎𝟒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+…  </m:t>
                      </m:r>
                    </m:oMath>
                  </m:oMathPara>
                </a14:m>
                <a:endParaRPr lang="en-US" sz="4000" b="1" i="1" spc="-15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ố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𝟒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;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𝟎𝟒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;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𝟎𝟎𝟒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;…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ù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ô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i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𝟒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𝒒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𝟏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000" b="1" i="1" spc="-15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⇒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𝟒𝟒𝟒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…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𝟒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𝟎𝟒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𝟎𝟎𝟒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+…</m:t>
                      </m:r>
                    </m:oMath>
                  </m:oMathPara>
                </a14:m>
                <a:endParaRPr lang="en-US" sz="4000" b="1" i="1" spc="-15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                    =</m:t>
                      </m:r>
                      <m:f>
                        <m:fPr>
                          <m:ctrlP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𝟎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,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𝟎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,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den>
                      </m:f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4000" b="1" i="1" spc="-15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652" y="6818307"/>
                <a:ext cx="10726135" cy="55968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623297" y="6078794"/>
                <a:ext cx="577277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ự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lu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</m:oMath>
                  </m:oMathPara>
                </a14:m>
                <a:endParaRPr lang="en-US" sz="4400" spc="-15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297" y="6078794"/>
                <a:ext cx="5772772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716854" y="12344400"/>
                <a:ext cx="250089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854" y="12344400"/>
                <a:ext cx="2500891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2346343" y="7050663"/>
                <a:ext cx="482709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m</m:t>
                      </m:r>
                    </m:oMath>
                  </m:oMathPara>
                </a14:m>
                <a:endParaRPr lang="en-US" sz="40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6343" y="7050663"/>
                <a:ext cx="4827092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/>
          <p:cNvSpPr/>
          <p:nvPr/>
        </p:nvSpPr>
        <p:spPr>
          <a:xfrm>
            <a:off x="12530417" y="9740791"/>
            <a:ext cx="23124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>
                <a:latin typeface="Cambria Math" panose="02040503050406030204" pitchFamily="18" charset="0"/>
                <a:ea typeface="Cambria Math" panose="02040503050406030204" pitchFamily="18" charset="0"/>
              </a:rPr>
              <a:t>Kết quả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3686663" y="6086168"/>
                <a:ext cx="6001372" cy="792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ử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MTCT</m:t>
                      </m:r>
                    </m:oMath>
                  </m:oMathPara>
                </a14:m>
                <a:endParaRPr lang="en-US" sz="4400" spc="-15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6663" y="6086168"/>
                <a:ext cx="6001372" cy="7927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>
            <a:stCxn id="60" idx="0"/>
            <a:endCxn id="60" idx="2"/>
          </p:cNvCxnSpPr>
          <p:nvPr/>
        </p:nvCxnSpPr>
        <p:spPr>
          <a:xfrm>
            <a:off x="12277432" y="6024355"/>
            <a:ext cx="0" cy="753924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650317" y="7079252"/>
            <a:ext cx="7229475" cy="1104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72250" y="9220200"/>
            <a:ext cx="5600700" cy="21145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095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20" grpId="0"/>
      <p:bldP spid="45" grpId="0"/>
      <p:bldP spid="49" grpId="0" build="p"/>
      <p:bldP spid="50" grpId="0"/>
      <p:bldP spid="58" grpId="0"/>
      <p:bldP spid="52" grpId="0"/>
      <p:bldP spid="54" grpId="0"/>
      <p:bldP spid="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276239" y="3466155"/>
            <a:ext cx="16375548" cy="59544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grpSp>
        <p:nvGrpSpPr>
          <p:cNvPr id="32" name="Group 26"/>
          <p:cNvGrpSpPr/>
          <p:nvPr/>
        </p:nvGrpSpPr>
        <p:grpSpPr>
          <a:xfrm>
            <a:off x="4270511" y="5893844"/>
            <a:ext cx="16381276" cy="1645862"/>
            <a:chOff x="7483861" y="7543801"/>
            <a:chExt cx="14646001" cy="1645864"/>
          </a:xfrm>
        </p:grpSpPr>
        <p:sp>
          <p:nvSpPr>
            <p:cNvPr id="33" name="TextBox 32"/>
            <p:cNvSpPr txBox="1"/>
            <p:nvPr/>
          </p:nvSpPr>
          <p:spPr>
            <a:xfrm>
              <a:off x="8993187" y="7620003"/>
              <a:ext cx="13136675" cy="1569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Xem lại phương pháp xét tính liên tục của hàm số tại 1 điểm</a:t>
              </a:r>
            </a:p>
          </p:txBody>
        </p:sp>
        <p:grpSp>
          <p:nvGrpSpPr>
            <p:cNvPr id="34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35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37" name="Round Same Side Corner Rectangle 36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7961794" y="7646473"/>
                  <a:ext cx="53572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39" name="Group 26"/>
          <p:cNvGrpSpPr/>
          <p:nvPr/>
        </p:nvGrpSpPr>
        <p:grpSpPr>
          <a:xfrm>
            <a:off x="4270511" y="4156965"/>
            <a:ext cx="16000276" cy="907202"/>
            <a:chOff x="7459670" y="7543799"/>
            <a:chExt cx="16000276" cy="907203"/>
          </a:xfrm>
        </p:grpSpPr>
        <p:sp>
          <p:nvSpPr>
            <p:cNvPr id="40" name="TextBox 39"/>
            <p:cNvSpPr txBox="1"/>
            <p:nvPr/>
          </p:nvSpPr>
          <p:spPr>
            <a:xfrm>
              <a:off x="8993187" y="7620004"/>
              <a:ext cx="14466759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Xem lại các dạng bài tập về giới hạn hàm số</a:t>
              </a:r>
            </a:p>
          </p:txBody>
        </p:sp>
        <p:grpSp>
          <p:nvGrpSpPr>
            <p:cNvPr id="41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2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4" name="Round Same Side Corner Rectangle 43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7895348" y="7640053"/>
                  <a:ext cx="53572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10571614" y="2971800"/>
            <a:ext cx="3984174" cy="1107965"/>
            <a:chOff x="10571614" y="4371559"/>
            <a:chExt cx="3984174" cy="1107965"/>
          </a:xfrm>
          <a:solidFill>
            <a:schemeClr val="bg1"/>
          </a:solidFill>
        </p:grpSpPr>
        <p:sp>
          <p:nvSpPr>
            <p:cNvPr id="47" name="Rectangle 46"/>
            <p:cNvSpPr/>
            <p:nvPr/>
          </p:nvSpPr>
          <p:spPr>
            <a:xfrm>
              <a:off x="10571614" y="4469240"/>
              <a:ext cx="3984174" cy="833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809607" y="4371559"/>
              <a:ext cx="3498013" cy="1107965"/>
            </a:xfrm>
            <a:prstGeom prst="rect">
              <a:avLst/>
            </a:prstGeom>
            <a:grp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6600" b="1">
                  <a:solidFill>
                    <a:srgbClr val="0066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DẶN DÒ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0664928-D148-1C19-BD07-1EA8E34A9089}"/>
              </a:ext>
            </a:extLst>
          </p:cNvPr>
          <p:cNvSpPr txBox="1"/>
          <p:nvPr/>
        </p:nvSpPr>
        <p:spPr>
          <a:xfrm>
            <a:off x="889926" y="10316657"/>
            <a:ext cx="14351914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  <p:extLst>
      <p:ext uri="{BB962C8B-B14F-4D97-AF65-F5344CB8AC3E}">
        <p14:creationId xmlns:p14="http://schemas.microsoft.com/office/powerpoint/2010/main" val="41086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6993872" cy="987823"/>
            <a:chOff x="739068" y="1515168"/>
            <a:chExt cx="6993872" cy="987823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90500" y="173355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TÓM TẮT LÍ THUYẾT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8205" y="2863584"/>
                <a:ext cx="9287029" cy="257185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15875" indent="73025"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r>
                        <a:rPr lang="en-US" sz="40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 </m:t>
                      </m:r>
                      <m:func>
                        <m:func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→+</m:t>
                              </m:r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𝑘</m:t>
                              </m:r>
                            </m:sup>
                          </m:sSup>
                        </m:e>
                      </m:func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=+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∞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 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  <m: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ớ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  <m: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nguy</m:t>
                          </m:r>
                          <m: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ê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ươ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ng</m:t>
                          </m:r>
                        </m:e>
                      </m:d>
                    </m:oMath>
                  </m:oMathPara>
                </a14:m>
                <a:endParaRPr lang="en-US" sz="4000" b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15875" indent="73025"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r>
                        <a:rPr lang="en-US" sz="4000" i="1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 </m:t>
                      </m:r>
                      <m:func>
                        <m:func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→−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𝑘</m:t>
                              </m:r>
                            </m:sup>
                          </m:sSup>
                        </m:e>
                      </m:func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∞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 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  <m: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ớ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  <m: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</m:t>
                          </m:r>
                          <m:r>
                            <a:rPr lang="en-US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ẻ</m:t>
                          </m:r>
                        </m:e>
                      </m:d>
                    </m:oMath>
                  </m:oMathPara>
                </a14:m>
                <a:endParaRPr lang="en-US" sz="4000" b="1">
                  <a:solidFill>
                    <a:srgbClr val="FF0066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marL="15875" indent="73025"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r>
                        <a:rPr lang="en-US" sz="4000" i="1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 </m:t>
                      </m:r>
                      <m:func>
                        <m:func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→−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𝑘</m:t>
                              </m:r>
                            </m:sup>
                          </m:sSup>
                        </m:e>
                      </m:func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∞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 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  <m: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ớ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  <m: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ch</m:t>
                          </m:r>
                          <m:r>
                            <a:rPr lang="en-US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ẵ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</m:e>
                      </m:d>
                    </m:oMath>
                  </m:oMathPara>
                </a14:m>
                <a:endParaRPr lang="en-US" sz="400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05" y="2863584"/>
                <a:ext cx="9287029" cy="25718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Group 8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3673780"/>
                  </p:ext>
                </p:extLst>
              </p:nvPr>
            </p:nvGraphicFramePr>
            <p:xfrm>
              <a:off x="636880" y="9417621"/>
              <a:ext cx="7983793" cy="4222179"/>
            </p:xfrm>
            <a:graphic>
              <a:graphicData uri="http://schemas.openxmlformats.org/drawingml/2006/table">
                <a:tbl>
                  <a:tblPr/>
                  <a:tblGrid>
                    <a:gridCol w="22687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146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40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lim</m:t>
                                        </m:r>
                                      </m:e>
                                      <m:lim>
                                        <m: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lim>
                                    </m:limLow>
                                  </m:fName>
                                  <m:e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kumimoji="0" lang="en-US" sz="40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40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lim</m:t>
                                        </m:r>
                                      </m:e>
                                      <m:lim>
                                        <m: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lim>
                                    </m:limLow>
                                  </m:fName>
                                  <m:e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kumimoji="0" lang="en-US" sz="40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40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lim</m:t>
                                        </m:r>
                                      </m:e>
                                      <m:lim>
                                        <m: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lim>
                                    </m:limLow>
                                  </m:fName>
                                  <m:e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kumimoji="0" lang="en-US" sz="40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9110"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0863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40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Group 8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3673780"/>
                  </p:ext>
                </p:extLst>
              </p:nvPr>
            </p:nvGraphicFramePr>
            <p:xfrm>
              <a:off x="636880" y="9417621"/>
              <a:ext cx="7983793" cy="4222179"/>
            </p:xfrm>
            <a:graphic>
              <a:graphicData uri="http://schemas.openxmlformats.org/drawingml/2006/table">
                <a:tbl>
                  <a:tblPr/>
                  <a:tblGrid>
                    <a:gridCol w="22687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0522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536" t="-1156" r="-252547" b="-3040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00000" t="-1156" r="-151200" b="-3040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33215" t="-1156" r="-710" b="-3040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9248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536" t="-67308" r="-252547" b="-10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00000" t="-134615" r="-151200" b="-3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33215" t="-134615" r="-710" b="-30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9248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00000" t="-234615" r="-151200" b="-2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33215" t="-234615" r="-710" b="-20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9248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536" t="-166667" r="-252547" b="-19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00000" t="-332061" r="-151200" b="-103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33215" t="-332061" r="-710" b="-103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9248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00000" t="-435385" r="-151200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33215" t="-435385" r="-710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1400069"/>
                  </p:ext>
                </p:extLst>
              </p:nvPr>
            </p:nvGraphicFramePr>
            <p:xfrm>
              <a:off x="14546416" y="8229600"/>
              <a:ext cx="9372600" cy="5435283"/>
            </p:xfrm>
            <a:graphic>
              <a:graphicData uri="http://schemas.openxmlformats.org/drawingml/2006/table">
                <a:tbl>
                  <a:tblPr/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val="4068950994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7826513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95357807"/>
                        </a:ext>
                      </a:extLst>
                    </a:gridCol>
                    <a:gridCol w="2514600">
                      <a:extLst>
                        <a:ext uri="{9D8B030D-6E8A-4147-A177-3AD203B41FA5}">
                          <a16:colId xmlns:a16="http://schemas.microsoft.com/office/drawing/2014/main" val="990730950"/>
                        </a:ext>
                      </a:extLst>
                    </a:gridCol>
                  </a:tblGrid>
                  <a:tr h="142713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40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lim</m:t>
                                        </m:r>
                                      </m:e>
                                      <m:lim>
                                        <m: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lim>
                                    </m:limLow>
                                  </m:fName>
                                  <m:e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kumimoji="0" lang="en-US" sz="40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40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lim</m:t>
                                        </m:r>
                                      </m:e>
                                      <m:lim>
                                        <m: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lim>
                                    </m:limLow>
                                  </m:fName>
                                  <m:e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kumimoji="0" lang="en-US" sz="40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sz="4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accent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kumimoji="0" lang="en-US" sz="4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accent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ấ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4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accent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u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sz="4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accent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a:rPr kumimoji="0" lang="en-US" sz="4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accent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ủ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4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accent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a</m:t>
                                </m:r>
                                <m:r>
                                  <a:rPr kumimoji="0" lang="en-US" sz="4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accent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accent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accent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accent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accent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40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lim</m:t>
                                        </m:r>
                                      </m:e>
                                      <m:lim>
                                        <m: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lim>
                                    </m:limLow>
                                  </m:fName>
                                  <m:e>
                                    <m:f>
                                      <m:fPr>
                                        <m:ctrlP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  <m:d>
                                          <m:dPr>
                                            <m:ctrlP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den>
                                    </m:f>
                                  </m:e>
                                </m:func>
                              </m:oMath>
                            </m:oMathPara>
                          </a14:m>
                          <a:endParaRPr kumimoji="0" lang="en-US" sz="40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53512664"/>
                      </a:ext>
                    </a:extLst>
                  </a:tr>
                  <a:tr h="31766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4000" b="0" i="0" u="none" strike="noStrike" cap="none" normalizeH="0" baseline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Tùy</a:t>
                          </a:r>
                          <a:r>
                            <a:rPr kumimoji="0" lang="en-US" sz="40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ý</a:t>
                          </a: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40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</a:t>
                          </a: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69208049"/>
                      </a:ext>
                    </a:extLst>
                  </a:tr>
                  <a:tr h="210982"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19793016"/>
                      </a:ext>
                    </a:extLst>
                  </a:tr>
                  <a:tr h="309534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5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5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61525130"/>
                      </a:ext>
                    </a:extLst>
                  </a:tr>
                  <a:tr h="0"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40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68767607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5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5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304589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1400069"/>
                  </p:ext>
                </p:extLst>
              </p:nvPr>
            </p:nvGraphicFramePr>
            <p:xfrm>
              <a:off x="14546416" y="8229600"/>
              <a:ext cx="9372600" cy="5435283"/>
            </p:xfrm>
            <a:graphic>
              <a:graphicData uri="http://schemas.openxmlformats.org/drawingml/2006/table">
                <a:tbl>
                  <a:tblPr/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val="4068950994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7826513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95357807"/>
                        </a:ext>
                      </a:extLst>
                    </a:gridCol>
                    <a:gridCol w="2514600">
                      <a:extLst>
                        <a:ext uri="{9D8B030D-6E8A-4147-A177-3AD203B41FA5}">
                          <a16:colId xmlns:a16="http://schemas.microsoft.com/office/drawing/2014/main" val="990730950"/>
                        </a:ext>
                      </a:extLst>
                    </a:gridCol>
                  </a:tblGrid>
                  <a:tr h="14728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800" t="-1240" r="-311467" b="-2706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00800" t="-1240" r="-211467" b="-2706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00800" t="-1240" r="-111467" b="-2706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73123" t="-1240" r="-1211" b="-2706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3512664"/>
                      </a:ext>
                    </a:extLst>
                  </a:tr>
                  <a:tr h="792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800" t="-188462" r="-311467" b="-4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00800" t="-188462" r="-211467" b="-4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4000" b="0" i="0" u="none" strike="noStrike" cap="none" normalizeH="0" baseline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Tùy</a:t>
                          </a:r>
                          <a:r>
                            <a:rPr kumimoji="0" lang="en-US" sz="4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ý</a:t>
                          </a: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4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</a:t>
                          </a: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69208049"/>
                      </a:ext>
                    </a:extLst>
                  </a:tr>
                  <a:tr h="79248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800" t="-144231" r="-311467" b="-101923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00800" t="-288462" r="-111467" b="-3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73123" t="-288462" r="-1211" b="-30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9793016"/>
                      </a:ext>
                    </a:extLst>
                  </a:tr>
                  <a:tr h="7924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5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5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00800" t="-388462" r="-111467" b="-2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73123" t="-388462" r="-1211" b="-20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1525130"/>
                      </a:ext>
                    </a:extLst>
                  </a:tr>
                  <a:tr h="79248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800" t="-244231" r="-311467" b="-1923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4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00800" t="-488462" r="-111467" b="-1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73123" t="-488462" r="-1211" b="-10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8767607"/>
                      </a:ext>
                    </a:extLst>
                  </a:tr>
                  <a:tr h="7924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5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5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00800" t="-588462" r="-111467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73123" t="-588462" r="-1211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045897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3007907" y="1862812"/>
                <a:ext cx="11277600" cy="5071388"/>
              </a:xfrm>
              <a:prstGeom prst="rect">
                <a:avLst/>
              </a:prstGeom>
              <a:solidFill>
                <a:schemeClr val="bg1"/>
              </a:solidFill>
              <a:ln w="57150" cmpd="dbl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lvl="0" algn="ctr">
                  <a:spcBef>
                    <a:spcPts val="600"/>
                  </a:spcBef>
                  <a:spcAft>
                    <a:spcPts val="0"/>
                  </a:spcAft>
                  <a:buSzPts val="1200"/>
                </a:pPr>
                <a:r>
                  <a:rPr lang="fr-FR" sz="400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Nếu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4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4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4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40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;</m:t>
                    </m:r>
                    <m:func>
                      <m:funcPr>
                        <m:ctrlPr>
                          <a:rPr lang="en-US" sz="4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4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4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4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fr-FR" sz="40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khi đó:</a:t>
                </a:r>
                <a:endParaRPr lang="en-US" sz="400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func>
                        <m:func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   </m:t>
                      </m:r>
                    </m:oMath>
                  </m:oMathPara>
                </a14:m>
                <a:endParaRPr lang="en-US" sz="4000" b="1" i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func>
                        <m:func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4000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0"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func>
                        <m:func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ớ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>
                  <a:solidFill>
                    <a:schemeClr val="bg2">
                      <a:lumMod val="10000"/>
                    </a:schemeClr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Char char="F"/>
                </a:pPr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)≥</m:t>
                    </m:r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,∀</m:t>
                    </m:r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thì</a:t>
                </a:r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và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ad>
                          <m:radPr>
                            <m:degHide m:val="on"/>
                            <m:ctrlPr>
                              <a:rPr lang="en-US" sz="40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rad>
                      </m:e>
                    </m:func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rad>
                  </m:oMath>
                </a14:m>
                <a:endParaRPr lang="en-US" sz="4000">
                  <a:solidFill>
                    <a:schemeClr val="bg2">
                      <a:lumMod val="10000"/>
                    </a:schemeClr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7907" y="1862812"/>
                <a:ext cx="11277600" cy="5071388"/>
              </a:xfrm>
              <a:prstGeom prst="rect">
                <a:avLst/>
              </a:prstGeom>
              <a:blipFill>
                <a:blip r:embed="rId5"/>
                <a:stretch>
                  <a:fillRect l="-1506" t="-1784"/>
                </a:stretch>
              </a:blipFill>
              <a:ln w="57150" cmpd="dbl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3125786" y="5457566"/>
            <a:ext cx="6379446" cy="1951764"/>
            <a:chOff x="3125786" y="5457566"/>
            <a:chExt cx="6379446" cy="1951764"/>
          </a:xfrm>
        </p:grpSpPr>
        <p:sp>
          <p:nvSpPr>
            <p:cNvPr id="32" name="Freeform 31"/>
            <p:cNvSpPr/>
            <p:nvPr/>
          </p:nvSpPr>
          <p:spPr>
            <a:xfrm flipH="1">
              <a:off x="3125786" y="5457566"/>
              <a:ext cx="6379446" cy="1951764"/>
            </a:xfrm>
            <a:custGeom>
              <a:avLst/>
              <a:gdLst>
                <a:gd name="connsiteX0" fmla="*/ 0 w 1828800"/>
                <a:gd name="connsiteY0" fmla="*/ 1150374 h 1150374"/>
                <a:gd name="connsiteX1" fmla="*/ 737419 w 1828800"/>
                <a:gd name="connsiteY1" fmla="*/ 265471 h 1150374"/>
                <a:gd name="connsiteX2" fmla="*/ 1828800 w 1828800"/>
                <a:gd name="connsiteY2" fmla="*/ 0 h 1150374"/>
                <a:gd name="connsiteX3" fmla="*/ 1828800 w 1828800"/>
                <a:gd name="connsiteY3" fmla="*/ 0 h 1150374"/>
                <a:gd name="connsiteX0" fmla="*/ 0 w 1828800"/>
                <a:gd name="connsiteY0" fmla="*/ 1150374 h 1163698"/>
                <a:gd name="connsiteX1" fmla="*/ 1262104 w 1828800"/>
                <a:gd name="connsiteY1" fmla="*/ 1118853 h 1163698"/>
                <a:gd name="connsiteX2" fmla="*/ 1828800 w 1828800"/>
                <a:gd name="connsiteY2" fmla="*/ 0 h 1163698"/>
                <a:gd name="connsiteX3" fmla="*/ 1828800 w 1828800"/>
                <a:gd name="connsiteY3" fmla="*/ 0 h 1163698"/>
                <a:gd name="connsiteX0" fmla="*/ 0 w 1828800"/>
                <a:gd name="connsiteY0" fmla="*/ 1150374 h 1246466"/>
                <a:gd name="connsiteX1" fmla="*/ 1262104 w 1828800"/>
                <a:gd name="connsiteY1" fmla="*/ 1118853 h 1246466"/>
                <a:gd name="connsiteX2" fmla="*/ 1828800 w 1828800"/>
                <a:gd name="connsiteY2" fmla="*/ 0 h 1246466"/>
                <a:gd name="connsiteX3" fmla="*/ 1828800 w 1828800"/>
                <a:gd name="connsiteY3" fmla="*/ 0 h 1246466"/>
                <a:gd name="connsiteX0" fmla="*/ 0 w 2225859"/>
                <a:gd name="connsiteY0" fmla="*/ 1759933 h 1759933"/>
                <a:gd name="connsiteX1" fmla="*/ 1659163 w 2225859"/>
                <a:gd name="connsiteY1" fmla="*/ 1118853 h 1759933"/>
                <a:gd name="connsiteX2" fmla="*/ 2225859 w 2225859"/>
                <a:gd name="connsiteY2" fmla="*/ 0 h 1759933"/>
                <a:gd name="connsiteX3" fmla="*/ 2225859 w 2225859"/>
                <a:gd name="connsiteY3" fmla="*/ 0 h 175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859" h="1759933">
                  <a:moveTo>
                    <a:pt x="0" y="1759933"/>
                  </a:moveTo>
                  <a:cubicBezTo>
                    <a:pt x="216309" y="1413346"/>
                    <a:pt x="1288187" y="1412175"/>
                    <a:pt x="1659163" y="1118853"/>
                  </a:cubicBezTo>
                  <a:cubicBezTo>
                    <a:pt x="2030139" y="825531"/>
                    <a:pt x="2225859" y="0"/>
                    <a:pt x="2225859" y="0"/>
                  </a:cubicBezTo>
                  <a:lnTo>
                    <a:pt x="2225859" y="0"/>
                  </a:lnTo>
                </a:path>
              </a:pathLst>
            </a:custGeom>
            <a:ln w="57150"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 rot="520184">
              <a:off x="4337219" y="6416054"/>
              <a:ext cx="2457531" cy="534657"/>
            </a:xfrm>
            <a:prstGeom prst="rect">
              <a:avLst/>
            </a:prstGeom>
          </p:spPr>
          <p:txBody>
            <a:bodyPr wrap="none">
              <a:prstTxWarp prst="textInflateBottom">
                <a:avLst/>
              </a:prstTxWarp>
              <a:spAutoFit/>
            </a:bodyPr>
            <a:lstStyle/>
            <a:p>
              <a:pPr lvl="0"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fr-FR" sz="440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Giới hạn đặc biệt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505235" y="7409330"/>
            <a:ext cx="5041182" cy="3030070"/>
            <a:chOff x="9505235" y="7409330"/>
            <a:chExt cx="5041182" cy="3030070"/>
          </a:xfrm>
        </p:grpSpPr>
        <p:sp>
          <p:nvSpPr>
            <p:cNvPr id="30" name="Freeform 29"/>
            <p:cNvSpPr/>
            <p:nvPr/>
          </p:nvSpPr>
          <p:spPr>
            <a:xfrm flipV="1">
              <a:off x="9505235" y="7409330"/>
              <a:ext cx="5041182" cy="3030070"/>
            </a:xfrm>
            <a:custGeom>
              <a:avLst/>
              <a:gdLst>
                <a:gd name="connsiteX0" fmla="*/ 0 w 1828800"/>
                <a:gd name="connsiteY0" fmla="*/ 1150374 h 1150374"/>
                <a:gd name="connsiteX1" fmla="*/ 737419 w 1828800"/>
                <a:gd name="connsiteY1" fmla="*/ 265471 h 1150374"/>
                <a:gd name="connsiteX2" fmla="*/ 1828800 w 1828800"/>
                <a:gd name="connsiteY2" fmla="*/ 0 h 1150374"/>
                <a:gd name="connsiteX3" fmla="*/ 1828800 w 1828800"/>
                <a:gd name="connsiteY3" fmla="*/ 0 h 1150374"/>
                <a:gd name="connsiteX0" fmla="*/ 0 w 1828800"/>
                <a:gd name="connsiteY0" fmla="*/ 1150374 h 1150374"/>
                <a:gd name="connsiteX1" fmla="*/ 730508 w 1828800"/>
                <a:gd name="connsiteY1" fmla="*/ 366724 h 1150374"/>
                <a:gd name="connsiteX2" fmla="*/ 1828800 w 1828800"/>
                <a:gd name="connsiteY2" fmla="*/ 0 h 1150374"/>
                <a:gd name="connsiteX3" fmla="*/ 1828800 w 1828800"/>
                <a:gd name="connsiteY3" fmla="*/ 0 h 115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150374">
                  <a:moveTo>
                    <a:pt x="0" y="1150374"/>
                  </a:moveTo>
                  <a:cubicBezTo>
                    <a:pt x="216309" y="803787"/>
                    <a:pt x="425708" y="558453"/>
                    <a:pt x="730508" y="366724"/>
                  </a:cubicBezTo>
                  <a:cubicBezTo>
                    <a:pt x="1035308" y="174995"/>
                    <a:pt x="1828800" y="0"/>
                    <a:pt x="1828800" y="0"/>
                  </a:cubicBezTo>
                  <a:lnTo>
                    <a:pt x="1828800" y="0"/>
                  </a:lnTo>
                </a:path>
              </a:pathLst>
            </a:custGeom>
            <a:ln w="57150"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rot="1678586">
              <a:off x="10111451" y="8481237"/>
              <a:ext cx="4387505" cy="1051665"/>
            </a:xfrm>
            <a:prstGeom prst="rect">
              <a:avLst/>
            </a:prstGeom>
          </p:spPr>
          <p:txBody>
            <a:bodyPr wrap="none">
              <a:prstTxWarp prst="textArchDown">
                <a:avLst>
                  <a:gd name="adj" fmla="val 1111270"/>
                </a:avLst>
              </a:prstTxWarp>
              <a:spAutoFit/>
            </a:bodyPr>
            <a:lstStyle/>
            <a:p>
              <a:pPr lvl="0"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fr-FR" sz="720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Quy tắc tính giới hạn của thương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620674" y="7279054"/>
            <a:ext cx="1030332" cy="4303345"/>
            <a:chOff x="8620674" y="7279054"/>
            <a:chExt cx="1030332" cy="4303345"/>
          </a:xfrm>
        </p:grpSpPr>
        <p:sp>
          <p:nvSpPr>
            <p:cNvPr id="31" name="Freeform 30"/>
            <p:cNvSpPr/>
            <p:nvPr/>
          </p:nvSpPr>
          <p:spPr>
            <a:xfrm flipH="1" flipV="1">
              <a:off x="8620674" y="7279054"/>
              <a:ext cx="884560" cy="4303345"/>
            </a:xfrm>
            <a:custGeom>
              <a:avLst/>
              <a:gdLst>
                <a:gd name="connsiteX0" fmla="*/ 0 w 1828800"/>
                <a:gd name="connsiteY0" fmla="*/ 1150374 h 1150374"/>
                <a:gd name="connsiteX1" fmla="*/ 737419 w 1828800"/>
                <a:gd name="connsiteY1" fmla="*/ 265471 h 1150374"/>
                <a:gd name="connsiteX2" fmla="*/ 1828800 w 1828800"/>
                <a:gd name="connsiteY2" fmla="*/ 0 h 1150374"/>
                <a:gd name="connsiteX3" fmla="*/ 1828800 w 1828800"/>
                <a:gd name="connsiteY3" fmla="*/ 0 h 1150374"/>
                <a:gd name="connsiteX0" fmla="*/ 0 w 1828800"/>
                <a:gd name="connsiteY0" fmla="*/ 1150374 h 1150374"/>
                <a:gd name="connsiteX1" fmla="*/ 816189 w 1828800"/>
                <a:gd name="connsiteY1" fmla="*/ 245101 h 1150374"/>
                <a:gd name="connsiteX2" fmla="*/ 1828800 w 1828800"/>
                <a:gd name="connsiteY2" fmla="*/ 0 h 1150374"/>
                <a:gd name="connsiteX3" fmla="*/ 1828800 w 1828800"/>
                <a:gd name="connsiteY3" fmla="*/ 0 h 115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150374">
                  <a:moveTo>
                    <a:pt x="0" y="1150374"/>
                  </a:moveTo>
                  <a:cubicBezTo>
                    <a:pt x="216309" y="803787"/>
                    <a:pt x="511389" y="436830"/>
                    <a:pt x="816189" y="245101"/>
                  </a:cubicBezTo>
                  <a:cubicBezTo>
                    <a:pt x="1120989" y="53372"/>
                    <a:pt x="1828800" y="0"/>
                    <a:pt x="1828800" y="0"/>
                  </a:cubicBezTo>
                  <a:lnTo>
                    <a:pt x="1828800" y="0"/>
                  </a:lnTo>
                </a:path>
              </a:pathLst>
            </a:custGeom>
            <a:ln w="57150"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 rot="16644551">
              <a:off x="7924362" y="9532933"/>
              <a:ext cx="3096723" cy="356565"/>
            </a:xfrm>
            <a:prstGeom prst="rect">
              <a:avLst/>
            </a:prstGeom>
          </p:spPr>
          <p:txBody>
            <a:bodyPr wrap="none">
              <a:prstTxWarp prst="textPlain">
                <a:avLst/>
              </a:prstTxWarp>
              <a:spAutoFit/>
            </a:bodyPr>
            <a:lstStyle/>
            <a:p>
              <a:pPr lvl="0"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fr-FR" sz="720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Quy tắc tính giới hạn của tích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505234" y="3345423"/>
            <a:ext cx="3502672" cy="3933631"/>
            <a:chOff x="9505234" y="3345423"/>
            <a:chExt cx="3502672" cy="3933631"/>
          </a:xfrm>
        </p:grpSpPr>
        <p:sp>
          <p:nvSpPr>
            <p:cNvPr id="33" name="Freeform 32"/>
            <p:cNvSpPr/>
            <p:nvPr/>
          </p:nvSpPr>
          <p:spPr>
            <a:xfrm>
              <a:off x="9505234" y="3345423"/>
              <a:ext cx="3502672" cy="3933631"/>
            </a:xfrm>
            <a:custGeom>
              <a:avLst/>
              <a:gdLst>
                <a:gd name="connsiteX0" fmla="*/ 0 w 1828800"/>
                <a:gd name="connsiteY0" fmla="*/ 1150374 h 1150374"/>
                <a:gd name="connsiteX1" fmla="*/ 737419 w 1828800"/>
                <a:gd name="connsiteY1" fmla="*/ 265471 h 1150374"/>
                <a:gd name="connsiteX2" fmla="*/ 1828800 w 1828800"/>
                <a:gd name="connsiteY2" fmla="*/ 0 h 1150374"/>
                <a:gd name="connsiteX3" fmla="*/ 1828800 w 1828800"/>
                <a:gd name="connsiteY3" fmla="*/ 0 h 1150374"/>
                <a:gd name="connsiteX0" fmla="*/ 0 w 1828800"/>
                <a:gd name="connsiteY0" fmla="*/ 1150374 h 1163698"/>
                <a:gd name="connsiteX1" fmla="*/ 1262104 w 1828800"/>
                <a:gd name="connsiteY1" fmla="*/ 1118853 h 1163698"/>
                <a:gd name="connsiteX2" fmla="*/ 1828800 w 1828800"/>
                <a:gd name="connsiteY2" fmla="*/ 0 h 1163698"/>
                <a:gd name="connsiteX3" fmla="*/ 1828800 w 1828800"/>
                <a:gd name="connsiteY3" fmla="*/ 0 h 1163698"/>
                <a:gd name="connsiteX0" fmla="*/ 0 w 1828800"/>
                <a:gd name="connsiteY0" fmla="*/ 1150374 h 1246466"/>
                <a:gd name="connsiteX1" fmla="*/ 1262104 w 1828800"/>
                <a:gd name="connsiteY1" fmla="*/ 1118853 h 1246466"/>
                <a:gd name="connsiteX2" fmla="*/ 1828800 w 1828800"/>
                <a:gd name="connsiteY2" fmla="*/ 0 h 1246466"/>
                <a:gd name="connsiteX3" fmla="*/ 1828800 w 1828800"/>
                <a:gd name="connsiteY3" fmla="*/ 0 h 1246466"/>
                <a:gd name="connsiteX0" fmla="*/ 0 w 2225859"/>
                <a:gd name="connsiteY0" fmla="*/ 1759933 h 1759933"/>
                <a:gd name="connsiteX1" fmla="*/ 1659163 w 2225859"/>
                <a:gd name="connsiteY1" fmla="*/ 1118853 h 1759933"/>
                <a:gd name="connsiteX2" fmla="*/ 2225859 w 2225859"/>
                <a:gd name="connsiteY2" fmla="*/ 0 h 1759933"/>
                <a:gd name="connsiteX3" fmla="*/ 2225859 w 2225859"/>
                <a:gd name="connsiteY3" fmla="*/ 0 h 1759933"/>
                <a:gd name="connsiteX0" fmla="*/ 0 w 2225859"/>
                <a:gd name="connsiteY0" fmla="*/ 1759933 h 1759933"/>
                <a:gd name="connsiteX1" fmla="*/ 787546 w 2225859"/>
                <a:gd name="connsiteY1" fmla="*/ 743837 h 1759933"/>
                <a:gd name="connsiteX2" fmla="*/ 2225859 w 2225859"/>
                <a:gd name="connsiteY2" fmla="*/ 0 h 1759933"/>
                <a:gd name="connsiteX3" fmla="*/ 2225859 w 2225859"/>
                <a:gd name="connsiteY3" fmla="*/ 0 h 175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859" h="1759933">
                  <a:moveTo>
                    <a:pt x="0" y="1759933"/>
                  </a:moveTo>
                  <a:cubicBezTo>
                    <a:pt x="216309" y="1413346"/>
                    <a:pt x="416570" y="1037159"/>
                    <a:pt x="787546" y="743837"/>
                  </a:cubicBezTo>
                  <a:cubicBezTo>
                    <a:pt x="1158522" y="450515"/>
                    <a:pt x="2225859" y="0"/>
                    <a:pt x="2225859" y="0"/>
                  </a:cubicBezTo>
                  <a:lnTo>
                    <a:pt x="2225859" y="0"/>
                  </a:lnTo>
                </a:path>
              </a:pathLst>
            </a:custGeom>
            <a:ln w="57150"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rot="19136138">
              <a:off x="9738557" y="4279114"/>
              <a:ext cx="2810069" cy="534657"/>
            </a:xfrm>
            <a:prstGeom prst="rect">
              <a:avLst/>
            </a:prstGeom>
          </p:spPr>
          <p:txBody>
            <a:bodyPr wrap="none">
              <a:prstTxWarp prst="textDeflateBottom">
                <a:avLst>
                  <a:gd name="adj" fmla="val 68328"/>
                </a:avLst>
              </a:prstTxWarp>
              <a:spAutoFit/>
            </a:bodyPr>
            <a:lstStyle/>
            <a:p>
              <a:pPr lvl="0"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fr-FR" sz="440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Định lí về giới hạn hữu hạn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929813" y="6440630"/>
            <a:ext cx="5150841" cy="1583993"/>
            <a:chOff x="1041039" y="7102807"/>
            <a:chExt cx="5150841" cy="1583993"/>
          </a:xfrm>
        </p:grpSpPr>
        <p:sp>
          <p:nvSpPr>
            <p:cNvPr id="17" name="Flowchart: Stored Data 16"/>
            <p:cNvSpPr/>
            <p:nvPr/>
          </p:nvSpPr>
          <p:spPr>
            <a:xfrm flipH="1">
              <a:off x="1041039" y="7102807"/>
              <a:ext cx="5150841" cy="1583993"/>
            </a:xfrm>
            <a:prstGeom prst="flowChartOnlineStorage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05607" y="7233083"/>
              <a:ext cx="43919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CỦA HÀM SỐ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829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39068" y="1515168"/>
            <a:ext cx="6993872" cy="987823"/>
            <a:chOff x="739068" y="1515168"/>
            <a:chExt cx="6993872" cy="987823"/>
          </a:xfrm>
        </p:grpSpPr>
        <p:sp>
          <p:nvSpPr>
            <p:cNvPr id="6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90500" y="173355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TÓM TẮT LÍ THUYẾT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3007907" y="1862812"/>
                <a:ext cx="11277600" cy="1662699"/>
              </a:xfrm>
              <a:prstGeom prst="rect">
                <a:avLst/>
              </a:prstGeom>
              <a:solidFill>
                <a:schemeClr val="bg1"/>
              </a:solidFill>
              <a:ln w="57150" cmpd="dbl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lvl="0" algn="ctr">
                  <a:spcBef>
                    <a:spcPts val="600"/>
                  </a:spcBef>
                  <a:spcAft>
                    <a:spcPts val="0"/>
                  </a:spcAft>
                  <a:buSzPts val="1200"/>
                </a:pPr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xác định trên khoảng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0" algn="ctr">
                  <a:spcBef>
                    <a:spcPts val="600"/>
                  </a:spcBef>
                  <a:spcAft>
                    <a:spcPts val="0"/>
                  </a:spcAft>
                  <a:buSzPts val="1200"/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liên tục tại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400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func>
                      <m:func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000">
                  <a:solidFill>
                    <a:schemeClr val="bg2">
                      <a:lumMod val="10000"/>
                    </a:schemeClr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7907" y="1862812"/>
                <a:ext cx="11277600" cy="1662699"/>
              </a:xfrm>
              <a:prstGeom prst="rect">
                <a:avLst/>
              </a:prstGeom>
              <a:blipFill>
                <a:blip r:embed="rId2"/>
                <a:stretch>
                  <a:fillRect t="-4982"/>
                </a:stretch>
              </a:blipFill>
              <a:ln w="57150" cmpd="dbl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9505234" y="3345423"/>
            <a:ext cx="3502672" cy="3933631"/>
            <a:chOff x="9505234" y="3345423"/>
            <a:chExt cx="3502672" cy="3933631"/>
          </a:xfrm>
        </p:grpSpPr>
        <p:sp>
          <p:nvSpPr>
            <p:cNvPr id="21" name="Freeform 20"/>
            <p:cNvSpPr/>
            <p:nvPr/>
          </p:nvSpPr>
          <p:spPr>
            <a:xfrm>
              <a:off x="9505234" y="3345423"/>
              <a:ext cx="3502672" cy="3933631"/>
            </a:xfrm>
            <a:custGeom>
              <a:avLst/>
              <a:gdLst>
                <a:gd name="connsiteX0" fmla="*/ 0 w 1828800"/>
                <a:gd name="connsiteY0" fmla="*/ 1150374 h 1150374"/>
                <a:gd name="connsiteX1" fmla="*/ 737419 w 1828800"/>
                <a:gd name="connsiteY1" fmla="*/ 265471 h 1150374"/>
                <a:gd name="connsiteX2" fmla="*/ 1828800 w 1828800"/>
                <a:gd name="connsiteY2" fmla="*/ 0 h 1150374"/>
                <a:gd name="connsiteX3" fmla="*/ 1828800 w 1828800"/>
                <a:gd name="connsiteY3" fmla="*/ 0 h 1150374"/>
                <a:gd name="connsiteX0" fmla="*/ 0 w 1828800"/>
                <a:gd name="connsiteY0" fmla="*/ 1150374 h 1163698"/>
                <a:gd name="connsiteX1" fmla="*/ 1262104 w 1828800"/>
                <a:gd name="connsiteY1" fmla="*/ 1118853 h 1163698"/>
                <a:gd name="connsiteX2" fmla="*/ 1828800 w 1828800"/>
                <a:gd name="connsiteY2" fmla="*/ 0 h 1163698"/>
                <a:gd name="connsiteX3" fmla="*/ 1828800 w 1828800"/>
                <a:gd name="connsiteY3" fmla="*/ 0 h 1163698"/>
                <a:gd name="connsiteX0" fmla="*/ 0 w 1828800"/>
                <a:gd name="connsiteY0" fmla="*/ 1150374 h 1246466"/>
                <a:gd name="connsiteX1" fmla="*/ 1262104 w 1828800"/>
                <a:gd name="connsiteY1" fmla="*/ 1118853 h 1246466"/>
                <a:gd name="connsiteX2" fmla="*/ 1828800 w 1828800"/>
                <a:gd name="connsiteY2" fmla="*/ 0 h 1246466"/>
                <a:gd name="connsiteX3" fmla="*/ 1828800 w 1828800"/>
                <a:gd name="connsiteY3" fmla="*/ 0 h 1246466"/>
                <a:gd name="connsiteX0" fmla="*/ 0 w 2225859"/>
                <a:gd name="connsiteY0" fmla="*/ 1759933 h 1759933"/>
                <a:gd name="connsiteX1" fmla="*/ 1659163 w 2225859"/>
                <a:gd name="connsiteY1" fmla="*/ 1118853 h 1759933"/>
                <a:gd name="connsiteX2" fmla="*/ 2225859 w 2225859"/>
                <a:gd name="connsiteY2" fmla="*/ 0 h 1759933"/>
                <a:gd name="connsiteX3" fmla="*/ 2225859 w 2225859"/>
                <a:gd name="connsiteY3" fmla="*/ 0 h 1759933"/>
                <a:gd name="connsiteX0" fmla="*/ 0 w 2225859"/>
                <a:gd name="connsiteY0" fmla="*/ 1759933 h 1759933"/>
                <a:gd name="connsiteX1" fmla="*/ 787546 w 2225859"/>
                <a:gd name="connsiteY1" fmla="*/ 743837 h 1759933"/>
                <a:gd name="connsiteX2" fmla="*/ 2225859 w 2225859"/>
                <a:gd name="connsiteY2" fmla="*/ 0 h 1759933"/>
                <a:gd name="connsiteX3" fmla="*/ 2225859 w 2225859"/>
                <a:gd name="connsiteY3" fmla="*/ 0 h 175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859" h="1759933">
                  <a:moveTo>
                    <a:pt x="0" y="1759933"/>
                  </a:moveTo>
                  <a:cubicBezTo>
                    <a:pt x="216309" y="1413346"/>
                    <a:pt x="416570" y="1037159"/>
                    <a:pt x="787546" y="743837"/>
                  </a:cubicBezTo>
                  <a:cubicBezTo>
                    <a:pt x="1158522" y="450515"/>
                    <a:pt x="2225859" y="0"/>
                    <a:pt x="2225859" y="0"/>
                  </a:cubicBezTo>
                  <a:lnTo>
                    <a:pt x="2225859" y="0"/>
                  </a:lnTo>
                </a:path>
              </a:pathLst>
            </a:custGeom>
            <a:ln w="57150"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9136138">
              <a:off x="9670845" y="4279114"/>
              <a:ext cx="2810069" cy="534657"/>
            </a:xfrm>
            <a:prstGeom prst="rect">
              <a:avLst/>
            </a:prstGeom>
          </p:spPr>
          <p:txBody>
            <a:bodyPr wrap="none">
              <a:prstTxWarp prst="textDeflateBottom">
                <a:avLst>
                  <a:gd name="adj" fmla="val 68328"/>
                </a:avLst>
              </a:prstTxWarp>
              <a:spAutoFit/>
            </a:bodyPr>
            <a:lstStyle/>
            <a:p>
              <a:pPr lvl="0"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fr-FR" sz="440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Hàm số liên tục tại 1 điểm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3549303" y="5411195"/>
                <a:ext cx="10620259" cy="3507499"/>
              </a:xfrm>
              <a:prstGeom prst="rect">
                <a:avLst/>
              </a:prstGeom>
              <a:solidFill>
                <a:schemeClr val="bg1"/>
              </a:solidFill>
              <a:ln w="57150" cmpd="dbl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lvl="0">
                  <a:spcBef>
                    <a:spcPts val="600"/>
                  </a:spcBef>
                  <a:spcAft>
                    <a:spcPts val="0"/>
                  </a:spcAft>
                  <a:buSzPts val="1200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</m:t>
                    </m:r>
                    <m:r>
                      <a:rPr lang="en-US" sz="4000" b="1" i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liên tục trên khoảng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liên tục tại mọi điểm thuộc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endParaRPr lang="en-US" sz="4000">
                  <a:solidFill>
                    <a:schemeClr val="bg2">
                      <a:lumMod val="1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  <a:buSzPts val="1200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</m:t>
                    </m:r>
                    <m:r>
                      <a:rPr lang="en-US" sz="4000" b="1" i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liên tục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00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liên tục tại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và </a:t>
                </a:r>
              </a:p>
              <a:p>
                <a:pPr algn="ctr">
                  <a:spcBef>
                    <a:spcPts val="600"/>
                  </a:spcBef>
                  <a:spcAft>
                    <a:spcPts val="0"/>
                  </a:spcAft>
                  <a:buSzPts val="12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,</m:t>
                      </m:r>
                      <m:func>
                        <m:func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>
                  <a:solidFill>
                    <a:schemeClr val="bg2">
                      <a:lumMod val="1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9303" y="5411195"/>
                <a:ext cx="10620259" cy="3507499"/>
              </a:xfrm>
              <a:prstGeom prst="rect">
                <a:avLst/>
              </a:prstGeom>
              <a:blipFill>
                <a:blip r:embed="rId3"/>
                <a:stretch>
                  <a:fillRect l="-1828" t="-2397"/>
                </a:stretch>
              </a:blipFill>
              <a:ln w="57150" cmpd="dbl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7432705" y="7880313"/>
            <a:ext cx="6116598" cy="1035159"/>
            <a:chOff x="8150421" y="7289992"/>
            <a:chExt cx="5412234" cy="1543192"/>
          </a:xfrm>
        </p:grpSpPr>
        <p:sp>
          <p:nvSpPr>
            <p:cNvPr id="25" name="Freeform 24"/>
            <p:cNvSpPr/>
            <p:nvPr/>
          </p:nvSpPr>
          <p:spPr>
            <a:xfrm flipV="1">
              <a:off x="8150421" y="7289992"/>
              <a:ext cx="5412234" cy="1313904"/>
            </a:xfrm>
            <a:custGeom>
              <a:avLst/>
              <a:gdLst>
                <a:gd name="connsiteX0" fmla="*/ 0 w 1828800"/>
                <a:gd name="connsiteY0" fmla="*/ 1150374 h 1150374"/>
                <a:gd name="connsiteX1" fmla="*/ 737419 w 1828800"/>
                <a:gd name="connsiteY1" fmla="*/ 265471 h 1150374"/>
                <a:gd name="connsiteX2" fmla="*/ 1828800 w 1828800"/>
                <a:gd name="connsiteY2" fmla="*/ 0 h 1150374"/>
                <a:gd name="connsiteX3" fmla="*/ 1828800 w 1828800"/>
                <a:gd name="connsiteY3" fmla="*/ 0 h 1150374"/>
                <a:gd name="connsiteX0" fmla="*/ 0 w 1828800"/>
                <a:gd name="connsiteY0" fmla="*/ 1150374 h 1163698"/>
                <a:gd name="connsiteX1" fmla="*/ 1262104 w 1828800"/>
                <a:gd name="connsiteY1" fmla="*/ 1118853 h 1163698"/>
                <a:gd name="connsiteX2" fmla="*/ 1828800 w 1828800"/>
                <a:gd name="connsiteY2" fmla="*/ 0 h 1163698"/>
                <a:gd name="connsiteX3" fmla="*/ 1828800 w 1828800"/>
                <a:gd name="connsiteY3" fmla="*/ 0 h 1163698"/>
                <a:gd name="connsiteX0" fmla="*/ 0 w 1828800"/>
                <a:gd name="connsiteY0" fmla="*/ 1150374 h 1246466"/>
                <a:gd name="connsiteX1" fmla="*/ 1262104 w 1828800"/>
                <a:gd name="connsiteY1" fmla="*/ 1118853 h 1246466"/>
                <a:gd name="connsiteX2" fmla="*/ 1828800 w 1828800"/>
                <a:gd name="connsiteY2" fmla="*/ 0 h 1246466"/>
                <a:gd name="connsiteX3" fmla="*/ 1828800 w 1828800"/>
                <a:gd name="connsiteY3" fmla="*/ 0 h 1246466"/>
                <a:gd name="connsiteX0" fmla="*/ 0 w 2225859"/>
                <a:gd name="connsiteY0" fmla="*/ 1759933 h 1759933"/>
                <a:gd name="connsiteX1" fmla="*/ 1659163 w 2225859"/>
                <a:gd name="connsiteY1" fmla="*/ 1118853 h 1759933"/>
                <a:gd name="connsiteX2" fmla="*/ 2225859 w 2225859"/>
                <a:gd name="connsiteY2" fmla="*/ 0 h 1759933"/>
                <a:gd name="connsiteX3" fmla="*/ 2225859 w 2225859"/>
                <a:gd name="connsiteY3" fmla="*/ 0 h 1759933"/>
                <a:gd name="connsiteX0" fmla="*/ 0 w 2225859"/>
                <a:gd name="connsiteY0" fmla="*/ 1759933 h 1759933"/>
                <a:gd name="connsiteX1" fmla="*/ 787546 w 2225859"/>
                <a:gd name="connsiteY1" fmla="*/ 743837 h 1759933"/>
                <a:gd name="connsiteX2" fmla="*/ 2225859 w 2225859"/>
                <a:gd name="connsiteY2" fmla="*/ 0 h 1759933"/>
                <a:gd name="connsiteX3" fmla="*/ 2225859 w 2225859"/>
                <a:gd name="connsiteY3" fmla="*/ 0 h 175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859" h="1759933">
                  <a:moveTo>
                    <a:pt x="0" y="1759933"/>
                  </a:moveTo>
                  <a:cubicBezTo>
                    <a:pt x="216309" y="1413346"/>
                    <a:pt x="416570" y="1037159"/>
                    <a:pt x="787546" y="743837"/>
                  </a:cubicBezTo>
                  <a:cubicBezTo>
                    <a:pt x="1158522" y="450515"/>
                    <a:pt x="2225859" y="0"/>
                    <a:pt x="2225859" y="0"/>
                  </a:cubicBezTo>
                  <a:lnTo>
                    <a:pt x="2225859" y="0"/>
                  </a:lnTo>
                </a:path>
              </a:pathLst>
            </a:custGeom>
            <a:ln w="57150"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359383">
              <a:off x="9404981" y="8274345"/>
              <a:ext cx="3999476" cy="558839"/>
            </a:xfrm>
            <a:prstGeom prst="rect">
              <a:avLst/>
            </a:prstGeom>
          </p:spPr>
          <p:txBody>
            <a:bodyPr wrap="none">
              <a:prstTxWarp prst="textChevronInverted">
                <a:avLst>
                  <a:gd name="adj" fmla="val 78698"/>
                </a:avLst>
              </a:prstTxWarp>
              <a:spAutoFit/>
            </a:bodyPr>
            <a:lstStyle/>
            <a:p>
              <a:pPr lvl="0"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fr-FR" sz="440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Hàm số liên tục trên khoảng/đoạn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030787" y="5122184"/>
            <a:ext cx="4474446" cy="2233355"/>
            <a:chOff x="5030787" y="5122184"/>
            <a:chExt cx="4474446" cy="2233355"/>
          </a:xfrm>
        </p:grpSpPr>
        <p:sp>
          <p:nvSpPr>
            <p:cNvPr id="28" name="Freeform 27"/>
            <p:cNvSpPr/>
            <p:nvPr/>
          </p:nvSpPr>
          <p:spPr>
            <a:xfrm flipH="1">
              <a:off x="5030787" y="5122184"/>
              <a:ext cx="4474446" cy="2233355"/>
            </a:xfrm>
            <a:custGeom>
              <a:avLst/>
              <a:gdLst>
                <a:gd name="connsiteX0" fmla="*/ 0 w 1828800"/>
                <a:gd name="connsiteY0" fmla="*/ 1150374 h 1150374"/>
                <a:gd name="connsiteX1" fmla="*/ 737419 w 1828800"/>
                <a:gd name="connsiteY1" fmla="*/ 265471 h 1150374"/>
                <a:gd name="connsiteX2" fmla="*/ 1828800 w 1828800"/>
                <a:gd name="connsiteY2" fmla="*/ 0 h 1150374"/>
                <a:gd name="connsiteX3" fmla="*/ 1828800 w 1828800"/>
                <a:gd name="connsiteY3" fmla="*/ 0 h 1150374"/>
                <a:gd name="connsiteX0" fmla="*/ 0 w 1828800"/>
                <a:gd name="connsiteY0" fmla="*/ 1150374 h 1163698"/>
                <a:gd name="connsiteX1" fmla="*/ 1262104 w 1828800"/>
                <a:gd name="connsiteY1" fmla="*/ 1118853 h 1163698"/>
                <a:gd name="connsiteX2" fmla="*/ 1828800 w 1828800"/>
                <a:gd name="connsiteY2" fmla="*/ 0 h 1163698"/>
                <a:gd name="connsiteX3" fmla="*/ 1828800 w 1828800"/>
                <a:gd name="connsiteY3" fmla="*/ 0 h 1163698"/>
                <a:gd name="connsiteX0" fmla="*/ 0 w 1828800"/>
                <a:gd name="connsiteY0" fmla="*/ 1150374 h 1246466"/>
                <a:gd name="connsiteX1" fmla="*/ 1262104 w 1828800"/>
                <a:gd name="connsiteY1" fmla="*/ 1118853 h 1246466"/>
                <a:gd name="connsiteX2" fmla="*/ 1828800 w 1828800"/>
                <a:gd name="connsiteY2" fmla="*/ 0 h 1246466"/>
                <a:gd name="connsiteX3" fmla="*/ 1828800 w 1828800"/>
                <a:gd name="connsiteY3" fmla="*/ 0 h 1246466"/>
                <a:gd name="connsiteX0" fmla="*/ 0 w 2225859"/>
                <a:gd name="connsiteY0" fmla="*/ 1759933 h 1759933"/>
                <a:gd name="connsiteX1" fmla="*/ 1659163 w 2225859"/>
                <a:gd name="connsiteY1" fmla="*/ 1118853 h 1759933"/>
                <a:gd name="connsiteX2" fmla="*/ 2225859 w 2225859"/>
                <a:gd name="connsiteY2" fmla="*/ 0 h 1759933"/>
                <a:gd name="connsiteX3" fmla="*/ 2225859 w 2225859"/>
                <a:gd name="connsiteY3" fmla="*/ 0 h 1759933"/>
                <a:gd name="connsiteX0" fmla="*/ 0 w 2225859"/>
                <a:gd name="connsiteY0" fmla="*/ 1759933 h 1759933"/>
                <a:gd name="connsiteX1" fmla="*/ 787546 w 2225859"/>
                <a:gd name="connsiteY1" fmla="*/ 743837 h 1759933"/>
                <a:gd name="connsiteX2" fmla="*/ 2225859 w 2225859"/>
                <a:gd name="connsiteY2" fmla="*/ 0 h 1759933"/>
                <a:gd name="connsiteX3" fmla="*/ 2225859 w 2225859"/>
                <a:gd name="connsiteY3" fmla="*/ 0 h 1759933"/>
                <a:gd name="connsiteX0" fmla="*/ 0 w 2225859"/>
                <a:gd name="connsiteY0" fmla="*/ 1759933 h 1759933"/>
                <a:gd name="connsiteX1" fmla="*/ 1741322 w 2225859"/>
                <a:gd name="connsiteY1" fmla="*/ 883302 h 1759933"/>
                <a:gd name="connsiteX2" fmla="*/ 2225859 w 2225859"/>
                <a:gd name="connsiteY2" fmla="*/ 0 h 1759933"/>
                <a:gd name="connsiteX3" fmla="*/ 2225859 w 2225859"/>
                <a:gd name="connsiteY3" fmla="*/ 0 h 175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859" h="1759933">
                  <a:moveTo>
                    <a:pt x="0" y="1759933"/>
                  </a:moveTo>
                  <a:cubicBezTo>
                    <a:pt x="216309" y="1413346"/>
                    <a:pt x="1370346" y="1176624"/>
                    <a:pt x="1741322" y="883302"/>
                  </a:cubicBezTo>
                  <a:cubicBezTo>
                    <a:pt x="2112298" y="589980"/>
                    <a:pt x="2225859" y="0"/>
                    <a:pt x="2225859" y="0"/>
                  </a:cubicBezTo>
                  <a:lnTo>
                    <a:pt x="2225859" y="0"/>
                  </a:lnTo>
                </a:path>
              </a:pathLst>
            </a:custGeom>
            <a:ln w="57150"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rot="1238142">
              <a:off x="5455029" y="5742740"/>
              <a:ext cx="1953649" cy="396279"/>
            </a:xfrm>
            <a:prstGeom prst="rect">
              <a:avLst/>
            </a:prstGeom>
          </p:spPr>
          <p:txBody>
            <a:bodyPr wrap="none">
              <a:prstTxWarp prst="textPlain">
                <a:avLst/>
              </a:prstTxWarp>
              <a:spAutoFit/>
            </a:bodyPr>
            <a:lstStyle/>
            <a:p>
              <a:pPr lvl="0"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fr-FR" sz="440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Định lí 1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676840" y="3166408"/>
            <a:ext cx="7997072" cy="1938992"/>
          </a:xfrm>
          <a:prstGeom prst="rect">
            <a:avLst/>
          </a:prstGeom>
          <a:solidFill>
            <a:schemeClr val="bg1"/>
          </a:solidFill>
          <a:ln w="57150" cmpd="dbl">
            <a:solidFill>
              <a:srgbClr val="008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Các hàm số đa thức, phân thức hữu tỉ, các hàm số lượng giác liên tục trên các khoảng xác định của chúng.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030784" y="7856355"/>
            <a:ext cx="2385050" cy="2080174"/>
            <a:chOff x="7028228" y="7925988"/>
            <a:chExt cx="1343055" cy="2031469"/>
          </a:xfrm>
        </p:grpSpPr>
        <p:sp>
          <p:nvSpPr>
            <p:cNvPr id="32" name="Freeform 31"/>
            <p:cNvSpPr/>
            <p:nvPr/>
          </p:nvSpPr>
          <p:spPr>
            <a:xfrm flipH="1" flipV="1">
              <a:off x="7028228" y="7925988"/>
              <a:ext cx="1343055" cy="2031469"/>
            </a:xfrm>
            <a:custGeom>
              <a:avLst/>
              <a:gdLst>
                <a:gd name="connsiteX0" fmla="*/ 0 w 1828800"/>
                <a:gd name="connsiteY0" fmla="*/ 1150374 h 1150374"/>
                <a:gd name="connsiteX1" fmla="*/ 737419 w 1828800"/>
                <a:gd name="connsiteY1" fmla="*/ 265471 h 1150374"/>
                <a:gd name="connsiteX2" fmla="*/ 1828800 w 1828800"/>
                <a:gd name="connsiteY2" fmla="*/ 0 h 1150374"/>
                <a:gd name="connsiteX3" fmla="*/ 1828800 w 1828800"/>
                <a:gd name="connsiteY3" fmla="*/ 0 h 1150374"/>
                <a:gd name="connsiteX0" fmla="*/ 0 w 1828800"/>
                <a:gd name="connsiteY0" fmla="*/ 1150374 h 1163698"/>
                <a:gd name="connsiteX1" fmla="*/ 1262104 w 1828800"/>
                <a:gd name="connsiteY1" fmla="*/ 1118853 h 1163698"/>
                <a:gd name="connsiteX2" fmla="*/ 1828800 w 1828800"/>
                <a:gd name="connsiteY2" fmla="*/ 0 h 1163698"/>
                <a:gd name="connsiteX3" fmla="*/ 1828800 w 1828800"/>
                <a:gd name="connsiteY3" fmla="*/ 0 h 1163698"/>
                <a:gd name="connsiteX0" fmla="*/ 0 w 1828800"/>
                <a:gd name="connsiteY0" fmla="*/ 1150374 h 1246466"/>
                <a:gd name="connsiteX1" fmla="*/ 1262104 w 1828800"/>
                <a:gd name="connsiteY1" fmla="*/ 1118853 h 1246466"/>
                <a:gd name="connsiteX2" fmla="*/ 1828800 w 1828800"/>
                <a:gd name="connsiteY2" fmla="*/ 0 h 1246466"/>
                <a:gd name="connsiteX3" fmla="*/ 1828800 w 1828800"/>
                <a:gd name="connsiteY3" fmla="*/ 0 h 1246466"/>
                <a:gd name="connsiteX0" fmla="*/ 0 w 2225859"/>
                <a:gd name="connsiteY0" fmla="*/ 1759933 h 1759933"/>
                <a:gd name="connsiteX1" fmla="*/ 1659163 w 2225859"/>
                <a:gd name="connsiteY1" fmla="*/ 1118853 h 1759933"/>
                <a:gd name="connsiteX2" fmla="*/ 2225859 w 2225859"/>
                <a:gd name="connsiteY2" fmla="*/ 0 h 1759933"/>
                <a:gd name="connsiteX3" fmla="*/ 2225859 w 2225859"/>
                <a:gd name="connsiteY3" fmla="*/ 0 h 1759933"/>
                <a:gd name="connsiteX0" fmla="*/ 0 w 2225859"/>
                <a:gd name="connsiteY0" fmla="*/ 1759933 h 1759933"/>
                <a:gd name="connsiteX1" fmla="*/ 787546 w 2225859"/>
                <a:gd name="connsiteY1" fmla="*/ 743837 h 1759933"/>
                <a:gd name="connsiteX2" fmla="*/ 2225859 w 2225859"/>
                <a:gd name="connsiteY2" fmla="*/ 0 h 1759933"/>
                <a:gd name="connsiteX3" fmla="*/ 2225859 w 2225859"/>
                <a:gd name="connsiteY3" fmla="*/ 0 h 175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859" h="1759933">
                  <a:moveTo>
                    <a:pt x="0" y="1759933"/>
                  </a:moveTo>
                  <a:cubicBezTo>
                    <a:pt x="216309" y="1413346"/>
                    <a:pt x="416570" y="1037159"/>
                    <a:pt x="787546" y="743837"/>
                  </a:cubicBezTo>
                  <a:cubicBezTo>
                    <a:pt x="1158522" y="450515"/>
                    <a:pt x="2225859" y="0"/>
                    <a:pt x="2225859" y="0"/>
                  </a:cubicBezTo>
                  <a:lnTo>
                    <a:pt x="2225859" y="0"/>
                  </a:lnTo>
                </a:path>
              </a:pathLst>
            </a:custGeom>
            <a:ln w="57150"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19907500">
              <a:off x="7034993" y="9128325"/>
              <a:ext cx="899310" cy="371798"/>
            </a:xfrm>
            <a:prstGeom prst="rect">
              <a:avLst/>
            </a:prstGeom>
          </p:spPr>
          <p:txBody>
            <a:bodyPr wrap="none">
              <a:prstTxWarp prst="textChevronInverted">
                <a:avLst>
                  <a:gd name="adj" fmla="val 78698"/>
                </a:avLst>
              </a:prstTxWarp>
              <a:spAutoFit/>
            </a:bodyPr>
            <a:lstStyle/>
            <a:p>
              <a:pPr lvl="0"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fr-FR" sz="440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Định lí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53987" y="10013013"/>
                <a:ext cx="11353800" cy="2627258"/>
              </a:xfrm>
              <a:prstGeom prst="rect">
                <a:avLst/>
              </a:prstGeom>
              <a:solidFill>
                <a:schemeClr val="bg1"/>
              </a:solidFill>
              <a:ln w="57150" cmpd="dbl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sz="4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en-US" sz="4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li</m:t>
                      </m:r>
                      <m:r>
                        <a:rPr lang="en-US" alt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alt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alt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ụ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alt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alt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ạ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alt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en-US" sz="4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khi</m:t>
                      </m:r>
                      <m:r>
                        <a:rPr lang="en-US" alt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đó</m:t>
                      </m:r>
                    </m:oMath>
                  </m:oMathPara>
                </a14:m>
                <a:endParaRPr lang="en-US" altLang="en-US" sz="4000" b="0">
                  <a:solidFill>
                    <a:srgbClr val="0000FF"/>
                  </a:solidFill>
                </a:endParaRP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alt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à </m:t>
                      </m:r>
                      <m:r>
                        <a:rPr lang="en-US" alt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li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ụ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ạ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en-US" sz="4000">
                  <a:solidFill>
                    <a:srgbClr val="0000FF"/>
                  </a:solidFill>
                </a:endParaRP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r>
                        <a:rPr lang="en-US" sz="4000" i="1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alt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4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li</m:t>
                      </m:r>
                      <m:r>
                        <a:rPr lang="en-US" altLang="en-US" sz="4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altLang="en-US" sz="4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altLang="en-US" sz="4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4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altLang="en-US" sz="4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ụ</m:t>
                      </m:r>
                      <m:r>
                        <m:rPr>
                          <m:sty m:val="p"/>
                        </m:rPr>
                        <a:rPr lang="en-US" altLang="en-US" sz="4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altLang="en-US" sz="4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4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altLang="en-US" sz="4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ạ</m:t>
                      </m:r>
                      <m:r>
                        <m:rPr>
                          <m:sty m:val="p"/>
                        </m:rPr>
                        <a:rPr lang="en-US" altLang="en-US" sz="4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alt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ế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en-US" sz="4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87" y="10013013"/>
                <a:ext cx="11353800" cy="26272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 cmpd="dbl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 flipH="1">
            <a:off x="7415835" y="7868334"/>
            <a:ext cx="6911351" cy="2639165"/>
            <a:chOff x="7676944" y="7501643"/>
            <a:chExt cx="2481691" cy="1532255"/>
          </a:xfrm>
        </p:grpSpPr>
        <p:sp>
          <p:nvSpPr>
            <p:cNvPr id="38" name="Freeform 37"/>
            <p:cNvSpPr/>
            <p:nvPr/>
          </p:nvSpPr>
          <p:spPr>
            <a:xfrm flipH="1" flipV="1">
              <a:off x="7676944" y="7501643"/>
              <a:ext cx="2481691" cy="1532255"/>
            </a:xfrm>
            <a:custGeom>
              <a:avLst/>
              <a:gdLst>
                <a:gd name="connsiteX0" fmla="*/ 0 w 1828800"/>
                <a:gd name="connsiteY0" fmla="*/ 1150374 h 1150374"/>
                <a:gd name="connsiteX1" fmla="*/ 737419 w 1828800"/>
                <a:gd name="connsiteY1" fmla="*/ 265471 h 1150374"/>
                <a:gd name="connsiteX2" fmla="*/ 1828800 w 1828800"/>
                <a:gd name="connsiteY2" fmla="*/ 0 h 1150374"/>
                <a:gd name="connsiteX3" fmla="*/ 1828800 w 1828800"/>
                <a:gd name="connsiteY3" fmla="*/ 0 h 1150374"/>
                <a:gd name="connsiteX0" fmla="*/ 0 w 1828800"/>
                <a:gd name="connsiteY0" fmla="*/ 1150374 h 1163698"/>
                <a:gd name="connsiteX1" fmla="*/ 1262104 w 1828800"/>
                <a:gd name="connsiteY1" fmla="*/ 1118853 h 1163698"/>
                <a:gd name="connsiteX2" fmla="*/ 1828800 w 1828800"/>
                <a:gd name="connsiteY2" fmla="*/ 0 h 1163698"/>
                <a:gd name="connsiteX3" fmla="*/ 1828800 w 1828800"/>
                <a:gd name="connsiteY3" fmla="*/ 0 h 1163698"/>
                <a:gd name="connsiteX0" fmla="*/ 0 w 1828800"/>
                <a:gd name="connsiteY0" fmla="*/ 1150374 h 1246466"/>
                <a:gd name="connsiteX1" fmla="*/ 1262104 w 1828800"/>
                <a:gd name="connsiteY1" fmla="*/ 1118853 h 1246466"/>
                <a:gd name="connsiteX2" fmla="*/ 1828800 w 1828800"/>
                <a:gd name="connsiteY2" fmla="*/ 0 h 1246466"/>
                <a:gd name="connsiteX3" fmla="*/ 1828800 w 1828800"/>
                <a:gd name="connsiteY3" fmla="*/ 0 h 1246466"/>
                <a:gd name="connsiteX0" fmla="*/ 0 w 2225859"/>
                <a:gd name="connsiteY0" fmla="*/ 1759933 h 1759933"/>
                <a:gd name="connsiteX1" fmla="*/ 1659163 w 2225859"/>
                <a:gd name="connsiteY1" fmla="*/ 1118853 h 1759933"/>
                <a:gd name="connsiteX2" fmla="*/ 2225859 w 2225859"/>
                <a:gd name="connsiteY2" fmla="*/ 0 h 1759933"/>
                <a:gd name="connsiteX3" fmla="*/ 2225859 w 2225859"/>
                <a:gd name="connsiteY3" fmla="*/ 0 h 1759933"/>
                <a:gd name="connsiteX0" fmla="*/ 0 w 2225859"/>
                <a:gd name="connsiteY0" fmla="*/ 1759933 h 1759933"/>
                <a:gd name="connsiteX1" fmla="*/ 787546 w 2225859"/>
                <a:gd name="connsiteY1" fmla="*/ 743837 h 1759933"/>
                <a:gd name="connsiteX2" fmla="*/ 2225859 w 2225859"/>
                <a:gd name="connsiteY2" fmla="*/ 0 h 1759933"/>
                <a:gd name="connsiteX3" fmla="*/ 2225859 w 2225859"/>
                <a:gd name="connsiteY3" fmla="*/ 0 h 1759933"/>
                <a:gd name="connsiteX0" fmla="*/ 0 w 2225859"/>
                <a:gd name="connsiteY0" fmla="*/ 1759933 h 1759933"/>
                <a:gd name="connsiteX1" fmla="*/ 1088349 w 2225859"/>
                <a:gd name="connsiteY1" fmla="*/ 692061 h 1759933"/>
                <a:gd name="connsiteX2" fmla="*/ 2225859 w 2225859"/>
                <a:gd name="connsiteY2" fmla="*/ 0 h 1759933"/>
                <a:gd name="connsiteX3" fmla="*/ 2225859 w 2225859"/>
                <a:gd name="connsiteY3" fmla="*/ 0 h 175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859" h="1759933">
                  <a:moveTo>
                    <a:pt x="0" y="1759933"/>
                  </a:moveTo>
                  <a:cubicBezTo>
                    <a:pt x="216309" y="1413346"/>
                    <a:pt x="717373" y="985383"/>
                    <a:pt x="1088349" y="692061"/>
                  </a:cubicBezTo>
                  <a:cubicBezTo>
                    <a:pt x="1459325" y="398739"/>
                    <a:pt x="2225859" y="0"/>
                    <a:pt x="2225859" y="0"/>
                  </a:cubicBezTo>
                  <a:lnTo>
                    <a:pt x="2225859" y="0"/>
                  </a:lnTo>
                </a:path>
              </a:pathLst>
            </a:custGeom>
            <a:ln w="57150"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rot="20734859" flipH="1">
              <a:off x="7756924" y="8611367"/>
              <a:ext cx="705011" cy="214646"/>
            </a:xfrm>
            <a:prstGeom prst="rect">
              <a:avLst/>
            </a:prstGeom>
          </p:spPr>
          <p:txBody>
            <a:bodyPr wrap="none">
              <a:prstTxWarp prst="textChevronInverted">
                <a:avLst>
                  <a:gd name="adj" fmla="val 78698"/>
                </a:avLst>
              </a:prstTxWarp>
              <a:spAutoFit/>
            </a:bodyPr>
            <a:lstStyle/>
            <a:p>
              <a:pPr lvl="0"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fr-FR" sz="440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Định lí 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2498387" y="10638618"/>
                <a:ext cx="11691812" cy="1924822"/>
              </a:xfrm>
              <a:prstGeom prst="rect">
                <a:avLst/>
              </a:prstGeom>
              <a:solidFill>
                <a:schemeClr val="bg1"/>
              </a:solidFill>
              <a:ln w="57150" cmpd="dbl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à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ố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li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ụ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à 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altLang="en-US" sz="4000" b="0">
                  <a:solidFill>
                    <a:schemeClr val="tx1"/>
                  </a:solidFill>
                </a:endParaRP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ph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ươ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ng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tr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ì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nh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en-US" sz="4000" b="0" i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ó í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nh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ấ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1 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nghi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ệ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</m:t>
                      </m:r>
                      <m:d>
                        <m:dPr>
                          <m:ctrlP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altLang="en-US" sz="4000" b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8387" y="10638618"/>
                <a:ext cx="11691812" cy="19248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 cmpd="dbl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5447872" y="6414620"/>
            <a:ext cx="5150841" cy="1583993"/>
            <a:chOff x="1044527" y="10836607"/>
            <a:chExt cx="5150841" cy="1583993"/>
          </a:xfrm>
        </p:grpSpPr>
        <p:sp>
          <p:nvSpPr>
            <p:cNvPr id="3" name="Flowchart: Stored Data 2"/>
            <p:cNvSpPr/>
            <p:nvPr/>
          </p:nvSpPr>
          <p:spPr>
            <a:xfrm flipH="1">
              <a:off x="1044527" y="10836607"/>
              <a:ext cx="5150841" cy="1583993"/>
            </a:xfrm>
            <a:prstGeom prst="flowChartOnlineStorage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29407" y="10966882"/>
              <a:ext cx="43919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</a:t>
              </a:r>
            </a:p>
            <a:p>
              <a:pPr algn="ctr"/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 TỤC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819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30" grpId="0" animBg="1"/>
      <p:bldP spid="33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7093913" cy="987823"/>
            <a:chOff x="739068" y="1515168"/>
            <a:chExt cx="7093913" cy="987823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90541" y="173355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 DẠNG BÀI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8291767" y="8798074"/>
                <a:ext cx="10302620" cy="92845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ô đị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∞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1767" y="8798074"/>
                <a:ext cx="10302620" cy="9284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8307386" y="3352800"/>
                <a:ext cx="10287001" cy="171854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Gi</m:t>
                          </m:r>
                          <m: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ớ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  <m: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ạ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ã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  <m: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ố 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ữ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u</m:t>
                          </m:r>
                          <m: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t</m:t>
                          </m:r>
                          <m: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ỉ </m:t>
                          </m:r>
                          <m: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d>
                        </m:num>
                        <m:den>
                          <m: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7386" y="3352800"/>
                <a:ext cx="10287001" cy="17185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8291559" y="7145217"/>
                <a:ext cx="10302828" cy="92845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Gi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ớ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ã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ứ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ă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</m:oMath>
                  </m:oMathPara>
                </a14:m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1559" y="7145217"/>
                <a:ext cx="10302828" cy="9284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8264474" y="5578580"/>
                <a:ext cx="10329913" cy="92845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Gi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ớ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ã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sty m:val="p"/>
                        </m:rPr>
                        <a:rPr lang="en-US" sz="4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ứ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ũ −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ũ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ừ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</m:oMath>
                  </m:oMathPara>
                </a14:m>
                <a:endParaRPr lang="en-US" sz="40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4474" y="5578580"/>
                <a:ext cx="10329913" cy="9284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8291767" y="10414337"/>
            <a:ext cx="10302620" cy="1015663"/>
          </a:xfrm>
          <a:prstGeom prst="rect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0"/>
              </a:spcAft>
              <a:tabLst>
                <a:tab pos="1620520" algn="l"/>
                <a:tab pos="3060700" algn="l"/>
                <a:tab pos="4500880" algn="l"/>
              </a:tabLst>
            </a:pPr>
            <a:r>
              <a:rPr lang="en-US" sz="400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5. Tổng cấp số nhân lùi vô hạn</a:t>
            </a:r>
            <a:endParaRPr lang="en-US" sz="40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Elbow Connector 33"/>
          <p:cNvCxnSpPr>
            <a:endCxn id="28" idx="1"/>
          </p:cNvCxnSpPr>
          <p:nvPr/>
        </p:nvCxnSpPr>
        <p:spPr>
          <a:xfrm rot="5400000" flipH="1" flipV="1">
            <a:off x="5484852" y="5251250"/>
            <a:ext cx="3861709" cy="1783359"/>
          </a:xfrm>
          <a:prstGeom prst="bentConnector2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endCxn id="30" idx="1"/>
          </p:cNvCxnSpPr>
          <p:nvPr/>
        </p:nvCxnSpPr>
        <p:spPr>
          <a:xfrm rot="5400000" flipH="1" flipV="1">
            <a:off x="6518183" y="6048655"/>
            <a:ext cx="1752136" cy="1740446"/>
          </a:xfrm>
          <a:prstGeom prst="bent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>
            <a:off x="4344987" y="7696200"/>
            <a:ext cx="3946572" cy="5508"/>
          </a:xfrm>
          <a:prstGeom prst="bent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endCxn id="27" idx="1"/>
          </p:cNvCxnSpPr>
          <p:nvPr/>
        </p:nvCxnSpPr>
        <p:spPr>
          <a:xfrm>
            <a:off x="6524027" y="8340875"/>
            <a:ext cx="1767740" cy="921429"/>
          </a:xfrm>
          <a:prstGeom prst="bentConnector3">
            <a:avLst>
              <a:gd name="adj1" fmla="val -111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16200000" flipH="1">
            <a:off x="5805324" y="8513649"/>
            <a:ext cx="3177854" cy="1740448"/>
          </a:xfrm>
          <a:prstGeom prst="bentConnector3">
            <a:avLst>
              <a:gd name="adj1" fmla="val 99955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373187" y="6781800"/>
            <a:ext cx="5150841" cy="1583993"/>
            <a:chOff x="922775" y="3232594"/>
            <a:chExt cx="5150841" cy="1583993"/>
          </a:xfrm>
        </p:grpSpPr>
        <p:sp>
          <p:nvSpPr>
            <p:cNvPr id="17" name="Flowchart: Stored Data 16"/>
            <p:cNvSpPr/>
            <p:nvPr/>
          </p:nvSpPr>
          <p:spPr>
            <a:xfrm flipH="1">
              <a:off x="922775" y="3232594"/>
              <a:ext cx="5150841" cy="1583993"/>
            </a:xfrm>
            <a:prstGeom prst="flowChartOnlineStorage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87343" y="3362870"/>
              <a:ext cx="43919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CỦA DÃY SỐ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475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409623" y="5331408"/>
            <a:ext cx="23543736" cy="8320683"/>
            <a:chOff x="1222851" y="5331408"/>
            <a:chExt cx="23543736" cy="8320683"/>
          </a:xfrm>
        </p:grpSpPr>
        <p:sp>
          <p:nvSpPr>
            <p:cNvPr id="19" name="Rounded Rectangle 18"/>
            <p:cNvSpPr/>
            <p:nvPr/>
          </p:nvSpPr>
          <p:spPr>
            <a:xfrm>
              <a:off x="1224549" y="5601639"/>
              <a:ext cx="23542038" cy="805045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22851" y="5331408"/>
              <a:ext cx="3305109" cy="841174"/>
              <a:chOff x="1224542" y="6305967"/>
              <a:chExt cx="3305491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739068" y="1515168"/>
            <a:ext cx="12837457" cy="960327"/>
            <a:chOff x="739068" y="1515168"/>
            <a:chExt cx="12837457" cy="960327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834085" y="167977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i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</a:t>
              </a:r>
              <a:r>
                <a:rPr lang="en-US" sz="4400" i="1" err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Giới</a:t>
              </a:r>
              <a:r>
                <a:rPr lang="en-US" sz="4400" i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hạn</a:t>
              </a:r>
              <a:r>
                <a:rPr lang="en-US" sz="4400" i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dãy</a:t>
              </a:r>
              <a:r>
                <a:rPr lang="en-US" sz="4400" i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4400" i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09623" y="2491133"/>
            <a:ext cx="23512749" cy="2611028"/>
            <a:chOff x="1177638" y="2491133"/>
            <a:chExt cx="23512749" cy="2611028"/>
          </a:xfrm>
        </p:grpSpPr>
        <p:sp>
          <p:nvSpPr>
            <p:cNvPr id="26" name="Rounded Rectangle 25"/>
            <p:cNvSpPr/>
            <p:nvPr/>
          </p:nvSpPr>
          <p:spPr>
            <a:xfrm>
              <a:off x="1177638" y="2895122"/>
              <a:ext cx="23512749" cy="220703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1177638" y="2491133"/>
              <a:ext cx="7779207" cy="896324"/>
              <a:chOff x="1177638" y="2491133"/>
              <a:chExt cx="7779207" cy="896324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 rot="16200000" flipV="1">
                <a:off x="4890437" y="-678951"/>
                <a:ext cx="767196" cy="7365619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149148" y="2590800"/>
                <a:ext cx="680769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 </a:t>
                </a:r>
                <a:r>
                  <a:rPr lang="en-US" sz="3600" i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(Bài tập 3 </a:t>
                </a:r>
                <a:r>
                  <a:rPr lang="en-US" sz="3200" i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SGK, trang 141)</a:t>
                </a:r>
                <a:endParaRPr lang="en-US" sz="3600" i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29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2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837762" y="3449768"/>
                <a:ext cx="21332010" cy="1503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</m:t>
                      </m:r>
                      <m:r>
                        <a:rPr lang="en-US" sz="45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5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den>
                          </m:f>
                        </m:e>
                      </m:func>
                      <m:r>
                        <a:rPr lang="en-US" sz="45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</m:t>
                      </m:r>
                      <m:r>
                        <a:rPr lang="en-US" sz="45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𝑯</m:t>
                      </m:r>
                      <m:r>
                        <a:rPr lang="en-US" sz="45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500" b="1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i="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500" b="1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500" b="1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</m:rad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</m:e>
                          </m:d>
                        </m:e>
                      </m:func>
                      <m:r>
                        <a:rPr lang="en-US" sz="45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</m:t>
                      </m:r>
                      <m:r>
                        <a:rPr lang="en-US" sz="45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𝑵</m:t>
                      </m:r>
                      <m:r>
                        <a:rPr lang="en-US" sz="45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500" b="1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i="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</m:rad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𝟕</m:t>
                              </m:r>
                            </m:den>
                          </m:f>
                        </m:e>
                      </m:func>
                      <m:r>
                        <a:rPr lang="en-US" sz="45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</m:t>
                      </m:r>
                      <m:r>
                        <a:rPr lang="en-US" sz="45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𝑶</m:t>
                      </m:r>
                      <m:r>
                        <a:rPr lang="en-US" sz="45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500" b="1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i="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500" b="1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US" sz="4500" b="1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𝟓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sz="4500" b="1" i="1" spc="-15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762" y="3449768"/>
                <a:ext cx="21332010" cy="15032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569399" y="5905500"/>
                <a:ext cx="11857703" cy="2281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3</m:t>
                              </m:r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𝑛</m:t>
                              </m:r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𝑛</m:t>
                              </m:r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+2</m:t>
                              </m:r>
                            </m:den>
                          </m:f>
                        </m:e>
                      </m:func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0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200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sz="420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200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3−</m:t>
                                  </m:r>
                                  <m:f>
                                    <m:fPr>
                                      <m:ctrlPr>
                                        <a:rPr lang="en-US" sz="4200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200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4200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sz="420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200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sz="4200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200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4200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00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200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200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3−</m:t>
                              </m:r>
                              <m:f>
                                <m:fPr>
                                  <m:ctrlPr>
                                    <a:rPr lang="en-US" sz="4200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200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200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𝑛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sz="4200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4200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200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4200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𝑛</m:t>
                                  </m:r>
                                </m:den>
                              </m:f>
                            </m:den>
                          </m:f>
                          <m:r>
                            <a:rPr lang="en-US" sz="42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=</m:t>
                          </m:r>
                          <m:r>
                            <a:rPr lang="en-US" sz="42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e>
                      </m:func>
                    </m:oMath>
                  </m:oMathPara>
                </a14:m>
                <a:endParaRPr lang="en-US" sz="4200" b="1" i="1" spc="-15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99" y="5905500"/>
                <a:ext cx="11857703" cy="22812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567811" y="8072216"/>
                <a:ext cx="11050588" cy="48979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𝑯</m:t>
                      </m:r>
                      <m:r>
                        <a:rPr lang="en-US" sz="42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0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lim</m:t>
                          </m:r>
                        </m:fName>
                        <m:e>
                          <m:d>
                            <m:dPr>
                              <m:ctrlPr>
                                <a:rPr lang="en-US" sz="420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200" b="0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200" b="0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4200" b="0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+2</m:t>
                                  </m:r>
                                  <m: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𝑛</m:t>
                                  </m:r>
                                </m:e>
                              </m:rad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200" b="1" i="1" spc="-150">
                  <a:solidFill>
                    <a:schemeClr val="tx1"/>
                  </a:solidFill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=</m:t>
                      </m:r>
                      <m:func>
                        <m:funcPr>
                          <m:ctrlPr>
                            <a:rPr lang="en-US" sz="4200" b="1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0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20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+2</m:t>
                                      </m:r>
                                      <m: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  <m: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𝑛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+2</m:t>
                                      </m:r>
                                      <m: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  <m: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𝑛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+2</m:t>
                                      </m:r>
                                      <m: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  <m: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𝑛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4200" b="1" i="1" spc="-150">
                  <a:solidFill>
                    <a:schemeClr val="tx1"/>
                  </a:solidFill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=</m:t>
                      </m:r>
                      <m:func>
                        <m:funcPr>
                          <m:ctrlPr>
                            <a:rPr lang="en-US" sz="4200" b="1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0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200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𝑛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+2</m:t>
                                      </m:r>
                                      <m: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  <m: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𝑛</m:t>
                                  </m:r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0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200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200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200" b="0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1</m:t>
                                      </m:r>
                                      <m: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4200" i="1" spc="-15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200" b="0" i="1" spc="-15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en-US" sz="4200" b="0" i="1" spc="-15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e>
                                  </m:rad>
                                  <m: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1</m:t>
                                  </m:r>
                                </m:e>
                              </m:d>
                            </m:den>
                          </m:f>
                          <m:r>
                            <a:rPr lang="en-US" sz="42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=</m:t>
                          </m:r>
                        </m:e>
                      </m:func>
                      <m:r>
                        <a:rPr lang="en-US" sz="4200" b="1" i="1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</m:oMath>
                  </m:oMathPara>
                </a14:m>
                <a:endParaRPr lang="en-US" sz="4200" b="1" i="1" spc="-15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11" y="8072216"/>
                <a:ext cx="11050588" cy="48979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2227999" y="5684955"/>
                <a:ext cx="11653250" cy="2713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𝑵</m:t>
                      </m:r>
                      <m:r>
                        <a:rPr lang="en-US" sz="42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0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20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20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𝑛</m:t>
                                  </m:r>
                                </m:e>
                              </m:rad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3</m:t>
                              </m:r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𝑛</m:t>
                              </m:r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+7</m:t>
                              </m:r>
                            </m:den>
                          </m:f>
                        </m:e>
                      </m:func>
                      <m:r>
                        <a:rPr lang="en-US" sz="42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00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200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200" b="0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sz="4200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200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en-US" sz="4200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200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4200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e>
                                  </m:rad>
                                  <m:r>
                                    <a:rPr lang="en-US" sz="4200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4200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200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4200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r>
                                <a:rPr lang="en-US" sz="4200" b="0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sz="4200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200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3+</m:t>
                                  </m:r>
                                  <m:f>
                                    <m:fPr>
                                      <m:ctrlPr>
                                        <a:rPr lang="en-US" sz="4200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200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7</m:t>
                                      </m:r>
                                    </m:num>
                                    <m:den>
                                      <m:r>
                                        <a:rPr lang="en-US" sz="4200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0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200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4200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200" b="0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4200" b="0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n-US" sz="4200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𝑛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sz="4200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3+</m:t>
                              </m:r>
                              <m:f>
                                <m:fPr>
                                  <m:ctrlP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𝑛</m:t>
                                  </m:r>
                                </m:den>
                              </m:f>
                            </m:den>
                          </m:f>
                        </m:e>
                      </m:func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200" b="1" i="1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</m:oMath>
                  </m:oMathPara>
                </a14:m>
                <a:endParaRPr lang="en-US" sz="4200" b="1" i="1" spc="-15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7999" y="5684955"/>
                <a:ext cx="11653250" cy="27133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227999" y="9540148"/>
                <a:ext cx="11725360" cy="2431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𝑶</m:t>
                      </m:r>
                      <m:r>
                        <a:rPr lang="en-US" sz="42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0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200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20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4200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5.</m:t>
                              </m:r>
                              <m:sSup>
                                <m:sSupPr>
                                  <m:ctrlP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0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200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420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200" b="0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4</m:t>
                                      </m:r>
                                    </m:e>
                                    <m:sup>
                                      <m: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4200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−5</m:t>
                              </m:r>
                              <m:r>
                                <a:rPr lang="en-US" sz="420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 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4</m:t>
                                      </m:r>
                                    </m:e>
                                    <m:sup>
                                      <m: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4200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1</m:t>
                              </m:r>
                            </m:den>
                          </m:f>
                        </m:e>
                      </m:func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0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200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200" b="0" i="1" spc="-15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4200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−5 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20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200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4200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−1</m:t>
                              </m:r>
                            </m:den>
                          </m:f>
                        </m:e>
                      </m:func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200" b="1" i="1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𝟓</m:t>
                      </m:r>
                    </m:oMath>
                  </m:oMathPara>
                </a14:m>
                <a:endParaRPr lang="en-US" sz="4200" b="1" i="1" spc="-15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7999" y="9540148"/>
                <a:ext cx="11725360" cy="24313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3693599" y="12806449"/>
            <a:ext cx="1630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b="1" spc="-150" err="1">
                <a:latin typeface="Tahoma" pitchFamily="34" charset="0"/>
                <a:ea typeface="Tahoma" pitchFamily="34" charset="0"/>
                <a:cs typeface="Tahoma" pitchFamily="34" charset="0"/>
              </a:rPr>
              <a:t>Mã</a:t>
            </a:r>
            <a:r>
              <a:rPr lang="en-US" sz="4400" b="1" spc="-15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>
                <a:latin typeface="Tahoma" pitchFamily="34" charset="0"/>
                <a:ea typeface="Tahoma" pitchFamily="34" charset="0"/>
                <a:cs typeface="Tahoma" pitchFamily="34" charset="0"/>
              </a:rPr>
              <a:t>hóa</a:t>
            </a:r>
            <a:r>
              <a:rPr lang="en-US" sz="4400" b="1" spc="-150">
                <a:latin typeface="Tahoma" pitchFamily="34" charset="0"/>
                <a:ea typeface="Tahoma" pitchFamily="34" charset="0"/>
                <a:cs typeface="Tahoma" pitchFamily="34" charset="0"/>
              </a:rPr>
              <a:t> 1530 </a:t>
            </a:r>
            <a:r>
              <a:rPr lang="en-US" sz="4400" b="1" spc="-150" err="1"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sz="4400" b="1" spc="-15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>
                <a:latin typeface="Tahoma" pitchFamily="34" charset="0"/>
                <a:ea typeface="Tahoma" pitchFamily="34" charset="0"/>
                <a:cs typeface="Tahoma" pitchFamily="34" charset="0"/>
              </a:rPr>
              <a:t>dịch</a:t>
            </a:r>
            <a:r>
              <a:rPr lang="en-US" sz="4400" b="1" spc="-15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lang="en-US" sz="4400" b="1" spc="-150">
                <a:latin typeface="Tahoma" pitchFamily="34" charset="0"/>
                <a:ea typeface="Tahoma" pitchFamily="34" charset="0"/>
                <a:cs typeface="Tahoma" pitchFamily="34" charset="0"/>
              </a:rPr>
              <a:t> HOAN. </a:t>
            </a:r>
            <a:r>
              <a:rPr lang="en-US" sz="4400" b="1" spc="-150" err="1">
                <a:latin typeface="Tahoma" pitchFamily="34" charset="0"/>
                <a:ea typeface="Tahoma" pitchFamily="34" charset="0"/>
                <a:cs typeface="Tahoma" pitchFamily="34" charset="0"/>
              </a:rPr>
              <a:t>Tên</a:t>
            </a:r>
            <a:r>
              <a:rPr lang="en-US" sz="4400" b="1" spc="-15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4400" b="1" spc="-15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>
                <a:latin typeface="Tahoma" pitchFamily="34" charset="0"/>
                <a:ea typeface="Tahoma" pitchFamily="34" charset="0"/>
                <a:cs typeface="Tahoma" pitchFamily="34" charset="0"/>
              </a:rPr>
              <a:t>sinh</a:t>
            </a:r>
            <a:r>
              <a:rPr lang="en-US" sz="4400" b="1" spc="-15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spc="-15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>
                <a:latin typeface="Tahoma" pitchFamily="34" charset="0"/>
                <a:ea typeface="Tahoma" pitchFamily="34" charset="0"/>
                <a:cs typeface="Tahoma" pitchFamily="34" charset="0"/>
              </a:rPr>
              <a:t>Hoan</a:t>
            </a:r>
            <a:r>
              <a:rPr lang="en-US" sz="4400" b="1" spc="-15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916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1" grpId="0"/>
      <p:bldP spid="53" grpId="0"/>
      <p:bldP spid="54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12837457" cy="960327"/>
            <a:chOff x="739068" y="1515168"/>
            <a:chExt cx="12837457" cy="960327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834085" y="167977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i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</a:t>
              </a:r>
              <a:r>
                <a:rPr lang="en-US" sz="4400" i="1" err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Giới</a:t>
              </a:r>
              <a:r>
                <a:rPr lang="en-US" sz="4400" i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hạn</a:t>
              </a:r>
              <a:r>
                <a:rPr lang="en-US" sz="4400" i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dãy</a:t>
              </a:r>
              <a:r>
                <a:rPr lang="en-US" sz="4400" i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4400" i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7406" y="5665447"/>
            <a:ext cx="23164324" cy="7899134"/>
            <a:chOff x="1222851" y="5816866"/>
            <a:chExt cx="23164324" cy="7899134"/>
          </a:xfrm>
        </p:grpSpPr>
        <p:sp>
          <p:nvSpPr>
            <p:cNvPr id="19" name="Rounded Rectangle 18"/>
            <p:cNvSpPr/>
            <p:nvPr/>
          </p:nvSpPr>
          <p:spPr>
            <a:xfrm>
              <a:off x="1224549" y="6072584"/>
              <a:ext cx="23162626" cy="764341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22851" y="5816866"/>
              <a:ext cx="3305109" cy="796001"/>
              <a:chOff x="1224542" y="6305967"/>
              <a:chExt cx="3305491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552193" y="2491133"/>
            <a:ext cx="23209537" cy="2994286"/>
            <a:chOff x="1177638" y="2491133"/>
            <a:chExt cx="23209537" cy="2994286"/>
          </a:xfrm>
        </p:grpSpPr>
        <p:sp>
          <p:nvSpPr>
            <p:cNvPr id="26" name="Rounded Rectangle 25"/>
            <p:cNvSpPr/>
            <p:nvPr/>
          </p:nvSpPr>
          <p:spPr>
            <a:xfrm>
              <a:off x="1177638" y="2895122"/>
              <a:ext cx="23209537" cy="259029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"/>
            <p:cNvGrpSpPr/>
            <p:nvPr/>
          </p:nvGrpSpPr>
          <p:grpSpPr>
            <a:xfrm>
              <a:off x="1177638" y="2491133"/>
              <a:ext cx="3671982" cy="896323"/>
              <a:chOff x="1175570" y="1834705"/>
              <a:chExt cx="4005918" cy="977837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235431" y="1958752"/>
                <a:ext cx="174913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30" name="Round Diagonal Corner Rectangle 29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2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2" name="Rectangle 41"/>
          <p:cNvSpPr/>
          <p:nvPr/>
        </p:nvSpPr>
        <p:spPr>
          <a:xfrm>
            <a:off x="4376575" y="2942303"/>
            <a:ext cx="71915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-150" err="1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b="1" spc="-15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spc="-15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>
                <a:latin typeface="Tahoma" pitchFamily="34" charset="0"/>
                <a:ea typeface="Tahoma" pitchFamily="34" charset="0"/>
                <a:cs typeface="Tahoma" pitchFamily="34" charset="0"/>
              </a:rPr>
              <a:t>giới</a:t>
            </a:r>
            <a:r>
              <a:rPr lang="en-US" sz="4400" b="1" spc="-15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>
                <a:latin typeface="Tahoma" pitchFamily="34" charset="0"/>
                <a:ea typeface="Tahoma" pitchFamily="34" charset="0"/>
                <a:cs typeface="Tahoma" pitchFamily="34" charset="0"/>
              </a:rPr>
              <a:t>hạn</a:t>
            </a:r>
            <a:r>
              <a:rPr lang="en-US" sz="4400" b="1" spc="-15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spc="-15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2075695" y="3837359"/>
                <a:ext cx="20389047" cy="1532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𝐚</m:t>
                      </m:r>
                      <m:r>
                        <a:rPr lang="en-US" sz="45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)</m:t>
                      </m:r>
                      <m:r>
                        <a:rPr lang="en-US" sz="45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5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500" b="1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500" b="1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4500" b="1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500" b="1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</m:den>
                          </m:f>
                        </m:e>
                      </m:func>
                      <m:r>
                        <a:rPr lang="en-US" sz="45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                                        </m:t>
                      </m:r>
                      <m:r>
                        <a:rPr lang="en-US" sz="45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𝐛</m:t>
                      </m:r>
                      <m:r>
                        <a:rPr lang="en-US" sz="45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i="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500" b="1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  <m:r>
                                        <a:rPr lang="en-US" sz="4500" b="1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500" b="1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500" b="1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</m:rad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500" b="1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  <m:r>
                                        <a:rPr lang="en-US" sz="4500" b="1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500" b="1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𝟑</m:t>
                                  </m:r>
                                  <m:r>
                                    <a:rPr lang="en-US" sz="4500" b="1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</m:rad>
                            </m:e>
                          </m:d>
                        </m:e>
                      </m:func>
                    </m:oMath>
                  </m:oMathPara>
                </a14:m>
                <a:endParaRPr lang="en-US" sz="4500" b="1" spc="-15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695" y="3837359"/>
                <a:ext cx="20389047" cy="15329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654336" y="6162852"/>
                <a:ext cx="15790605" cy="2521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5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𝐚</m:t>
                          </m:r>
                          <m:r>
                            <a:rPr lang="en-US" sz="45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) </m:t>
                          </m:r>
                          <m:r>
                            <a:rPr lang="en-US" sz="45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500" b="1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500" b="1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4500" b="1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500" b="1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</m:den>
                          </m:f>
                        </m:e>
                      </m:func>
                      <m:r>
                        <a:rPr lang="en-US" sz="45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i="0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5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5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5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5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𝒏</m:t>
                                          </m:r>
                                        </m:e>
                                        <m:sup>
                                          <m:r>
                                            <a:rPr lang="en-US" sz="45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num>
                            <m:den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5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5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5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den>
                              </m:f>
                            </m:den>
                          </m:f>
                          <m:r>
                            <a:rPr lang="en-US" sz="45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=</m:t>
                          </m:r>
                          <m:r>
                            <a:rPr lang="en-US" sz="45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e>
                      </m:func>
                    </m:oMath>
                  </m:oMathPara>
                </a14:m>
                <a:endParaRPr lang="en-US" sz="4500" b="1" spc="-15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36" y="6162852"/>
                <a:ext cx="15790605" cy="25217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97388" y="9067800"/>
                <a:ext cx="23164342" cy="4239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𝐛</m:t>
                      </m:r>
                      <m:r>
                        <a:rPr lang="en-US" sz="45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i="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500" b="1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  <m:r>
                                        <a:rPr lang="en-US" sz="4500" b="1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500" b="1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500" b="1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</m:rad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500" b="1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  <m:r>
                                        <a:rPr lang="en-US" sz="4500" b="1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500" b="1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𝟑</m:t>
                                  </m:r>
                                  <m:r>
                                    <a:rPr lang="en-US" sz="4500" b="1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</m:rad>
                            </m:e>
                          </m:d>
                        </m:e>
                      </m:func>
                      <m:r>
                        <a:rPr lang="en-US" sz="45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i="0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5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5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5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  <m:r>
                                            <a:rPr lang="en-US" sz="4500" b="1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e>
                                        <m:sup>
                                          <m:r>
                                            <a:rPr lang="en-US" sz="45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</m:rad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5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5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  <m:r>
                                            <a:rPr lang="en-US" sz="4500" b="1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e>
                                        <m:sup>
                                          <m:r>
                                            <a:rPr lang="en-US" sz="45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</m:rad>
                                </m:e>
                              </m:d>
                              <m:d>
                                <m:dPr>
                                  <m:ctrlP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5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5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  <m:r>
                                            <a:rPr lang="en-US" sz="4500" b="1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e>
                                        <m:sup>
                                          <m:r>
                                            <a:rPr lang="en-US" sz="45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</m:rad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5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5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  <m:r>
                                            <a:rPr lang="en-US" sz="4500" b="1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e>
                                        <m:sup>
                                          <m:r>
                                            <a:rPr lang="en-US" sz="45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</m:rad>
                                </m:e>
                              </m: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</m:rad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en-US" sz="4500" b="1" i="1" spc="-15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=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i="0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</m:rad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𝟑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</m:rad>
                            </m:den>
                          </m:f>
                        </m:e>
                      </m:func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</m:t>
                      </m:r>
                      <m:r>
                        <a:rPr lang="en-US" sz="4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i="0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5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45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5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sz="45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den>
                                  </m:f>
                                </m:e>
                              </m:rad>
                            </m:den>
                          </m:f>
                          <m:r>
                            <a:rPr lang="en-US" sz="45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45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e>
                          </m:rad>
                        </m:e>
                      </m:func>
                    </m:oMath>
                  </m:oMathPara>
                </a14:m>
                <a:endParaRPr lang="en-US" sz="4500" b="1" spc="-15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88" y="9067800"/>
                <a:ext cx="23164342" cy="42393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039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6" grpId="0"/>
      <p:bldP spid="57" grpId="0"/>
      <p:bldP spid="5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12837457" cy="960327"/>
            <a:chOff x="739068" y="1515168"/>
            <a:chExt cx="12837457" cy="960327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834085" y="167977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i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</a:t>
              </a:r>
              <a:r>
                <a:rPr lang="en-US" sz="4400" i="1" err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Giới</a:t>
              </a:r>
              <a:r>
                <a:rPr lang="en-US" sz="4400" i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hạn</a:t>
              </a:r>
              <a:r>
                <a:rPr lang="en-US" sz="4400" i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dãy</a:t>
              </a:r>
              <a:r>
                <a:rPr lang="en-US" sz="4400" i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4400" i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222851" y="5665447"/>
            <a:ext cx="22122427" cy="7899134"/>
            <a:chOff x="1222851" y="5816866"/>
            <a:chExt cx="22122427" cy="7899134"/>
          </a:xfrm>
        </p:grpSpPr>
        <p:sp>
          <p:nvSpPr>
            <p:cNvPr id="19" name="Rounded Rectangle 18"/>
            <p:cNvSpPr/>
            <p:nvPr/>
          </p:nvSpPr>
          <p:spPr>
            <a:xfrm>
              <a:off x="1224549" y="6072584"/>
              <a:ext cx="22120729" cy="764341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22851" y="5816866"/>
              <a:ext cx="3305109" cy="796001"/>
              <a:chOff x="1224542" y="6305967"/>
              <a:chExt cx="3305491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1177638" y="2491133"/>
            <a:ext cx="22175897" cy="2994286"/>
            <a:chOff x="1177638" y="2491133"/>
            <a:chExt cx="22175897" cy="2994286"/>
          </a:xfrm>
        </p:grpSpPr>
        <p:sp>
          <p:nvSpPr>
            <p:cNvPr id="26" name="Rounded Rectangle 25"/>
            <p:cNvSpPr/>
            <p:nvPr/>
          </p:nvSpPr>
          <p:spPr>
            <a:xfrm>
              <a:off x="1177638" y="2895122"/>
              <a:ext cx="22175897" cy="259029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"/>
            <p:cNvGrpSpPr/>
            <p:nvPr/>
          </p:nvGrpSpPr>
          <p:grpSpPr>
            <a:xfrm>
              <a:off x="1177638" y="2491133"/>
              <a:ext cx="3671982" cy="896323"/>
              <a:chOff x="1175570" y="1834705"/>
              <a:chExt cx="4005918" cy="977837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235431" y="1958752"/>
                <a:ext cx="174913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30" name="Round Diagonal Corner Rectangle 29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2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2" name="Rectangle 41"/>
          <p:cNvSpPr/>
          <p:nvPr/>
        </p:nvSpPr>
        <p:spPr>
          <a:xfrm>
            <a:off x="5002020" y="2942303"/>
            <a:ext cx="71915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-150" err="1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b="1" spc="-15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spc="-15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>
                <a:latin typeface="Tahoma" pitchFamily="34" charset="0"/>
                <a:ea typeface="Tahoma" pitchFamily="34" charset="0"/>
                <a:cs typeface="Tahoma" pitchFamily="34" charset="0"/>
              </a:rPr>
              <a:t>giới</a:t>
            </a:r>
            <a:r>
              <a:rPr lang="en-US" sz="4400" b="1" spc="-15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>
                <a:latin typeface="Tahoma" pitchFamily="34" charset="0"/>
                <a:ea typeface="Tahoma" pitchFamily="34" charset="0"/>
                <a:cs typeface="Tahoma" pitchFamily="34" charset="0"/>
              </a:rPr>
              <a:t>hạn</a:t>
            </a:r>
            <a:r>
              <a:rPr lang="en-US" sz="4400" b="1" spc="-15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spc="-15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2032496" y="3837359"/>
                <a:ext cx="20600491" cy="11417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𝐚</m:t>
                      </m:r>
                      <m:r>
                        <a:rPr lang="en-US" sz="45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i="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en-US" sz="45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</m:t>
                      </m:r>
                      <m:r>
                        <a:rPr lang="en-US" sz="45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𝐛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i="0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</m:rad>
                            </m:e>
                          </m:d>
                        </m:e>
                      </m:func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  </m:t>
                      </m:r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𝐜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</m:rad>
                            </m:e>
                          </m:d>
                        </m:e>
                      </m:func>
                    </m:oMath>
                  </m:oMathPara>
                </a14:m>
                <a:endParaRPr lang="en-US" sz="4500" b="1" spc="-15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496" y="3837359"/>
                <a:ext cx="20600491" cy="11417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432181" y="6172200"/>
                <a:ext cx="12514006" cy="2858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𝐚</m:t>
                      </m:r>
                      <m:r>
                        <a:rPr lang="en-US" sz="4000" b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p>
                            <m:sSupPr>
                              <m:ctrlP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den>
                              </m:f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0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0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−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</m:t>
                      </m:r>
                    </m:oMath>
                  </m:oMathPara>
                </a14:m>
                <a:endParaRPr lang="en-US" sz="4000" b="1" i="1" spc="-15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ì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p>
                            <m:sSupPr>
                              <m:ctrlP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</m:sup>
                          </m:sSup>
                        </m:e>
                      </m:func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=+∞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à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den>
                              </m:f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=−</m:t>
                      </m:r>
                      <m: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𝟒</m:t>
                      </m:r>
                    </m:oMath>
                  </m:oMathPara>
                </a14:m>
                <a:endParaRPr lang="en-US" sz="4000" b="1" spc="-15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181" y="6172200"/>
                <a:ext cx="12514006" cy="28584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329335" y="9318487"/>
                <a:ext cx="15283852" cy="4702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a:rPr lang="en-US" sz="40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𝐛</m:t>
                      </m:r>
                      <m:r>
                        <a:rPr lang="en-US" sz="40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</m:rad>
                            </m:e>
                          </m:d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uncPr>
                            <m:fName>
                              <m:r>
                                <a:rPr lang="en-US" sz="4000" b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𝐥𝐢𝐦</m:t>
                              </m:r>
                            </m:fName>
                            <m:e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d>
                                <m:dPr>
                                  <m:ctrlP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𝟑</m:t>
                                  </m:r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0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0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4000" b="1" i="1" spc="-15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𝒏</m:t>
                                          </m:r>
                                        </m:den>
                                      </m:f>
                                      <m:r>
                                        <a:rPr lang="en-US" sz="40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000" b="1" i="1" spc="-15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𝟒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4000" b="1" i="1" spc="-150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ahoma" pitchFamily="34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4000" b="1" i="1" spc="-150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ahoma" pitchFamily="34" charset="0"/>
                                                </a:rPr>
                                                <m:t>𝒏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4000" b="1" i="1" spc="-150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ahoma" pitchFamily="34" charset="0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rad>
                                </m:e>
                              </m:d>
                            </m:e>
                          </m:func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=</m:t>
                          </m:r>
                          <m:r>
                            <a:rPr lang="en-US" sz="4000" b="1" i="0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∞</m:t>
                          </m:r>
                          <m:r>
                            <m:rPr>
                              <m:nor/>
                            </m:rP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4000" b="1" i="1" spc="-15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ì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</m:e>
                      </m:func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=+∞ </m:t>
                      </m:r>
                      <m:r>
                        <m:rPr>
                          <m:nor/>
                        </m:rPr>
                        <a:rPr lang="en-US" sz="40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à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den>
                                  </m:f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𝟒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𝒏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</m:e>
                          </m:d>
                        </m:e>
                      </m:func>
                      <m:r>
                        <a:rPr lang="en-US" sz="40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𝟑</m:t>
                      </m:r>
                      <m: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&gt;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</m:oMath>
                  </m:oMathPara>
                </a14:m>
                <a:endParaRPr lang="en-US" sz="4000" b="1" spc="-15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sz="4000" b="1" spc="-15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335" y="9318487"/>
                <a:ext cx="15283852" cy="47023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619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6" grpId="0"/>
      <p:bldP spid="57" grpId="0" build="p"/>
      <p:bldP spid="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12837457" cy="960327"/>
            <a:chOff x="739068" y="1515168"/>
            <a:chExt cx="12837457" cy="960327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834085" y="167977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i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</a:t>
              </a:r>
              <a:r>
                <a:rPr lang="en-US" sz="4400" i="1" err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Giới</a:t>
              </a:r>
              <a:r>
                <a:rPr lang="en-US" sz="4400" i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hạn</a:t>
              </a:r>
              <a:r>
                <a:rPr lang="en-US" sz="4400" i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dãy</a:t>
              </a:r>
              <a:r>
                <a:rPr lang="en-US" sz="4400" i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4400" i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222851" y="5665447"/>
            <a:ext cx="22122427" cy="7899134"/>
            <a:chOff x="1222851" y="5816866"/>
            <a:chExt cx="22122427" cy="7899134"/>
          </a:xfrm>
        </p:grpSpPr>
        <p:sp>
          <p:nvSpPr>
            <p:cNvPr id="19" name="Rounded Rectangle 18"/>
            <p:cNvSpPr/>
            <p:nvPr/>
          </p:nvSpPr>
          <p:spPr>
            <a:xfrm>
              <a:off x="1224549" y="6072584"/>
              <a:ext cx="22120729" cy="764341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22851" y="5816866"/>
              <a:ext cx="3305109" cy="796001"/>
              <a:chOff x="1224542" y="6305967"/>
              <a:chExt cx="3305491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1177638" y="2491133"/>
            <a:ext cx="22175897" cy="2994286"/>
            <a:chOff x="1177638" y="2491133"/>
            <a:chExt cx="22175897" cy="2994286"/>
          </a:xfrm>
        </p:grpSpPr>
        <p:sp>
          <p:nvSpPr>
            <p:cNvPr id="26" name="Rounded Rectangle 25"/>
            <p:cNvSpPr/>
            <p:nvPr/>
          </p:nvSpPr>
          <p:spPr>
            <a:xfrm>
              <a:off x="1177638" y="2895122"/>
              <a:ext cx="22175897" cy="259029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"/>
            <p:cNvGrpSpPr/>
            <p:nvPr/>
          </p:nvGrpSpPr>
          <p:grpSpPr>
            <a:xfrm>
              <a:off x="1177638" y="2491133"/>
              <a:ext cx="3671982" cy="896323"/>
              <a:chOff x="1175570" y="1834705"/>
              <a:chExt cx="4005918" cy="977837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235431" y="1958752"/>
                <a:ext cx="174913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30" name="Round Diagonal Corner Rectangle 29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2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2" name="Rectangle 41"/>
          <p:cNvSpPr/>
          <p:nvPr/>
        </p:nvSpPr>
        <p:spPr>
          <a:xfrm>
            <a:off x="5002020" y="2942303"/>
            <a:ext cx="71915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-150" err="1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b="1" spc="-15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spc="-15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>
                <a:latin typeface="Tahoma" pitchFamily="34" charset="0"/>
                <a:ea typeface="Tahoma" pitchFamily="34" charset="0"/>
                <a:cs typeface="Tahoma" pitchFamily="34" charset="0"/>
              </a:rPr>
              <a:t>giới</a:t>
            </a:r>
            <a:r>
              <a:rPr lang="en-US" sz="4400" b="1" spc="-15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>
                <a:latin typeface="Tahoma" pitchFamily="34" charset="0"/>
                <a:ea typeface="Tahoma" pitchFamily="34" charset="0"/>
                <a:cs typeface="Tahoma" pitchFamily="34" charset="0"/>
              </a:rPr>
              <a:t>hạn</a:t>
            </a:r>
            <a:r>
              <a:rPr lang="en-US" sz="4400" b="1" spc="-15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spc="-15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052028" y="6711032"/>
                <a:ext cx="13657006" cy="4084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𝐜</m:t>
                      </m:r>
                      <m:r>
                        <a:rPr lang="en-US" sz="40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𝟒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</m:e>
                                  </m:rad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p>
                            <m:sSupPr>
                              <m:ctrlP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40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𝟒</m:t>
                                      </m:r>
                                    </m:num>
                                    <m:den>
                                      <m:r>
                                        <a:rPr lang="en-US" sz="40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den>
                                  </m:f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000" b="1" i="1" spc="-15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𝒏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pc="-15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=−∞</m:t>
                      </m:r>
                    </m:oMath>
                  </m:oMathPara>
                </a14:m>
                <a:endParaRPr lang="en-US" sz="4000" b="1" spc="-15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ì 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p>
                            <m:sSupPr>
                              <m:ctrlP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𝟒</m:t>
                                      </m:r>
                                    </m:num>
                                    <m:den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den>
                                  </m:f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𝒏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à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𝟒</m:t>
                                      </m:r>
                                    </m:num>
                                    <m:den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den>
                                  </m:f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𝒏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=−</m:t>
                      </m:r>
                      <m: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𝟏</m:t>
                      </m:r>
                    </m:oMath>
                  </m:oMathPara>
                </a14:m>
                <a:endParaRPr lang="en-US" sz="4000" b="1" spc="-15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028" y="6711032"/>
                <a:ext cx="13657006" cy="40844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032496" y="3837359"/>
                <a:ext cx="20600491" cy="11417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𝐚</m:t>
                      </m:r>
                      <m:r>
                        <a:rPr lang="en-US" sz="45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i="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en-US" sz="45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</m:t>
                      </m:r>
                      <m:r>
                        <a:rPr lang="en-US" sz="45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𝐛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i="0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</m:rad>
                            </m:e>
                          </m:d>
                        </m:e>
                      </m:func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  </m:t>
                      </m:r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𝐜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</m:rad>
                            </m:e>
                          </m:d>
                        </m:e>
                      </m:func>
                    </m:oMath>
                  </m:oMathPara>
                </a14:m>
                <a:endParaRPr lang="en-US" sz="4500" b="1" spc="-15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496" y="3837359"/>
                <a:ext cx="20600491" cy="11417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76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2947</TotalTime>
  <Words>1946</Words>
  <Application>Microsoft Office PowerPoint</Application>
  <PresentationFormat>Custom</PresentationFormat>
  <Paragraphs>299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AvantGarde-Demi</vt:lpstr>
      <vt:lpstr>Calibri</vt:lpstr>
      <vt:lpstr>Cambria Math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2013-08-31T11:42:51Z</dcterms:created>
  <dcterms:modified xsi:type="dcterms:W3CDTF">2023-08-31T01:57:09Z</dcterms:modified>
</cp:coreProperties>
</file>