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62" r:id="rId4"/>
    <p:sldId id="263" r:id="rId5"/>
    <p:sldId id="264" r:id="rId7"/>
    <p:sldId id="267" r:id="rId8"/>
    <p:sldId id="261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41C54-DD30-4FBF-B36D-007FF349A12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BB931-3955-47A8-B0C0-7EBDEB5003D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Để xác định vị trí của các vật trong thực tế, thì ta thường đưa vật vào trong hệ tọa độ.</a:t>
            </a:r>
            <a:endParaRPr lang="en-US" altLang="en-US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327A58FF-9429-43BC-950D-E4747316ABF6}" type="slidenum">
              <a:rPr lang="en-US" altLang="en-US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Để xác định vị trí của các vật trong thực tế, thì ta thường đưa vật vào trong hệ tọa độ.</a:t>
            </a:r>
            <a:endParaRPr lang="en-US" alt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8A3B5B98-5E8C-4C83-A360-97C2F2B849D1}" type="slidenum">
              <a:rPr lang="en-US" altLang="en-US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3C9B-645F-4B4B-B79C-3E24192037C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A4F31-FD9A-46C7-BBC0-4943C0C226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3C9B-645F-4B4B-B79C-3E24192037C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A4F31-FD9A-46C7-BBC0-4943C0C226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3C9B-645F-4B4B-B79C-3E24192037C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A4F31-FD9A-46C7-BBC0-4943C0C226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3C9B-645F-4B4B-B79C-3E24192037C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A4F31-FD9A-46C7-BBC0-4943C0C226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3C9B-645F-4B4B-B79C-3E24192037C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A4F31-FD9A-46C7-BBC0-4943C0C226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3C9B-645F-4B4B-B79C-3E24192037C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A4F31-FD9A-46C7-BBC0-4943C0C226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3C9B-645F-4B4B-B79C-3E24192037C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A4F31-FD9A-46C7-BBC0-4943C0C226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3C9B-645F-4B4B-B79C-3E24192037C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A4F31-FD9A-46C7-BBC0-4943C0C226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3C9B-645F-4B4B-B79C-3E24192037C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A4F31-FD9A-46C7-BBC0-4943C0C226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3C9B-645F-4B4B-B79C-3E24192037C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A4F31-FD9A-46C7-BBC0-4943C0C226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3C9B-645F-4B4B-B79C-3E24192037C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A4F31-FD9A-46C7-BBC0-4943C0C226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43C9B-645F-4B4B-B79C-3E24192037C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A4F31-FD9A-46C7-BBC0-4943C0C226D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33555" cy="2788920"/>
          </a:xfrm>
          <a:prstGeom prst="rect">
            <a:avLst/>
          </a:prstGeom>
        </p:spPr>
      </p:pic>
      <p:pic>
        <p:nvPicPr>
          <p:cNvPr id="7" name="Picture 6" descr="Diagram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2919095"/>
            <a:ext cx="11932920" cy="3938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840" y="0"/>
            <a:ext cx="3709670" cy="1140460"/>
          </a:xfrm>
          <a:prstGeom prst="rect">
            <a:avLst/>
          </a:prstGeom>
        </p:spPr>
      </p:pic>
      <p:pic>
        <p:nvPicPr>
          <p:cNvPr id="3" name="Picture 2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90" y="1140460"/>
            <a:ext cx="3608705" cy="1181735"/>
          </a:xfrm>
          <a:prstGeom prst="rect">
            <a:avLst/>
          </a:prstGeom>
        </p:spPr>
      </p:pic>
      <p:pic>
        <p:nvPicPr>
          <p:cNvPr id="4" name="Picture 3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" y="2322195"/>
            <a:ext cx="12192000" cy="4485640"/>
          </a:xfrm>
          <a:prstGeom prst="rect">
            <a:avLst/>
          </a:prstGeom>
        </p:spPr>
      </p:pic>
      <p:pic>
        <p:nvPicPr>
          <p:cNvPr id="5" name="Picture 4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480" y="241935"/>
            <a:ext cx="6871970" cy="527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" y="0"/>
            <a:ext cx="12086590" cy="3604895"/>
          </a:xfrm>
          <a:prstGeom prst="rect">
            <a:avLst/>
          </a:prstGeom>
        </p:spPr>
      </p:pic>
      <p:pic>
        <p:nvPicPr>
          <p:cNvPr id="3" name="Picture 2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420" y="106045"/>
            <a:ext cx="6506210" cy="4057650"/>
          </a:xfrm>
          <a:prstGeom prst="rect">
            <a:avLst/>
          </a:prstGeom>
        </p:spPr>
      </p:pic>
      <p:pic>
        <p:nvPicPr>
          <p:cNvPr id="4" name="Picture 3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3702685"/>
            <a:ext cx="12192635" cy="3155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4485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417060" cy="1334135"/>
          </a:xfrm>
          <a:prstGeom prst="rect">
            <a:avLst/>
          </a:prstGeom>
        </p:spPr>
      </p:pic>
      <p:pic>
        <p:nvPicPr>
          <p:cNvPr id="3" name="Picture 2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6620"/>
            <a:ext cx="12192000" cy="3368040"/>
          </a:xfrm>
          <a:prstGeom prst="rect">
            <a:avLst/>
          </a:prstGeom>
        </p:spPr>
      </p:pic>
      <p:pic>
        <p:nvPicPr>
          <p:cNvPr id="4" name="Picture 3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4265295"/>
            <a:ext cx="12192635" cy="25920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155" y="394335"/>
            <a:ext cx="4933950" cy="485775"/>
          </a:xfrm>
          <a:prstGeom prst="rect">
            <a:avLst/>
          </a:prstGeom>
        </p:spPr>
      </p:pic>
      <p:pic>
        <p:nvPicPr>
          <p:cNvPr id="4" name="Picture 3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95" y="1699895"/>
            <a:ext cx="7800975" cy="34575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350" y="163195"/>
            <a:ext cx="11747500" cy="3541395"/>
          </a:xfrm>
          <a:prstGeom prst="rect">
            <a:avLst/>
          </a:prstGeom>
        </p:spPr>
      </p:pic>
      <p:pic>
        <p:nvPicPr>
          <p:cNvPr id="3" name="Picture 2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" y="4109085"/>
            <a:ext cx="11529695" cy="274828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78155" y="3587115"/>
            <a:ext cx="2278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 b="1">
                <a:solidFill>
                  <a:srgbClr val="FF0000"/>
                </a:solidFill>
              </a:rPr>
              <a:t>Kết luận :</a:t>
            </a:r>
            <a:endParaRPr lang="vi-V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304395" cy="67462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3855085"/>
          </a:xfrm>
          <a:prstGeom prst="rect">
            <a:avLst/>
          </a:prstGeom>
        </p:spPr>
      </p:pic>
      <p:pic>
        <p:nvPicPr>
          <p:cNvPr id="3" name="Picture 2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" y="3695700"/>
            <a:ext cx="12191365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528956" y="2239029"/>
            <a:ext cx="662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- Vị trí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039938" y="3989388"/>
            <a:ext cx="6858000" cy="461962"/>
          </a:xfrm>
          <a:prstGeom prst="rect">
            <a:avLst/>
          </a:prstGeom>
          <a:solidFill>
            <a:srgbClr val="99CC00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Arial" panose="020B0604020202020204" pitchFamily="34" charset="0"/>
              </a:rPr>
              <a:t>+ Chọn được vật làm mốc</a:t>
            </a:r>
            <a:endParaRPr lang="en-US" altLang="en-US" sz="24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Text 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057400" y="61722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15366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27100"/>
            <a:ext cx="4759325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158115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 </a:t>
            </a:r>
            <a:endParaRPr lang="en-US" altLang="en-US" sz="2400" b="1">
              <a:latin typeface="Arial" panose="020B0604020202020204" pitchFamily="34" charset="0"/>
            </a:endParaRPr>
          </a:p>
        </p:txBody>
      </p:sp>
      <p:sp>
        <p:nvSpPr>
          <p:cNvPr id="15368" name="TextBox 1"/>
          <p:cNvSpPr txBox="1">
            <a:spLocks noChangeArrowheads="1"/>
          </p:cNvSpPr>
          <p:nvPr/>
        </p:nvSpPr>
        <p:spPr bwMode="auto">
          <a:xfrm>
            <a:off x="1371600" y="3112386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?????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057400" y="4630738"/>
            <a:ext cx="6858000" cy="461962"/>
          </a:xfrm>
          <a:prstGeom prst="rect">
            <a:avLst/>
          </a:prstGeom>
          <a:solidFill>
            <a:srgbClr val="99CC00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Arial" panose="020B0604020202020204" pitchFamily="34" charset="0"/>
              </a:rPr>
              <a:t>+ Thước đo chiều dài</a:t>
            </a:r>
            <a:endParaRPr lang="en-US" altLang="en-US" sz="24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 descr="Logo&#10;&#10;Description automatically generated with low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" y="-52807"/>
            <a:ext cx="2341664" cy="1281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0" y="1073046"/>
            <a:ext cx="5304941" cy="9653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4" grpId="0"/>
      <p:bldP spid="4" grpId="1"/>
      <p:bldP spid="15362" grpId="0" animBg="1"/>
      <p:bldP spid="15362" grpId="1" animBg="1"/>
      <p:bldP spid="15368" grpId="0"/>
      <p:bldP spid="15368" grpId="1"/>
      <p:bldP spid="6150" grpId="0" animBg="1"/>
      <p:bldP spid="6150" grpId="1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5"/>
          <p:cNvSpPr/>
          <p:nvPr/>
        </p:nvSpPr>
        <p:spPr bwMode="auto">
          <a:xfrm>
            <a:off x="1325562" y="3200400"/>
            <a:ext cx="9494838" cy="2362200"/>
          </a:xfrm>
          <a:custGeom>
            <a:avLst/>
            <a:gdLst>
              <a:gd name="T0" fmla="*/ 0 w 5981"/>
              <a:gd name="T1" fmla="*/ 2147483647 h 1488"/>
              <a:gd name="T2" fmla="*/ 2147483647 w 5981"/>
              <a:gd name="T3" fmla="*/ 2147483647 h 1488"/>
              <a:gd name="T4" fmla="*/ 2147483647 w 5981"/>
              <a:gd name="T5" fmla="*/ 2147483647 h 1488"/>
              <a:gd name="T6" fmla="*/ 2147483647 w 5981"/>
              <a:gd name="T7" fmla="*/ 2147483647 h 1488"/>
              <a:gd name="T8" fmla="*/ 2147483647 w 5981"/>
              <a:gd name="T9" fmla="*/ 2147483647 h 1488"/>
              <a:gd name="T10" fmla="*/ 2147483647 w 5981"/>
              <a:gd name="T11" fmla="*/ 2147483647 h 1488"/>
              <a:gd name="T12" fmla="*/ 2147483647 w 5981"/>
              <a:gd name="T13" fmla="*/ 2147483647 h 1488"/>
              <a:gd name="T14" fmla="*/ 2147483647 w 5981"/>
              <a:gd name="T15" fmla="*/ 0 h 1488"/>
              <a:gd name="T16" fmla="*/ 2147483647 w 5981"/>
              <a:gd name="T17" fmla="*/ 2147483647 h 1488"/>
              <a:gd name="T18" fmla="*/ 2147483647 w 5981"/>
              <a:gd name="T19" fmla="*/ 2147483647 h 1488"/>
              <a:gd name="T20" fmla="*/ 2147483647 w 5981"/>
              <a:gd name="T21" fmla="*/ 2147483647 h 1488"/>
              <a:gd name="T22" fmla="*/ 0 w 5981"/>
              <a:gd name="T23" fmla="*/ 2147483647 h 14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81" h="1488">
                <a:moveTo>
                  <a:pt x="0" y="1488"/>
                </a:moveTo>
                <a:cubicBezTo>
                  <a:pt x="19" y="1485"/>
                  <a:pt x="58" y="1478"/>
                  <a:pt x="58" y="1478"/>
                </a:cubicBezTo>
                <a:lnTo>
                  <a:pt x="1469" y="1296"/>
                </a:lnTo>
                <a:lnTo>
                  <a:pt x="3293" y="1440"/>
                </a:lnTo>
                <a:lnTo>
                  <a:pt x="5357" y="1104"/>
                </a:lnTo>
                <a:lnTo>
                  <a:pt x="5981" y="1296"/>
                </a:lnTo>
                <a:lnTo>
                  <a:pt x="5981" y="144"/>
                </a:lnTo>
                <a:lnTo>
                  <a:pt x="5453" y="0"/>
                </a:lnTo>
                <a:lnTo>
                  <a:pt x="3293" y="288"/>
                </a:lnTo>
                <a:lnTo>
                  <a:pt x="1709" y="192"/>
                </a:lnTo>
                <a:lnTo>
                  <a:pt x="29" y="576"/>
                </a:lnTo>
                <a:lnTo>
                  <a:pt x="0" y="148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2522538"/>
            <a:ext cx="1670050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96" name="Group 9"/>
          <p:cNvGrpSpPr/>
          <p:nvPr/>
        </p:nvGrpSpPr>
        <p:grpSpPr bwMode="auto">
          <a:xfrm>
            <a:off x="2743200" y="1676400"/>
            <a:ext cx="1295400" cy="1828800"/>
            <a:chOff x="1920" y="1296"/>
            <a:chExt cx="816" cy="1152"/>
          </a:xfrm>
        </p:grpSpPr>
        <p:sp>
          <p:nvSpPr>
            <p:cNvPr id="16394" name="Freeform 10"/>
            <p:cNvSpPr/>
            <p:nvPr/>
          </p:nvSpPr>
          <p:spPr bwMode="auto">
            <a:xfrm>
              <a:off x="2064" y="1632"/>
              <a:ext cx="432" cy="816"/>
            </a:xfrm>
            <a:custGeom>
              <a:avLst/>
              <a:gdLst>
                <a:gd name="T0" fmla="*/ 216 w 432"/>
                <a:gd name="T1" fmla="*/ 6 h 816"/>
                <a:gd name="T2" fmla="*/ 207 w 432"/>
                <a:gd name="T3" fmla="*/ 267 h 816"/>
                <a:gd name="T4" fmla="*/ 192 w 432"/>
                <a:gd name="T5" fmla="*/ 432 h 816"/>
                <a:gd name="T6" fmla="*/ 96 w 432"/>
                <a:gd name="T7" fmla="*/ 672 h 816"/>
                <a:gd name="T8" fmla="*/ 0 w 432"/>
                <a:gd name="T9" fmla="*/ 816 h 816"/>
                <a:gd name="T10" fmla="*/ 144 w 432"/>
                <a:gd name="T11" fmla="*/ 768 h 816"/>
                <a:gd name="T12" fmla="*/ 240 w 432"/>
                <a:gd name="T13" fmla="*/ 816 h 816"/>
                <a:gd name="T14" fmla="*/ 432 w 432"/>
                <a:gd name="T15" fmla="*/ 768 h 816"/>
                <a:gd name="T16" fmla="*/ 336 w 432"/>
                <a:gd name="T17" fmla="*/ 624 h 816"/>
                <a:gd name="T18" fmla="*/ 336 w 432"/>
                <a:gd name="T19" fmla="*/ 432 h 816"/>
                <a:gd name="T20" fmla="*/ 336 w 432"/>
                <a:gd name="T21" fmla="*/ 192 h 816"/>
                <a:gd name="T22" fmla="*/ 336 w 432"/>
                <a:gd name="T23" fmla="*/ 0 h 816"/>
                <a:gd name="T24" fmla="*/ 216 w 432"/>
                <a:gd name="T25" fmla="*/ 6 h 8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2" h="816">
                  <a:moveTo>
                    <a:pt x="216" y="6"/>
                  </a:moveTo>
                  <a:cubicBezTo>
                    <a:pt x="213" y="93"/>
                    <a:pt x="207" y="267"/>
                    <a:pt x="207" y="267"/>
                  </a:cubicBezTo>
                  <a:lnTo>
                    <a:pt x="192" y="432"/>
                  </a:lnTo>
                  <a:lnTo>
                    <a:pt x="96" y="672"/>
                  </a:lnTo>
                  <a:lnTo>
                    <a:pt x="0" y="816"/>
                  </a:lnTo>
                  <a:lnTo>
                    <a:pt x="144" y="768"/>
                  </a:lnTo>
                  <a:lnTo>
                    <a:pt x="240" y="816"/>
                  </a:lnTo>
                  <a:lnTo>
                    <a:pt x="432" y="768"/>
                  </a:lnTo>
                  <a:lnTo>
                    <a:pt x="336" y="624"/>
                  </a:lnTo>
                  <a:lnTo>
                    <a:pt x="336" y="432"/>
                  </a:lnTo>
                  <a:lnTo>
                    <a:pt x="336" y="192"/>
                  </a:lnTo>
                  <a:lnTo>
                    <a:pt x="336" y="0"/>
                  </a:lnTo>
                  <a:lnTo>
                    <a:pt x="216" y="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AutoShape 11"/>
            <p:cNvSpPr>
              <a:spLocks noChangeArrowheads="1"/>
            </p:cNvSpPr>
            <p:nvPr/>
          </p:nvSpPr>
          <p:spPr bwMode="auto">
            <a:xfrm>
              <a:off x="1920" y="1296"/>
              <a:ext cx="816" cy="480"/>
            </a:xfrm>
            <a:prstGeom prst="cloudCallout">
              <a:avLst>
                <a:gd name="adj1" fmla="val -4046"/>
                <a:gd name="adj2" fmla="val 6625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3733800" y="2209800"/>
            <a:ext cx="449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8229600" y="2057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Text Box 16"/>
          <p:cNvSpPr txBox="1">
            <a:spLocks noChangeArrowheads="1"/>
          </p:cNvSpPr>
          <p:nvPr/>
        </p:nvSpPr>
        <p:spPr bwMode="auto">
          <a:xfrm>
            <a:off x="3886200" y="990601"/>
            <a:ext cx="678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Có thể chọn cây bên bờ sông, bến đò… làm vật mốc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8200" name="Text Box 17"/>
          <p:cNvSpPr txBox="1">
            <a:spLocks noChangeArrowheads="1"/>
          </p:cNvSpPr>
          <p:nvPr/>
        </p:nvSpPr>
        <p:spPr bwMode="auto">
          <a:xfrm rot="206007">
            <a:off x="5638800" y="2017713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1 km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599565" y="450851"/>
            <a:ext cx="7772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   Để tính quãng đường chiếc tàu thủy chạy trên sông ta làm như thế nào?</a:t>
            </a:r>
            <a:endParaRPr lang="en-US" alt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 descr="Graphical user interface, text, application, chat or text messag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63" y="1397001"/>
            <a:ext cx="6299274" cy="48558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3247E-6 L 0.475 -0.00069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183" grpId="0" animBg="1"/>
      <p:bldP spid="8199" grpId="0"/>
      <p:bldP spid="8200" grpId="0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676400" y="2286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*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Hệ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tọa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độ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752600" y="729449"/>
            <a:ext cx="675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a) </a:t>
            </a:r>
            <a:r>
              <a:rPr lang="en-US" altLang="en-US" sz="2400" dirty="0" err="1">
                <a:latin typeface="Arial" panose="020B0604020202020204" pitchFamily="34" charset="0"/>
              </a:rPr>
              <a:t>Hệ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tọa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độ</a:t>
            </a:r>
            <a:r>
              <a:rPr lang="en-US" altLang="en-US" sz="2400" dirty="0">
                <a:latin typeface="Arial" panose="020B0604020202020204" pitchFamily="34" charset="0"/>
              </a:rPr>
              <a:t> 1 </a:t>
            </a:r>
            <a:r>
              <a:rPr lang="en-US" altLang="en-US" sz="2400" dirty="0" err="1">
                <a:latin typeface="Arial" panose="020B0604020202020204" pitchFamily="34" charset="0"/>
              </a:rPr>
              <a:t>trục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  <a:r>
              <a:rPr lang="en-US" altLang="en-US" sz="2400" i="1" dirty="0">
                <a:latin typeface="Arial" panose="020B0604020202020204" pitchFamily="34" charset="0"/>
              </a:rPr>
              <a:t>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8203" name="Group 11"/>
          <p:cNvGrpSpPr/>
          <p:nvPr/>
        </p:nvGrpSpPr>
        <p:grpSpPr bwMode="auto">
          <a:xfrm>
            <a:off x="5943600" y="722923"/>
            <a:ext cx="3657600" cy="508000"/>
            <a:chOff x="1728" y="1728"/>
            <a:chExt cx="2304" cy="320"/>
          </a:xfrm>
        </p:grpSpPr>
        <p:grpSp>
          <p:nvGrpSpPr>
            <p:cNvPr id="17448" name="Group 8"/>
            <p:cNvGrpSpPr/>
            <p:nvPr/>
          </p:nvGrpSpPr>
          <p:grpSpPr bwMode="auto">
            <a:xfrm>
              <a:off x="1728" y="1776"/>
              <a:ext cx="2208" cy="0"/>
              <a:chOff x="1728" y="1776"/>
              <a:chExt cx="2208" cy="0"/>
            </a:xfrm>
          </p:grpSpPr>
          <p:sp>
            <p:nvSpPr>
              <p:cNvPr id="17451" name="Line 6"/>
              <p:cNvSpPr>
                <a:spLocks noChangeShapeType="1"/>
              </p:cNvSpPr>
              <p:nvPr/>
            </p:nvSpPr>
            <p:spPr bwMode="auto">
              <a:xfrm>
                <a:off x="1968" y="1776"/>
                <a:ext cx="19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Line 7"/>
              <p:cNvSpPr>
                <a:spLocks noChangeShapeType="1"/>
              </p:cNvSpPr>
              <p:nvPr/>
            </p:nvSpPr>
            <p:spPr bwMode="auto">
              <a:xfrm>
                <a:off x="1728" y="1776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49" name="Text Box 9"/>
            <p:cNvSpPr txBox="1">
              <a:spLocks noChangeArrowheads="1"/>
            </p:cNvSpPr>
            <p:nvPr/>
          </p:nvSpPr>
          <p:spPr bwMode="auto">
            <a:xfrm>
              <a:off x="2516" y="1760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O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7450" name="Text Box 10"/>
            <p:cNvSpPr txBox="1">
              <a:spLocks noChangeArrowheads="1"/>
            </p:cNvSpPr>
            <p:nvPr/>
          </p:nvSpPr>
          <p:spPr bwMode="auto">
            <a:xfrm>
              <a:off x="3744" y="172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x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10245" name="Text Box 13"/>
          <p:cNvSpPr txBox="1">
            <a:spLocks noChangeArrowheads="1"/>
          </p:cNvSpPr>
          <p:nvPr/>
        </p:nvSpPr>
        <p:spPr bwMode="auto">
          <a:xfrm>
            <a:off x="1676401" y="1350964"/>
            <a:ext cx="4708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b) </a:t>
            </a:r>
            <a:r>
              <a:rPr lang="en-US" altLang="en-US" sz="2400" dirty="0" err="1">
                <a:latin typeface="Arial" panose="020B0604020202020204" pitchFamily="34" charset="0"/>
              </a:rPr>
              <a:t>Hệ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tọa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độ</a:t>
            </a:r>
            <a:r>
              <a:rPr lang="en-US" altLang="en-US" sz="2400" dirty="0">
                <a:latin typeface="Arial" panose="020B0604020202020204" pitchFamily="34" charset="0"/>
              </a:rPr>
              <a:t> 2 </a:t>
            </a:r>
            <a:r>
              <a:rPr lang="en-US" altLang="en-US" sz="2400" dirty="0" err="1">
                <a:latin typeface="Arial" panose="020B0604020202020204" pitchFamily="34" charset="0"/>
              </a:rPr>
              <a:t>trục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8220" name="Group 28"/>
          <p:cNvGrpSpPr/>
          <p:nvPr/>
        </p:nvGrpSpPr>
        <p:grpSpPr bwMode="auto">
          <a:xfrm>
            <a:off x="2057400" y="2362200"/>
            <a:ext cx="3733800" cy="2971800"/>
            <a:chOff x="2592" y="1872"/>
            <a:chExt cx="2352" cy="1872"/>
          </a:xfrm>
        </p:grpSpPr>
        <p:grpSp>
          <p:nvGrpSpPr>
            <p:cNvPr id="17436" name="Group 20"/>
            <p:cNvGrpSpPr/>
            <p:nvPr/>
          </p:nvGrpSpPr>
          <p:grpSpPr bwMode="auto">
            <a:xfrm>
              <a:off x="2592" y="1872"/>
              <a:ext cx="2352" cy="1872"/>
              <a:chOff x="2592" y="1872"/>
              <a:chExt cx="2352" cy="1872"/>
            </a:xfrm>
          </p:grpSpPr>
          <p:sp>
            <p:nvSpPr>
              <p:cNvPr id="17443" name="Line 15"/>
              <p:cNvSpPr>
                <a:spLocks noChangeShapeType="1"/>
              </p:cNvSpPr>
              <p:nvPr/>
            </p:nvSpPr>
            <p:spPr bwMode="auto">
              <a:xfrm flipV="1">
                <a:off x="2928" y="1968"/>
                <a:ext cx="0" cy="17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4" name="Line 16"/>
              <p:cNvSpPr>
                <a:spLocks noChangeShapeType="1"/>
              </p:cNvSpPr>
              <p:nvPr/>
            </p:nvSpPr>
            <p:spPr bwMode="auto">
              <a:xfrm>
                <a:off x="2592" y="3216"/>
                <a:ext cx="2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5" name="Text Box 17"/>
              <p:cNvSpPr txBox="1">
                <a:spLocks noChangeArrowheads="1"/>
              </p:cNvSpPr>
              <p:nvPr/>
            </p:nvSpPr>
            <p:spPr bwMode="auto">
              <a:xfrm>
                <a:off x="2736" y="3216"/>
                <a:ext cx="2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>
                    <a:latin typeface="Arial" panose="020B0604020202020204" pitchFamily="34" charset="0"/>
                  </a:rPr>
                  <a:t>O</a:t>
                </a:r>
                <a:endParaRPr lang="en-US" altLang="en-US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7446" name="Text Box 18"/>
              <p:cNvSpPr txBox="1">
                <a:spLocks noChangeArrowheads="1"/>
              </p:cNvSpPr>
              <p:nvPr/>
            </p:nvSpPr>
            <p:spPr bwMode="auto">
              <a:xfrm>
                <a:off x="4704" y="321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latin typeface="Arial" panose="020B0604020202020204" pitchFamily="34" charset="0"/>
                  </a:rPr>
                  <a:t>x</a:t>
                </a:r>
                <a:endParaRPr lang="en-US" altLang="en-US" b="1">
                  <a:latin typeface="Arial" panose="020B0604020202020204" pitchFamily="34" charset="0"/>
                </a:endParaRPr>
              </a:p>
            </p:txBody>
          </p:sp>
          <p:sp>
            <p:nvSpPr>
              <p:cNvPr id="17447" name="Text Box 19"/>
              <p:cNvSpPr txBox="1">
                <a:spLocks noChangeArrowheads="1"/>
              </p:cNvSpPr>
              <p:nvPr/>
            </p:nvSpPr>
            <p:spPr bwMode="auto">
              <a:xfrm>
                <a:off x="2736" y="18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latin typeface="Arial" panose="020B0604020202020204" pitchFamily="34" charset="0"/>
                  </a:rPr>
                  <a:t>y</a:t>
                </a:r>
                <a:endParaRPr lang="en-US" altLang="en-US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437" name="Line 21"/>
            <p:cNvSpPr>
              <a:spLocks noChangeShapeType="1"/>
            </p:cNvSpPr>
            <p:nvPr/>
          </p:nvSpPr>
          <p:spPr bwMode="auto">
            <a:xfrm>
              <a:off x="2928" y="2640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22"/>
            <p:cNvSpPr>
              <a:spLocks noChangeShapeType="1"/>
            </p:cNvSpPr>
            <p:nvPr/>
          </p:nvSpPr>
          <p:spPr bwMode="auto">
            <a:xfrm>
              <a:off x="2928" y="32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Line 24"/>
            <p:cNvSpPr>
              <a:spLocks noChangeShapeType="1"/>
            </p:cNvSpPr>
            <p:nvPr/>
          </p:nvSpPr>
          <p:spPr bwMode="auto">
            <a:xfrm>
              <a:off x="3984" y="264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Text Box 25"/>
            <p:cNvSpPr txBox="1">
              <a:spLocks noChangeArrowheads="1"/>
            </p:cNvSpPr>
            <p:nvPr/>
          </p:nvSpPr>
          <p:spPr bwMode="auto">
            <a:xfrm>
              <a:off x="3984" y="2448"/>
              <a:ext cx="8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M (x</a:t>
              </a:r>
              <a:r>
                <a:rPr lang="en-US" altLang="en-US" b="1" baseline="-25000">
                  <a:latin typeface="Arial" panose="020B0604020202020204" pitchFamily="34" charset="0"/>
                </a:rPr>
                <a:t>M</a:t>
              </a:r>
              <a:r>
                <a:rPr lang="en-US" altLang="en-US" b="1">
                  <a:latin typeface="Arial" panose="020B0604020202020204" pitchFamily="34" charset="0"/>
                </a:rPr>
                <a:t>,y</a:t>
              </a:r>
              <a:r>
                <a:rPr lang="en-US" altLang="en-US" b="1" baseline="-25000">
                  <a:latin typeface="Arial" panose="020B0604020202020204" pitchFamily="34" charset="0"/>
                </a:rPr>
                <a:t>M</a:t>
              </a:r>
              <a:r>
                <a:rPr lang="en-US" altLang="en-US" b="1">
                  <a:latin typeface="Arial" panose="020B0604020202020204" pitchFamily="34" charset="0"/>
                </a:rPr>
                <a:t>)</a:t>
              </a:r>
              <a:endParaRPr lang="en-US" altLang="en-US" b="1">
                <a:latin typeface="Arial" panose="020B0604020202020204" pitchFamily="34" charset="0"/>
              </a:endParaRPr>
            </a:p>
          </p:txBody>
        </p:sp>
        <p:sp>
          <p:nvSpPr>
            <p:cNvPr id="17441" name="Text Box 26"/>
            <p:cNvSpPr txBox="1">
              <a:spLocks noChangeArrowheads="1"/>
            </p:cNvSpPr>
            <p:nvPr/>
          </p:nvSpPr>
          <p:spPr bwMode="auto">
            <a:xfrm>
              <a:off x="2700" y="249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y</a:t>
              </a:r>
              <a:r>
                <a:rPr lang="en-US" altLang="en-US" b="1" baseline="-25000">
                  <a:latin typeface="Arial" panose="020B0604020202020204" pitchFamily="34" charset="0"/>
                </a:rPr>
                <a:t>M</a:t>
              </a:r>
              <a:endParaRPr lang="en-US" altLang="en-US" b="1">
                <a:latin typeface="Arial" panose="020B0604020202020204" pitchFamily="34" charset="0"/>
              </a:endParaRPr>
            </a:p>
          </p:txBody>
        </p:sp>
        <p:sp>
          <p:nvSpPr>
            <p:cNvPr id="17442" name="Text Box 27"/>
            <p:cNvSpPr txBox="1">
              <a:spLocks noChangeArrowheads="1"/>
            </p:cNvSpPr>
            <p:nvPr/>
          </p:nvSpPr>
          <p:spPr bwMode="auto">
            <a:xfrm>
              <a:off x="3888" y="3174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x</a:t>
              </a:r>
              <a:r>
                <a:rPr lang="en-US" altLang="en-US" b="1" baseline="-25000">
                  <a:latin typeface="Arial" panose="020B0604020202020204" pitchFamily="34" charset="0"/>
                </a:rPr>
                <a:t>M</a:t>
              </a:r>
              <a:endParaRPr lang="en-US" altLang="en-US" b="1">
                <a:latin typeface="Arial" panose="020B0604020202020204" pitchFamily="34" charset="0"/>
              </a:endParaRPr>
            </a:p>
          </p:txBody>
        </p:sp>
      </p:grpSp>
      <p:sp>
        <p:nvSpPr>
          <p:cNvPr id="10248" name="Text Box 32"/>
          <p:cNvSpPr txBox="1">
            <a:spLocks noChangeArrowheads="1"/>
          </p:cNvSpPr>
          <p:nvPr/>
        </p:nvSpPr>
        <p:spPr bwMode="auto">
          <a:xfrm>
            <a:off x="6324600" y="1355428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c) </a:t>
            </a:r>
            <a:r>
              <a:rPr lang="en-US" altLang="en-US" sz="2400" dirty="0" err="1">
                <a:latin typeface="Arial" panose="020B0604020202020204" pitchFamily="34" charset="0"/>
              </a:rPr>
              <a:t>Hệ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tọa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độ</a:t>
            </a:r>
            <a:r>
              <a:rPr lang="en-US" altLang="en-US" sz="2400" dirty="0">
                <a:latin typeface="Arial" panose="020B0604020202020204" pitchFamily="34" charset="0"/>
              </a:rPr>
              <a:t> 3 </a:t>
            </a:r>
            <a:r>
              <a:rPr lang="en-US" altLang="en-US" sz="2400" dirty="0" err="1">
                <a:latin typeface="Arial" panose="020B0604020202020204" pitchFamily="34" charset="0"/>
              </a:rPr>
              <a:t>trục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8249" name="Group 57"/>
          <p:cNvGrpSpPr/>
          <p:nvPr/>
        </p:nvGrpSpPr>
        <p:grpSpPr bwMode="auto">
          <a:xfrm>
            <a:off x="6022976" y="2286001"/>
            <a:ext cx="4416425" cy="2957513"/>
            <a:chOff x="2834" y="1440"/>
            <a:chExt cx="2782" cy="1863"/>
          </a:xfrm>
        </p:grpSpPr>
        <p:sp>
          <p:nvSpPr>
            <p:cNvPr id="17417" name="Text Box 37"/>
            <p:cNvSpPr txBox="1">
              <a:spLocks noChangeArrowheads="1"/>
            </p:cNvSpPr>
            <p:nvPr/>
          </p:nvSpPr>
          <p:spPr bwMode="auto">
            <a:xfrm>
              <a:off x="3304" y="2538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latin typeface="Arial" panose="020B0604020202020204" pitchFamily="34" charset="0"/>
                </a:rPr>
                <a:t>O</a:t>
              </a:r>
              <a:endParaRPr lang="en-US" altLang="en-US" sz="2000" b="1">
                <a:latin typeface="Arial" panose="020B0604020202020204" pitchFamily="34" charset="0"/>
              </a:endParaRPr>
            </a:p>
          </p:txBody>
        </p:sp>
        <p:sp>
          <p:nvSpPr>
            <p:cNvPr id="17418" name="Text Box 38"/>
            <p:cNvSpPr txBox="1">
              <a:spLocks noChangeArrowheads="1"/>
            </p:cNvSpPr>
            <p:nvPr/>
          </p:nvSpPr>
          <p:spPr bwMode="auto">
            <a:xfrm>
              <a:off x="2834" y="3072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x</a:t>
              </a:r>
              <a:endParaRPr lang="en-US" altLang="en-US" b="1">
                <a:latin typeface="Arial" panose="020B0604020202020204" pitchFamily="34" charset="0"/>
              </a:endParaRPr>
            </a:p>
          </p:txBody>
        </p:sp>
        <p:grpSp>
          <p:nvGrpSpPr>
            <p:cNvPr id="17419" name="Group 56"/>
            <p:cNvGrpSpPr/>
            <p:nvPr/>
          </p:nvGrpSpPr>
          <p:grpSpPr bwMode="auto">
            <a:xfrm>
              <a:off x="2950" y="1440"/>
              <a:ext cx="2666" cy="1824"/>
              <a:chOff x="2950" y="1440"/>
              <a:chExt cx="2666" cy="1824"/>
            </a:xfrm>
          </p:grpSpPr>
          <p:sp>
            <p:nvSpPr>
              <p:cNvPr id="17420" name="Text Box 44"/>
              <p:cNvSpPr txBox="1">
                <a:spLocks noChangeArrowheads="1"/>
              </p:cNvSpPr>
              <p:nvPr/>
            </p:nvSpPr>
            <p:spPr bwMode="auto">
              <a:xfrm>
                <a:off x="4848" y="250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latin typeface="Arial" panose="020B0604020202020204" pitchFamily="34" charset="0"/>
                  </a:rPr>
                  <a:t>y</a:t>
                </a:r>
                <a:r>
                  <a:rPr lang="en-US" altLang="en-US" b="1" baseline="-25000">
                    <a:latin typeface="Arial" panose="020B0604020202020204" pitchFamily="34" charset="0"/>
                  </a:rPr>
                  <a:t>M</a:t>
                </a:r>
                <a:endParaRPr lang="en-US" altLang="en-US" b="1">
                  <a:latin typeface="Arial" panose="020B0604020202020204" pitchFamily="34" charset="0"/>
                </a:endParaRPr>
              </a:p>
            </p:txBody>
          </p:sp>
          <p:sp>
            <p:nvSpPr>
              <p:cNvPr id="17421" name="Text Box 45"/>
              <p:cNvSpPr txBox="1">
                <a:spLocks noChangeArrowheads="1"/>
              </p:cNvSpPr>
              <p:nvPr/>
            </p:nvSpPr>
            <p:spPr bwMode="auto">
              <a:xfrm>
                <a:off x="2950" y="2806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latin typeface="Arial" panose="020B0604020202020204" pitchFamily="34" charset="0"/>
                  </a:rPr>
                  <a:t>x</a:t>
                </a:r>
                <a:r>
                  <a:rPr lang="en-US" altLang="en-US" b="1" baseline="-25000">
                    <a:latin typeface="Arial" panose="020B0604020202020204" pitchFamily="34" charset="0"/>
                  </a:rPr>
                  <a:t>M</a:t>
                </a:r>
                <a:endParaRPr lang="en-US" altLang="en-US" b="1">
                  <a:latin typeface="Arial" panose="020B0604020202020204" pitchFamily="34" charset="0"/>
                </a:endParaRPr>
              </a:p>
            </p:txBody>
          </p:sp>
          <p:grpSp>
            <p:nvGrpSpPr>
              <p:cNvPr id="17422" name="Group 55"/>
              <p:cNvGrpSpPr/>
              <p:nvPr/>
            </p:nvGrpSpPr>
            <p:grpSpPr bwMode="auto">
              <a:xfrm>
                <a:off x="2966" y="1440"/>
                <a:ext cx="2650" cy="1824"/>
                <a:chOff x="2976" y="1440"/>
                <a:chExt cx="2650" cy="1824"/>
              </a:xfrm>
            </p:grpSpPr>
            <p:sp>
              <p:nvSpPr>
                <p:cNvPr id="1742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5386" y="2640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b="1">
                      <a:latin typeface="Arial" panose="020B0604020202020204" pitchFamily="34" charset="0"/>
                    </a:rPr>
                    <a:t>y</a:t>
                  </a:r>
                  <a:endParaRPr lang="en-US" altLang="en-US" b="1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7424" name="Group 54"/>
                <p:cNvGrpSpPr/>
                <p:nvPr/>
              </p:nvGrpSpPr>
              <p:grpSpPr bwMode="auto">
                <a:xfrm>
                  <a:off x="2976" y="1440"/>
                  <a:ext cx="2448" cy="1824"/>
                  <a:chOff x="2976" y="1440"/>
                  <a:chExt cx="2448" cy="1824"/>
                </a:xfrm>
              </p:grpSpPr>
              <p:sp>
                <p:nvSpPr>
                  <p:cNvPr id="17425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4" y="1488"/>
                    <a:ext cx="0" cy="17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2736"/>
                    <a:ext cx="225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7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504" y="1968"/>
                    <a:ext cx="1056" cy="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8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504" y="2736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oval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9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2304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oval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0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60" y="1968"/>
                    <a:ext cx="38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b="1">
                        <a:latin typeface="Arial" panose="020B0604020202020204" pitchFamily="34" charset="0"/>
                      </a:rPr>
                      <a:t>M</a:t>
                    </a:r>
                    <a:endParaRPr lang="en-US" altLang="en-US" b="1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31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6" y="2496"/>
                    <a:ext cx="76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2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1440"/>
                    <a:ext cx="19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b="1">
                        <a:latin typeface="Arial" panose="020B0604020202020204" pitchFamily="34" charset="0"/>
                      </a:rPr>
                      <a:t>z</a:t>
                    </a:r>
                    <a:endParaRPr lang="en-US" altLang="en-US" b="1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33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68" y="3072"/>
                    <a:ext cx="13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4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60" y="2746"/>
                    <a:ext cx="336" cy="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5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68" y="1802"/>
                    <a:ext cx="33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b="1">
                        <a:latin typeface="Arial" panose="020B0604020202020204" pitchFamily="34" charset="0"/>
                      </a:rPr>
                      <a:t>z</a:t>
                    </a:r>
                    <a:r>
                      <a:rPr lang="en-US" altLang="en-US" b="1" baseline="-25000">
                        <a:latin typeface="Arial" panose="020B0604020202020204" pitchFamily="34" charset="0"/>
                      </a:rPr>
                      <a:t>M</a:t>
                    </a:r>
                    <a:endParaRPr lang="en-US" altLang="en-US" b="1">
                      <a:latin typeface="Arial" panose="020B0604020202020204" pitchFamily="34" charset="0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176744" y="520729"/>
            <a:ext cx="480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- Hệ qui chiếu: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209800" y="2209800"/>
            <a:ext cx="79248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 dirty="0">
                <a:latin typeface="Arial" panose="020B0604020202020204" pitchFamily="34" charset="0"/>
              </a:rPr>
              <a:t>+ </a:t>
            </a:r>
            <a:r>
              <a:rPr lang="en-US" altLang="en-US" sz="2500" b="1" dirty="0" err="1">
                <a:latin typeface="Arial" panose="020B0604020202020204" pitchFamily="34" charset="0"/>
              </a:rPr>
              <a:t>Vật</a:t>
            </a:r>
            <a:r>
              <a:rPr lang="en-US" altLang="en-US" sz="2500" b="1" dirty="0">
                <a:latin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</a:rPr>
              <a:t>làm</a:t>
            </a:r>
            <a:r>
              <a:rPr lang="en-US" altLang="en-US" sz="2500" b="1" dirty="0">
                <a:latin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</a:rPr>
              <a:t>mốc</a:t>
            </a:r>
            <a:r>
              <a:rPr lang="en-US" altLang="en-US" sz="2500" b="1" dirty="0">
                <a:latin typeface="Arial" panose="020B0604020202020204" pitchFamily="34" charset="0"/>
              </a:rPr>
              <a:t> , </a:t>
            </a:r>
            <a:r>
              <a:rPr lang="en-US" altLang="en-US" sz="2500" b="1" dirty="0" err="1">
                <a:latin typeface="Arial" panose="020B0604020202020204" pitchFamily="34" charset="0"/>
              </a:rPr>
              <a:t>Hệ</a:t>
            </a:r>
            <a:r>
              <a:rPr lang="en-US" altLang="en-US" sz="2500" b="1" dirty="0">
                <a:latin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</a:rPr>
              <a:t>tọa</a:t>
            </a:r>
            <a:r>
              <a:rPr lang="en-US" altLang="en-US" sz="2500" b="1" dirty="0">
                <a:latin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</a:rPr>
              <a:t>độ</a:t>
            </a:r>
            <a:r>
              <a:rPr lang="en-US" altLang="en-US" sz="2500" b="1" dirty="0">
                <a:latin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</a:rPr>
              <a:t>gắn</a:t>
            </a:r>
            <a:r>
              <a:rPr lang="en-US" altLang="en-US" sz="2500" b="1" dirty="0">
                <a:latin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</a:rPr>
              <a:t>với</a:t>
            </a:r>
            <a:r>
              <a:rPr lang="en-US" altLang="en-US" sz="2500" b="1" dirty="0">
                <a:latin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</a:rPr>
              <a:t>vật</a:t>
            </a:r>
            <a:r>
              <a:rPr lang="en-US" altLang="en-US" sz="2500" b="1" dirty="0">
                <a:latin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</a:rPr>
              <a:t>làm</a:t>
            </a:r>
            <a:r>
              <a:rPr lang="en-US" altLang="en-US" sz="2500" b="1" dirty="0">
                <a:latin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</a:rPr>
              <a:t>mốc</a:t>
            </a:r>
            <a:r>
              <a:rPr lang="en-US" altLang="en-US" sz="2500" b="1" dirty="0">
                <a:latin typeface="Arial" panose="020B0604020202020204" pitchFamily="34" charset="0"/>
              </a:rPr>
              <a:t> </a:t>
            </a:r>
            <a:endParaRPr lang="en-US" altLang="en-US" sz="25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500" b="1" dirty="0">
                <a:latin typeface="Arial" panose="020B0604020202020204" pitchFamily="34" charset="0"/>
              </a:rPr>
              <a:t>+ </a:t>
            </a:r>
            <a:r>
              <a:rPr lang="en-US" altLang="en-US" sz="2500" b="1" dirty="0" err="1">
                <a:latin typeface="Arial" panose="020B0604020202020204" pitchFamily="34" charset="0"/>
              </a:rPr>
              <a:t>Mốc</a:t>
            </a:r>
            <a:r>
              <a:rPr lang="en-US" altLang="en-US" sz="2500" b="1" dirty="0">
                <a:latin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</a:rPr>
              <a:t>thời</a:t>
            </a:r>
            <a:r>
              <a:rPr lang="en-US" altLang="en-US" sz="2500" b="1" dirty="0">
                <a:latin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</a:rPr>
              <a:t>gian</a:t>
            </a:r>
            <a:r>
              <a:rPr lang="en-US" altLang="en-US" sz="2500" b="1" dirty="0">
                <a:latin typeface="Arial" panose="020B0604020202020204" pitchFamily="34" charset="0"/>
              </a:rPr>
              <a:t> , </a:t>
            </a:r>
            <a:r>
              <a:rPr lang="en-US" altLang="en-US" sz="2500" b="1" dirty="0" err="1">
                <a:latin typeface="Arial" panose="020B0604020202020204" pitchFamily="34" charset="0"/>
              </a:rPr>
              <a:t>đồng</a:t>
            </a:r>
            <a:r>
              <a:rPr lang="en-US" altLang="en-US" sz="2500" b="1" dirty="0">
                <a:latin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</a:rPr>
              <a:t>hồ</a:t>
            </a:r>
            <a:endParaRPr lang="en-US" altLang="en-US" sz="2500" b="1" dirty="0">
              <a:latin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3886200" y="1266825"/>
            <a:ext cx="4076700" cy="954088"/>
            <a:chOff x="2362200" y="1267489"/>
            <a:chExt cx="4076700" cy="954117"/>
          </a:xfrm>
        </p:grpSpPr>
        <p:sp>
          <p:nvSpPr>
            <p:cNvPr id="3" name="Left Brace 2"/>
            <p:cNvSpPr/>
            <p:nvPr/>
          </p:nvSpPr>
          <p:spPr>
            <a:xfrm rot="5400000">
              <a:off x="4190994" y="-26300"/>
              <a:ext cx="419113" cy="4076700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Corbel" panose="020B0503020204020204" pitchFamily="34" charset="0"/>
              </a:endParaRPr>
            </a:p>
          </p:txBody>
        </p:sp>
        <p:sp>
          <p:nvSpPr>
            <p:cNvPr id="20489" name="TextBox 3"/>
            <p:cNvSpPr txBox="1">
              <a:spLocks noChangeArrowheads="1"/>
            </p:cNvSpPr>
            <p:nvPr/>
          </p:nvSpPr>
          <p:spPr bwMode="auto">
            <a:xfrm>
              <a:off x="3733800" y="1267489"/>
              <a:ext cx="24384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Vị trí vật</a:t>
              </a:r>
              <a:endParaRPr lang="en-US" sz="2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 bwMode="auto">
          <a:xfrm>
            <a:off x="3200400" y="3332164"/>
            <a:ext cx="2814638" cy="955675"/>
            <a:chOff x="2366493" y="3100695"/>
            <a:chExt cx="2815107" cy="954693"/>
          </a:xfrm>
        </p:grpSpPr>
        <p:sp>
          <p:nvSpPr>
            <p:cNvPr id="7" name="Left Brace 6"/>
            <p:cNvSpPr/>
            <p:nvPr/>
          </p:nvSpPr>
          <p:spPr>
            <a:xfrm rot="16200000">
              <a:off x="3452774" y="2014414"/>
              <a:ext cx="418669" cy="2591232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Corbel" panose="020B0503020204020204" pitchFamily="34" charset="0"/>
              </a:endParaRPr>
            </a:p>
          </p:txBody>
        </p:sp>
        <p:sp>
          <p:nvSpPr>
            <p:cNvPr id="20487" name="TextBox 7"/>
            <p:cNvSpPr txBox="1">
              <a:spLocks noChangeArrowheads="1"/>
            </p:cNvSpPr>
            <p:nvPr/>
          </p:nvSpPr>
          <p:spPr bwMode="auto">
            <a:xfrm>
              <a:off x="2743200" y="3562945"/>
              <a:ext cx="24384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Thời gian</a:t>
              </a:r>
              <a:endParaRPr lang="en-US" sz="2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90600" y="4693799"/>
            <a:ext cx="480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- Thời điểm: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6934200" y="-63500"/>
            <a:ext cx="3733800" cy="426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4340" name="Freeform 6"/>
          <p:cNvSpPr/>
          <p:nvPr/>
        </p:nvSpPr>
        <p:spPr bwMode="auto">
          <a:xfrm>
            <a:off x="8001000" y="12700"/>
            <a:ext cx="2133600" cy="4191000"/>
          </a:xfrm>
          <a:custGeom>
            <a:avLst/>
            <a:gdLst>
              <a:gd name="T0" fmla="*/ 0 w 1344"/>
              <a:gd name="T1" fmla="*/ 2147483647 h 2640"/>
              <a:gd name="T2" fmla="*/ 2147483647 w 1344"/>
              <a:gd name="T3" fmla="*/ 2147483647 h 2640"/>
              <a:gd name="T4" fmla="*/ 2147483647 w 1344"/>
              <a:gd name="T5" fmla="*/ 2147483647 h 2640"/>
              <a:gd name="T6" fmla="*/ 2147483647 w 1344"/>
              <a:gd name="T7" fmla="*/ 2147483647 h 2640"/>
              <a:gd name="T8" fmla="*/ 2147483647 w 1344"/>
              <a:gd name="T9" fmla="*/ 2147483647 h 2640"/>
              <a:gd name="T10" fmla="*/ 2147483647 w 1344"/>
              <a:gd name="T11" fmla="*/ 2147483647 h 2640"/>
              <a:gd name="T12" fmla="*/ 2147483647 w 1344"/>
              <a:gd name="T13" fmla="*/ 2147483647 h 2640"/>
              <a:gd name="T14" fmla="*/ 2147483647 w 1344"/>
              <a:gd name="T15" fmla="*/ 2147483647 h 2640"/>
              <a:gd name="T16" fmla="*/ 2147483647 w 1344"/>
              <a:gd name="T17" fmla="*/ 2147483647 h 2640"/>
              <a:gd name="T18" fmla="*/ 2147483647 w 1344"/>
              <a:gd name="T19" fmla="*/ 0 h 26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44" h="2640">
                <a:moveTo>
                  <a:pt x="0" y="2640"/>
                </a:moveTo>
                <a:cubicBezTo>
                  <a:pt x="40" y="2584"/>
                  <a:pt x="80" y="2528"/>
                  <a:pt x="96" y="2448"/>
                </a:cubicBezTo>
                <a:cubicBezTo>
                  <a:pt x="112" y="2368"/>
                  <a:pt x="80" y="2256"/>
                  <a:pt x="96" y="2160"/>
                </a:cubicBezTo>
                <a:cubicBezTo>
                  <a:pt x="112" y="2064"/>
                  <a:pt x="168" y="1976"/>
                  <a:pt x="192" y="1872"/>
                </a:cubicBezTo>
                <a:cubicBezTo>
                  <a:pt x="216" y="1768"/>
                  <a:pt x="208" y="1648"/>
                  <a:pt x="240" y="1536"/>
                </a:cubicBezTo>
                <a:cubicBezTo>
                  <a:pt x="272" y="1424"/>
                  <a:pt x="328" y="1280"/>
                  <a:pt x="384" y="1200"/>
                </a:cubicBezTo>
                <a:cubicBezTo>
                  <a:pt x="440" y="1120"/>
                  <a:pt x="456" y="1072"/>
                  <a:pt x="576" y="1056"/>
                </a:cubicBezTo>
                <a:cubicBezTo>
                  <a:pt x="696" y="1040"/>
                  <a:pt x="984" y="1248"/>
                  <a:pt x="1104" y="1104"/>
                </a:cubicBezTo>
                <a:cubicBezTo>
                  <a:pt x="1224" y="960"/>
                  <a:pt x="1256" y="376"/>
                  <a:pt x="1296" y="192"/>
                </a:cubicBezTo>
                <a:cubicBezTo>
                  <a:pt x="1336" y="8"/>
                  <a:pt x="1344" y="24"/>
                  <a:pt x="1344" y="0"/>
                </a:cubicBezTo>
              </a:path>
            </a:pathLst>
          </a:custGeom>
          <a:noFill/>
          <a:ln w="38100">
            <a:solidFill>
              <a:srgbClr val="99CC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032750" y="40513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8991600" y="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Hà Nội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8153400" y="3810001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Hải Phòng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4" name="Oval 10"/>
          <p:cNvSpPr>
            <a:spLocks noChangeArrowheads="1"/>
          </p:cNvSpPr>
          <p:nvPr/>
        </p:nvSpPr>
        <p:spPr bwMode="auto">
          <a:xfrm>
            <a:off x="1981200" y="2514600"/>
            <a:ext cx="4267200" cy="42672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2405063" y="5943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4346" name="AutoShape 12"/>
          <p:cNvSpPr>
            <a:spLocks noChangeArrowheads="1"/>
          </p:cNvSpPr>
          <p:nvPr/>
        </p:nvSpPr>
        <p:spPr bwMode="auto">
          <a:xfrm>
            <a:off x="3822700" y="4584700"/>
            <a:ext cx="304800" cy="304800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4347" name="Line 13"/>
          <p:cNvSpPr>
            <a:spLocks noChangeShapeType="1"/>
          </p:cNvSpPr>
          <p:nvPr/>
        </p:nvSpPr>
        <p:spPr bwMode="auto">
          <a:xfrm flipH="1">
            <a:off x="2438400" y="4752975"/>
            <a:ext cx="1524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Text Box 14"/>
          <p:cNvSpPr txBox="1">
            <a:spLocks noChangeArrowheads="1"/>
          </p:cNvSpPr>
          <p:nvPr/>
        </p:nvSpPr>
        <p:spPr bwMode="auto">
          <a:xfrm rot="-2282823">
            <a:off x="2651125" y="5013326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15 cm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46125" y="366714"/>
            <a:ext cx="480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- Quỹ đạo: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6 C 0.00417 -0.00417 0.00833 -0.00834 0.01007 -0.02454 C 0.01181 -0.04075 0.00695 -0.07501 0.01007 -0.09792 C 0.0132 -0.12084 0.02465 -0.1382 0.02847 -0.16228 C 0.03229 -0.18658 0.0276 -0.21436 0.03333 -0.24237 C 0.03906 -0.27061 0.05191 -0.31343 0.06337 -0.33126 C 0.07483 -0.34931 0.08472 -0.35232 0.10174 -0.35116 C 0.11875 -0.35001 0.14844 -0.31783 0.1651 -0.32454 C 0.18177 -0.33126 0.19375 -0.36204 0.20174 -0.39121 C 0.20972 -0.42061 0.20955 -0.46667 0.21337 -0.50001 C 0.21719 -0.53334 0.22118 -0.57015 0.225 -0.59121 C 0.22882 -0.61228 0.23281 -0.61945 0.23681 -0.62663 " pathEditMode="relative" ptsTypes="aaaaaaaaaaaA">
                                      <p:cBhvr>
                                        <p:cTn id="6" dur="2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C -0.07917 -0.13472 -0.06181 -0.33055 0.03975 -0.4368 C 0.14079 -0.54236 0.28836 -0.51829 0.36736 -0.38379 C 0.44704 -0.24815 0.42847 -0.05231 0.3276 0.05301 C 0.22586 0.15926 0.07968 0.13542 3.88889E-6 -1.48148E-6 Z " pathEditMode="relative" rAng="13918740" ptsTypes="fffff">
                                      <p:cBhvr>
                                        <p:cTn id="8" dur="1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-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" y="100965"/>
            <a:ext cx="6750050" cy="11569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8500" y="1257935"/>
            <a:ext cx="6078855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500" b="1" dirty="0"/>
              <a:t>- Tốc độ: đặc trưng cho tính chất nhanh hay chậm của chuyển động.</a:t>
            </a:r>
            <a:endParaRPr lang="en-US" sz="35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429000"/>
            <a:ext cx="7660005" cy="3303270"/>
          </a:xfrm>
          <a:prstGeom prst="rect">
            <a:avLst/>
          </a:prstGeom>
        </p:spPr>
      </p:pic>
      <p:pic>
        <p:nvPicPr>
          <p:cNvPr id="8" name="Picture 7" descr="Text, chat or text messag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695" y="115570"/>
            <a:ext cx="4598670" cy="661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5" y="24765"/>
            <a:ext cx="6157595" cy="1319530"/>
          </a:xfrm>
          <a:prstGeom prst="rect">
            <a:avLst/>
          </a:prstGeom>
        </p:spPr>
      </p:pic>
      <p:pic>
        <p:nvPicPr>
          <p:cNvPr id="5" name="Picture 4" descr="Tex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" y="3110230"/>
            <a:ext cx="12099290" cy="3557270"/>
          </a:xfrm>
          <a:prstGeom prst="rect">
            <a:avLst/>
          </a:prstGeom>
        </p:spPr>
      </p:pic>
      <p:pic>
        <p:nvPicPr>
          <p:cNvPr id="1028" name="Picture 4" descr="hình ảnh : cây kim, xe hơi, Bánh xe, Xe, Đo, vô lăng, tốc độ, bảng điều  khiển, Đồng hồ tốc độ, Máy đo tốc độ, Mét kế, Quay số, Phép đo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320" y="24765"/>
            <a:ext cx="5694680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Picture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-46355" y="1651000"/>
            <a:ext cx="12238355" cy="5206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177165"/>
            <a:ext cx="12033250" cy="19932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</Words>
  <PresentationFormat>Widescreen</PresentationFormat>
  <Paragraphs>79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SimSun</vt:lpstr>
      <vt:lpstr>Wingdings</vt:lpstr>
      <vt:lpstr>Arial Black</vt:lpstr>
      <vt:lpstr>Times New Roman</vt:lpstr>
      <vt:lpstr>Corbel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2022-06-16T02:35:00Z</dcterms:created>
  <dcterms:modified xsi:type="dcterms:W3CDTF">2022-06-18T03:11:38Z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5F631F29098D4CF3B26365D5853B96A0</vt:lpwstr>
  </property>
  <property fmtid="{D5CDD505-2E9C-101B-9397-08002B2CF9AE}" pid="3" name="KSOProductBuildVer">
    <vt:lpwstr>1033-11.2.0.11156</vt:lpwstr>
  </property>
</Properties>
</file>