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0" r:id="rId7"/>
    <p:sldId id="291" r:id="rId8"/>
    <p:sldId id="292" r:id="rId9"/>
    <p:sldId id="293" r:id="rId10"/>
    <p:sldId id="294" r:id="rId11"/>
    <p:sldId id="295" r:id="rId12"/>
    <p:sldId id="296" r:id="rId13"/>
    <p:sldId id="261" r:id="rId14"/>
    <p:sldId id="262"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267" r:id="rId28"/>
    <p:sldId id="263" r:id="rId29"/>
    <p:sldId id="309" r:id="rId30"/>
    <p:sldId id="264" r:id="rId31"/>
    <p:sldId id="266" r:id="rId32"/>
    <p:sldId id="289" r:id="rId33"/>
    <p:sldId id="265" r:id="rId34"/>
  </p:sldIdLst>
  <p:sldSz cx="12192000" cy="6858000"/>
  <p:notesSz cx="6858000" cy="9144000"/>
  <p:embeddedFontLst>
    <p:embeddedFont>
      <p:font typeface="UTM Avo" panose="0204060305050602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47" d="100"/>
          <a:sy n="47"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dao-duc-4/1/392/45/" TargetMode="External"/><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sv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43/"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3" Type="http://schemas.openxmlformats.org/officeDocument/2006/relationships/hyperlink" Target="https://hoc10.vn/doc-sach/dao-duc-4/1/392/46/" TargetMode="External"/><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2.png"/><Relationship Id="rId7" Type="http://schemas.openxmlformats.org/officeDocument/2006/relationships/image" Target="../media/image71.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dao-duc-4/1/392/46/" TargetMode="External"/><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31.sv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0.png"/><Relationship Id="rId5" Type="http://schemas.openxmlformats.org/officeDocument/2006/relationships/image" Target="../media/image40.png"/><Relationship Id="rId10" Type="http://schemas.openxmlformats.org/officeDocument/2006/relationships/image" Target="../media/image82.svg"/><Relationship Id="rId4" Type="http://schemas.openxmlformats.org/officeDocument/2006/relationships/image" Target="../media/image78.sv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dao-duc-4/1/392/44/"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hyperlink" Target="https://youtu.be/wzY8Il3XFWE?list=PLC241y2KW0Zc_fJwNxko60M9KZ2NVl7uM" TargetMode="External"/><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DBA3-AA88-951C-E04B-FEDFBFC33955}"/>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CDB50011-793F-D4DB-5EA8-704D0FE83E53}"/>
              </a:ext>
            </a:extLst>
          </p:cNvPr>
          <p:cNvSpPr txBox="1">
            <a:spLocks/>
          </p:cNvSpPr>
          <p:nvPr/>
        </p:nvSpPr>
        <p:spPr>
          <a:xfrm>
            <a:off x="827614" y="3609712"/>
            <a:ext cx="10536772"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9:</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Em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làm</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quen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với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bạn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bè</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7" name="TextBox 6">
            <a:extLst>
              <a:ext uri="{FF2B5EF4-FFF2-40B4-BE49-F238E27FC236}">
                <a16:creationId xmlns:a16="http://schemas.microsoft.com/office/drawing/2014/main" id="{0AE911D4-E0F0-2935-E5FF-6D512CFB8EB1}"/>
              </a:ext>
            </a:extLst>
          </p:cNvPr>
          <p:cNvSpPr txBox="1"/>
          <p:nvPr/>
        </p:nvSpPr>
        <p:spPr>
          <a:xfrm>
            <a:off x="1695371" y="1855386"/>
            <a:ext cx="8801258"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Thiết</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lập</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và</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duy</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trì</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bạn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bè</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Line Callout 1 (Border and Accent Bar) 3">
            <a:extLst>
              <a:ext uri="{FF2B5EF4-FFF2-40B4-BE49-F238E27FC236}">
                <a16:creationId xmlns:a16="http://schemas.microsoft.com/office/drawing/2014/main" id="{31E15A38-2342-79F1-4E15-EBF9DE5946CF}"/>
              </a:ext>
            </a:extLst>
          </p:cNvPr>
          <p:cNvSpPr/>
          <p:nvPr/>
        </p:nvSpPr>
        <p:spPr>
          <a:xfrm>
            <a:off x="0" y="1537620"/>
            <a:ext cx="12191999" cy="70666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b="1" dirty="0">
                <a:solidFill>
                  <a:schemeClr val="tx1"/>
                </a:solidFill>
                <a:latin typeface="UTM Avo" panose="02040603050506020204" pitchFamily="18"/>
                <a:cs typeface="Arial" panose="020B0604020202020204" pitchFamily="34" charset="0"/>
              </a:rPr>
              <a:t>a.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dùng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để</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thiết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lập</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hệ</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bè</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là</a:t>
            </a:r>
            <a:r>
              <a:rPr lang="en-US" sz="2400" b="1" dirty="0">
                <a:solidFill>
                  <a:schemeClr val="tx1"/>
                </a:solidFill>
                <a:latin typeface="UTM Avo" panose="02040603050506020204" pitchFamily="18"/>
                <a:cs typeface="Arial" panose="020B0604020202020204" pitchFamily="34" charset="0"/>
              </a:rPr>
              <a:t>:</a:t>
            </a:r>
          </a:p>
        </p:txBody>
      </p:sp>
      <p:pic>
        <p:nvPicPr>
          <p:cNvPr id="2" name="Picture 1">
            <a:extLst>
              <a:ext uri="{FF2B5EF4-FFF2-40B4-BE49-F238E27FC236}">
                <a16:creationId xmlns:a16="http://schemas.microsoft.com/office/drawing/2014/main" id="{ACD6E479-6034-593B-25D1-389F4407263F}"/>
              </a:ext>
            </a:extLst>
          </p:cNvPr>
          <p:cNvPicPr>
            <a:picLocks noChangeAspect="1"/>
          </p:cNvPicPr>
          <p:nvPr/>
        </p:nvPicPr>
        <p:blipFill rotWithShape="1">
          <a:blip r:embed="rId3">
            <a:extLst>
              <a:ext uri="{28A0092B-C50C-407E-A947-70E740481C1C}">
                <a14:useLocalDpi xmlns:a14="http://schemas.microsoft.com/office/drawing/2010/main" val="0"/>
              </a:ext>
            </a:extLst>
          </a:blip>
          <a:srcRect t="29377" b="28347"/>
          <a:stretch/>
        </p:blipFill>
        <p:spPr>
          <a:xfrm>
            <a:off x="339634" y="2296538"/>
            <a:ext cx="8908869" cy="3766352"/>
          </a:xfrm>
          <a:prstGeom prst="rect">
            <a:avLst/>
          </a:prstGeom>
        </p:spPr>
      </p:pic>
      <p:sp>
        <p:nvSpPr>
          <p:cNvPr id="3" name="TextBox 2">
            <a:extLst>
              <a:ext uri="{FF2B5EF4-FFF2-40B4-BE49-F238E27FC236}">
                <a16:creationId xmlns:a16="http://schemas.microsoft.com/office/drawing/2014/main" id="{EDC3753A-5673-E5FC-8E2E-D25385EEC94E}"/>
              </a:ext>
            </a:extLst>
          </p:cNvPr>
          <p:cNvSpPr txBox="1"/>
          <p:nvPr/>
        </p:nvSpPr>
        <p:spPr>
          <a:xfrm>
            <a:off x="339634" y="5831088"/>
            <a:ext cx="4333187" cy="950260"/>
          </a:xfrm>
          <a:prstGeom prst="rect">
            <a:avLst/>
          </a:prstGeom>
          <a:noFill/>
        </p:spPr>
        <p:txBody>
          <a:bodyPr wrap="square">
            <a:spAutoFit/>
          </a:bodyPr>
          <a:lstStyle/>
          <a:p>
            <a:pPr algn="ctr">
              <a:lnSpc>
                <a:spcPct val="150000"/>
              </a:lnSpc>
              <a:spcBef>
                <a:spcPts val="67"/>
              </a:spcBef>
              <a:spcAft>
                <a:spcPts val="67"/>
              </a:spcAft>
            </a:pPr>
            <a:r>
              <a:rPr lang="nl-NL" sz="2000" b="1" dirty="0" err="1">
                <a:latin typeface="UTM Avo" panose="02040603050506020204" pitchFamily="18"/>
                <a:ea typeface="Calibri" panose="020F0502020204030204" pitchFamily="34" charset="0"/>
                <a:cs typeface="Arial" panose="020B0604020202020204" pitchFamily="34" charset="0"/>
              </a:rPr>
              <a:t>Tranh</a:t>
            </a:r>
            <a:r>
              <a:rPr lang="nl-NL" sz="2000" b="1" dirty="0">
                <a:latin typeface="UTM Avo" panose="02040603050506020204" pitchFamily="18"/>
                <a:ea typeface="Calibri" panose="020F0502020204030204" pitchFamily="34" charset="0"/>
                <a:cs typeface="Arial" panose="020B0604020202020204" pitchFamily="34" charset="0"/>
              </a:rPr>
              <a:t> 3: </a:t>
            </a:r>
            <a:r>
              <a:rPr lang="nl-NL" sz="2000" dirty="0" err="1">
                <a:latin typeface="UTM Avo" panose="02040603050506020204" pitchFamily="18"/>
                <a:ea typeface="Calibri" panose="020F0502020204030204" pitchFamily="34" charset="0"/>
                <a:cs typeface="Arial" panose="020B0604020202020204" pitchFamily="34" charset="0"/>
              </a:rPr>
              <a:t>Chủ</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động</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chào</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hỏi</a:t>
            </a:r>
            <a:r>
              <a:rPr lang="nl-NL" sz="2000" dirty="0">
                <a:latin typeface="UTM Avo" panose="02040603050506020204" pitchFamily="18"/>
                <a:ea typeface="Calibri" panose="020F0502020204030204" pitchFamily="34" charset="0"/>
                <a:cs typeface="Arial" panose="020B0604020202020204" pitchFamily="34" charset="0"/>
              </a:rPr>
              <a:t> </a:t>
            </a:r>
            <a:br>
              <a:rPr lang="nl-NL" sz="2000" dirty="0">
                <a:latin typeface="UTM Avo" panose="02040603050506020204" pitchFamily="18"/>
                <a:ea typeface="Calibri" panose="020F0502020204030204" pitchFamily="34" charset="0"/>
                <a:cs typeface="Arial" panose="020B0604020202020204" pitchFamily="34" charset="0"/>
              </a:rPr>
            </a:br>
            <a:r>
              <a:rPr lang="nl-NL" sz="2000" dirty="0" err="1">
                <a:latin typeface="UTM Avo" panose="02040603050506020204" pitchFamily="18"/>
                <a:ea typeface="Calibri" panose="020F0502020204030204" pitchFamily="34" charset="0"/>
                <a:cs typeface="Arial" panose="020B0604020202020204" pitchFamily="34" charset="0"/>
              </a:rPr>
              <a:t>và</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giúp</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đỡ</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bạn</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tưới</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cây</a:t>
            </a:r>
            <a:endParaRPr lang="en-US" sz="2000" dirty="0">
              <a:latin typeface="UTM Avo" panose="02040603050506020204" pitchFamily="18"/>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3A4F8-CAD5-5B4E-878B-A0044ED0C220}"/>
              </a:ext>
            </a:extLst>
          </p:cNvPr>
          <p:cNvSpPr txBox="1"/>
          <p:nvPr/>
        </p:nvSpPr>
        <p:spPr>
          <a:xfrm>
            <a:off x="4672821" y="5831088"/>
            <a:ext cx="4207471" cy="950260"/>
          </a:xfrm>
          <a:prstGeom prst="rect">
            <a:avLst/>
          </a:prstGeom>
          <a:noFill/>
        </p:spPr>
        <p:txBody>
          <a:bodyPr wrap="square">
            <a:spAutoFit/>
          </a:bodyPr>
          <a:lstStyle/>
          <a:p>
            <a:pPr algn="ctr">
              <a:lnSpc>
                <a:spcPct val="150000"/>
              </a:lnSpc>
              <a:spcBef>
                <a:spcPts val="67"/>
              </a:spcBef>
              <a:spcAft>
                <a:spcPts val="67"/>
              </a:spcAft>
            </a:pPr>
            <a:r>
              <a:rPr lang="nl-NL" sz="2000" b="1" dirty="0" err="1">
                <a:latin typeface="UTM Avo" panose="02040603050506020204" pitchFamily="18"/>
                <a:ea typeface="Calibri" panose="020F0502020204030204" pitchFamily="34" charset="0"/>
                <a:cs typeface="Arial" panose="020B0604020202020204" pitchFamily="34" charset="0"/>
              </a:rPr>
              <a:t>Tranh</a:t>
            </a:r>
            <a:r>
              <a:rPr lang="nl-NL" sz="2000" b="1" dirty="0">
                <a:latin typeface="UTM Avo" panose="02040603050506020204" pitchFamily="18"/>
                <a:ea typeface="Calibri" panose="020F0502020204030204" pitchFamily="34" charset="0"/>
                <a:cs typeface="Arial" panose="020B0604020202020204" pitchFamily="34" charset="0"/>
              </a:rPr>
              <a:t> 4: </a:t>
            </a:r>
            <a:r>
              <a:rPr lang="nl-NL" sz="2000" dirty="0" err="1">
                <a:latin typeface="UTM Avo" panose="02040603050506020204" pitchFamily="18"/>
                <a:ea typeface="Calibri" panose="020F0502020204030204" pitchFamily="34" charset="0"/>
                <a:cs typeface="Arial" panose="020B0604020202020204" pitchFamily="34" charset="0"/>
              </a:rPr>
              <a:t>Chia</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sẻ</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đam</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mê</a:t>
            </a:r>
            <a:r>
              <a:rPr lang="nl-NL" sz="2000" dirty="0">
                <a:latin typeface="UTM Avo" panose="02040603050506020204" pitchFamily="18"/>
                <a:ea typeface="Calibri" panose="020F0502020204030204" pitchFamily="34" charset="0"/>
                <a:cs typeface="Arial" panose="020B0604020202020204" pitchFamily="34" charset="0"/>
              </a:rPr>
              <a:t>, </a:t>
            </a:r>
            <a:br>
              <a:rPr lang="nl-NL" sz="2000" dirty="0">
                <a:latin typeface="UTM Avo" panose="02040603050506020204" pitchFamily="18"/>
                <a:ea typeface="Calibri" panose="020F0502020204030204" pitchFamily="34" charset="0"/>
                <a:cs typeface="Arial" panose="020B0604020202020204" pitchFamily="34" charset="0"/>
              </a:rPr>
            </a:br>
            <a:r>
              <a:rPr lang="nl-NL" sz="2000" dirty="0" err="1">
                <a:latin typeface="UTM Avo" panose="02040603050506020204" pitchFamily="18"/>
                <a:ea typeface="Calibri" panose="020F0502020204030204" pitchFamily="34" charset="0"/>
                <a:cs typeface="Arial" panose="020B0604020202020204" pitchFamily="34" charset="0"/>
              </a:rPr>
              <a:t>sở</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thích</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với</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nhau</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34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Line Callout 1 (Border and Accent Bar) 3">
            <a:extLst>
              <a:ext uri="{FF2B5EF4-FFF2-40B4-BE49-F238E27FC236}">
                <a16:creationId xmlns:a16="http://schemas.microsoft.com/office/drawing/2014/main" id="{31E15A38-2342-79F1-4E15-EBF9DE5946CF}"/>
              </a:ext>
            </a:extLst>
          </p:cNvPr>
          <p:cNvSpPr/>
          <p:nvPr/>
        </p:nvSpPr>
        <p:spPr>
          <a:xfrm>
            <a:off x="0" y="1537620"/>
            <a:ext cx="12191999" cy="70666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b="1" dirty="0">
                <a:solidFill>
                  <a:schemeClr val="tx1"/>
                </a:solidFill>
                <a:latin typeface="UTM Avo" panose="02040603050506020204" pitchFamily="18"/>
                <a:cs typeface="Arial" panose="020B0604020202020204" pitchFamily="34" charset="0"/>
              </a:rPr>
              <a:t>a.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dùng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để</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thiết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lập</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hệ</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bè</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là</a:t>
            </a:r>
            <a:r>
              <a:rPr lang="en-US" sz="2400" b="1" dirty="0">
                <a:solidFill>
                  <a:schemeClr val="tx1"/>
                </a:solidFill>
                <a:latin typeface="UTM Avo" panose="02040603050506020204" pitchFamily="18"/>
                <a:cs typeface="Arial" panose="020B0604020202020204" pitchFamily="34" charset="0"/>
              </a:rPr>
              <a:t>:</a:t>
            </a:r>
          </a:p>
        </p:txBody>
      </p:sp>
      <p:pic>
        <p:nvPicPr>
          <p:cNvPr id="5" name="Picture 4">
            <a:extLst>
              <a:ext uri="{FF2B5EF4-FFF2-40B4-BE49-F238E27FC236}">
                <a16:creationId xmlns:a16="http://schemas.microsoft.com/office/drawing/2014/main" id="{D8E7B310-E1BA-C2AE-2C6B-41865D23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85" y="377553"/>
            <a:ext cx="7313022" cy="7313022"/>
          </a:xfrm>
          <a:prstGeom prst="rect">
            <a:avLst/>
          </a:prstGeom>
        </p:spPr>
      </p:pic>
      <p:sp>
        <p:nvSpPr>
          <p:cNvPr id="6" name="TextBox 5">
            <a:extLst>
              <a:ext uri="{FF2B5EF4-FFF2-40B4-BE49-F238E27FC236}">
                <a16:creationId xmlns:a16="http://schemas.microsoft.com/office/drawing/2014/main" id="{A2E720E2-2582-61FB-146D-B168890EA1F6}"/>
              </a:ext>
            </a:extLst>
          </p:cNvPr>
          <p:cNvSpPr txBox="1"/>
          <p:nvPr/>
        </p:nvSpPr>
        <p:spPr>
          <a:xfrm>
            <a:off x="2236782" y="5739193"/>
            <a:ext cx="5090627" cy="950260"/>
          </a:xfrm>
          <a:prstGeom prst="rect">
            <a:avLst/>
          </a:prstGeom>
          <a:noFill/>
        </p:spPr>
        <p:txBody>
          <a:bodyPr wrap="square">
            <a:spAutoFit/>
          </a:bodyPr>
          <a:lstStyle/>
          <a:p>
            <a:pPr algn="ctr">
              <a:lnSpc>
                <a:spcPct val="150000"/>
              </a:lnSpc>
              <a:spcBef>
                <a:spcPts val="67"/>
              </a:spcBef>
              <a:spcAft>
                <a:spcPts val="67"/>
              </a:spcAft>
            </a:pPr>
            <a:r>
              <a:rPr lang="nl-NL" sz="2000" b="1" dirty="0" err="1">
                <a:latin typeface="UTM Avo" panose="02040603050506020204" pitchFamily="18"/>
                <a:ea typeface="Calibri" panose="020F0502020204030204" pitchFamily="34" charset="0"/>
                <a:cs typeface="Arial" panose="020B0604020202020204" pitchFamily="34" charset="0"/>
              </a:rPr>
              <a:t>Tranh</a:t>
            </a:r>
            <a:r>
              <a:rPr lang="nl-NL" sz="2000" b="1" dirty="0">
                <a:latin typeface="UTM Avo" panose="02040603050506020204" pitchFamily="18"/>
                <a:ea typeface="Calibri" panose="020F0502020204030204" pitchFamily="34" charset="0"/>
                <a:cs typeface="Arial" panose="020B0604020202020204" pitchFamily="34" charset="0"/>
              </a:rPr>
              <a:t> 5: </a:t>
            </a:r>
            <a:r>
              <a:rPr lang="vi-VN" sz="2000" dirty="0">
                <a:latin typeface="UTM Avo" panose="02040603050506020204" pitchFamily="18"/>
                <a:ea typeface="Calibri" panose="020F0502020204030204" pitchFamily="34" charset="0"/>
                <a:cs typeface="Arial" panose="020B0604020202020204" pitchFamily="34" charset="0"/>
              </a:rPr>
              <a:t>Chủ động dẫn bạn mới đến chơi cùng nhóm bạn mình</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4110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24">
            <a:extLst>
              <a:ext uri="{FF2B5EF4-FFF2-40B4-BE49-F238E27FC236}">
                <a16:creationId xmlns:a16="http://schemas.microsoft.com/office/drawing/2014/main" id="{9CA58449-5D34-26E5-25DF-9EE4B420B4A2}"/>
              </a:ext>
            </a:extLst>
          </p:cNvPr>
          <p:cNvSpPr/>
          <p:nvPr/>
        </p:nvSpPr>
        <p:spPr>
          <a:xfrm>
            <a:off x="-1346132" y="1631912"/>
            <a:ext cx="14833600" cy="882629"/>
          </a:xfrm>
          <a:prstGeom prst="rect">
            <a:avLst/>
          </a:prstGeom>
          <a:solidFill>
            <a:srgbClr val="EBF6F9"/>
          </a:solidFill>
        </p:spPr>
        <p:txBody>
          <a:bodyPr/>
          <a:lstStyle/>
          <a:p>
            <a:endParaRPr lang="en-US" sz="2400">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8206D92F-2889-3E02-FC17-62CDD3AD4C75}"/>
              </a:ext>
            </a:extLst>
          </p:cNvPr>
          <p:cNvSpPr txBox="1"/>
          <p:nvPr/>
        </p:nvSpPr>
        <p:spPr>
          <a:xfrm>
            <a:off x="1615209" y="1830342"/>
            <a:ext cx="9088227" cy="492443"/>
          </a:xfrm>
          <a:prstGeom prst="rect">
            <a:avLst/>
          </a:prstGeom>
          <a:noFill/>
        </p:spPr>
        <p:txBody>
          <a:bodyPr wrap="square">
            <a:spAutoFit/>
          </a:bodyPr>
          <a:lstStyle/>
          <a:p>
            <a:pPr algn="ctr">
              <a:spcAft>
                <a:spcPts val="667"/>
              </a:spcAft>
            </a:pP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b.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Một</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số</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cách</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thiết</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lập</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quan</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hệ</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bạn</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bè</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khác</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như</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a:t>
            </a:r>
            <a:endParaRPr lang="en-US" sz="2600" dirty="0">
              <a:solidFill>
                <a:schemeClr val="tx2">
                  <a:lumMod val="50000"/>
                </a:schemeClr>
              </a:solidFill>
              <a:latin typeface="UTM Avo" panose="02040603050506020204" pitchFamily="18"/>
              <a:ea typeface="Calibri" panose="020F0502020204030204" pitchFamily="34" charset="0"/>
              <a:cs typeface="Arial" panose="020B0604020202020204" pitchFamily="34" charset="0"/>
            </a:endParaRPr>
          </a:p>
        </p:txBody>
      </p:sp>
      <p:sp>
        <p:nvSpPr>
          <p:cNvPr id="4" name="TextBox 11">
            <a:extLst>
              <a:ext uri="{FF2B5EF4-FFF2-40B4-BE49-F238E27FC236}">
                <a16:creationId xmlns:a16="http://schemas.microsoft.com/office/drawing/2014/main" id="{9F694E34-EF3C-67E2-4B1C-CB3834B3A016}"/>
              </a:ext>
            </a:extLst>
          </p:cNvPr>
          <p:cNvSpPr txBox="1"/>
          <p:nvPr/>
        </p:nvSpPr>
        <p:spPr>
          <a:xfrm>
            <a:off x="978788" y="4923778"/>
            <a:ext cx="5493033" cy="1583510"/>
          </a:xfrm>
          <a:prstGeom prst="rect">
            <a:avLst/>
          </a:prstGeom>
        </p:spPr>
        <p:txBody>
          <a:bodyPr wrap="square" lIns="0" tIns="0" rIns="0" bIns="0" rtlCol="0" anchor="t">
            <a:spAutoFit/>
          </a:bodyPr>
          <a:lstStyle/>
          <a:p>
            <a:pPr algn="just">
              <a:lnSpc>
                <a:spcPct val="150000"/>
              </a:lnSpc>
              <a:spcBef>
                <a:spcPct val="0"/>
              </a:spcBef>
            </a:pPr>
            <a:r>
              <a:rPr lang="vi-VN" sz="2400" dirty="0">
                <a:latin typeface="UTM Avo" panose="02040603050506020204" pitchFamily="18"/>
                <a:cs typeface="Arial" panose="020B0604020202020204" pitchFamily="34" charset="0"/>
              </a:rPr>
              <a:t>Tham gia các câu lạc bộ võ thuật, văn nghệ, bóng đá, bóng rổ, bơi lội,... hay các sự kiện của trường</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sp>
        <p:nvSpPr>
          <p:cNvPr id="7" name="TextBox 11">
            <a:extLst>
              <a:ext uri="{FF2B5EF4-FFF2-40B4-BE49-F238E27FC236}">
                <a16:creationId xmlns:a16="http://schemas.microsoft.com/office/drawing/2014/main" id="{1EC09406-3D65-7D34-19ED-51EB9E90C105}"/>
              </a:ext>
            </a:extLst>
          </p:cNvPr>
          <p:cNvSpPr txBox="1"/>
          <p:nvPr/>
        </p:nvSpPr>
        <p:spPr>
          <a:xfrm>
            <a:off x="5238326" y="2917559"/>
            <a:ext cx="6418340" cy="1583510"/>
          </a:xfrm>
          <a:prstGeom prst="rect">
            <a:avLst/>
          </a:prstGeom>
        </p:spPr>
        <p:txBody>
          <a:bodyPr wrap="square" lIns="0" tIns="0" rIns="0" bIns="0" rtlCol="0" anchor="t">
            <a:spAutoFit/>
          </a:bodyPr>
          <a:lstStyle/>
          <a:p>
            <a:pPr algn="just">
              <a:lnSpc>
                <a:spcPct val="150000"/>
              </a:lnSpc>
              <a:spcBef>
                <a:spcPct val="0"/>
              </a:spcBef>
            </a:pPr>
            <a:r>
              <a:rPr lang="vi-VN" sz="2400" dirty="0">
                <a:latin typeface="UTM Avo" panose="02040603050506020204" pitchFamily="18"/>
                <a:cs typeface="Arial" panose="020B0604020202020204" pitchFamily="34" charset="0"/>
              </a:rPr>
              <a:t>Cởi mở, niềm nở và luôn chủ động trò chuyện cùng các bạn mới xung quanh, rủ các bạn mới học chung, chơi chung.</a:t>
            </a:r>
          </a:p>
        </p:txBody>
      </p:sp>
      <p:sp>
        <p:nvSpPr>
          <p:cNvPr id="8" name="Freeform 11">
            <a:extLst>
              <a:ext uri="{FF2B5EF4-FFF2-40B4-BE49-F238E27FC236}">
                <a16:creationId xmlns:a16="http://schemas.microsoft.com/office/drawing/2014/main" id="{488B31D1-FD08-54BE-C7BC-6078E33B7215}"/>
              </a:ext>
            </a:extLst>
          </p:cNvPr>
          <p:cNvSpPr/>
          <p:nvPr/>
        </p:nvSpPr>
        <p:spPr>
          <a:xfrm>
            <a:off x="535334" y="1601326"/>
            <a:ext cx="1043662" cy="889395"/>
          </a:xfrm>
          <a:custGeom>
            <a:avLst/>
            <a:gdLst/>
            <a:ahLst/>
            <a:cxnLst/>
            <a:rect l="l" t="t" r="r" b="b"/>
            <a:pathLst>
              <a:path w="1661974" h="1400213">
                <a:moveTo>
                  <a:pt x="0" y="0"/>
                </a:moveTo>
                <a:lnTo>
                  <a:pt x="1661974" y="0"/>
                </a:lnTo>
                <a:lnTo>
                  <a:pt x="1661974" y="1400214"/>
                </a:lnTo>
                <a:lnTo>
                  <a:pt x="0" y="1400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9" name="Freeform 11">
            <a:extLst>
              <a:ext uri="{FF2B5EF4-FFF2-40B4-BE49-F238E27FC236}">
                <a16:creationId xmlns:a16="http://schemas.microsoft.com/office/drawing/2014/main" id="{BD8C588F-CF7B-C84B-D95D-D6C3A3CCEE07}"/>
              </a:ext>
            </a:extLst>
          </p:cNvPr>
          <p:cNvSpPr/>
          <p:nvPr/>
        </p:nvSpPr>
        <p:spPr>
          <a:xfrm>
            <a:off x="10613004" y="1575937"/>
            <a:ext cx="1043662" cy="889395"/>
          </a:xfrm>
          <a:custGeom>
            <a:avLst/>
            <a:gdLst/>
            <a:ahLst/>
            <a:cxnLst/>
            <a:rect l="l" t="t" r="r" b="b"/>
            <a:pathLst>
              <a:path w="1661974" h="1400213">
                <a:moveTo>
                  <a:pt x="0" y="0"/>
                </a:moveTo>
                <a:lnTo>
                  <a:pt x="1661974" y="0"/>
                </a:lnTo>
                <a:lnTo>
                  <a:pt x="1661974" y="1400214"/>
                </a:lnTo>
                <a:lnTo>
                  <a:pt x="0" y="1400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pic>
        <p:nvPicPr>
          <p:cNvPr id="10" name="Picture 2" descr="CLB BÓNG RỔ: NƠI LOMOERS RÈN LUYỆN SỨC MẠNH, SỰ DẺO DAI VÀ HOẠT BÁT - Hệ  thống Liên cấp Lômônôxốp">
            <a:extLst>
              <a:ext uri="{FF2B5EF4-FFF2-40B4-BE49-F238E27FC236}">
                <a16:creationId xmlns:a16="http://schemas.microsoft.com/office/drawing/2014/main" id="{644F9A90-7831-B6AA-44BE-EB6A3FFE4A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4916" y="2772964"/>
            <a:ext cx="2940069" cy="1959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Học thông qua Chơi: Cách tiếp cận giáo dục nâng tầm giáo viên tiểu học |  VVOB in Vietnam">
            <a:extLst>
              <a:ext uri="{FF2B5EF4-FFF2-40B4-BE49-F238E27FC236}">
                <a16:creationId xmlns:a16="http://schemas.microsoft.com/office/drawing/2014/main" id="{2D8ECEF3-04FC-156C-E7B8-B63B61CE69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9856" y="4670029"/>
            <a:ext cx="3136510" cy="2091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85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F141A-1FE6-B230-7648-82BAA441B460}"/>
              </a:ext>
            </a:extLst>
          </p:cNvPr>
          <p:cNvSpPr txBox="1"/>
          <p:nvPr/>
        </p:nvSpPr>
        <p:spPr>
          <a:xfrm>
            <a:off x="0" y="1432911"/>
            <a:ext cx="12192000" cy="654731"/>
          </a:xfrm>
          <a:prstGeom prst="rect">
            <a:avLst/>
          </a:prstGeom>
          <a:noFill/>
        </p:spPr>
        <p:txBody>
          <a:bodyPr wrap="square" rtlCol="0">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BÀY TỎ Ý KIẾN</a:t>
            </a:r>
          </a:p>
        </p:txBody>
      </p:sp>
      <p:sp>
        <p:nvSpPr>
          <p:cNvPr id="3" name="Freeform 13">
            <a:extLst>
              <a:ext uri="{FF2B5EF4-FFF2-40B4-BE49-F238E27FC236}">
                <a16:creationId xmlns:a16="http://schemas.microsoft.com/office/drawing/2014/main" id="{E4A9526C-C30A-7EE4-B1EB-4628150D7DDB}"/>
              </a:ext>
            </a:extLst>
          </p:cNvPr>
          <p:cNvSpPr/>
          <p:nvPr/>
        </p:nvSpPr>
        <p:spPr>
          <a:xfrm>
            <a:off x="0" y="5845393"/>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700">
              <a:latin typeface="UTM Avo" panose="02040603050506020204" pitchFamily="18"/>
            </a:endParaRPr>
          </a:p>
        </p:txBody>
      </p:sp>
      <p:sp>
        <p:nvSpPr>
          <p:cNvPr id="4" name="Freeform 4">
            <a:extLst>
              <a:ext uri="{FF2B5EF4-FFF2-40B4-BE49-F238E27FC236}">
                <a16:creationId xmlns:a16="http://schemas.microsoft.com/office/drawing/2014/main" id="{039DD828-3676-2E1A-12AB-FDF1566A27AE}"/>
              </a:ext>
            </a:extLst>
          </p:cNvPr>
          <p:cNvSpPr/>
          <p:nvPr/>
        </p:nvSpPr>
        <p:spPr>
          <a:xfrm>
            <a:off x="1151226" y="2572650"/>
            <a:ext cx="6876097" cy="3371619"/>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id="{E263B569-4C24-E47C-3EE7-DF76F1DEB8E1}"/>
              </a:ext>
            </a:extLst>
          </p:cNvPr>
          <p:cNvSpPr txBox="1"/>
          <p:nvPr/>
        </p:nvSpPr>
        <p:spPr>
          <a:xfrm>
            <a:off x="1935319" y="2856367"/>
            <a:ext cx="5312680" cy="2783839"/>
          </a:xfrm>
          <a:prstGeom prst="rect">
            <a:avLst/>
          </a:prstGeom>
          <a:noFill/>
        </p:spPr>
        <p:txBody>
          <a:bodyPr wrap="square">
            <a:spAutoFit/>
          </a:bodyPr>
          <a:lstStyle/>
          <a:p>
            <a:pPr algn="just">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Làm việc theo nhóm (4 HS</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Các nhóm đọc</a:t>
            </a:r>
            <a:r>
              <a:rPr lang="en-US" sz="2400"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và trả lời câu hỏi: </a:t>
            </a:r>
            <a:r>
              <a:rPr lang="vi-VN" sz="2400" i="1" dirty="0">
                <a:latin typeface="UTM Avo" panose="02040603050506020204" pitchFamily="18"/>
                <a:ea typeface="Calibri" panose="020F0502020204030204" pitchFamily="34" charset="0"/>
                <a:cs typeface="Arial" panose="020B0604020202020204" pitchFamily="34" charset="0"/>
              </a:rPr>
              <a:t>Em đồng tình hay không đồng tình với lời nói và việc làm của bạn nào dưới đây? Vì sao?</a:t>
            </a:r>
          </a:p>
        </p:txBody>
      </p:sp>
      <p:pic>
        <p:nvPicPr>
          <p:cNvPr id="6" name="Picture 12">
            <a:extLst>
              <a:ext uri="{FF2B5EF4-FFF2-40B4-BE49-F238E27FC236}">
                <a16:creationId xmlns:a16="http://schemas.microsoft.com/office/drawing/2014/main" id="{67BF5D0D-8268-D95F-4A53-F1330BB29D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6114" y="2375514"/>
            <a:ext cx="830223" cy="1537450"/>
          </a:xfrm>
          <a:prstGeom prst="rect">
            <a:avLst/>
          </a:prstGeom>
        </p:spPr>
      </p:pic>
      <p:grpSp>
        <p:nvGrpSpPr>
          <p:cNvPr id="7" name="Group 6">
            <a:extLst>
              <a:ext uri="{FF2B5EF4-FFF2-40B4-BE49-F238E27FC236}">
                <a16:creationId xmlns:a16="http://schemas.microsoft.com/office/drawing/2014/main" id="{683E6260-4848-B72C-A972-40C2340A551B}"/>
              </a:ext>
            </a:extLst>
          </p:cNvPr>
          <p:cNvGrpSpPr/>
          <p:nvPr/>
        </p:nvGrpSpPr>
        <p:grpSpPr>
          <a:xfrm>
            <a:off x="7977996" y="2284778"/>
            <a:ext cx="3437795" cy="3183520"/>
            <a:chOff x="11075781" y="3259671"/>
            <a:chExt cx="6467175" cy="5988836"/>
          </a:xfrm>
        </p:grpSpPr>
        <p:sp>
          <p:nvSpPr>
            <p:cNvPr id="8" name="Oval 7">
              <a:extLst>
                <a:ext uri="{FF2B5EF4-FFF2-40B4-BE49-F238E27FC236}">
                  <a16:creationId xmlns:a16="http://schemas.microsoft.com/office/drawing/2014/main" id="{17679156-8BA4-6505-F0A9-7621D2465424}"/>
                </a:ext>
              </a:extLst>
            </p:cNvPr>
            <p:cNvSpPr/>
            <p:nvPr/>
          </p:nvSpPr>
          <p:spPr>
            <a:xfrm>
              <a:off x="11075781" y="3259671"/>
              <a:ext cx="6467175"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9" name="TextBox 8">
              <a:extLst>
                <a:ext uri="{FF2B5EF4-FFF2-40B4-BE49-F238E27FC236}">
                  <a16:creationId xmlns:a16="http://schemas.microsoft.com/office/drawing/2014/main" id="{299CDCBB-866B-3E13-73E1-CFBB392D6212}"/>
                </a:ext>
              </a:extLst>
            </p:cNvPr>
            <p:cNvSpPr txBox="1"/>
            <p:nvPr/>
          </p:nvSpPr>
          <p:spPr>
            <a:xfrm>
              <a:off x="11261369" y="5038403"/>
              <a:ext cx="6096000" cy="1951593"/>
            </a:xfrm>
            <a:prstGeom prst="rect">
              <a:avLst/>
            </a:prstGeom>
            <a:noFill/>
          </p:spPr>
          <p:txBody>
            <a:bodyPr wrap="square" rtlCol="0">
              <a:spAutoFit/>
            </a:bodyPr>
            <a:lstStyle/>
            <a:p>
              <a:pPr algn="ctr">
                <a:lnSpc>
                  <a:spcPct val="150000"/>
                </a:lnSpc>
              </a:pPr>
              <a:r>
                <a:rPr lang="en-US" sz="2800" b="1" dirty="0">
                  <a:solidFill>
                    <a:schemeClr val="tx2">
                      <a:lumMod val="50000"/>
                    </a:schemeClr>
                  </a:solidFill>
                  <a:latin typeface="UTM Avo" panose="02040603050506020204" pitchFamily="18"/>
                  <a:cs typeface="Arial" panose="020B0604020202020204" pitchFamily="34" charset="0"/>
                </a:rPr>
                <a:t>HOẠT ĐỘNG </a:t>
              </a:r>
            </a:p>
            <a:p>
              <a:pPr algn="ctr">
                <a:lnSpc>
                  <a:spcPct val="150000"/>
                </a:lnSpc>
              </a:pPr>
              <a:r>
                <a:rPr lang="en-US" sz="2800" b="1" dirty="0">
                  <a:solidFill>
                    <a:schemeClr val="tx2">
                      <a:lumMod val="50000"/>
                    </a:schemeClr>
                  </a:solidFill>
                  <a:latin typeface="UTM Avo" panose="02040603050506020204" pitchFamily="18"/>
                  <a:cs typeface="Arial" panose="020B0604020202020204" pitchFamily="34" charset="0"/>
                </a:rPr>
                <a:t>THEO NHÓM</a:t>
              </a:r>
            </a:p>
          </p:txBody>
        </p:sp>
        <p:pic>
          <p:nvPicPr>
            <p:cNvPr id="10" name="Picture 11">
              <a:extLst>
                <a:ext uri="{FF2B5EF4-FFF2-40B4-BE49-F238E27FC236}">
                  <a16:creationId xmlns:a16="http://schemas.microsoft.com/office/drawing/2014/main" id="{8FE8031E-4BDD-CA83-6CFD-E927A0EF71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55021" y="3352310"/>
              <a:ext cx="4508695" cy="1073889"/>
            </a:xfrm>
            <a:prstGeom prst="rect">
              <a:avLst/>
            </a:prstGeom>
          </p:spPr>
        </p:pic>
      </p:grpSp>
      <p:pic>
        <p:nvPicPr>
          <p:cNvPr id="11" name="Picture 10" descr="A group of people using laptops&#10;&#10;Description automatically generated with medium confidence">
            <a:extLst>
              <a:ext uri="{FF2B5EF4-FFF2-40B4-BE49-F238E27FC236}">
                <a16:creationId xmlns:a16="http://schemas.microsoft.com/office/drawing/2014/main" id="{8C029A85-0771-45E9-E046-E3A0A35DB6F6}"/>
              </a:ext>
            </a:extLst>
          </p:cNvPr>
          <p:cNvPicPr>
            <a:picLocks noChangeAspect="1"/>
          </p:cNvPicPr>
          <p:nvPr/>
        </p:nvPicPr>
        <p:blipFill rotWithShape="1">
          <a:blip r:embed="rId9">
            <a:extLst>
              <a:ext uri="{28A0092B-C50C-407E-A947-70E740481C1C}">
                <a14:useLocalDpi xmlns:a14="http://schemas.microsoft.com/office/drawing/2010/main" val="0"/>
              </a:ext>
            </a:extLst>
          </a:blip>
          <a:srcRect l="6321" t="13238" r="6782" b="21992"/>
          <a:stretch/>
        </p:blipFill>
        <p:spPr>
          <a:xfrm>
            <a:off x="7977996" y="4375200"/>
            <a:ext cx="3437794" cy="2562393"/>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83B0C7-71FC-C3C9-9AEC-7877C1A209ED}"/>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defRPr/>
            </a:pPr>
            <a:endParaRPr>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32530523-E340-D6A7-E2F4-FE42C1A1DE86}"/>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AD57AD6F-B741-3119-3D86-EDFBAEB9067E}"/>
              </a:ext>
            </a:extLst>
          </p:cNvPr>
          <p:cNvGrpSpPr/>
          <p:nvPr/>
        </p:nvGrpSpPr>
        <p:grpSpPr>
          <a:xfrm>
            <a:off x="4662756" y="1788278"/>
            <a:ext cx="6947154" cy="4883039"/>
            <a:chOff x="0" y="-47625"/>
            <a:chExt cx="2730716" cy="1805275"/>
          </a:xfrm>
        </p:grpSpPr>
        <p:sp>
          <p:nvSpPr>
            <p:cNvPr id="15" name="Freeform 7">
              <a:extLst>
                <a:ext uri="{FF2B5EF4-FFF2-40B4-BE49-F238E27FC236}">
                  <a16:creationId xmlns:a16="http://schemas.microsoft.com/office/drawing/2014/main" id="{CA25154F-993B-2FAE-7908-57666DCF49C0}"/>
                </a:ext>
              </a:extLst>
            </p:cNvPr>
            <p:cNvSpPr/>
            <p:nvPr/>
          </p:nvSpPr>
          <p:spPr>
            <a:xfrm>
              <a:off x="0" y="1"/>
              <a:ext cx="2730716" cy="17576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438547A2-35EF-D451-7C96-8F5479884651}"/>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7" name="TextBox 16">
            <a:extLst>
              <a:ext uri="{FF2B5EF4-FFF2-40B4-BE49-F238E27FC236}">
                <a16:creationId xmlns:a16="http://schemas.microsoft.com/office/drawing/2014/main" id="{E686282D-6658-9961-50A0-3D04FC600876}"/>
              </a:ext>
            </a:extLst>
          </p:cNvPr>
          <p:cNvSpPr txBox="1"/>
          <p:nvPr/>
        </p:nvSpPr>
        <p:spPr>
          <a:xfrm>
            <a:off x="5705838" y="3880920"/>
            <a:ext cx="5716641"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b. Khang thường rủ các bạn nhút nhát chơi cùng với cả lớp</a:t>
            </a:r>
            <a:r>
              <a:rPr lang="en-US" sz="2400" dirty="0">
                <a:latin typeface="UTM Avo" panose="02040603050506020204" pitchFamily="18"/>
                <a:cs typeface="Arial" panose="020B0604020202020204" pitchFamily="34" charset="0"/>
              </a:rPr>
              <a:t>.</a:t>
            </a:r>
          </a:p>
        </p:txBody>
      </p:sp>
      <p:pic>
        <p:nvPicPr>
          <p:cNvPr id="18" name="Picture 12">
            <a:extLst>
              <a:ext uri="{FF2B5EF4-FFF2-40B4-BE49-F238E27FC236}">
                <a16:creationId xmlns:a16="http://schemas.microsoft.com/office/drawing/2014/main" id="{88E4E1CB-8C0C-91AA-A603-EA174B7E67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5045" y="3017196"/>
            <a:ext cx="808211" cy="699470"/>
          </a:xfrm>
          <a:prstGeom prst="rect">
            <a:avLst/>
          </a:prstGeom>
        </p:spPr>
      </p:pic>
      <p:pic>
        <p:nvPicPr>
          <p:cNvPr id="19" name="Picture 13">
            <a:extLst>
              <a:ext uri="{FF2B5EF4-FFF2-40B4-BE49-F238E27FC236}">
                <a16:creationId xmlns:a16="http://schemas.microsoft.com/office/drawing/2014/main" id="{A7D2E2FF-72DA-3717-9FD2-5533EE209B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5597" y="4197625"/>
            <a:ext cx="808211" cy="699470"/>
          </a:xfrm>
          <a:prstGeom prst="rect">
            <a:avLst/>
          </a:prstGeom>
        </p:spPr>
      </p:pic>
      <p:pic>
        <p:nvPicPr>
          <p:cNvPr id="20" name="Picture 14">
            <a:extLst>
              <a:ext uri="{FF2B5EF4-FFF2-40B4-BE49-F238E27FC236}">
                <a16:creationId xmlns:a16="http://schemas.microsoft.com/office/drawing/2014/main" id="{3D7F3927-BE68-7DC2-899D-84B043C30A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75542" y="5248886"/>
            <a:ext cx="808211" cy="699470"/>
          </a:xfrm>
          <a:prstGeom prst="rect">
            <a:avLst/>
          </a:prstGeom>
        </p:spPr>
      </p:pic>
      <p:sp>
        <p:nvSpPr>
          <p:cNvPr id="21" name="TextBox 9">
            <a:extLst>
              <a:ext uri="{FF2B5EF4-FFF2-40B4-BE49-F238E27FC236}">
                <a16:creationId xmlns:a16="http://schemas.microsoft.com/office/drawing/2014/main" id="{7A513469-8EBA-E0B4-EE6F-9EA7FA3725F8}"/>
              </a:ext>
            </a:extLst>
          </p:cNvPr>
          <p:cNvSpPr txBox="1"/>
          <p:nvPr/>
        </p:nvSpPr>
        <p:spPr>
          <a:xfrm>
            <a:off x="5739007" y="2745936"/>
            <a:ext cx="5384653"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a. Trang luôn chủ động nói chuyện và làm quen với các bạn mới.</a:t>
            </a:r>
            <a:endParaRPr lang="en-US" sz="2400" dirty="0">
              <a:latin typeface="UTM Avo" panose="02040603050506020204" pitchFamily="18"/>
              <a:cs typeface="Arial" panose="020B0604020202020204" pitchFamily="34" charset="0"/>
            </a:endParaRPr>
          </a:p>
        </p:txBody>
      </p:sp>
      <p:sp>
        <p:nvSpPr>
          <p:cNvPr id="22" name="TextBox 9">
            <a:extLst>
              <a:ext uri="{FF2B5EF4-FFF2-40B4-BE49-F238E27FC236}">
                <a16:creationId xmlns:a16="http://schemas.microsoft.com/office/drawing/2014/main" id="{C8C4B0CE-7996-9332-9DA6-5CE74173AB5B}"/>
              </a:ext>
            </a:extLst>
          </p:cNvPr>
          <p:cNvSpPr txBox="1"/>
          <p:nvPr/>
        </p:nvSpPr>
        <p:spPr>
          <a:xfrm>
            <a:off x="5705838" y="5002841"/>
            <a:ext cx="5683472"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c. Hoàng cho rằng làm quen bạn mới sẽ mất thời gian và phiền phức.</a:t>
            </a:r>
            <a:endParaRPr lang="en-US" sz="2400" b="1" i="1" dirty="0">
              <a:latin typeface="UTM Avo" panose="02040603050506020204" pitchFamily="18"/>
              <a:cs typeface="Arial" panose="020B0604020202020204" pitchFamily="34" charset="0"/>
            </a:endParaRPr>
          </a:p>
        </p:txBody>
      </p:sp>
      <p:grpSp>
        <p:nvGrpSpPr>
          <p:cNvPr id="23" name="Group 3">
            <a:extLst>
              <a:ext uri="{FF2B5EF4-FFF2-40B4-BE49-F238E27FC236}">
                <a16:creationId xmlns:a16="http://schemas.microsoft.com/office/drawing/2014/main" id="{214148E4-04CF-568C-FFC3-B1DE999EC49C}"/>
              </a:ext>
            </a:extLst>
          </p:cNvPr>
          <p:cNvGrpSpPr/>
          <p:nvPr/>
        </p:nvGrpSpPr>
        <p:grpSpPr>
          <a:xfrm>
            <a:off x="665104" y="1917098"/>
            <a:ext cx="3561232" cy="4778426"/>
            <a:chOff x="0" y="-81312"/>
            <a:chExt cx="1406906" cy="1807130"/>
          </a:xfrm>
        </p:grpSpPr>
        <p:sp>
          <p:nvSpPr>
            <p:cNvPr id="24" name="Freeform 4">
              <a:extLst>
                <a:ext uri="{FF2B5EF4-FFF2-40B4-BE49-F238E27FC236}">
                  <a16:creationId xmlns:a16="http://schemas.microsoft.com/office/drawing/2014/main" id="{3C0393E3-1FD7-9DF2-5D1B-62B77C7DD399}"/>
                </a:ext>
              </a:extLst>
            </p:cNvPr>
            <p:cNvSpPr/>
            <p:nvPr/>
          </p:nvSpPr>
          <p:spPr>
            <a:xfrm>
              <a:off x="0" y="-81312"/>
              <a:ext cx="1406906" cy="180713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25" name="TextBox 5">
              <a:extLst>
                <a:ext uri="{FF2B5EF4-FFF2-40B4-BE49-F238E27FC236}">
                  <a16:creationId xmlns:a16="http://schemas.microsoft.com/office/drawing/2014/main" id="{FD4CAC59-EE25-8704-C017-F1D543F499B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26" name="Group 94">
            <a:extLst>
              <a:ext uri="{FF2B5EF4-FFF2-40B4-BE49-F238E27FC236}">
                <a16:creationId xmlns:a16="http://schemas.microsoft.com/office/drawing/2014/main" id="{A7799E58-CD38-C3A6-29C6-1538E8A092FC}"/>
              </a:ext>
            </a:extLst>
          </p:cNvPr>
          <p:cNvGrpSpPr/>
          <p:nvPr/>
        </p:nvGrpSpPr>
        <p:grpSpPr>
          <a:xfrm>
            <a:off x="1121716" y="2273007"/>
            <a:ext cx="2508870" cy="2232219"/>
            <a:chOff x="0" y="0"/>
            <a:chExt cx="812800" cy="812800"/>
          </a:xfrm>
        </p:grpSpPr>
        <p:sp>
          <p:nvSpPr>
            <p:cNvPr id="27" name="Freeform 95">
              <a:extLst>
                <a:ext uri="{FF2B5EF4-FFF2-40B4-BE49-F238E27FC236}">
                  <a16:creationId xmlns:a16="http://schemas.microsoft.com/office/drawing/2014/main" id="{AAF05850-BA22-1B18-9BEE-FEC069062D4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8" name="TextBox 96">
              <a:extLst>
                <a:ext uri="{FF2B5EF4-FFF2-40B4-BE49-F238E27FC236}">
                  <a16:creationId xmlns:a16="http://schemas.microsoft.com/office/drawing/2014/main" id="{720F991B-72DC-B768-6F9B-58A9032291E0}"/>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9" name="TextBox 28">
            <a:extLst>
              <a:ext uri="{FF2B5EF4-FFF2-40B4-BE49-F238E27FC236}">
                <a16:creationId xmlns:a16="http://schemas.microsoft.com/office/drawing/2014/main" id="{7CB59C1C-E1E3-989B-0534-204B0E498347}"/>
              </a:ext>
            </a:extLst>
          </p:cNvPr>
          <p:cNvSpPr txBox="1"/>
          <p:nvPr/>
        </p:nvSpPr>
        <p:spPr>
          <a:xfrm>
            <a:off x="1069725" y="3085703"/>
            <a:ext cx="2612848" cy="523220"/>
          </a:xfrm>
          <a:prstGeom prst="rect">
            <a:avLst/>
          </a:prstGeom>
          <a:noFill/>
        </p:spPr>
        <p:txBody>
          <a:bodyPr wrap="square" rtlCol="0">
            <a:spAutoFit/>
          </a:bodyPr>
          <a:lstStyle/>
          <a:p>
            <a:pPr algn="ctr"/>
            <a:r>
              <a:rPr lang="en-US" sz="2800" b="1" dirty="0">
                <a:latin typeface="UTM Avo" panose="02040603050506020204" pitchFamily="18"/>
                <a:ea typeface="Calibri" panose="020F0502020204030204" pitchFamily="34" charset="0"/>
                <a:cs typeface="Arial" panose="020B0604020202020204" pitchFamily="34" charset="0"/>
              </a:rPr>
              <a:t>ĐỀ BÀI</a:t>
            </a:r>
          </a:p>
        </p:txBody>
      </p:sp>
      <p:pic>
        <p:nvPicPr>
          <p:cNvPr id="30" name="Picture 97">
            <a:extLst>
              <a:ext uri="{FF2B5EF4-FFF2-40B4-BE49-F238E27FC236}">
                <a16:creationId xmlns:a16="http://schemas.microsoft.com/office/drawing/2014/main" id="{94993282-4A80-DE4A-0CA5-1B49FE51F3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8348">
            <a:off x="1656428" y="2200500"/>
            <a:ext cx="1511395" cy="390215"/>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2C35E809-42A8-415B-B9D1-322B29E4C3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193" y="3841237"/>
            <a:ext cx="2401912" cy="2830079"/>
          </a:xfrm>
          <a:prstGeom prst="rect">
            <a:avLst/>
          </a:prstGeom>
        </p:spPr>
      </p:pic>
    </p:spTree>
    <p:extLst>
      <p:ext uri="{BB962C8B-B14F-4D97-AF65-F5344CB8AC3E}">
        <p14:creationId xmlns:p14="http://schemas.microsoft.com/office/powerpoint/2010/main" val="202091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83B0C7-71FC-C3C9-9AEC-7877C1A209ED}"/>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defRPr/>
            </a:pPr>
            <a:endParaRPr>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32530523-E340-D6A7-E2F4-FE42C1A1DE86}"/>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AD57AD6F-B741-3119-3D86-EDFBAEB9067E}"/>
              </a:ext>
            </a:extLst>
          </p:cNvPr>
          <p:cNvGrpSpPr/>
          <p:nvPr/>
        </p:nvGrpSpPr>
        <p:grpSpPr>
          <a:xfrm>
            <a:off x="4662756" y="1788278"/>
            <a:ext cx="6947154" cy="4883039"/>
            <a:chOff x="0" y="-47625"/>
            <a:chExt cx="2730716" cy="1805275"/>
          </a:xfrm>
        </p:grpSpPr>
        <p:sp>
          <p:nvSpPr>
            <p:cNvPr id="15" name="Freeform 7">
              <a:extLst>
                <a:ext uri="{FF2B5EF4-FFF2-40B4-BE49-F238E27FC236}">
                  <a16:creationId xmlns:a16="http://schemas.microsoft.com/office/drawing/2014/main" id="{CA25154F-993B-2FAE-7908-57666DCF49C0}"/>
                </a:ext>
              </a:extLst>
            </p:cNvPr>
            <p:cNvSpPr/>
            <p:nvPr/>
          </p:nvSpPr>
          <p:spPr>
            <a:xfrm>
              <a:off x="0" y="1"/>
              <a:ext cx="2730716" cy="17576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438547A2-35EF-D451-7C96-8F5479884651}"/>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23" name="Group 3">
            <a:extLst>
              <a:ext uri="{FF2B5EF4-FFF2-40B4-BE49-F238E27FC236}">
                <a16:creationId xmlns:a16="http://schemas.microsoft.com/office/drawing/2014/main" id="{214148E4-04CF-568C-FFC3-B1DE999EC49C}"/>
              </a:ext>
            </a:extLst>
          </p:cNvPr>
          <p:cNvGrpSpPr/>
          <p:nvPr/>
        </p:nvGrpSpPr>
        <p:grpSpPr>
          <a:xfrm>
            <a:off x="665104" y="1917098"/>
            <a:ext cx="3561232" cy="4778426"/>
            <a:chOff x="0" y="-81312"/>
            <a:chExt cx="1406906" cy="1807130"/>
          </a:xfrm>
        </p:grpSpPr>
        <p:sp>
          <p:nvSpPr>
            <p:cNvPr id="24" name="Freeform 4">
              <a:extLst>
                <a:ext uri="{FF2B5EF4-FFF2-40B4-BE49-F238E27FC236}">
                  <a16:creationId xmlns:a16="http://schemas.microsoft.com/office/drawing/2014/main" id="{3C0393E3-1FD7-9DF2-5D1B-62B77C7DD399}"/>
                </a:ext>
              </a:extLst>
            </p:cNvPr>
            <p:cNvSpPr/>
            <p:nvPr/>
          </p:nvSpPr>
          <p:spPr>
            <a:xfrm>
              <a:off x="0" y="-81312"/>
              <a:ext cx="1406906" cy="180713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25" name="TextBox 5">
              <a:extLst>
                <a:ext uri="{FF2B5EF4-FFF2-40B4-BE49-F238E27FC236}">
                  <a16:creationId xmlns:a16="http://schemas.microsoft.com/office/drawing/2014/main" id="{FD4CAC59-EE25-8704-C017-F1D543F499B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26" name="Group 94">
            <a:extLst>
              <a:ext uri="{FF2B5EF4-FFF2-40B4-BE49-F238E27FC236}">
                <a16:creationId xmlns:a16="http://schemas.microsoft.com/office/drawing/2014/main" id="{A7799E58-CD38-C3A6-29C6-1538E8A092FC}"/>
              </a:ext>
            </a:extLst>
          </p:cNvPr>
          <p:cNvGrpSpPr/>
          <p:nvPr/>
        </p:nvGrpSpPr>
        <p:grpSpPr>
          <a:xfrm>
            <a:off x="1121716" y="2273007"/>
            <a:ext cx="2508870" cy="2232219"/>
            <a:chOff x="0" y="0"/>
            <a:chExt cx="812800" cy="812800"/>
          </a:xfrm>
        </p:grpSpPr>
        <p:sp>
          <p:nvSpPr>
            <p:cNvPr id="27" name="Freeform 95">
              <a:extLst>
                <a:ext uri="{FF2B5EF4-FFF2-40B4-BE49-F238E27FC236}">
                  <a16:creationId xmlns:a16="http://schemas.microsoft.com/office/drawing/2014/main" id="{AAF05850-BA22-1B18-9BEE-FEC069062D4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8" name="TextBox 96">
              <a:extLst>
                <a:ext uri="{FF2B5EF4-FFF2-40B4-BE49-F238E27FC236}">
                  <a16:creationId xmlns:a16="http://schemas.microsoft.com/office/drawing/2014/main" id="{720F991B-72DC-B768-6F9B-58A9032291E0}"/>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9" name="TextBox 28">
            <a:extLst>
              <a:ext uri="{FF2B5EF4-FFF2-40B4-BE49-F238E27FC236}">
                <a16:creationId xmlns:a16="http://schemas.microsoft.com/office/drawing/2014/main" id="{7CB59C1C-E1E3-989B-0534-204B0E498347}"/>
              </a:ext>
            </a:extLst>
          </p:cNvPr>
          <p:cNvSpPr txBox="1"/>
          <p:nvPr/>
        </p:nvSpPr>
        <p:spPr>
          <a:xfrm>
            <a:off x="1069725" y="3085703"/>
            <a:ext cx="2612848" cy="523220"/>
          </a:xfrm>
          <a:prstGeom prst="rect">
            <a:avLst/>
          </a:prstGeom>
          <a:noFill/>
        </p:spPr>
        <p:txBody>
          <a:bodyPr wrap="square" rtlCol="0">
            <a:spAutoFit/>
          </a:bodyPr>
          <a:lstStyle/>
          <a:p>
            <a:pPr algn="ctr"/>
            <a:r>
              <a:rPr lang="en-US" sz="2800" b="1" dirty="0">
                <a:latin typeface="UTM Avo" panose="02040603050506020204" pitchFamily="18"/>
                <a:ea typeface="Calibri" panose="020F0502020204030204" pitchFamily="34" charset="0"/>
                <a:cs typeface="Arial" panose="020B0604020202020204" pitchFamily="34" charset="0"/>
              </a:rPr>
              <a:t>ĐỀ BÀI</a:t>
            </a:r>
          </a:p>
        </p:txBody>
      </p:sp>
      <p:pic>
        <p:nvPicPr>
          <p:cNvPr id="30" name="Picture 97">
            <a:extLst>
              <a:ext uri="{FF2B5EF4-FFF2-40B4-BE49-F238E27FC236}">
                <a16:creationId xmlns:a16="http://schemas.microsoft.com/office/drawing/2014/main" id="{94993282-4A80-DE4A-0CA5-1B49FE51F3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68348">
            <a:off x="1656428" y="2200500"/>
            <a:ext cx="1511395" cy="390215"/>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2C35E809-42A8-415B-B9D1-322B29E4C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193" y="3841237"/>
            <a:ext cx="2401912" cy="2830079"/>
          </a:xfrm>
          <a:prstGeom prst="rect">
            <a:avLst/>
          </a:prstGeom>
        </p:spPr>
      </p:pic>
      <p:pic>
        <p:nvPicPr>
          <p:cNvPr id="2" name="Picture 12">
            <a:extLst>
              <a:ext uri="{FF2B5EF4-FFF2-40B4-BE49-F238E27FC236}">
                <a16:creationId xmlns:a16="http://schemas.microsoft.com/office/drawing/2014/main" id="{EFDD8E7C-FB69-DFA4-6BFB-A4C569A410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45586" y="2715657"/>
            <a:ext cx="808211" cy="699470"/>
          </a:xfrm>
          <a:prstGeom prst="rect">
            <a:avLst/>
          </a:prstGeom>
        </p:spPr>
      </p:pic>
      <p:pic>
        <p:nvPicPr>
          <p:cNvPr id="3" name="Picture 14">
            <a:extLst>
              <a:ext uri="{FF2B5EF4-FFF2-40B4-BE49-F238E27FC236}">
                <a16:creationId xmlns:a16="http://schemas.microsoft.com/office/drawing/2014/main" id="{3ECE40E1-6D67-97BE-783D-2BA823E05D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4039" y="4752053"/>
            <a:ext cx="808211" cy="699470"/>
          </a:xfrm>
          <a:prstGeom prst="rect">
            <a:avLst/>
          </a:prstGeom>
        </p:spPr>
      </p:pic>
      <p:sp>
        <p:nvSpPr>
          <p:cNvPr id="4" name="TextBox 9">
            <a:extLst>
              <a:ext uri="{FF2B5EF4-FFF2-40B4-BE49-F238E27FC236}">
                <a16:creationId xmlns:a16="http://schemas.microsoft.com/office/drawing/2014/main" id="{E53C406D-9CAA-CD56-41DF-723AE0D7B084}"/>
              </a:ext>
            </a:extLst>
          </p:cNvPr>
          <p:cNvSpPr txBox="1"/>
          <p:nvPr/>
        </p:nvSpPr>
        <p:spPr>
          <a:xfrm>
            <a:off x="5775922" y="2579410"/>
            <a:ext cx="5484261"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d. Thảo chỉ làm quen với những bạn có cùng sở thích ca hát với mình.</a:t>
            </a:r>
            <a:endParaRPr lang="en-US" sz="2400" dirty="0">
              <a:latin typeface="UTM Avo" panose="02040603050506020204" pitchFamily="18"/>
              <a:cs typeface="Arial" panose="020B0604020202020204" pitchFamily="34" charset="0"/>
            </a:endParaRPr>
          </a:p>
        </p:txBody>
      </p:sp>
      <p:sp>
        <p:nvSpPr>
          <p:cNvPr id="5" name="TextBox 9">
            <a:extLst>
              <a:ext uri="{FF2B5EF4-FFF2-40B4-BE49-F238E27FC236}">
                <a16:creationId xmlns:a16="http://schemas.microsoft.com/office/drawing/2014/main" id="{2275685B-4044-EBC2-2298-897A0A243551}"/>
              </a:ext>
            </a:extLst>
          </p:cNvPr>
          <p:cNvSpPr txBox="1"/>
          <p:nvPr/>
        </p:nvSpPr>
        <p:spPr>
          <a:xfrm>
            <a:off x="5775922" y="4684926"/>
            <a:ext cx="5623598"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 Hồng chủ động đề nghị giúp đỡ để các bạn mới làm quen với cả lớp.</a:t>
            </a:r>
            <a:endParaRPr lang="en-US" sz="2400" b="1" i="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9160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đây là cách thiết lập quan hệ bạn bè đơn giản và hiệu quả.</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26045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đây là cách thiết lập quan hệ bạn bè đơn giản và hiệu quả.</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b</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129311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đây là suy nghĩ chưa phù hợp, bạn Hoàng chưa hiểu được vì sao phải thiết lập quan hệ bạn bè một cách đúng đắn.</a:t>
            </a:r>
            <a:endParaRPr lang="en-US" sz="20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c</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419950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Thảo chưa hiểu được vì sao phải thiết lập quan hệ bạn bè một cách đúng đắn.</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d</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346701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đây là cách thiết lập quan hệ bạn bè đơn giản và hiệu quả.</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e</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42432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051DA-DC5E-FF2D-CF83-69AAE2222714}"/>
              </a:ext>
            </a:extLst>
          </p:cNvPr>
          <p:cNvSpPr txBox="1"/>
          <p:nvPr/>
        </p:nvSpPr>
        <p:spPr>
          <a:xfrm>
            <a:off x="0" y="1432911"/>
            <a:ext cx="12192000" cy="1128386"/>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2: </a:t>
            </a:r>
            <a:r>
              <a:rPr lang="en-US" sz="2400" b="1" dirty="0">
                <a:latin typeface="UTM Avo" panose="02040603050506020204" pitchFamily="18"/>
                <a:ea typeface="Calibri" panose="020F0502020204030204" pitchFamily="34" charset="0"/>
                <a:cs typeface="Arial" panose="020B0604020202020204" pitchFamily="34" charset="0"/>
              </a:rPr>
              <a:t>ĐỌC TÌNH HUỐNG </a:t>
            </a:r>
            <a:r>
              <a:rPr lang="en-US" sz="2400" b="1" i="1" dirty="0">
                <a:latin typeface="UTM Avo" panose="02040603050506020204" pitchFamily="18"/>
                <a:ea typeface="Calibri" panose="020F0502020204030204" pitchFamily="34" charset="0"/>
                <a:cs typeface="Arial" panose="020B0604020202020204" pitchFamily="34" charset="0"/>
              </a:rPr>
              <a:t>(SHS – TR.46) </a:t>
            </a:r>
            <a:br>
              <a:rPr lang="en-US" sz="2400" b="1" i="1" dirty="0">
                <a:latin typeface="UTM Avo" panose="02040603050506020204" pitchFamily="18"/>
                <a:ea typeface="Calibri" panose="020F0502020204030204" pitchFamily="34" charset="0"/>
                <a:cs typeface="Arial" panose="020B0604020202020204" pitchFamily="34" charset="0"/>
              </a:rPr>
            </a:br>
            <a:r>
              <a:rPr lang="en-US" sz="2400" b="1" dirty="0">
                <a:latin typeface="UTM Avo" panose="02040603050506020204" pitchFamily="18"/>
                <a:ea typeface="Calibri" panose="020F0502020204030204" pitchFamily="34" charset="0"/>
                <a:cs typeface="Arial" panose="020B0604020202020204" pitchFamily="34" charset="0"/>
              </a:rPr>
              <a:t>VÀ TRẢ LỜI CÂU HỎI</a:t>
            </a:r>
            <a:endParaRPr lang="vi-VN" sz="2400" b="1" dirty="0">
              <a:latin typeface="UTM Avo" panose="02040603050506020204" pitchFamily="18"/>
              <a:ea typeface="Calibri" panose="020F0502020204030204" pitchFamily="34" charset="0"/>
              <a:cs typeface="Arial" panose="020B0604020202020204" pitchFamily="34" charset="0"/>
            </a:endParaRPr>
          </a:p>
        </p:txBody>
      </p:sp>
      <p:sp>
        <p:nvSpPr>
          <p:cNvPr id="16" name="Rectangle: Rounded Corners 2">
            <a:extLst>
              <a:ext uri="{FF2B5EF4-FFF2-40B4-BE49-F238E27FC236}">
                <a16:creationId xmlns:a16="http://schemas.microsoft.com/office/drawing/2014/main" id="{02BF0961-FD66-A4CC-24B3-73219573CE72}"/>
              </a:ext>
            </a:extLst>
          </p:cNvPr>
          <p:cNvSpPr/>
          <p:nvPr/>
        </p:nvSpPr>
        <p:spPr>
          <a:xfrm>
            <a:off x="412580" y="2737242"/>
            <a:ext cx="11023600" cy="1304331"/>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1</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Nhi thấy các bạn chơi nhảy dây rất vui, nhưng vì nhút nhát nên chỉ dám đứng nhìn.</a:t>
            </a:r>
            <a:endParaRPr lang="en-US" sz="2400" dirty="0">
              <a:solidFill>
                <a:schemeClr val="tx1"/>
              </a:solidFill>
              <a:latin typeface="UTM Avo" panose="02040603050506020204" pitchFamily="18"/>
              <a:cs typeface="Arial" panose="020B0604020202020204" pitchFamily="34" charset="0"/>
            </a:endParaRPr>
          </a:p>
        </p:txBody>
      </p:sp>
      <p:grpSp>
        <p:nvGrpSpPr>
          <p:cNvPr id="21" name="Group 20">
            <a:extLst>
              <a:ext uri="{FF2B5EF4-FFF2-40B4-BE49-F238E27FC236}">
                <a16:creationId xmlns:a16="http://schemas.microsoft.com/office/drawing/2014/main" id="{9AD2F5E1-81F0-0D06-272B-11A5E12DA1AA}"/>
              </a:ext>
            </a:extLst>
          </p:cNvPr>
          <p:cNvGrpSpPr/>
          <p:nvPr/>
        </p:nvGrpSpPr>
        <p:grpSpPr>
          <a:xfrm>
            <a:off x="642425" y="4041573"/>
            <a:ext cx="9615933" cy="596900"/>
            <a:chOff x="928844" y="6009042"/>
            <a:chExt cx="14423899" cy="895350"/>
          </a:xfrm>
        </p:grpSpPr>
        <p:pic>
          <p:nvPicPr>
            <p:cNvPr id="22" name="Graphic 21" descr="Back with solid fill">
              <a:extLst>
                <a:ext uri="{FF2B5EF4-FFF2-40B4-BE49-F238E27FC236}">
                  <a16:creationId xmlns:a16="http://schemas.microsoft.com/office/drawing/2014/main" id="{887D3A31-E04C-E21B-1DB4-DD24DC953E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928844" y="6009042"/>
              <a:ext cx="1193800" cy="895350"/>
            </a:xfrm>
            <a:prstGeom prst="rect">
              <a:avLst/>
            </a:prstGeom>
          </p:spPr>
        </p:pic>
        <p:sp>
          <p:nvSpPr>
            <p:cNvPr id="23" name="TextBox 22">
              <a:extLst>
                <a:ext uri="{FF2B5EF4-FFF2-40B4-BE49-F238E27FC236}">
                  <a16:creationId xmlns:a16="http://schemas.microsoft.com/office/drawing/2014/main" id="{D8D22019-2A13-9B0B-DA3B-A9F848995BF3}"/>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Nhi, em sẽ làm như thế nào?</a:t>
              </a:r>
              <a:endParaRPr lang="en-US" sz="2400" b="1" i="1" dirty="0">
                <a:latin typeface="UTM Avo" panose="02040603050506020204" pitchFamily="18"/>
                <a:cs typeface="Arial" panose="020B0604020202020204" pitchFamily="34" charset="0"/>
              </a:endParaRPr>
            </a:p>
          </p:txBody>
        </p:sp>
      </p:grpSp>
      <p:sp>
        <p:nvSpPr>
          <p:cNvPr id="24" name="Rectangle: Rounded Corners 6">
            <a:extLst>
              <a:ext uri="{FF2B5EF4-FFF2-40B4-BE49-F238E27FC236}">
                <a16:creationId xmlns:a16="http://schemas.microsoft.com/office/drawing/2014/main" id="{CDD19E45-73A5-2254-90F5-5C3DFDBCFEC1}"/>
              </a:ext>
            </a:extLst>
          </p:cNvPr>
          <p:cNvSpPr/>
          <p:nvPr/>
        </p:nvSpPr>
        <p:spPr>
          <a:xfrm>
            <a:off x="412580" y="4835779"/>
            <a:ext cx="11023600" cy="1304331"/>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Hạnh có ít bạn bè nên khi gặp khó khăn, Hạnh không biết chia sẻ cùng ai.</a:t>
            </a:r>
            <a:endParaRPr lang="en-US" sz="2400" dirty="0">
              <a:solidFill>
                <a:schemeClr val="tx1"/>
              </a:solidFill>
              <a:latin typeface="UTM Avo" panose="02040603050506020204" pitchFamily="18"/>
              <a:cs typeface="Arial" panose="020B0604020202020204" pitchFamily="34" charset="0"/>
            </a:endParaRPr>
          </a:p>
        </p:txBody>
      </p:sp>
      <p:grpSp>
        <p:nvGrpSpPr>
          <p:cNvPr id="25" name="Group 24">
            <a:extLst>
              <a:ext uri="{FF2B5EF4-FFF2-40B4-BE49-F238E27FC236}">
                <a16:creationId xmlns:a16="http://schemas.microsoft.com/office/drawing/2014/main" id="{4ABD6421-B345-AB02-6815-13C8F47B5B4D}"/>
              </a:ext>
            </a:extLst>
          </p:cNvPr>
          <p:cNvGrpSpPr/>
          <p:nvPr/>
        </p:nvGrpSpPr>
        <p:grpSpPr>
          <a:xfrm>
            <a:off x="642425" y="6140110"/>
            <a:ext cx="10907149" cy="596900"/>
            <a:chOff x="898364" y="5986012"/>
            <a:chExt cx="16360724" cy="895350"/>
          </a:xfrm>
          <a:solidFill>
            <a:srgbClr val="FFF9F7"/>
          </a:solidFill>
        </p:grpSpPr>
        <p:pic>
          <p:nvPicPr>
            <p:cNvPr id="26" name="Graphic 25" descr="Back with solid fill">
              <a:extLst>
                <a:ext uri="{FF2B5EF4-FFF2-40B4-BE49-F238E27FC236}">
                  <a16:creationId xmlns:a16="http://schemas.microsoft.com/office/drawing/2014/main" id="{7F2F49DE-1C32-ED3D-8B53-5DD04288AF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98364" y="5986012"/>
              <a:ext cx="1193800" cy="895350"/>
            </a:xfrm>
            <a:prstGeom prst="rect">
              <a:avLst/>
            </a:prstGeom>
          </p:spPr>
        </p:pic>
        <p:sp>
          <p:nvSpPr>
            <p:cNvPr id="27" name="TextBox 26">
              <a:extLst>
                <a:ext uri="{FF2B5EF4-FFF2-40B4-BE49-F238E27FC236}">
                  <a16:creationId xmlns:a16="http://schemas.microsoft.com/office/drawing/2014/main" id="{8929ADDB-75F6-03B9-C36F-1B353D72B520}"/>
                </a:ext>
              </a:extLst>
            </p:cNvPr>
            <p:cNvSpPr txBox="1"/>
            <p:nvPr/>
          </p:nvSpPr>
          <p:spPr>
            <a:xfrm>
              <a:off x="2092165" y="6126338"/>
              <a:ext cx="15166923" cy="692498"/>
            </a:xfrm>
            <a:prstGeom prst="rect">
              <a:avLst/>
            </a:prstGeom>
            <a:grpFill/>
          </p:spPr>
          <p:txBody>
            <a:bodyPr wrap="square">
              <a:spAutoFit/>
            </a:bodyPr>
            <a:lstStyle/>
            <a:p>
              <a:pPr algn="just"/>
              <a:r>
                <a:rPr lang="vi-VN" sz="2400" b="1" i="1" dirty="0">
                  <a:latin typeface="UTM Avo" panose="02040603050506020204" pitchFamily="18"/>
                  <a:cs typeface="Arial" panose="020B0604020202020204" pitchFamily="34" charset="0"/>
                </a:rPr>
                <a:t>Nếu là bạn của Hạnh, em sẽ khuyên bạn thế nào?</a:t>
              </a:r>
              <a:endParaRPr lang="en-US" sz="2400" b="1" i="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4257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A9638875-299F-22D1-D54F-9DD5CC2B9B5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4" name="TextBox 9">
            <a:extLst>
              <a:ext uri="{FF2B5EF4-FFF2-40B4-BE49-F238E27FC236}">
                <a16:creationId xmlns:a16="http://schemas.microsoft.com/office/drawing/2014/main" id="{C3148BC1-AE1B-191A-1B90-4A05F3F66B26}"/>
              </a:ext>
            </a:extLst>
          </p:cNvPr>
          <p:cNvSpPr txBox="1"/>
          <p:nvPr/>
        </p:nvSpPr>
        <p:spPr>
          <a:xfrm>
            <a:off x="5593085" y="3163606"/>
            <a:ext cx="5754609" cy="270150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Em có thể chủ động tiến đến chào hỏi và chủ động chơi chung với cả nhóm hoặc làm quen với một bạn trong nhóm và đề nghị bạn ấy kết nối giúp mình để chơi cùng.</a:t>
            </a:r>
            <a:endParaRPr lang="vi-VN" sz="2400" i="1" dirty="0">
              <a:solidFill>
                <a:srgbClr val="FF0000"/>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337F44F7-215C-F926-604D-003936F249F4}"/>
              </a:ext>
            </a:extLst>
          </p:cNvPr>
          <p:cNvGrpSpPr/>
          <p:nvPr/>
        </p:nvGrpSpPr>
        <p:grpSpPr>
          <a:xfrm>
            <a:off x="3783334" y="1532238"/>
            <a:ext cx="5055917" cy="713845"/>
            <a:chOff x="4834930" y="84191"/>
            <a:chExt cx="7359542" cy="950517"/>
          </a:xfrm>
          <a:solidFill>
            <a:srgbClr val="F68120"/>
          </a:solidFill>
        </p:grpSpPr>
        <p:sp>
          <p:nvSpPr>
            <p:cNvPr id="6" name="Round Same Side Corner Rectangle 11">
              <a:extLst>
                <a:ext uri="{FF2B5EF4-FFF2-40B4-BE49-F238E27FC236}">
                  <a16:creationId xmlns:a16="http://schemas.microsoft.com/office/drawing/2014/main" id="{2D2A6FDD-1569-2998-C5C0-FEEF766F6E47}"/>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EEA02920-2032-E968-6807-C1DFE27486AF}"/>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8" name="Group 7">
            <a:extLst>
              <a:ext uri="{FF2B5EF4-FFF2-40B4-BE49-F238E27FC236}">
                <a16:creationId xmlns:a16="http://schemas.microsoft.com/office/drawing/2014/main" id="{DC0ED578-983B-BEF4-23FE-44E2F68271AD}"/>
              </a:ext>
            </a:extLst>
          </p:cNvPr>
          <p:cNvGrpSpPr/>
          <p:nvPr/>
        </p:nvGrpSpPr>
        <p:grpSpPr>
          <a:xfrm>
            <a:off x="478955" y="2390911"/>
            <a:ext cx="4216400" cy="4246900"/>
            <a:chOff x="756941" y="3078653"/>
            <a:chExt cx="6324600" cy="6370350"/>
          </a:xfrm>
        </p:grpSpPr>
        <p:grpSp>
          <p:nvGrpSpPr>
            <p:cNvPr id="9" name="Group 8">
              <a:extLst>
                <a:ext uri="{FF2B5EF4-FFF2-40B4-BE49-F238E27FC236}">
                  <a16:creationId xmlns:a16="http://schemas.microsoft.com/office/drawing/2014/main" id="{DD9527B7-1E7D-68D0-1DB5-608E78622AF6}"/>
                </a:ext>
              </a:extLst>
            </p:cNvPr>
            <p:cNvGrpSpPr/>
            <p:nvPr/>
          </p:nvGrpSpPr>
          <p:grpSpPr>
            <a:xfrm>
              <a:off x="756941" y="3078653"/>
              <a:ext cx="6324600" cy="6370350"/>
              <a:chOff x="812040" y="2781045"/>
              <a:chExt cx="6324600" cy="6370350"/>
            </a:xfrm>
          </p:grpSpPr>
          <p:sp>
            <p:nvSpPr>
              <p:cNvPr id="11" name="Freeform 7">
                <a:extLst>
                  <a:ext uri="{FF2B5EF4-FFF2-40B4-BE49-F238E27FC236}">
                    <a16:creationId xmlns:a16="http://schemas.microsoft.com/office/drawing/2014/main" id="{7D3D4A09-E5C8-8438-1422-777A6C614AC1}"/>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12" name="Group 11">
                <a:extLst>
                  <a:ext uri="{FF2B5EF4-FFF2-40B4-BE49-F238E27FC236}">
                    <a16:creationId xmlns:a16="http://schemas.microsoft.com/office/drawing/2014/main" id="{9044A5C5-3D5E-1A61-A4C8-7CB8E794BF5D}"/>
                  </a:ext>
                </a:extLst>
              </p:cNvPr>
              <p:cNvGrpSpPr/>
              <p:nvPr/>
            </p:nvGrpSpPr>
            <p:grpSpPr>
              <a:xfrm>
                <a:off x="1075815" y="3284516"/>
                <a:ext cx="5826740" cy="1070767"/>
                <a:chOff x="1426698" y="3996022"/>
                <a:chExt cx="5826740" cy="1070767"/>
              </a:xfrm>
            </p:grpSpPr>
            <p:sp>
              <p:nvSpPr>
                <p:cNvPr id="13" name="Freeform 10">
                  <a:extLst>
                    <a:ext uri="{FF2B5EF4-FFF2-40B4-BE49-F238E27FC236}">
                      <a16:creationId xmlns:a16="http://schemas.microsoft.com/office/drawing/2014/main" id="{197EFF3F-99FC-C6DC-3EAE-558676FE41C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20CF4A2E-A01B-53A2-1D42-F18FE362B93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1</a:t>
                  </a:r>
                </a:p>
              </p:txBody>
            </p:sp>
          </p:grpSp>
        </p:grpSp>
        <p:pic>
          <p:nvPicPr>
            <p:cNvPr id="10" name="Picture 9">
              <a:extLst>
                <a:ext uri="{FF2B5EF4-FFF2-40B4-BE49-F238E27FC236}">
                  <a16:creationId xmlns:a16="http://schemas.microsoft.com/office/drawing/2014/main" id="{75B26D16-D4E3-8C6D-EAFD-F08524D14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1710" y="4986967"/>
              <a:ext cx="4144473" cy="4127961"/>
            </a:xfrm>
            <a:prstGeom prst="rect">
              <a:avLst/>
            </a:prstGeom>
          </p:spPr>
        </p:pic>
      </p:grpSp>
    </p:spTree>
    <p:extLst>
      <p:ext uri="{BB962C8B-B14F-4D97-AF65-F5344CB8AC3E}">
        <p14:creationId xmlns:p14="http://schemas.microsoft.com/office/powerpoint/2010/main" val="13276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A9638875-299F-22D1-D54F-9DD5CC2B9B5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4" name="TextBox 9">
            <a:extLst>
              <a:ext uri="{FF2B5EF4-FFF2-40B4-BE49-F238E27FC236}">
                <a16:creationId xmlns:a16="http://schemas.microsoft.com/office/drawing/2014/main" id="{C3148BC1-AE1B-191A-1B90-4A05F3F66B26}"/>
              </a:ext>
            </a:extLst>
          </p:cNvPr>
          <p:cNvSpPr txBox="1"/>
          <p:nvPr/>
        </p:nvSpPr>
        <p:spPr>
          <a:xfrm>
            <a:off x="5593085" y="3163606"/>
            <a:ext cx="5754609" cy="270150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Em có thể khuyên Hạnh nên chủ động làm quen với nhiều bạn mới, bắt đầu từ các bạn ngồi gần trong lớp, sau đó là cả lớp, rồi đến các bạn ở lớp khác, ở trường khác, ở khu phố,...</a:t>
            </a:r>
            <a:endParaRPr lang="vi-VN" sz="2400" i="1" dirty="0">
              <a:solidFill>
                <a:srgbClr val="FF0000"/>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337F44F7-215C-F926-604D-003936F249F4}"/>
              </a:ext>
            </a:extLst>
          </p:cNvPr>
          <p:cNvGrpSpPr/>
          <p:nvPr/>
        </p:nvGrpSpPr>
        <p:grpSpPr>
          <a:xfrm>
            <a:off x="3783334" y="1532238"/>
            <a:ext cx="5055917" cy="713845"/>
            <a:chOff x="4834930" y="84191"/>
            <a:chExt cx="7359542" cy="950517"/>
          </a:xfrm>
          <a:solidFill>
            <a:srgbClr val="F68120"/>
          </a:solidFill>
        </p:grpSpPr>
        <p:sp>
          <p:nvSpPr>
            <p:cNvPr id="6" name="Round Same Side Corner Rectangle 11">
              <a:extLst>
                <a:ext uri="{FF2B5EF4-FFF2-40B4-BE49-F238E27FC236}">
                  <a16:creationId xmlns:a16="http://schemas.microsoft.com/office/drawing/2014/main" id="{2D2A6FDD-1569-2998-C5C0-FEEF766F6E47}"/>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EEA02920-2032-E968-6807-C1DFE27486AF}"/>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8" name="Group 7">
            <a:extLst>
              <a:ext uri="{FF2B5EF4-FFF2-40B4-BE49-F238E27FC236}">
                <a16:creationId xmlns:a16="http://schemas.microsoft.com/office/drawing/2014/main" id="{DC0ED578-983B-BEF4-23FE-44E2F68271AD}"/>
              </a:ext>
            </a:extLst>
          </p:cNvPr>
          <p:cNvGrpSpPr/>
          <p:nvPr/>
        </p:nvGrpSpPr>
        <p:grpSpPr>
          <a:xfrm>
            <a:off x="478955" y="2390911"/>
            <a:ext cx="4216400" cy="4246900"/>
            <a:chOff x="756941" y="3078653"/>
            <a:chExt cx="6324600" cy="6370350"/>
          </a:xfrm>
        </p:grpSpPr>
        <p:grpSp>
          <p:nvGrpSpPr>
            <p:cNvPr id="9" name="Group 8">
              <a:extLst>
                <a:ext uri="{FF2B5EF4-FFF2-40B4-BE49-F238E27FC236}">
                  <a16:creationId xmlns:a16="http://schemas.microsoft.com/office/drawing/2014/main" id="{DD9527B7-1E7D-68D0-1DB5-608E78622AF6}"/>
                </a:ext>
              </a:extLst>
            </p:cNvPr>
            <p:cNvGrpSpPr/>
            <p:nvPr/>
          </p:nvGrpSpPr>
          <p:grpSpPr>
            <a:xfrm>
              <a:off x="756941" y="3078653"/>
              <a:ext cx="6324600" cy="6370350"/>
              <a:chOff x="812040" y="2781045"/>
              <a:chExt cx="6324600" cy="6370350"/>
            </a:xfrm>
          </p:grpSpPr>
          <p:sp>
            <p:nvSpPr>
              <p:cNvPr id="11" name="Freeform 7">
                <a:extLst>
                  <a:ext uri="{FF2B5EF4-FFF2-40B4-BE49-F238E27FC236}">
                    <a16:creationId xmlns:a16="http://schemas.microsoft.com/office/drawing/2014/main" id="{7D3D4A09-E5C8-8438-1422-777A6C614AC1}"/>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12" name="Group 11">
                <a:extLst>
                  <a:ext uri="{FF2B5EF4-FFF2-40B4-BE49-F238E27FC236}">
                    <a16:creationId xmlns:a16="http://schemas.microsoft.com/office/drawing/2014/main" id="{9044A5C5-3D5E-1A61-A4C8-7CB8E794BF5D}"/>
                  </a:ext>
                </a:extLst>
              </p:cNvPr>
              <p:cNvGrpSpPr/>
              <p:nvPr/>
            </p:nvGrpSpPr>
            <p:grpSpPr>
              <a:xfrm>
                <a:off x="1075815" y="3284516"/>
                <a:ext cx="5826740" cy="1070767"/>
                <a:chOff x="1426698" y="3996022"/>
                <a:chExt cx="5826740" cy="1070767"/>
              </a:xfrm>
            </p:grpSpPr>
            <p:sp>
              <p:nvSpPr>
                <p:cNvPr id="13" name="Freeform 10">
                  <a:extLst>
                    <a:ext uri="{FF2B5EF4-FFF2-40B4-BE49-F238E27FC236}">
                      <a16:creationId xmlns:a16="http://schemas.microsoft.com/office/drawing/2014/main" id="{197EFF3F-99FC-C6DC-3EAE-558676FE41C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20CF4A2E-A01B-53A2-1D42-F18FE362B93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2</a:t>
                  </a:r>
                </a:p>
              </p:txBody>
            </p:sp>
          </p:grpSp>
        </p:grpSp>
        <p:pic>
          <p:nvPicPr>
            <p:cNvPr id="10" name="Picture 9">
              <a:extLst>
                <a:ext uri="{FF2B5EF4-FFF2-40B4-BE49-F238E27FC236}">
                  <a16:creationId xmlns:a16="http://schemas.microsoft.com/office/drawing/2014/main" id="{75B26D16-D4E3-8C6D-EAFD-F08524D14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9846" y="5313118"/>
              <a:ext cx="4923312" cy="3271620"/>
            </a:xfrm>
            <a:prstGeom prst="rect">
              <a:avLst/>
            </a:prstGeom>
          </p:spPr>
        </p:pic>
      </p:grpSp>
    </p:spTree>
    <p:extLst>
      <p:ext uri="{BB962C8B-B14F-4D97-AF65-F5344CB8AC3E}">
        <p14:creationId xmlns:p14="http://schemas.microsoft.com/office/powerpoint/2010/main" val="24396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600E4F-EA52-715B-C4D8-D3531A2F2136}"/>
              </a:ext>
            </a:extLst>
          </p:cNvPr>
          <p:cNvSpPr txBox="1"/>
          <p:nvPr/>
        </p:nvSpPr>
        <p:spPr>
          <a:xfrm>
            <a:off x="1327240" y="1430893"/>
            <a:ext cx="9696208"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3: EM LÀM QUEN BẠN MỚI</a:t>
            </a:r>
          </a:p>
        </p:txBody>
      </p:sp>
      <p:grpSp>
        <p:nvGrpSpPr>
          <p:cNvPr id="15" name="Group 14">
            <a:extLst>
              <a:ext uri="{FF2B5EF4-FFF2-40B4-BE49-F238E27FC236}">
                <a16:creationId xmlns:a16="http://schemas.microsoft.com/office/drawing/2014/main" id="{1717D608-BD5A-D2F2-2C69-D662DE445E27}"/>
              </a:ext>
            </a:extLst>
          </p:cNvPr>
          <p:cNvGrpSpPr/>
          <p:nvPr/>
        </p:nvGrpSpPr>
        <p:grpSpPr>
          <a:xfrm>
            <a:off x="517897" y="2141575"/>
            <a:ext cx="10505551" cy="1854125"/>
            <a:chOff x="513524" y="1845633"/>
            <a:chExt cx="15758327" cy="2781187"/>
          </a:xfrm>
        </p:grpSpPr>
        <p:sp>
          <p:nvSpPr>
            <p:cNvPr id="16" name="TextBox 15">
              <a:extLst>
                <a:ext uri="{FF2B5EF4-FFF2-40B4-BE49-F238E27FC236}">
                  <a16:creationId xmlns:a16="http://schemas.microsoft.com/office/drawing/2014/main" id="{B6A78053-81E6-658B-678F-032A14E8FD30}"/>
                </a:ext>
              </a:extLst>
            </p:cNvPr>
            <p:cNvSpPr txBox="1"/>
            <p:nvPr/>
          </p:nvSpPr>
          <p:spPr>
            <a:xfrm>
              <a:off x="2226235" y="1845633"/>
              <a:ext cx="14045616" cy="2781187"/>
            </a:xfrm>
            <a:prstGeom prst="roundRect">
              <a:avLst/>
            </a:prstGeom>
            <a:solidFill>
              <a:schemeClr val="accent6">
                <a:lumMod val="40000"/>
                <a:lumOff val="6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chemeClr val="tx2">
                      <a:lumMod val="50000"/>
                    </a:schemeClr>
                  </a:solidFill>
                  <a:latin typeface="UTM Avo" panose="02040603050506020204" pitchFamily="18"/>
                  <a:cs typeface="Arial" panose="020B0604020202020204" pitchFamily="34" charset="0"/>
                </a:rPr>
                <a:t>HOẠT ĐỘNG NHÓM: </a:t>
              </a:r>
              <a:r>
                <a:rPr lang="en-US" sz="2400" dirty="0" err="1">
                  <a:latin typeface="UTM Avo" panose="02040603050506020204" pitchFamily="18"/>
                  <a:cs typeface="Arial" panose="020B0604020202020204" pitchFamily="34" charset="0"/>
                </a:rPr>
                <a:t>Cả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lớp</a:t>
              </a:r>
              <a:r>
                <a:rPr lang="en-US" sz="2400" dirty="0">
                  <a:latin typeface="UTM Avo" panose="02040603050506020204" pitchFamily="18"/>
                  <a:cs typeface="Arial" panose="020B0604020202020204" pitchFamily="34" charset="0"/>
                </a:rPr>
                <a:t> chia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(5 HS/</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mỗi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sắm vai tình huống làm quen và thiết lập quan hệ với bạn mới theo ba bước gợi 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pic>
          <p:nvPicPr>
            <p:cNvPr id="17" name="Picture 9">
              <a:extLst>
                <a:ext uri="{FF2B5EF4-FFF2-40B4-BE49-F238E27FC236}">
                  <a16:creationId xmlns:a16="http://schemas.microsoft.com/office/drawing/2014/main" id="{0384C468-F9BE-889F-E14B-3C6FB97A63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18" name="Group 17">
            <a:extLst>
              <a:ext uri="{FF2B5EF4-FFF2-40B4-BE49-F238E27FC236}">
                <a16:creationId xmlns:a16="http://schemas.microsoft.com/office/drawing/2014/main" id="{B52C0FA6-6F6C-F6A7-007A-B2642CA5E227}"/>
              </a:ext>
            </a:extLst>
          </p:cNvPr>
          <p:cNvGrpSpPr/>
          <p:nvPr/>
        </p:nvGrpSpPr>
        <p:grpSpPr>
          <a:xfrm>
            <a:off x="1858177" y="3995700"/>
            <a:ext cx="9010120" cy="562398"/>
            <a:chOff x="3029863" y="1823688"/>
            <a:chExt cx="12362538" cy="1262412"/>
          </a:xfrm>
        </p:grpSpPr>
        <p:cxnSp>
          <p:nvCxnSpPr>
            <p:cNvPr id="19" name="Straight Connector 18">
              <a:extLst>
                <a:ext uri="{FF2B5EF4-FFF2-40B4-BE49-F238E27FC236}">
                  <a16:creationId xmlns:a16="http://schemas.microsoft.com/office/drawing/2014/main" id="{0943B10B-20F1-CBEE-A7FD-21E74A22D883}"/>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A7260A-8BC5-4FC0-FA2B-6BBF021B15B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60EE72-7FC4-3C45-B810-E5EE814E58D8}"/>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43F971-7D6A-47D0-B817-4A97AB26C109}"/>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BA5A4D8-91BC-F5F1-BE97-A7462A1663BE}"/>
              </a:ext>
            </a:extLst>
          </p:cNvPr>
          <p:cNvSpPr/>
          <p:nvPr/>
        </p:nvSpPr>
        <p:spPr>
          <a:xfrm>
            <a:off x="226424" y="4549269"/>
            <a:ext cx="3834972"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UTM Avo" panose="02040603050506020204" pitchFamily="18"/>
                <a:cs typeface="Arial" panose="020B0604020202020204" pitchFamily="34" charset="0"/>
              </a:rPr>
              <a:t>Bước 1: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pPr>
            <a:r>
              <a:rPr lang="vi-VN" sz="2000" dirty="0">
                <a:solidFill>
                  <a:schemeClr val="tx1"/>
                </a:solidFill>
                <a:latin typeface="UTM Avo" panose="02040603050506020204" pitchFamily="18"/>
                <a:cs typeface="Arial" panose="020B0604020202020204" pitchFamily="34" charset="0"/>
              </a:rPr>
              <a:t>Miệng cười tươi, ánh mắt thân thiện và nói lời xin chào. </a:t>
            </a:r>
          </a:p>
        </p:txBody>
      </p:sp>
      <p:sp>
        <p:nvSpPr>
          <p:cNvPr id="24" name="Rectangle 23">
            <a:extLst>
              <a:ext uri="{FF2B5EF4-FFF2-40B4-BE49-F238E27FC236}">
                <a16:creationId xmlns:a16="http://schemas.microsoft.com/office/drawing/2014/main" id="{3EA7FACB-D241-2458-4CFD-DA8B8BE843A7}"/>
              </a:ext>
            </a:extLst>
          </p:cNvPr>
          <p:cNvSpPr/>
          <p:nvPr/>
        </p:nvSpPr>
        <p:spPr>
          <a:xfrm>
            <a:off x="4582121" y="4528683"/>
            <a:ext cx="3391311"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UTM Avo" panose="02040603050506020204" pitchFamily="18"/>
                <a:cs typeface="Arial" panose="020B0604020202020204" pitchFamily="34" charset="0"/>
              </a:rPr>
              <a:t>Bước 2: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pPr>
            <a:r>
              <a:rPr lang="vi-VN" sz="2000" dirty="0">
                <a:solidFill>
                  <a:schemeClr val="tx1"/>
                </a:solidFill>
                <a:latin typeface="UTM Avo" panose="02040603050506020204" pitchFamily="18"/>
                <a:cs typeface="Arial" panose="020B0604020202020204" pitchFamily="34" charset="0"/>
              </a:rPr>
              <a:t>Chủ động giới thiệu về bản thân mình.</a:t>
            </a:r>
          </a:p>
        </p:txBody>
      </p:sp>
      <p:sp>
        <p:nvSpPr>
          <p:cNvPr id="25" name="Rectangle 24">
            <a:extLst>
              <a:ext uri="{FF2B5EF4-FFF2-40B4-BE49-F238E27FC236}">
                <a16:creationId xmlns:a16="http://schemas.microsoft.com/office/drawing/2014/main" id="{FA9C17A1-6266-9A6B-B7CD-3984AAAD6B4C}"/>
              </a:ext>
            </a:extLst>
          </p:cNvPr>
          <p:cNvSpPr/>
          <p:nvPr/>
        </p:nvSpPr>
        <p:spPr>
          <a:xfrm>
            <a:off x="8494157" y="4516895"/>
            <a:ext cx="3543499" cy="2158527"/>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UTM Avo" panose="02040603050506020204" pitchFamily="18"/>
                <a:cs typeface="Arial" panose="020B0604020202020204" pitchFamily="34" charset="0"/>
              </a:rPr>
              <a:t>Bước 3: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pPr>
            <a:r>
              <a:rPr lang="vi-VN" sz="2000" dirty="0">
                <a:solidFill>
                  <a:schemeClr val="tx1"/>
                </a:solidFill>
                <a:latin typeface="UTM Avo" panose="02040603050506020204" pitchFamily="18"/>
                <a:cs typeface="Arial" panose="020B0604020202020204" pitchFamily="34" charset="0"/>
              </a:rPr>
              <a:t>Chọn một chủ đề để nói chuyện nhằm thể hiện sự quan tâm, chia sẻ với bạn</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9498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1+#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C36EA09A-765F-CF37-63A7-6032E51A296E}"/>
              </a:ext>
            </a:extLst>
          </p:cNvPr>
          <p:cNvSpPr/>
          <p:nvPr/>
        </p:nvSpPr>
        <p:spPr>
          <a:xfrm>
            <a:off x="0" y="5765800"/>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700" dirty="0">
              <a:latin typeface="UTM Avo" panose="02040603050506020204" pitchFamily="18"/>
            </a:endParaRPr>
          </a:p>
        </p:txBody>
      </p:sp>
      <p:sp>
        <p:nvSpPr>
          <p:cNvPr id="4" name="Freeform 43">
            <a:extLst>
              <a:ext uri="{FF2B5EF4-FFF2-40B4-BE49-F238E27FC236}">
                <a16:creationId xmlns:a16="http://schemas.microsoft.com/office/drawing/2014/main" id="{4D88F1D0-C0A1-4BF3-9689-2D7762F7ECE9}"/>
              </a:ext>
            </a:extLst>
          </p:cNvPr>
          <p:cNvSpPr/>
          <p:nvPr/>
        </p:nvSpPr>
        <p:spPr>
          <a:xfrm rot="1484825">
            <a:off x="10580630" y="1749893"/>
            <a:ext cx="1497551" cy="872323"/>
          </a:xfrm>
          <a:custGeom>
            <a:avLst/>
            <a:gdLst/>
            <a:ahLst/>
            <a:cxnLst/>
            <a:rect l="l" t="t" r="r" b="b"/>
            <a:pathLst>
              <a:path w="2246326" h="1308485">
                <a:moveTo>
                  <a:pt x="0" y="0"/>
                </a:moveTo>
                <a:lnTo>
                  <a:pt x="2246326" y="0"/>
                </a:lnTo>
                <a:lnTo>
                  <a:pt x="2246326" y="1308485"/>
                </a:lnTo>
                <a:lnTo>
                  <a:pt x="0" y="1308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endParaRPr>
          </a:p>
        </p:txBody>
      </p:sp>
      <p:grpSp>
        <p:nvGrpSpPr>
          <p:cNvPr id="5" name="Group 4">
            <a:extLst>
              <a:ext uri="{FF2B5EF4-FFF2-40B4-BE49-F238E27FC236}">
                <a16:creationId xmlns:a16="http://schemas.microsoft.com/office/drawing/2014/main" id="{1F0A6F0F-264E-8045-1CD2-46AF24950A74}"/>
              </a:ext>
            </a:extLst>
          </p:cNvPr>
          <p:cNvGrpSpPr/>
          <p:nvPr/>
        </p:nvGrpSpPr>
        <p:grpSpPr>
          <a:xfrm>
            <a:off x="412748" y="2895608"/>
            <a:ext cx="3174871" cy="1280777"/>
            <a:chOff x="1676400" y="3429000"/>
            <a:chExt cx="4572000" cy="2498602"/>
          </a:xfrm>
        </p:grpSpPr>
        <p:sp>
          <p:nvSpPr>
            <p:cNvPr id="6" name="Rectangle: Rounded Corners 5">
              <a:extLst>
                <a:ext uri="{FF2B5EF4-FFF2-40B4-BE49-F238E27FC236}">
                  <a16:creationId xmlns:a16="http://schemas.microsoft.com/office/drawing/2014/main" id="{1B4F57B9-819D-2DF5-C751-BE950F04FF7F}"/>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7" name="Rectangle: Rounded Corners 6">
              <a:extLst>
                <a:ext uri="{FF2B5EF4-FFF2-40B4-BE49-F238E27FC236}">
                  <a16:creationId xmlns:a16="http://schemas.microsoft.com/office/drawing/2014/main" id="{D79F39E7-7B76-4B95-C53A-5D7A699B224A}"/>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Sở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8" name="Group 7">
            <a:extLst>
              <a:ext uri="{FF2B5EF4-FFF2-40B4-BE49-F238E27FC236}">
                <a16:creationId xmlns:a16="http://schemas.microsoft.com/office/drawing/2014/main" id="{A3462A0D-398F-8DF5-BC8E-66ABB59DDBE5}"/>
              </a:ext>
            </a:extLst>
          </p:cNvPr>
          <p:cNvGrpSpPr/>
          <p:nvPr/>
        </p:nvGrpSpPr>
        <p:grpSpPr>
          <a:xfrm>
            <a:off x="8382773" y="2895608"/>
            <a:ext cx="3372349" cy="1302147"/>
            <a:chOff x="1676400" y="3360744"/>
            <a:chExt cx="4572000" cy="2430456"/>
          </a:xfrm>
        </p:grpSpPr>
        <p:sp>
          <p:nvSpPr>
            <p:cNvPr id="9" name="Rectangle: Rounded Corners 10">
              <a:extLst>
                <a:ext uri="{FF2B5EF4-FFF2-40B4-BE49-F238E27FC236}">
                  <a16:creationId xmlns:a16="http://schemas.microsoft.com/office/drawing/2014/main" id="{16621A15-258C-24C6-03DA-2C24C8891764}"/>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10" name="Rectangle: Rounded Corners 11">
              <a:extLst>
                <a:ext uri="{FF2B5EF4-FFF2-40B4-BE49-F238E27FC236}">
                  <a16:creationId xmlns:a16="http://schemas.microsoft.com/office/drawing/2014/main" id="{50BDA201-3EAB-184D-C675-832FFC99504D}"/>
                </a:ext>
              </a:extLst>
            </p:cNvPr>
            <p:cNvSpPr/>
            <p:nvPr/>
          </p:nvSpPr>
          <p:spPr>
            <a:xfrm>
              <a:off x="1676400" y="3360744"/>
              <a:ext cx="4419600" cy="2278056"/>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Môn học yêu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11" name="Group 10">
            <a:extLst>
              <a:ext uri="{FF2B5EF4-FFF2-40B4-BE49-F238E27FC236}">
                <a16:creationId xmlns:a16="http://schemas.microsoft.com/office/drawing/2014/main" id="{E1F50765-F4D7-ACDD-B40D-31C8FC4D057E}"/>
              </a:ext>
            </a:extLst>
          </p:cNvPr>
          <p:cNvGrpSpPr/>
          <p:nvPr/>
        </p:nvGrpSpPr>
        <p:grpSpPr>
          <a:xfrm>
            <a:off x="4363388" y="2895608"/>
            <a:ext cx="3352799" cy="1265577"/>
            <a:chOff x="1676400" y="3429000"/>
            <a:chExt cx="4572000" cy="2362200"/>
          </a:xfrm>
        </p:grpSpPr>
        <p:sp>
          <p:nvSpPr>
            <p:cNvPr id="12" name="Rectangle: Rounded Corners 16">
              <a:extLst>
                <a:ext uri="{FF2B5EF4-FFF2-40B4-BE49-F238E27FC236}">
                  <a16:creationId xmlns:a16="http://schemas.microsoft.com/office/drawing/2014/main" id="{1A9C48C5-4768-911E-B710-E65A956E7647}"/>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13" name="Rectangle: Rounded Corners 17">
              <a:extLst>
                <a:ext uri="{FF2B5EF4-FFF2-40B4-BE49-F238E27FC236}">
                  <a16:creationId xmlns:a16="http://schemas.microsoft.com/office/drawing/2014/main" id="{D19C5F31-68EF-E840-02BA-F68283F87497}"/>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Ước mơ</a:t>
              </a:r>
              <a:endParaRPr lang="en-US" sz="2400" dirty="0">
                <a:solidFill>
                  <a:schemeClr val="tx1"/>
                </a:solidFill>
                <a:latin typeface="UTM Avo" panose="02040603050506020204" pitchFamily="18"/>
                <a:cs typeface="Arial" panose="020B0604020202020204" pitchFamily="34" charset="0"/>
              </a:endParaRPr>
            </a:p>
          </p:txBody>
        </p:sp>
      </p:grpSp>
      <p:grpSp>
        <p:nvGrpSpPr>
          <p:cNvPr id="14" name="Group 13">
            <a:extLst>
              <a:ext uri="{FF2B5EF4-FFF2-40B4-BE49-F238E27FC236}">
                <a16:creationId xmlns:a16="http://schemas.microsoft.com/office/drawing/2014/main" id="{FDA17F81-CEC0-EBAB-3DE7-6F5AE3475357}"/>
              </a:ext>
            </a:extLst>
          </p:cNvPr>
          <p:cNvGrpSpPr/>
          <p:nvPr/>
        </p:nvGrpSpPr>
        <p:grpSpPr>
          <a:xfrm>
            <a:off x="4363388" y="4662932"/>
            <a:ext cx="3273858" cy="1321367"/>
            <a:chOff x="1676400" y="3429000"/>
            <a:chExt cx="4572000" cy="2362200"/>
          </a:xfrm>
        </p:grpSpPr>
        <p:sp>
          <p:nvSpPr>
            <p:cNvPr id="26" name="Rectangle: Rounded Corners 21">
              <a:extLst>
                <a:ext uri="{FF2B5EF4-FFF2-40B4-BE49-F238E27FC236}">
                  <a16:creationId xmlns:a16="http://schemas.microsoft.com/office/drawing/2014/main" id="{F5F06FAE-7247-B187-EEBD-E0D341065A2D}"/>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27" name="Rectangle: Rounded Corners 22">
              <a:extLst>
                <a:ext uri="{FF2B5EF4-FFF2-40B4-BE49-F238E27FC236}">
                  <a16:creationId xmlns:a16="http://schemas.microsoft.com/office/drawing/2014/main" id="{AF3D1492-4991-9A26-A433-7AF721ECBC55}"/>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Món ăn yêu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28" name="Group 27">
            <a:extLst>
              <a:ext uri="{FF2B5EF4-FFF2-40B4-BE49-F238E27FC236}">
                <a16:creationId xmlns:a16="http://schemas.microsoft.com/office/drawing/2014/main" id="{0F286387-EDDA-C8B4-DD4E-E76425D43FFF}"/>
              </a:ext>
            </a:extLst>
          </p:cNvPr>
          <p:cNvGrpSpPr/>
          <p:nvPr/>
        </p:nvGrpSpPr>
        <p:grpSpPr>
          <a:xfrm>
            <a:off x="422889" y="4617465"/>
            <a:ext cx="3164729" cy="1353389"/>
            <a:chOff x="1676400" y="3429000"/>
            <a:chExt cx="4572000" cy="2498602"/>
          </a:xfrm>
        </p:grpSpPr>
        <p:sp>
          <p:nvSpPr>
            <p:cNvPr id="29" name="Rectangle: Rounded Corners 26">
              <a:extLst>
                <a:ext uri="{FF2B5EF4-FFF2-40B4-BE49-F238E27FC236}">
                  <a16:creationId xmlns:a16="http://schemas.microsoft.com/office/drawing/2014/main" id="{6222BEBD-90E7-0E9D-B580-92CB81E6B985}"/>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30" name="Rectangle: Rounded Corners 27">
              <a:extLst>
                <a:ext uri="{FF2B5EF4-FFF2-40B4-BE49-F238E27FC236}">
                  <a16:creationId xmlns:a16="http://schemas.microsoft.com/office/drawing/2014/main" id="{77036365-4D24-B577-A415-2C0739703713}"/>
                </a:ext>
              </a:extLst>
            </p:cNvPr>
            <p:cNvSpPr/>
            <p:nvPr/>
          </p:nvSpPr>
          <p:spPr>
            <a:xfrm>
              <a:off x="1676400" y="3429000"/>
              <a:ext cx="4419601"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a:cs typeface="Arial" panose="020B0604020202020204" pitchFamily="34" charset="0"/>
                </a:rPr>
                <a:t>Môn thể thao đang chơi</a:t>
              </a:r>
              <a:endParaRPr lang="en-US" sz="2400" dirty="0">
                <a:solidFill>
                  <a:schemeClr val="tx1"/>
                </a:solidFill>
                <a:latin typeface="UTM Avo" panose="02040603050506020204" pitchFamily="18"/>
                <a:cs typeface="Arial" panose="020B0604020202020204" pitchFamily="34" charset="0"/>
              </a:endParaRPr>
            </a:p>
          </p:txBody>
        </p:sp>
      </p:grpSp>
      <p:grpSp>
        <p:nvGrpSpPr>
          <p:cNvPr id="31" name="Group 30">
            <a:extLst>
              <a:ext uri="{FF2B5EF4-FFF2-40B4-BE49-F238E27FC236}">
                <a16:creationId xmlns:a16="http://schemas.microsoft.com/office/drawing/2014/main" id="{2AD537EF-939A-7BBF-8A8E-3D42B192B116}"/>
              </a:ext>
            </a:extLst>
          </p:cNvPr>
          <p:cNvGrpSpPr/>
          <p:nvPr/>
        </p:nvGrpSpPr>
        <p:grpSpPr>
          <a:xfrm>
            <a:off x="8372741" y="4660598"/>
            <a:ext cx="3382381" cy="1323011"/>
            <a:chOff x="1676400" y="3429000"/>
            <a:chExt cx="4572000" cy="2362200"/>
          </a:xfrm>
        </p:grpSpPr>
        <p:sp>
          <p:nvSpPr>
            <p:cNvPr id="32" name="Rectangle: Rounded Corners 31">
              <a:extLst>
                <a:ext uri="{FF2B5EF4-FFF2-40B4-BE49-F238E27FC236}">
                  <a16:creationId xmlns:a16="http://schemas.microsoft.com/office/drawing/2014/main" id="{41C04F60-2E21-A109-2A0A-F10008CD60B5}"/>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33" name="Rectangle: Rounded Corners 32">
              <a:extLst>
                <a:ext uri="{FF2B5EF4-FFF2-40B4-BE49-F238E27FC236}">
                  <a16:creationId xmlns:a16="http://schemas.microsoft.com/office/drawing/2014/main" id="{7504C32D-D21C-EC02-B52F-9304F6B888C7}"/>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a:cs typeface="Arial" panose="020B0604020202020204" pitchFamily="34" charset="0"/>
                </a:rPr>
                <a:t>Trò chơi yêu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34" name="Group 33">
            <a:extLst>
              <a:ext uri="{FF2B5EF4-FFF2-40B4-BE49-F238E27FC236}">
                <a16:creationId xmlns:a16="http://schemas.microsoft.com/office/drawing/2014/main" id="{26229C70-DAF4-7E12-E492-F261FDF73B57}"/>
              </a:ext>
            </a:extLst>
          </p:cNvPr>
          <p:cNvGrpSpPr/>
          <p:nvPr/>
        </p:nvGrpSpPr>
        <p:grpSpPr>
          <a:xfrm>
            <a:off x="-1572789" y="1582783"/>
            <a:ext cx="8394763" cy="1152538"/>
            <a:chOff x="3467284" y="49480"/>
            <a:chExt cx="12592144" cy="1728807"/>
          </a:xfrm>
        </p:grpSpPr>
        <p:grpSp>
          <p:nvGrpSpPr>
            <p:cNvPr id="35" name="Group 18">
              <a:extLst>
                <a:ext uri="{FF2B5EF4-FFF2-40B4-BE49-F238E27FC236}">
                  <a16:creationId xmlns:a16="http://schemas.microsoft.com/office/drawing/2014/main" id="{AF7333D5-AD4E-BAF6-146E-4A742F77B5AC}"/>
                </a:ext>
              </a:extLst>
            </p:cNvPr>
            <p:cNvGrpSpPr/>
            <p:nvPr/>
          </p:nvGrpSpPr>
          <p:grpSpPr>
            <a:xfrm>
              <a:off x="3467284" y="49480"/>
              <a:ext cx="12592144" cy="1728807"/>
              <a:chOff x="0" y="-108803"/>
              <a:chExt cx="3436482" cy="515203"/>
            </a:xfrm>
          </p:grpSpPr>
          <p:sp>
            <p:nvSpPr>
              <p:cNvPr id="37" name="Freeform 19">
                <a:extLst>
                  <a:ext uri="{FF2B5EF4-FFF2-40B4-BE49-F238E27FC236}">
                    <a16:creationId xmlns:a16="http://schemas.microsoft.com/office/drawing/2014/main" id="{EB76EFFD-FD6D-CE56-8BA2-98B9A6764AE6}"/>
                  </a:ext>
                </a:extLst>
              </p:cNvPr>
              <p:cNvSpPr/>
              <p:nvPr/>
            </p:nvSpPr>
            <p:spPr>
              <a:xfrm>
                <a:off x="190882" y="-108803"/>
                <a:ext cx="3245600" cy="350086"/>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sz="700">
                  <a:latin typeface="UTM Avo" panose="02040603050506020204" pitchFamily="18"/>
                </a:endParaRPr>
              </a:p>
            </p:txBody>
          </p:sp>
          <p:sp>
            <p:nvSpPr>
              <p:cNvPr id="38" name="TextBox 20">
                <a:extLst>
                  <a:ext uri="{FF2B5EF4-FFF2-40B4-BE49-F238E27FC236}">
                    <a16:creationId xmlns:a16="http://schemas.microsoft.com/office/drawing/2014/main" id="{A07C99C1-4A6E-C38E-E639-17BA6CAB6D6D}"/>
                  </a:ext>
                </a:extLst>
              </p:cNvPr>
              <p:cNvSpPr txBox="1"/>
              <p:nvPr/>
            </p:nvSpPr>
            <p:spPr>
              <a:xfrm>
                <a:off x="0" y="-38100"/>
                <a:ext cx="812800" cy="444500"/>
              </a:xfrm>
              <a:prstGeom prst="rect">
                <a:avLst/>
              </a:prstGeom>
            </p:spPr>
            <p:txBody>
              <a:bodyPr lIns="33867" tIns="33867" rIns="33867" bIns="33867" rtlCol="0" anchor="ctr"/>
              <a:lstStyle/>
              <a:p>
                <a:pPr algn="ctr">
                  <a:lnSpc>
                    <a:spcPts val="1773"/>
                  </a:lnSpc>
                  <a:spcBef>
                    <a:spcPct val="0"/>
                  </a:spcBef>
                </a:pPr>
                <a:endParaRPr sz="700">
                  <a:latin typeface="UTM Avo" panose="02040603050506020204" pitchFamily="18"/>
                </a:endParaRPr>
              </a:p>
            </p:txBody>
          </p:sp>
        </p:grpSp>
        <p:sp>
          <p:nvSpPr>
            <p:cNvPr id="36" name="TextBox 35">
              <a:extLst>
                <a:ext uri="{FF2B5EF4-FFF2-40B4-BE49-F238E27FC236}">
                  <a16:creationId xmlns:a16="http://schemas.microsoft.com/office/drawing/2014/main" id="{1875A0C8-98EF-55D3-05BF-1A2190FBF904}"/>
                </a:ext>
              </a:extLst>
            </p:cNvPr>
            <p:cNvSpPr txBox="1"/>
            <p:nvPr/>
          </p:nvSpPr>
          <p:spPr>
            <a:xfrm>
              <a:off x="5554682" y="286731"/>
              <a:ext cx="9116787" cy="78483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a:cs typeface="Arial" panose="020B0604020202020204" pitchFamily="34" charset="0"/>
                </a:rPr>
                <a:t>Gợi</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một</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số</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chủ</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đề</a:t>
              </a:r>
              <a:endParaRPr lang="en-US" sz="2800" b="1" dirty="0">
                <a:solidFill>
                  <a:schemeClr val="bg1"/>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3582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B95DA-FA27-C91C-07A0-A64C0FDE5D32}"/>
              </a:ext>
            </a:extLst>
          </p:cNvPr>
          <p:cNvSpPr txBox="1"/>
          <p:nvPr/>
        </p:nvSpPr>
        <p:spPr>
          <a:xfrm>
            <a:off x="0" y="1487592"/>
            <a:ext cx="12192000" cy="480901"/>
          </a:xfrm>
          <a:prstGeom prst="rect">
            <a:avLst/>
          </a:prstGeom>
        </p:spPr>
        <p:txBody>
          <a:bodyPr wrap="square" lIns="0" tIns="0" rIns="0" bIns="0" rtlCol="0" anchor="t">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1: Chia sẻ về cách em thiết lập quan hệ với bạn bè</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8" name="Freeform 5">
            <a:extLst>
              <a:ext uri="{FF2B5EF4-FFF2-40B4-BE49-F238E27FC236}">
                <a16:creationId xmlns:a16="http://schemas.microsoft.com/office/drawing/2014/main" id="{5CF3CCD4-EDBC-4078-08E5-6D639B150669}"/>
              </a:ext>
            </a:extLst>
          </p:cNvPr>
          <p:cNvSpPr/>
          <p:nvPr/>
        </p:nvSpPr>
        <p:spPr>
          <a:xfrm flipH="1" flipV="1">
            <a:off x="6348250" y="5743466"/>
            <a:ext cx="547234" cy="986007"/>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9" name="Group 8">
            <a:extLst>
              <a:ext uri="{FF2B5EF4-FFF2-40B4-BE49-F238E27FC236}">
                <a16:creationId xmlns:a16="http://schemas.microsoft.com/office/drawing/2014/main" id="{41638BCC-5FB3-BA69-609C-6AE2F33F2EC5}"/>
              </a:ext>
            </a:extLst>
          </p:cNvPr>
          <p:cNvGrpSpPr/>
          <p:nvPr/>
        </p:nvGrpSpPr>
        <p:grpSpPr>
          <a:xfrm>
            <a:off x="3440680" y="2220686"/>
            <a:ext cx="6197600" cy="3775693"/>
            <a:chOff x="7028355" y="3176835"/>
            <a:chExt cx="9296400" cy="5998575"/>
          </a:xfrm>
        </p:grpSpPr>
        <p:sp>
          <p:nvSpPr>
            <p:cNvPr id="10" name="Speech Bubble: Rectangle with Corners Rounded 7">
              <a:extLst>
                <a:ext uri="{FF2B5EF4-FFF2-40B4-BE49-F238E27FC236}">
                  <a16:creationId xmlns:a16="http://schemas.microsoft.com/office/drawing/2014/main" id="{8A6D397D-386E-6C80-6A54-B0D3FF3E9D15}"/>
                </a:ext>
              </a:extLst>
            </p:cNvPr>
            <p:cNvSpPr/>
            <p:nvPr/>
          </p:nvSpPr>
          <p:spPr>
            <a:xfrm>
              <a:off x="7028355" y="3771900"/>
              <a:ext cx="9296400" cy="5403510"/>
            </a:xfrm>
            <a:prstGeom prst="wedgeRoundRectCallout">
              <a:avLst>
                <a:gd name="adj1" fmla="val -62492"/>
                <a:gd name="adj2" fmla="val 40579"/>
                <a:gd name="adj3" fmla="val 16667"/>
              </a:avLst>
            </a:prstGeom>
            <a:solidFill>
              <a:srgbClr val="8064A2">
                <a:lumMod val="20000"/>
                <a:lumOff val="80000"/>
              </a:srgbClr>
            </a:solidFill>
            <a:ln w="25400" cap="flat" cmpd="sng" algn="ctr">
              <a:no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Các em ghi</a:t>
              </a:r>
              <a:r>
                <a:rPr kumimoji="0" lang="vi-VN" sz="2667"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lại một lần có cơ hội làm quen với bạn mới và vận dụng kiến thức đã học để làm quen với bạn mới ấy vào một tấm bìa màu.</a:t>
              </a:r>
              <a:endParaRPr kumimoji="0" lang="vi-VN" sz="2667"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11" name="Picture 2">
              <a:extLst>
                <a:ext uri="{FF2B5EF4-FFF2-40B4-BE49-F238E27FC236}">
                  <a16:creationId xmlns:a16="http://schemas.microsoft.com/office/drawing/2014/main" id="{213687B4-E013-936F-128A-2B480EBB17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36685" y="3176835"/>
              <a:ext cx="879740" cy="904405"/>
            </a:xfrm>
            <a:prstGeom prst="rect">
              <a:avLst/>
            </a:prstGeom>
          </p:spPr>
        </p:pic>
      </p:grpSp>
      <p:pic>
        <p:nvPicPr>
          <p:cNvPr id="12" name="Picture 3">
            <a:extLst>
              <a:ext uri="{FF2B5EF4-FFF2-40B4-BE49-F238E27FC236}">
                <a16:creationId xmlns:a16="http://schemas.microsoft.com/office/drawing/2014/main" id="{4B519A5B-C86B-D7D4-5910-62B48ADF38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0280" y="3950280"/>
            <a:ext cx="2184400" cy="2885284"/>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B95DA-FA27-C91C-07A0-A64C0FDE5D32}"/>
              </a:ext>
            </a:extLst>
          </p:cNvPr>
          <p:cNvSpPr txBox="1"/>
          <p:nvPr/>
        </p:nvSpPr>
        <p:spPr>
          <a:xfrm>
            <a:off x="0" y="1430893"/>
            <a:ext cx="12192000" cy="480901"/>
          </a:xfrm>
          <a:prstGeom prst="rect">
            <a:avLst/>
          </a:prstGeom>
        </p:spPr>
        <p:txBody>
          <a:bodyPr wrap="square" lIns="0" tIns="0" rIns="0" bIns="0" rtlCol="0" anchor="t">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Làm quen với các bạn mới ở trường và nơi em sống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3" name="Freeform 13">
            <a:extLst>
              <a:ext uri="{FF2B5EF4-FFF2-40B4-BE49-F238E27FC236}">
                <a16:creationId xmlns:a16="http://schemas.microsoft.com/office/drawing/2014/main" id="{3B025272-51E1-F43E-C3E2-3B9AEE8EA182}"/>
              </a:ext>
            </a:extLst>
          </p:cNvPr>
          <p:cNvSpPr/>
          <p:nvPr/>
        </p:nvSpPr>
        <p:spPr>
          <a:xfrm>
            <a:off x="0" y="5791711"/>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800">
              <a:latin typeface="UTM Avo" panose="02040603050506020204" pitchFamily="18"/>
            </a:endParaRPr>
          </a:p>
        </p:txBody>
      </p:sp>
      <p:grpSp>
        <p:nvGrpSpPr>
          <p:cNvPr id="4" name="Group 3">
            <a:extLst>
              <a:ext uri="{FF2B5EF4-FFF2-40B4-BE49-F238E27FC236}">
                <a16:creationId xmlns:a16="http://schemas.microsoft.com/office/drawing/2014/main" id="{0A2768FF-3BB5-B4AF-66BC-2472031479E7}"/>
              </a:ext>
            </a:extLst>
          </p:cNvPr>
          <p:cNvGrpSpPr/>
          <p:nvPr/>
        </p:nvGrpSpPr>
        <p:grpSpPr>
          <a:xfrm>
            <a:off x="7653073" y="2361438"/>
            <a:ext cx="3362161" cy="1744327"/>
            <a:chOff x="10806359" y="3390899"/>
            <a:chExt cx="5043241" cy="2616491"/>
          </a:xfrm>
        </p:grpSpPr>
        <p:grpSp>
          <p:nvGrpSpPr>
            <p:cNvPr id="5" name="Group 4">
              <a:extLst>
                <a:ext uri="{FF2B5EF4-FFF2-40B4-BE49-F238E27FC236}">
                  <a16:creationId xmlns:a16="http://schemas.microsoft.com/office/drawing/2014/main" id="{7D32F64B-B44F-E262-131C-C0B04FC06B02}"/>
                </a:ext>
              </a:extLst>
            </p:cNvPr>
            <p:cNvGrpSpPr/>
            <p:nvPr/>
          </p:nvGrpSpPr>
          <p:grpSpPr>
            <a:xfrm>
              <a:off x="10806359" y="3390899"/>
              <a:ext cx="5043241" cy="2616491"/>
              <a:chOff x="10439400" y="2639894"/>
              <a:chExt cx="5945482" cy="1436806"/>
            </a:xfrm>
          </p:grpSpPr>
          <p:sp>
            <p:nvSpPr>
              <p:cNvPr id="7" name="Rectangle 6">
                <a:extLst>
                  <a:ext uri="{FF2B5EF4-FFF2-40B4-BE49-F238E27FC236}">
                    <a16:creationId xmlns:a16="http://schemas.microsoft.com/office/drawing/2014/main" id="{BEFD437F-A22E-D45F-70CF-2FF041B6F710}"/>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sp>
            <p:nvSpPr>
              <p:cNvPr id="13" name="Rectangle 12">
                <a:extLst>
                  <a:ext uri="{FF2B5EF4-FFF2-40B4-BE49-F238E27FC236}">
                    <a16:creationId xmlns:a16="http://schemas.microsoft.com/office/drawing/2014/main" id="{0D494498-A6DD-E7E6-7E44-DCDCD20D185D}"/>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grpSp>
        <p:sp>
          <p:nvSpPr>
            <p:cNvPr id="6" name="TextBox 5">
              <a:extLst>
                <a:ext uri="{FF2B5EF4-FFF2-40B4-BE49-F238E27FC236}">
                  <a16:creationId xmlns:a16="http://schemas.microsoft.com/office/drawing/2014/main" id="{2210756C-0267-7646-0437-C9832AEE514C}"/>
                </a:ext>
              </a:extLst>
            </p:cNvPr>
            <p:cNvSpPr txBox="1"/>
            <p:nvPr/>
          </p:nvSpPr>
          <p:spPr>
            <a:xfrm>
              <a:off x="11238132" y="4493963"/>
              <a:ext cx="4513714" cy="754149"/>
            </a:xfrm>
            <a:prstGeom prst="rect">
              <a:avLst/>
            </a:prstGeom>
            <a:noFill/>
          </p:spPr>
          <p:txBody>
            <a:bodyPr wrap="square">
              <a:spAutoFit/>
            </a:bodyPr>
            <a:lstStyle/>
            <a:p>
              <a:pPr algn="ctr"/>
              <a:r>
                <a:rPr lang="en-US" sz="2667">
                  <a:solidFill>
                    <a:srgbClr val="000000"/>
                  </a:solidFill>
                  <a:latin typeface="UTM Avo" panose="02040603050506020204" pitchFamily="18"/>
                  <a:ea typeface="Calibri" panose="020F0502020204030204" pitchFamily="34" charset="0"/>
                  <a:cs typeface="Arial" panose="020B0604020202020204" pitchFamily="34" charset="0"/>
                </a:rPr>
                <a:t>Ở trường học</a:t>
              </a:r>
              <a:endParaRPr lang="en-US" sz="2667" dirty="0">
                <a:latin typeface="UTM Avo" panose="02040603050506020204" pitchFamily="18"/>
                <a:cs typeface="Arial" panose="020B0604020202020204" pitchFamily="34" charset="0"/>
              </a:endParaRPr>
            </a:p>
          </p:txBody>
        </p:sp>
      </p:grpSp>
      <p:pic>
        <p:nvPicPr>
          <p:cNvPr id="14" name="Picture 4">
            <a:extLst>
              <a:ext uri="{FF2B5EF4-FFF2-40B4-BE49-F238E27FC236}">
                <a16:creationId xmlns:a16="http://schemas.microsoft.com/office/drawing/2014/main" id="{DBB975D3-6B29-DADF-BBB4-D3DC2EDBC7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441738" y="6264947"/>
            <a:ext cx="951606" cy="340199"/>
          </a:xfrm>
          <a:prstGeom prst="rect">
            <a:avLst/>
          </a:prstGeom>
        </p:spPr>
      </p:pic>
      <p:grpSp>
        <p:nvGrpSpPr>
          <p:cNvPr id="15" name="Group 14">
            <a:extLst>
              <a:ext uri="{FF2B5EF4-FFF2-40B4-BE49-F238E27FC236}">
                <a16:creationId xmlns:a16="http://schemas.microsoft.com/office/drawing/2014/main" id="{38342801-6D23-7295-FBB3-9DEC83664419}"/>
              </a:ext>
            </a:extLst>
          </p:cNvPr>
          <p:cNvGrpSpPr/>
          <p:nvPr/>
        </p:nvGrpSpPr>
        <p:grpSpPr>
          <a:xfrm>
            <a:off x="667995" y="2204018"/>
            <a:ext cx="5589285" cy="3760370"/>
            <a:chOff x="836273" y="3157570"/>
            <a:chExt cx="8383927" cy="5640554"/>
          </a:xfrm>
        </p:grpSpPr>
        <p:sp>
          <p:nvSpPr>
            <p:cNvPr id="16" name="Freeform 5">
              <a:extLst>
                <a:ext uri="{FF2B5EF4-FFF2-40B4-BE49-F238E27FC236}">
                  <a16:creationId xmlns:a16="http://schemas.microsoft.com/office/drawing/2014/main" id="{8BCDE7C9-0F62-5E9D-03A0-DECA35A8BB97}"/>
                </a:ext>
              </a:extLst>
            </p:cNvPr>
            <p:cNvSpPr/>
            <p:nvPr/>
          </p:nvSpPr>
          <p:spPr>
            <a:xfrm>
              <a:off x="836273" y="3688871"/>
              <a:ext cx="8383927" cy="510925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accent5">
                <a:lumMod val="20000"/>
                <a:lumOff val="80000"/>
              </a:schemeClr>
            </a:solidFill>
          </p:spPr>
          <p:txBody>
            <a:bodyPr/>
            <a:lstStyle/>
            <a:p>
              <a:endParaRPr lang="en-US" sz="800">
                <a:latin typeface="UTM Avo" panose="02040603050506020204" pitchFamily="18"/>
              </a:endParaRPr>
            </a:p>
          </p:txBody>
        </p:sp>
        <p:grpSp>
          <p:nvGrpSpPr>
            <p:cNvPr id="17" name="Group 16">
              <a:extLst>
                <a:ext uri="{FF2B5EF4-FFF2-40B4-BE49-F238E27FC236}">
                  <a16:creationId xmlns:a16="http://schemas.microsoft.com/office/drawing/2014/main" id="{F02F749A-071E-8C39-44EE-E5C799CFBB6E}"/>
                </a:ext>
              </a:extLst>
            </p:cNvPr>
            <p:cNvGrpSpPr/>
            <p:nvPr/>
          </p:nvGrpSpPr>
          <p:grpSpPr>
            <a:xfrm>
              <a:off x="2602994" y="3157570"/>
              <a:ext cx="4850484" cy="1062601"/>
              <a:chOff x="5571362" y="620326"/>
              <a:chExt cx="4850484" cy="1062601"/>
            </a:xfrm>
          </p:grpSpPr>
          <p:pic>
            <p:nvPicPr>
              <p:cNvPr id="19" name="Picture 9">
                <a:extLst>
                  <a:ext uri="{FF2B5EF4-FFF2-40B4-BE49-F238E27FC236}">
                    <a16:creationId xmlns:a16="http://schemas.microsoft.com/office/drawing/2014/main" id="{B120D368-A7AE-1348-43B0-491346A019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69421" y="620326"/>
                <a:ext cx="4652425" cy="1062601"/>
              </a:xfrm>
              <a:prstGeom prst="rect">
                <a:avLst/>
              </a:prstGeom>
            </p:spPr>
          </p:pic>
          <p:sp>
            <p:nvSpPr>
              <p:cNvPr id="20" name="TextBox 19">
                <a:extLst>
                  <a:ext uri="{FF2B5EF4-FFF2-40B4-BE49-F238E27FC236}">
                    <a16:creationId xmlns:a16="http://schemas.microsoft.com/office/drawing/2014/main" id="{94287944-407D-541A-341F-633A9C6D097B}"/>
                  </a:ext>
                </a:extLst>
              </p:cNvPr>
              <p:cNvSpPr txBox="1"/>
              <p:nvPr/>
            </p:nvSpPr>
            <p:spPr>
              <a:xfrm>
                <a:off x="5571362" y="714020"/>
                <a:ext cx="4850484" cy="815512"/>
              </a:xfrm>
              <a:prstGeom prst="rect">
                <a:avLst/>
              </a:prstGeom>
              <a:noFill/>
            </p:spPr>
            <p:txBody>
              <a:bodyPr wrap="square" rtlCol="0">
                <a:spAutoFit/>
              </a:bodyPr>
              <a:lstStyle/>
              <a:p>
                <a:pPr algn="ctr"/>
                <a:r>
                  <a:rPr lang="en-US" sz="2933" b="1">
                    <a:solidFill>
                      <a:schemeClr val="bg1"/>
                    </a:solidFill>
                    <a:latin typeface="UTM Avo" panose="02040603050506020204" pitchFamily="18"/>
                    <a:cs typeface="Arial" panose="020B0604020202020204" pitchFamily="34" charset="0"/>
                  </a:rPr>
                  <a:t>Yêu cầu</a:t>
                </a:r>
                <a:endParaRPr lang="en-US" sz="2933" b="1" dirty="0">
                  <a:solidFill>
                    <a:schemeClr val="bg1"/>
                  </a:solidFill>
                  <a:latin typeface="UTM Avo" panose="02040603050506020204" pitchFamily="18"/>
                  <a:cs typeface="Arial" panose="020B0604020202020204" pitchFamily="34" charset="0"/>
                </a:endParaRPr>
              </a:p>
            </p:txBody>
          </p:sp>
        </p:grpSp>
        <p:sp>
          <p:nvSpPr>
            <p:cNvPr id="18" name="TextBox 17">
              <a:extLst>
                <a:ext uri="{FF2B5EF4-FFF2-40B4-BE49-F238E27FC236}">
                  <a16:creationId xmlns:a16="http://schemas.microsoft.com/office/drawing/2014/main" id="{06F1B880-089D-9F00-9C20-5BA217F73C28}"/>
                </a:ext>
              </a:extLst>
            </p:cNvPr>
            <p:cNvSpPr txBox="1"/>
            <p:nvPr/>
          </p:nvSpPr>
          <p:spPr>
            <a:xfrm>
              <a:off x="1398588" y="4520381"/>
              <a:ext cx="7259295" cy="3718517"/>
            </a:xfrm>
            <a:prstGeom prst="rect">
              <a:avLst/>
            </a:prstGeom>
            <a:noFill/>
          </p:spPr>
          <p:txBody>
            <a:bodyPr wrap="square">
              <a:spAutoFit/>
            </a:bodyPr>
            <a:lstStyle/>
            <a:p>
              <a:pPr algn="just">
                <a:lnSpc>
                  <a:spcPct val="150000"/>
                </a:lnSpc>
              </a:pPr>
              <a:r>
                <a:rPr lang="vi-VN" sz="2667" dirty="0">
                  <a:latin typeface="UTM Avo" panose="02040603050506020204" pitchFamily="18"/>
                  <a:ea typeface="Calibri" panose="020F0502020204030204" pitchFamily="34" charset="0"/>
                  <a:cs typeface="Arial" panose="020B0604020202020204" pitchFamily="34" charset="0"/>
                </a:rPr>
                <a:t>Em hãy </a:t>
              </a:r>
              <a:r>
                <a:rPr lang="en-US" sz="2667" dirty="0">
                  <a:latin typeface="UTM Avo" panose="02040603050506020204" pitchFamily="18"/>
                  <a:ea typeface="Calibri" panose="020F0502020204030204" pitchFamily="34" charset="0"/>
                  <a:cs typeface="Arial" panose="020B0604020202020204" pitchFamily="34" charset="0"/>
                </a:rPr>
                <a:t>v</a:t>
              </a:r>
              <a:r>
                <a:rPr lang="vi-VN" sz="2667" dirty="0">
                  <a:latin typeface="UTM Avo" panose="02040603050506020204" pitchFamily="18"/>
                  <a:ea typeface="Calibri" panose="020F0502020204030204" pitchFamily="34" charset="0"/>
                  <a:cs typeface="Arial" panose="020B0604020202020204" pitchFamily="34" charset="0"/>
                </a:rPr>
                <a:t>iết nhật kí ghi chép lại việc làm quen và thiết lập quan hệ bạn bè với các bạn mới theo 2 nhóm</a:t>
              </a:r>
              <a:r>
                <a:rPr lang="en-US" sz="2667" dirty="0">
                  <a:latin typeface="UTM Avo" panose="02040603050506020204" pitchFamily="18"/>
                  <a:ea typeface="Calibri" panose="020F0502020204030204" pitchFamily="34" charset="0"/>
                  <a:cs typeface="Arial" panose="020B0604020202020204" pitchFamily="34" charset="0"/>
                </a:rPr>
                <a:t>:</a:t>
              </a:r>
              <a:endParaRPr lang="en-US" sz="2667" i="1" dirty="0">
                <a:solidFill>
                  <a:srgbClr val="FF0000"/>
                </a:solidFill>
                <a:latin typeface="UTM Avo" panose="02040603050506020204" pitchFamily="18"/>
                <a:cs typeface="Arial" panose="020B0604020202020204" pitchFamily="34" charset="0"/>
              </a:endParaRPr>
            </a:p>
          </p:txBody>
        </p:sp>
      </p:grpSp>
      <p:grpSp>
        <p:nvGrpSpPr>
          <p:cNvPr id="21" name="Group 20">
            <a:extLst>
              <a:ext uri="{FF2B5EF4-FFF2-40B4-BE49-F238E27FC236}">
                <a16:creationId xmlns:a16="http://schemas.microsoft.com/office/drawing/2014/main" id="{B6D052EF-FB10-92E8-216B-5848ACA24200}"/>
              </a:ext>
            </a:extLst>
          </p:cNvPr>
          <p:cNvGrpSpPr/>
          <p:nvPr/>
        </p:nvGrpSpPr>
        <p:grpSpPr>
          <a:xfrm>
            <a:off x="7653073" y="4418409"/>
            <a:ext cx="3362161" cy="1744327"/>
            <a:chOff x="10806359" y="3390899"/>
            <a:chExt cx="5043241" cy="2616491"/>
          </a:xfrm>
        </p:grpSpPr>
        <p:grpSp>
          <p:nvGrpSpPr>
            <p:cNvPr id="22" name="Group 21">
              <a:extLst>
                <a:ext uri="{FF2B5EF4-FFF2-40B4-BE49-F238E27FC236}">
                  <a16:creationId xmlns:a16="http://schemas.microsoft.com/office/drawing/2014/main" id="{B01B9BFB-A78E-0245-64C6-39E2E3A11AA5}"/>
                </a:ext>
              </a:extLst>
            </p:cNvPr>
            <p:cNvGrpSpPr/>
            <p:nvPr/>
          </p:nvGrpSpPr>
          <p:grpSpPr>
            <a:xfrm>
              <a:off x="10806359" y="3390899"/>
              <a:ext cx="5043241" cy="2616491"/>
              <a:chOff x="10439400" y="2639894"/>
              <a:chExt cx="5945482" cy="1436806"/>
            </a:xfrm>
          </p:grpSpPr>
          <p:sp>
            <p:nvSpPr>
              <p:cNvPr id="24" name="Rectangle 23">
                <a:extLst>
                  <a:ext uri="{FF2B5EF4-FFF2-40B4-BE49-F238E27FC236}">
                    <a16:creationId xmlns:a16="http://schemas.microsoft.com/office/drawing/2014/main" id="{CFD25210-0D8D-CEFD-2434-F272FA816E76}"/>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sp>
            <p:nvSpPr>
              <p:cNvPr id="25" name="Rectangle 24">
                <a:extLst>
                  <a:ext uri="{FF2B5EF4-FFF2-40B4-BE49-F238E27FC236}">
                    <a16:creationId xmlns:a16="http://schemas.microsoft.com/office/drawing/2014/main" id="{B7FA20F7-6A77-1581-9E28-B115F8A14465}"/>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grpSp>
        <p:sp>
          <p:nvSpPr>
            <p:cNvPr id="23" name="TextBox 22">
              <a:extLst>
                <a:ext uri="{FF2B5EF4-FFF2-40B4-BE49-F238E27FC236}">
                  <a16:creationId xmlns:a16="http://schemas.microsoft.com/office/drawing/2014/main" id="{AB55D9DA-BCA8-3D1B-DF54-B595C2FCEEC1}"/>
                </a:ext>
              </a:extLst>
            </p:cNvPr>
            <p:cNvSpPr txBox="1"/>
            <p:nvPr/>
          </p:nvSpPr>
          <p:spPr>
            <a:xfrm>
              <a:off x="11238132" y="4493963"/>
              <a:ext cx="4513714" cy="754149"/>
            </a:xfrm>
            <a:prstGeom prst="rect">
              <a:avLst/>
            </a:prstGeom>
            <a:noFill/>
          </p:spPr>
          <p:txBody>
            <a:bodyPr wrap="square">
              <a:spAutoFit/>
            </a:bodyPr>
            <a:lstStyle/>
            <a:p>
              <a:pPr algn="ctr"/>
              <a:r>
                <a:rPr lang="en-US" sz="2667">
                  <a:solidFill>
                    <a:srgbClr val="000000"/>
                  </a:solidFill>
                  <a:latin typeface="UTM Avo" panose="02040603050506020204" pitchFamily="18"/>
                  <a:ea typeface="Calibri" panose="020F0502020204030204" pitchFamily="34" charset="0"/>
                  <a:cs typeface="Arial" panose="020B0604020202020204" pitchFamily="34" charset="0"/>
                </a:rPr>
                <a:t>Ở nơi sống</a:t>
              </a:r>
              <a:endParaRPr lang="en-US" sz="2667"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9619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par>
                          <p:cTn id="24" fill="hold">
                            <p:stCondLst>
                              <p:cond delay="1000"/>
                            </p:stCondLst>
                            <p:childTnLst>
                              <p:par>
                                <p:cTn id="25" presetID="22" presetClass="entr" presetSubtype="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E660DE11-4950-5173-4A08-70E77B0453FC}"/>
              </a:ext>
            </a:extLst>
          </p:cNvPr>
          <p:cNvSpPr/>
          <p:nvPr/>
        </p:nvSpPr>
        <p:spPr>
          <a:xfrm>
            <a:off x="5153845" y="1698436"/>
            <a:ext cx="6495812" cy="489465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11" name="TextBox 9">
            <a:extLst>
              <a:ext uri="{FF2B5EF4-FFF2-40B4-BE49-F238E27FC236}">
                <a16:creationId xmlns:a16="http://schemas.microsoft.com/office/drawing/2014/main" id="{F833EF2A-7EAC-3081-571D-CFC262C08AA9}"/>
              </a:ext>
            </a:extLst>
          </p:cNvPr>
          <p:cNvSpPr txBox="1"/>
          <p:nvPr/>
        </p:nvSpPr>
        <p:spPr>
          <a:xfrm>
            <a:off x="5520427" y="1963992"/>
            <a:ext cx="5768853" cy="4363502"/>
          </a:xfrm>
          <a:prstGeom prst="rect">
            <a:avLst/>
          </a:prstGeom>
        </p:spPr>
        <p:txBody>
          <a:bodyPr wrap="square" lIns="0" tIns="0" rIns="0" bIns="0" rtlCol="0" anchor="t">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Chọn một học sinh làm quản trò. </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Quản trò sẽ hô to khẩu hiệu </a:t>
            </a:r>
            <a:r>
              <a:rPr lang="vi-VN" sz="2400" i="1" dirty="0">
                <a:latin typeface="UTM Avo" panose="02040603050506020204" pitchFamily="18"/>
                <a:cs typeface="Arial" panose="020B0604020202020204" pitchFamily="34" charset="0"/>
              </a:rPr>
              <a:t>“Bắn tên, bắn tên”.</a:t>
            </a:r>
            <a:r>
              <a:rPr lang="vi-VN" sz="2400" dirty="0">
                <a:latin typeface="UTM Avo" panose="02040603050506020204" pitchFamily="18"/>
                <a:cs typeface="Arial" panose="020B0604020202020204" pitchFamily="34" charset="0"/>
              </a:rPr>
              <a:t> Cả lớp hãy đồng thanh đáp lại </a:t>
            </a:r>
            <a:r>
              <a:rPr lang="vi-VN" sz="2400" i="1" dirty="0">
                <a:latin typeface="UTM Avo" panose="02040603050506020204" pitchFamily="18"/>
                <a:cs typeface="Arial" panose="020B0604020202020204" pitchFamily="34" charset="0"/>
              </a:rPr>
              <a:t>“Tên gì, tên gì?”. </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Quản trò sẽ gọi tên một bạn. Bạn đó phải hô được tên kèm từ láy âm đầu mô tả đặc điểm của bản thân.</a:t>
            </a:r>
          </a:p>
          <a:p>
            <a:pPr marL="381019" indent="-381019" algn="just">
              <a:lnSpc>
                <a:spcPct val="150000"/>
              </a:lnSpc>
              <a:buFont typeface="Wingdings" panose="05000000000000000000" pitchFamily="2" charset="2"/>
              <a:buChar char="Ø"/>
            </a:pPr>
            <a:r>
              <a:rPr lang="vi-VN" sz="2400" b="1" dirty="0">
                <a:latin typeface="UTM Avo" panose="02040603050506020204" pitchFamily="18"/>
                <a:cs typeface="Arial" panose="020B0604020202020204" pitchFamily="34" charset="0"/>
              </a:rPr>
              <a:t>Ví dụ: </a:t>
            </a:r>
            <a:r>
              <a:rPr lang="vi-VN" sz="2400" i="1" dirty="0">
                <a:latin typeface="UTM Avo" panose="02040603050506020204" pitchFamily="18"/>
                <a:cs typeface="Arial" panose="020B0604020202020204" pitchFamily="34" charset="0"/>
              </a:rPr>
              <a:t>Vy vui vẻ, Huy hài hước,...</a:t>
            </a:r>
          </a:p>
        </p:txBody>
      </p:sp>
      <p:grpSp>
        <p:nvGrpSpPr>
          <p:cNvPr id="12" name="Group 11">
            <a:extLst>
              <a:ext uri="{FF2B5EF4-FFF2-40B4-BE49-F238E27FC236}">
                <a16:creationId xmlns:a16="http://schemas.microsoft.com/office/drawing/2014/main" id="{F1DAA35B-2357-AE45-CE6E-088032106C5F}"/>
              </a:ext>
            </a:extLst>
          </p:cNvPr>
          <p:cNvGrpSpPr/>
          <p:nvPr/>
        </p:nvGrpSpPr>
        <p:grpSpPr>
          <a:xfrm>
            <a:off x="514377" y="1831263"/>
            <a:ext cx="4275463" cy="4629003"/>
            <a:chOff x="792935" y="2411760"/>
            <a:chExt cx="6413194" cy="6943505"/>
          </a:xfrm>
        </p:grpSpPr>
        <p:sp>
          <p:nvSpPr>
            <p:cNvPr id="13" name="Freeform 7">
              <a:extLst>
                <a:ext uri="{FF2B5EF4-FFF2-40B4-BE49-F238E27FC236}">
                  <a16:creationId xmlns:a16="http://schemas.microsoft.com/office/drawing/2014/main" id="{B0B69642-F587-3D82-92D0-D1FBC295533F}"/>
                </a:ext>
              </a:extLst>
            </p:cNvPr>
            <p:cNvSpPr/>
            <p:nvPr/>
          </p:nvSpPr>
          <p:spPr>
            <a:xfrm>
              <a:off x="792935" y="2411760"/>
              <a:ext cx="6413194" cy="694350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800">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F2C8C600-D798-C1F2-A4E5-0885B94EA878}"/>
                </a:ext>
              </a:extLst>
            </p:cNvPr>
            <p:cNvGrpSpPr/>
            <p:nvPr/>
          </p:nvGrpSpPr>
          <p:grpSpPr>
            <a:xfrm>
              <a:off x="1060927" y="3042449"/>
              <a:ext cx="5841585" cy="1737274"/>
              <a:chOff x="1411853" y="3199063"/>
              <a:chExt cx="5841585" cy="1737274"/>
            </a:xfrm>
          </p:grpSpPr>
          <p:sp>
            <p:nvSpPr>
              <p:cNvPr id="16" name="Freeform 10">
                <a:extLst>
                  <a:ext uri="{FF2B5EF4-FFF2-40B4-BE49-F238E27FC236}">
                    <a16:creationId xmlns:a16="http://schemas.microsoft.com/office/drawing/2014/main" id="{BB85200A-C111-C93D-96E7-7B3634F5BF59}"/>
                  </a:ext>
                </a:extLst>
              </p:cNvPr>
              <p:cNvSpPr/>
              <p:nvPr/>
            </p:nvSpPr>
            <p:spPr>
              <a:xfrm>
                <a:off x="1426698" y="3199063"/>
                <a:ext cx="5826740" cy="1737274"/>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800">
                  <a:latin typeface="UTM Avo" panose="02040603050506020204" pitchFamily="18"/>
                  <a:cs typeface="Arial" panose="020B0604020202020204" pitchFamily="34" charset="0"/>
                </a:endParaRPr>
              </a:p>
            </p:txBody>
          </p:sp>
          <p:sp>
            <p:nvSpPr>
              <p:cNvPr id="17" name="TextBox 16">
                <a:extLst>
                  <a:ext uri="{FF2B5EF4-FFF2-40B4-BE49-F238E27FC236}">
                    <a16:creationId xmlns:a16="http://schemas.microsoft.com/office/drawing/2014/main" id="{C32C08CD-12DB-AC67-EEBF-88F7FC0BC926}"/>
                  </a:ext>
                </a:extLst>
              </p:cNvPr>
              <p:cNvSpPr txBox="1"/>
              <p:nvPr/>
            </p:nvSpPr>
            <p:spPr>
              <a:xfrm>
                <a:off x="1411853" y="3682979"/>
                <a:ext cx="5826740" cy="815512"/>
              </a:xfrm>
              <a:prstGeom prst="rect">
                <a:avLst/>
              </a:prstGeom>
              <a:noFill/>
            </p:spPr>
            <p:txBody>
              <a:bodyPr wrap="square" rtlCol="0">
                <a:spAutoFit/>
              </a:bodyPr>
              <a:lstStyle/>
              <a:p>
                <a:pPr algn="ctr"/>
                <a:r>
                  <a:rPr lang="vi-VN" sz="2933" b="1">
                    <a:solidFill>
                      <a:srgbClr val="C00000"/>
                    </a:solidFill>
                    <a:latin typeface="UTM Avo" panose="02040603050506020204" pitchFamily="18"/>
                    <a:cs typeface="Arial" panose="020B0604020202020204" pitchFamily="34" charset="0"/>
                  </a:rPr>
                  <a:t>Trò chơi “Bắn tên”</a:t>
                </a:r>
                <a:endParaRPr lang="vi-VN" sz="2933" b="1" dirty="0">
                  <a:solidFill>
                    <a:srgbClr val="C00000"/>
                  </a:solidFill>
                  <a:latin typeface="UTM Avo" panose="02040603050506020204" pitchFamily="18"/>
                  <a:cs typeface="Arial" panose="020B0604020202020204" pitchFamily="34" charset="0"/>
                </a:endParaRPr>
              </a:p>
            </p:txBody>
          </p:sp>
        </p:grpSp>
        <p:pic>
          <p:nvPicPr>
            <p:cNvPr id="15" name="Picture 14" descr="A group of children sitting on a circle&#10;&#10;Description automatically generated">
              <a:extLst>
                <a:ext uri="{FF2B5EF4-FFF2-40B4-BE49-F238E27FC236}">
                  <a16:creationId xmlns:a16="http://schemas.microsoft.com/office/drawing/2014/main" id="{8C5118A2-0EDB-609C-9174-B45DE69DDD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4" t="33704" r="10354" b="2054"/>
            <a:stretch/>
          </p:blipFill>
          <p:spPr>
            <a:xfrm>
              <a:off x="1093584" y="5386630"/>
              <a:ext cx="5811895" cy="32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right)">
                                      <p:cBhvr>
                                        <p:cTn id="15" dur="500"/>
                                        <p:tgtEl>
                                          <p:spTgt spid="11">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right)">
                                      <p:cBhvr>
                                        <p:cTn id="19" dur="500"/>
                                        <p:tgtEl>
                                          <p:spTgt spid="11">
                                            <p:txEl>
                                              <p:pRg st="1" end="1"/>
                                            </p:tx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right)">
                                      <p:cBhvr>
                                        <p:cTn id="23" dur="500"/>
                                        <p:tgtEl>
                                          <p:spTgt spid="11">
                                            <p:txEl>
                                              <p:pRg st="2" end="2"/>
                                            </p:txEl>
                                          </p:spTgt>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right)">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27A1334-5D41-0498-0CAB-FDCF5D741CF3}"/>
              </a:ext>
            </a:extLst>
          </p:cNvPr>
          <p:cNvSpPr/>
          <p:nvPr/>
        </p:nvSpPr>
        <p:spPr>
          <a:xfrm>
            <a:off x="3045994" y="1558463"/>
            <a:ext cx="6525127" cy="3741073"/>
          </a:xfrm>
          <a:prstGeom prst="wedgeEllipseCallout">
            <a:avLst>
              <a:gd name="adj1" fmla="val -54167"/>
              <a:gd name="adj2" fmla="val 24515"/>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C2E4E561-1B8C-F8B5-E65E-FF8538294B2E}"/>
              </a:ext>
            </a:extLst>
          </p:cNvPr>
          <p:cNvSpPr txBox="1"/>
          <p:nvPr/>
        </p:nvSpPr>
        <p:spPr>
          <a:xfrm>
            <a:off x="3045995" y="2644169"/>
            <a:ext cx="6525126" cy="1569660"/>
          </a:xfrm>
          <a:prstGeom prst="rect">
            <a:avLst/>
          </a:prstGeom>
          <a:noFill/>
        </p:spPr>
        <p:txBody>
          <a:bodyPr wrap="square">
            <a:spAutoFit/>
          </a:bodyPr>
          <a:lstStyle/>
          <a:p>
            <a:pPr algn="ctr"/>
            <a:r>
              <a:rPr lang="vi-VN" sz="2400" b="0" i="0" dirty="0">
                <a:solidFill>
                  <a:srgbClr val="000000"/>
                </a:solidFill>
                <a:effectLst/>
                <a:latin typeface="UTM Avo" panose="02040603050506020204" pitchFamily="18"/>
              </a:rPr>
              <a:t>”Tình bạn là lá, là hoa</a:t>
            </a:r>
          </a:p>
          <a:p>
            <a:pPr algn="ctr"/>
            <a:r>
              <a:rPr lang="vi-VN" sz="2400" dirty="0">
                <a:solidFill>
                  <a:srgbClr val="000000"/>
                </a:solidFill>
                <a:latin typeface="UTM Avo" panose="02040603050506020204" pitchFamily="18"/>
              </a:rPr>
              <a:t>Làm quen cùng bạn hát ca vui đời</a:t>
            </a:r>
          </a:p>
          <a:p>
            <a:pPr algn="ctr"/>
            <a:r>
              <a:rPr lang="vi-VN" sz="2400" dirty="0">
                <a:solidFill>
                  <a:srgbClr val="000000"/>
                </a:solidFill>
                <a:latin typeface="UTM Avo" panose="02040603050506020204" pitchFamily="18"/>
              </a:rPr>
              <a:t>Tình bạn trong sáng tuyệt vời</a:t>
            </a:r>
          </a:p>
          <a:p>
            <a:pPr algn="ctr"/>
            <a:r>
              <a:rPr lang="vi-VN" sz="2400" dirty="0">
                <a:solidFill>
                  <a:srgbClr val="000000"/>
                </a:solidFill>
                <a:latin typeface="UTM Avo" panose="02040603050506020204" pitchFamily="18"/>
              </a:rPr>
              <a:t>Lung linh hơn cả bầu trời đêm sao.”</a:t>
            </a:r>
            <a:endParaRPr lang="en-VN" sz="2400" dirty="0">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FCF0ABCD-61DF-A608-CEBB-08FFF328CD07}"/>
              </a:ext>
            </a:extLst>
          </p:cNvPr>
          <p:cNvSpPr/>
          <p:nvPr/>
        </p:nvSpPr>
        <p:spPr>
          <a:xfrm>
            <a:off x="10968535" y="747949"/>
            <a:ext cx="1042452" cy="905973"/>
          </a:xfrm>
          <a:custGeom>
            <a:avLst/>
            <a:gdLst/>
            <a:ahLst/>
            <a:cxnLst/>
            <a:rect l="l" t="t" r="r" b="b"/>
            <a:pathLst>
              <a:path w="2232196" h="1880625">
                <a:moveTo>
                  <a:pt x="0" y="0"/>
                </a:moveTo>
                <a:lnTo>
                  <a:pt x="2232197" y="0"/>
                </a:lnTo>
                <a:lnTo>
                  <a:pt x="2232197" y="1880626"/>
                </a:lnTo>
                <a:lnTo>
                  <a:pt x="0" y="1880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3" name="Freeform 4">
            <a:extLst>
              <a:ext uri="{FF2B5EF4-FFF2-40B4-BE49-F238E27FC236}">
                <a16:creationId xmlns:a16="http://schemas.microsoft.com/office/drawing/2014/main" id="{5DE80F92-D224-014E-3C78-07DDD8EB396A}"/>
              </a:ext>
            </a:extLst>
          </p:cNvPr>
          <p:cNvSpPr/>
          <p:nvPr/>
        </p:nvSpPr>
        <p:spPr>
          <a:xfrm>
            <a:off x="606039" y="933728"/>
            <a:ext cx="7654443" cy="49276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Oval 3">
            <a:extLst>
              <a:ext uri="{FF2B5EF4-FFF2-40B4-BE49-F238E27FC236}">
                <a16:creationId xmlns:a16="http://schemas.microsoft.com/office/drawing/2014/main" id="{672A14E2-B9A7-AB78-F334-4B6AFDFE3EB8}"/>
              </a:ext>
            </a:extLst>
          </p:cNvPr>
          <p:cNvSpPr/>
          <p:nvPr/>
        </p:nvSpPr>
        <p:spPr>
          <a:xfrm>
            <a:off x="7341738" y="1401250"/>
            <a:ext cx="4232049" cy="3992557"/>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id="{A50B038E-A1E5-9E9A-299F-947E129F0301}"/>
              </a:ext>
            </a:extLst>
          </p:cNvPr>
          <p:cNvSpPr txBox="1"/>
          <p:nvPr/>
        </p:nvSpPr>
        <p:spPr>
          <a:xfrm>
            <a:off x="7425762" y="2531917"/>
            <a:ext cx="4063999" cy="1824923"/>
          </a:xfrm>
          <a:prstGeom prst="rect">
            <a:avLst/>
          </a:prstGeom>
          <a:noFill/>
        </p:spPr>
        <p:txBody>
          <a:bodyPr wrap="square" rtlCol="0">
            <a:spAutoFit/>
          </a:bodyPr>
          <a:lstStyle/>
          <a:p>
            <a:pPr algn="ctr">
              <a:lnSpc>
                <a:spcPct val="150000"/>
              </a:lnSpc>
            </a:pPr>
            <a:r>
              <a:rPr lang="en-US" sz="4000" b="1">
                <a:latin typeface="UTM Avo" panose="02040603050506020204" pitchFamily="18"/>
                <a:cs typeface="Arial" panose="020B0604020202020204" pitchFamily="34" charset="0"/>
              </a:rPr>
              <a:t>HƯỚNG DẪN VỀ NHÀ</a:t>
            </a:r>
            <a:endParaRPr lang="en-US" sz="4000" b="1" dirty="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DA0A1BF1-255B-04D5-3799-3F2F4D121A6B}"/>
              </a:ext>
            </a:extLst>
          </p:cNvPr>
          <p:cNvSpPr txBox="1"/>
          <p:nvPr/>
        </p:nvSpPr>
        <p:spPr>
          <a:xfrm>
            <a:off x="920511" y="1464193"/>
            <a:ext cx="6422798" cy="3710183"/>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Đọc lại bài học </a:t>
            </a:r>
            <a:r>
              <a:rPr lang="vi-VN" sz="2667" b="1" i="1" dirty="0">
                <a:latin typeface="UTM Avo" panose="02040603050506020204" pitchFamily="18"/>
                <a:ea typeface="Calibri" panose="020F0502020204030204" pitchFamily="34" charset="0"/>
                <a:cs typeface="Arial" panose="020B0604020202020204" pitchFamily="34" charset="0"/>
              </a:rPr>
              <a:t>Em làm quen với bạn bè.</a:t>
            </a: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Thực hành làm quen với bạn mới ở trường học và nơi em sống.</a:t>
            </a: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Đọc trước </a:t>
            </a:r>
            <a:r>
              <a:rPr lang="vi-VN" sz="2667" b="1" i="1" dirty="0">
                <a:latin typeface="UTM Avo" panose="02040603050506020204" pitchFamily="18"/>
                <a:ea typeface="Calibri" panose="020F0502020204030204" pitchFamily="34" charset="0"/>
                <a:cs typeface="Arial" panose="020B0604020202020204" pitchFamily="34" charset="0"/>
              </a:rPr>
              <a:t>Bài 10 – Em nuôi dưỡng quan hệ bạn bè</a:t>
            </a:r>
            <a:r>
              <a:rPr lang="vi-VN" sz="2667" i="1" dirty="0">
                <a:latin typeface="UTM Avo" panose="02040603050506020204" pitchFamily="18"/>
                <a:ea typeface="Calibri" panose="020F0502020204030204" pitchFamily="34" charset="0"/>
                <a:cs typeface="Arial" panose="020B0604020202020204" pitchFamily="34" charset="0"/>
              </a:rPr>
              <a:t> (SHS </a:t>
            </a:r>
            <a:r>
              <a:rPr lang="en-US" sz="2667" i="1" dirty="0">
                <a:latin typeface="UTM Avo" panose="02040603050506020204" pitchFamily="18"/>
                <a:ea typeface="Calibri" panose="020F0502020204030204" pitchFamily="34" charset="0"/>
                <a:cs typeface="Arial" panose="020B0604020202020204" pitchFamily="34" charset="0"/>
              </a:rPr>
              <a:t>– tr.47).</a:t>
            </a:r>
            <a:endParaRPr lang="vi-VN" sz="2667" i="1" dirty="0">
              <a:latin typeface="UTM Avo" panose="02040603050506020204" pitchFamily="18"/>
              <a:ea typeface="Calibri" panose="020F0502020204030204" pitchFamily="34" charset="0"/>
              <a:cs typeface="Arial" panose="020B0604020202020204" pitchFamily="34" charset="0"/>
            </a:endParaRPr>
          </a:p>
        </p:txBody>
      </p:sp>
      <p:pic>
        <p:nvPicPr>
          <p:cNvPr id="7" name="Picture 11">
            <a:extLst>
              <a:ext uri="{FF2B5EF4-FFF2-40B4-BE49-F238E27FC236}">
                <a16:creationId xmlns:a16="http://schemas.microsoft.com/office/drawing/2014/main" id="{3629B2A9-DC79-345A-468F-40B354BFB8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407" y="1444200"/>
            <a:ext cx="3005797" cy="715926"/>
          </a:xfrm>
          <a:prstGeom prst="rect">
            <a:avLst/>
          </a:prstGeom>
        </p:spPr>
      </p:pic>
      <p:pic>
        <p:nvPicPr>
          <p:cNvPr id="8" name="Picture 7">
            <a:extLst>
              <a:ext uri="{FF2B5EF4-FFF2-40B4-BE49-F238E27FC236}">
                <a16:creationId xmlns:a16="http://schemas.microsoft.com/office/drawing/2014/main" id="{1F401CE3-3940-E10F-EF4E-24E131A4D0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41739" y="4491425"/>
            <a:ext cx="4515425" cy="2366575"/>
          </a:xfrm>
          <a:prstGeom prst="rect">
            <a:avLst/>
          </a:prstGeom>
        </p:spPr>
      </p:pic>
      <p:pic>
        <p:nvPicPr>
          <p:cNvPr id="9" name="Picture 10">
            <a:extLst>
              <a:ext uri="{FF2B5EF4-FFF2-40B4-BE49-F238E27FC236}">
                <a16:creationId xmlns:a16="http://schemas.microsoft.com/office/drawing/2014/main" id="{86F98553-BAA2-6773-2583-1189F3DB2E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8242" y="5102430"/>
            <a:ext cx="847680" cy="928965"/>
          </a:xfrm>
          <a:prstGeom prst="rect">
            <a:avLst/>
          </a:prstGeom>
        </p:spPr>
      </p:pic>
      <p:sp>
        <p:nvSpPr>
          <p:cNvPr id="10" name="Freeform 16">
            <a:extLst>
              <a:ext uri="{FF2B5EF4-FFF2-40B4-BE49-F238E27FC236}">
                <a16:creationId xmlns:a16="http://schemas.microsoft.com/office/drawing/2014/main" id="{E357E574-6F2E-3B20-1872-935C3B3E160D}"/>
              </a:ext>
            </a:extLst>
          </p:cNvPr>
          <p:cNvSpPr/>
          <p:nvPr/>
        </p:nvSpPr>
        <p:spPr>
          <a:xfrm>
            <a:off x="411882" y="743605"/>
            <a:ext cx="660400" cy="466144"/>
          </a:xfrm>
          <a:custGeom>
            <a:avLst/>
            <a:gdLst/>
            <a:ahLst/>
            <a:cxnLst/>
            <a:rect l="l" t="t" r="r" b="b"/>
            <a:pathLst>
              <a:path w="1348396" h="1093633">
                <a:moveTo>
                  <a:pt x="0" y="0"/>
                </a:moveTo>
                <a:lnTo>
                  <a:pt x="1348396" y="0"/>
                </a:lnTo>
                <a:lnTo>
                  <a:pt x="1348396" y="1093632"/>
                </a:lnTo>
                <a:lnTo>
                  <a:pt x="0" y="1093632"/>
                </a:lnTo>
                <a:lnTo>
                  <a:pt x="0" y="0"/>
                </a:lnTo>
                <a:close/>
              </a:path>
            </a:pathLst>
          </a:custGeom>
          <a:blipFill>
            <a:blip r:embed="rId11">
              <a:extLst>
                <a:ext uri="{96DAC541-7B7A-43D3-8B79-37D633B846F1}">
                  <asvg:svgBlip xmlns:asvg="http://schemas.microsoft.com/office/drawing/2016/SVG/main" r:embed="rId12"/>
                </a:ext>
              </a:extLst>
            </a:blip>
            <a:stretch>
              <a:fillRect r="-46137"/>
            </a:stretch>
          </a:blipFill>
        </p:spPr>
        <p:txBody>
          <a:bodyPr/>
          <a:lstStyle/>
          <a:p>
            <a:endParaRPr lang="en-US" sz="8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8E60C-74DA-C846-AD1C-8FAFB50ED289}"/>
              </a:ext>
            </a:extLst>
          </p:cNvPr>
          <p:cNvSpPr txBox="1"/>
          <p:nvPr/>
        </p:nvSpPr>
        <p:spPr>
          <a:xfrm>
            <a:off x="0" y="1473464"/>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KỂ CHUYỆN THEO TRANH VÀ TRẢ LỜI CÂU HỎI</a:t>
            </a:r>
          </a:p>
        </p:txBody>
      </p:sp>
      <p:sp>
        <p:nvSpPr>
          <p:cNvPr id="3" name="Speech Bubble: Rectangle with Corners Rounded 25">
            <a:extLst>
              <a:ext uri="{FF2B5EF4-FFF2-40B4-BE49-F238E27FC236}">
                <a16:creationId xmlns:a16="http://schemas.microsoft.com/office/drawing/2014/main" id="{89666909-49A3-547F-3BCB-22359A4AAF15}"/>
              </a:ext>
            </a:extLst>
          </p:cNvPr>
          <p:cNvSpPr/>
          <p:nvPr/>
        </p:nvSpPr>
        <p:spPr>
          <a:xfrm>
            <a:off x="956933" y="3795528"/>
            <a:ext cx="4826000" cy="1203431"/>
          </a:xfrm>
          <a:prstGeom prst="wedgeRoundRectCallout">
            <a:avLst>
              <a:gd name="adj1" fmla="val 56509"/>
              <a:gd name="adj2" fmla="val 35742"/>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a. </a:t>
            </a:r>
            <a:r>
              <a:rPr lang="vi-VN" sz="2400">
                <a:solidFill>
                  <a:schemeClr val="tx1"/>
                </a:solidFill>
                <a:latin typeface="UTM Avo" panose="02040603050506020204" pitchFamily="18"/>
                <a:cs typeface="Arial" panose="020B0604020202020204" pitchFamily="34" charset="0"/>
              </a:rPr>
              <a:t>Hào đã chủ động thiết lập quan hệ bạn bè như thế nào</a:t>
            </a:r>
          </a:p>
        </p:txBody>
      </p:sp>
      <p:sp>
        <p:nvSpPr>
          <p:cNvPr id="4" name="Speech Bubble: Rectangle with Corners Rounded 26">
            <a:extLst>
              <a:ext uri="{FF2B5EF4-FFF2-40B4-BE49-F238E27FC236}">
                <a16:creationId xmlns:a16="http://schemas.microsoft.com/office/drawing/2014/main" id="{40FBFE6D-E33E-E3CD-CA0F-5715293DFC37}"/>
              </a:ext>
            </a:extLst>
          </p:cNvPr>
          <p:cNvSpPr/>
          <p:nvPr/>
        </p:nvSpPr>
        <p:spPr>
          <a:xfrm>
            <a:off x="956933" y="5274814"/>
            <a:ext cx="4826000" cy="1203431"/>
          </a:xfrm>
          <a:prstGeom prst="wedgeRoundRectCallout">
            <a:avLst>
              <a:gd name="adj1" fmla="val 56829"/>
              <a:gd name="adj2" fmla="val 5578"/>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a:cs typeface="Arial" panose="020B0604020202020204" pitchFamily="34" charset="0"/>
              </a:rPr>
              <a:t>b. </a:t>
            </a:r>
            <a:r>
              <a:rPr lang="vi-VN" sz="2400" dirty="0">
                <a:solidFill>
                  <a:schemeClr val="tx1"/>
                </a:solidFill>
                <a:latin typeface="UTM Avo" panose="02040603050506020204" pitchFamily="18"/>
                <a:cs typeface="Arial" panose="020B0604020202020204" pitchFamily="34" charset="0"/>
              </a:rPr>
              <a:t>Theo em, vì sao phải thiết lập quan hệ bạn bè?</a:t>
            </a:r>
            <a:endParaRPr lang="en-US" sz="2400" dirty="0">
              <a:solidFill>
                <a:schemeClr val="tx1"/>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CD370001-BABD-9DBB-21B7-78D7C2E32766}"/>
              </a:ext>
            </a:extLst>
          </p:cNvPr>
          <p:cNvGrpSpPr/>
          <p:nvPr/>
        </p:nvGrpSpPr>
        <p:grpSpPr>
          <a:xfrm>
            <a:off x="1450904" y="2222813"/>
            <a:ext cx="6435147" cy="1206187"/>
            <a:chOff x="-6197583" y="628104"/>
            <a:chExt cx="18827313" cy="2571381"/>
          </a:xfrm>
        </p:grpSpPr>
        <p:sp>
          <p:nvSpPr>
            <p:cNvPr id="6" name="Arrow: Pentagon 23">
              <a:extLst>
                <a:ext uri="{FF2B5EF4-FFF2-40B4-BE49-F238E27FC236}">
                  <a16:creationId xmlns:a16="http://schemas.microsoft.com/office/drawing/2014/main" id="{96944E7E-3907-4A76-EF1E-CDC4AD914275}"/>
                </a:ext>
              </a:extLst>
            </p:cNvPr>
            <p:cNvSpPr/>
            <p:nvPr/>
          </p:nvSpPr>
          <p:spPr>
            <a:xfrm>
              <a:off x="-6197583" y="628104"/>
              <a:ext cx="18227278" cy="2571381"/>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2">
                      <a:lumMod val="50000"/>
                    </a:schemeClr>
                  </a:solidFill>
                  <a:latin typeface="UTM Avo" panose="02040603050506020204" pitchFamily="18"/>
                  <a:cs typeface="Arial" panose="020B0604020202020204" pitchFamily="34" charset="0"/>
                </a:rPr>
                <a:t>Quan </a:t>
              </a:r>
              <a:r>
                <a:rPr lang="en-US" sz="2400" dirty="0" err="1">
                  <a:solidFill>
                    <a:schemeClr val="tx2">
                      <a:lumMod val="50000"/>
                    </a:schemeClr>
                  </a:solidFill>
                  <a:latin typeface="UTM Avo" panose="02040603050506020204" pitchFamily="18"/>
                  <a:cs typeface="Arial" panose="020B0604020202020204" pitchFamily="34" charset="0"/>
                </a:rPr>
                <a:t>sát</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tranh</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kể</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lại</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câu</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chuyện</a:t>
              </a:r>
              <a:r>
                <a:rPr lang="en-US" sz="2400"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Mình</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là</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bạn</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bè</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và</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trả</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lời</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câu</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hỏi</a:t>
              </a:r>
              <a:r>
                <a:rPr lang="en-US" sz="2400" dirty="0">
                  <a:solidFill>
                    <a:schemeClr val="tx2">
                      <a:lumMod val="50000"/>
                    </a:schemeClr>
                  </a:solidFill>
                  <a:latin typeface="UTM Avo" panose="02040603050506020204" pitchFamily="18"/>
                  <a:cs typeface="Arial" panose="020B0604020202020204" pitchFamily="34" charset="0"/>
                </a:rPr>
                <a:t>:</a:t>
              </a:r>
            </a:p>
          </p:txBody>
        </p:sp>
        <p:sp>
          <p:nvSpPr>
            <p:cNvPr id="7" name="Freeform 13">
              <a:extLst>
                <a:ext uri="{FF2B5EF4-FFF2-40B4-BE49-F238E27FC236}">
                  <a16:creationId xmlns:a16="http://schemas.microsoft.com/office/drawing/2014/main" id="{62C937C7-0D9D-DF9A-00D3-CB43841E627B}"/>
                </a:ext>
              </a:extLst>
            </p:cNvPr>
            <p:cNvSpPr/>
            <p:nvPr/>
          </p:nvSpPr>
          <p:spPr>
            <a:xfrm>
              <a:off x="11429657" y="1202774"/>
              <a:ext cx="1200073" cy="1147334"/>
            </a:xfrm>
            <a:custGeom>
              <a:avLst/>
              <a:gdLst/>
              <a:ahLst/>
              <a:cxnLst/>
              <a:rect l="l" t="t" r="r" b="b"/>
              <a:pathLst>
                <a:path w="1013848" h="1095079">
                  <a:moveTo>
                    <a:pt x="0" y="0"/>
                  </a:moveTo>
                  <a:lnTo>
                    <a:pt x="1013849" y="0"/>
                  </a:lnTo>
                  <a:lnTo>
                    <a:pt x="1013849" y="1095079"/>
                  </a:lnTo>
                  <a:lnTo>
                    <a:pt x="0" y="1095079"/>
                  </a:lnTo>
                  <a:lnTo>
                    <a:pt x="0" y="0"/>
                  </a:lnTo>
                  <a:close/>
                </a:path>
              </a:pathLst>
            </a:custGeom>
            <a:blipFill>
              <a:blip r:embed="rId3">
                <a:extLst>
                  <a:ext uri="{96DAC541-7B7A-43D3-8B79-37D633B846F1}">
                    <asvg:svgBlip xmlns:asvg="http://schemas.microsoft.com/office/drawing/2016/SVG/main" r:embed="rId4"/>
                  </a:ext>
                </a:extLst>
              </a:blip>
              <a:stretch>
                <a:fillRect r="-59722"/>
              </a:stretch>
            </a:blipFill>
          </p:spPr>
          <p:txBody>
            <a:bodyPr/>
            <a:lstStyle/>
            <a:p>
              <a:pPr>
                <a:lnSpc>
                  <a:spcPct val="150000"/>
                </a:lnSpc>
              </a:pPr>
              <a:endParaRPr lang="en-US" sz="2400">
                <a:latin typeface="UTM Avo" panose="02040603050506020204" pitchFamily="18"/>
              </a:endParaRPr>
            </a:p>
          </p:txBody>
        </p:sp>
      </p:grpSp>
      <p:pic>
        <p:nvPicPr>
          <p:cNvPr id="10" name="Picture 9">
            <a:extLst>
              <a:ext uri="{FF2B5EF4-FFF2-40B4-BE49-F238E27FC236}">
                <a16:creationId xmlns:a16="http://schemas.microsoft.com/office/drawing/2014/main" id="{56A76F87-F6A1-17CC-FE45-A82040911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9069" y="2599299"/>
            <a:ext cx="5053834" cy="5053834"/>
          </a:xfrm>
          <a:prstGeom prst="rect">
            <a:avLst/>
          </a:prstGeom>
        </p:spPr>
      </p:pic>
      <p:grpSp>
        <p:nvGrpSpPr>
          <p:cNvPr id="11" name="Group 10">
            <a:extLst>
              <a:ext uri="{FF2B5EF4-FFF2-40B4-BE49-F238E27FC236}">
                <a16:creationId xmlns:a16="http://schemas.microsoft.com/office/drawing/2014/main" id="{6B3FB5BD-CFE2-E531-8D63-9F402CD03B31}"/>
              </a:ext>
            </a:extLst>
          </p:cNvPr>
          <p:cNvGrpSpPr/>
          <p:nvPr/>
        </p:nvGrpSpPr>
        <p:grpSpPr>
          <a:xfrm>
            <a:off x="10688160" y="691970"/>
            <a:ext cx="1549485" cy="1355882"/>
            <a:chOff x="9985293" y="974151"/>
            <a:chExt cx="2374289" cy="1306079"/>
          </a:xfrm>
        </p:grpSpPr>
        <p:pic>
          <p:nvPicPr>
            <p:cNvPr id="12" name="Picture 2">
              <a:hlinkClick r:id="rId6"/>
              <a:extLst>
                <a:ext uri="{FF2B5EF4-FFF2-40B4-BE49-F238E27FC236}">
                  <a16:creationId xmlns:a16="http://schemas.microsoft.com/office/drawing/2014/main" id="{AE5CF49E-C890-D6AE-0E74-2E0D3BB9A1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0349" y="974151"/>
              <a:ext cx="1504178" cy="6619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3A72DC1-D5AC-CD75-B1A7-3A918604155A}"/>
                </a:ext>
              </a:extLst>
            </p:cNvPr>
            <p:cNvSpPr txBox="1"/>
            <p:nvPr/>
          </p:nvSpPr>
          <p:spPr>
            <a:xfrm>
              <a:off x="9985293" y="1716934"/>
              <a:ext cx="2374289" cy="563296"/>
            </a:xfrm>
            <a:prstGeom prst="rect">
              <a:avLst/>
            </a:prstGeom>
            <a:noFill/>
          </p:spPr>
          <p:txBody>
            <a:bodyPr wrap="square">
              <a:spAutoFit/>
            </a:bodyPr>
            <a:lstStyle/>
            <a:p>
              <a:pPr algn="ctr"/>
              <a:r>
                <a:rPr lang="en-US" sz="1600" dirty="0" err="1">
                  <a:latin typeface="UTM Avo" panose="02040603050506020204" pitchFamily="18" charset="0"/>
                  <a:cs typeface="Arial" panose="020B0604020202020204" pitchFamily="34" charset="0"/>
                </a:rPr>
                <a:t>Ấn</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vào</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để</a:t>
              </a:r>
              <a:endParaRPr lang="en-US" sz="1600" dirty="0">
                <a:latin typeface="UTM Avo" panose="02040603050506020204" pitchFamily="18" charset="0"/>
                <a:cs typeface="Arial" panose="020B0604020202020204" pitchFamily="34" charset="0"/>
              </a:endParaRPr>
            </a:p>
            <a:p>
              <a:pPr algn="ctr"/>
              <a:r>
                <a:rPr lang="vi-VN" sz="1600" b="1" dirty="0">
                  <a:latin typeface="UTM Avo" panose="02040603050506020204" pitchFamily="18" charset="0"/>
                  <a:cs typeface="Arial" panose="020B0604020202020204" pitchFamily="34" charset="0"/>
                </a:rPr>
                <a:t>xem </a:t>
              </a:r>
              <a:r>
                <a:rPr lang="en-US" sz="1600" b="1" dirty="0">
                  <a:latin typeface="UTM Avo" panose="02040603050506020204" pitchFamily="18" charset="0"/>
                  <a:cs typeface="Arial" panose="020B0604020202020204" pitchFamily="34" charset="0"/>
                </a:rPr>
                <a:t>video</a:t>
              </a:r>
              <a:endParaRPr lang="en-US" sz="1600" b="1" dirty="0">
                <a:latin typeface="UTM Avo" panose="02040603050506020204" pitchFamily="18" charset="0"/>
              </a:endParaRPr>
            </a:p>
          </p:txBody>
        </p:sp>
      </p:grpSp>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11">
            <a:extLst>
              <a:ext uri="{FF2B5EF4-FFF2-40B4-BE49-F238E27FC236}">
                <a16:creationId xmlns:a16="http://schemas.microsoft.com/office/drawing/2014/main" id="{B719F616-9D17-54AE-EF30-91190ED4490D}"/>
              </a:ext>
            </a:extLst>
          </p:cNvPr>
          <p:cNvSpPr/>
          <p:nvPr/>
        </p:nvSpPr>
        <p:spPr>
          <a:xfrm rot="-7694192">
            <a:off x="11583376" y="1674231"/>
            <a:ext cx="479713" cy="364582"/>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9" name="AutoShape 24">
            <a:extLst>
              <a:ext uri="{FF2B5EF4-FFF2-40B4-BE49-F238E27FC236}">
                <a16:creationId xmlns:a16="http://schemas.microsoft.com/office/drawing/2014/main" id="{F20574C0-3A78-B9B4-F248-B09E4EB7B540}"/>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7506CAB8-8EF5-F0BF-F9C1-13C5B65AFBF8}"/>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0F3CC6D-39A0-C029-4B36-9F3DB96F6F76}"/>
              </a:ext>
            </a:extLst>
          </p:cNvPr>
          <p:cNvGrpSpPr/>
          <p:nvPr/>
        </p:nvGrpSpPr>
        <p:grpSpPr>
          <a:xfrm rot="9038794">
            <a:off x="2263654" y="1516063"/>
            <a:ext cx="1443084" cy="1055510"/>
            <a:chOff x="15794001" y="8493661"/>
            <a:chExt cx="2246574" cy="1599902"/>
          </a:xfrm>
        </p:grpSpPr>
        <p:sp>
          <p:nvSpPr>
            <p:cNvPr id="16" name="Freeform 9">
              <a:extLst>
                <a:ext uri="{FF2B5EF4-FFF2-40B4-BE49-F238E27FC236}">
                  <a16:creationId xmlns:a16="http://schemas.microsoft.com/office/drawing/2014/main" id="{A5E0DFD5-A3BE-7A32-0065-0674B4866FE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7" name="Freeform 11">
              <a:extLst>
                <a:ext uri="{FF2B5EF4-FFF2-40B4-BE49-F238E27FC236}">
                  <a16:creationId xmlns:a16="http://schemas.microsoft.com/office/drawing/2014/main" id="{F23D463F-C805-DC06-2F51-BEDCB27EB65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8" name="Group 17">
            <a:extLst>
              <a:ext uri="{FF2B5EF4-FFF2-40B4-BE49-F238E27FC236}">
                <a16:creationId xmlns:a16="http://schemas.microsoft.com/office/drawing/2014/main" id="{1F1ACB16-79AC-EB76-49B5-C6F7CEEE6B87}"/>
              </a:ext>
            </a:extLst>
          </p:cNvPr>
          <p:cNvGrpSpPr/>
          <p:nvPr/>
        </p:nvGrpSpPr>
        <p:grpSpPr>
          <a:xfrm rot="12526417" flipH="1">
            <a:off x="8197073" y="1477870"/>
            <a:ext cx="1502483" cy="1055510"/>
            <a:chOff x="15794001" y="8493661"/>
            <a:chExt cx="2246574" cy="1599902"/>
          </a:xfrm>
        </p:grpSpPr>
        <p:sp>
          <p:nvSpPr>
            <p:cNvPr id="19" name="Freeform 9">
              <a:extLst>
                <a:ext uri="{FF2B5EF4-FFF2-40B4-BE49-F238E27FC236}">
                  <a16:creationId xmlns:a16="http://schemas.microsoft.com/office/drawing/2014/main" id="{DA9D0F92-4D8E-F30A-8E11-968976A64DE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20" name="Freeform 11">
              <a:extLst>
                <a:ext uri="{FF2B5EF4-FFF2-40B4-BE49-F238E27FC236}">
                  <a16:creationId xmlns:a16="http://schemas.microsoft.com/office/drawing/2014/main" id="{06EF1FC8-FEF6-C177-76C2-0B2486195E0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21" name="Freeform 18">
            <a:extLst>
              <a:ext uri="{FF2B5EF4-FFF2-40B4-BE49-F238E27FC236}">
                <a16:creationId xmlns:a16="http://schemas.microsoft.com/office/drawing/2014/main" id="{84EED5C5-8CE3-8D3D-D7BD-4E893BD77443}"/>
              </a:ext>
            </a:extLst>
          </p:cNvPr>
          <p:cNvSpPr/>
          <p:nvPr/>
        </p:nvSpPr>
        <p:spPr>
          <a:xfrm>
            <a:off x="11209018" y="6100559"/>
            <a:ext cx="1000391" cy="811379"/>
          </a:xfrm>
          <a:custGeom>
            <a:avLst/>
            <a:gdLst/>
            <a:ahLst/>
            <a:cxnLst/>
            <a:rect l="l" t="t" r="r" b="b"/>
            <a:pathLst>
              <a:path w="1500586" h="1217068">
                <a:moveTo>
                  <a:pt x="0" y="0"/>
                </a:moveTo>
                <a:lnTo>
                  <a:pt x="1500586" y="0"/>
                </a:lnTo>
                <a:lnTo>
                  <a:pt x="1500586" y="1217068"/>
                </a:lnTo>
                <a:lnTo>
                  <a:pt x="0" y="1217068"/>
                </a:lnTo>
                <a:lnTo>
                  <a:pt x="0" y="0"/>
                </a:lnTo>
                <a:close/>
              </a:path>
            </a:pathLst>
          </a:custGeom>
          <a:blipFill>
            <a:blip r:embed="rId9">
              <a:extLst>
                <a:ext uri="{96DAC541-7B7A-43D3-8B79-37D633B846F1}">
                  <asvg:svgBlip xmlns:asvg="http://schemas.microsoft.com/office/drawing/2016/SVG/main" r:embed="rId10"/>
                </a:ext>
              </a:extLst>
            </a:blip>
            <a:stretch>
              <a:fillRect r="-46137"/>
            </a:stretch>
          </a:blipFill>
        </p:spPr>
        <p:txBody>
          <a:bodyPr/>
          <a:lstStyle/>
          <a:p>
            <a:endParaRPr lang="en-US" sz="2400">
              <a:latin typeface="UTM Avo" panose="02040603050506020204" pitchFamily="18"/>
            </a:endParaRPr>
          </a:p>
        </p:txBody>
      </p:sp>
      <p:grpSp>
        <p:nvGrpSpPr>
          <p:cNvPr id="22" name="Group 21">
            <a:extLst>
              <a:ext uri="{FF2B5EF4-FFF2-40B4-BE49-F238E27FC236}">
                <a16:creationId xmlns:a16="http://schemas.microsoft.com/office/drawing/2014/main" id="{CA020D66-F6A4-DBF5-5137-6E705576B0B5}"/>
              </a:ext>
            </a:extLst>
          </p:cNvPr>
          <p:cNvGrpSpPr/>
          <p:nvPr/>
        </p:nvGrpSpPr>
        <p:grpSpPr>
          <a:xfrm>
            <a:off x="477544" y="2608957"/>
            <a:ext cx="5080000" cy="4034365"/>
            <a:chOff x="2057400" y="3054352"/>
            <a:chExt cx="7620000" cy="6051548"/>
          </a:xfrm>
        </p:grpSpPr>
        <p:sp>
          <p:nvSpPr>
            <p:cNvPr id="23" name="Freeform 3">
              <a:extLst>
                <a:ext uri="{FF2B5EF4-FFF2-40B4-BE49-F238E27FC236}">
                  <a16:creationId xmlns:a16="http://schemas.microsoft.com/office/drawing/2014/main" id="{8E622547-76B1-E64A-69FE-E33CEBB522FE}"/>
                </a:ext>
              </a:extLst>
            </p:cNvPr>
            <p:cNvSpPr/>
            <p:nvPr/>
          </p:nvSpPr>
          <p:spPr>
            <a:xfrm>
              <a:off x="2057400" y="3391160"/>
              <a:ext cx="7620000"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chemeClr val="accent5">
                <a:lumMod val="20000"/>
                <a:lumOff val="80000"/>
              </a:schemeClr>
            </a:solidFill>
          </p:spPr>
          <p:txBody>
            <a:bodyPr/>
            <a:lstStyle/>
            <a:p>
              <a:endParaRPr lang="en-US" sz="2400">
                <a:latin typeface="UTM Avo" panose="02040603050506020204" pitchFamily="18"/>
              </a:endParaRPr>
            </a:p>
          </p:txBody>
        </p:sp>
        <p:grpSp>
          <p:nvGrpSpPr>
            <p:cNvPr id="24" name="Group 25">
              <a:extLst>
                <a:ext uri="{FF2B5EF4-FFF2-40B4-BE49-F238E27FC236}">
                  <a16:creationId xmlns:a16="http://schemas.microsoft.com/office/drawing/2014/main" id="{E341250B-51BA-C12A-4275-2E90B4913346}"/>
                </a:ext>
              </a:extLst>
            </p:cNvPr>
            <p:cNvGrpSpPr/>
            <p:nvPr/>
          </p:nvGrpSpPr>
          <p:grpSpPr>
            <a:xfrm>
              <a:off x="4028785" y="3054352"/>
              <a:ext cx="3753428" cy="673616"/>
              <a:chOff x="0" y="0"/>
              <a:chExt cx="988557" cy="177413"/>
            </a:xfrm>
          </p:grpSpPr>
          <p:sp>
            <p:nvSpPr>
              <p:cNvPr id="26" name="Freeform 26">
                <a:extLst>
                  <a:ext uri="{FF2B5EF4-FFF2-40B4-BE49-F238E27FC236}">
                    <a16:creationId xmlns:a16="http://schemas.microsoft.com/office/drawing/2014/main" id="{C50C7DB7-144C-9644-9509-5D109779FB29}"/>
                  </a:ext>
                </a:extLst>
              </p:cNvPr>
              <p:cNvSpPr/>
              <p:nvPr/>
            </p:nvSpPr>
            <p:spPr>
              <a:xfrm>
                <a:off x="0" y="0"/>
                <a:ext cx="988557" cy="177413"/>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27" name="TextBox 27">
                <a:extLst>
                  <a:ext uri="{FF2B5EF4-FFF2-40B4-BE49-F238E27FC236}">
                    <a16:creationId xmlns:a16="http://schemas.microsoft.com/office/drawing/2014/main" id="{43218B10-D8D4-115D-187F-67A7335D186D}"/>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25" name="TextBox 24">
              <a:extLst>
                <a:ext uri="{FF2B5EF4-FFF2-40B4-BE49-F238E27FC236}">
                  <a16:creationId xmlns:a16="http://schemas.microsoft.com/office/drawing/2014/main" id="{8B251037-5FCA-E033-3AE5-C061F56E77F2}"/>
                </a:ext>
              </a:extLst>
            </p:cNvPr>
            <p:cNvSpPr txBox="1"/>
            <p:nvPr/>
          </p:nvSpPr>
          <p:spPr>
            <a:xfrm>
              <a:off x="2418743" y="3913555"/>
              <a:ext cx="6667502" cy="5006756"/>
            </a:xfrm>
            <a:prstGeom prst="rect">
              <a:avLst/>
            </a:prstGeom>
            <a:noFill/>
          </p:spPr>
          <p:txBody>
            <a:bodyPr wrap="square">
              <a:spAutoFit/>
            </a:bodyPr>
            <a:lstStyle/>
            <a:p>
              <a:pPr algn="just">
                <a:lnSpc>
                  <a:spcPct val="15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Hào đã chủ động làm quen bằng cách chào hỏi, tự giới thiệu về bản thân (tên gì, học lớp nào,...) và đề nghị được chơi đá bóng cùng bạn.</a:t>
              </a:r>
              <a:endParaRPr lang="en-US" sz="2400" dirty="0">
                <a:latin typeface="UTM Avo" panose="02040603050506020204" pitchFamily="18"/>
                <a:cs typeface="Arial" panose="020B0604020202020204" pitchFamily="34" charset="0"/>
              </a:endParaRPr>
            </a:p>
          </p:txBody>
        </p:sp>
      </p:grpSp>
      <p:grpSp>
        <p:nvGrpSpPr>
          <p:cNvPr id="28" name="Group 27">
            <a:extLst>
              <a:ext uri="{FF2B5EF4-FFF2-40B4-BE49-F238E27FC236}">
                <a16:creationId xmlns:a16="http://schemas.microsoft.com/office/drawing/2014/main" id="{A6A188F5-7CA0-5BBB-110C-F6F642A0CB97}"/>
              </a:ext>
            </a:extLst>
          </p:cNvPr>
          <p:cNvGrpSpPr/>
          <p:nvPr/>
        </p:nvGrpSpPr>
        <p:grpSpPr>
          <a:xfrm>
            <a:off x="6451600" y="2608957"/>
            <a:ext cx="5080000" cy="4034365"/>
            <a:chOff x="2057400" y="3054352"/>
            <a:chExt cx="7620000" cy="6051548"/>
          </a:xfrm>
        </p:grpSpPr>
        <p:sp>
          <p:nvSpPr>
            <p:cNvPr id="29" name="Freeform 3">
              <a:extLst>
                <a:ext uri="{FF2B5EF4-FFF2-40B4-BE49-F238E27FC236}">
                  <a16:creationId xmlns:a16="http://schemas.microsoft.com/office/drawing/2014/main" id="{9D36D071-745A-5CF4-D446-7D489DBEBB2C}"/>
                </a:ext>
              </a:extLst>
            </p:cNvPr>
            <p:cNvSpPr/>
            <p:nvPr/>
          </p:nvSpPr>
          <p:spPr>
            <a:xfrm>
              <a:off x="2057400" y="3391160"/>
              <a:ext cx="7620000"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chemeClr val="accent5">
                <a:lumMod val="20000"/>
                <a:lumOff val="80000"/>
              </a:schemeClr>
            </a:solidFill>
          </p:spPr>
          <p:txBody>
            <a:bodyPr/>
            <a:lstStyle/>
            <a:p>
              <a:endParaRPr lang="en-US" sz="2400">
                <a:latin typeface="UTM Avo" panose="02040603050506020204" pitchFamily="18"/>
              </a:endParaRPr>
            </a:p>
          </p:txBody>
        </p:sp>
        <p:grpSp>
          <p:nvGrpSpPr>
            <p:cNvPr id="30" name="Group 25">
              <a:extLst>
                <a:ext uri="{FF2B5EF4-FFF2-40B4-BE49-F238E27FC236}">
                  <a16:creationId xmlns:a16="http://schemas.microsoft.com/office/drawing/2014/main" id="{89DF4795-30F6-0C06-9B0A-B68237A5AF1D}"/>
                </a:ext>
              </a:extLst>
            </p:cNvPr>
            <p:cNvGrpSpPr/>
            <p:nvPr/>
          </p:nvGrpSpPr>
          <p:grpSpPr>
            <a:xfrm>
              <a:off x="4028785" y="3054352"/>
              <a:ext cx="3753428" cy="673616"/>
              <a:chOff x="0" y="0"/>
              <a:chExt cx="988557" cy="177413"/>
            </a:xfrm>
          </p:grpSpPr>
          <p:sp>
            <p:nvSpPr>
              <p:cNvPr id="32" name="Freeform 26">
                <a:extLst>
                  <a:ext uri="{FF2B5EF4-FFF2-40B4-BE49-F238E27FC236}">
                    <a16:creationId xmlns:a16="http://schemas.microsoft.com/office/drawing/2014/main" id="{F39B76C9-F2FF-66E1-BE3C-984B1615A139}"/>
                  </a:ext>
                </a:extLst>
              </p:cNvPr>
              <p:cNvSpPr/>
              <p:nvPr/>
            </p:nvSpPr>
            <p:spPr>
              <a:xfrm>
                <a:off x="0" y="0"/>
                <a:ext cx="988557" cy="177413"/>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33" name="TextBox 27">
                <a:extLst>
                  <a:ext uri="{FF2B5EF4-FFF2-40B4-BE49-F238E27FC236}">
                    <a16:creationId xmlns:a16="http://schemas.microsoft.com/office/drawing/2014/main" id="{98F6B117-6200-DB49-7FEB-889223B3EAC7}"/>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31" name="TextBox 30">
              <a:extLst>
                <a:ext uri="{FF2B5EF4-FFF2-40B4-BE49-F238E27FC236}">
                  <a16:creationId xmlns:a16="http://schemas.microsoft.com/office/drawing/2014/main" id="{1757B3C8-2A3A-D863-0DBF-7EF7B201D396}"/>
                </a:ext>
              </a:extLst>
            </p:cNvPr>
            <p:cNvSpPr txBox="1"/>
            <p:nvPr/>
          </p:nvSpPr>
          <p:spPr>
            <a:xfrm>
              <a:off x="2571747" y="3912036"/>
              <a:ext cx="6667502" cy="5006756"/>
            </a:xfrm>
            <a:prstGeom prst="rect">
              <a:avLst/>
            </a:prstGeom>
            <a:noFill/>
          </p:spPr>
          <p:txBody>
            <a:bodyPr wrap="square">
              <a:spAutoFit/>
            </a:bodyPr>
            <a:lstStyle/>
            <a:p>
              <a:pPr algn="just">
                <a:lnSpc>
                  <a:spcPct val="15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b</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Thiết lập quan hệ bàn bè giúp chúng ta có thêm những người bạn mới để cùng học, cùng chơi, giúp đỡ lẫn nhau khi gặp khó khăn.</a:t>
              </a:r>
              <a:endParaRPr lang="en-US" sz="2400" dirty="0">
                <a:latin typeface="UTM Avo" panose="02040603050506020204" pitchFamily="18"/>
                <a:cs typeface="Arial" panose="020B0604020202020204" pitchFamily="34" charset="0"/>
              </a:endParaRPr>
            </a:p>
          </p:txBody>
        </p:sp>
      </p:grpSp>
      <p:pic>
        <p:nvPicPr>
          <p:cNvPr id="34" name="Picture 13">
            <a:extLst>
              <a:ext uri="{FF2B5EF4-FFF2-40B4-BE49-F238E27FC236}">
                <a16:creationId xmlns:a16="http://schemas.microsoft.com/office/drawing/2014/main" id="{17FE2B50-0153-E784-A92C-6AF46AB35C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48824" y="5168101"/>
            <a:ext cx="1264734" cy="1683506"/>
          </a:xfrm>
          <a:prstGeom prst="rect">
            <a:avLst/>
          </a:prstGeom>
        </p:spPr>
      </p:pic>
    </p:spTree>
    <p:extLst>
      <p:ext uri="{BB962C8B-B14F-4D97-AF65-F5344CB8AC3E}">
        <p14:creationId xmlns:p14="http://schemas.microsoft.com/office/powerpoint/2010/main" val="14434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8E60C-74DA-C846-AD1C-8FAFB50ED289}"/>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2</a:t>
            </a:r>
            <a:r>
              <a:rPr lang="vi-VN" sz="24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sp>
        <p:nvSpPr>
          <p:cNvPr id="8" name="Freeform 13">
            <a:extLst>
              <a:ext uri="{FF2B5EF4-FFF2-40B4-BE49-F238E27FC236}">
                <a16:creationId xmlns:a16="http://schemas.microsoft.com/office/drawing/2014/main" id="{118FB7CA-C286-E045-BBCF-756F51B3CCB9}"/>
              </a:ext>
            </a:extLst>
          </p:cNvPr>
          <p:cNvSpPr/>
          <p:nvPr/>
        </p:nvSpPr>
        <p:spPr>
          <a:xfrm>
            <a:off x="-14517" y="5765800"/>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2400">
              <a:latin typeface="UTM Avo" panose="02040603050506020204" pitchFamily="18"/>
            </a:endParaRPr>
          </a:p>
        </p:txBody>
      </p:sp>
      <p:grpSp>
        <p:nvGrpSpPr>
          <p:cNvPr id="9" name="Group 8">
            <a:extLst>
              <a:ext uri="{FF2B5EF4-FFF2-40B4-BE49-F238E27FC236}">
                <a16:creationId xmlns:a16="http://schemas.microsoft.com/office/drawing/2014/main" id="{6ECDADB9-5A95-E820-B4FE-8233A0B086E0}"/>
              </a:ext>
            </a:extLst>
          </p:cNvPr>
          <p:cNvGrpSpPr/>
          <p:nvPr/>
        </p:nvGrpSpPr>
        <p:grpSpPr>
          <a:xfrm>
            <a:off x="7548325" y="2443095"/>
            <a:ext cx="3702319" cy="4037901"/>
            <a:chOff x="-1" y="0"/>
            <a:chExt cx="4473519" cy="4654952"/>
          </a:xfrm>
        </p:grpSpPr>
        <p:sp>
          <p:nvSpPr>
            <p:cNvPr id="14" name="Freeform 3">
              <a:extLst>
                <a:ext uri="{FF2B5EF4-FFF2-40B4-BE49-F238E27FC236}">
                  <a16:creationId xmlns:a16="http://schemas.microsoft.com/office/drawing/2014/main" id="{64CFA774-10A7-E053-71BC-A68384F0C57E}"/>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sz="2400">
                <a:latin typeface="UTM Avo" panose="02040603050506020204" pitchFamily="18"/>
              </a:endParaRPr>
            </a:p>
          </p:txBody>
        </p:sp>
      </p:grpSp>
      <p:grpSp>
        <p:nvGrpSpPr>
          <p:cNvPr id="15" name="Group 14">
            <a:extLst>
              <a:ext uri="{FF2B5EF4-FFF2-40B4-BE49-F238E27FC236}">
                <a16:creationId xmlns:a16="http://schemas.microsoft.com/office/drawing/2014/main" id="{90CDBF73-4B97-7753-3668-A7915661F06B}"/>
              </a:ext>
            </a:extLst>
          </p:cNvPr>
          <p:cNvGrpSpPr/>
          <p:nvPr/>
        </p:nvGrpSpPr>
        <p:grpSpPr>
          <a:xfrm>
            <a:off x="877819" y="1982244"/>
            <a:ext cx="6327831" cy="4277070"/>
            <a:chOff x="817892" y="5048569"/>
            <a:chExt cx="9491746" cy="5212340"/>
          </a:xfrm>
        </p:grpSpPr>
        <p:sp>
          <p:nvSpPr>
            <p:cNvPr id="16" name="TextBox 15">
              <a:extLst>
                <a:ext uri="{FF2B5EF4-FFF2-40B4-BE49-F238E27FC236}">
                  <a16:creationId xmlns:a16="http://schemas.microsoft.com/office/drawing/2014/main" id="{EEDE4C82-55C7-7283-AB26-0D060F193874}"/>
                </a:ext>
              </a:extLst>
            </p:cNvPr>
            <p:cNvSpPr txBox="1"/>
            <p:nvPr/>
          </p:nvSpPr>
          <p:spPr>
            <a:xfrm>
              <a:off x="1331904" y="5969735"/>
              <a:ext cx="8977734" cy="4291174"/>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495325" indent="-495325" algn="just">
                <a:lnSpc>
                  <a:spcPct val="150000"/>
                </a:lnSpc>
                <a:spcBef>
                  <a:spcPts val="600"/>
                </a:spcBef>
                <a:buFont typeface="+mj-lt"/>
                <a:buAutoNum type="alphaLcPeriod"/>
              </a:pPr>
              <a:r>
                <a:rPr lang="vi-VN" sz="2400" dirty="0">
                  <a:latin typeface="UTM Avo" panose="02040603050506020204" pitchFamily="18"/>
                  <a:cs typeface="Arial" panose="020B0604020202020204" pitchFamily="34" charset="0"/>
                </a:rPr>
                <a:t>Các bạn trong tranh đã dùng những cách nào để thiết lập quan hệ bạn bè?</a:t>
              </a:r>
            </a:p>
            <a:p>
              <a:pPr marL="495325" indent="-495325" algn="just">
                <a:lnSpc>
                  <a:spcPct val="150000"/>
                </a:lnSpc>
                <a:spcBef>
                  <a:spcPts val="600"/>
                </a:spcBef>
                <a:buFont typeface="+mj-lt"/>
                <a:buAutoNum type="alphaLcPeriod"/>
              </a:pPr>
              <a:r>
                <a:rPr lang="vi-VN" sz="2400" dirty="0">
                  <a:latin typeface="UTM Avo" panose="02040603050506020204" pitchFamily="18"/>
                  <a:cs typeface="Arial" panose="020B0604020202020204" pitchFamily="34" charset="0"/>
                </a:rPr>
                <a:t>Em hãy kể thêm một số cách khác để thiết lập quan hệ bạn bè.</a:t>
              </a:r>
            </a:p>
          </p:txBody>
        </p:sp>
        <p:pic>
          <p:nvPicPr>
            <p:cNvPr id="17" name="Picture 2">
              <a:extLst>
                <a:ext uri="{FF2B5EF4-FFF2-40B4-BE49-F238E27FC236}">
                  <a16:creationId xmlns:a16="http://schemas.microsoft.com/office/drawing/2014/main" id="{B825E115-BA4B-BF47-458F-EB66875690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7892" y="5048569"/>
              <a:ext cx="1317610" cy="1215495"/>
            </a:xfrm>
            <a:prstGeom prst="rect">
              <a:avLst/>
            </a:prstGeom>
          </p:spPr>
        </p:pic>
      </p:grpSp>
      <p:pic>
        <p:nvPicPr>
          <p:cNvPr id="18" name="Picture 17">
            <a:extLst>
              <a:ext uri="{FF2B5EF4-FFF2-40B4-BE49-F238E27FC236}">
                <a16:creationId xmlns:a16="http://schemas.microsoft.com/office/drawing/2014/main" id="{2DEDBFE8-C008-9E5B-8754-FA34DEB30DFC}"/>
              </a:ext>
            </a:extLst>
          </p:cNvPr>
          <p:cNvPicPr>
            <a:picLocks noChangeAspect="1"/>
          </p:cNvPicPr>
          <p:nvPr/>
        </p:nvPicPr>
        <p:blipFill rotWithShape="1">
          <a:blip r:embed="rId7">
            <a:extLst>
              <a:ext uri="{28A0092B-C50C-407E-A947-70E740481C1C}">
                <a14:useLocalDpi xmlns:a14="http://schemas.microsoft.com/office/drawing/2010/main" val="0"/>
              </a:ext>
            </a:extLst>
          </a:blip>
          <a:srcRect b="11228"/>
          <a:stretch/>
        </p:blipFill>
        <p:spPr>
          <a:xfrm>
            <a:off x="7409885" y="3307385"/>
            <a:ext cx="4101271" cy="3173611"/>
          </a:xfrm>
          <a:prstGeom prst="rect">
            <a:avLst/>
          </a:prstGeom>
        </p:spPr>
      </p:pic>
    </p:spTree>
    <p:extLst>
      <p:ext uri="{BB962C8B-B14F-4D97-AF65-F5344CB8AC3E}">
        <p14:creationId xmlns:p14="http://schemas.microsoft.com/office/powerpoint/2010/main" val="16800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2037A-CFBE-2E6C-AF3A-9C05F3ED1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221" y="2712722"/>
            <a:ext cx="5623558" cy="5623558"/>
          </a:xfrm>
          <a:prstGeom prst="rect">
            <a:avLst/>
          </a:prstGeom>
        </p:spPr>
      </p:pic>
      <p:pic>
        <p:nvPicPr>
          <p:cNvPr id="6" name="Picture 5">
            <a:extLst>
              <a:ext uri="{FF2B5EF4-FFF2-40B4-BE49-F238E27FC236}">
                <a16:creationId xmlns:a16="http://schemas.microsoft.com/office/drawing/2014/main" id="{160D6CB6-73A7-F5F8-5E62-F55DC44FA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13362"/>
            <a:ext cx="5623558" cy="5623558"/>
          </a:xfrm>
          <a:prstGeom prst="rect">
            <a:avLst/>
          </a:prstGeom>
        </p:spPr>
      </p:pic>
      <p:pic>
        <p:nvPicPr>
          <p:cNvPr id="10" name="Picture 9">
            <a:extLst>
              <a:ext uri="{FF2B5EF4-FFF2-40B4-BE49-F238E27FC236}">
                <a16:creationId xmlns:a16="http://schemas.microsoft.com/office/drawing/2014/main" id="{6793587B-3E8E-ACA1-39A3-D025DE45C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2" y="-91438"/>
            <a:ext cx="6035038" cy="6035038"/>
          </a:xfrm>
          <a:prstGeom prst="rect">
            <a:avLst/>
          </a:prstGeom>
        </p:spPr>
      </p:pic>
    </p:spTree>
    <p:extLst>
      <p:ext uri="{BB962C8B-B14F-4D97-AF65-F5344CB8AC3E}">
        <p14:creationId xmlns:p14="http://schemas.microsoft.com/office/powerpoint/2010/main" val="407592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reeform 16">
            <a:extLst>
              <a:ext uri="{FF2B5EF4-FFF2-40B4-BE49-F238E27FC236}">
                <a16:creationId xmlns:a16="http://schemas.microsoft.com/office/drawing/2014/main" id="{2E53ED18-1ED1-F5AF-B571-9741F265822F}"/>
              </a:ext>
            </a:extLst>
          </p:cNvPr>
          <p:cNvSpPr/>
          <p:nvPr/>
        </p:nvSpPr>
        <p:spPr>
          <a:xfrm>
            <a:off x="-890144" y="5656380"/>
            <a:ext cx="660400" cy="466144"/>
          </a:xfrm>
          <a:custGeom>
            <a:avLst/>
            <a:gdLst/>
            <a:ahLst/>
            <a:cxnLst/>
            <a:rect l="l" t="t" r="r" b="b"/>
            <a:pathLst>
              <a:path w="1348396" h="1093633">
                <a:moveTo>
                  <a:pt x="0" y="0"/>
                </a:moveTo>
                <a:lnTo>
                  <a:pt x="1348396" y="0"/>
                </a:lnTo>
                <a:lnTo>
                  <a:pt x="1348396" y="1093632"/>
                </a:lnTo>
                <a:lnTo>
                  <a:pt x="0" y="1093632"/>
                </a:lnTo>
                <a:lnTo>
                  <a:pt x="0" y="0"/>
                </a:lnTo>
                <a:close/>
              </a:path>
            </a:pathLst>
          </a:custGeom>
          <a:blipFill>
            <a:blip r:embed="rId3">
              <a:extLst>
                <a:ext uri="{96DAC541-7B7A-43D3-8B79-37D633B846F1}">
                  <asvg:svgBlip xmlns:asvg="http://schemas.microsoft.com/office/drawing/2016/SVG/main" r:embed="rId4"/>
                </a:ext>
              </a:extLst>
            </a:blip>
            <a:stretch>
              <a:fillRect r="-46137"/>
            </a:stretch>
          </a:blipFill>
        </p:spPr>
        <p:txBody>
          <a:bodyPr/>
          <a:lstStyle/>
          <a:p>
            <a:endParaRPr lang="en-US" sz="2400">
              <a:latin typeface="UTM Avo" panose="02040603050506020204" pitchFamily="18"/>
            </a:endParaRPr>
          </a:p>
        </p:txBody>
      </p:sp>
      <p:sp>
        <p:nvSpPr>
          <p:cNvPr id="14" name="Line Callout 1 (Border and Accent Bar) 3">
            <a:extLst>
              <a:ext uri="{FF2B5EF4-FFF2-40B4-BE49-F238E27FC236}">
                <a16:creationId xmlns:a16="http://schemas.microsoft.com/office/drawing/2014/main" id="{31E15A38-2342-79F1-4E15-EBF9DE5946CF}"/>
              </a:ext>
            </a:extLst>
          </p:cNvPr>
          <p:cNvSpPr/>
          <p:nvPr/>
        </p:nvSpPr>
        <p:spPr>
          <a:xfrm>
            <a:off x="0" y="1537620"/>
            <a:ext cx="12191999" cy="70666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b="1" dirty="0">
                <a:solidFill>
                  <a:schemeClr val="tx1"/>
                </a:solidFill>
                <a:latin typeface="UTM Avo" panose="02040603050506020204" pitchFamily="18"/>
                <a:cs typeface="Arial" panose="020B0604020202020204" pitchFamily="34" charset="0"/>
              </a:rPr>
              <a:t>a.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dùng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để</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thiết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lập</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hệ</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bè</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là</a:t>
            </a:r>
            <a:r>
              <a:rPr lang="en-US" sz="2400" b="1" dirty="0">
                <a:solidFill>
                  <a:schemeClr val="tx1"/>
                </a:solidFill>
                <a:latin typeface="UTM Avo" panose="02040603050506020204" pitchFamily="18"/>
                <a:cs typeface="Arial" panose="020B0604020202020204" pitchFamily="34" charset="0"/>
              </a:rPr>
              <a:t>:</a:t>
            </a:r>
          </a:p>
        </p:txBody>
      </p:sp>
      <p:sp>
        <p:nvSpPr>
          <p:cNvPr id="16" name="TextBox 15">
            <a:extLst>
              <a:ext uri="{FF2B5EF4-FFF2-40B4-BE49-F238E27FC236}">
                <a16:creationId xmlns:a16="http://schemas.microsoft.com/office/drawing/2014/main" id="{41E8FF0B-E338-C8F1-9553-7AC5C9C421D4}"/>
              </a:ext>
            </a:extLst>
          </p:cNvPr>
          <p:cNvSpPr txBox="1"/>
          <p:nvPr/>
        </p:nvSpPr>
        <p:spPr>
          <a:xfrm>
            <a:off x="465443" y="5724503"/>
            <a:ext cx="3923678" cy="950260"/>
          </a:xfrm>
          <a:prstGeom prst="rect">
            <a:avLst/>
          </a:prstGeom>
          <a:no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1: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Chủ</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chào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hỏi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giúp</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đỡ</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mới</a:t>
            </a:r>
            <a:endParaRPr lang="en-US" sz="2000" dirty="0">
              <a:latin typeface="UTM Avo" panose="02040603050506020204" pitchFamily="18"/>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97B196D-04CF-E919-16A9-9FC349208EFA}"/>
              </a:ext>
            </a:extLst>
          </p:cNvPr>
          <p:cNvSpPr txBox="1"/>
          <p:nvPr/>
        </p:nvSpPr>
        <p:spPr>
          <a:xfrm>
            <a:off x="4680184" y="5889452"/>
            <a:ext cx="4333187" cy="950260"/>
          </a:xfrm>
          <a:prstGeom prst="rect">
            <a:avLst/>
          </a:prstGeom>
          <a:solidFill>
            <a:srgbClr val="FFF9F7"/>
          </a:solid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2: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Chủ</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chào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tự</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giới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thiệu</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bản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thân</a:t>
            </a:r>
            <a:endParaRPr lang="en-US" sz="2000" dirty="0">
              <a:latin typeface="UTM Avo" panose="02040603050506020204" pitchFamily="18"/>
              <a:ea typeface="Calibri"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DE57EF7-146A-1B2B-6ACB-6FC2D49A66CB}"/>
              </a:ext>
            </a:extLst>
          </p:cNvPr>
          <p:cNvPicPr>
            <a:picLocks noChangeAspect="1"/>
          </p:cNvPicPr>
          <p:nvPr/>
        </p:nvPicPr>
        <p:blipFill rotWithShape="1">
          <a:blip r:embed="rId5">
            <a:extLst>
              <a:ext uri="{28A0092B-C50C-407E-A947-70E740481C1C}">
                <a14:useLocalDpi xmlns:a14="http://schemas.microsoft.com/office/drawing/2010/main" val="0"/>
              </a:ext>
            </a:extLst>
          </a:blip>
          <a:srcRect t="28270" b="27148"/>
          <a:stretch/>
        </p:blipFill>
        <p:spPr>
          <a:xfrm>
            <a:off x="334813" y="2278250"/>
            <a:ext cx="8678558" cy="3869131"/>
          </a:xfrm>
          <a:prstGeom prst="rect">
            <a:avLst/>
          </a:prstGeom>
        </p:spPr>
      </p:pic>
    </p:spTree>
    <p:extLst>
      <p:ext uri="{BB962C8B-B14F-4D97-AF65-F5344CB8AC3E}">
        <p14:creationId xmlns:p14="http://schemas.microsoft.com/office/powerpoint/2010/main" val="31655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630</TotalTime>
  <Words>1264</Words>
  <PresentationFormat>Widescreen</PresentationFormat>
  <Paragraphs>103</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UTM Avo</vt:lpstr>
      <vt:lpstr>Calibri</vt:lpstr>
      <vt:lpstr>Wingdings</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2023-10-17T08:44:51Z</dcterms:created>
  <dcterms:modified xsi:type="dcterms:W3CDTF">2024-01-25T01:18:12Z</dcterms:modified>
</cp:coreProperties>
</file>