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70" r:id="rId2"/>
    <p:sldId id="450" r:id="rId3"/>
    <p:sldId id="347" r:id="rId4"/>
    <p:sldId id="457" r:id="rId5"/>
    <p:sldId id="453" r:id="rId6"/>
    <p:sldId id="454" r:id="rId7"/>
    <p:sldId id="456" r:id="rId8"/>
    <p:sldId id="452" r:id="rId9"/>
    <p:sldId id="455" r:id="rId10"/>
    <p:sldId id="451" r:id="rId11"/>
    <p:sldId id="287" r:id="rId12"/>
    <p:sldId id="438" r:id="rId13"/>
    <p:sldId id="445" r:id="rId14"/>
    <p:sldId id="446" r:id="rId15"/>
  </p:sldIdLst>
  <p:sldSz cx="12192000" cy="6858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FF"/>
    <a:srgbClr val="CE229D"/>
    <a:srgbClr val="BEF488"/>
    <a:srgbClr val="FF99CC"/>
    <a:srgbClr val="CBF9C5"/>
    <a:srgbClr val="DAE91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74" autoAdjust="0"/>
    <p:restoredTop sz="85063" autoAdjust="0"/>
  </p:normalViewPr>
  <p:slideViewPr>
    <p:cSldViewPr>
      <p:cViewPr varScale="1">
        <p:scale>
          <a:sx n="53" d="100"/>
          <a:sy n="53" d="100"/>
        </p:scale>
        <p:origin x="476" y="4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C6A80E74-5C63-4567-9E1D-85990305E9E2}" type="slidenum">
              <a:rPr lang="en-US" altLang="en-US"/>
              <a:pPr/>
              <a:t>‹#›</a:t>
            </a:fld>
            <a:endParaRPr lang="en-US" altLang="en-US"/>
          </a:p>
        </p:txBody>
      </p:sp>
    </p:spTree>
    <p:extLst>
      <p:ext uri="{BB962C8B-B14F-4D97-AF65-F5344CB8AC3E}">
        <p14:creationId xmlns:p14="http://schemas.microsoft.com/office/powerpoint/2010/main" val="307716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3</a:t>
            </a:fld>
            <a:endParaRPr lang="en-US" altLang="en-US"/>
          </a:p>
        </p:txBody>
      </p:sp>
    </p:spTree>
    <p:extLst>
      <p:ext uri="{BB962C8B-B14F-4D97-AF65-F5344CB8AC3E}">
        <p14:creationId xmlns:p14="http://schemas.microsoft.com/office/powerpoint/2010/main" val="1426513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4</a:t>
            </a:fld>
            <a:endParaRPr lang="en-US" altLang="en-US"/>
          </a:p>
        </p:txBody>
      </p:sp>
    </p:spTree>
    <p:extLst>
      <p:ext uri="{BB962C8B-B14F-4D97-AF65-F5344CB8AC3E}">
        <p14:creationId xmlns:p14="http://schemas.microsoft.com/office/powerpoint/2010/main" val="1013865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10</a:t>
            </a:fld>
            <a:endParaRPr lang="en-US" altLang="en-US"/>
          </a:p>
        </p:txBody>
      </p:sp>
    </p:spTree>
    <p:extLst>
      <p:ext uri="{BB962C8B-B14F-4D97-AF65-F5344CB8AC3E}">
        <p14:creationId xmlns:p14="http://schemas.microsoft.com/office/powerpoint/2010/main" val="208136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182D5-9A57-4D41-8004-71D48B91AAED}" type="slidenum">
              <a:rPr lang="en-US" altLang="en-US"/>
              <a:pPr/>
              <a:t>‹#›</a:t>
            </a:fld>
            <a:endParaRPr lang="en-US" altLang="en-US"/>
          </a:p>
        </p:txBody>
      </p:sp>
    </p:spTree>
    <p:extLst>
      <p:ext uri="{BB962C8B-B14F-4D97-AF65-F5344CB8AC3E}">
        <p14:creationId xmlns:p14="http://schemas.microsoft.com/office/powerpoint/2010/main" val="246013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D642696-76AD-4910-A61C-3CE08A888586}" type="slidenum">
              <a:rPr lang="en-US" altLang="en-US"/>
              <a:pPr/>
              <a:t>‹#›</a:t>
            </a:fld>
            <a:endParaRPr lang="en-US" altLang="en-US"/>
          </a:p>
        </p:txBody>
      </p:sp>
    </p:spTree>
    <p:extLst>
      <p:ext uri="{BB962C8B-B14F-4D97-AF65-F5344CB8AC3E}">
        <p14:creationId xmlns:p14="http://schemas.microsoft.com/office/powerpoint/2010/main" val="33832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C77251-FB86-4650-828E-17A56F22E60B}" type="slidenum">
              <a:rPr lang="en-US" altLang="en-US"/>
              <a:pPr/>
              <a:t>‹#›</a:t>
            </a:fld>
            <a:endParaRPr lang="en-US" altLang="en-US"/>
          </a:p>
        </p:txBody>
      </p:sp>
    </p:spTree>
    <p:extLst>
      <p:ext uri="{BB962C8B-B14F-4D97-AF65-F5344CB8AC3E}">
        <p14:creationId xmlns:p14="http://schemas.microsoft.com/office/powerpoint/2010/main" val="275908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AEDF99-D713-483D-B8D5-55E056F88A06}" type="slidenum">
              <a:rPr lang="en-US" altLang="en-US"/>
              <a:pPr/>
              <a:t>‹#›</a:t>
            </a:fld>
            <a:endParaRPr lang="en-US" altLang="en-US"/>
          </a:p>
        </p:txBody>
      </p:sp>
    </p:spTree>
    <p:extLst>
      <p:ext uri="{BB962C8B-B14F-4D97-AF65-F5344CB8AC3E}">
        <p14:creationId xmlns:p14="http://schemas.microsoft.com/office/powerpoint/2010/main" val="229689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03958-85A8-4553-BC98-7A311689EA79}" type="slidenum">
              <a:rPr lang="en-US" altLang="en-US"/>
              <a:pPr/>
              <a:t>‹#›</a:t>
            </a:fld>
            <a:endParaRPr lang="en-US" altLang="en-US"/>
          </a:p>
        </p:txBody>
      </p:sp>
    </p:spTree>
    <p:extLst>
      <p:ext uri="{BB962C8B-B14F-4D97-AF65-F5344CB8AC3E}">
        <p14:creationId xmlns:p14="http://schemas.microsoft.com/office/powerpoint/2010/main" val="366637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D35E1B-FAE3-42FB-B73C-249FC76A0D5C}" type="slidenum">
              <a:rPr lang="en-US" altLang="en-US"/>
              <a:pPr/>
              <a:t>‹#›</a:t>
            </a:fld>
            <a:endParaRPr lang="en-US" altLang="en-US"/>
          </a:p>
        </p:txBody>
      </p:sp>
    </p:spTree>
    <p:extLst>
      <p:ext uri="{BB962C8B-B14F-4D97-AF65-F5344CB8AC3E}">
        <p14:creationId xmlns:p14="http://schemas.microsoft.com/office/powerpoint/2010/main" val="228025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50F60A-B2C2-4E61-93F5-1F7E1FE20ED7}" type="slidenum">
              <a:rPr lang="en-US" altLang="en-US"/>
              <a:pPr/>
              <a:t>‹#›</a:t>
            </a:fld>
            <a:endParaRPr lang="en-US" altLang="en-US"/>
          </a:p>
        </p:txBody>
      </p:sp>
    </p:spTree>
    <p:extLst>
      <p:ext uri="{BB962C8B-B14F-4D97-AF65-F5344CB8AC3E}">
        <p14:creationId xmlns:p14="http://schemas.microsoft.com/office/powerpoint/2010/main" val="331951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9C414E-8818-47C0-B21F-C4A253DB29FE}" type="slidenum">
              <a:rPr lang="en-US" altLang="en-US"/>
              <a:pPr/>
              <a:t>‹#›</a:t>
            </a:fld>
            <a:endParaRPr lang="en-US" altLang="en-US"/>
          </a:p>
        </p:txBody>
      </p:sp>
    </p:spTree>
    <p:extLst>
      <p:ext uri="{BB962C8B-B14F-4D97-AF65-F5344CB8AC3E}">
        <p14:creationId xmlns:p14="http://schemas.microsoft.com/office/powerpoint/2010/main" val="306458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8F29E7-4A63-4BC8-9C79-6DB6766CB83B}" type="slidenum">
              <a:rPr lang="en-US" altLang="en-US"/>
              <a:pPr/>
              <a:t>‹#›</a:t>
            </a:fld>
            <a:endParaRPr lang="en-US" altLang="en-US"/>
          </a:p>
        </p:txBody>
      </p:sp>
    </p:spTree>
    <p:extLst>
      <p:ext uri="{BB962C8B-B14F-4D97-AF65-F5344CB8AC3E}">
        <p14:creationId xmlns:p14="http://schemas.microsoft.com/office/powerpoint/2010/main" val="42785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FC1B41-189D-461C-B5D3-0D02BCB04056}" type="slidenum">
              <a:rPr lang="en-US" altLang="en-US"/>
              <a:pPr/>
              <a:t>‹#›</a:t>
            </a:fld>
            <a:endParaRPr lang="en-US" altLang="en-US"/>
          </a:p>
        </p:txBody>
      </p:sp>
    </p:spTree>
    <p:extLst>
      <p:ext uri="{BB962C8B-B14F-4D97-AF65-F5344CB8AC3E}">
        <p14:creationId xmlns:p14="http://schemas.microsoft.com/office/powerpoint/2010/main" val="25801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F9C9A-42F9-4C34-8C3D-8412EB6BEE67}" type="slidenum">
              <a:rPr lang="en-US" altLang="en-US"/>
              <a:pPr/>
              <a:t>‹#›</a:t>
            </a:fld>
            <a:endParaRPr lang="en-US" altLang="en-US"/>
          </a:p>
        </p:txBody>
      </p:sp>
    </p:spTree>
    <p:extLst>
      <p:ext uri="{BB962C8B-B14F-4D97-AF65-F5344CB8AC3E}">
        <p14:creationId xmlns:p14="http://schemas.microsoft.com/office/powerpoint/2010/main" val="2759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AB66E5-8B6A-48A2-893E-41C249D68AB6}" type="slidenum">
              <a:rPr lang="en-US" altLang="en-US"/>
              <a:pPr/>
              <a:t>‹#›</a:t>
            </a:fld>
            <a:endParaRPr lang="en-US" altLang="en-US"/>
          </a:p>
        </p:txBody>
      </p:sp>
    </p:spTree>
    <p:extLst>
      <p:ext uri="{BB962C8B-B14F-4D97-AF65-F5344CB8AC3E}">
        <p14:creationId xmlns:p14="http://schemas.microsoft.com/office/powerpoint/2010/main" val="32536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F10DE5D-6CB7-436A-8139-AD8DFE82A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w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46" y="-29767"/>
            <a:ext cx="12539367" cy="68877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3125" y="4581994"/>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824647" y="-73002"/>
            <a:ext cx="4208780" cy="1571625"/>
          </a:xfrm>
          <a:prstGeom prst="rect">
            <a:avLst/>
          </a:prstGeom>
        </p:spPr>
      </p:pic>
      <p:pic>
        <p:nvPicPr>
          <p:cNvPr id="11"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671" y="4697122"/>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1350C4A-AE22-41F5-849A-ED1B23C2BF1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8974" t="17589" r="6123" b="17739"/>
          <a:stretch/>
        </p:blipFill>
        <p:spPr>
          <a:xfrm>
            <a:off x="1660772" y="1421231"/>
            <a:ext cx="9314532" cy="3415570"/>
          </a:xfrm>
          <a:prstGeom prst="rect">
            <a:avLst/>
          </a:prstGeom>
        </p:spPr>
      </p:pic>
      <p:sp>
        <p:nvSpPr>
          <p:cNvPr id="4" name="Rectangle 3">
            <a:extLst>
              <a:ext uri="{FF2B5EF4-FFF2-40B4-BE49-F238E27FC236}">
                <a16:creationId xmlns:a16="http://schemas.microsoft.com/office/drawing/2014/main" id="{131EA5F2-B497-4C35-AE91-FE1482BC873B}"/>
              </a:ext>
            </a:extLst>
          </p:cNvPr>
          <p:cNvSpPr/>
          <p:nvPr/>
        </p:nvSpPr>
        <p:spPr>
          <a:xfrm>
            <a:off x="1660772" y="2912852"/>
            <a:ext cx="9080189" cy="1626086"/>
          </a:xfrm>
          <a:prstGeom prst="rect">
            <a:avLst/>
          </a:prstGeom>
        </p:spPr>
        <p:txBody>
          <a:bodyPr wrap="square">
            <a:spAutoFit/>
          </a:bodyPr>
          <a:lstStyle/>
          <a:p>
            <a:pPr marL="0" marR="0" lvl="0" indent="0" algn="ctr" defTabSz="914400" rtl="0" eaLnBrk="0" fontAlgn="base" latinLnBrk="0" hangingPunct="0">
              <a:lnSpc>
                <a:spcPct val="100000"/>
              </a:lnSpc>
              <a:spcBef>
                <a:spcPts val="1350"/>
              </a:spcBef>
              <a:spcAft>
                <a:spcPct val="0"/>
              </a:spcAft>
              <a:buClrTx/>
              <a:buSzTx/>
              <a:buFontTx/>
              <a:buNone/>
              <a:tabLst/>
              <a:defRPr/>
            </a:pPr>
            <a:r>
              <a:rPr kumimoji="0" lang="en-US"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Nói</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nghe</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 </a:t>
            </a:r>
          </a:p>
          <a:p>
            <a:pPr marL="0" marR="0" lvl="0" indent="0" algn="ctr" defTabSz="914400" rtl="0" eaLnBrk="0" fontAlgn="base" latinLnBrk="0" hangingPunct="0">
              <a:lnSpc>
                <a:spcPct val="100000"/>
              </a:lnSpc>
              <a:spcBef>
                <a:spcPts val="1350"/>
              </a:spcBef>
              <a:spcAft>
                <a:spcPct val="0"/>
              </a:spcAft>
              <a:buClrTx/>
              <a:buSzTx/>
              <a:buFontTx/>
              <a:buNone/>
              <a:tabLst/>
              <a:defRPr/>
            </a:pPr>
            <a:r>
              <a:rPr kumimoji="0" lang="en-US"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Kể</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chuyện</a:t>
            </a:r>
            <a:r>
              <a:rPr kumimoji="0" lang="en-US" sz="4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 </a:t>
            </a:r>
            <a:r>
              <a:rPr kumimoji="0" lang="vi-VN" sz="4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UTM Ambrose" panose="02040603050506020204" pitchFamily="18" charset="0"/>
                <a:ea typeface="+mn-ea"/>
                <a:cs typeface="Times New Roman" panose="02020603050405020304" pitchFamily="18" charset="0"/>
              </a:rPr>
              <a:t>Cứu người trước đã</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Brushtip-C" panose="020404030505060202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3"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a:extLst>
              <a:ext uri="{FF2B5EF4-FFF2-40B4-BE49-F238E27FC236}">
                <a16:creationId xmlns:a16="http://schemas.microsoft.com/office/drawing/2014/main" id="{27AB186E-776C-4AC4-A0F8-EDAD0DBAAE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400" y="1124744"/>
            <a:ext cx="11305571" cy="5445224"/>
          </a:xfrm>
          <a:prstGeom prst="rect">
            <a:avLst/>
          </a:prstGeom>
          <a:noFill/>
        </p:spPr>
      </p:pic>
      <p:sp>
        <p:nvSpPr>
          <p:cNvPr id="8" name="TextBox 7">
            <a:extLst>
              <a:ext uri="{FF2B5EF4-FFF2-40B4-BE49-F238E27FC236}">
                <a16:creationId xmlns:a16="http://schemas.microsoft.com/office/drawing/2014/main" id="{A64D55E3-E947-48F1-AF44-9C3E16E8D8C0}"/>
              </a:ext>
            </a:extLst>
          </p:cNvPr>
          <p:cNvSpPr txBox="1"/>
          <p:nvPr/>
        </p:nvSpPr>
        <p:spPr>
          <a:xfrm>
            <a:off x="1451641" y="2780928"/>
            <a:ext cx="9793088" cy="1808252"/>
          </a:xfrm>
          <a:prstGeom prst="rect">
            <a:avLst/>
          </a:prstGeom>
          <a:noFill/>
        </p:spPr>
        <p:txBody>
          <a:bodyPr wrap="square">
            <a:spAutoFit/>
          </a:bodyPr>
          <a:lstStyle/>
          <a:p>
            <a:pPr indent="270510" algn="just">
              <a:lnSpc>
                <a:spcPct val="150000"/>
              </a:lnSpc>
            </a:pP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Thi</a:t>
            </a: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kể</a:t>
            </a: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chuyện</a:t>
            </a: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trước</a:t>
            </a: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lớp</a:t>
            </a: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theo</a:t>
            </a: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nhóm</a:t>
            </a:r>
            <a:r>
              <a:rPr lang="en-US" sz="4000" dirty="0">
                <a:solidFill>
                  <a:srgbClr val="FFFF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a:t>
            </a:r>
          </a:p>
          <a:p>
            <a:pPr indent="270510" algn="just">
              <a:lnSpc>
                <a:spcPct val="150000"/>
              </a:lnSpc>
            </a:pP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Thi</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kể</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chuyện</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cá</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nhân</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trước</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lớp</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a:t>
            </a:r>
          </a:p>
        </p:txBody>
      </p:sp>
      <p:sp>
        <p:nvSpPr>
          <p:cNvPr id="3" name="Rectangle 2">
            <a:extLst>
              <a:ext uri="{FF2B5EF4-FFF2-40B4-BE49-F238E27FC236}">
                <a16:creationId xmlns:a16="http://schemas.microsoft.com/office/drawing/2014/main" id="{EDE2AFBD-5191-440B-A543-23BFF2909204}"/>
              </a:ext>
            </a:extLst>
          </p:cNvPr>
          <p:cNvSpPr/>
          <p:nvPr/>
        </p:nvSpPr>
        <p:spPr>
          <a:xfrm>
            <a:off x="2413685" y="1802413"/>
            <a:ext cx="7869000" cy="769441"/>
          </a:xfrm>
          <a:prstGeom prst="rect">
            <a:avLst/>
          </a:prstGeom>
        </p:spPr>
        <p:txBody>
          <a:bodyPr wrap="square">
            <a:spAutoFit/>
          </a:bodyPr>
          <a:lstStyle/>
          <a:p>
            <a:pPr algn="ctr" defTabSz="914384" eaLnBrk="1" hangingPunct="1">
              <a:defRPr/>
            </a:pPr>
            <a:r>
              <a:rPr lang="en-US" altLang="en-US" sz="4400" dirty="0">
                <a:solidFill>
                  <a:srgbClr val="FFC000"/>
                </a:solidFill>
                <a:effectLst>
                  <a:outerShdw blurRad="38100" dist="38100" dir="2700000" algn="tl">
                    <a:srgbClr val="000000">
                      <a:alpha val="43137"/>
                    </a:srgbClr>
                  </a:outerShdw>
                </a:effectLst>
                <a:latin typeface="UTM Essendine Caps" panose="02040603050506020204" pitchFamily="18" charset="0"/>
                <a:cs typeface="Times New Roman" panose="02020603050405020304" pitchFamily="18" charset="0"/>
              </a:rPr>
              <a:t>KỂ CHUYỆN TRƯỚC LỚP</a:t>
            </a:r>
            <a:endParaRPr lang="en-US" altLang="en-US" sz="3200" dirty="0">
              <a:solidFill>
                <a:srgbClr val="FFC000"/>
              </a:solidFill>
              <a:effectLst>
                <a:outerShdw blurRad="38100" dist="38100" dir="2700000" algn="tl">
                  <a:srgbClr val="000000">
                    <a:alpha val="43137"/>
                  </a:srgbClr>
                </a:outerShdw>
              </a:effectLst>
              <a:latin typeface="UTM Essendine Caps"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87193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225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669800" y="739622"/>
            <a:ext cx="11305256" cy="769441"/>
          </a:xfrm>
          <a:prstGeom prst="rect">
            <a:avLst/>
          </a:prstGeom>
          <a:noFill/>
        </p:spPr>
        <p:txBody>
          <a:bodyPr wrap="square" rtlCol="0">
            <a:spAutoFit/>
          </a:bodyPr>
          <a:lstStyle/>
          <a:p>
            <a:r>
              <a:rPr lang="en-US" sz="4400" b="1" dirty="0">
                <a:solidFill>
                  <a:srgbClr val="0070C0"/>
                </a:solidFill>
                <a:latin typeface="UTM Avo" panose="02040603050506020204" pitchFamily="18" charset="0"/>
              </a:rPr>
              <a:t>TRAO ĐỔI VỀ NỘI DUNG CÂU CHUYỆN</a:t>
            </a:r>
          </a:p>
        </p:txBody>
      </p:sp>
      <p:grpSp>
        <p:nvGrpSpPr>
          <p:cNvPr id="4" name="Group 3">
            <a:extLst>
              <a:ext uri="{FF2B5EF4-FFF2-40B4-BE49-F238E27FC236}">
                <a16:creationId xmlns:a16="http://schemas.microsoft.com/office/drawing/2014/main" id="{51D9FF80-EBA2-4EBB-9C84-9C799B29B0D3}"/>
              </a:ext>
            </a:extLst>
          </p:cNvPr>
          <p:cNvGrpSpPr/>
          <p:nvPr/>
        </p:nvGrpSpPr>
        <p:grpSpPr>
          <a:xfrm>
            <a:off x="3755740" y="3289049"/>
            <a:ext cx="4680520" cy="3548035"/>
            <a:chOff x="8604068" y="6331731"/>
            <a:chExt cx="3235139" cy="2359924"/>
          </a:xfrm>
        </p:grpSpPr>
        <p:pic>
          <p:nvPicPr>
            <p:cNvPr id="5" name="Picture 4">
              <a:extLst>
                <a:ext uri="{FF2B5EF4-FFF2-40B4-BE49-F238E27FC236}">
                  <a16:creationId xmlns:a16="http://schemas.microsoft.com/office/drawing/2014/main" id="{EBA7C922-9A02-4ED5-AC99-609C22826B35}"/>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6" name="TextBox 5">
              <a:extLst>
                <a:ext uri="{FF2B5EF4-FFF2-40B4-BE49-F238E27FC236}">
                  <a16:creationId xmlns:a16="http://schemas.microsoft.com/office/drawing/2014/main" id="{44210068-9B33-43DD-927C-5D43C668CB23}"/>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7" name="TextBox 6">
            <a:extLst>
              <a:ext uri="{FF2B5EF4-FFF2-40B4-BE49-F238E27FC236}">
                <a16:creationId xmlns:a16="http://schemas.microsoft.com/office/drawing/2014/main" id="{447E44A4-6DBC-43F2-A696-5B122847D4E4}"/>
              </a:ext>
            </a:extLst>
          </p:cNvPr>
          <p:cNvSpPr txBox="1"/>
          <p:nvPr/>
        </p:nvSpPr>
        <p:spPr>
          <a:xfrm>
            <a:off x="695400" y="2063547"/>
            <a:ext cx="11305256" cy="830997"/>
          </a:xfrm>
          <a:prstGeom prst="rect">
            <a:avLst/>
          </a:prstGeom>
          <a:noFill/>
        </p:spPr>
        <p:txBody>
          <a:bodyPr wrap="square" rtlCol="0">
            <a:spAutoFit/>
          </a:bodyPr>
          <a:lstStyle/>
          <a:p>
            <a:pPr algn="ct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Thảo</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luận</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nhóm</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đôi</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và</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báo</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cáo</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kết</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quả</a:t>
            </a:r>
            <a:r>
              <a:rPr lang="en-US" sz="4800" b="1" dirty="0">
                <a:solidFill>
                  <a:srgbClr val="FF0000"/>
                </a:solidFill>
                <a:effectLst>
                  <a:outerShdw blurRad="38100" dist="38100" dir="2700000" algn="tl">
                    <a:srgbClr val="000000">
                      <a:alpha val="43137"/>
                    </a:srgbClr>
                  </a:outerShdw>
                </a:effectLst>
                <a:latin typeface="UTM Androgyne"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10378527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8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58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7455"/>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32003D-8E1C-29FC-417E-D35B938FA4F8}"/>
              </a:ext>
            </a:extLst>
          </p:cNvPr>
          <p:cNvSpPr txBox="1"/>
          <p:nvPr/>
        </p:nvSpPr>
        <p:spPr>
          <a:xfrm>
            <a:off x="839416" y="752097"/>
            <a:ext cx="10513168" cy="5368714"/>
          </a:xfrm>
          <a:prstGeom prst="rect">
            <a:avLst/>
          </a:prstGeom>
          <a:noFill/>
        </p:spPr>
        <p:txBody>
          <a:bodyPr wrap="square">
            <a:spAutoFit/>
          </a:bodyPr>
          <a:lstStyle/>
          <a:p>
            <a:pPr algn="just">
              <a:lnSpc>
                <a:spcPct val="120000"/>
              </a:lnSpc>
            </a:pPr>
            <a:r>
              <a:rPr lang="vi-VN" sz="3200">
                <a:solidFill>
                  <a:srgbClr val="FF0000"/>
                </a:solidFill>
                <a:latin typeface="UTM Avo" panose="02040603050506020204" pitchFamily="18" charset="0"/>
              </a:rPr>
              <a:t>          </a:t>
            </a:r>
            <a:r>
              <a:rPr lang="pt-BR" sz="3200">
                <a:solidFill>
                  <a:srgbClr val="FF0000"/>
                </a:solidFill>
                <a:latin typeface="UTM Avo" panose="02040603050506020204" pitchFamily="18" charset="0"/>
              </a:rPr>
              <a:t>Điều đáng quý nhất ở thầy thuốc Phạm Bân là gì?</a:t>
            </a:r>
            <a:endParaRPr lang="vi-VN" sz="3200">
              <a:solidFill>
                <a:srgbClr val="FF0000"/>
              </a:solidFill>
              <a:latin typeface="UTM Avo" panose="02040603050506020204" pitchFamily="18" charset="0"/>
            </a:endParaRPr>
          </a:p>
          <a:p>
            <a:pPr algn="just">
              <a:lnSpc>
                <a:spcPct val="120000"/>
              </a:lnSpc>
            </a:pPr>
            <a:r>
              <a:rPr lang="pt-BR" sz="3200">
                <a:latin typeface="UTM Avo" panose="02040603050506020204" pitchFamily="18" charset="0"/>
              </a:rPr>
              <a:t>	</a:t>
            </a:r>
            <a:r>
              <a:rPr lang="vi-VN" sz="3200">
                <a:solidFill>
                  <a:srgbClr val="0070C0"/>
                </a:solidFill>
                <a:latin typeface="UTM Avo" panose="02040603050506020204" pitchFamily="18" charset="0"/>
              </a:rPr>
              <a:t>Điều đáng quý nhất ở thầy thuốc Phạm Bân là:</a:t>
            </a:r>
          </a:p>
          <a:p>
            <a:pPr algn="just">
              <a:lnSpc>
                <a:spcPct val="120000"/>
              </a:lnSpc>
            </a:pPr>
            <a:r>
              <a:rPr lang="vi-VN" sz="3200">
                <a:solidFill>
                  <a:srgbClr val="0070C0"/>
                </a:solidFill>
                <a:latin typeface="UTM Avo" panose="02040603050506020204" pitchFamily="18" charset="0"/>
              </a:rPr>
              <a:t>+ Ông Phạm Bân rất thương người, sẵn sàng cứu chữa và cưu mang người bệnh nghèo khó.</a:t>
            </a:r>
          </a:p>
          <a:p>
            <a:pPr algn="just">
              <a:lnSpc>
                <a:spcPct val="120000"/>
              </a:lnSpc>
            </a:pPr>
            <a:r>
              <a:rPr lang="vi-VN" sz="3200">
                <a:solidFill>
                  <a:srgbClr val="0070C0"/>
                </a:solidFill>
                <a:latin typeface="UTM Avo" panose="02040603050506020204" pitchFamily="18" charset="0"/>
              </a:rPr>
              <a:t>+ Ông rất tận tuỵ cứu chữa, chăm sóc người bệnh.</a:t>
            </a:r>
          </a:p>
          <a:p>
            <a:pPr algn="just">
              <a:lnSpc>
                <a:spcPct val="120000"/>
              </a:lnSpc>
            </a:pPr>
            <a:r>
              <a:rPr lang="vi-VN" sz="3200">
                <a:solidFill>
                  <a:srgbClr val="0070C0"/>
                </a:solidFill>
                <a:latin typeface="UTM Avo" panose="02040603050506020204" pitchFamily="18" charset="0"/>
              </a:rPr>
              <a:t>+ Ông coi việc cứu mạng người là quan trọng nhất.</a:t>
            </a:r>
          </a:p>
          <a:p>
            <a:pPr algn="just">
              <a:lnSpc>
                <a:spcPct val="120000"/>
              </a:lnSpc>
            </a:pPr>
            <a:r>
              <a:rPr lang="vi-VN" sz="3200">
                <a:solidFill>
                  <a:srgbClr val="0070C0"/>
                </a:solidFill>
                <a:latin typeface="UTM Avo" panose="02040603050506020204" pitchFamily="18" charset="0"/>
              </a:rPr>
              <a:t>+ Ông biết suy xét đâu mới là bệnh nặng, cần được cứu chữa khẩn cấp.</a:t>
            </a:r>
          </a:p>
          <a:p>
            <a:pPr algn="just">
              <a:lnSpc>
                <a:spcPct val="120000"/>
              </a:lnSpc>
            </a:pPr>
            <a:r>
              <a:rPr lang="vi-VN" sz="3200">
                <a:solidFill>
                  <a:srgbClr val="0070C0"/>
                </a:solidFill>
                <a:latin typeface="UTM Avo" panose="02040603050506020204" pitchFamily="18" charset="0"/>
              </a:rPr>
              <a:t>+ Để cứu người, ông không sợ bị vua trị tội.</a:t>
            </a:r>
            <a:r>
              <a:rPr lang="pt-BR" sz="3200">
                <a:solidFill>
                  <a:srgbClr val="0070C0"/>
                </a:solidFill>
                <a:latin typeface="UTM Avo" panose="02040603050506020204" pitchFamily="18" charset="0"/>
              </a:rPr>
              <a:t>.</a:t>
            </a:r>
            <a:endParaRPr lang="vi-VN" dirty="0">
              <a:solidFill>
                <a:srgbClr val="0070C0"/>
              </a:solidFill>
            </a:endParaRPr>
          </a:p>
        </p:txBody>
      </p:sp>
    </p:spTree>
    <p:extLst>
      <p:ext uri="{BB962C8B-B14F-4D97-AF65-F5344CB8AC3E}">
        <p14:creationId xmlns:p14="http://schemas.microsoft.com/office/powerpoint/2010/main" val="127348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circle(in)">
                                      <p:cBhvr>
                                        <p:cTn id="17" dur="2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circle(in)">
                                      <p:cBhvr>
                                        <p:cTn id="22" dur="20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circle(in)">
                                      <p:cBhvr>
                                        <p:cTn id="27" dur="20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circle(in)">
                                      <p:cBhvr>
                                        <p:cTn id="32" dur="20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circle(in)">
                                      <p:cBhvr>
                                        <p:cTn id="37" dur="2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49AE0B-4A33-51B7-6854-D3A6979203F2}"/>
              </a:ext>
            </a:extLst>
          </p:cNvPr>
          <p:cNvSpPr txBox="1"/>
          <p:nvPr/>
        </p:nvSpPr>
        <p:spPr>
          <a:xfrm>
            <a:off x="4452606" y="1700808"/>
            <a:ext cx="3344185" cy="769441"/>
          </a:xfrm>
          <a:prstGeom prst="rect">
            <a:avLst/>
          </a:prstGeom>
          <a:noFill/>
        </p:spPr>
        <p:txBody>
          <a:bodyPr wrap="squar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8032A544-12D1-8EEB-46A4-F1F019CA2F59}"/>
              </a:ext>
            </a:extLst>
          </p:cNvPr>
          <p:cNvSpPr txBox="1"/>
          <p:nvPr/>
        </p:nvSpPr>
        <p:spPr>
          <a:xfrm>
            <a:off x="652090" y="2780928"/>
            <a:ext cx="10945216" cy="88492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Em</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học</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được</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điều</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gì</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qua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câu</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40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chuyện</a:t>
            </a:r>
            <a:r>
              <a:rPr lang="en-US" sz="40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40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4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C0C0EB-BDF5-9E72-E291-300F55E6803F}"/>
              </a:ext>
            </a:extLst>
          </p:cNvPr>
          <p:cNvSpPr txBox="1"/>
          <p:nvPr/>
        </p:nvSpPr>
        <p:spPr>
          <a:xfrm>
            <a:off x="1199456" y="2875001"/>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3868140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lls&#10;&#10;Description automatically generated with low confidence">
            <a:extLst>
              <a:ext uri="{FF2B5EF4-FFF2-40B4-BE49-F238E27FC236}">
                <a16:creationId xmlns:a16="http://schemas.microsoft.com/office/drawing/2014/main" id="{4D98A605-D995-00F2-6875-171F705C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503712" y="2045478"/>
            <a:ext cx="4899565" cy="4178644"/>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id="{EB0D583A-B4AB-2275-98AC-B62CF26CE859}"/>
              </a:ext>
            </a:extLst>
          </p:cNvPr>
          <p:cNvSpPr txBox="1"/>
          <p:nvPr/>
        </p:nvSpPr>
        <p:spPr>
          <a:xfrm>
            <a:off x="2783632" y="1029815"/>
            <a:ext cx="7344816" cy="1015663"/>
          </a:xfrm>
          <a:prstGeom prst="rect">
            <a:avLst/>
          </a:prstGeom>
          <a:noFill/>
        </p:spPr>
        <p:txBody>
          <a:bodyPr wrap="square">
            <a:spAutoFit/>
          </a:bodyPr>
          <a:lstStyle/>
          <a:p>
            <a:pPr defTabSz="1219170">
              <a:buClr>
                <a:srgbClr val="E6FFFD"/>
              </a:buClr>
            </a:pPr>
            <a:r>
              <a:rPr lang="en-US" sz="60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Dai Co Viet" panose="02040603050506020204" pitchFamily="18" charset="0"/>
                <a:cs typeface="Calibri" panose="020F0502020204030204" pitchFamily="34" charset="0"/>
              </a:rPr>
              <a:t>NGHE KỂ CHUYỆN</a:t>
            </a:r>
          </a:p>
        </p:txBody>
      </p:sp>
    </p:spTree>
    <p:extLst>
      <p:ext uri="{BB962C8B-B14F-4D97-AF65-F5344CB8AC3E}">
        <p14:creationId xmlns:p14="http://schemas.microsoft.com/office/powerpoint/2010/main" val="1936797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1078400-166C-4C7D-AFB5-1EDBCADBC386}"/>
              </a:ext>
            </a:extLst>
          </p:cNvPr>
          <p:cNvSpPr/>
          <p:nvPr/>
        </p:nvSpPr>
        <p:spPr>
          <a:xfrm>
            <a:off x="12554" y="1708"/>
            <a:ext cx="12192000" cy="6565515"/>
          </a:xfrm>
          <a:prstGeom prst="rect">
            <a:avLst/>
          </a:prstGeom>
        </p:spPr>
        <p:txBody>
          <a:bodyPr wrap="square">
            <a:spAutoFit/>
          </a:bodyPr>
          <a:lstStyle/>
          <a:p>
            <a:pPr indent="228600" algn="ctr">
              <a:lnSpc>
                <a:spcPct val="110000"/>
              </a:lnSpc>
              <a:spcAft>
                <a:spcPts val="0"/>
              </a:spcAft>
            </a:pPr>
            <a:r>
              <a:rPr lang="vi-VN" sz="3200">
                <a:solidFill>
                  <a:srgbClr val="002060"/>
                </a:solidFill>
                <a:effectLst>
                  <a:outerShdw blurRad="38100" dist="38100" dir="2700000" algn="tl">
                    <a:srgbClr val="000000">
                      <a:alpha val="43137"/>
                    </a:srgbClr>
                  </a:outerShdw>
                </a:effectLst>
                <a:latin typeface="UTM Essendine Caps" panose="02040603050506020204" pitchFamily="18" charset="0"/>
                <a:ea typeface="Times New Roman" panose="02020603050405020304" pitchFamily="18" charset="0"/>
              </a:rPr>
              <a:t>Cứu người trước đã</a:t>
            </a:r>
            <a:endParaRPr lang="en-US" sz="3200" dirty="0">
              <a:solidFill>
                <a:srgbClr val="002060"/>
              </a:solidFill>
              <a:effectLst>
                <a:outerShdw blurRad="38100" dist="38100" dir="2700000" algn="tl">
                  <a:srgbClr val="000000">
                    <a:alpha val="43137"/>
                  </a:srgbClr>
                </a:outerShdw>
              </a:effectLst>
              <a:latin typeface="UTM Essendine Caps" panose="02040603050506020204" pitchFamily="18" charset="0"/>
              <a:ea typeface="Times New Roman" panose="02020603050405020304" pitchFamily="18" charset="0"/>
            </a:endParaRP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Ông Phạm Bân là quan thái y thời Trần.</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Ông thường mua thuốc tốt và thóc gạo để dành chữa bệnh cho dân. Gặp người bệnh lở loét, ông cũng không quản ngại. Người nghèo thường được ông nuôi, chữa cho khỏi bệnh mới về.</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Năm ấy trong nước xảy ra dịch bệnh. Ông bỏ tiền xây nhà để làm nơi chữa bệnh cho dân và đã cứu sống hơn nghìn người.</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Sau trận dịch, một lần có người đến khẩn cầu: </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 Quan thái y cứu vợ tôi với! Bà ấy chết mất.</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Phạm Bân bảo: </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 Đừng lo! Ông dẫn tôi đi!</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Người ấy rất cảm động, nói: Đa tạ Ngài cứu mạng.</a:t>
            </a:r>
          </a:p>
        </p:txBody>
      </p:sp>
    </p:spTree>
    <p:extLst>
      <p:ext uri="{BB962C8B-B14F-4D97-AF65-F5344CB8AC3E}">
        <p14:creationId xmlns:p14="http://schemas.microsoft.com/office/powerpoint/2010/main" val="985566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1078400-166C-4C7D-AFB5-1EDBCADBC386}"/>
              </a:ext>
            </a:extLst>
          </p:cNvPr>
          <p:cNvSpPr/>
          <p:nvPr/>
        </p:nvSpPr>
        <p:spPr>
          <a:xfrm>
            <a:off x="12554" y="1708"/>
            <a:ext cx="12192000" cy="6565515"/>
          </a:xfrm>
          <a:prstGeom prst="rect">
            <a:avLst/>
          </a:prstGeom>
        </p:spPr>
        <p:txBody>
          <a:bodyPr wrap="square">
            <a:spAutoFit/>
          </a:bodyPr>
          <a:lstStyle/>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Vừa lúc đó, có một viên quan đến truyền lệnh triệu ông vào cung, chữa cho một phi tần bị cảm. Ông Phạm Bân bảo: </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 Có người đang nguy kịch, tôi phải cứu đã.</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Viên quan ngạc nhiên hỏi: </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 Ngài kháng lệnh vua, không sợ mất đầu sao?</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Ông Phạm Bân khảng khái đáp: </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 Mạng người phải cứu trước đã. Mạng tôi tính sau.</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Khi vào chầu, ông bị vua quở trách. Ông cứ thực tình giãi bày: </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 Có người bệnh nặng quá, thần không thể nhắm mắt bỏ qua.</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Không ngờ, nghe ông nói, vua lịa khen: </a:t>
            </a:r>
          </a:p>
          <a:p>
            <a:pPr indent="228600" algn="just">
              <a:lnSpc>
                <a:spcPct val="110000"/>
              </a:lnSpc>
              <a:spcAft>
                <a:spcPts val="0"/>
              </a:spcAft>
            </a:pPr>
            <a:r>
              <a:rPr lang="vi-VN" sz="3200">
                <a:solidFill>
                  <a:srgbClr val="002060"/>
                </a:solidFill>
                <a:latin typeface="UTM Essendine Caps" panose="02040603050506020204" pitchFamily="18" charset="0"/>
                <a:ea typeface="Times New Roman" panose="02020603050405020304" pitchFamily="18" charset="0"/>
              </a:rPr>
              <a:t>- Người vừa giỏi vừa có lòng nhân từ. Ta chỉ mong có nhiều thầy thuốc như vậy.</a:t>
            </a:r>
          </a:p>
        </p:txBody>
      </p:sp>
    </p:spTree>
    <p:extLst>
      <p:ext uri="{BB962C8B-B14F-4D97-AF65-F5344CB8AC3E}">
        <p14:creationId xmlns:p14="http://schemas.microsoft.com/office/powerpoint/2010/main" val="3637018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2">
            <a:extLst>
              <a:ext uri="{FF2B5EF4-FFF2-40B4-BE49-F238E27FC236}">
                <a16:creationId xmlns:a16="http://schemas.microsoft.com/office/drawing/2014/main" id="{4CE1F58C-7701-8FCA-BBC9-7D2F8B68F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3" y="1412775"/>
            <a:ext cx="11305571" cy="5445224"/>
          </a:xfrm>
          <a:prstGeom prst="rect">
            <a:avLst/>
          </a:prstGeom>
          <a:noFill/>
        </p:spPr>
      </p:pic>
      <p:pic>
        <p:nvPicPr>
          <p:cNvPr id="5" name="图片 9">
            <a:extLst>
              <a:ext uri="{FF2B5EF4-FFF2-40B4-BE49-F238E27FC236}">
                <a16:creationId xmlns:a16="http://schemas.microsoft.com/office/drawing/2014/main" id="{B4FC1B9C-4FF3-AE66-7126-FCE1BF1F2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2144" y="-81327"/>
            <a:ext cx="1803639" cy="1803639"/>
          </a:xfrm>
          <a:prstGeom prst="rect">
            <a:avLst/>
          </a:prstGeom>
        </p:spPr>
      </p:pic>
      <p:sp>
        <p:nvSpPr>
          <p:cNvPr id="11" name="TextBox 10">
            <a:extLst>
              <a:ext uri="{FF2B5EF4-FFF2-40B4-BE49-F238E27FC236}">
                <a16:creationId xmlns:a16="http://schemas.microsoft.com/office/drawing/2014/main" id="{E50A04FF-347F-9261-8AC0-BBBDC1EE634D}"/>
              </a:ext>
            </a:extLst>
          </p:cNvPr>
          <p:cNvSpPr txBox="1"/>
          <p:nvPr/>
        </p:nvSpPr>
        <p:spPr>
          <a:xfrm>
            <a:off x="3071664" y="3013500"/>
            <a:ext cx="6480720" cy="830997"/>
          </a:xfrm>
          <a:prstGeom prst="rect">
            <a:avLst/>
          </a:prstGeom>
          <a:noFill/>
        </p:spPr>
        <p:txBody>
          <a:bodyPr wrap="square">
            <a:spAutoFit/>
          </a:bodyPr>
          <a:lstStyle/>
          <a:p>
            <a:pPr defTabSz="1219170">
              <a:buClr>
                <a:srgbClr val="E6FFFD"/>
              </a:buClr>
            </a:pPr>
            <a:r>
              <a:rPr lang="en-US" sz="48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KỂ LẠI CÂU CHUYỆN</a:t>
            </a:r>
          </a:p>
        </p:txBody>
      </p:sp>
    </p:spTree>
    <p:extLst>
      <p:ext uri="{BB962C8B-B14F-4D97-AF65-F5344CB8AC3E}">
        <p14:creationId xmlns:p14="http://schemas.microsoft.com/office/powerpoint/2010/main" val="11644833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93"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lls&#10;&#10;Description automatically generated with low confidence">
            <a:extLst>
              <a:ext uri="{FF2B5EF4-FFF2-40B4-BE49-F238E27FC236}">
                <a16:creationId xmlns:a16="http://schemas.microsoft.com/office/drawing/2014/main" id="{4D98A605-D995-00F2-6875-171F705C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472264" y="4365104"/>
            <a:ext cx="2667317" cy="1731260"/>
          </a:xfrm>
          <a:prstGeom prst="rect">
            <a:avLst/>
          </a:prstGeom>
          <a:effectLst>
            <a:outerShdw blurRad="76200" dir="13500000" sy="23000" kx="1200000" algn="br" rotWithShape="0">
              <a:prstClr val="black">
                <a:alpha val="20000"/>
              </a:prstClr>
            </a:outerShdw>
          </a:effectLst>
        </p:spPr>
      </p:pic>
      <p:sp>
        <p:nvSpPr>
          <p:cNvPr id="5" name="TextBox 4">
            <a:extLst>
              <a:ext uri="{FF2B5EF4-FFF2-40B4-BE49-F238E27FC236}">
                <a16:creationId xmlns:a16="http://schemas.microsoft.com/office/drawing/2014/main" id="{BFB501DB-43CB-4EC8-99FC-BF74B8C36317}"/>
              </a:ext>
            </a:extLst>
          </p:cNvPr>
          <p:cNvSpPr txBox="1"/>
          <p:nvPr/>
        </p:nvSpPr>
        <p:spPr>
          <a:xfrm>
            <a:off x="519565" y="2996952"/>
            <a:ext cx="11152870" cy="2071786"/>
          </a:xfrm>
          <a:prstGeom prst="rect">
            <a:avLst/>
          </a:prstGeom>
          <a:noFill/>
        </p:spPr>
        <p:txBody>
          <a:bodyPr wrap="square">
            <a:spAutoFit/>
          </a:bodyPr>
          <a:lstStyle/>
          <a:p>
            <a:pPr indent="270510" algn="just">
              <a:lnSpc>
                <a:spcPct val="150000"/>
              </a:lnSpc>
            </a:pPr>
            <a:r>
              <a:rPr lang="en-US" sz="3000" dirty="0" err="1">
                <a:solidFill>
                  <a:srgbClr val="FF0000"/>
                </a:solidFill>
                <a:effectLst/>
                <a:latin typeface="UTM Avo" panose="02040603050506020204" pitchFamily="18" charset="0"/>
                <a:ea typeface="Times New Roman" panose="02020603050405020304" pitchFamily="18" charset="0"/>
              </a:rPr>
              <a:t>Học</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sinh</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làm</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việc</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nhóm</a:t>
            </a:r>
            <a:r>
              <a:rPr lang="en-US" sz="3000" dirty="0">
                <a:solidFill>
                  <a:srgbClr val="FF0000"/>
                </a:solidFill>
                <a:effectLst/>
                <a:latin typeface="UTM Avo" panose="02040603050506020204" pitchFamily="18" charset="0"/>
                <a:ea typeface="Times New Roman" panose="02020603050405020304" pitchFamily="18" charset="0"/>
              </a:rPr>
              <a:t> 4, </a:t>
            </a:r>
            <a:r>
              <a:rPr lang="en-US" sz="3000" dirty="0" err="1">
                <a:solidFill>
                  <a:srgbClr val="FF0000"/>
                </a:solidFill>
                <a:effectLst/>
                <a:latin typeface="UTM Avo" panose="02040603050506020204" pitchFamily="18" charset="0"/>
                <a:ea typeface="Times New Roman" panose="02020603050405020304" pitchFamily="18" charset="0"/>
              </a:rPr>
              <a:t>lần</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lượt</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từng</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em</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mỗi</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em</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kể</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một</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đoạn</a:t>
            </a:r>
            <a:r>
              <a:rPr lang="en-US" sz="3000" dirty="0">
                <a:solidFill>
                  <a:srgbClr val="FF0000"/>
                </a:solidFill>
                <a:latin typeface="UTM Avo" panose="02040603050506020204" pitchFamily="18" charset="0"/>
                <a:ea typeface="Times New Roman" panose="02020603050405020304" pitchFamily="18" charset="0"/>
              </a:rPr>
              <a:t>. </a:t>
            </a:r>
            <a:r>
              <a:rPr lang="en-US" sz="3000" dirty="0" err="1">
                <a:solidFill>
                  <a:srgbClr val="FF0000"/>
                </a:solidFill>
                <a:latin typeface="UTM Avo" panose="02040603050506020204" pitchFamily="18" charset="0"/>
                <a:ea typeface="Times New Roman" panose="02020603050405020304" pitchFamily="18" charset="0"/>
              </a:rPr>
              <a:t>Nhóm</a:t>
            </a:r>
            <a:r>
              <a:rPr lang="en-US" sz="3000" dirty="0">
                <a:solidFill>
                  <a:srgbClr val="FF0000"/>
                </a:solidFill>
                <a:latin typeface="UTM Avo" panose="02040603050506020204" pitchFamily="18" charset="0"/>
                <a:ea typeface="Times New Roman" panose="02020603050405020304" pitchFamily="18" charset="0"/>
              </a:rPr>
              <a:t> </a:t>
            </a:r>
            <a:r>
              <a:rPr lang="en-US" sz="3000" dirty="0" err="1">
                <a:solidFill>
                  <a:srgbClr val="FF0000"/>
                </a:solidFill>
                <a:latin typeface="UTM Avo" panose="02040603050506020204" pitchFamily="18" charset="0"/>
                <a:ea typeface="Times New Roman" panose="02020603050405020304" pitchFamily="18" charset="0"/>
              </a:rPr>
              <a:t>trưởng</a:t>
            </a:r>
            <a:r>
              <a:rPr lang="en-US" sz="3000" dirty="0">
                <a:solidFill>
                  <a:srgbClr val="FF0000"/>
                </a:solidFill>
                <a:latin typeface="UTM Avo" panose="02040603050506020204" pitchFamily="18" charset="0"/>
                <a:ea typeface="Times New Roman" panose="02020603050405020304" pitchFamily="18" charset="0"/>
              </a:rPr>
              <a:t> </a:t>
            </a:r>
            <a:r>
              <a:rPr lang="en-US" sz="3000" dirty="0" err="1">
                <a:solidFill>
                  <a:srgbClr val="FF0000"/>
                </a:solidFill>
                <a:latin typeface="UTM Avo" panose="02040603050506020204" pitchFamily="18" charset="0"/>
                <a:ea typeface="Times New Roman" panose="02020603050405020304" pitchFamily="18" charset="0"/>
              </a:rPr>
              <a:t>chỉ</a:t>
            </a:r>
            <a:r>
              <a:rPr lang="en-US" sz="3000" dirty="0">
                <a:solidFill>
                  <a:srgbClr val="FF0000"/>
                </a:solidFill>
                <a:latin typeface="UTM Avo" panose="02040603050506020204" pitchFamily="18" charset="0"/>
                <a:ea typeface="Times New Roman" panose="02020603050405020304" pitchFamily="18" charset="0"/>
              </a:rPr>
              <a:t> </a:t>
            </a:r>
            <a:r>
              <a:rPr lang="en-US" sz="3000" dirty="0" err="1">
                <a:solidFill>
                  <a:srgbClr val="FF0000"/>
                </a:solidFill>
                <a:latin typeface="UTM Avo" panose="02040603050506020204" pitchFamily="18" charset="0"/>
                <a:ea typeface="Times New Roman" panose="02020603050405020304" pitchFamily="18" charset="0"/>
              </a:rPr>
              <a:t>định</a:t>
            </a:r>
            <a:r>
              <a:rPr lang="en-US" sz="3000" dirty="0">
                <a:solidFill>
                  <a:srgbClr val="FF0000"/>
                </a:solidFill>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đoạn</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bất</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kì</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cho</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mỗi</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bạn</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và</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kể</a:t>
            </a:r>
            <a:r>
              <a:rPr lang="en-US" sz="3000" dirty="0">
                <a:solidFill>
                  <a:srgbClr val="FF0000"/>
                </a:solidFill>
                <a:effectLst/>
                <a:latin typeface="UTM Avo" panose="02040603050506020204" pitchFamily="18" charset="0"/>
                <a:ea typeface="Times New Roman" panose="02020603050405020304" pitchFamily="18" charset="0"/>
              </a:rPr>
              <a:t> </a:t>
            </a:r>
            <a:r>
              <a:rPr lang="en-US" sz="3000" dirty="0" err="1">
                <a:solidFill>
                  <a:srgbClr val="FF0000"/>
                </a:solidFill>
                <a:effectLst/>
                <a:latin typeface="UTM Avo" panose="02040603050506020204" pitchFamily="18" charset="0"/>
                <a:ea typeface="Times New Roman" panose="02020603050405020304" pitchFamily="18" charset="0"/>
              </a:rPr>
              <a:t>lại</a:t>
            </a:r>
            <a:r>
              <a:rPr lang="en-US" sz="3000" dirty="0">
                <a:solidFill>
                  <a:srgbClr val="FF0000"/>
                </a:solidFill>
                <a:effectLst/>
                <a:latin typeface="UTM Avo" panose="02040603050506020204" pitchFamily="18" charset="0"/>
                <a:ea typeface="Times New Roman" panose="02020603050405020304" pitchFamily="18" charset="0"/>
              </a:rPr>
              <a:t>.</a:t>
            </a:r>
            <a:endParaRPr lang="en-US" sz="3000" dirty="0">
              <a:solidFill>
                <a:srgbClr val="7030A0"/>
              </a:solidFill>
              <a:effectLst/>
              <a:latin typeface="UTM Avo" panose="020406030505060202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2E34BB5-A7B8-F4A3-78F6-D15DD596E1CB}"/>
              </a:ext>
            </a:extLst>
          </p:cNvPr>
          <p:cNvSpPr txBox="1"/>
          <p:nvPr/>
        </p:nvSpPr>
        <p:spPr>
          <a:xfrm>
            <a:off x="695399" y="1052736"/>
            <a:ext cx="10977035" cy="1569660"/>
          </a:xfrm>
          <a:prstGeom prst="rect">
            <a:avLst/>
          </a:prstGeom>
          <a:noFill/>
        </p:spPr>
        <p:txBody>
          <a:bodyPr wrap="square">
            <a:spAutoFit/>
          </a:bodyPr>
          <a:lstStyle/>
          <a:p>
            <a:pPr algn="l"/>
            <a:r>
              <a:rPr lang="en-US" sz="3200" b="1" i="0" u="sng">
                <a:solidFill>
                  <a:srgbClr val="222222"/>
                </a:solidFill>
                <a:effectLst/>
                <a:latin typeface="Arial" panose="020B0604020202020204" pitchFamily="34" charset="0"/>
              </a:rPr>
              <a:t>Câu 1</a:t>
            </a:r>
          </a:p>
          <a:p>
            <a:pPr algn="just"/>
            <a:r>
              <a:rPr lang="en-US" sz="3200" b="1" i="0">
                <a:solidFill>
                  <a:srgbClr val="222222"/>
                </a:solidFill>
                <a:effectLst/>
                <a:latin typeface="Arial" panose="020B0604020202020204" pitchFamily="34" charset="0"/>
              </a:rPr>
              <a:t>Dựa vào truyện tranh và các câu mở đoạn, kể lại từng đoạn của câu chuyện.</a:t>
            </a:r>
          </a:p>
        </p:txBody>
      </p:sp>
    </p:spTree>
    <p:extLst>
      <p:ext uri="{BB962C8B-B14F-4D97-AF65-F5344CB8AC3E}">
        <p14:creationId xmlns:p14="http://schemas.microsoft.com/office/powerpoint/2010/main" val="157346595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93"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D25B88-2A6C-715F-2600-0149D71930AB}"/>
              </a:ext>
            </a:extLst>
          </p:cNvPr>
          <p:cNvSpPr txBox="1"/>
          <p:nvPr/>
        </p:nvSpPr>
        <p:spPr>
          <a:xfrm>
            <a:off x="120997" y="4293096"/>
            <a:ext cx="11521280" cy="2308324"/>
          </a:xfrm>
          <a:prstGeom prst="rect">
            <a:avLst/>
          </a:prstGeom>
          <a:noFill/>
        </p:spPr>
        <p:txBody>
          <a:bodyPr wrap="square">
            <a:spAutoFit/>
          </a:bodyPr>
          <a:lstStyle/>
          <a:p>
            <a:pPr algn="just"/>
            <a:r>
              <a:rPr lang="vi-VN" sz="2400" b="0" i="0">
                <a:solidFill>
                  <a:srgbClr val="222222"/>
                </a:solidFill>
                <a:effectLst/>
                <a:latin typeface="Arial" panose="020B0604020202020204" pitchFamily="34" charset="0"/>
              </a:rPr>
              <a:t>– Tranh 1: Lương y Phạm Bân xuất thân con nhà thuốc. Tổ tiên của ông có nghề y gia truyền được ca tụng. Vì thế ông được bổ nhiệm chức Thái y lệnh coi sóc việc chữa bệnh trong cung vua.</a:t>
            </a:r>
          </a:p>
          <a:p>
            <a:pPr algn="just"/>
            <a:r>
              <a:rPr lang="vi-VN" sz="2400" b="0" i="0">
                <a:solidFill>
                  <a:srgbClr val="222222"/>
                </a:solidFill>
                <a:effectLst/>
                <a:latin typeface="Arial" panose="020B0604020202020204" pitchFamily="34" charset="0"/>
              </a:rPr>
              <a:t>– Tranh 2: Ông thường đem hết của cái trong nhà ra mua các loại thuốc tốt và tích trữ thóc gạo. Gặp người nghèo khổ bệnh tật ông thường cho ở nhà mình, cấp cơm cháo và chữa trị nên ai cũng trọng vọng.</a:t>
            </a:r>
          </a:p>
        </p:txBody>
      </p:sp>
      <p:pic>
        <p:nvPicPr>
          <p:cNvPr id="4" name="Picture 3">
            <a:extLst>
              <a:ext uri="{FF2B5EF4-FFF2-40B4-BE49-F238E27FC236}">
                <a16:creationId xmlns:a16="http://schemas.microsoft.com/office/drawing/2014/main" id="{DDFA3400-10E5-52B5-8E1F-FB41976E9192}"/>
              </a:ext>
            </a:extLst>
          </p:cNvPr>
          <p:cNvPicPr>
            <a:picLocks noChangeAspect="1"/>
          </p:cNvPicPr>
          <p:nvPr/>
        </p:nvPicPr>
        <p:blipFill>
          <a:blip r:embed="rId3"/>
          <a:stretch>
            <a:fillRect/>
          </a:stretch>
        </p:blipFill>
        <p:spPr>
          <a:xfrm>
            <a:off x="596521" y="26749"/>
            <a:ext cx="10570232" cy="4096529"/>
          </a:xfrm>
          <a:prstGeom prst="rect">
            <a:avLst/>
          </a:prstGeom>
        </p:spPr>
      </p:pic>
    </p:spTree>
    <p:extLst>
      <p:ext uri="{BB962C8B-B14F-4D97-AF65-F5344CB8AC3E}">
        <p14:creationId xmlns:p14="http://schemas.microsoft.com/office/powerpoint/2010/main" val="1784120370"/>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93"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D25B88-2A6C-715F-2600-0149D71930AB}"/>
              </a:ext>
            </a:extLst>
          </p:cNvPr>
          <p:cNvSpPr txBox="1"/>
          <p:nvPr/>
        </p:nvSpPr>
        <p:spPr>
          <a:xfrm>
            <a:off x="237906" y="4221088"/>
            <a:ext cx="11521280" cy="1938992"/>
          </a:xfrm>
          <a:prstGeom prst="rect">
            <a:avLst/>
          </a:prstGeom>
          <a:noFill/>
        </p:spPr>
        <p:txBody>
          <a:bodyPr wrap="square">
            <a:spAutoFit/>
          </a:bodyPr>
          <a:lstStyle/>
          <a:p>
            <a:pPr algn="just"/>
            <a:r>
              <a:rPr lang="vi-VN" sz="2400" b="0" i="0">
                <a:solidFill>
                  <a:srgbClr val="222222"/>
                </a:solidFill>
                <a:effectLst/>
                <a:latin typeface="Arial" panose="020B0604020202020204" pitchFamily="34" charset="0"/>
              </a:rPr>
              <a:t>– Tranh 3: Bỗng liền năm đói kém, dịch bệnh nổi lên, ngài lại dựng thêm nhà cho những kẻ khốn cùng đói khát và bệnh tật đến ở, cứu sống hơn ngàn người. Ngài được người đương thời trọng vọng.</a:t>
            </a:r>
          </a:p>
          <a:p>
            <a:pPr algn="just"/>
            <a:r>
              <a:rPr lang="vi-VN" sz="2400" b="0" i="0">
                <a:solidFill>
                  <a:srgbClr val="222222"/>
                </a:solidFill>
                <a:effectLst/>
                <a:latin typeface="Arial" panose="020B0604020202020204" pitchFamily="34" charset="0"/>
              </a:rPr>
              <a:t>– Tranh 4: Một lần, có người đến gõ cửa mời đến chữa trị cho một người đàn bà đang nguy kịch, ông bảo người đó đi ngay.</a:t>
            </a:r>
          </a:p>
        </p:txBody>
      </p:sp>
      <p:pic>
        <p:nvPicPr>
          <p:cNvPr id="8" name="Picture 7">
            <a:extLst>
              <a:ext uri="{FF2B5EF4-FFF2-40B4-BE49-F238E27FC236}">
                <a16:creationId xmlns:a16="http://schemas.microsoft.com/office/drawing/2014/main" id="{938C618B-9F27-7996-54A9-86B692762FE8}"/>
              </a:ext>
            </a:extLst>
          </p:cNvPr>
          <p:cNvPicPr>
            <a:picLocks noChangeAspect="1"/>
          </p:cNvPicPr>
          <p:nvPr/>
        </p:nvPicPr>
        <p:blipFill>
          <a:blip r:embed="rId3"/>
          <a:stretch>
            <a:fillRect/>
          </a:stretch>
        </p:blipFill>
        <p:spPr>
          <a:xfrm>
            <a:off x="1271464" y="16205"/>
            <a:ext cx="9649072" cy="3993377"/>
          </a:xfrm>
          <a:prstGeom prst="rect">
            <a:avLst/>
          </a:prstGeom>
        </p:spPr>
      </p:pic>
    </p:spTree>
    <p:extLst>
      <p:ext uri="{BB962C8B-B14F-4D97-AF65-F5344CB8AC3E}">
        <p14:creationId xmlns:p14="http://schemas.microsoft.com/office/powerpoint/2010/main" val="1162285232"/>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93"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D25B88-2A6C-715F-2600-0149D71930AB}"/>
              </a:ext>
            </a:extLst>
          </p:cNvPr>
          <p:cNvSpPr txBox="1"/>
          <p:nvPr/>
        </p:nvSpPr>
        <p:spPr>
          <a:xfrm>
            <a:off x="237906" y="3428999"/>
            <a:ext cx="11521280" cy="3046988"/>
          </a:xfrm>
          <a:prstGeom prst="rect">
            <a:avLst/>
          </a:prstGeom>
          <a:noFill/>
        </p:spPr>
        <p:txBody>
          <a:bodyPr wrap="square">
            <a:spAutoFit/>
          </a:bodyPr>
          <a:lstStyle/>
          <a:p>
            <a:pPr algn="just"/>
            <a:r>
              <a:rPr lang="vi-VN" sz="2400" b="0" i="0">
                <a:solidFill>
                  <a:srgbClr val="222222"/>
                </a:solidFill>
                <a:effectLst/>
                <a:latin typeface="Arial" panose="020B0604020202020204" pitchFamily="34" charset="0"/>
              </a:rPr>
              <a:t>– Tranh 5: Nhưng tới cửa lại gặp sứ giả do vương sai tới mời vào cung chữa bệnh cho một quý nhân bị sốt. Phạm Bân nói với sứ giả rằng bệnh đó không gấp, còn tính mạng của người nhà người này chỉ ở trong khoảnh khắc nên sẽ cứu họ trước rồi đến vương phủ. Quan Trung sứ lấy làm tức giận nói với Phạm Bân: “Ông định cứu tính mạng người ta mà không cứu tính mạng mình sao?”. Phạm Bân cương quyết chịu tội rồi đi cứu người kia trước.</a:t>
            </a:r>
          </a:p>
          <a:p>
            <a:pPr algn="just"/>
            <a:r>
              <a:rPr lang="vi-VN" sz="2400" b="0" i="0">
                <a:solidFill>
                  <a:srgbClr val="222222"/>
                </a:solidFill>
                <a:effectLst/>
                <a:latin typeface="Arial" panose="020B0604020202020204" pitchFamily="34" charset="0"/>
              </a:rPr>
              <a:t>– Tranh 6: Lát sau, đến yết kiến bị vương quở trách liền bỏ mũ ra, tạ tôi. Vương vui mừng khen ông là vị lương y có đức độ</a:t>
            </a:r>
          </a:p>
        </p:txBody>
      </p:sp>
      <p:pic>
        <p:nvPicPr>
          <p:cNvPr id="4" name="Picture 3">
            <a:extLst>
              <a:ext uri="{FF2B5EF4-FFF2-40B4-BE49-F238E27FC236}">
                <a16:creationId xmlns:a16="http://schemas.microsoft.com/office/drawing/2014/main" id="{E5B88A59-9FAD-5594-94AA-9C958059779C}"/>
              </a:ext>
            </a:extLst>
          </p:cNvPr>
          <p:cNvPicPr>
            <a:picLocks noChangeAspect="1"/>
          </p:cNvPicPr>
          <p:nvPr/>
        </p:nvPicPr>
        <p:blipFill>
          <a:blip r:embed="rId3"/>
          <a:stretch>
            <a:fillRect/>
          </a:stretch>
        </p:blipFill>
        <p:spPr>
          <a:xfrm>
            <a:off x="1775520" y="75146"/>
            <a:ext cx="7848872" cy="3278707"/>
          </a:xfrm>
          <a:prstGeom prst="rect">
            <a:avLst/>
          </a:prstGeom>
        </p:spPr>
      </p:pic>
    </p:spTree>
    <p:extLst>
      <p:ext uri="{BB962C8B-B14F-4D97-AF65-F5344CB8AC3E}">
        <p14:creationId xmlns:p14="http://schemas.microsoft.com/office/powerpoint/2010/main" val="718756219"/>
      </p:ext>
    </p:extLst>
  </p:cSld>
  <p:clrMapOvr>
    <a:masterClrMapping/>
  </p:clrMapOvr>
  <p:transition spd="slow">
    <p:randomBar dir="vert"/>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76&quot;&gt;&lt;property id=&quot;20148&quot; value=&quot;5&quot;/&gt;&lt;property id=&quot;20300&quot; value=&quot;Slide 1&quot;/&gt;&lt;property id=&quot;20307&quot; value=&quot;284&quot;/&gt;&lt;/object&gt;&lt;object type=&quot;3&quot; unique_id=&quot;10077&quot;&gt;&lt;property id=&quot;20148&quot; value=&quot;5&quot;/&gt;&lt;property id=&quot;20300&quot; value=&quot;Slide 2&quot;/&gt;&lt;property id=&quot;20307&quot; value=&quot;271&quot;/&gt;&lt;/object&gt;&lt;object type=&quot;3&quot; unique_id=&quot;10078&quot;&gt;&lt;property id=&quot;20148&quot; value=&quot;5&quot;/&gt;&lt;property id=&quot;20300&quot; value=&quot;Slide 3&quot;/&gt;&lt;property id=&quot;20307&quot; value=&quot;279&quot;/&gt;&lt;/object&gt;&lt;object type=&quot;3&quot; unique_id=&quot;10079&quot;&gt;&lt;property id=&quot;20148&quot; value=&quot;5&quot;/&gt;&lt;property id=&quot;20300&quot; value=&quot;Slide 4&quot;/&gt;&lt;property id=&quot;20307&quot; value=&quot;281&quot;/&gt;&lt;/object&gt;&lt;object type=&quot;3&quot; unique_id=&quot;10080&quot;&gt;&lt;property id=&quot;20148&quot; value=&quot;5&quot;/&gt;&lt;property id=&quot;20300&quot; value=&quot;Slide 5&quot;/&gt;&lt;property id=&quot;20307&quot; value=&quot;272&quot;/&gt;&lt;/object&gt;&lt;object type=&quot;3&quot; unique_id=&quot;10081&quot;&gt;&lt;property id=&quot;20148&quot; value=&quot;5&quot;/&gt;&lt;property id=&quot;20300&quot; value=&quot;Slide 6&quot;/&gt;&lt;property id=&quot;20307&quot; value=&quot;288&quot;/&gt;&lt;/object&gt;&lt;object type=&quot;3&quot; unique_id=&quot;10082&quot;&gt;&lt;property id=&quot;20148&quot; value=&quot;5&quot;/&gt;&lt;property id=&quot;20300&quot; value=&quot;Slide 7&quot;/&gt;&lt;property id=&quot;20307&quot; value=&quot;273&quot;/&gt;&lt;/object&gt;&lt;object type=&quot;3&quot; unique_id=&quot;10083&quot;&gt;&lt;property id=&quot;20148&quot; value=&quot;5&quot;/&gt;&lt;property id=&quot;20300&quot; value=&quot;Slide 8 - &amp;quot;Trao đổi, thực hành&amp;quot;&quot;/&gt;&lt;property id=&quot;20307&quot; value=&quot;278&quot;/&gt;&lt;/object&gt;&lt;object type=&quot;3&quot; unique_id=&quot;10084&quot;&gt;&lt;property id=&quot;20148&quot; value=&quot;5&quot;/&gt;&lt;property id=&quot;20300&quot; value=&quot;Slide 9&quot;/&gt;&lt;property id=&quot;20307&quot; value=&quot;286&quot;/&gt;&lt;/object&gt;&lt;object type=&quot;3&quot; unique_id=&quot;10085&quot;&gt;&lt;property id=&quot;20148&quot; value=&quot;5&quot;/&gt;&lt;property id=&quot;20300&quot; value=&quot;Slide 10&quot;/&gt;&lt;property id=&quot;20307&quot; value=&quot;282&quot;/&gt;&lt;/object&gt;&lt;object type=&quot;3&quot; unique_id=&quot;10086&quot;&gt;&lt;property id=&quot;20148&quot; value=&quot;5&quot;/&gt;&lt;property id=&quot;20300&quot; value=&quot;Slide 11&quot;/&gt;&lt;property id=&quot;20307&quot; value=&quot;285&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3666</TotalTime>
  <Words>822</Words>
  <PresentationFormat>Widescreen</PresentationFormat>
  <Paragraphs>50</Paragraphs>
  <Slides>14</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Times New Roman</vt:lpstr>
      <vt:lpstr>UTM Ambrose</vt:lpstr>
      <vt:lpstr>UTM Androgyne</vt:lpstr>
      <vt:lpstr>UTM Avo</vt:lpstr>
      <vt:lpstr>UTM Brushtip-C</vt:lpstr>
      <vt:lpstr>UTM Dai Co Viet</vt:lpstr>
      <vt:lpstr>UTM Essendine Caps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2013-10-28T09:13:32Z</dcterms:created>
  <dcterms:modified xsi:type="dcterms:W3CDTF">2023-09-18T08:28:02Z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