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75" r:id="rId3"/>
    <p:sldId id="268" r:id="rId4"/>
    <p:sldId id="276" r:id="rId5"/>
    <p:sldId id="277" r:id="rId6"/>
    <p:sldId id="345" r:id="rId7"/>
    <p:sldId id="278" r:id="rId8"/>
    <p:sldId id="279" r:id="rId9"/>
    <p:sldId id="355" r:id="rId10"/>
    <p:sldId id="356" r:id="rId11"/>
    <p:sldId id="357" r:id="rId12"/>
    <p:sldId id="358" r:id="rId13"/>
    <p:sldId id="361" r:id="rId14"/>
    <p:sldId id="360" r:id="rId15"/>
    <p:sldId id="362" r:id="rId16"/>
    <p:sldId id="364" r:id="rId17"/>
    <p:sldId id="367" r:id="rId18"/>
    <p:sldId id="365" r:id="rId19"/>
    <p:sldId id="366" r:id="rId20"/>
    <p:sldId id="285" r:id="rId21"/>
    <p:sldId id="301" r:id="rId22"/>
    <p:sldId id="286" r:id="rId23"/>
    <p:sldId id="287" r:id="rId24"/>
    <p:sldId id="288" r:id="rId25"/>
    <p:sldId id="28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B13134"/>
    <a:srgbClr val="BE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030" autoAdjust="0"/>
  </p:normalViewPr>
  <p:slideViewPr>
    <p:cSldViewPr snapToGrid="0">
      <p:cViewPr varScale="1">
        <p:scale>
          <a:sx n="74" d="100"/>
          <a:sy n="74" d="100"/>
        </p:scale>
        <p:origin x="96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0EF-F83C-41A9-B963-CD28D652117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767C-F4CB-437F-98CB-A6CB3F7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DB5918F3-C1E0-884B-A4FC-A092E9D4DB89}"/>
              </a:ext>
            </a:extLst>
          </p:cNvPr>
          <p:cNvSpPr txBox="1"/>
          <p:nvPr userDrawn="1"/>
        </p:nvSpPr>
        <p:spPr>
          <a:xfrm>
            <a:off x="153423" y="2"/>
            <a:ext cx="636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prstClr val="white"/>
                </a:solidFill>
              </a:rPr>
              <a:t>Unit 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15129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2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1092491" y="2"/>
            <a:ext cx="1019831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2d</a:t>
            </a:r>
          </a:p>
        </p:txBody>
      </p:sp>
    </p:spTree>
    <p:extLst>
      <p:ext uri="{BB962C8B-B14F-4D97-AF65-F5344CB8AC3E}">
        <p14:creationId xmlns:p14="http://schemas.microsoft.com/office/powerpoint/2010/main" val="317619052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0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slideLayout" Target="../slideLayouts/slideLayout13.xml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5" Type="http://schemas.microsoft.com/office/2007/relationships/media" Target="../media/media4.mp3"/><Relationship Id="rId10" Type="http://schemas.openxmlformats.org/officeDocument/2006/relationships/audio" Target="../media/media6.mp3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0886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8311" y="2274838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Every Day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00B050"/>
                </a:solidFill>
              </a:rPr>
              <a:t>Lesson 2d: Everyday English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43</a:t>
            </a:r>
            <a:endParaRPr lang="en-U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9836" y="596348"/>
            <a:ext cx="89849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Making invitation:</a:t>
            </a:r>
          </a:p>
          <a:p>
            <a:r>
              <a:rPr lang="en-US" sz="3600" i="1" dirty="0">
                <a:solidFill>
                  <a:schemeClr val="accent1"/>
                </a:solidFill>
              </a:rPr>
              <a:t>Would you like </a:t>
            </a:r>
            <a:r>
              <a:rPr lang="en-US" sz="3600" dirty="0">
                <a:solidFill>
                  <a:schemeClr val="accent1"/>
                </a:solidFill>
              </a:rPr>
              <a:t>+ </a:t>
            </a:r>
            <a:r>
              <a:rPr lang="en-US" sz="3600" dirty="0">
                <a:solidFill>
                  <a:srgbClr val="FF0000"/>
                </a:solidFill>
              </a:rPr>
              <a:t>to Verb (infinitive)?</a:t>
            </a:r>
          </a:p>
          <a:p>
            <a:r>
              <a:rPr lang="en-US" sz="3600" i="1" dirty="0">
                <a:solidFill>
                  <a:schemeClr val="accent1"/>
                </a:solidFill>
              </a:rPr>
              <a:t>Let’s</a:t>
            </a:r>
            <a:r>
              <a:rPr lang="en-US" sz="3600" dirty="0">
                <a:solidFill>
                  <a:schemeClr val="accent1"/>
                </a:solidFill>
              </a:rPr>
              <a:t> + </a:t>
            </a:r>
            <a:r>
              <a:rPr lang="en-US" sz="3600" dirty="0">
                <a:solidFill>
                  <a:srgbClr val="FF0000"/>
                </a:solidFill>
              </a:rPr>
              <a:t>Verb (bare infinitive).</a:t>
            </a:r>
          </a:p>
          <a:p>
            <a:r>
              <a:rPr lang="en-US" sz="3600" i="1" dirty="0">
                <a:solidFill>
                  <a:schemeClr val="accent1"/>
                </a:solidFill>
              </a:rPr>
              <a:t>How about </a:t>
            </a:r>
            <a:r>
              <a:rPr lang="en-US" sz="3600" dirty="0">
                <a:solidFill>
                  <a:schemeClr val="accent1"/>
                </a:solidFill>
              </a:rPr>
              <a:t>+ </a:t>
            </a:r>
            <a:r>
              <a:rPr lang="en-US" sz="3600" dirty="0">
                <a:solidFill>
                  <a:srgbClr val="FF0000"/>
                </a:solidFill>
              </a:rPr>
              <a:t>noun/V-</a:t>
            </a:r>
            <a:r>
              <a:rPr lang="en-US" sz="3600" dirty="0" err="1">
                <a:solidFill>
                  <a:srgbClr val="FF0000"/>
                </a:solidFill>
              </a:rPr>
              <a:t>ing</a:t>
            </a:r>
            <a:r>
              <a:rPr lang="en-US" sz="3600" dirty="0">
                <a:solidFill>
                  <a:schemeClr val="accent1"/>
                </a:solidFill>
              </a:rPr>
              <a:t>?</a:t>
            </a:r>
          </a:p>
          <a:p>
            <a:r>
              <a:rPr lang="en-US" sz="3600" dirty="0"/>
              <a:t>Ex: Would you like </a:t>
            </a:r>
            <a:r>
              <a:rPr lang="en-US" sz="3600" u="sng" dirty="0"/>
              <a:t>to go</a:t>
            </a:r>
            <a:r>
              <a:rPr lang="en-US" sz="3600" dirty="0"/>
              <a:t> to the theatre tonight?</a:t>
            </a:r>
          </a:p>
          <a:p>
            <a:r>
              <a:rPr lang="en-US" sz="3600" dirty="0"/>
              <a:t>Let’s </a:t>
            </a:r>
            <a:r>
              <a:rPr lang="en-US" sz="3600" u="sng" dirty="0"/>
              <a:t>play</a:t>
            </a:r>
            <a:r>
              <a:rPr lang="en-US" sz="3600" dirty="0"/>
              <a:t> football after school. </a:t>
            </a:r>
          </a:p>
          <a:p>
            <a:r>
              <a:rPr lang="en-US" sz="3600" dirty="0"/>
              <a:t>How about </a:t>
            </a:r>
            <a:r>
              <a:rPr lang="en-US" sz="3600" u="sng" dirty="0"/>
              <a:t>watching</a:t>
            </a:r>
            <a:r>
              <a:rPr lang="en-US" sz="3600" dirty="0"/>
              <a:t> a movie this weekend?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513" y="4492339"/>
            <a:ext cx="50987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Accepting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Great. That’s a good idea.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Sure, I’d love to.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90861" y="4566666"/>
            <a:ext cx="5396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Refusing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I’m sorry. I can’t make it.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I’m afraid I can’t.</a:t>
            </a:r>
          </a:p>
        </p:txBody>
      </p:sp>
    </p:spTree>
    <p:extLst>
      <p:ext uri="{BB962C8B-B14F-4D97-AF65-F5344CB8AC3E}">
        <p14:creationId xmlns:p14="http://schemas.microsoft.com/office/powerpoint/2010/main" val="36906858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39" y="437323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3 Complete the exchanges with the sentences below. </a:t>
            </a:r>
          </a:p>
          <a:p>
            <a:r>
              <a:rPr lang="en-US" sz="3600" dirty="0"/>
              <a:t>• Is 3:00 OK with you?               • I can’t make it. </a:t>
            </a:r>
          </a:p>
          <a:p>
            <a:r>
              <a:rPr lang="en-US" sz="3600" dirty="0"/>
              <a:t>• How about 7:00 then?            • I’d love to.</a:t>
            </a:r>
          </a:p>
          <a:p>
            <a:r>
              <a:rPr lang="en-US" sz="3600" dirty="0"/>
              <a:t> </a:t>
            </a:r>
            <a:r>
              <a:rPr lang="en-US" sz="3600" dirty="0">
                <a:solidFill>
                  <a:schemeClr val="accent1"/>
                </a:solidFill>
              </a:rPr>
              <a:t>1 A: ________________________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   B: Yes, that’s fine with me.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2 A: Let’s go to the park.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   B: Sure. ____________________________________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3 A: Would you like to meet this Saturday?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   B: Sorry. ______________________________________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4 A: ______________________________________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   B: I’m afraid I can’t.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3670" y="2107096"/>
            <a:ext cx="5277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Is 3:00 OK with you?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6974" y="3719033"/>
            <a:ext cx="5277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I’d love to.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6974" y="4848166"/>
            <a:ext cx="5277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 can’t make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7003" y="5388806"/>
            <a:ext cx="5277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How about 7:00 then?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741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4153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Match the sentences (1-4) to the sentences (a-d).</a:t>
            </a:r>
          </a:p>
        </p:txBody>
      </p:sp>
      <p:sp>
        <p:nvSpPr>
          <p:cNvPr id="3" name="Rectangle 2"/>
          <p:cNvSpPr/>
          <p:nvPr/>
        </p:nvSpPr>
        <p:spPr>
          <a:xfrm>
            <a:off x="86139" y="140019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Are you free this Thursday? </a:t>
            </a:r>
            <a:r>
              <a:rPr lang="en-US" sz="3600" dirty="0">
                <a:solidFill>
                  <a:schemeClr val="accent2"/>
                </a:solidFill>
              </a:rPr>
              <a:t>1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Let’s meet at 5 o’clock. </a:t>
            </a:r>
            <a:r>
              <a:rPr lang="en-US" sz="3600" dirty="0">
                <a:solidFill>
                  <a:schemeClr val="accent2"/>
                </a:solidFill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Can you come to my house? </a:t>
            </a:r>
            <a:r>
              <a:rPr lang="en-US" sz="3600" dirty="0">
                <a:solidFill>
                  <a:schemeClr val="accent2"/>
                </a:solidFill>
              </a:rPr>
              <a:t>3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How about 7:00? </a:t>
            </a:r>
            <a:r>
              <a:rPr lang="en-US" sz="3600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6599584" y="1400195"/>
            <a:ext cx="58442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B050"/>
                </a:solidFill>
              </a:rPr>
              <a:t>a</a:t>
            </a:r>
            <a:r>
              <a:rPr lang="en-US" sz="3600" dirty="0">
                <a:solidFill>
                  <a:schemeClr val="accent1"/>
                </a:solidFill>
              </a:rPr>
              <a:t> Sorry, I can’t make it at 5:00.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B050"/>
                </a:solidFill>
              </a:rPr>
              <a:t>b</a:t>
            </a:r>
            <a:r>
              <a:rPr lang="en-US" sz="3600" dirty="0">
                <a:solidFill>
                  <a:schemeClr val="accent1"/>
                </a:solidFill>
              </a:rPr>
              <a:t> 7 o’clock is fine.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B050"/>
                </a:solidFill>
              </a:rPr>
              <a:t>c</a:t>
            </a:r>
            <a:r>
              <a:rPr lang="en-US" sz="3600" dirty="0">
                <a:solidFill>
                  <a:schemeClr val="accent1"/>
                </a:solidFill>
              </a:rPr>
              <a:t> I think so. Why?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B050"/>
                </a:solidFill>
              </a:rPr>
              <a:t>d</a:t>
            </a:r>
            <a:r>
              <a:rPr lang="en-US" sz="3600" dirty="0">
                <a:solidFill>
                  <a:schemeClr val="accent1"/>
                </a:solidFill>
              </a:rPr>
              <a:t> Sure. I’d love to.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575852" y="2037522"/>
            <a:ext cx="1043609" cy="15206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4816549" y="2047461"/>
            <a:ext cx="1902303" cy="64257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744817" y="3707296"/>
            <a:ext cx="874644" cy="64142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3753293" y="2862470"/>
            <a:ext cx="2965559" cy="148624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0137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2166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Circle the correct response.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167992"/>
            <a:ext cx="120727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1 A: How about 6 o’clock, then?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   B: </a:t>
            </a:r>
            <a:r>
              <a:rPr lang="en-US" sz="3600" b="1" dirty="0">
                <a:solidFill>
                  <a:srgbClr val="00B050"/>
                </a:solidFill>
              </a:rPr>
              <a:t>a</a:t>
            </a:r>
            <a:r>
              <a:rPr lang="en-US" sz="3600" dirty="0">
                <a:solidFill>
                  <a:srgbClr val="00B050"/>
                </a:solidFill>
              </a:rPr>
              <a:t> 6 o’clock is fine.    </a:t>
            </a:r>
            <a:r>
              <a:rPr lang="en-US" sz="3600" b="1" dirty="0">
                <a:solidFill>
                  <a:srgbClr val="00B050"/>
                </a:solidFill>
              </a:rPr>
              <a:t>b</a:t>
            </a:r>
            <a:r>
              <a:rPr lang="en-US" sz="3600" dirty="0">
                <a:solidFill>
                  <a:srgbClr val="00B050"/>
                </a:solidFill>
              </a:rPr>
              <a:t> I’m free this morning.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2 A: What time?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   B: </a:t>
            </a:r>
            <a:r>
              <a:rPr lang="en-US" sz="3600" b="1" dirty="0">
                <a:solidFill>
                  <a:srgbClr val="00B050"/>
                </a:solidFill>
              </a:rPr>
              <a:t>a</a:t>
            </a:r>
            <a:r>
              <a:rPr lang="en-US" sz="3600" dirty="0">
                <a:solidFill>
                  <a:srgbClr val="00B050"/>
                </a:solidFill>
              </a:rPr>
              <a:t> Sorry. I can’t make it at 7:00.    </a:t>
            </a:r>
            <a:r>
              <a:rPr lang="en-US" sz="3600" b="1" dirty="0">
                <a:solidFill>
                  <a:srgbClr val="00B050"/>
                </a:solidFill>
              </a:rPr>
              <a:t>b</a:t>
            </a:r>
            <a:r>
              <a:rPr lang="en-US" sz="3600" dirty="0">
                <a:solidFill>
                  <a:srgbClr val="00B050"/>
                </a:solidFill>
              </a:rPr>
              <a:t> Let’s meet at 7:00.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3 A: How are you?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   B: </a:t>
            </a:r>
            <a:r>
              <a:rPr lang="en-US" sz="3600" b="1" dirty="0">
                <a:solidFill>
                  <a:srgbClr val="00B050"/>
                </a:solidFill>
              </a:rPr>
              <a:t>a</a:t>
            </a:r>
            <a:r>
              <a:rPr lang="en-US" sz="3600" dirty="0">
                <a:solidFill>
                  <a:srgbClr val="00B050"/>
                </a:solidFill>
              </a:rPr>
              <a:t> I’d love to.    </a:t>
            </a:r>
            <a:r>
              <a:rPr lang="en-US" sz="3600" b="1" dirty="0">
                <a:solidFill>
                  <a:srgbClr val="00B050"/>
                </a:solidFill>
              </a:rPr>
              <a:t>b</a:t>
            </a:r>
            <a:r>
              <a:rPr lang="en-US" sz="3600" dirty="0">
                <a:solidFill>
                  <a:srgbClr val="00B050"/>
                </a:solidFill>
              </a:rPr>
              <a:t> I’m OK. And you?</a:t>
            </a:r>
          </a:p>
        </p:txBody>
      </p:sp>
      <p:sp>
        <p:nvSpPr>
          <p:cNvPr id="4" name="Oval 3"/>
          <p:cNvSpPr/>
          <p:nvPr/>
        </p:nvSpPr>
        <p:spPr>
          <a:xfrm>
            <a:off x="908077" y="2254075"/>
            <a:ext cx="365898" cy="5864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89283" y="3849065"/>
            <a:ext cx="447181" cy="5864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57719" y="5514985"/>
            <a:ext cx="403499" cy="5864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775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7569"/>
            <a:ext cx="12413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chemeClr val="accent1"/>
                </a:solidFill>
              </a:rPr>
              <a:t>Complete the dialogue. Then read it aloud. Mind the intonation.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0373" y="1026251"/>
            <a:ext cx="940241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Sarah</a:t>
            </a:r>
            <a:r>
              <a:rPr lang="en-US" sz="3200" dirty="0"/>
              <a:t> Hi Eddie!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Eddie</a:t>
            </a:r>
            <a:r>
              <a:rPr lang="en-US" sz="3200" dirty="0"/>
              <a:t> Hi Sarah! How 1) ………………………………?</a:t>
            </a:r>
          </a:p>
          <a:p>
            <a:r>
              <a:rPr lang="en-US" sz="3200" dirty="0">
                <a:solidFill>
                  <a:srgbClr val="00B050"/>
                </a:solidFill>
              </a:rPr>
              <a:t>Sarah</a:t>
            </a:r>
            <a:r>
              <a:rPr lang="en-US" sz="3200" dirty="0"/>
              <a:t> I’m great, thanks. And you?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Eddie</a:t>
            </a:r>
            <a:r>
              <a:rPr lang="en-US" sz="3200" dirty="0"/>
              <a:t> I’m fine, thanks. 2) …………………… this Thursday? </a:t>
            </a:r>
          </a:p>
          <a:p>
            <a:r>
              <a:rPr lang="en-US" sz="3200" dirty="0">
                <a:solidFill>
                  <a:srgbClr val="00B050"/>
                </a:solidFill>
              </a:rPr>
              <a:t>Sarah</a:t>
            </a:r>
            <a:r>
              <a:rPr lang="en-US" sz="3200" dirty="0"/>
              <a:t> I think so. Why?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Eddie</a:t>
            </a:r>
            <a:r>
              <a:rPr lang="en-US" sz="3200" dirty="0"/>
              <a:t> 3) ………………………………… to my house? </a:t>
            </a:r>
          </a:p>
          <a:p>
            <a:r>
              <a:rPr lang="en-US" sz="3200" dirty="0">
                <a:solidFill>
                  <a:srgbClr val="00B050"/>
                </a:solidFill>
              </a:rPr>
              <a:t>Sarah</a:t>
            </a:r>
            <a:r>
              <a:rPr lang="en-US" sz="3200" dirty="0"/>
              <a:t> Sure. I’d love to. What time?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Eddie</a:t>
            </a:r>
            <a:r>
              <a:rPr lang="en-US" sz="3200" dirty="0"/>
              <a:t> 4) …………………………………….. 7 o’clock. </a:t>
            </a:r>
          </a:p>
          <a:p>
            <a:r>
              <a:rPr lang="en-US" sz="3200" dirty="0">
                <a:solidFill>
                  <a:srgbClr val="00B050"/>
                </a:solidFill>
              </a:rPr>
              <a:t>Sarah</a:t>
            </a:r>
            <a:r>
              <a:rPr lang="en-US" sz="3200" dirty="0"/>
              <a:t> Sorry, I can’t make it at 7:00.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Eddie</a:t>
            </a:r>
            <a:r>
              <a:rPr lang="en-US" sz="3200" dirty="0"/>
              <a:t> 5) …………………………. 8:00 then? </a:t>
            </a:r>
          </a:p>
          <a:p>
            <a:r>
              <a:rPr lang="en-US" sz="3200" dirty="0">
                <a:solidFill>
                  <a:srgbClr val="00B050"/>
                </a:solidFill>
              </a:rPr>
              <a:t>Sarah</a:t>
            </a:r>
            <a:r>
              <a:rPr lang="en-US" sz="3200" dirty="0"/>
              <a:t> 8 o’clock is fine. See you then.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80582" y="1448673"/>
            <a:ext cx="2723322" cy="596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are you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7260" y="4382531"/>
            <a:ext cx="2723322" cy="596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Let’s meet at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7260" y="3400898"/>
            <a:ext cx="2723322" cy="596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Can you come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0582" y="2427362"/>
            <a:ext cx="2378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Are you free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7260" y="5347787"/>
            <a:ext cx="2723322" cy="596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How about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968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3344"/>
            <a:ext cx="12191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4. You want to go to the cinema this Saturday with your friend. Act out a dialogue similar to the one in Exercise 1. Mind the sentence stress.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4993"/>
            <a:ext cx="4931052" cy="5776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16112" y="1523313"/>
            <a:ext cx="72609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A</a:t>
            </a:r>
            <a:r>
              <a:rPr lang="en-US" sz="2800" dirty="0"/>
              <a:t>: Hi James! </a:t>
            </a:r>
          </a:p>
          <a:p>
            <a:r>
              <a:rPr lang="en-US" sz="2800" dirty="0">
                <a:solidFill>
                  <a:srgbClr val="00B050"/>
                </a:solidFill>
              </a:rPr>
              <a:t>B</a:t>
            </a:r>
            <a:r>
              <a:rPr lang="en-US" sz="2800" dirty="0"/>
              <a:t>: Hello Rachel. How are you? 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A</a:t>
            </a:r>
            <a:r>
              <a:rPr lang="en-US" sz="2800" dirty="0"/>
              <a:t>: I’m great, thanks. Are you free on Saturday?</a:t>
            </a:r>
          </a:p>
          <a:p>
            <a:r>
              <a:rPr lang="en-US" sz="2800" dirty="0">
                <a:solidFill>
                  <a:srgbClr val="00B050"/>
                </a:solidFill>
              </a:rPr>
              <a:t>B</a:t>
            </a:r>
            <a:r>
              <a:rPr lang="en-US" sz="2800" dirty="0"/>
              <a:t>: I think so. Why? 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A</a:t>
            </a:r>
            <a:r>
              <a:rPr lang="en-US" sz="2800" dirty="0"/>
              <a:t>: Can we go to the cinema? </a:t>
            </a:r>
          </a:p>
          <a:p>
            <a:r>
              <a:rPr lang="en-US" sz="2800" dirty="0">
                <a:solidFill>
                  <a:srgbClr val="00B050"/>
                </a:solidFill>
              </a:rPr>
              <a:t>B</a:t>
            </a:r>
            <a:r>
              <a:rPr lang="en-US" sz="2800" dirty="0"/>
              <a:t>: I’d love to. What time? 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A</a:t>
            </a:r>
            <a:r>
              <a:rPr lang="en-US" sz="2800" dirty="0"/>
              <a:t>: Is 5:30 p.m. OK with you? </a:t>
            </a:r>
          </a:p>
          <a:p>
            <a:r>
              <a:rPr lang="en-US" sz="2800" dirty="0">
                <a:solidFill>
                  <a:srgbClr val="00B050"/>
                </a:solidFill>
              </a:rPr>
              <a:t>B</a:t>
            </a:r>
            <a:r>
              <a:rPr lang="en-US" sz="2800" dirty="0"/>
              <a:t>: I’m afraid I can’t make it. I have basketball practice until 6:00 p.m. 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A</a:t>
            </a:r>
            <a:r>
              <a:rPr lang="en-US" sz="2800" dirty="0"/>
              <a:t>: How about 7:00 p.m. then? </a:t>
            </a:r>
          </a:p>
          <a:p>
            <a:r>
              <a:rPr lang="en-US" sz="2800" dirty="0">
                <a:solidFill>
                  <a:srgbClr val="00B050"/>
                </a:solidFill>
              </a:rPr>
              <a:t>B</a:t>
            </a:r>
            <a:r>
              <a:rPr lang="en-US" sz="2800" dirty="0"/>
              <a:t>: 7:00 p.m. is fine. See you!</a:t>
            </a:r>
          </a:p>
        </p:txBody>
      </p:sp>
    </p:spTree>
    <p:extLst>
      <p:ext uri="{BB962C8B-B14F-4D97-AF65-F5344CB8AC3E}">
        <p14:creationId xmlns:p14="http://schemas.microsoft.com/office/powerpoint/2010/main" val="436195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-10886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white"/>
                </a:solidFill>
              </a:rPr>
              <a:t>Pronunciation</a:t>
            </a:r>
            <a:r>
              <a:rPr lang="en-US" sz="5400" dirty="0">
                <a:solidFill>
                  <a:prstClr val="white"/>
                </a:solidFill>
              </a:rPr>
              <a:t>  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786938"/>
      </p:ext>
    </p:extLst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96957"/>
            <a:ext cx="306125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Pronunciation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12857" y="635456"/>
            <a:ext cx="3095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Th</a:t>
            </a:r>
            <a:r>
              <a:rPr lang="en-US" sz="3600" dirty="0">
                <a:solidFill>
                  <a:srgbClr val="FF0000"/>
                </a:solidFill>
              </a:rPr>
              <a:t>: /ð/ and /</a:t>
            </a:r>
            <a:r>
              <a:rPr lang="el-GR" sz="3600" dirty="0">
                <a:solidFill>
                  <a:srgbClr val="FF0000"/>
                </a:solidFill>
              </a:rPr>
              <a:t>θ/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84" y="1281787"/>
            <a:ext cx="8466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Listen and tick (✓). Listen again and repeat.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910659"/>
              </p:ext>
            </p:extLst>
          </p:nvPr>
        </p:nvGraphicFramePr>
        <p:xfrm>
          <a:off x="129585" y="2072349"/>
          <a:ext cx="11946456" cy="2509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4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0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7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73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273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273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365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/ð/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/</a:t>
                      </a:r>
                      <a:r>
                        <a:rPr kumimoji="0" lang="el-GR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θ/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/ð/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/</a:t>
                      </a:r>
                      <a:r>
                        <a:rPr kumimoji="0" lang="el-GR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θ/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/ð/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/</a:t>
                      </a:r>
                      <a:r>
                        <a:rPr kumimoji="0" lang="el-GR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θ/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530">
                <a:tc>
                  <a:txBody>
                    <a:bodyPr/>
                    <a:lstStyle/>
                    <a:p>
                      <a:r>
                        <a:rPr lang="en-US" sz="3600" b="1" dirty="0"/>
                        <a:t>th</a:t>
                      </a:r>
                      <a:r>
                        <a:rPr lang="en-US" sz="3600" dirty="0"/>
                        <a:t>ree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th</a:t>
                      </a:r>
                      <a:r>
                        <a:rPr lang="en-US" sz="3600" dirty="0"/>
                        <a:t>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th</a:t>
                      </a:r>
                      <a:r>
                        <a:rPr lang="en-US" sz="3600" dirty="0"/>
                        <a:t>ink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530">
                <a:tc>
                  <a:txBody>
                    <a:bodyPr/>
                    <a:lstStyle/>
                    <a:p>
                      <a:r>
                        <a:rPr lang="en-US" sz="3600" b="1" dirty="0"/>
                        <a:t>th</a:t>
                      </a:r>
                      <a:r>
                        <a:rPr lang="en-US" sz="3600" dirty="0"/>
                        <a:t>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th</a:t>
                      </a:r>
                      <a:r>
                        <a:rPr lang="en-US" sz="3600" dirty="0"/>
                        <a:t>anks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th</a:t>
                      </a:r>
                      <a:r>
                        <a:rPr lang="en-US" sz="3600" dirty="0"/>
                        <a:t>ere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44775" y="3003978"/>
            <a:ext cx="1123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0626" y="3935608"/>
            <a:ext cx="1123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1192" y="3790409"/>
            <a:ext cx="1123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95355" y="3037488"/>
            <a:ext cx="1123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43207" y="3037489"/>
            <a:ext cx="1123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38253" y="3790409"/>
            <a:ext cx="1123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2" name="thre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44638" y="4735030"/>
            <a:ext cx="487363" cy="487363"/>
          </a:xfrm>
          <a:prstGeom prst="rect">
            <a:avLst/>
          </a:prstGeom>
        </p:spPr>
      </p:pic>
      <p:pic>
        <p:nvPicPr>
          <p:cNvPr id="13" name="tha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44637" y="5619612"/>
            <a:ext cx="487363" cy="487363"/>
          </a:xfrm>
          <a:prstGeom prst="rect">
            <a:avLst/>
          </a:prstGeom>
        </p:spPr>
      </p:pic>
      <p:pic>
        <p:nvPicPr>
          <p:cNvPr id="14" name="the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362986" y="4854299"/>
            <a:ext cx="487363" cy="487363"/>
          </a:xfrm>
          <a:prstGeom prst="rect">
            <a:avLst/>
          </a:prstGeom>
        </p:spPr>
      </p:pic>
      <p:pic>
        <p:nvPicPr>
          <p:cNvPr id="15" name="thank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362985" y="5619611"/>
            <a:ext cx="487363" cy="487363"/>
          </a:xfrm>
          <a:prstGeom prst="rect">
            <a:avLst/>
          </a:prstGeom>
        </p:spPr>
      </p:pic>
      <p:pic>
        <p:nvPicPr>
          <p:cNvPr id="16" name="think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281334" y="4854298"/>
            <a:ext cx="487363" cy="487363"/>
          </a:xfrm>
          <a:prstGeom prst="rect">
            <a:avLst/>
          </a:prstGeom>
        </p:spPr>
      </p:pic>
      <p:pic>
        <p:nvPicPr>
          <p:cNvPr id="17" name="there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281334" y="56196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123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0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1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2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1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05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627190"/>
              </p:ext>
            </p:extLst>
          </p:nvPr>
        </p:nvGraphicFramePr>
        <p:xfrm>
          <a:off x="85060" y="2267158"/>
          <a:ext cx="12020801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5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6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4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51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80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57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/ð/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/</a:t>
                      </a:r>
                      <a:r>
                        <a:rPr kumimoji="0" lang="el-GR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θ/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/ð/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/</a:t>
                      </a:r>
                      <a:r>
                        <a:rPr kumimoji="0" lang="el-GR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θ/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769">
                <a:tc>
                  <a:txBody>
                    <a:bodyPr/>
                    <a:lstStyle/>
                    <a:p>
                      <a:pPr algn="ctr"/>
                      <a:r>
                        <a:rPr lang="en-US" sz="3600" u="sng" dirty="0"/>
                        <a:t>th</a:t>
                      </a:r>
                      <a:r>
                        <a:rPr lang="en-US" sz="3600" dirty="0"/>
                        <a:t>is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u="sng" dirty="0"/>
                        <a:t>th</a:t>
                      </a:r>
                      <a:r>
                        <a:rPr lang="en-US" sz="3600" dirty="0"/>
                        <a:t>ird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76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mon</a:t>
                      </a:r>
                      <a:r>
                        <a:rPr lang="en-US" sz="3600" u="sng" dirty="0"/>
                        <a:t>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wi</a:t>
                      </a:r>
                      <a:r>
                        <a:rPr lang="en-US" sz="3600" u="sng" dirty="0"/>
                        <a:t>th</a:t>
                      </a:r>
                      <a:r>
                        <a:rPr lang="en-US" sz="3600" baseline="0" dirty="0"/>
                        <a:t> 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769">
                <a:tc>
                  <a:txBody>
                    <a:bodyPr/>
                    <a:lstStyle/>
                    <a:p>
                      <a:pPr algn="ctr"/>
                      <a:r>
                        <a:rPr lang="en-US" sz="3600" u="sng" dirty="0"/>
                        <a:t>th</a:t>
                      </a:r>
                      <a:r>
                        <a:rPr lang="en-US" sz="3600" dirty="0"/>
                        <a:t>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th</a:t>
                      </a:r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76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Ma</a:t>
                      </a:r>
                      <a:r>
                        <a:rPr lang="en-US" sz="3600" u="sng" dirty="0" err="1"/>
                        <a:t>th</a:t>
                      </a:r>
                      <a:r>
                        <a:rPr lang="en-US" sz="3600" u="none" dirty="0" err="1"/>
                        <a:t>s</a:t>
                      </a:r>
                      <a:r>
                        <a:rPr lang="en-US" sz="36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tee</a:t>
                      </a:r>
                      <a:r>
                        <a:rPr lang="en-US" sz="3600" u="sng" dirty="0"/>
                        <a:t>th</a:t>
                      </a:r>
                      <a:r>
                        <a:rPr lang="en-US" sz="36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769">
                <a:tc>
                  <a:txBody>
                    <a:bodyPr/>
                    <a:lstStyle/>
                    <a:p>
                      <a:pPr algn="ctr"/>
                      <a:r>
                        <a:rPr lang="en-US" sz="3600" u="sng" dirty="0"/>
                        <a:t>th</a:t>
                      </a:r>
                      <a:r>
                        <a:rPr lang="en-US" sz="3600" dirty="0"/>
                        <a:t>eatre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u="sng" dirty="0"/>
                        <a:t>Th</a:t>
                      </a:r>
                      <a:r>
                        <a:rPr lang="en-US" sz="3600" dirty="0"/>
                        <a:t>ursday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132737" y="819835"/>
            <a:ext cx="553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Tick (✓) the correct column.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9278" y="2907331"/>
            <a:ext cx="100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✓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5874" y="5480061"/>
            <a:ext cx="100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✓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4095" y="3558784"/>
            <a:ext cx="100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✓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9278" y="4187399"/>
            <a:ext cx="100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✓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3913" y="4833730"/>
            <a:ext cx="100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✓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19182" y="2912452"/>
            <a:ext cx="100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✓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19182" y="3558783"/>
            <a:ext cx="100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✓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10260" y="4187398"/>
            <a:ext cx="100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✓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19182" y="4833729"/>
            <a:ext cx="100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✓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19182" y="5480348"/>
            <a:ext cx="100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✓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1BCCEB-15BF-D2BB-27BE-FB7D2E31A5C0}"/>
              </a:ext>
            </a:extLst>
          </p:cNvPr>
          <p:cNvSpPr txBox="1"/>
          <p:nvPr/>
        </p:nvSpPr>
        <p:spPr>
          <a:xfrm>
            <a:off x="9210260" y="3558783"/>
            <a:ext cx="100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✓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251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4968534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1689" y="1720541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01689" y="2720476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 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01689" y="4720346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01689" y="5715941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01689" y="3720411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Pronunciation    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01689" y="720606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531" y="396171"/>
            <a:ext cx="417459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1470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121" y="618306"/>
            <a:ext cx="11812772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Make a dialogue with your friend, inviting him/her to do something fun after school or at the weekend. Use the structures for making invitations, accepting, and refusing appropriately. </a:t>
            </a:r>
            <a:endParaRPr lang="en-US" sz="40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18415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7788195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69618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26911" y="1619516"/>
            <a:ext cx="10663332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Speaking  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4472C4"/>
                </a:solidFill>
              </a:rPr>
              <a:t>Making invitations, accepting and refusing.</a:t>
            </a:r>
          </a:p>
        </p:txBody>
      </p:sp>
      <p:sp>
        <p:nvSpPr>
          <p:cNvPr id="6" name="Rectangle 5"/>
          <p:cNvSpPr/>
          <p:nvPr/>
        </p:nvSpPr>
        <p:spPr>
          <a:xfrm>
            <a:off x="726911" y="3739864"/>
            <a:ext cx="10663332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Pronunciation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4472C4"/>
                </a:solidFill>
              </a:rPr>
              <a:t>Th</a:t>
            </a:r>
            <a:r>
              <a:rPr lang="en-US" sz="3600" dirty="0">
                <a:solidFill>
                  <a:srgbClr val="4472C4"/>
                </a:solidFill>
              </a:rPr>
              <a:t>: /ð/ and /</a:t>
            </a:r>
            <a:r>
              <a:rPr lang="el-GR" sz="3600" dirty="0">
                <a:solidFill>
                  <a:srgbClr val="4472C4"/>
                </a:solidFill>
              </a:rPr>
              <a:t>θ/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16417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595" y="2090793"/>
            <a:ext cx="1187202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making invitations, accepting, and refusing.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>
                <a:solidFill>
                  <a:srgbClr val="0070C0"/>
                </a:solidFill>
              </a:rPr>
              <a:t>TA 6 Right on Workbook</a:t>
            </a:r>
            <a:r>
              <a:rPr lang="en-US" sz="3600" i="1" dirty="0">
                <a:solidFill>
                  <a:srgbClr val="0070C0"/>
                </a:solidFill>
              </a:rPr>
              <a:t> (p. 25)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(p. 44 SB)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52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93703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383" y="61151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5" y="2077278"/>
            <a:ext cx="10088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i="1" dirty="0">
                <a:solidFill>
                  <a:schemeClr val="accent1"/>
                </a:solidFill>
              </a:rPr>
              <a:t>make invitations, accepting and refusing invitations.</a:t>
            </a:r>
          </a:p>
          <a:p>
            <a:pPr marL="285750" indent="-285750">
              <a:buFontTx/>
              <a:buChar char="-"/>
            </a:pPr>
            <a:r>
              <a:rPr lang="en-US" sz="3600" i="1" dirty="0">
                <a:solidFill>
                  <a:schemeClr val="accent1"/>
                </a:solidFill>
              </a:rPr>
              <a:t>pronounce /</a:t>
            </a:r>
            <a:r>
              <a:rPr lang="en-US" sz="3600" b="1" i="1" dirty="0">
                <a:solidFill>
                  <a:schemeClr val="accent1"/>
                </a:solidFill>
              </a:rPr>
              <a:t>ð</a:t>
            </a:r>
            <a:r>
              <a:rPr lang="en-US" sz="3600" i="1" dirty="0">
                <a:solidFill>
                  <a:schemeClr val="accent1"/>
                </a:solidFill>
              </a:rPr>
              <a:t>/ and /</a:t>
            </a:r>
            <a:r>
              <a:rPr lang="el-GR" sz="3600" b="1" i="1" dirty="0">
                <a:solidFill>
                  <a:schemeClr val="accent1"/>
                </a:solidFill>
              </a:rPr>
              <a:t>θ</a:t>
            </a:r>
            <a:r>
              <a:rPr lang="en-US" sz="3600" i="1" dirty="0">
                <a:solidFill>
                  <a:schemeClr val="accent1"/>
                </a:solidFill>
              </a:rPr>
              <a:t>/ correctly.</a:t>
            </a:r>
          </a:p>
        </p:txBody>
      </p:sp>
    </p:spTree>
    <p:extLst>
      <p:ext uri="{BB962C8B-B14F-4D97-AF65-F5344CB8AC3E}">
        <p14:creationId xmlns:p14="http://schemas.microsoft.com/office/powerpoint/2010/main" val="383855474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173457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3082"/>
            <a:ext cx="216130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Pair work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2774" y="564637"/>
            <a:ext cx="9379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Ask and answer about free time activities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1163" y="1996378"/>
            <a:ext cx="880607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dirty="0">
                <a:solidFill>
                  <a:schemeClr val="accent1"/>
                </a:solidFill>
              </a:rPr>
              <a:t> Do you often hang out with your friends?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dirty="0">
                <a:solidFill>
                  <a:schemeClr val="accent1"/>
                </a:solidFill>
              </a:rPr>
              <a:t> Where do you usually go? When?</a:t>
            </a:r>
          </a:p>
        </p:txBody>
      </p:sp>
    </p:spTree>
    <p:extLst>
      <p:ext uri="{BB962C8B-B14F-4D97-AF65-F5344CB8AC3E}">
        <p14:creationId xmlns:p14="http://schemas.microsoft.com/office/powerpoint/2010/main" val="810762745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537227547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Speaking 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25431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6835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1 Complete the dialogue. Use the sentences (A-E).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024018"/>
            <a:ext cx="71694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Helen</a:t>
            </a:r>
            <a:r>
              <a:rPr lang="en-US" sz="2800" dirty="0"/>
              <a:t> Hi, Nat! 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Nat</a:t>
            </a:r>
            <a:r>
              <a:rPr lang="en-US" sz="2800" dirty="0"/>
              <a:t> 1) ____________________________</a:t>
            </a:r>
          </a:p>
          <a:p>
            <a:r>
              <a:rPr lang="en-US" sz="2800" dirty="0">
                <a:solidFill>
                  <a:srgbClr val="00B050"/>
                </a:solidFill>
              </a:rPr>
              <a:t>Helen</a:t>
            </a:r>
            <a:r>
              <a:rPr lang="en-US" sz="2800" dirty="0"/>
              <a:t> I’m OK. And you? 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Nat</a:t>
            </a:r>
            <a:r>
              <a:rPr lang="en-US" sz="2800" dirty="0"/>
              <a:t> 2) ____________________________</a:t>
            </a:r>
          </a:p>
          <a:p>
            <a:r>
              <a:rPr lang="en-US" sz="2800" dirty="0">
                <a:solidFill>
                  <a:srgbClr val="00B050"/>
                </a:solidFill>
              </a:rPr>
              <a:t>Helen</a:t>
            </a:r>
            <a:r>
              <a:rPr lang="en-US" sz="2800" dirty="0"/>
              <a:t> I think so. Why? 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Nat</a:t>
            </a:r>
            <a:r>
              <a:rPr lang="en-US" sz="2800" dirty="0"/>
              <a:t> 3) ____________________________</a:t>
            </a:r>
          </a:p>
          <a:p>
            <a:r>
              <a:rPr lang="en-US" sz="2800" dirty="0">
                <a:solidFill>
                  <a:srgbClr val="00B050"/>
                </a:solidFill>
              </a:rPr>
              <a:t>Helen</a:t>
            </a:r>
            <a:r>
              <a:rPr lang="en-US" sz="2800" dirty="0"/>
              <a:t> Sure. I’d love to. What time? 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Nat </a:t>
            </a:r>
            <a:r>
              <a:rPr lang="en-US" sz="2800" dirty="0"/>
              <a:t>4) ____________________________</a:t>
            </a:r>
          </a:p>
          <a:p>
            <a:r>
              <a:rPr lang="en-US" sz="2800" dirty="0">
                <a:solidFill>
                  <a:srgbClr val="00B050"/>
                </a:solidFill>
              </a:rPr>
              <a:t>Helen</a:t>
            </a:r>
            <a:r>
              <a:rPr lang="en-US" sz="2800" dirty="0"/>
              <a:t> Sorry, I can’t make it at 4:00. I have football practice at school until 5:00 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Nat</a:t>
            </a:r>
            <a:r>
              <a:rPr lang="en-US" sz="2800" dirty="0"/>
              <a:t> 5) ____________________________</a:t>
            </a:r>
          </a:p>
          <a:p>
            <a:r>
              <a:rPr lang="en-US" sz="2800" dirty="0">
                <a:solidFill>
                  <a:srgbClr val="00B050"/>
                </a:solidFill>
              </a:rPr>
              <a:t>Helen</a:t>
            </a:r>
            <a:r>
              <a:rPr lang="en-US" sz="2800" dirty="0"/>
              <a:t> 5:30 is fine. See you!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9426" y="3528680"/>
            <a:ext cx="4830418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  <a:r>
              <a:rPr lang="en-US" sz="2800" dirty="0"/>
              <a:t> Can we go to the mall? </a:t>
            </a:r>
          </a:p>
          <a:p>
            <a:r>
              <a:rPr lang="en-US" sz="2800" b="1" dirty="0"/>
              <a:t>B</a:t>
            </a:r>
            <a:r>
              <a:rPr lang="en-US" sz="2800" dirty="0"/>
              <a:t> Let’s meet at 4 o’clock. </a:t>
            </a:r>
          </a:p>
          <a:p>
            <a:r>
              <a:rPr lang="en-US" sz="2800" b="1" dirty="0"/>
              <a:t>C</a:t>
            </a:r>
            <a:r>
              <a:rPr lang="en-US" sz="2800" dirty="0"/>
              <a:t> How about 5:30 then? </a:t>
            </a:r>
          </a:p>
          <a:p>
            <a:r>
              <a:rPr lang="en-US" sz="2800" b="1" dirty="0"/>
              <a:t>D</a:t>
            </a:r>
            <a:r>
              <a:rPr lang="en-US" sz="2800" dirty="0"/>
              <a:t> I’m fine, thanks. Hey, are you free this afternoon? </a:t>
            </a:r>
          </a:p>
          <a:p>
            <a:r>
              <a:rPr lang="en-US" sz="2800" b="1" dirty="0"/>
              <a:t>E</a:t>
            </a:r>
            <a:r>
              <a:rPr lang="en-US" sz="2800" dirty="0"/>
              <a:t> Hi, Helen. How are you?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3243" y="1470991"/>
            <a:ext cx="4949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FF0000"/>
                </a:solidFill>
              </a:rPr>
              <a:t> Hi, Helen. How are you?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3243" y="2329932"/>
            <a:ext cx="10827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</a:rPr>
              <a:t>D</a:t>
            </a:r>
            <a:r>
              <a:rPr lang="en-US" sz="2800" dirty="0">
                <a:solidFill>
                  <a:srgbClr val="FF0000"/>
                </a:solidFill>
              </a:rPr>
              <a:t> I’m fine, thanks. Hey, are you free this afternoon?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3239" y="3160977"/>
            <a:ext cx="4949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 Can we go to the mall?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3241" y="4019918"/>
            <a:ext cx="4949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 Let’s meet at 4 o’clock.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3240" y="5310762"/>
            <a:ext cx="4949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</a:rPr>
              <a:t>C</a:t>
            </a:r>
            <a:r>
              <a:rPr lang="en-US" sz="2800" dirty="0">
                <a:solidFill>
                  <a:srgbClr val="FF0000"/>
                </a:solidFill>
              </a:rPr>
              <a:t> How about 5:30 then? </a:t>
            </a:r>
          </a:p>
        </p:txBody>
      </p:sp>
    </p:spTree>
    <p:extLst>
      <p:ext uri="{BB962C8B-B14F-4D97-AF65-F5344CB8AC3E}">
        <p14:creationId xmlns:p14="http://schemas.microsoft.com/office/powerpoint/2010/main" val="7006338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512" y="451438"/>
            <a:ext cx="39064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2 Listen and check. Act out the dialogue in pairs.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954" y="0"/>
            <a:ext cx="8281003" cy="6862762"/>
          </a:xfrm>
          <a:prstGeom prst="rect">
            <a:avLst/>
          </a:prstGeom>
        </p:spPr>
      </p:pic>
      <p:pic>
        <p:nvPicPr>
          <p:cNvPr id="4" name="CD2-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87620" y="3717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989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1064</Words>
  <Application>Microsoft Office PowerPoint</Application>
  <PresentationFormat>Widescreen</PresentationFormat>
  <Paragraphs>177</Paragraphs>
  <Slides>24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Vũ Trần Gia Bửu</cp:lastModifiedBy>
  <cp:revision>224</cp:revision>
  <dcterms:created xsi:type="dcterms:W3CDTF">2021-09-24T06:18:33Z</dcterms:created>
  <dcterms:modified xsi:type="dcterms:W3CDTF">2023-08-02T08:13:28Z</dcterms:modified>
</cp:coreProperties>
</file>