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6" r:id="rId4"/>
    <p:sldId id="259" r:id="rId5"/>
    <p:sldId id="260" r:id="rId6"/>
    <p:sldId id="261" r:id="rId7"/>
    <p:sldId id="264" r:id="rId8"/>
    <p:sldId id="268" r:id="rId9"/>
    <p:sldId id="266" r:id="rId10"/>
    <p:sldId id="269" r:id="rId11"/>
    <p:sldId id="277" r:id="rId12"/>
    <p:sldId id="270" r:id="rId13"/>
    <p:sldId id="265" r:id="rId14"/>
    <p:sldId id="273" r:id="rId15"/>
    <p:sldId id="263" r:id="rId16"/>
    <p:sldId id="278" r:id="rId17"/>
    <p:sldId id="279" r:id="rId18"/>
    <p:sldId id="274" r:id="rId19"/>
    <p:sldId id="275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>
      <p:cViewPr>
        <p:scale>
          <a:sx n="59" d="100"/>
          <a:sy n="59" d="100"/>
        </p:scale>
        <p:origin x="-2107" y="-9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8477D-C477-40F0-AEE8-5B2FF2D1EBF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F6E66-550D-4317-BA18-942680F17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3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76922-342B-48CC-B6A6-DA89AB51E4C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5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57151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smtClean="0">
                <a:solidFill>
                  <a:srgbClr val="FF0000"/>
                </a:solidFill>
                <a:latin typeface="HP-222" pitchFamily="34" charset="0"/>
              </a:rPr>
              <a:t>Khởi đông</a:t>
            </a:r>
            <a:endParaRPr lang="en-US" sz="3600" b="1" u="sng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66750"/>
            <a:ext cx="7780312" cy="4503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4000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HP-222" pitchFamily="34" charset="0"/>
              </a:rPr>
              <a:t>Luyện đọc câu </a:t>
            </a:r>
            <a:endParaRPr lang="en-US" sz="40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247835"/>
            <a:ext cx="8915400" cy="3637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thua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rùa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(1)</a:t>
            </a:r>
          </a:p>
          <a:p>
            <a:pPr algn="just">
              <a:lnSpc>
                <a:spcPct val="120000"/>
              </a:lnSpc>
            </a:pPr>
            <a:r>
              <a:rPr lang="en-US" sz="3200" b="1" smtClean="0">
                <a:latin typeface="HP-222" pitchFamily="34" charset="0"/>
              </a:rPr>
              <a:t>     Bữa đó, thỏ </a:t>
            </a:r>
            <a:r>
              <a:rPr lang="en-US" sz="3200" b="1" dirty="0" err="1" smtClean="0">
                <a:latin typeface="HP-222" pitchFamily="34" charset="0"/>
              </a:rPr>
              <a:t>ra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bờ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hồ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có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chú</a:t>
            </a:r>
            <a:r>
              <a:rPr lang="en-US" sz="3200" b="1" smtClean="0">
                <a:latin typeface="HP-222" pitchFamily="34" charset="0"/>
              </a:rPr>
              <a:t> rùa. </a:t>
            </a:r>
            <a:r>
              <a:rPr lang="en-US" sz="3200" b="1" dirty="0" err="1" smtClean="0">
                <a:latin typeface="HP-222" pitchFamily="34" charset="0"/>
              </a:rPr>
              <a:t>Thỏ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đùa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rủ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bộ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chả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sợ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thì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!”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latin typeface="HP-222" pitchFamily="34" charset="0"/>
              </a:rPr>
              <a:t> </a:t>
            </a:r>
            <a:r>
              <a:rPr lang="en-US" sz="3200" b="1" smtClean="0">
                <a:latin typeface="HP-222" pitchFamily="34" charset="0"/>
              </a:rPr>
              <a:t>    Thỏ nghĩ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Cứ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để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rùa</a:t>
            </a:r>
            <a:r>
              <a:rPr lang="en-US" sz="3200" b="1" smtClean="0">
                <a:latin typeface="HP-222" pitchFamily="34" charset="0"/>
              </a:rPr>
              <a:t> bò. </a:t>
            </a:r>
            <a:r>
              <a:rPr lang="en-US" sz="3200" b="1" dirty="0" smtClean="0">
                <a:latin typeface="HP-222" pitchFamily="34" charset="0"/>
              </a:rPr>
              <a:t>Ta phi </a:t>
            </a:r>
            <a:r>
              <a:rPr lang="en-US" sz="3200" b="1" dirty="0" err="1" smtClean="0">
                <a:latin typeface="HP-222" pitchFamily="34" charset="0"/>
              </a:rPr>
              <a:t>như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gió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err="1" smtClean="0">
                <a:latin typeface="HP-222" pitchFamily="34" charset="0"/>
              </a:rPr>
              <a:t>Sợ</a:t>
            </a:r>
            <a:r>
              <a:rPr lang="en-US" sz="3200" b="1" smtClean="0">
                <a:latin typeface="HP-222" pitchFamily="34" charset="0"/>
              </a:rPr>
              <a:t> gì!”</a:t>
            </a:r>
            <a:endParaRPr lang="en-US" sz="3200" b="1" dirty="0" smtClean="0">
              <a:latin typeface="HP-222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" y="18859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38800" y="194310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38200" y="2457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6172200" y="2457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152400" y="29146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4572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27432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Oval 18"/>
          <p:cNvSpPr/>
          <p:nvPr/>
        </p:nvSpPr>
        <p:spPr>
          <a:xfrm>
            <a:off x="62484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838200" y="411480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123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4000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HP-222" pitchFamily="34" charset="0"/>
              </a:rPr>
              <a:t>Luyện đọc câu </a:t>
            </a:r>
            <a:endParaRPr lang="en-US" sz="40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247835"/>
            <a:ext cx="8915400" cy="3637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thua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rùa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(1)</a:t>
            </a:r>
          </a:p>
          <a:p>
            <a:pPr algn="just">
              <a:lnSpc>
                <a:spcPct val="120000"/>
              </a:lnSpc>
            </a:pPr>
            <a:r>
              <a:rPr lang="en-US" sz="3200" b="1" smtClean="0">
                <a:latin typeface="HP-222" pitchFamily="34" charset="0"/>
              </a:rPr>
              <a:t>     Bữa đó, thỏ </a:t>
            </a:r>
            <a:r>
              <a:rPr lang="en-US" sz="3200" b="1" dirty="0" err="1" smtClean="0">
                <a:latin typeface="HP-222" pitchFamily="34" charset="0"/>
              </a:rPr>
              <a:t>ra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bờ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hồ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Xa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xa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có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err="1" smtClean="0">
                <a:solidFill>
                  <a:srgbClr val="00B0F0"/>
                </a:solidFill>
                <a:latin typeface="HP-222" pitchFamily="34" charset="0"/>
              </a:rPr>
              <a:t>chú</a:t>
            </a:r>
            <a:r>
              <a:rPr lang="en-US" sz="3200" b="1" smtClean="0">
                <a:solidFill>
                  <a:srgbClr val="00B0F0"/>
                </a:solidFill>
                <a:latin typeface="HP-222" pitchFamily="34" charset="0"/>
              </a:rPr>
              <a:t> rùa.</a:t>
            </a:r>
            <a:r>
              <a:rPr lang="en-US" sz="3200" b="1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Thỏ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đùa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rủ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bộ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Rùa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chả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sợ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: “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Thi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thì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thi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!”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latin typeface="HP-222" pitchFamily="34" charset="0"/>
              </a:rPr>
              <a:t> </a:t>
            </a:r>
            <a:r>
              <a:rPr lang="en-US" sz="3200" b="1" smtClean="0">
                <a:latin typeface="HP-222" pitchFamily="34" charset="0"/>
              </a:rPr>
              <a:t>    Thỏ nghĩ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Cứ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để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rùa</a:t>
            </a:r>
            <a:r>
              <a:rPr lang="en-US" sz="3200" b="1" smtClean="0">
                <a:latin typeface="HP-222" pitchFamily="34" charset="0"/>
              </a:rPr>
              <a:t> bò. 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Ta phi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như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HP-222" pitchFamily="34" charset="0"/>
              </a:rPr>
              <a:t>gió</a:t>
            </a:r>
            <a:r>
              <a:rPr lang="en-US" sz="3200" b="1" dirty="0" smtClean="0">
                <a:solidFill>
                  <a:srgbClr val="00B0F0"/>
                </a:solidFill>
                <a:latin typeface="HP-222" pitchFamily="34" charset="0"/>
              </a:rPr>
              <a:t>. </a:t>
            </a:r>
            <a:r>
              <a:rPr lang="en-US" sz="3200" b="1" err="1" smtClean="0">
                <a:solidFill>
                  <a:srgbClr val="00B0F0"/>
                </a:solidFill>
                <a:latin typeface="HP-222" pitchFamily="34" charset="0"/>
              </a:rPr>
              <a:t>Sợ</a:t>
            </a:r>
            <a:r>
              <a:rPr lang="en-US" sz="3200" b="1" smtClean="0">
                <a:solidFill>
                  <a:srgbClr val="00B0F0"/>
                </a:solidFill>
                <a:latin typeface="HP-222" pitchFamily="34" charset="0"/>
              </a:rPr>
              <a:t> gì!”</a:t>
            </a:r>
            <a:endParaRPr lang="en-US" sz="3200" b="1" dirty="0" smtClean="0">
              <a:solidFill>
                <a:srgbClr val="00B0F0"/>
              </a:solidFill>
              <a:latin typeface="HP-222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" y="18859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38800" y="194310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38200" y="2457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6172200" y="2457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152400" y="29146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4572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27432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Oval 18"/>
          <p:cNvSpPr/>
          <p:nvPr/>
        </p:nvSpPr>
        <p:spPr>
          <a:xfrm>
            <a:off x="6248400" y="36004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838200" y="411480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060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4000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HP-222" pitchFamily="34" charset="0"/>
              </a:rPr>
              <a:t>Luyện đọc bài </a:t>
            </a:r>
            <a:endParaRPr lang="en-US" sz="40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1178764"/>
            <a:ext cx="8915400" cy="3402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thua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rùa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(1)</a:t>
            </a:r>
          </a:p>
          <a:p>
            <a:pPr algn="just">
              <a:lnSpc>
                <a:spcPct val="114000"/>
              </a:lnSpc>
            </a:pPr>
            <a:r>
              <a:rPr lang="en-US" sz="3200" b="1" smtClean="0">
                <a:latin typeface="HP-222" pitchFamily="34" charset="0"/>
              </a:rPr>
              <a:t>     Bữa đó, thỏ </a:t>
            </a:r>
            <a:r>
              <a:rPr lang="en-US" sz="3200" b="1" dirty="0" err="1" smtClean="0">
                <a:latin typeface="HP-222" pitchFamily="34" charset="0"/>
              </a:rPr>
              <a:t>ra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bờ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hồ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có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chú</a:t>
            </a:r>
            <a:r>
              <a:rPr lang="en-US" sz="3200" b="1" smtClean="0">
                <a:latin typeface="HP-222" pitchFamily="34" charset="0"/>
              </a:rPr>
              <a:t> rùa. </a:t>
            </a:r>
            <a:r>
              <a:rPr lang="en-US" sz="3200" b="1" dirty="0" err="1" smtClean="0">
                <a:latin typeface="HP-222" pitchFamily="34" charset="0"/>
              </a:rPr>
              <a:t>Thỏ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đùa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rủ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bộ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chả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sợ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thì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!”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latin typeface="HP-222" pitchFamily="34" charset="0"/>
              </a:rPr>
              <a:t> </a:t>
            </a:r>
            <a:r>
              <a:rPr lang="en-US" sz="3200" b="1" smtClean="0">
                <a:latin typeface="HP-222" pitchFamily="34" charset="0"/>
              </a:rPr>
              <a:t>    Thỏ nghĩ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Cứ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để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rùa</a:t>
            </a:r>
            <a:r>
              <a:rPr lang="en-US" sz="3200" b="1" smtClean="0">
                <a:latin typeface="HP-222" pitchFamily="34" charset="0"/>
              </a:rPr>
              <a:t> bò. </a:t>
            </a:r>
            <a:r>
              <a:rPr lang="en-US" sz="3200" b="1" dirty="0" smtClean="0">
                <a:latin typeface="HP-222" pitchFamily="34" charset="0"/>
              </a:rPr>
              <a:t>Ta phi </a:t>
            </a:r>
            <a:r>
              <a:rPr lang="en-US" sz="3200" b="1" dirty="0" err="1" smtClean="0">
                <a:latin typeface="HP-222" pitchFamily="34" charset="0"/>
              </a:rPr>
              <a:t>như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gió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err="1" smtClean="0">
                <a:latin typeface="HP-222" pitchFamily="34" charset="0"/>
              </a:rPr>
              <a:t>Sợ</a:t>
            </a:r>
            <a:r>
              <a:rPr lang="en-US" sz="3200" b="1" smtClean="0">
                <a:latin typeface="HP-222" pitchFamily="34" charset="0"/>
              </a:rPr>
              <a:t> gì!”</a:t>
            </a:r>
            <a:endParaRPr lang="en-US" sz="3200" b="1" dirty="0" smtClean="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171450"/>
            <a:ext cx="609600" cy="4000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-222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43902"/>
            <a:ext cx="487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 pitchFamily="34" charset="0"/>
              </a:rPr>
              <a:t> </a:t>
            </a:r>
            <a:r>
              <a:rPr lang="en-US" sz="3600" b="1" dirty="0" err="1" smtClean="0">
                <a:latin typeface="HP-222" pitchFamily="34" charset="0"/>
              </a:rPr>
              <a:t>Ghép</a:t>
            </a:r>
            <a:r>
              <a:rPr lang="en-US" sz="3600" b="1" dirty="0" smtClean="0">
                <a:latin typeface="HP-222" pitchFamily="34" charset="0"/>
              </a:rPr>
              <a:t> </a:t>
            </a:r>
            <a:r>
              <a:rPr lang="en-US" sz="3600" b="1" dirty="0" err="1" smtClean="0">
                <a:latin typeface="HP-222" pitchFamily="34" charset="0"/>
              </a:rPr>
              <a:t>đúng</a:t>
            </a:r>
            <a:r>
              <a:rPr lang="en-US" sz="3600" b="1" dirty="0" smtClean="0">
                <a:latin typeface="HP-222" pitchFamily="34" charset="0"/>
              </a:rPr>
              <a:t>: </a:t>
            </a:r>
            <a:endParaRPr lang="en-US" sz="3600" b="1" dirty="0">
              <a:latin typeface="HP-222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600201"/>
            <a:ext cx="419100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P-222" pitchFamily="34" charset="0"/>
              </a:rPr>
              <a:t>1) phi </a:t>
            </a:r>
            <a:r>
              <a:rPr lang="en-US" sz="3600" dirty="0" err="1" smtClean="0">
                <a:latin typeface="HP-222" pitchFamily="34" charset="0"/>
              </a:rPr>
              <a:t>như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gió</a:t>
            </a:r>
            <a:r>
              <a:rPr lang="en-US" sz="3600" dirty="0" smtClean="0">
                <a:latin typeface="HP-222" pitchFamily="34" charset="0"/>
              </a:rPr>
              <a:t>. </a:t>
            </a:r>
            <a:endParaRPr lang="en-US" sz="3600" dirty="0"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807986"/>
            <a:ext cx="640080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P-222" pitchFamily="34" charset="0"/>
              </a:rPr>
              <a:t>2) </a:t>
            </a:r>
            <a:r>
              <a:rPr lang="en-US" sz="3600" dirty="0" err="1" smtClean="0">
                <a:latin typeface="HP-222" pitchFamily="34" charset="0"/>
              </a:rPr>
              <a:t>vừa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bò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vừa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thở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phì</a:t>
            </a:r>
            <a:r>
              <a:rPr lang="en-US" sz="3600" dirty="0" smtClean="0">
                <a:latin typeface="HP-222" pitchFamily="34" charset="0"/>
              </a:rPr>
              <a:t> </a:t>
            </a:r>
            <a:r>
              <a:rPr lang="en-US" sz="3600" dirty="0" err="1" smtClean="0">
                <a:latin typeface="HP-222" pitchFamily="34" charset="0"/>
              </a:rPr>
              <a:t>phò</a:t>
            </a:r>
            <a:r>
              <a:rPr lang="en-US" sz="3600" dirty="0" smtClean="0">
                <a:latin typeface="HP-222" pitchFamily="34" charset="0"/>
              </a:rPr>
              <a:t> . </a:t>
            </a:r>
            <a:endParaRPr lang="en-US" sz="3600" dirty="0"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43051"/>
            <a:ext cx="1752600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P-222" pitchFamily="34" charset="0"/>
              </a:rPr>
              <a:t>a) </a:t>
            </a:r>
            <a:r>
              <a:rPr lang="en-US" sz="3600" dirty="0" err="1" smtClean="0">
                <a:latin typeface="HP-222" pitchFamily="34" charset="0"/>
              </a:rPr>
              <a:t>Rùa</a:t>
            </a:r>
            <a:r>
              <a:rPr lang="en-US" sz="3600" dirty="0" smtClean="0">
                <a:latin typeface="HP-222" pitchFamily="34" charset="0"/>
              </a:rPr>
              <a:t> </a:t>
            </a:r>
            <a:endParaRPr lang="en-US" sz="3600" dirty="0">
              <a:latin typeface="HP-22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829952"/>
            <a:ext cx="1752600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P-222" pitchFamily="34" charset="0"/>
              </a:rPr>
              <a:t>b</a:t>
            </a:r>
            <a:r>
              <a:rPr lang="en-US" sz="3600" dirty="0" smtClean="0">
                <a:latin typeface="HP-222" pitchFamily="34" charset="0"/>
              </a:rPr>
              <a:t>) </a:t>
            </a:r>
            <a:r>
              <a:rPr lang="en-US" sz="3600" dirty="0" err="1" smtClean="0">
                <a:latin typeface="HP-222" pitchFamily="34" charset="0"/>
              </a:rPr>
              <a:t>Thỏ</a:t>
            </a:r>
            <a:r>
              <a:rPr lang="en-US" sz="3600" dirty="0" smtClean="0">
                <a:latin typeface="HP-222" pitchFamily="34" charset="0"/>
              </a:rPr>
              <a:t> </a:t>
            </a:r>
            <a:endParaRPr lang="en-US" sz="3600" dirty="0">
              <a:latin typeface="HP-222" pitchFamily="34" charset="0"/>
            </a:endParaRPr>
          </a:p>
        </p:txBody>
      </p:sp>
      <p:cxnSp>
        <p:nvCxnSpPr>
          <p:cNvPr id="8" name="Straight Connector 7"/>
          <p:cNvCxnSpPr>
            <a:stCxn id="6" idx="3"/>
            <a:endCxn id="5" idx="1"/>
          </p:cNvCxnSpPr>
          <p:nvPr/>
        </p:nvCxnSpPr>
        <p:spPr>
          <a:xfrm>
            <a:off x="1981200" y="1866217"/>
            <a:ext cx="762000" cy="126493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3"/>
            <a:endCxn id="4" idx="1"/>
          </p:cNvCxnSpPr>
          <p:nvPr/>
        </p:nvCxnSpPr>
        <p:spPr>
          <a:xfrm flipV="1">
            <a:off x="1981200" y="1923367"/>
            <a:ext cx="762000" cy="122975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8846" b="64879"/>
          <a:stretch/>
        </p:blipFill>
        <p:spPr>
          <a:xfrm>
            <a:off x="838200" y="16423"/>
            <a:ext cx="7315200" cy="2260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0543" r="8846" b="20007"/>
          <a:stretch/>
        </p:blipFill>
        <p:spPr>
          <a:xfrm>
            <a:off x="838200" y="2276665"/>
            <a:ext cx="7315200" cy="1895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40055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HP-222" pitchFamily="34" charset="0"/>
              </a:rPr>
              <a:t>Qua bài đọc, em biết gì về tính tình Thỏ?</a:t>
            </a:r>
            <a:endParaRPr lang="en-US" sz="3200">
              <a:solidFill>
                <a:srgbClr val="FF0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4000" y="800101"/>
            <a:ext cx="6045200" cy="1323439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984375" y="901304"/>
            <a:ext cx="5086350" cy="7072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609850" y="2102644"/>
            <a:ext cx="3898900" cy="2295525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6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19013" b="35429"/>
          <a:stretch/>
        </p:blipFill>
        <p:spPr>
          <a:xfrm>
            <a:off x="19318" y="590550"/>
            <a:ext cx="89993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ac082ca-4df8-4690-a597-494307b0ae2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839201" cy="4935547"/>
          </a:xfrm>
        </p:spPr>
      </p:pic>
    </p:spTree>
    <p:extLst>
      <p:ext uri="{BB962C8B-B14F-4D97-AF65-F5344CB8AC3E}">
        <p14:creationId xmlns:p14="http://schemas.microsoft.com/office/powerpoint/2010/main" val="31084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4238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1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75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-4 - Sao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00991"/>
            <a:ext cx="4953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err="1" smtClean="0">
                <a:solidFill>
                  <a:srgbClr val="FF0000"/>
                </a:solidFill>
                <a:latin typeface="Century Gothic" pitchFamily="34" charset="0"/>
              </a:rPr>
              <a:t>ua</a:t>
            </a:r>
            <a:endParaRPr lang="en-US" sz="16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28600" y="342900"/>
            <a:ext cx="2514600" cy="914400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4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entury Gothic" pitchFamily="34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</a:rPr>
              <a:t> 31</a:t>
            </a:r>
            <a:endParaRPr lang="en-US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1500991"/>
            <a:ext cx="4953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err="1" smtClean="0">
                <a:solidFill>
                  <a:srgbClr val="FF0000"/>
                </a:solidFill>
                <a:latin typeface="Century Gothic" pitchFamily="34" charset="0"/>
              </a:rPr>
              <a:t>ưa</a:t>
            </a:r>
            <a:endParaRPr lang="en-US" sz="16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200025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-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9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1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8" y="1993584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8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3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8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09600" y="2743201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HP-222" pitchFamily="34" charset="0"/>
              </a:rPr>
              <a:t>c</a:t>
            </a:r>
            <a:r>
              <a:rPr lang="en-US" sz="8000" dirty="0" err="1" smtClean="0">
                <a:solidFill>
                  <a:srgbClr val="FF0000"/>
                </a:solidFill>
                <a:latin typeface="HP-222" pitchFamily="34" charset="0"/>
              </a:rPr>
              <a:t>ua</a:t>
            </a:r>
            <a:r>
              <a:rPr lang="en-US" sz="8000" dirty="0" smtClean="0">
                <a:latin typeface="HP-222" pitchFamily="34" charset="0"/>
              </a:rPr>
              <a:t> </a:t>
            </a:r>
            <a:endParaRPr lang="en-US" sz="8000" dirty="0">
              <a:latin typeface="HP-22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800351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n</a:t>
            </a:r>
            <a:r>
              <a:rPr lang="en-US" sz="8000" dirty="0" err="1" smtClean="0">
                <a:latin typeface="HP-222" pitchFamily="34" charset="0"/>
              </a:rPr>
              <a:t>g</a:t>
            </a:r>
            <a:r>
              <a:rPr lang="en-US" sz="8000" dirty="0" err="1" smtClean="0">
                <a:solidFill>
                  <a:srgbClr val="FF0000"/>
                </a:solidFill>
                <a:latin typeface="HP-222" pitchFamily="34" charset="0"/>
              </a:rPr>
              <a:t>ựa</a:t>
            </a:r>
            <a:r>
              <a:rPr lang="en-US" sz="8000" dirty="0" smtClean="0">
                <a:latin typeface="HP-222" pitchFamily="34" charset="0"/>
              </a:rPr>
              <a:t> </a:t>
            </a:r>
            <a:endParaRPr lang="en-US" sz="8000" dirty="0">
              <a:latin typeface="HP-222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8" y="971550"/>
            <a:ext cx="3675465" cy="1948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38" y="953188"/>
            <a:ext cx="3736207" cy="1973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533400" y="3136868"/>
            <a:ext cx="617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HP-222" pitchFamily="34" charset="0"/>
              </a:rPr>
              <a:t>c</a:t>
            </a:r>
            <a:r>
              <a:rPr lang="en-US" sz="6600" smtClean="0">
                <a:latin typeface="HP-222" pitchFamily="34" charset="0"/>
              </a:rPr>
              <a:t>ờ - ua - cua</a:t>
            </a:r>
            <a:endParaRPr lang="en-US" sz="6600" dirty="0">
              <a:latin typeface="HP-222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9854" y="2897441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latin typeface="HP-222" pitchFamily="34" charset="0"/>
              </a:rPr>
              <a:t>c</a:t>
            </a:r>
            <a:r>
              <a:rPr lang="en-US" sz="8800" dirty="0" err="1" smtClean="0">
                <a:solidFill>
                  <a:srgbClr val="FF0000"/>
                </a:solidFill>
                <a:latin typeface="HP-222" pitchFamily="34" charset="0"/>
              </a:rPr>
              <a:t>ua</a:t>
            </a:r>
            <a:r>
              <a:rPr lang="en-US" sz="8800" dirty="0" smtClean="0">
                <a:latin typeface="HP-222" pitchFamily="34" charset="0"/>
              </a:rPr>
              <a:t> </a:t>
            </a:r>
            <a:endParaRPr lang="en-US" sz="8800" dirty="0">
              <a:latin typeface="HP-222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524" y="730556"/>
            <a:ext cx="2971800" cy="1938992"/>
            <a:chOff x="838200" y="-76200"/>
            <a:chExt cx="2971800" cy="2585323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152400"/>
              <a:ext cx="2971800" cy="1295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HP-222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-76200"/>
              <a:ext cx="1905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0" dirty="0">
                <a:latin typeface="HP-222" pitchFamily="34" charset="0"/>
              </a:endParaRPr>
            </a:p>
          </p:txBody>
        </p:sp>
      </p:grp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324" y="1987856"/>
            <a:ext cx="3124200" cy="1122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73676" y="860736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latin typeface="HP-222" pitchFamily="34" charset="0"/>
              </a:rPr>
              <a:t>c</a:t>
            </a:r>
            <a:r>
              <a:rPr lang="en-US" sz="8800" dirty="0" err="1" smtClean="0">
                <a:solidFill>
                  <a:srgbClr val="FF0000"/>
                </a:solidFill>
                <a:latin typeface="HP-222" pitchFamily="34" charset="0"/>
              </a:rPr>
              <a:t>ua</a:t>
            </a:r>
            <a:endParaRPr lang="en-US" sz="8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324" y="2024766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HP-222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1924" y="2038919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HP-222" pitchFamily="34" charset="0"/>
              </a:rPr>
              <a:t>ua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25" y="1003316"/>
            <a:ext cx="3872941" cy="2052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0" y="3240743"/>
            <a:ext cx="5136524" cy="623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0ef74c52-4b1d-4b9f-8a3b-70c1f3d613f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344" y="620751"/>
            <a:ext cx="9074210" cy="3800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3" grpId="0"/>
      <p:bldP spid="8" grpId="0"/>
      <p:bldP spid="9" grpId="0"/>
      <p:bldP spid="1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43400" y="2915587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HP-222" pitchFamily="34" charset="0"/>
              </a:rPr>
              <a:t>n</a:t>
            </a:r>
            <a:r>
              <a:rPr lang="en-US" sz="8800" dirty="0" err="1" smtClean="0">
                <a:latin typeface="HP-222" pitchFamily="34" charset="0"/>
              </a:rPr>
              <a:t>g</a:t>
            </a:r>
            <a:r>
              <a:rPr lang="en-US" sz="8800" dirty="0" err="1" smtClean="0">
                <a:solidFill>
                  <a:srgbClr val="FF0000"/>
                </a:solidFill>
                <a:latin typeface="HP-222" pitchFamily="34" charset="0"/>
              </a:rPr>
              <a:t>ựa</a:t>
            </a:r>
            <a:r>
              <a:rPr lang="en-US" sz="8800" dirty="0" smtClean="0">
                <a:latin typeface="HP-222" pitchFamily="34" charset="0"/>
              </a:rPr>
              <a:t> </a:t>
            </a:r>
            <a:endParaRPr lang="en-US" sz="8800" dirty="0">
              <a:latin typeface="HP-222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8200" y="763190"/>
            <a:ext cx="2971800" cy="1938992"/>
            <a:chOff x="838200" y="-76200"/>
            <a:chExt cx="2971800" cy="2585323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152400"/>
              <a:ext cx="2971800" cy="1295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HP-222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-76200"/>
              <a:ext cx="1905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0" dirty="0">
                <a:latin typeface="HP-222" pitchFamily="34" charset="0"/>
              </a:endParaRPr>
            </a:p>
          </p:txBody>
        </p:sp>
      </p:grpSp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020490"/>
            <a:ext cx="3124200" cy="1122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81000" y="721921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HP-222" pitchFamily="34" charset="0"/>
              </a:rPr>
              <a:t>n</a:t>
            </a:r>
            <a:r>
              <a:rPr lang="en-US" sz="8800" dirty="0" err="1" smtClean="0">
                <a:latin typeface="HP-222" pitchFamily="34" charset="0"/>
              </a:rPr>
              <a:t>g</a:t>
            </a:r>
            <a:r>
              <a:rPr lang="en-US" sz="8800" dirty="0" err="1" smtClean="0">
                <a:solidFill>
                  <a:srgbClr val="FF0000"/>
                </a:solidFill>
                <a:latin typeface="HP-222" pitchFamily="34" charset="0"/>
              </a:rPr>
              <a:t>ựa</a:t>
            </a:r>
            <a:endParaRPr lang="en-US" sz="8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2057401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HP-222" pitchFamily="34" charset="0"/>
              </a:rPr>
              <a:t>ng</a:t>
            </a:r>
            <a:endParaRPr lang="en-US" sz="8000" dirty="0">
              <a:latin typeface="HP-222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2071554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HP-222" pitchFamily="34" charset="0"/>
              </a:rPr>
              <a:t>ựa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928234"/>
            <a:ext cx="4193407" cy="2215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-119130" y="417195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latin typeface="HP-222" pitchFamily="34" charset="0"/>
              </a:rPr>
              <a:t>ngờ - ưa - ngưa - nặng - ngựa</a:t>
            </a:r>
            <a:endParaRPr lang="en-US" sz="4800" dirty="0">
              <a:latin typeface="HP-222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00" y="4177353"/>
            <a:ext cx="8839200" cy="623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70b8148b-98a1-4a42-b89e-71dbe421f5d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4" y="721921"/>
            <a:ext cx="8994106" cy="37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15" grpId="0"/>
      <p:bldP spid="16" grpId="0"/>
      <p:bldP spid="17" grpId="0"/>
      <p:bldP spid="1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06" y="664689"/>
            <a:ext cx="2578994" cy="2496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>
            <a:off x="6866586" y="3000246"/>
            <a:ext cx="2235027" cy="2143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46" y="2887473"/>
            <a:ext cx="3029755" cy="2256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25759"/>
            <a:ext cx="2895600" cy="2065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1" y="451222"/>
            <a:ext cx="2754261" cy="2559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" y="3027504"/>
            <a:ext cx="2556510" cy="211599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03256" y="11430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HP-222" pitchFamily="34" charset="0"/>
              </a:rPr>
              <a:t>Tiếng nào có âm </a:t>
            </a:r>
            <a:r>
              <a:rPr lang="en-US" sz="2400" smtClean="0">
                <a:solidFill>
                  <a:srgbClr val="FF0000"/>
                </a:solidFill>
                <a:latin typeface="HP-222" pitchFamily="34" charset="0"/>
              </a:rPr>
              <a:t>ua</a:t>
            </a:r>
            <a:r>
              <a:rPr lang="en-US" sz="2400" smtClean="0">
                <a:solidFill>
                  <a:schemeClr val="tx1"/>
                </a:solidFill>
                <a:latin typeface="HP-222" pitchFamily="34" charset="0"/>
              </a:rPr>
              <a:t>? Tiếng nào có âm </a:t>
            </a:r>
            <a:r>
              <a:rPr lang="en-US" sz="2400" smtClean="0">
                <a:solidFill>
                  <a:srgbClr val="FF0000"/>
                </a:solidFill>
                <a:latin typeface="HP-222" pitchFamily="34" charset="0"/>
              </a:rPr>
              <a:t>ưa</a:t>
            </a:r>
            <a:r>
              <a:rPr lang="en-US" sz="2400" smtClean="0">
                <a:solidFill>
                  <a:schemeClr val="tx1"/>
                </a:solidFill>
                <a:latin typeface="HP-222" pitchFamily="34" charset="0"/>
              </a:rPr>
              <a:t>?</a:t>
            </a:r>
            <a:endParaRPr lang="en-US" sz="2400">
              <a:solidFill>
                <a:schemeClr val="tx1"/>
              </a:solidFill>
              <a:latin typeface="HP-222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8846" b="64879"/>
          <a:stretch/>
        </p:blipFill>
        <p:spPr>
          <a:xfrm>
            <a:off x="838200" y="245023"/>
            <a:ext cx="7315200" cy="2260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0543" r="8846" b="20007"/>
          <a:stretch/>
        </p:blipFill>
        <p:spPr>
          <a:xfrm>
            <a:off x="838200" y="2505265"/>
            <a:ext cx="7315200" cy="189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35814"/>
            <a:ext cx="8915400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thua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-222" pitchFamily="34" charset="0"/>
              </a:rPr>
              <a:t>rùa</a:t>
            </a:r>
            <a:r>
              <a:rPr lang="en-US" sz="3200" b="1" dirty="0" smtClean="0">
                <a:solidFill>
                  <a:srgbClr val="00B050"/>
                </a:solidFill>
                <a:latin typeface="HP-222" pitchFamily="34" charset="0"/>
              </a:rPr>
              <a:t> (1)</a:t>
            </a:r>
          </a:p>
          <a:p>
            <a:pPr algn="just">
              <a:lnSpc>
                <a:spcPct val="150000"/>
              </a:lnSpc>
            </a:pPr>
            <a:r>
              <a:rPr lang="en-US" sz="3200" b="1" smtClean="0">
                <a:latin typeface="HP-222" pitchFamily="34" charset="0"/>
              </a:rPr>
              <a:t>     Bữa đó, thỏ </a:t>
            </a:r>
            <a:r>
              <a:rPr lang="en-US" sz="3200" b="1" dirty="0" err="1" smtClean="0">
                <a:latin typeface="HP-222" pitchFamily="34" charset="0"/>
              </a:rPr>
              <a:t>ra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bờ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hồ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xa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có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chú</a:t>
            </a:r>
            <a:r>
              <a:rPr lang="en-US" sz="3200" b="1" smtClean="0">
                <a:latin typeface="HP-222" pitchFamily="34" charset="0"/>
              </a:rPr>
              <a:t> rùa. </a:t>
            </a:r>
            <a:r>
              <a:rPr lang="en-US" sz="3200" b="1" dirty="0" err="1" smtClean="0">
                <a:latin typeface="HP-222" pitchFamily="34" charset="0"/>
              </a:rPr>
              <a:t>Thỏ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đùa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rủ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bộ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dirty="0" err="1" smtClean="0">
                <a:latin typeface="HP-222" pitchFamily="34" charset="0"/>
              </a:rPr>
              <a:t>Rùa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chả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sợ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thì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thi</a:t>
            </a:r>
            <a:r>
              <a:rPr lang="en-US" sz="3200" b="1" dirty="0" smtClean="0">
                <a:latin typeface="HP-222" pitchFamily="34" charset="0"/>
              </a:rPr>
              <a:t>!”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latin typeface="HP-222" pitchFamily="34" charset="0"/>
              </a:rPr>
              <a:t> </a:t>
            </a:r>
            <a:r>
              <a:rPr lang="en-US" sz="3200" b="1" smtClean="0">
                <a:latin typeface="HP-222" pitchFamily="34" charset="0"/>
              </a:rPr>
              <a:t>    Thỏ nghĩ</a:t>
            </a:r>
            <a:r>
              <a:rPr lang="en-US" sz="3200" b="1" dirty="0" smtClean="0">
                <a:latin typeface="HP-222" pitchFamily="34" charset="0"/>
              </a:rPr>
              <a:t>: “</a:t>
            </a:r>
            <a:r>
              <a:rPr lang="en-US" sz="3200" b="1" dirty="0" err="1" smtClean="0">
                <a:latin typeface="HP-222" pitchFamily="34" charset="0"/>
              </a:rPr>
              <a:t>Cứ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để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err="1" smtClean="0">
                <a:latin typeface="HP-222" pitchFamily="34" charset="0"/>
              </a:rPr>
              <a:t>rùa</a:t>
            </a:r>
            <a:r>
              <a:rPr lang="en-US" sz="3200" b="1" smtClean="0">
                <a:latin typeface="HP-222" pitchFamily="34" charset="0"/>
              </a:rPr>
              <a:t> bò. </a:t>
            </a:r>
            <a:r>
              <a:rPr lang="en-US" sz="3200" b="1" dirty="0" smtClean="0">
                <a:latin typeface="HP-222" pitchFamily="34" charset="0"/>
              </a:rPr>
              <a:t>Ta phi </a:t>
            </a:r>
            <a:r>
              <a:rPr lang="en-US" sz="3200" b="1" dirty="0" err="1" smtClean="0">
                <a:latin typeface="HP-222" pitchFamily="34" charset="0"/>
              </a:rPr>
              <a:t>như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gió</a:t>
            </a:r>
            <a:r>
              <a:rPr lang="en-US" sz="3200" b="1" dirty="0" smtClean="0">
                <a:latin typeface="HP-222" pitchFamily="34" charset="0"/>
              </a:rPr>
              <a:t>. </a:t>
            </a:r>
            <a:r>
              <a:rPr lang="en-US" sz="3200" b="1" err="1" smtClean="0">
                <a:latin typeface="HP-222" pitchFamily="34" charset="0"/>
              </a:rPr>
              <a:t>Sợ</a:t>
            </a:r>
            <a:r>
              <a:rPr lang="en-US" sz="3200" b="1" smtClean="0">
                <a:latin typeface="HP-222" pitchFamily="34" charset="0"/>
              </a:rPr>
              <a:t> gì!”</a:t>
            </a:r>
            <a:endParaRPr lang="en-US" sz="3200" b="1" dirty="0" smtClean="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11430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HP-222" pitchFamily="34" charset="0"/>
              </a:rPr>
              <a:t>Luyện đọc từ </a:t>
            </a:r>
            <a:endParaRPr lang="en-US" sz="40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9715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t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hua rùa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8859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b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ờ hồ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575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đùa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7719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t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hi đi bộ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9715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c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hả sợ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18859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t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hi thì thi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28575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HP-222" pitchFamily="34" charset="0"/>
              </a:rPr>
              <a:t>p</a:t>
            </a:r>
            <a:r>
              <a:rPr lang="en-US" sz="4400" smtClean="0">
                <a:solidFill>
                  <a:schemeClr val="tx1"/>
                </a:solidFill>
                <a:latin typeface="HP-222" pitchFamily="34" charset="0"/>
              </a:rPr>
              <a:t>hi như gió</a:t>
            </a:r>
            <a:endParaRPr lang="en-US" sz="4400">
              <a:solidFill>
                <a:schemeClr val="tx1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372</Words>
  <Application>Microsoft Office PowerPoint</Application>
  <PresentationFormat>On-screen Show (16:9)</PresentationFormat>
  <Paragraphs>74</Paragraphs>
  <Slides>20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Đặng Thu Hằng</dc:creator>
  <cp:lastModifiedBy>Administrator</cp:lastModifiedBy>
  <cp:revision>24</cp:revision>
  <dcterms:created xsi:type="dcterms:W3CDTF">2016-09-28T01:28:39Z</dcterms:created>
  <dcterms:modified xsi:type="dcterms:W3CDTF">2020-08-17T01:12:42Z</dcterms:modified>
</cp:coreProperties>
</file>