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9"/>
  </p:notesMasterIdLst>
  <p:sldIdLst>
    <p:sldId id="304" r:id="rId3"/>
    <p:sldId id="301" r:id="rId4"/>
    <p:sldId id="258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80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3333FF"/>
    <a:srgbClr val="0000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40" d="100"/>
          <a:sy n="40" d="100"/>
        </p:scale>
        <p:origin x="125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0:48:22.4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0:49:25.0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  <inkml:trace contextRef="#ctx0" brushRef="#br0" timeOffset="345.94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0:49:23.9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  <inkml:trace contextRef="#ctx0" brushRef="#br0" timeOffset="329.28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0:49:26.9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  <inkml:trace contextRef="#ctx0" brushRef="#br0" timeOffset="443.67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0:49:30.2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0:49:31.3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0:49:32.3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2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4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2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6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23.png"/><Relationship Id="rId10" Type="http://schemas.openxmlformats.org/officeDocument/2006/relationships/customXml" Target="../ink/ink5.xml"/><Relationship Id="rId4" Type="http://schemas.microsoft.com/office/2007/relationships/hdphoto" Target="../media/hdphoto1.wdp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1.bin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0" y="2007186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KIẾN THỨC CŨ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188986"/>
            <a:ext cx="35321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381001" y="3657600"/>
            <a:ext cx="23003888" cy="1446550"/>
            <a:chOff x="1085760" y="8184729"/>
            <a:chExt cx="17845061" cy="1446550"/>
          </a:xfrm>
        </p:grpSpPr>
        <p:sp>
          <p:nvSpPr>
            <p:cNvPr id="42" name="Rectangle 41"/>
            <p:cNvSpPr/>
            <p:nvPr/>
          </p:nvSpPr>
          <p:spPr>
            <a:xfrm>
              <a:off x="4182592" y="8184729"/>
              <a:ext cx="14748229" cy="14465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nhắc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323262" y="6188986"/>
            <a:ext cx="19061628" cy="550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eaLnBrk="1" hangingPunct="1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toàn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eaLnBrk="1" hangingPunct="1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3680"/>
            <a:ext cx="19567392" cy="830997"/>
            <a:chOff x="-288924" y="1893917"/>
            <a:chExt cx="19567392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5354" y="1893917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KHÁI NIỆM HAI HÌNH BẰNG NHAU</a:t>
              </a:r>
            </a:p>
          </p:txBody>
        </p:sp>
      </p:grpSp>
      <p:pic>
        <p:nvPicPr>
          <p:cNvPr id="40" name="Picture 3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713" y="5300361"/>
            <a:ext cx="8718418" cy="7411007"/>
          </a:xfrm>
          <a:prstGeom prst="rect">
            <a:avLst/>
          </a:prstGeom>
        </p:spPr>
      </p:pic>
      <p:grpSp>
        <p:nvGrpSpPr>
          <p:cNvPr id="41" name="Group 54"/>
          <p:cNvGrpSpPr/>
          <p:nvPr/>
        </p:nvGrpSpPr>
        <p:grpSpPr>
          <a:xfrm>
            <a:off x="733232" y="2907049"/>
            <a:ext cx="23401396" cy="2122151"/>
            <a:chOff x="1268078" y="3405486"/>
            <a:chExt cx="23401396" cy="2122151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3401396" cy="173668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minh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rằng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schemeClr val="tx1"/>
                  </a:solidFill>
                  <a:latin typeface="Kunstler Script" panose="030304020206070D0D06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schemeClr val="tx1"/>
                  </a:solidFill>
                  <a:latin typeface="Kunstler Script" panose="030304020206070D0D06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ounded Rectangle 77"/>
              <p:cNvSpPr/>
              <p:nvPr/>
            </p:nvSpPr>
            <p:spPr>
              <a:xfrm>
                <a:off x="723901" y="6262514"/>
                <a:ext cx="14866812" cy="592948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 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Kunstler Script" panose="030304020206070D0D06" pitchFamily="66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thành hình </a:t>
                </a:r>
                <a:r>
                  <a:rPr lang="en-US" sz="4400" b="1" dirty="0">
                    <a:solidFill>
                      <a:schemeClr val="tx1"/>
                    </a:solidFill>
                    <a:latin typeface="Kunstler Script" panose="030304020206070D0D06" pitchFamily="66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phép quay 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Kunstler Script" panose="030304020206070D0D06" pitchFamily="66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Kunstler Script" panose="030304020206070D0D06" pitchFamily="66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Kunstler Script" panose="030304020206070D0D06" pitchFamily="66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Kunstler Script" panose="030304020206070D0D06" pitchFamily="66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Kunstler Script" panose="030304020206070D0D06" pitchFamily="66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Kunstler Script" panose="030304020206070D0D06" pitchFamily="66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6262514"/>
                <a:ext cx="14866812" cy="5929486"/>
              </a:xfrm>
              <a:prstGeom prst="roundRect">
                <a:avLst>
                  <a:gd name="adj" fmla="val 3132"/>
                </a:avLst>
              </a:prstGeom>
              <a:blipFill>
                <a:blip r:embed="rId5"/>
                <a:stretch>
                  <a:fillRect l="-1144" r="-1062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60"/>
          <p:cNvGrpSpPr/>
          <p:nvPr/>
        </p:nvGrpSpPr>
        <p:grpSpPr>
          <a:xfrm>
            <a:off x="733231" y="5846580"/>
            <a:ext cx="3568119" cy="831866"/>
            <a:chOff x="1224541" y="6305967"/>
            <a:chExt cx="3568119" cy="885308"/>
          </a:xfrm>
        </p:grpSpPr>
        <p:sp>
          <p:nvSpPr>
            <p:cNvPr id="80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Round Diagonal Corner Rectangle 81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72441E-3955-44A9-BEA2-BA94852276A6}"/>
                  </a:ext>
                </a:extLst>
              </p14:cNvPr>
              <p14:cNvContentPartPr/>
              <p14:nvPr/>
            </p14:nvContentPartPr>
            <p14:xfrm>
              <a:off x="11799840" y="725982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72441E-3955-44A9-BEA2-BA94852276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0840" y="72511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28A5272-6765-4152-A87F-36763CE41B3C}"/>
                  </a:ext>
                </a:extLst>
              </p14:cNvPr>
              <p14:cNvContentPartPr/>
              <p14:nvPr/>
            </p14:nvContentPartPr>
            <p14:xfrm>
              <a:off x="11941320" y="7282149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28A5272-6765-4152-A87F-36763CE41B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32680" y="72731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2946F08-8BDC-4A6C-8CE1-8E3C61D767D9}"/>
                  </a:ext>
                </a:extLst>
              </p14:cNvPr>
              <p14:cNvContentPartPr/>
              <p14:nvPr/>
            </p14:nvContentPartPr>
            <p14:xfrm>
              <a:off x="11941320" y="730338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2946F08-8BDC-4A6C-8CE1-8E3C61D767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32680" y="72947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8C33401-5B0F-4B19-8B4F-B55F334DCC30}"/>
                  </a:ext>
                </a:extLst>
              </p14:cNvPr>
              <p14:cNvContentPartPr/>
              <p14:nvPr/>
            </p14:nvContentPartPr>
            <p14:xfrm>
              <a:off x="11929800" y="752154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8C33401-5B0F-4B19-8B4F-B55F334DCC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21160" y="75125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6AC1A77-2A83-42DC-9C5A-2ACB33E7E71A}"/>
                  </a:ext>
                </a:extLst>
              </p14:cNvPr>
              <p14:cNvContentPartPr/>
              <p14:nvPr/>
            </p14:nvContentPartPr>
            <p14:xfrm>
              <a:off x="8914800" y="948066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6AC1A77-2A83-42DC-9C5A-2ACB33E7E7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6160" y="94720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6FBE34-1DDE-4182-866C-A90B8FA38EDE}"/>
                  </a:ext>
                </a:extLst>
              </p14:cNvPr>
              <p14:cNvContentPartPr/>
              <p14:nvPr/>
            </p14:nvContentPartPr>
            <p14:xfrm>
              <a:off x="8228640" y="380958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6FBE34-1DDE-4182-866C-A90B8FA38E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9640" y="38009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6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441777" y="2432880"/>
            <a:ext cx="23393400" cy="3422164"/>
            <a:chOff x="1175570" y="2468560"/>
            <a:chExt cx="23396107" cy="28959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175570" y="2896013"/>
                  <a:ext cx="23396107" cy="2468526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𝑶𝒙𝒚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just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Chứng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minh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rằng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quay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𝑶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2896013"/>
                  <a:ext cx="23396107" cy="2468526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859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058342" cy="896427"/>
              <a:chOff x="1175570" y="1834705"/>
              <a:chExt cx="5517717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3252" y="2016018"/>
                <a:ext cx="4640035" cy="71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1.tr23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/>
              <p:cNvSpPr/>
              <p:nvPr/>
            </p:nvSpPr>
            <p:spPr>
              <a:xfrm>
                <a:off x="458898" y="6237790"/>
                <a:ext cx="23391702" cy="747821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’’,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’’,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’’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𝑶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𝟗𝟎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</m:t>
                      </m:r>
                    </m:oMath>
                  </m:oMathPara>
                </a14:m>
                <a:endParaRPr lang="en-US" sz="4400" b="1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𝑩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′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</m:t>
                      </m:r>
                    </m:oMath>
                  </m:oMathPara>
                </a14:m>
                <a:endParaRPr lang="en-US" sz="4400" b="1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′′⇒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′′(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’’,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’’,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’’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’.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’,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98" y="6237790"/>
                <a:ext cx="23391702" cy="7478210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 l="-650" r="-624" b="-1942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60"/>
          <p:cNvGrpSpPr/>
          <p:nvPr/>
        </p:nvGrpSpPr>
        <p:grpSpPr>
          <a:xfrm>
            <a:off x="457200" y="5982074"/>
            <a:ext cx="3305109" cy="796001"/>
            <a:chOff x="1224542" y="6305967"/>
            <a:chExt cx="3305491" cy="845462"/>
          </a:xfrm>
        </p:grpSpPr>
        <p:sp>
          <p:nvSpPr>
            <p:cNvPr id="4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Diagonal Corner Rectangle 4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11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457200" y="2435409"/>
            <a:ext cx="23393400" cy="2964955"/>
            <a:chOff x="1160328" y="2468560"/>
            <a:chExt cx="23396107" cy="25090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160328" y="2869409"/>
                  <a:ext cx="23396107" cy="210822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ABC qua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dời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thưc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quay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xứng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𝑶𝒙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đỉnh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328" y="2869409"/>
                  <a:ext cx="23396107" cy="210822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85" r="-885" b="-3406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079337" cy="896427"/>
              <a:chOff x="1175570" y="1834705"/>
              <a:chExt cx="554061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76154" y="1997446"/>
                <a:ext cx="4640035" cy="71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1.tr23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/>
              <p:cNvSpPr/>
              <p:nvPr/>
            </p:nvSpPr>
            <p:spPr>
              <a:xfrm>
                <a:off x="458898" y="5742118"/>
                <a:ext cx="23391702" cy="7973882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Theo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A’B’C’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𝟗𝟎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°)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A’B’C’ 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en-US" sz="4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𝑶𝒙</m:t>
                          </m:r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𝑶𝒙</m:t>
                          </m:r>
                        </m:sub>
                      </m:sSub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𝑩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𝑩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𝑶𝒙</m:t>
                          </m:r>
                        </m:sub>
                      </m:sSub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𝑪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98" y="5742118"/>
                <a:ext cx="23391702" cy="7973882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624" t="-2050" r="-598" b="-3797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60"/>
          <p:cNvGrpSpPr/>
          <p:nvPr/>
        </p:nvGrpSpPr>
        <p:grpSpPr>
          <a:xfrm>
            <a:off x="457200" y="5486401"/>
            <a:ext cx="3305109" cy="796001"/>
            <a:chOff x="1224542" y="6305967"/>
            <a:chExt cx="3305491" cy="845462"/>
          </a:xfrm>
        </p:grpSpPr>
        <p:sp>
          <p:nvSpPr>
            <p:cNvPr id="29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 Diagonal Corner Rectangle 37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0" name="Group 9"/>
          <p:cNvGrpSpPr/>
          <p:nvPr/>
        </p:nvGrpSpPr>
        <p:grpSpPr>
          <a:xfrm>
            <a:off x="1221263" y="2550500"/>
            <a:ext cx="22122428" cy="1945300"/>
            <a:chOff x="1175570" y="3048677"/>
            <a:chExt cx="22124988" cy="1945525"/>
          </a:xfrm>
        </p:grpSpPr>
        <p:sp>
          <p:nvSpPr>
            <p:cNvPr id="61" name="Rounded Rectangle 60"/>
            <p:cNvSpPr/>
            <p:nvPr/>
          </p:nvSpPr>
          <p:spPr>
            <a:xfrm>
              <a:off x="1175570" y="3533428"/>
              <a:ext cx="22124988" cy="146077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grpSp>
          <p:nvGrpSpPr>
            <p:cNvPr id="62" name="Group 2"/>
            <p:cNvGrpSpPr/>
            <p:nvPr/>
          </p:nvGrpSpPr>
          <p:grpSpPr>
            <a:xfrm>
              <a:off x="1175570" y="3048677"/>
              <a:ext cx="3991617" cy="969507"/>
              <a:chOff x="1175570" y="1834705"/>
              <a:chExt cx="3991617" cy="96950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063093" y="1919300"/>
                <a:ext cx="310409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2.tr23</a:t>
                </a: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4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3076408" y="4854880"/>
            <a:ext cx="7743991" cy="4320762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628B1D4-F960-4F9B-B8D4-6FA42D869DE7}"/>
              </a:ext>
            </a:extLst>
          </p:cNvPr>
          <p:cNvSpPr/>
          <p:nvPr/>
        </p:nvSpPr>
        <p:spPr>
          <a:xfrm>
            <a:off x="1076168" y="7940345"/>
            <a:ext cx="1325863" cy="123529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EC60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628B1D4-F960-4F9B-B8D4-6FA42D869DE7}"/>
              </a:ext>
            </a:extLst>
          </p:cNvPr>
          <p:cNvSpPr/>
          <p:nvPr/>
        </p:nvSpPr>
        <p:spPr>
          <a:xfrm>
            <a:off x="1076168" y="12360795"/>
            <a:ext cx="1325863" cy="123529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EC60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3"/>
          <a:stretch>
            <a:fillRect/>
          </a:stretch>
        </p:blipFill>
        <p:spPr>
          <a:xfrm>
            <a:off x="3000518" y="9534722"/>
            <a:ext cx="7819882" cy="4061370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4628B1D4-F960-4F9B-B8D4-6FA42D869DE7}"/>
              </a:ext>
            </a:extLst>
          </p:cNvPr>
          <p:cNvSpPr/>
          <p:nvPr/>
        </p:nvSpPr>
        <p:spPr>
          <a:xfrm>
            <a:off x="12573000" y="7940344"/>
            <a:ext cx="1325863" cy="123529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EC60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28B1D4-F960-4F9B-B8D4-6FA42D869DE7}"/>
              </a:ext>
            </a:extLst>
          </p:cNvPr>
          <p:cNvSpPr/>
          <p:nvPr/>
        </p:nvSpPr>
        <p:spPr>
          <a:xfrm>
            <a:off x="12573000" y="12359944"/>
            <a:ext cx="1325863" cy="123529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EC60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1" name="Picture 80"/>
          <p:cNvPicPr/>
          <p:nvPr/>
        </p:nvPicPr>
        <p:blipFill>
          <a:blip r:embed="rId4"/>
          <a:stretch>
            <a:fillRect/>
          </a:stretch>
        </p:blipFill>
        <p:spPr>
          <a:xfrm>
            <a:off x="14325600" y="4854879"/>
            <a:ext cx="8610600" cy="4320761"/>
          </a:xfrm>
          <a:prstGeom prst="rect">
            <a:avLst/>
          </a:prstGeom>
        </p:spPr>
      </p:pic>
      <p:pic>
        <p:nvPicPr>
          <p:cNvPr id="82" name="Picture 81"/>
          <p:cNvPicPr/>
          <p:nvPr/>
        </p:nvPicPr>
        <p:blipFill>
          <a:blip r:embed="rId5"/>
          <a:stretch>
            <a:fillRect/>
          </a:stretch>
        </p:blipFill>
        <p:spPr>
          <a:xfrm>
            <a:off x="14325600" y="9534720"/>
            <a:ext cx="8610600" cy="4060522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23943D16-91DA-4272-825A-B453D21227ED}"/>
              </a:ext>
            </a:extLst>
          </p:cNvPr>
          <p:cNvSpPr/>
          <p:nvPr/>
        </p:nvSpPr>
        <p:spPr>
          <a:xfrm>
            <a:off x="12573001" y="7940344"/>
            <a:ext cx="1325862" cy="1235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2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9" grpId="0" animBg="1"/>
      <p:bldP spid="80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0" name="Group 9"/>
          <p:cNvGrpSpPr/>
          <p:nvPr/>
        </p:nvGrpSpPr>
        <p:grpSpPr>
          <a:xfrm>
            <a:off x="457200" y="2667000"/>
            <a:ext cx="23622000" cy="3534457"/>
            <a:chOff x="1175570" y="3048677"/>
            <a:chExt cx="23624734" cy="35348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Rounded Rectangle 60"/>
                <p:cNvSpPr/>
                <p:nvPr/>
              </p:nvSpPr>
              <p:spPr>
                <a:xfrm>
                  <a:off x="1175570" y="3533428"/>
                  <a:ext cx="23624734" cy="3050115"/>
                </a:xfrm>
                <a:prstGeom prst="roundRect">
                  <a:avLst>
                    <a:gd name="adj" fmla="val 701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𝑶𝒙𝒚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dời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tịnh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tơ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=(−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quay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O,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</p:txBody>
            </p:sp>
          </mc:Choice>
          <mc:Fallback>
            <p:sp>
              <p:nvSpPr>
                <p:cNvPr id="61" name="Rounded 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3533428"/>
                  <a:ext cx="23624734" cy="3050115"/>
                </a:xfrm>
                <a:prstGeom prst="roundRect">
                  <a:avLst>
                    <a:gd name="adj" fmla="val 7013"/>
                  </a:avLst>
                </a:prstGeom>
                <a:blipFill>
                  <a:blip r:embed="rId3"/>
                  <a:stretch>
                    <a:fillRect l="-748" r="-748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2"/>
            <p:cNvGrpSpPr/>
            <p:nvPr/>
          </p:nvGrpSpPr>
          <p:grpSpPr>
            <a:xfrm>
              <a:off x="1175570" y="3048677"/>
              <a:ext cx="4019870" cy="969507"/>
              <a:chOff x="1175570" y="1834705"/>
              <a:chExt cx="4019870" cy="96950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091346" y="1938978"/>
                <a:ext cx="310409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3.tr23</a:t>
                </a: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6"/>
          <p:cNvGrpSpPr/>
          <p:nvPr/>
        </p:nvGrpSpPr>
        <p:grpSpPr>
          <a:xfrm>
            <a:off x="1174797" y="6248400"/>
            <a:ext cx="4524060" cy="1250826"/>
            <a:chOff x="1174797" y="6477000"/>
            <a:chExt cx="4524060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133600" y="6500577"/>
                  <a:ext cx="35652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′(−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6500577"/>
                  <a:ext cx="3565257" cy="12272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99207" y="6279447"/>
            <a:ext cx="4556760" cy="1250826"/>
            <a:chOff x="1174797" y="6477000"/>
            <a:chExt cx="4556760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166300" y="6500577"/>
                  <a:ext cx="35652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300" y="6500577"/>
                  <a:ext cx="3565257" cy="1227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182638" y="6248400"/>
            <a:ext cx="4495762" cy="1250826"/>
            <a:chOff x="1174797" y="6477000"/>
            <a:chExt cx="4495762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105302" y="6500577"/>
                  <a:ext cx="35652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′(−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302" y="6500577"/>
                  <a:ext cx="3565257" cy="12272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078750" y="6271977"/>
            <a:ext cx="4543250" cy="1250826"/>
            <a:chOff x="1174797" y="6477000"/>
            <a:chExt cx="4543250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152790" y="6500577"/>
                  <a:ext cx="35652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790" y="6500577"/>
                  <a:ext cx="3565257" cy="1227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23943D16-91DA-4272-825A-B453D21227ED}"/>
              </a:ext>
            </a:extLst>
          </p:cNvPr>
          <p:cNvSpPr/>
          <p:nvPr/>
        </p:nvSpPr>
        <p:spPr>
          <a:xfrm>
            <a:off x="1148863" y="6259569"/>
            <a:ext cx="1325862" cy="1235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ounded Rectangle 49"/>
              <p:cNvSpPr/>
              <p:nvPr/>
            </p:nvSpPr>
            <p:spPr>
              <a:xfrm>
                <a:off x="598158" y="7902798"/>
                <a:ext cx="23391702" cy="5584602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M’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Theo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𝟗𝟎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d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′(−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′(−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8" y="7902798"/>
                <a:ext cx="23391702" cy="5584602"/>
              </a:xfrm>
              <a:prstGeom prst="roundRect">
                <a:avLst>
                  <a:gd name="adj" fmla="val 3132"/>
                </a:avLst>
              </a:prstGeom>
              <a:blipFill>
                <a:blip r:embed="rId8"/>
                <a:stretch>
                  <a:fillRect l="-728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60"/>
          <p:cNvGrpSpPr/>
          <p:nvPr/>
        </p:nvGrpSpPr>
        <p:grpSpPr>
          <a:xfrm>
            <a:off x="596460" y="7647081"/>
            <a:ext cx="3305109" cy="796001"/>
            <a:chOff x="1224542" y="6305967"/>
            <a:chExt cx="3305491" cy="845462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 Diagonal Corner Rectangle 53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0" name="Group 9"/>
          <p:cNvGrpSpPr/>
          <p:nvPr/>
        </p:nvGrpSpPr>
        <p:grpSpPr>
          <a:xfrm>
            <a:off x="457200" y="2667000"/>
            <a:ext cx="23622000" cy="3534457"/>
            <a:chOff x="1175570" y="3048677"/>
            <a:chExt cx="23624734" cy="35348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Rounded Rectangle 60"/>
                <p:cNvSpPr/>
                <p:nvPr/>
              </p:nvSpPr>
              <p:spPr>
                <a:xfrm>
                  <a:off x="1175570" y="3533428"/>
                  <a:ext cx="23624734" cy="3050115"/>
                </a:xfrm>
                <a:prstGeom prst="roundRect">
                  <a:avLst>
                    <a:gd name="adj" fmla="val 701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𝑶𝒙𝒚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dời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thành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</p:txBody>
            </p:sp>
          </mc:Choice>
          <mc:Fallback>
            <p:sp>
              <p:nvSpPr>
                <p:cNvPr id="61" name="Rounded 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3533428"/>
                  <a:ext cx="23624734" cy="3050115"/>
                </a:xfrm>
                <a:prstGeom prst="roundRect">
                  <a:avLst>
                    <a:gd name="adj" fmla="val 7013"/>
                  </a:avLst>
                </a:prstGeom>
                <a:blipFill>
                  <a:blip r:embed="rId3"/>
                  <a:stretch>
                    <a:fillRect l="-748" r="-748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2"/>
            <p:cNvGrpSpPr/>
            <p:nvPr/>
          </p:nvGrpSpPr>
          <p:grpSpPr>
            <a:xfrm>
              <a:off x="1175570" y="3048677"/>
              <a:ext cx="3974764" cy="969507"/>
              <a:chOff x="1175570" y="1834705"/>
              <a:chExt cx="3974764" cy="96950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046240" y="1958730"/>
                <a:ext cx="310409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4.tr23</a:t>
                </a: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6"/>
          <p:cNvGrpSpPr/>
          <p:nvPr/>
        </p:nvGrpSpPr>
        <p:grpSpPr>
          <a:xfrm>
            <a:off x="1174797" y="6248400"/>
            <a:ext cx="5898475" cy="1250826"/>
            <a:chOff x="1174797" y="6477000"/>
            <a:chExt cx="5898475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133600" y="6500577"/>
                  <a:ext cx="4939672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6500577"/>
                  <a:ext cx="4939672" cy="1227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99207" y="6279447"/>
            <a:ext cx="6029198" cy="1250826"/>
            <a:chOff x="1174797" y="6477000"/>
            <a:chExt cx="6029198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166300" y="6500577"/>
                  <a:ext cx="5037695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300" y="6500577"/>
                  <a:ext cx="5037695" cy="12272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182638" y="6248400"/>
            <a:ext cx="5562562" cy="1250826"/>
            <a:chOff x="1174797" y="6477000"/>
            <a:chExt cx="5562562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105302" y="6500577"/>
                  <a:ext cx="46320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rgbClr val="135F82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a14:m>
                  <a:endPara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302" y="6500577"/>
                  <a:ext cx="4632057" cy="1227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856518" y="6240635"/>
            <a:ext cx="5222682" cy="1250826"/>
            <a:chOff x="1174797" y="6477000"/>
            <a:chExt cx="5222682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152790" y="6500577"/>
                  <a:ext cx="4244689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790" y="6500577"/>
                  <a:ext cx="4244689" cy="122724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23943D16-91DA-4272-825A-B453D21227ED}"/>
              </a:ext>
            </a:extLst>
          </p:cNvPr>
          <p:cNvSpPr/>
          <p:nvPr/>
        </p:nvSpPr>
        <p:spPr>
          <a:xfrm>
            <a:off x="1148863" y="6259569"/>
            <a:ext cx="1325862" cy="1235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ounded Rectangle 40"/>
              <p:cNvSpPr/>
              <p:nvPr/>
            </p:nvSpPr>
            <p:spPr>
              <a:xfrm>
                <a:off x="598158" y="7902798"/>
                <a:ext cx="23481042" cy="5584602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 ∃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8" y="7902798"/>
                <a:ext cx="23481042" cy="5584602"/>
              </a:xfrm>
              <a:prstGeom prst="roundRect">
                <a:avLst>
                  <a:gd name="adj" fmla="val 3132"/>
                </a:avLst>
              </a:prstGeom>
              <a:blipFill>
                <a:blip r:embed="rId9"/>
                <a:stretch>
                  <a:fillRect l="-725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60"/>
          <p:cNvGrpSpPr/>
          <p:nvPr/>
        </p:nvGrpSpPr>
        <p:grpSpPr>
          <a:xfrm>
            <a:off x="596460" y="7647081"/>
            <a:ext cx="3305109" cy="796001"/>
            <a:chOff x="1224542" y="6305967"/>
            <a:chExt cx="3305491" cy="845462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 Diagonal Corner Rectangle 5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E623629-7B3C-46EC-AFAC-8EA0E242C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043"/>
              </p:ext>
            </p:extLst>
          </p:nvPr>
        </p:nvGraphicFramePr>
        <p:xfrm>
          <a:off x="4775200" y="2828925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52280" progId="Equation.DSMT4">
                  <p:embed/>
                </p:oleObj>
              </mc:Choice>
              <mc:Fallback>
                <p:oleObj name="Equation" r:id="rId10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75200" y="2828925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9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15697762" y="2610020"/>
            <a:ext cx="8686237" cy="2829143"/>
          </a:xfrm>
          <a:prstGeom prst="roundRect">
            <a:avLst>
              <a:gd name="adj" fmla="val 5650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7089" name="Rounded Rectangle 217088"/>
          <p:cNvSpPr/>
          <p:nvPr/>
        </p:nvSpPr>
        <p:spPr>
          <a:xfrm>
            <a:off x="6193782" y="2610020"/>
            <a:ext cx="9361464" cy="2829143"/>
          </a:xfrm>
          <a:prstGeom prst="roundRect">
            <a:avLst>
              <a:gd name="adj" fmla="val 6384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kỳ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193781" y="11276439"/>
            <a:ext cx="18190218" cy="2046859"/>
          </a:xfrm>
          <a:prstGeom prst="roundRect">
            <a:avLst>
              <a:gd name="adj" fmla="val 956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21189" y="11509407"/>
            <a:ext cx="5150841" cy="1583993"/>
            <a:chOff x="921189" y="11509407"/>
            <a:chExt cx="5150841" cy="1583993"/>
          </a:xfrm>
        </p:grpSpPr>
        <p:sp>
          <p:nvSpPr>
            <p:cNvPr id="52" name="Pentagon 51"/>
            <p:cNvSpPr/>
            <p:nvPr/>
          </p:nvSpPr>
          <p:spPr>
            <a:xfrm>
              <a:off x="921189" y="11509407"/>
              <a:ext cx="515084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58817" y="11638226"/>
              <a:ext cx="40279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HÌNH BẰNG NHAU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6193780" y="8647489"/>
            <a:ext cx="9361465" cy="2046859"/>
          </a:xfrm>
          <a:prstGeom prst="roundRect">
            <a:avLst>
              <a:gd name="adj" fmla="val 753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tam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bằng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nhau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);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góc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góc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bằng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nhau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5697762" y="6035136"/>
            <a:ext cx="8686238" cy="2046859"/>
          </a:xfrm>
          <a:prstGeom prst="roundRect">
            <a:avLst>
              <a:gd name="adj" fmla="val 753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thẳng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;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thẳng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thẳng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bằng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nhau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229138" y="6035136"/>
            <a:ext cx="9361465" cy="2046859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3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thẳng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hàng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bảo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toàn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thứ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tự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21189" y="7507551"/>
            <a:ext cx="5150841" cy="1583993"/>
            <a:chOff x="921189" y="7507551"/>
            <a:chExt cx="5150841" cy="1583993"/>
          </a:xfrm>
        </p:grpSpPr>
        <p:sp>
          <p:nvSpPr>
            <p:cNvPr id="46" name="Pentagon 45"/>
            <p:cNvSpPr/>
            <p:nvPr/>
          </p:nvSpPr>
          <p:spPr>
            <a:xfrm>
              <a:off x="921189" y="7507551"/>
              <a:ext cx="515084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6483" y="7945604"/>
              <a:ext cx="3233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5747711" y="8647488"/>
            <a:ext cx="8636290" cy="2046859"/>
          </a:xfrm>
          <a:prstGeom prst="roundRect">
            <a:avLst>
              <a:gd name="adj" fmla="val 753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tròn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cùng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bán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kính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00425" y="3407530"/>
            <a:ext cx="5150841" cy="1583993"/>
            <a:chOff x="900425" y="3407530"/>
            <a:chExt cx="5150841" cy="1583993"/>
          </a:xfrm>
        </p:grpSpPr>
        <p:sp>
          <p:nvSpPr>
            <p:cNvPr id="58" name="Pentagon 57"/>
            <p:cNvSpPr/>
            <p:nvPr/>
          </p:nvSpPr>
          <p:spPr>
            <a:xfrm>
              <a:off x="900425" y="3407530"/>
              <a:ext cx="515084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36173" y="3845624"/>
              <a:ext cx="4391980" cy="7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DỜI HÌNH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7089" grpId="0" animBg="1"/>
      <p:bldP spid="53" grpId="0" animBg="1"/>
      <p:bldP spid="49" grpId="0" animBg="1"/>
      <p:bldP spid="48" grpId="0" animBg="1"/>
      <p:bldP spid="47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PHÉP DỜI HÌNH VÀ PHÉP ĐỒNG DẠNG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03813" y="4446052"/>
            <a:ext cx="16115248" cy="1862018"/>
            <a:chOff x="4574771" y="4446051"/>
            <a:chExt cx="161152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4771" y="4446051"/>
              <a:ext cx="16115248" cy="18620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 KHÁI NIỆM VỀ PHÉP DỜI HÌNH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 HAI HÌNH BẰNG NHAU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991610" y="1452060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9" y="6712816"/>
            <a:ext cx="11279790" cy="907184"/>
            <a:chOff x="7459670" y="7086600"/>
            <a:chExt cx="1128109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64831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VỀ PHÉP DỜI HÌNH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4" y="9829800"/>
            <a:ext cx="5048916" cy="929775"/>
            <a:chOff x="7459670" y="8524495"/>
            <a:chExt cx="5049504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7" y="10896600"/>
            <a:ext cx="12310520" cy="942109"/>
            <a:chOff x="7459670" y="9982200"/>
            <a:chExt cx="12311945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067915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HAI HÌNH BẰNG NHAU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620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6106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7" name="Group 74"/>
          <p:cNvGrpSpPr/>
          <p:nvPr/>
        </p:nvGrpSpPr>
        <p:grpSpPr>
          <a:xfrm>
            <a:off x="2372944" y="11995306"/>
            <a:ext cx="5199599" cy="942109"/>
            <a:chOff x="7459670" y="9982200"/>
            <a:chExt cx="5200202" cy="942218"/>
          </a:xfrm>
        </p:grpSpPr>
        <p:sp>
          <p:nvSpPr>
            <p:cNvPr id="48" name="Rectangle 47"/>
            <p:cNvSpPr/>
            <p:nvPr/>
          </p:nvSpPr>
          <p:spPr>
            <a:xfrm>
              <a:off x="9092456" y="10108716"/>
              <a:ext cx="356741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  <p:grpSp>
          <p:nvGrpSpPr>
            <p:cNvPr id="4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CC0325-E726-45B1-AF11-E57A56DBE280}"/>
                  </a:ext>
                </a:extLst>
              </p14:cNvPr>
              <p14:cNvContentPartPr/>
              <p14:nvPr/>
            </p14:nvContentPartPr>
            <p14:xfrm>
              <a:off x="23828023" y="378726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CC0325-E726-45B1-AF11-E57A56DBE2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19023" y="377862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KHÁI NIỆM VỀ PHÉP DỜI HÌNH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39782" y="3595586"/>
            <a:ext cx="22127053" cy="3142501"/>
            <a:chOff x="1076414" y="4334859"/>
            <a:chExt cx="22127053" cy="3077601"/>
          </a:xfrm>
        </p:grpSpPr>
        <p:sp>
          <p:nvSpPr>
            <p:cNvPr id="39" name="Rounded Rectangle 38"/>
            <p:cNvSpPr/>
            <p:nvPr/>
          </p:nvSpPr>
          <p:spPr>
            <a:xfrm>
              <a:off x="1334741" y="4702907"/>
              <a:ext cx="21868726" cy="270955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</a:t>
              </a:r>
              <a:r>
                <a: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dời hình là phép biến hình bảo toàn khoảng cách giữa hai điểm 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</a:t>
              </a:r>
              <a:r>
                <a: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kì.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Ký hiệu: F, G, H, …</a:t>
              </a:r>
              <a:endPara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78017" y="7010400"/>
                <a:ext cx="16228983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 là phép dời hình: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𝑴𝑵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017" y="7010400"/>
                <a:ext cx="16228983" cy="1602683"/>
              </a:xfrm>
              <a:prstGeom prst="rect">
                <a:avLst/>
              </a:prstGeom>
              <a:blipFill>
                <a:blip r:embed="rId3"/>
                <a:stretch>
                  <a:fillRect l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1413349" y="9239310"/>
            <a:ext cx="21948825" cy="356229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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Phép dời hình: phép đồng nhất, tịnh tiến, đối xứng trục, đối xứng tâm và phép quay.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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Phép biến hình có được bằng cách thực hiện liên tiếp hai phép dời hình cũng là một phép dời hình.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428475" y="8839200"/>
            <a:ext cx="3478409" cy="800219"/>
            <a:chOff x="1405233" y="4038600"/>
            <a:chExt cx="3478409" cy="800219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1405233" y="4076041"/>
              <a:ext cx="3478409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61194" y="4038600"/>
              <a:ext cx="304762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PHÉP DỜI HÌNH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3461658"/>
            <a:ext cx="14349911" cy="3267906"/>
            <a:chOff x="1268078" y="3405486"/>
            <a:chExt cx="14349911" cy="326790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14349911" cy="288244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ABC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A’B’’C’’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dời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Vì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sao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871" y="3712950"/>
            <a:ext cx="8444129" cy="825045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1283862" y="7243263"/>
            <a:ext cx="14337137" cy="575694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A’B’C’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A’B’C’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A’B’’C’’.</a:t>
            </a: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A’B’’C’’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A’.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282163" y="7000725"/>
            <a:ext cx="3568118" cy="741677"/>
            <a:chOff x="1224541" y="6305967"/>
            <a:chExt cx="3568118" cy="997020"/>
          </a:xfrm>
        </p:grpSpPr>
        <p:sp>
          <p:nvSpPr>
            <p:cNvPr id="57" name="Freeform 20"/>
            <p:cNvSpPr>
              <a:spLocks/>
            </p:cNvSpPr>
            <p:nvPr/>
          </p:nvSpPr>
          <p:spPr bwMode="auto">
            <a:xfrm rot="16200000" flipV="1">
              <a:off x="2804362" y="5314688"/>
              <a:ext cx="98019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Round Diagonal Corner Rectangle 92"/>
            <p:cNvSpPr/>
            <p:nvPr/>
          </p:nvSpPr>
          <p:spPr>
            <a:xfrm flipV="1">
              <a:off x="1224541" y="6322797"/>
              <a:ext cx="903517" cy="98019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4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877798" cy="830997"/>
            <a:chOff x="-288924" y="1892299"/>
            <a:chExt cx="128777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5013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PHÉP DỜI HÌNH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590765" y="3461463"/>
            <a:ext cx="15680531" cy="4626944"/>
            <a:chOff x="1237597" y="3405486"/>
            <a:chExt cx="15680531" cy="46269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37597" y="3790953"/>
                  <a:ext cx="15680531" cy="424147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vuông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ABCD,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AC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BD.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A, B, O qua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dời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quay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xứng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BD.</a:t>
                  </a:r>
                </a:p>
              </p:txBody>
            </p:sp>
          </mc:Choice>
          <mc:Fallback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597" y="3790953"/>
                  <a:ext cx="15680531" cy="424147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1087" r="-19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79847" y="352587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9277" y="3469152"/>
            <a:ext cx="6604374" cy="71914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ounded Rectangle 55"/>
              <p:cNvSpPr/>
              <p:nvPr/>
            </p:nvSpPr>
            <p:spPr>
              <a:xfrm>
                <a:off x="631463" y="8629712"/>
                <a:ext cx="15639834" cy="4371164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F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𝟗𝟎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𝑩𝑫</m:t>
                        </m:r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𝑩𝑫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𝑩𝑫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63" y="8629712"/>
                <a:ext cx="15639834" cy="4371164"/>
              </a:xfrm>
              <a:prstGeom prst="roundRect">
                <a:avLst>
                  <a:gd name="adj" fmla="val 3132"/>
                </a:avLst>
              </a:prstGeom>
              <a:blipFill>
                <a:blip r:embed="rId5"/>
                <a:stretch>
                  <a:fillRect l="-1166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/>
          <p:cNvGrpSpPr/>
          <p:nvPr/>
        </p:nvGrpSpPr>
        <p:grpSpPr>
          <a:xfrm>
            <a:off x="609600" y="8229602"/>
            <a:ext cx="3568119" cy="800220"/>
            <a:chOff x="1224541" y="6305967"/>
            <a:chExt cx="3568119" cy="885308"/>
          </a:xfrm>
        </p:grpSpPr>
        <p:sp>
          <p:nvSpPr>
            <p:cNvPr id="92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 Diagonal Corner Rectangle 93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07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877798" cy="830997"/>
            <a:chOff x="-288924" y="1892299"/>
            <a:chExt cx="128777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5013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PHÉP DỜI HÌNH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723901" y="3545685"/>
            <a:ext cx="14459900" cy="3934985"/>
            <a:chOff x="1237598" y="3405486"/>
            <a:chExt cx="14459900" cy="3934985"/>
          </a:xfrm>
        </p:grpSpPr>
        <p:sp>
          <p:nvSpPr>
            <p:cNvPr id="62" name="Rounded Rectangle 61"/>
            <p:cNvSpPr/>
            <p:nvPr/>
          </p:nvSpPr>
          <p:spPr>
            <a:xfrm>
              <a:off x="1237598" y="3790388"/>
              <a:ext cx="14459900" cy="35500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1.42,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ABC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DEF.</a:t>
              </a: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507" y="3619748"/>
            <a:ext cx="8776641" cy="8995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ounded Rectangle 55"/>
              <p:cNvSpPr/>
              <p:nvPr/>
            </p:nvSpPr>
            <p:spPr>
              <a:xfrm>
                <a:off x="765787" y="8244193"/>
                <a:ext cx="14444660" cy="4371164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1.42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DEF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87" y="8244193"/>
                <a:ext cx="14444660" cy="4371164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1262" r="-1220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/>
          <p:cNvGrpSpPr/>
          <p:nvPr/>
        </p:nvGrpSpPr>
        <p:grpSpPr>
          <a:xfrm>
            <a:off x="754381" y="7864445"/>
            <a:ext cx="3568119" cy="800220"/>
            <a:chOff x="1224541" y="6305967"/>
            <a:chExt cx="3568119" cy="885308"/>
          </a:xfrm>
        </p:grpSpPr>
        <p:sp>
          <p:nvSpPr>
            <p:cNvPr id="92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 Diagonal Corner Rectangle 93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7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57" name="Group 167"/>
          <p:cNvGrpSpPr/>
          <p:nvPr/>
        </p:nvGrpSpPr>
        <p:grpSpPr>
          <a:xfrm>
            <a:off x="287124" y="9085880"/>
            <a:ext cx="3794127" cy="927101"/>
            <a:chOff x="4867276" y="9361488"/>
            <a:chExt cx="3794125" cy="927101"/>
          </a:xfrm>
        </p:grpSpPr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741" y="9011538"/>
            <a:ext cx="19176458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A’B’C’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A’B’C’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572741" y="11924982"/>
            <a:ext cx="19176458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141023" y="2887953"/>
            <a:ext cx="22608176" cy="5791201"/>
          </a:xfrm>
          <a:prstGeom prst="roundRect">
            <a:avLst>
              <a:gd name="adj" fmla="val 8959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dời hình: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</a:t>
            </a:r>
            <a:r>
              <a:rPr lang="vi-VN" sz="4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Biến ba điểm thẳng hàng thành ba điểm thẳng hàng và bảo toàn thứ tự giữa các điểm.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</a:t>
            </a:r>
            <a:r>
              <a:rPr lang="vi-VN" sz="4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Biến đường thẳng thành đường thẳng, biến tia thành tia, biến đoạn thẳng thành đoạn thẳng bằng nó.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</a:t>
            </a:r>
            <a:r>
              <a:rPr lang="vi-VN" sz="4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Biến tam giác thành tam giác bằng nó, biến góc thành góc bằng nó.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</a:t>
            </a:r>
            <a:r>
              <a:rPr lang="vi-VN" sz="4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Biến đường tròn thành đường tròn có cùng bán kính.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3" name="Group 2"/>
          <p:cNvGrpSpPr/>
          <p:nvPr/>
        </p:nvGrpSpPr>
        <p:grpSpPr>
          <a:xfrm>
            <a:off x="946919" y="2496183"/>
            <a:ext cx="3727223" cy="1011329"/>
            <a:chOff x="1120323" y="10933544"/>
            <a:chExt cx="3727654" cy="1011446"/>
          </a:xfrm>
        </p:grpSpPr>
        <p:sp>
          <p:nvSpPr>
            <p:cNvPr id="94" name="Right Triangle 93"/>
            <p:cNvSpPr/>
            <p:nvPr/>
          </p:nvSpPr>
          <p:spPr>
            <a:xfrm flipH="1" flipV="1">
              <a:off x="1120323" y="11807190"/>
              <a:ext cx="194126" cy="1378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20"/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2Same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559370" y="10933544"/>
              <a:ext cx="3202747" cy="80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2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91" grpId="0" build="p" animBg="1"/>
      <p:bldP spid="9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533400" y="2483538"/>
            <a:ext cx="23101838" cy="3503147"/>
            <a:chOff x="1268078" y="3405486"/>
            <a:chExt cx="23101838" cy="35031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1"/>
                  <a:ext cx="23101838" cy="3117682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lục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ABCDEF, 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tròn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ngoại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OAB qua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dời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quay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O,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tịnh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𝑬𝑫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3101838" cy="3117682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817" r="-76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3041" y="6629399"/>
            <a:ext cx="7680960" cy="65225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ounded Rectangle 50"/>
              <p:cNvSpPr/>
              <p:nvPr/>
            </p:nvSpPr>
            <p:spPr>
              <a:xfrm>
                <a:off x="592987" y="6234774"/>
                <a:ext cx="16512251" cy="748122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F. 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OAB 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𝟔𝟎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𝑬𝑫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𝑬𝑫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𝑬𝑫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𝑶𝑨𝑩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𝑪𝑶𝑩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OAB 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COB.</a:t>
                </a:r>
              </a:p>
            </p:txBody>
          </p:sp>
        </mc:Choice>
        <mc:Fallback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7" y="6234774"/>
                <a:ext cx="16512251" cy="7481226"/>
              </a:xfrm>
              <a:prstGeom prst="roundRect">
                <a:avLst>
                  <a:gd name="adj" fmla="val 3132"/>
                </a:avLst>
              </a:prstGeom>
              <a:blipFill>
                <a:blip r:embed="rId5"/>
                <a:stretch>
                  <a:fillRect l="-920" r="-883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60"/>
          <p:cNvGrpSpPr/>
          <p:nvPr/>
        </p:nvGrpSpPr>
        <p:grpSpPr>
          <a:xfrm>
            <a:off x="533400" y="6096000"/>
            <a:ext cx="3568119" cy="800220"/>
            <a:chOff x="1224541" y="6305967"/>
            <a:chExt cx="3568119" cy="885308"/>
          </a:xfrm>
        </p:grpSpPr>
        <p:sp>
          <p:nvSpPr>
            <p:cNvPr id="57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Round Diagonal Corner Rectangle 92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3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3680"/>
            <a:ext cx="19567392" cy="830997"/>
            <a:chOff x="-288924" y="1893917"/>
            <a:chExt cx="19567392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5354" y="1893917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KHÁI NIỆM HAI HÌNH BẰNG NHAU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9141" y="3124200"/>
            <a:ext cx="22325581" cy="3110014"/>
            <a:chOff x="1076414" y="4334859"/>
            <a:chExt cx="22325581" cy="304578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270955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gọi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dời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này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kia.</a:t>
              </a:r>
              <a:endPara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783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91" name="Group 167"/>
          <p:cNvGrpSpPr/>
          <p:nvPr/>
        </p:nvGrpSpPr>
        <p:grpSpPr>
          <a:xfrm>
            <a:off x="10058400" y="6932645"/>
            <a:ext cx="3794127" cy="927101"/>
            <a:chOff x="4867276" y="9361488"/>
            <a:chExt cx="3794125" cy="927101"/>
          </a:xfrm>
        </p:grpSpPr>
        <p:sp>
          <p:nvSpPr>
            <p:cNvPr id="92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7151198" y="8229600"/>
            <a:ext cx="10081604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3646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1324</TotalTime>
  <Words>1948</Words>
  <PresentationFormat>Custom</PresentationFormat>
  <Paragraphs>209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Kunstler Script</vt:lpstr>
      <vt:lpstr>Tahoma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2021-08-31T06:00:27Z</dcterms:modified>
</cp:coreProperties>
</file>