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</p:sldMasterIdLst>
  <p:notesMasterIdLst>
    <p:notesMasterId r:id="rId33"/>
  </p:notesMasterIdLst>
  <p:sldIdLst>
    <p:sldId id="290" r:id="rId3"/>
    <p:sldId id="288" r:id="rId4"/>
    <p:sldId id="291" r:id="rId5"/>
    <p:sldId id="299" r:id="rId6"/>
    <p:sldId id="256" r:id="rId7"/>
    <p:sldId id="287" r:id="rId8"/>
    <p:sldId id="258" r:id="rId9"/>
    <p:sldId id="267" r:id="rId10"/>
    <p:sldId id="265" r:id="rId11"/>
    <p:sldId id="286" r:id="rId12"/>
    <p:sldId id="266" r:id="rId13"/>
    <p:sldId id="268" r:id="rId14"/>
    <p:sldId id="269" r:id="rId15"/>
    <p:sldId id="271" r:id="rId16"/>
    <p:sldId id="285" r:id="rId17"/>
    <p:sldId id="292" r:id="rId18"/>
    <p:sldId id="293" r:id="rId19"/>
    <p:sldId id="294" r:id="rId20"/>
    <p:sldId id="272" r:id="rId21"/>
    <p:sldId id="295" r:id="rId22"/>
    <p:sldId id="297" r:id="rId23"/>
    <p:sldId id="274" r:id="rId24"/>
    <p:sldId id="276" r:id="rId25"/>
    <p:sldId id="277" r:id="rId26"/>
    <p:sldId id="261" r:id="rId27"/>
    <p:sldId id="298" r:id="rId28"/>
    <p:sldId id="259" r:id="rId29"/>
    <p:sldId id="278" r:id="rId30"/>
    <p:sldId id="279" r:id="rId31"/>
    <p:sldId id="280" r:id="rId32"/>
  </p:sldIdLst>
  <p:sldSz cx="24385588" cy="13717588"/>
  <p:notesSz cx="6797675" cy="9928225"/>
  <p:embeddedFontLst>
    <p:embeddedFont>
      <p:font typeface="Tahoma" panose="020B0604030504040204" pitchFamily="34" charset="0"/>
      <p:regular r:id="rId34"/>
      <p:bold r:id="rId35"/>
    </p:embeddedFont>
    <p:embeddedFont>
      <p:font typeface="#9Slide03 SFU Toledo Bold" panose="00000700000000000000" pitchFamily="2" charset="-93"/>
      <p:bold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ambria Math" panose="02040503050406030204" pitchFamily="18" charset="0"/>
      <p:regular r:id="rId39"/>
    </p:embeddedFont>
    <p:embeddedFont>
      <p:font typeface="Questrial" panose="020B0604020202020204" charset="-93"/>
      <p:regular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  <p:embeddedFont>
      <p:font typeface="#9Slide03 BoosterNextFYBlack" panose="02000A03000000020004" pitchFamily="2" charset="-93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1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iM5QR6yBKF1ijbjLbaJjTtaocc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7C80"/>
    <a:srgbClr val="E0EAC0"/>
    <a:srgbClr val="000000"/>
    <a:srgbClr val="99FFCC"/>
    <a:srgbClr val="156C93"/>
    <a:srgbClr val="28A7E0"/>
    <a:srgbClr val="135F82"/>
    <a:srgbClr val="FFFF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32" autoAdjust="0"/>
  </p:normalViewPr>
  <p:slideViewPr>
    <p:cSldViewPr snapToGrid="0">
      <p:cViewPr varScale="1">
        <p:scale>
          <a:sx n="51" d="100"/>
          <a:sy n="51" d="100"/>
        </p:scale>
        <p:origin x="36" y="90"/>
      </p:cViewPr>
      <p:guideLst>
        <p:guide orient="horz" pos="4321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customschemas.google.com/relationships/presentationmetadata" Target="meta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4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113020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8BA60-66A3-48C6-87CA-4650014FDAB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41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74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1496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7874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5420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7799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824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3453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6"/>
          <p:cNvSpPr txBox="1">
            <a:spLocks noGrp="1"/>
          </p:cNvSpPr>
          <p:nvPr>
            <p:ph type="dt" idx="10"/>
          </p:nvPr>
        </p:nvSpPr>
        <p:spPr>
          <a:xfrm>
            <a:off x="1219280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" name="Google Shape;18;p16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2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" name="Google Shape;19;p16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5"/>
          <p:cNvSpPr txBox="1">
            <a:spLocks noGrp="1"/>
          </p:cNvSpPr>
          <p:nvPr>
            <p:ph type="title"/>
          </p:nvPr>
        </p:nvSpPr>
        <p:spPr>
          <a:xfrm>
            <a:off x="4779746" y="9602312"/>
            <a:ext cx="14631353" cy="113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25"/>
          <p:cNvSpPr>
            <a:spLocks noGrp="1"/>
          </p:cNvSpPr>
          <p:nvPr>
            <p:ph type="pic" idx="2"/>
          </p:nvPr>
        </p:nvSpPr>
        <p:spPr>
          <a:xfrm>
            <a:off x="4779746" y="1225692"/>
            <a:ext cx="14631353" cy="8230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None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None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body" idx="1"/>
          </p:nvPr>
        </p:nvSpPr>
        <p:spPr>
          <a:xfrm>
            <a:off x="4779746" y="10735919"/>
            <a:ext cx="14631353" cy="1609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6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body" idx="1"/>
          </p:nvPr>
        </p:nvSpPr>
        <p:spPr>
          <a:xfrm rot="5400000">
            <a:off x="7666308" y="-3246255"/>
            <a:ext cx="9052974" cy="21947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7"/>
          <p:cNvSpPr txBox="1">
            <a:spLocks noGrp="1"/>
          </p:cNvSpPr>
          <p:nvPr>
            <p:ph type="title"/>
          </p:nvPr>
        </p:nvSpPr>
        <p:spPr>
          <a:xfrm rot="5400000">
            <a:off x="42759387" y="5488993"/>
            <a:ext cx="23411985" cy="14631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27"/>
          <p:cNvSpPr txBox="1">
            <a:spLocks noGrp="1"/>
          </p:cNvSpPr>
          <p:nvPr>
            <p:ph type="body" idx="1"/>
          </p:nvPr>
        </p:nvSpPr>
        <p:spPr>
          <a:xfrm rot="5400000">
            <a:off x="13291353" y="-8941263"/>
            <a:ext cx="23411985" cy="4349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27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7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7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9588" cy="477678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5663"/>
            <a:ext cx="18289588" cy="33115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B6E7-A460-4747-9201-95E7038452A6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ABBB-C79C-4D21-96BA-9B55F0F6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07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B6E7-A460-4747-9201-95E7038452A6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ABBB-C79C-4D21-96BA-9B55F0F6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41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2788" cy="5707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80513"/>
            <a:ext cx="21032788" cy="30003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B6E7-A460-4747-9201-95E7038452A6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ABBB-C79C-4D21-96BA-9B55F0F6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8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39400" cy="8704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651250"/>
            <a:ext cx="10440988" cy="8704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B6E7-A460-4747-9201-95E7038452A6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ABBB-C79C-4D21-96BA-9B55F0F6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493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2788" cy="2651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55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5575" cy="737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5988" y="3362325"/>
            <a:ext cx="103663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5988" y="5010150"/>
            <a:ext cx="10366375" cy="737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B6E7-A460-4747-9201-95E7038452A6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ABBB-C79C-4D21-96BA-9B55F0F6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00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B6E7-A460-4747-9201-95E7038452A6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ABBB-C79C-4D21-96BA-9B55F0F6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70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B6E7-A460-4747-9201-95E7038452A6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ABBB-C79C-4D21-96BA-9B55F0F6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85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5" y="1974850"/>
            <a:ext cx="12345988" cy="97488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47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B6E7-A460-4747-9201-95E7038452A6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ABBB-C79C-4D21-96BA-9B55F0F6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06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6375" y="1974850"/>
            <a:ext cx="12345988" cy="97488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47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B6E7-A460-4747-9201-95E7038452A6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ABBB-C79C-4D21-96BA-9B55F0F6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331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B6E7-A460-4747-9201-95E7038452A6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ABBB-C79C-4D21-96BA-9B55F0F6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868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51388" y="730250"/>
            <a:ext cx="5257800" cy="116252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22588" cy="116252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B6E7-A460-4747-9201-95E7038452A6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ABBB-C79C-4D21-96BA-9B55F0F6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22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8"/>
          <p:cNvSpPr txBox="1">
            <a:spLocks noGrp="1"/>
          </p:cNvSpPr>
          <p:nvPr>
            <p:ph type="ctrTitle"/>
          </p:nvPr>
        </p:nvSpPr>
        <p:spPr>
          <a:xfrm>
            <a:off x="1828919" y="4261345"/>
            <a:ext cx="20727749" cy="2940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ubTitle" idx="1"/>
          </p:nvPr>
        </p:nvSpPr>
        <p:spPr>
          <a:xfrm>
            <a:off x="3657838" y="7773300"/>
            <a:ext cx="17069911" cy="3505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1520"/>
              </a:spcBef>
              <a:spcAft>
                <a:spcPts val="0"/>
              </a:spcAft>
              <a:buClr>
                <a:srgbClr val="888888"/>
              </a:buClr>
              <a:buSzPts val="7600"/>
              <a:buFont typeface="Arial"/>
              <a:buNone/>
              <a:defRPr sz="7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1340"/>
              </a:spcBef>
              <a:spcAft>
                <a:spcPts val="0"/>
              </a:spcAft>
              <a:buClr>
                <a:srgbClr val="888888"/>
              </a:buClr>
              <a:buSzPts val="6700"/>
              <a:buFont typeface="Arial"/>
              <a:buNone/>
              <a:defRPr sz="6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1140"/>
              </a:spcBef>
              <a:spcAft>
                <a:spcPts val="0"/>
              </a:spcAft>
              <a:buClr>
                <a:srgbClr val="888888"/>
              </a:buClr>
              <a:buSzPts val="5700"/>
              <a:buFont typeface="Arial"/>
              <a:buNone/>
              <a:defRPr sz="5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9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body" idx="1"/>
          </p:nvPr>
        </p:nvSpPr>
        <p:spPr>
          <a:xfrm>
            <a:off x="1219280" y="3200772"/>
            <a:ext cx="21947029" cy="905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>
            <a:spLocks noGrp="1"/>
          </p:cNvSpPr>
          <p:nvPr>
            <p:ph type="title"/>
          </p:nvPr>
        </p:nvSpPr>
        <p:spPr>
          <a:xfrm>
            <a:off x="1926293" y="8814822"/>
            <a:ext cx="20727749" cy="272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0"/>
              <a:buFont typeface="Calibri"/>
              <a:buNone/>
              <a:defRPr sz="9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1"/>
          </p:nvPr>
        </p:nvSpPr>
        <p:spPr>
          <a:xfrm>
            <a:off x="1926293" y="5814100"/>
            <a:ext cx="20727749" cy="3000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860"/>
              </a:spcBef>
              <a:spcAft>
                <a:spcPts val="0"/>
              </a:spcAft>
              <a:buClr>
                <a:srgbClr val="888888"/>
              </a:buClr>
              <a:buSzPts val="4300"/>
              <a:buFont typeface="Arial"/>
              <a:buNone/>
              <a:defRPr sz="4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760"/>
              </a:spcBef>
              <a:spcAft>
                <a:spcPts val="0"/>
              </a:spcAft>
              <a:buClr>
                <a:srgbClr val="888888"/>
              </a:buClr>
              <a:buSzPts val="3800"/>
              <a:buFont typeface="Arial"/>
              <a:buNone/>
              <a:defRPr sz="3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1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1"/>
          </p:nvPr>
        </p:nvSpPr>
        <p:spPr>
          <a:xfrm>
            <a:off x="3251412" y="6401542"/>
            <a:ext cx="29059493" cy="18109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•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–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»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body" idx="2"/>
          </p:nvPr>
        </p:nvSpPr>
        <p:spPr>
          <a:xfrm>
            <a:off x="32717331" y="6401542"/>
            <a:ext cx="29063727" cy="18109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•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–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»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userDrawn="1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2"/>
          <p:cNvSpPr txBox="1">
            <a:spLocks noGrp="1"/>
          </p:cNvSpPr>
          <p:nvPr>
            <p:ph type="body" idx="1"/>
          </p:nvPr>
        </p:nvSpPr>
        <p:spPr>
          <a:xfrm>
            <a:off x="1219280" y="3070582"/>
            <a:ext cx="10774536" cy="1279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sz="5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4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body" idx="2"/>
          </p:nvPr>
        </p:nvSpPr>
        <p:spPr>
          <a:xfrm>
            <a:off x="1219280" y="4350254"/>
            <a:ext cx="10774536" cy="790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–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»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body" idx="3"/>
          </p:nvPr>
        </p:nvSpPr>
        <p:spPr>
          <a:xfrm>
            <a:off x="12387541" y="3070582"/>
            <a:ext cx="10778769" cy="1279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sz="5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4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body" idx="4"/>
          </p:nvPr>
        </p:nvSpPr>
        <p:spPr>
          <a:xfrm>
            <a:off x="12387541" y="4350254"/>
            <a:ext cx="10778769" cy="790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–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»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4"/>
          <p:cNvSpPr txBox="1">
            <a:spLocks noGrp="1"/>
          </p:cNvSpPr>
          <p:nvPr>
            <p:ph type="title"/>
          </p:nvPr>
        </p:nvSpPr>
        <p:spPr>
          <a:xfrm>
            <a:off x="1219281" y="546163"/>
            <a:ext cx="8022690" cy="2324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body" idx="1"/>
          </p:nvPr>
        </p:nvSpPr>
        <p:spPr>
          <a:xfrm>
            <a:off x="9534088" y="546164"/>
            <a:ext cx="13632221" cy="11707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body" idx="2"/>
          </p:nvPr>
        </p:nvSpPr>
        <p:spPr>
          <a:xfrm>
            <a:off x="1219281" y="2870533"/>
            <a:ext cx="8022690" cy="938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4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rcRect/>
          <a:stretch>
            <a:fillRect l="-1000" t="-11000" r="19000" b="-9000"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5"/>
          <p:cNvPicPr preferRelativeResize="0"/>
          <p:nvPr/>
        </p:nvPicPr>
        <p:blipFill rotWithShape="1">
          <a:blip r:embed="rId16">
            <a:alphaModFix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7943" b="-4419"/>
          <a:stretch/>
        </p:blipFill>
        <p:spPr>
          <a:xfrm>
            <a:off x="1909482" y="46608"/>
            <a:ext cx="22449942" cy="14920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5"/>
          <p:cNvSpPr txBox="1"/>
          <p:nvPr/>
        </p:nvSpPr>
        <p:spPr>
          <a:xfrm>
            <a:off x="7306616" y="403441"/>
            <a:ext cx="170789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DẪN XUẤT HALOGEN</a:t>
            </a:r>
            <a:endParaRPr sz="5400" b="1" i="0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" name="Google Shape;12;p15"/>
          <p:cNvSpPr txBox="1"/>
          <p:nvPr/>
        </p:nvSpPr>
        <p:spPr>
          <a:xfrm>
            <a:off x="3407067" y="338386"/>
            <a:ext cx="179135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Chương</a:t>
            </a:r>
            <a:r>
              <a:rPr lang="en-US" sz="36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5 </a:t>
            </a:r>
            <a:endParaRPr sz="3600" b="1" dirty="0"/>
          </a:p>
        </p:txBody>
      </p:sp>
      <p:sp>
        <p:nvSpPr>
          <p:cNvPr id="13" name="Google Shape;13;p15"/>
          <p:cNvSpPr txBox="1"/>
          <p:nvPr/>
        </p:nvSpPr>
        <p:spPr>
          <a:xfrm>
            <a:off x="2132321" y="121456"/>
            <a:ext cx="873957" cy="1480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LỚP</a:t>
            </a:r>
            <a:endParaRPr b="1" dirty="0"/>
          </a:p>
          <a:p>
            <a:pPr marL="0" marR="0" lvl="0" indent="0" algn="ctr" rtl="0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11</a:t>
            </a:r>
            <a:endParaRPr sz="4800" b="1" i="0" u="none" strike="noStrike" cap="none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4" name="Google Shape;14;p15"/>
          <p:cNvSpPr txBox="1"/>
          <p:nvPr/>
        </p:nvSpPr>
        <p:spPr>
          <a:xfrm>
            <a:off x="5247274" y="626598"/>
            <a:ext cx="201048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BÀI 15</a:t>
            </a:r>
            <a:endParaRPr sz="3600" b="1" i="0" u="none" strike="noStrike" cap="none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5" name="Google Shape;15;p15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3363147" y="0"/>
            <a:ext cx="24387047" cy="1371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Nhà">
            <a:extLst>
              <a:ext uri="{FF2B5EF4-FFF2-40B4-BE49-F238E27FC236}">
                <a16:creationId xmlns:a16="http://schemas.microsoft.com/office/drawing/2014/main" id="{258E3CC1-FC5B-F1EC-77BA-8C025B5E81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17" y="13066326"/>
            <a:ext cx="3520608" cy="62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B652FE73-5F5E-7C96-7C0C-C56EB06F3E8A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709717" y="25513"/>
            <a:ext cx="1173602" cy="1492066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345" userDrawn="1">
          <p15:clr>
            <a:srgbClr val="F26B43"/>
          </p15:clr>
        </p15:guide>
        <p15:guide id="2" pos="76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2788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2788" cy="8704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4288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AB6E7-A460-4747-9201-95E7038452A6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4288"/>
            <a:ext cx="823118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2788" y="12714288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1ABBB-C79C-4D21-96BA-9B55F0F6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90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19.png"/><Relationship Id="rId2" Type="http://schemas.microsoft.com/office/2007/relationships/media" Target="../media/media3.mp4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image" Target="../media/image10.wmf"/><Relationship Id="rId3" Type="http://schemas.openxmlformats.org/officeDocument/2006/relationships/video" Target="../media/media1.mp4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5.bin"/><Relationship Id="rId2" Type="http://schemas.microsoft.com/office/2007/relationships/media" Target="../media/media1.mp4"/><Relationship Id="rId16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11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15" Type="http://schemas.openxmlformats.org/officeDocument/2006/relationships/image" Target="../media/image11.png"/><Relationship Id="rId10" Type="http://schemas.openxmlformats.org/officeDocument/2006/relationships/oleObject" Target="../embeddings/oleObject4.bin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3.bin"/><Relationship Id="rId14" Type="http://schemas.openxmlformats.org/officeDocument/2006/relationships/oleObject" Target="../embeddings/oleObject6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11" Type="http://schemas.openxmlformats.org/officeDocument/2006/relationships/image" Target="../media/image19.png"/><Relationship Id="rId5" Type="http://schemas.openxmlformats.org/officeDocument/2006/relationships/image" Target="../media/image26.png"/><Relationship Id="rId10" Type="http://schemas.openxmlformats.org/officeDocument/2006/relationships/image" Target="../media/image31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0.png"/><Relationship Id="rId4" Type="http://schemas.openxmlformats.org/officeDocument/2006/relationships/hyperlink" Target="https://vietjack.online/cau-hoi/609293/dong-phan-dan-xuat-halogen-cua-hidrocacbon-no-gom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Technical Drawing Materials And Glasses | Wallpaper powerpoint, Background  powerpoint, Powerpoint background design">
            <a:extLst>
              <a:ext uri="{FF2B5EF4-FFF2-40B4-BE49-F238E27FC236}">
                <a16:creationId xmlns:a16="http://schemas.microsoft.com/office/drawing/2014/main" id="{D0F64F28-45BB-45F0-B22E-29201E3A6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80" y="1479176"/>
            <a:ext cx="24477568" cy="1220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Left 5">
            <a:hlinkClick r:id="rId3" action="ppaction://hlinksldjump"/>
            <a:extLst>
              <a:ext uri="{FF2B5EF4-FFF2-40B4-BE49-F238E27FC236}">
                <a16:creationId xmlns:a16="http://schemas.microsoft.com/office/drawing/2014/main" id="{1DFB74C9-BF5B-4A7F-A444-8AB41E995CE7}"/>
              </a:ext>
            </a:extLst>
          </p:cNvPr>
          <p:cNvSpPr/>
          <p:nvPr/>
        </p:nvSpPr>
        <p:spPr>
          <a:xfrm>
            <a:off x="22413786" y="11815294"/>
            <a:ext cx="1606655" cy="184797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91">
              <a:buClrTx/>
              <a:defRPr/>
            </a:pPr>
            <a:endParaRPr lang="en-US" sz="3600" kern="1200" dirty="0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2" name="Google Shape;198;p1">
            <a:extLst>
              <a:ext uri="{FF2B5EF4-FFF2-40B4-BE49-F238E27FC236}">
                <a16:creationId xmlns:a16="http://schemas.microsoft.com/office/drawing/2014/main" id="{8A41851A-1C2F-7CBA-D7B7-2751E426508F}"/>
              </a:ext>
            </a:extLst>
          </p:cNvPr>
          <p:cNvSpPr txBox="1">
            <a:spLocks/>
          </p:cNvSpPr>
          <p:nvPr/>
        </p:nvSpPr>
        <p:spPr>
          <a:xfrm>
            <a:off x="3337266" y="4758123"/>
            <a:ext cx="19879846" cy="497305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43816" tIns="243816" rIns="243816" bIns="243816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E7E6E6"/>
              </a:buClr>
              <a:buSzPts val="3300"/>
            </a:pPr>
            <a:r>
              <a:rPr lang="en-US" sz="19201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Bebas Neue"/>
              </a:rPr>
              <a:t>BINGO !!   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7E6E6"/>
              </a:buClr>
              <a:buSzPts val="3300"/>
            </a:pPr>
            <a:r>
              <a:rPr lang="en-US" sz="19201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Bebas Neue"/>
              </a:rPr>
              <a:t>         </a:t>
            </a:r>
            <a:r>
              <a:rPr lang="en-US" sz="19201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Bebas Neue"/>
              </a:rPr>
              <a:t>BINGO !!</a:t>
            </a:r>
            <a:endParaRPr lang="vi-VN" sz="19201" b="1" dirty="0">
              <a:ln w="9525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  <a:sym typeface="Bebas Neue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123122"/>
              </p:ext>
            </p:extLst>
          </p:nvPr>
        </p:nvGraphicFramePr>
        <p:xfrm>
          <a:off x="1454414" y="7244649"/>
          <a:ext cx="7175235" cy="63342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1745">
                  <a:extLst>
                    <a:ext uri="{9D8B030D-6E8A-4147-A177-3AD203B41FA5}">
                      <a16:colId xmlns:a16="http://schemas.microsoft.com/office/drawing/2014/main" val="564044347"/>
                    </a:ext>
                  </a:extLst>
                </a:gridCol>
                <a:gridCol w="2391745">
                  <a:extLst>
                    <a:ext uri="{9D8B030D-6E8A-4147-A177-3AD203B41FA5}">
                      <a16:colId xmlns:a16="http://schemas.microsoft.com/office/drawing/2014/main" val="878183637"/>
                    </a:ext>
                  </a:extLst>
                </a:gridCol>
                <a:gridCol w="2391745">
                  <a:extLst>
                    <a:ext uri="{9D8B030D-6E8A-4147-A177-3AD203B41FA5}">
                      <a16:colId xmlns:a16="http://schemas.microsoft.com/office/drawing/2014/main" val="3640850828"/>
                    </a:ext>
                  </a:extLst>
                </a:gridCol>
              </a:tblGrid>
              <a:tr h="2111405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063035"/>
                  </a:ext>
                </a:extLst>
              </a:tr>
              <a:tr h="2111405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8814185"/>
                  </a:ext>
                </a:extLst>
              </a:tr>
              <a:tr h="2111405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2144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725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988978"/>
              </p:ext>
            </p:extLst>
          </p:nvPr>
        </p:nvGraphicFramePr>
        <p:xfrm>
          <a:off x="1978575" y="3848100"/>
          <a:ext cx="14712056" cy="75771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56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560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7591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0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1- CHCl</a:t>
                      </a:r>
                      <a:r>
                        <a:rPr lang="nl-NL" sz="4000" b="0" baseline="-25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a. Chloroform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020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0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2- CCl</a:t>
                      </a:r>
                      <a:r>
                        <a:rPr lang="nl-NL" sz="4000" b="0" baseline="-25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en-US" sz="4000" b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b. </a:t>
                      </a:r>
                      <a:r>
                        <a:rPr lang="vi-VN" sz="4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phenyl - bromide</a:t>
                      </a:r>
                      <a:endParaRPr lang="en-US" sz="40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020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3- </a:t>
                      </a:r>
                      <a:r>
                        <a:rPr lang="vi-VN" sz="40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</a:t>
                      </a:r>
                      <a:r>
                        <a:rPr lang="vi-VN" sz="4000" b="0" baseline="-25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 </a:t>
                      </a:r>
                      <a:r>
                        <a:rPr lang="vi-VN" sz="40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CH</a:t>
                      </a:r>
                      <a:r>
                        <a:rPr lang="vi-VN" sz="4000" b="0" baseline="-25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vi-VN" sz="40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– Cl</a:t>
                      </a:r>
                      <a:endParaRPr lang="en-US" sz="4000" b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c.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Cacbon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tetrachloride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020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4- </a:t>
                      </a:r>
                      <a:r>
                        <a:rPr lang="vi-VN" sz="40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</a:t>
                      </a:r>
                      <a:r>
                        <a:rPr lang="vi-VN" sz="4000" b="0" baseline="-25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</a:t>
                      </a:r>
                      <a:r>
                        <a:rPr lang="vi-VN" sz="40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= CH</a:t>
                      </a:r>
                      <a:r>
                        <a:rPr lang="vi-VN" sz="4000" b="0" baseline="-25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vi-VN" sz="40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– Cl</a:t>
                      </a:r>
                      <a:endParaRPr lang="en-US" sz="4000" b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d. </a:t>
                      </a:r>
                      <a:r>
                        <a:rPr lang="vi-VN" sz="4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ethyl - chloride</a:t>
                      </a:r>
                      <a:endParaRPr lang="en-US" sz="40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020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0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5- </a:t>
                      </a:r>
                      <a:endParaRPr lang="en-US" sz="4000" b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e. </a:t>
                      </a:r>
                      <a:r>
                        <a:rPr lang="vi-VN" sz="4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vinyl - chloride</a:t>
                      </a:r>
                      <a:endParaRPr lang="en-US" sz="40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020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0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g. </a:t>
                      </a:r>
                      <a:r>
                        <a:rPr lang="fr-FR" sz="4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chloro</a:t>
                      </a:r>
                      <a:r>
                        <a:rPr lang="fr-FR" sz="4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fr-FR" sz="4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ethan</a:t>
                      </a:r>
                      <a:endParaRPr lang="en-US" sz="40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0020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0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h. </a:t>
                      </a:r>
                      <a:r>
                        <a:rPr lang="fr-FR" sz="4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chloro</a:t>
                      </a:r>
                      <a:r>
                        <a:rPr lang="fr-FR" sz="4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fr-FR" sz="4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ethen</a:t>
                      </a:r>
                      <a:endParaRPr lang="en-US" sz="40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35793180" y="2952280"/>
            <a:ext cx="604256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Danh pháp</a:t>
            </a: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Hoàn thành bảng sau  </a:t>
            </a: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9850275"/>
              </p:ext>
            </p:extLst>
          </p:nvPr>
        </p:nvGraphicFramePr>
        <p:xfrm>
          <a:off x="3068713" y="8101013"/>
          <a:ext cx="1627112" cy="118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r:id="rId5" imgW="2756916" imgH="1994916" progId="ChemDraw.Document.6.0">
                  <p:embed/>
                </p:oleObj>
              </mc:Choice>
              <mc:Fallback>
                <p:oleObj r:id="rId5" imgW="2756916" imgH="1994916" progId="ChemDraw.Document.6.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8713" y="8101013"/>
                        <a:ext cx="1627112" cy="11858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-35793180" y="3175967"/>
            <a:ext cx="6042563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Qui tắc đọc tên.</a:t>
            </a: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Tên gốc chức:........................................................................................................</a:t>
            </a:r>
            <a:endParaRPr kumimoji="0" lang="nl-NL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Tên thay thế:......................................................................................................</a:t>
            </a:r>
            <a:r>
              <a:rPr kumimoji="0" lang="en-US" sz="2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0125" y="2820777"/>
            <a:ext cx="15887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a. </a:t>
            </a:r>
            <a:r>
              <a:rPr lang="en-US" sz="4000" dirty="0" err="1" smtClean="0"/>
              <a:t>Hoàn</a:t>
            </a:r>
            <a:r>
              <a:rPr lang="en-US" sz="4000" dirty="0" smtClean="0"/>
              <a:t> </a:t>
            </a:r>
            <a:r>
              <a:rPr lang="en-US" sz="4000" dirty="0" err="1" smtClean="0"/>
              <a:t>thành</a:t>
            </a:r>
            <a:r>
              <a:rPr lang="en-US" sz="4000" dirty="0"/>
              <a:t> </a:t>
            </a:r>
            <a:r>
              <a:rPr lang="en-US" sz="4000" dirty="0" err="1" smtClean="0"/>
              <a:t>công</a:t>
            </a:r>
            <a:r>
              <a:rPr lang="en-US" sz="4000" dirty="0" smtClean="0"/>
              <a:t> </a:t>
            </a:r>
            <a:r>
              <a:rPr lang="en-US" sz="4000" dirty="0" err="1" smtClean="0"/>
              <a:t>thức</a:t>
            </a:r>
            <a:r>
              <a:rPr lang="en-US" sz="4000" dirty="0" smtClean="0"/>
              <a:t> </a:t>
            </a:r>
            <a:r>
              <a:rPr lang="en-US" sz="4000" dirty="0" err="1" smtClean="0"/>
              <a:t>chất</a:t>
            </a:r>
            <a:r>
              <a:rPr lang="en-US" sz="4000" dirty="0" smtClean="0"/>
              <a:t> </a:t>
            </a:r>
            <a:r>
              <a:rPr lang="en-US" sz="4000" dirty="0" err="1" smtClean="0"/>
              <a:t>và</a:t>
            </a:r>
            <a:r>
              <a:rPr lang="en-US" sz="4000" dirty="0" smtClean="0"/>
              <a:t> </a:t>
            </a:r>
            <a:r>
              <a:rPr lang="en-US" sz="4000" dirty="0" err="1" smtClean="0"/>
              <a:t>tên</a:t>
            </a:r>
            <a:r>
              <a:rPr lang="en-US" sz="4000" dirty="0" smtClean="0"/>
              <a:t> </a:t>
            </a:r>
            <a:r>
              <a:rPr lang="en-US" sz="4000" dirty="0" err="1" smtClean="0"/>
              <a:t>tương</a:t>
            </a:r>
            <a:r>
              <a:rPr lang="en-US" sz="4000" dirty="0" smtClean="0"/>
              <a:t> </a:t>
            </a:r>
            <a:r>
              <a:rPr lang="en-US" sz="4000" dirty="0" err="1" smtClean="0"/>
              <a:t>ứng</a:t>
            </a:r>
            <a:r>
              <a:rPr lang="en-US" sz="4000" dirty="0" smtClean="0"/>
              <a:t> </a:t>
            </a:r>
            <a:r>
              <a:rPr lang="en-US" sz="4000" dirty="0" err="1" smtClean="0"/>
              <a:t>các</a:t>
            </a:r>
            <a:r>
              <a:rPr lang="en-US" sz="4000" dirty="0" smtClean="0"/>
              <a:t> </a:t>
            </a:r>
            <a:r>
              <a:rPr lang="en-US" sz="4000" dirty="0" err="1" smtClean="0"/>
              <a:t>chất</a:t>
            </a:r>
            <a:r>
              <a:rPr lang="en-US" sz="4000" dirty="0" smtClean="0"/>
              <a:t> </a:t>
            </a:r>
            <a:r>
              <a:rPr lang="en-US" sz="4000" dirty="0" err="1" smtClean="0"/>
              <a:t>bên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12" name="Google Shape;244;p3">
            <a:extLst>
              <a:ext uri="{FF2B5EF4-FFF2-40B4-BE49-F238E27FC236}">
                <a16:creationId xmlns:a16="http://schemas.microsoft.com/office/drawing/2014/main" id="{C9DBD292-1460-73DA-B737-EE1B9326A851}"/>
              </a:ext>
            </a:extLst>
          </p:cNvPr>
          <p:cNvSpPr/>
          <p:nvPr/>
        </p:nvSpPr>
        <p:spPr>
          <a:xfrm>
            <a:off x="-448283" y="1779702"/>
            <a:ext cx="2362046" cy="804767"/>
          </a:xfrm>
          <a:prstGeom prst="roundRect">
            <a:avLst>
              <a:gd name="adj" fmla="val 16667"/>
            </a:avLst>
          </a:prstGeom>
          <a:solidFill>
            <a:srgbClr val="145F82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45;p3">
            <a:extLst>
              <a:ext uri="{FF2B5EF4-FFF2-40B4-BE49-F238E27FC236}">
                <a16:creationId xmlns:a16="http://schemas.microsoft.com/office/drawing/2014/main" id="{AE66CE24-A675-79D5-D810-A494851AD5AA}"/>
              </a:ext>
            </a:extLst>
          </p:cNvPr>
          <p:cNvSpPr txBox="1"/>
          <p:nvPr/>
        </p:nvSpPr>
        <p:spPr>
          <a:xfrm>
            <a:off x="1020167" y="1788226"/>
            <a:ext cx="822661" cy="7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 dirty="0" smtClean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c.</a:t>
            </a:r>
            <a:endParaRPr sz="43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Google Shape;246;p3">
            <a:extLst>
              <a:ext uri="{FF2B5EF4-FFF2-40B4-BE49-F238E27FC236}">
                <a16:creationId xmlns:a16="http://schemas.microsoft.com/office/drawing/2014/main" id="{2F9F3C07-2934-9F12-572A-4B437AC951AB}"/>
              </a:ext>
            </a:extLst>
          </p:cNvPr>
          <p:cNvSpPr txBox="1"/>
          <p:nvPr/>
        </p:nvSpPr>
        <p:spPr>
          <a:xfrm>
            <a:off x="1913763" y="1779702"/>
            <a:ext cx="172819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 smtClean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DANH PHÁP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71850" y="12039600"/>
            <a:ext cx="14420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1-a, 2-c, 3-d.g, 4- </a:t>
            </a:r>
            <a:r>
              <a:rPr lang="en-US" sz="6000" dirty="0" err="1" smtClean="0"/>
              <a:t>e.h</a:t>
            </a:r>
            <a:r>
              <a:rPr lang="en-US" sz="6000" dirty="0" smtClean="0"/>
              <a:t>, 5-b</a:t>
            </a:r>
            <a:endParaRPr lang="vi-VN" sz="6000" dirty="0"/>
          </a:p>
        </p:txBody>
      </p:sp>
      <p:pic>
        <p:nvPicPr>
          <p:cNvPr id="3" name="Video-dong-ho-dem-nguoc-trong-powerpoint-www_tiengdong_com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356275" y="1595088"/>
            <a:ext cx="515620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8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0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/>
      <p:bldP spid="12" grpId="0" animBg="1"/>
      <p:bldP spid="14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12298428-50B3-3B2B-1C32-73DE224F3D4B}"/>
              </a:ext>
            </a:extLst>
          </p:cNvPr>
          <p:cNvGrpSpPr/>
          <p:nvPr/>
        </p:nvGrpSpPr>
        <p:grpSpPr>
          <a:xfrm>
            <a:off x="1971664" y="2757543"/>
            <a:ext cx="21153310" cy="9976323"/>
            <a:chOff x="1423245" y="3542076"/>
            <a:chExt cx="21153310" cy="9976323"/>
          </a:xfrm>
        </p:grpSpPr>
        <p:sp>
          <p:nvSpPr>
            <p:cNvPr id="37" name="Rounded Rectangle 110">
              <a:extLst>
                <a:ext uri="{FF2B5EF4-FFF2-40B4-BE49-F238E27FC236}">
                  <a16:creationId xmlns:a16="http://schemas.microsoft.com/office/drawing/2014/main" id="{9D865852-F186-BB47-E9A9-D4095E20970D}"/>
                </a:ext>
              </a:extLst>
            </p:cNvPr>
            <p:cNvSpPr/>
            <p:nvPr/>
          </p:nvSpPr>
          <p:spPr>
            <a:xfrm>
              <a:off x="1423245" y="3542076"/>
              <a:ext cx="21153310" cy="9976323"/>
            </a:xfrm>
            <a:prstGeom prst="roundRect">
              <a:avLst>
                <a:gd name="adj" fmla="val 2832"/>
              </a:avLst>
            </a:prstGeom>
            <a:solidFill>
              <a:srgbClr val="EEECE1"/>
            </a:solidFill>
            <a:ln w="28575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571500" indent="-571500">
                <a:lnSpc>
                  <a:spcPct val="200000"/>
                </a:lnSpc>
                <a:buFontTx/>
                <a:buChar char="-"/>
              </a:pPr>
              <a:endParaRPr lang="nl-NL" sz="4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FA7EEF6-A305-6F18-19CA-BEB1411E2692}"/>
                </a:ext>
              </a:extLst>
            </p:cNvPr>
            <p:cNvSpPr txBox="1"/>
            <p:nvPr/>
          </p:nvSpPr>
          <p:spPr>
            <a:xfrm>
              <a:off x="1685751" y="5891734"/>
              <a:ext cx="20700769" cy="68792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7165" indent="-228600" algn="just">
                <a:lnSpc>
                  <a:spcPct val="150000"/>
                </a:lnSpc>
              </a:pPr>
              <a:r>
                <a:rPr lang="nl-NL" sz="4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* Thực hiện theo các bước:</a:t>
              </a:r>
              <a:endParaRPr lang="en-US" sz="4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algn="just">
                <a:lnSpc>
                  <a:spcPct val="150000"/>
                </a:lnSpc>
              </a:pPr>
              <a:r>
                <a:rPr lang="nl-NL" sz="4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nl-NL" sz="4200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Bước 1: Chọn mạch chính là mạch carbon dài nhất và nhiều nhánh nhất.</a:t>
              </a:r>
              <a:endParaRPr lang="en-US" sz="4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42900" lvl="0" indent="-342900" algn="just">
                <a:lnSpc>
                  <a:spcPct val="150000"/>
                </a:lnSpc>
                <a:buFont typeface="Times New Roman" panose="02020603050405020304" pitchFamily="18" charset="0"/>
                <a:buChar char="-"/>
              </a:pPr>
              <a:r>
                <a:rPr lang="nl-NL" sz="4200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Bước 2: Đánh số thứ tự sao cho tổng chỉ số vị trí nhánh là nhỏ nhất.</a:t>
              </a:r>
              <a:endParaRPr lang="en-US" sz="4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42900" lvl="0" indent="-342900" algn="just">
                <a:lnSpc>
                  <a:spcPct val="150000"/>
                </a:lnSpc>
                <a:buFont typeface="Times New Roman" panose="02020603050405020304" pitchFamily="18" charset="0"/>
                <a:buChar char="-"/>
              </a:pPr>
              <a:r>
                <a:rPr lang="nl-NL" sz="4200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Bước 3: Gọi tên hydrocarbon.</a:t>
              </a:r>
            </a:p>
            <a:p>
              <a:pPr lvl="0" algn="just">
                <a:lnSpc>
                  <a:spcPct val="150000"/>
                </a:lnSpc>
              </a:pPr>
              <a:r>
                <a:rPr lang="nl-NL" sz="4400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Dẫn xuất có 2,3 hoặc 4,... nguyên tử halogen giống nhau, dùng tiếp đầu ngữ đi, tri hoặc tetra,... trước tên halogeno; dẫn xuất có từ 2 nguyên tử halogen, ứng tiên gọi tên halogeno theo thứ tự a, b, c. </a:t>
              </a:r>
              <a:endParaRPr lang="en-US" sz="4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27E40AD-CE5B-1B96-4521-68C7ED86720A}"/>
                </a:ext>
              </a:extLst>
            </p:cNvPr>
            <p:cNvSpPr txBox="1"/>
            <p:nvPr/>
          </p:nvSpPr>
          <p:spPr>
            <a:xfrm>
              <a:off x="1677591" y="3542077"/>
              <a:ext cx="20471210" cy="20277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>
                <a:lnSpc>
                  <a:spcPct val="150000"/>
                </a:lnSpc>
                <a:spcAft>
                  <a:spcPts val="1000"/>
                </a:spcAft>
                <a:buFontTx/>
                <a:buChar char="-"/>
              </a:pPr>
              <a:r>
                <a:rPr lang="nl-NL" sz="4200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 theo dánh pháp thay thế của dẫn xuất halogen:</a:t>
              </a:r>
              <a:endParaRPr lang="en-US" sz="4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nl-NL" sz="4200" b="1" i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 chỉ vị trí nhóm thế-tên nhóm thế halogeno + Tên hydrocarbon</a:t>
              </a:r>
              <a:endParaRPr lang="en-US" sz="4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8" name="Google Shape;244;p3">
            <a:extLst>
              <a:ext uri="{FF2B5EF4-FFF2-40B4-BE49-F238E27FC236}">
                <a16:creationId xmlns:a16="http://schemas.microsoft.com/office/drawing/2014/main" id="{C9DBD292-1460-73DA-B737-EE1B9326A851}"/>
              </a:ext>
            </a:extLst>
          </p:cNvPr>
          <p:cNvSpPr/>
          <p:nvPr/>
        </p:nvSpPr>
        <p:spPr>
          <a:xfrm>
            <a:off x="-448283" y="1779702"/>
            <a:ext cx="2362046" cy="804767"/>
          </a:xfrm>
          <a:prstGeom prst="roundRect">
            <a:avLst>
              <a:gd name="adj" fmla="val 16667"/>
            </a:avLst>
          </a:prstGeom>
          <a:solidFill>
            <a:srgbClr val="145F82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245;p3">
            <a:extLst>
              <a:ext uri="{FF2B5EF4-FFF2-40B4-BE49-F238E27FC236}">
                <a16:creationId xmlns:a16="http://schemas.microsoft.com/office/drawing/2014/main" id="{AE66CE24-A675-79D5-D810-A494851AD5AA}"/>
              </a:ext>
            </a:extLst>
          </p:cNvPr>
          <p:cNvSpPr txBox="1"/>
          <p:nvPr/>
        </p:nvSpPr>
        <p:spPr>
          <a:xfrm>
            <a:off x="1020167" y="1788226"/>
            <a:ext cx="822661" cy="7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 dirty="0" smtClean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c.</a:t>
            </a:r>
            <a:endParaRPr sz="43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0" name="Google Shape;246;p3">
            <a:extLst>
              <a:ext uri="{FF2B5EF4-FFF2-40B4-BE49-F238E27FC236}">
                <a16:creationId xmlns:a16="http://schemas.microsoft.com/office/drawing/2014/main" id="{2F9F3C07-2934-9F12-572A-4B437AC951AB}"/>
              </a:ext>
            </a:extLst>
          </p:cNvPr>
          <p:cNvSpPr txBox="1"/>
          <p:nvPr/>
        </p:nvSpPr>
        <p:spPr>
          <a:xfrm>
            <a:off x="1913763" y="1779702"/>
            <a:ext cx="172819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 smtClean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DANH PHÁP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1245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90;p4">
            <a:extLst>
              <a:ext uri="{FF2B5EF4-FFF2-40B4-BE49-F238E27FC236}">
                <a16:creationId xmlns:a16="http://schemas.microsoft.com/office/drawing/2014/main" id="{3E05F0CA-712E-D3F0-0547-8EBC93A4EBEE}"/>
              </a:ext>
            </a:extLst>
          </p:cNvPr>
          <p:cNvGrpSpPr/>
          <p:nvPr/>
        </p:nvGrpSpPr>
        <p:grpSpPr>
          <a:xfrm>
            <a:off x="1428467" y="2875936"/>
            <a:ext cx="3538770" cy="940513"/>
            <a:chOff x="2067302" y="5922690"/>
            <a:chExt cx="2901621" cy="940513"/>
          </a:xfrm>
        </p:grpSpPr>
        <p:sp>
          <p:nvSpPr>
            <p:cNvPr id="9" name="Google Shape;291;p4">
              <a:extLst>
                <a:ext uri="{FF2B5EF4-FFF2-40B4-BE49-F238E27FC236}">
                  <a16:creationId xmlns:a16="http://schemas.microsoft.com/office/drawing/2014/main" id="{861B8209-E075-3758-D6F7-C4B149440D28}"/>
                </a:ext>
              </a:extLst>
            </p:cNvPr>
            <p:cNvSpPr/>
            <p:nvPr/>
          </p:nvSpPr>
          <p:spPr>
            <a:xfrm rot="5400000">
              <a:off x="3394521" y="5470495"/>
              <a:ext cx="793396" cy="192639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2F2F2"/>
            </a:solidFill>
            <a:ln w="38100" cap="flat" cmpd="sng">
              <a:solidFill>
                <a:srgbClr val="7E95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" name="Google Shape;292;p4">
              <a:extLst>
                <a:ext uri="{FF2B5EF4-FFF2-40B4-BE49-F238E27FC236}">
                  <a16:creationId xmlns:a16="http://schemas.microsoft.com/office/drawing/2014/main" id="{4D16DC8F-0412-95D4-ECCD-E088045906B7}"/>
                </a:ext>
              </a:extLst>
            </p:cNvPr>
            <p:cNvSpPr txBox="1"/>
            <p:nvPr/>
          </p:nvSpPr>
          <p:spPr>
            <a:xfrm>
              <a:off x="2855922" y="6002305"/>
              <a:ext cx="2113001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 err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Ví</a:t>
              </a:r>
              <a:r>
                <a:rPr lang="en-US" sz="4400" b="1" dirty="0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4400" b="1" dirty="0" err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dụ</a:t>
              </a:r>
              <a:r>
                <a:rPr lang="en-US" sz="4400" b="1" dirty="0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3:</a:t>
              </a:r>
              <a:endParaRPr sz="4400" b="1" dirty="0">
                <a:solidFill>
                  <a:srgbClr val="7E9532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11" name="Google Shape;293;p4">
              <a:extLst>
                <a:ext uri="{FF2B5EF4-FFF2-40B4-BE49-F238E27FC236}">
                  <a16:creationId xmlns:a16="http://schemas.microsoft.com/office/drawing/2014/main" id="{E69D48A5-7832-7009-9703-E1F39A9BE82B}"/>
                </a:ext>
              </a:extLst>
            </p:cNvPr>
            <p:cNvGrpSpPr/>
            <p:nvPr/>
          </p:nvGrpSpPr>
          <p:grpSpPr>
            <a:xfrm>
              <a:off x="2067302" y="5922690"/>
              <a:ext cx="950173" cy="940513"/>
              <a:chOff x="1311958" y="3405486"/>
              <a:chExt cx="950173" cy="940513"/>
            </a:xfrm>
          </p:grpSpPr>
          <p:sp>
            <p:nvSpPr>
              <p:cNvPr id="12" name="Google Shape;294;p4">
                <a:extLst>
                  <a:ext uri="{FF2B5EF4-FFF2-40B4-BE49-F238E27FC236}">
                    <a16:creationId xmlns:a16="http://schemas.microsoft.com/office/drawing/2014/main" id="{41DFD090-1C6D-4DCD-7814-8E0A36167B7F}"/>
                  </a:ext>
                </a:extLst>
              </p:cNvPr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3" name="Google Shape;295;p4">
                <a:extLst>
                  <a:ext uri="{FF2B5EF4-FFF2-40B4-BE49-F238E27FC236}">
                    <a16:creationId xmlns:a16="http://schemas.microsoft.com/office/drawing/2014/main" id="{65C4042D-8712-DAC4-2BDD-A5AC441F8FFA}"/>
                  </a:ext>
                </a:extLst>
              </p:cNvPr>
              <p:cNvSpPr/>
              <p:nvPr/>
            </p:nvSpPr>
            <p:spPr>
              <a:xfrm>
                <a:off x="1311958" y="3581027"/>
                <a:ext cx="190035" cy="268948"/>
              </a:xfrm>
              <a:custGeom>
                <a:avLst/>
                <a:gdLst/>
                <a:ahLst/>
                <a:cxnLst/>
                <a:rect l="l" t="t" r="r" b="b"/>
                <a:pathLst>
                  <a:path w="50" h="71" extrusionOk="0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4" name="Google Shape;296;p4">
                <a:extLst>
                  <a:ext uri="{FF2B5EF4-FFF2-40B4-BE49-F238E27FC236}">
                    <a16:creationId xmlns:a16="http://schemas.microsoft.com/office/drawing/2014/main" id="{1F4D2C0D-C275-2899-1D5A-95A4081D42DD}"/>
                  </a:ext>
                </a:extLst>
              </p:cNvPr>
              <p:cNvSpPr/>
              <p:nvPr/>
            </p:nvSpPr>
            <p:spPr>
              <a:xfrm>
                <a:off x="1311958" y="3581027"/>
                <a:ext cx="277000" cy="181983"/>
              </a:xfrm>
              <a:custGeom>
                <a:avLst/>
                <a:gdLst/>
                <a:ahLst/>
                <a:cxnLst/>
                <a:rect l="l" t="t" r="r" b="b"/>
                <a:pathLst>
                  <a:path w="73" h="48" extrusionOk="0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5" name="Google Shape;297;p4">
                <a:extLst>
                  <a:ext uri="{FF2B5EF4-FFF2-40B4-BE49-F238E27FC236}">
                    <a16:creationId xmlns:a16="http://schemas.microsoft.com/office/drawing/2014/main" id="{5C78B89E-8DE8-F3AF-124C-B8615BE29162}"/>
                  </a:ext>
                </a:extLst>
              </p:cNvPr>
              <p:cNvSpPr/>
              <p:nvPr/>
            </p:nvSpPr>
            <p:spPr>
              <a:xfrm>
                <a:off x="1563190" y="3581027"/>
                <a:ext cx="285052" cy="181983"/>
              </a:xfrm>
              <a:custGeom>
                <a:avLst/>
                <a:gdLst/>
                <a:ahLst/>
                <a:cxnLst/>
                <a:rect l="l" t="t" r="r" b="b"/>
                <a:pathLst>
                  <a:path w="75" h="48" extrusionOk="0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6" name="Google Shape;298;p4">
                <a:extLst>
                  <a:ext uri="{FF2B5EF4-FFF2-40B4-BE49-F238E27FC236}">
                    <a16:creationId xmlns:a16="http://schemas.microsoft.com/office/drawing/2014/main" id="{A58F03CE-DD8D-8DBC-F6B4-0FCF3FBECB2B}"/>
                  </a:ext>
                </a:extLst>
              </p:cNvPr>
              <p:cNvSpPr/>
              <p:nvPr/>
            </p:nvSpPr>
            <p:spPr>
              <a:xfrm>
                <a:off x="1563190" y="4151132"/>
                <a:ext cx="280221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4" h="51" extrusionOk="0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7" name="Google Shape;299;p4">
                <a:extLst>
                  <a:ext uri="{FF2B5EF4-FFF2-40B4-BE49-F238E27FC236}">
                    <a16:creationId xmlns:a16="http://schemas.microsoft.com/office/drawing/2014/main" id="{36653FCF-1423-21F6-EA5B-D02991C8E287}"/>
                  </a:ext>
                </a:extLst>
              </p:cNvPr>
              <p:cNvSpPr/>
              <p:nvPr/>
            </p:nvSpPr>
            <p:spPr>
              <a:xfrm>
                <a:off x="1311958" y="4064167"/>
                <a:ext cx="190035" cy="281832"/>
              </a:xfrm>
              <a:custGeom>
                <a:avLst/>
                <a:gdLst/>
                <a:ahLst/>
                <a:cxnLst/>
                <a:rect l="l" t="t" r="r" b="b"/>
                <a:pathLst>
                  <a:path w="50" h="74" extrusionOk="0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8" name="Google Shape;300;p4">
                <a:extLst>
                  <a:ext uri="{FF2B5EF4-FFF2-40B4-BE49-F238E27FC236}">
                    <a16:creationId xmlns:a16="http://schemas.microsoft.com/office/drawing/2014/main" id="{3DE3CA32-BD45-5BE8-BF95-CC7D5BB547E5}"/>
                  </a:ext>
                </a:extLst>
              </p:cNvPr>
              <p:cNvSpPr/>
              <p:nvPr/>
            </p:nvSpPr>
            <p:spPr>
              <a:xfrm>
                <a:off x="1311958" y="4151132"/>
                <a:ext cx="277000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3" h="51" extrusionOk="0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9" name="Google Shape;301;p4">
                <a:extLst>
                  <a:ext uri="{FF2B5EF4-FFF2-40B4-BE49-F238E27FC236}">
                    <a16:creationId xmlns:a16="http://schemas.microsoft.com/office/drawing/2014/main" id="{A932D733-9CE0-7BD8-104B-142D005A0175}"/>
                  </a:ext>
                </a:extLst>
              </p:cNvPr>
              <p:cNvSpPr/>
              <p:nvPr/>
            </p:nvSpPr>
            <p:spPr>
              <a:xfrm>
                <a:off x="1311958" y="3820986"/>
                <a:ext cx="190035" cy="273779"/>
              </a:xfrm>
              <a:custGeom>
                <a:avLst/>
                <a:gdLst/>
                <a:ahLst/>
                <a:cxnLst/>
                <a:rect l="l" t="t" r="r" b="b"/>
                <a:pathLst>
                  <a:path w="50" h="72" extrusionOk="0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0" name="Google Shape;302;p4">
                <a:extLst>
                  <a:ext uri="{FF2B5EF4-FFF2-40B4-BE49-F238E27FC236}">
                    <a16:creationId xmlns:a16="http://schemas.microsoft.com/office/drawing/2014/main" id="{4E1B0128-6A3B-0C0E-5C0E-C5DEAF3ACB6E}"/>
                  </a:ext>
                </a:extLst>
              </p:cNvPr>
              <p:cNvSpPr/>
              <p:nvPr/>
            </p:nvSpPr>
            <p:spPr>
              <a:xfrm>
                <a:off x="1907830" y="4064167"/>
                <a:ext cx="191645" cy="281832"/>
              </a:xfrm>
              <a:custGeom>
                <a:avLst/>
                <a:gdLst/>
                <a:ahLst/>
                <a:cxnLst/>
                <a:rect l="l" t="t" r="r" b="b"/>
                <a:pathLst>
                  <a:path w="50" h="74" extrusionOk="0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1" name="Google Shape;303;p4">
                <a:extLst>
                  <a:ext uri="{FF2B5EF4-FFF2-40B4-BE49-F238E27FC236}">
                    <a16:creationId xmlns:a16="http://schemas.microsoft.com/office/drawing/2014/main" id="{81601785-068A-A0D0-1BB7-096C9906480E}"/>
                  </a:ext>
                </a:extLst>
              </p:cNvPr>
              <p:cNvSpPr/>
              <p:nvPr/>
            </p:nvSpPr>
            <p:spPr>
              <a:xfrm>
                <a:off x="1820865" y="4151132"/>
                <a:ext cx="278610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3" h="51" extrusionOk="0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2" name="Google Shape;304;p4">
                <a:extLst>
                  <a:ext uri="{FF2B5EF4-FFF2-40B4-BE49-F238E27FC236}">
                    <a16:creationId xmlns:a16="http://schemas.microsoft.com/office/drawing/2014/main" id="{4AC6482B-D005-2F76-FB5A-1BF7C6FC26AC}"/>
                  </a:ext>
                </a:extLst>
              </p:cNvPr>
              <p:cNvSpPr/>
              <p:nvPr/>
            </p:nvSpPr>
            <p:spPr>
              <a:xfrm>
                <a:off x="1907830" y="3820986"/>
                <a:ext cx="191645" cy="273779"/>
              </a:xfrm>
              <a:custGeom>
                <a:avLst/>
                <a:gdLst/>
                <a:ahLst/>
                <a:cxnLst/>
                <a:rect l="l" t="t" r="r" b="b"/>
                <a:pathLst>
                  <a:path w="50" h="72" extrusionOk="0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3" name="Google Shape;305;p4">
                <a:extLst>
                  <a:ext uri="{FF2B5EF4-FFF2-40B4-BE49-F238E27FC236}">
                    <a16:creationId xmlns:a16="http://schemas.microsoft.com/office/drawing/2014/main" id="{640291C7-CDE6-0ED0-5B87-4450FEB141B5}"/>
                  </a:ext>
                </a:extLst>
              </p:cNvPr>
              <p:cNvSpPr/>
              <p:nvPr/>
            </p:nvSpPr>
            <p:spPr>
              <a:xfrm>
                <a:off x="1661428" y="3405486"/>
                <a:ext cx="600703" cy="594262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56" extrusionOk="0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4" name="Google Shape;306;p4">
                <a:extLst>
                  <a:ext uri="{FF2B5EF4-FFF2-40B4-BE49-F238E27FC236}">
                    <a16:creationId xmlns:a16="http://schemas.microsoft.com/office/drawing/2014/main" id="{C5325648-47C4-B552-D518-6C9971D0E128}"/>
                  </a:ext>
                </a:extLst>
              </p:cNvPr>
              <p:cNvSpPr/>
              <p:nvPr/>
            </p:nvSpPr>
            <p:spPr>
              <a:xfrm>
                <a:off x="1555138" y="3790388"/>
                <a:ext cx="318872" cy="293105"/>
              </a:xfrm>
              <a:custGeom>
                <a:avLst/>
                <a:gdLst/>
                <a:ahLst/>
                <a:cxnLst/>
                <a:rect l="l" t="t" r="r" b="b"/>
                <a:pathLst>
                  <a:path w="84" h="77" extrusionOk="0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5" name="Google Shape;307;p4">
                <a:extLst>
                  <a:ext uri="{FF2B5EF4-FFF2-40B4-BE49-F238E27FC236}">
                    <a16:creationId xmlns:a16="http://schemas.microsoft.com/office/drawing/2014/main" id="{ACF20AA2-7FB1-31BF-1874-420A5AA3D957}"/>
                  </a:ext>
                </a:extLst>
              </p:cNvPr>
              <p:cNvSpPr/>
              <p:nvPr/>
            </p:nvSpPr>
            <p:spPr>
              <a:xfrm>
                <a:off x="1371545" y="3642225"/>
                <a:ext cx="69249" cy="148163"/>
              </a:xfrm>
              <a:custGeom>
                <a:avLst/>
                <a:gdLst/>
                <a:ahLst/>
                <a:cxnLst/>
                <a:rect l="l" t="t" r="r" b="b"/>
                <a:pathLst>
                  <a:path w="43" h="92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6" name="Google Shape;308;p4">
                <a:extLst>
                  <a:ext uri="{FF2B5EF4-FFF2-40B4-BE49-F238E27FC236}">
                    <a16:creationId xmlns:a16="http://schemas.microsoft.com/office/drawing/2014/main" id="{52E3CB80-504E-EFF6-9CEF-969E071E3D5C}"/>
                  </a:ext>
                </a:extLst>
              </p:cNvPr>
              <p:cNvSpPr/>
              <p:nvPr/>
            </p:nvSpPr>
            <p:spPr>
              <a:xfrm>
                <a:off x="1371545" y="3642225"/>
                <a:ext cx="156215" cy="595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37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7" name="Google Shape;309;p4">
                <a:extLst>
                  <a:ext uri="{FF2B5EF4-FFF2-40B4-BE49-F238E27FC236}">
                    <a16:creationId xmlns:a16="http://schemas.microsoft.com/office/drawing/2014/main" id="{00E8EA71-B6B7-860C-EE53-29C1C8FD69EC}"/>
                  </a:ext>
                </a:extLst>
              </p:cNvPr>
              <p:cNvSpPr/>
              <p:nvPr/>
            </p:nvSpPr>
            <p:spPr>
              <a:xfrm>
                <a:off x="1622777" y="3642225"/>
                <a:ext cx="161046" cy="5958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7" extrusionOk="0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8" name="Google Shape;310;p4">
                <a:extLst>
                  <a:ext uri="{FF2B5EF4-FFF2-40B4-BE49-F238E27FC236}">
                    <a16:creationId xmlns:a16="http://schemas.microsoft.com/office/drawing/2014/main" id="{4AA9BE72-1837-27F8-CD30-857FE77B3F3C}"/>
                  </a:ext>
                </a:extLst>
              </p:cNvPr>
              <p:cNvSpPr/>
              <p:nvPr/>
            </p:nvSpPr>
            <p:spPr>
              <a:xfrm>
                <a:off x="1622777" y="4212330"/>
                <a:ext cx="161046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100" h="45" extrusionOk="0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" name="Google Shape;311;p4">
                <a:extLst>
                  <a:ext uri="{FF2B5EF4-FFF2-40B4-BE49-F238E27FC236}">
                    <a16:creationId xmlns:a16="http://schemas.microsoft.com/office/drawing/2014/main" id="{2B6C8B63-3F9F-7EF0-9092-8145295DED18}"/>
                  </a:ext>
                </a:extLst>
              </p:cNvPr>
              <p:cNvSpPr/>
              <p:nvPr/>
            </p:nvSpPr>
            <p:spPr>
              <a:xfrm>
                <a:off x="1371545" y="4125365"/>
                <a:ext cx="69249" cy="159437"/>
              </a:xfrm>
              <a:custGeom>
                <a:avLst/>
                <a:gdLst/>
                <a:ahLst/>
                <a:cxnLst/>
                <a:rect l="l" t="t" r="r" b="b"/>
                <a:pathLst>
                  <a:path w="43" h="99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" name="Google Shape;312;p4">
                <a:extLst>
                  <a:ext uri="{FF2B5EF4-FFF2-40B4-BE49-F238E27FC236}">
                    <a16:creationId xmlns:a16="http://schemas.microsoft.com/office/drawing/2014/main" id="{2A9D9D63-F3AB-DBCF-6C06-CC5150A5BDE0}"/>
                  </a:ext>
                </a:extLst>
              </p:cNvPr>
              <p:cNvSpPr/>
              <p:nvPr/>
            </p:nvSpPr>
            <p:spPr>
              <a:xfrm>
                <a:off x="1371545" y="4212330"/>
                <a:ext cx="156215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97" h="45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" name="Google Shape;313;p4">
                <a:extLst>
                  <a:ext uri="{FF2B5EF4-FFF2-40B4-BE49-F238E27FC236}">
                    <a16:creationId xmlns:a16="http://schemas.microsoft.com/office/drawing/2014/main" id="{6E1E3AD8-54D4-A5FC-9D36-9F1F10416DD5}"/>
                  </a:ext>
                </a:extLst>
              </p:cNvPr>
              <p:cNvSpPr/>
              <p:nvPr/>
            </p:nvSpPr>
            <p:spPr>
              <a:xfrm>
                <a:off x="1371545" y="3880574"/>
                <a:ext cx="69249" cy="152995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2" name="Google Shape;314;p4">
                <a:extLst>
                  <a:ext uri="{FF2B5EF4-FFF2-40B4-BE49-F238E27FC236}">
                    <a16:creationId xmlns:a16="http://schemas.microsoft.com/office/drawing/2014/main" id="{77B6378E-A227-2A3B-F5C6-03C511E7902F}"/>
                  </a:ext>
                </a:extLst>
              </p:cNvPr>
              <p:cNvSpPr/>
              <p:nvPr/>
            </p:nvSpPr>
            <p:spPr>
              <a:xfrm>
                <a:off x="1969027" y="4125365"/>
                <a:ext cx="69249" cy="159437"/>
              </a:xfrm>
              <a:custGeom>
                <a:avLst/>
                <a:gdLst/>
                <a:ahLst/>
                <a:cxnLst/>
                <a:rect l="l" t="t" r="r" b="b"/>
                <a:pathLst>
                  <a:path w="43" h="99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3" name="Google Shape;315;p4">
                <a:extLst>
                  <a:ext uri="{FF2B5EF4-FFF2-40B4-BE49-F238E27FC236}">
                    <a16:creationId xmlns:a16="http://schemas.microsoft.com/office/drawing/2014/main" id="{4D643FEA-E421-63FD-C83D-E1A181E256BD}"/>
                  </a:ext>
                </a:extLst>
              </p:cNvPr>
              <p:cNvSpPr/>
              <p:nvPr/>
            </p:nvSpPr>
            <p:spPr>
              <a:xfrm>
                <a:off x="1882062" y="4212330"/>
                <a:ext cx="156215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97" h="45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4" name="Google Shape;316;p4">
                <a:extLst>
                  <a:ext uri="{FF2B5EF4-FFF2-40B4-BE49-F238E27FC236}">
                    <a16:creationId xmlns:a16="http://schemas.microsoft.com/office/drawing/2014/main" id="{76B6F885-03BF-C9BE-096A-91ACD48A9CA6}"/>
                  </a:ext>
                </a:extLst>
              </p:cNvPr>
              <p:cNvSpPr/>
              <p:nvPr/>
            </p:nvSpPr>
            <p:spPr>
              <a:xfrm>
                <a:off x="1969027" y="3880574"/>
                <a:ext cx="69249" cy="152995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5" name="Google Shape;317;p4">
                <a:extLst>
                  <a:ext uri="{FF2B5EF4-FFF2-40B4-BE49-F238E27FC236}">
                    <a16:creationId xmlns:a16="http://schemas.microsoft.com/office/drawing/2014/main" id="{F6AA4B35-CE15-E646-DD32-F46CF3B841B8}"/>
                  </a:ext>
                </a:extLst>
              </p:cNvPr>
              <p:cNvSpPr/>
              <p:nvPr/>
            </p:nvSpPr>
            <p:spPr>
              <a:xfrm>
                <a:off x="1725847" y="3466684"/>
                <a:ext cx="468645" cy="471867"/>
              </a:xfrm>
              <a:custGeom>
                <a:avLst/>
                <a:gdLst/>
                <a:ahLst/>
                <a:cxnLst/>
                <a:rect l="l" t="t" r="r" b="b"/>
                <a:pathLst>
                  <a:path w="291" h="293" extrusionOk="0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6" name="Google Shape;318;p4">
                <a:extLst>
                  <a:ext uri="{FF2B5EF4-FFF2-40B4-BE49-F238E27FC236}">
                    <a16:creationId xmlns:a16="http://schemas.microsoft.com/office/drawing/2014/main" id="{0040A77B-BCE8-7803-4100-FA15CDB9EE68}"/>
                  </a:ext>
                </a:extLst>
              </p:cNvPr>
              <p:cNvSpPr/>
              <p:nvPr/>
            </p:nvSpPr>
            <p:spPr>
              <a:xfrm>
                <a:off x="1619556" y="3849975"/>
                <a:ext cx="190035" cy="17232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07" extrusionOk="0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70F1FBD-D530-D1CB-82E9-8D5B229BAE5E}"/>
              </a:ext>
            </a:extLst>
          </p:cNvPr>
          <p:cNvSpPr txBox="1"/>
          <p:nvPr/>
        </p:nvSpPr>
        <p:spPr>
          <a:xfrm>
            <a:off x="5001265" y="2628778"/>
            <a:ext cx="17989882" cy="198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halogen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chứa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halogen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BC5AAD-10D5-C76E-42B2-54E5C7D66B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972" b="15150"/>
          <a:stretch/>
        </p:blipFill>
        <p:spPr>
          <a:xfrm>
            <a:off x="2758085" y="4443476"/>
            <a:ext cx="18757152" cy="3507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194B86-0FAE-7E73-8023-1375B898016B}"/>
              </a:ext>
            </a:extLst>
          </p:cNvPr>
          <p:cNvSpPr txBox="1"/>
          <p:nvPr/>
        </p:nvSpPr>
        <p:spPr>
          <a:xfrm>
            <a:off x="2337274" y="8035411"/>
            <a:ext cx="50610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3-bromoprop-1-ene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052A9-7FCB-D07D-972E-C8DC7CD28FD2}"/>
              </a:ext>
            </a:extLst>
          </p:cNvPr>
          <p:cNvSpPr txBox="1"/>
          <p:nvPr/>
        </p:nvSpPr>
        <p:spPr>
          <a:xfrm>
            <a:off x="9144885" y="8050882"/>
            <a:ext cx="5322291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chlorofluoromethane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059730-57A6-3624-5D59-BD3201C03BF7}"/>
              </a:ext>
            </a:extLst>
          </p:cNvPr>
          <p:cNvSpPr txBox="1"/>
          <p:nvPr/>
        </p:nvSpPr>
        <p:spPr>
          <a:xfrm>
            <a:off x="16213786" y="8226564"/>
            <a:ext cx="5301451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1,3-dibromobenzene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0736B8F-8246-D25E-AB77-9B9804FF0822}"/>
              </a:ext>
            </a:extLst>
          </p:cNvPr>
          <p:cNvSpPr txBox="1"/>
          <p:nvPr/>
        </p:nvSpPr>
        <p:spPr>
          <a:xfrm>
            <a:off x="1501139" y="9140666"/>
            <a:ext cx="21260462" cy="300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44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Dẫn xuất có 2,3 hoặc 4,... nguyên tử halogen giống nhau, dùng tiếp đầu ngữ đi, tri hoặc tetra,... trước tên halogeno; dẫn xuất có từ 2 nguyên tử halogen, ứng tiên gọi tên halogeno theo thứ tự a, b, c. </a:t>
            </a:r>
            <a:endParaRPr lang="en-US" sz="44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Google Shape;244;p3">
            <a:extLst>
              <a:ext uri="{FF2B5EF4-FFF2-40B4-BE49-F238E27FC236}">
                <a16:creationId xmlns:a16="http://schemas.microsoft.com/office/drawing/2014/main" id="{41878440-9AFB-5C97-124E-0279D27ADBF9}"/>
              </a:ext>
            </a:extLst>
          </p:cNvPr>
          <p:cNvSpPr/>
          <p:nvPr/>
        </p:nvSpPr>
        <p:spPr>
          <a:xfrm>
            <a:off x="-448283" y="1779702"/>
            <a:ext cx="2362046" cy="804767"/>
          </a:xfrm>
          <a:prstGeom prst="roundRect">
            <a:avLst>
              <a:gd name="adj" fmla="val 16667"/>
            </a:avLst>
          </a:prstGeom>
          <a:solidFill>
            <a:srgbClr val="145F82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45;p3">
            <a:extLst>
              <a:ext uri="{FF2B5EF4-FFF2-40B4-BE49-F238E27FC236}">
                <a16:creationId xmlns:a16="http://schemas.microsoft.com/office/drawing/2014/main" id="{4747FD9C-2EF5-3AE3-B76E-BE43A39ACA2A}"/>
              </a:ext>
            </a:extLst>
          </p:cNvPr>
          <p:cNvSpPr txBox="1"/>
          <p:nvPr/>
        </p:nvSpPr>
        <p:spPr>
          <a:xfrm>
            <a:off x="1020167" y="1788226"/>
            <a:ext cx="822661" cy="7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 dirty="0" smtClean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C.</a:t>
            </a:r>
            <a:endParaRPr sz="43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" name="Google Shape;246;p3">
            <a:extLst>
              <a:ext uri="{FF2B5EF4-FFF2-40B4-BE49-F238E27FC236}">
                <a16:creationId xmlns:a16="http://schemas.microsoft.com/office/drawing/2014/main" id="{AB758B0E-1B4B-6759-00BE-B746DBFD6A82}"/>
              </a:ext>
            </a:extLst>
          </p:cNvPr>
          <p:cNvSpPr txBox="1"/>
          <p:nvPr/>
        </p:nvSpPr>
        <p:spPr>
          <a:xfrm>
            <a:off x="1913763" y="1779702"/>
            <a:ext cx="172819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 smtClean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DANH </a:t>
            </a: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PHÁP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75075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38" grpId="0"/>
      <p:bldP spid="39" grpId="0" animBg="1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44;p3">
            <a:extLst>
              <a:ext uri="{FF2B5EF4-FFF2-40B4-BE49-F238E27FC236}">
                <a16:creationId xmlns:a16="http://schemas.microsoft.com/office/drawing/2014/main" id="{8AE7763E-BD8B-CF19-306A-EBD41C9295B3}"/>
              </a:ext>
            </a:extLst>
          </p:cNvPr>
          <p:cNvSpPr/>
          <p:nvPr/>
        </p:nvSpPr>
        <p:spPr>
          <a:xfrm>
            <a:off x="-448283" y="1779702"/>
            <a:ext cx="2362046" cy="804767"/>
          </a:xfrm>
          <a:prstGeom prst="roundRect">
            <a:avLst>
              <a:gd name="adj" fmla="val 16667"/>
            </a:avLst>
          </a:prstGeom>
          <a:solidFill>
            <a:srgbClr val="145F82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45;p3">
            <a:extLst>
              <a:ext uri="{FF2B5EF4-FFF2-40B4-BE49-F238E27FC236}">
                <a16:creationId xmlns:a16="http://schemas.microsoft.com/office/drawing/2014/main" id="{382B9E58-C924-C81F-9DA0-618496B399AC}"/>
              </a:ext>
            </a:extLst>
          </p:cNvPr>
          <p:cNvSpPr txBox="1"/>
          <p:nvPr/>
        </p:nvSpPr>
        <p:spPr>
          <a:xfrm>
            <a:off x="372533" y="1788226"/>
            <a:ext cx="1470295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 dirty="0" smtClean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II</a:t>
            </a:r>
            <a:endParaRPr sz="43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" name="Google Shape;246;p3">
            <a:extLst>
              <a:ext uri="{FF2B5EF4-FFF2-40B4-BE49-F238E27FC236}">
                <a16:creationId xmlns:a16="http://schemas.microsoft.com/office/drawing/2014/main" id="{25674A7D-E66A-07A7-30F4-24920C23C0C3}"/>
              </a:ext>
            </a:extLst>
          </p:cNvPr>
          <p:cNvSpPr txBox="1"/>
          <p:nvPr/>
        </p:nvSpPr>
        <p:spPr>
          <a:xfrm>
            <a:off x="1913763" y="1779702"/>
            <a:ext cx="172819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TÍNH CHẤT VẬT LÝ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49BF3A-35B2-EF9E-259C-D22E1B62B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7680" y="3441696"/>
            <a:ext cx="11564464" cy="44754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72150" y="2610699"/>
            <a:ext cx="9124950" cy="769441"/>
          </a:xfrm>
          <a:prstGeom prst="rect">
            <a:avLst/>
          </a:prstGeom>
          <a:solidFill>
            <a:srgbClr val="156C9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#9Slide03 BoosterNextFYBlack" panose="02000A03000000020004" pitchFamily="2" charset="-93"/>
              </a:rPr>
              <a:t>PHIẾU HỌC TẬP SỐ 2</a:t>
            </a:r>
            <a:endParaRPr lang="vi-VN" sz="4400" dirty="0">
              <a:solidFill>
                <a:schemeClr val="bg1"/>
              </a:solidFill>
              <a:latin typeface="#9Slide03 BoosterNextFYBlack" panose="02000A03000000020004" pitchFamily="2" charset="-93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887998" y="3829167"/>
            <a:ext cx="1148243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 xét: 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1950" algn="just">
              <a:lnSpc>
                <a:spcPct val="150000"/>
              </a:lnSpc>
              <a:buAutoNum type="alphaLcParenR"/>
              <a:tabLst>
                <a:tab pos="266700" algn="l"/>
              </a:tabLst>
            </a:pPr>
            <a:r>
              <a:rPr lang="nl-NL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 </a:t>
            </a:r>
            <a:r>
              <a:rPr lang="nl-NL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 biến đổi nhiệt độ sôi của các dẫn xuất </a:t>
            </a:r>
            <a:r>
              <a:rPr lang="nl-NL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halogen theo </a:t>
            </a:r>
            <a:r>
              <a:rPr lang="nl-NL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 tăng độ dài mạch C </a:t>
            </a:r>
            <a:r>
              <a:rPr lang="nl-NL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nl-NL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 loại halogen</a:t>
            </a:r>
            <a:r>
              <a:rPr lang="nl-NL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)......... </a:t>
            </a:r>
          </a:p>
          <a:p>
            <a:pPr indent="361950" algn="just">
              <a:lnSpc>
                <a:spcPct val="150000"/>
              </a:lnSpc>
              <a:buAutoNum type="alphaLcParenR"/>
              <a:tabLst>
                <a:tab pos="266700" algn="l"/>
              </a:tabLst>
            </a:pPr>
            <a:r>
              <a:rPr lang="nl-NL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 hướng biến đổi nhiệt độ sôi theo chiều tăng nguyên tử khối của các halogen từ F – I </a:t>
            </a:r>
            <a:r>
              <a:rPr lang="nl-NL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nl-NL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 gốc alkyl</a:t>
            </a:r>
            <a:r>
              <a:rPr lang="nl-NL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)............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07680" y="8210550"/>
            <a:ext cx="222476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 luận:</a:t>
            </a:r>
            <a:endParaRPr lang="vi-VN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Nhiệt độ sôi: Các dẫn xuất halogen có 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...(1) ... 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 nhiệt độ nóng chảy 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.(2).. 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 các hydrocarcnon có phân tử khối tương đương vì phân tử này 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..(3)... 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 độ sôi các chất 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..(4).. 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khối lượng phân tử. Dù cùng loại halogen hay cùng gốc alkly. </a:t>
            </a:r>
            <a:endParaRPr lang="vi-VN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Trạng thái: ở nhiệt độ thường, một số chất có phân tử khối nhỏ ở trạng thái 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..(5).., 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 tử khối lớn hơn ở trạng thái ..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(6) 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 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..(7)..</a:t>
            </a:r>
            <a:endParaRPr lang="vi-VN" sz="32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tan: hầu như không tan trong ..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(8)..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nhưng..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(9)........ 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dung môi hữu cơ như alcohol, ether, benzene.</a:t>
            </a:r>
            <a:endParaRPr lang="vi-VN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09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2" grpId="0" animBg="1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4;p3">
            <a:extLst>
              <a:ext uri="{FF2B5EF4-FFF2-40B4-BE49-F238E27FC236}">
                <a16:creationId xmlns:a16="http://schemas.microsoft.com/office/drawing/2014/main" id="{9406F7B0-9194-4E0E-340F-1B62E37E3F18}"/>
              </a:ext>
            </a:extLst>
          </p:cNvPr>
          <p:cNvSpPr/>
          <p:nvPr/>
        </p:nvSpPr>
        <p:spPr>
          <a:xfrm>
            <a:off x="-448283" y="1779702"/>
            <a:ext cx="2362046" cy="804767"/>
          </a:xfrm>
          <a:prstGeom prst="roundRect">
            <a:avLst>
              <a:gd name="adj" fmla="val 16667"/>
            </a:avLst>
          </a:prstGeom>
          <a:solidFill>
            <a:srgbClr val="145F82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46;p3">
            <a:extLst>
              <a:ext uri="{FF2B5EF4-FFF2-40B4-BE49-F238E27FC236}">
                <a16:creationId xmlns:a16="http://schemas.microsoft.com/office/drawing/2014/main" id="{A3516734-5287-094A-9519-F173C109418F}"/>
              </a:ext>
            </a:extLst>
          </p:cNvPr>
          <p:cNvSpPr txBox="1"/>
          <p:nvPr/>
        </p:nvSpPr>
        <p:spPr>
          <a:xfrm>
            <a:off x="1913763" y="1779702"/>
            <a:ext cx="172819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TÍNH CHẤT VẬT LÝ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" name="Google Shape;245;p3">
            <a:extLst>
              <a:ext uri="{FF2B5EF4-FFF2-40B4-BE49-F238E27FC236}">
                <a16:creationId xmlns:a16="http://schemas.microsoft.com/office/drawing/2014/main" id="{6A28346D-02FE-887F-4E5F-107B12CF8134}"/>
              </a:ext>
            </a:extLst>
          </p:cNvPr>
          <p:cNvSpPr txBox="1"/>
          <p:nvPr/>
        </p:nvSpPr>
        <p:spPr>
          <a:xfrm>
            <a:off x="876300" y="1779702"/>
            <a:ext cx="959810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 dirty="0" smtClean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II.</a:t>
            </a:r>
            <a:endParaRPr sz="43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5300" y="3429000"/>
            <a:ext cx="2310852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luận: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nl-NL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 </a:t>
            </a:r>
            <a:r>
              <a:rPr lang="nl-NL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 sôi: Các dẫn xuất halogen có </a:t>
            </a:r>
            <a:r>
              <a:rPr lang="nl-NL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(1)...................... và </a:t>
            </a:r>
            <a:r>
              <a:rPr lang="nl-NL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 độ nóng </a:t>
            </a:r>
            <a:r>
              <a:rPr lang="nl-NL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chảy (2)....... </a:t>
            </a:r>
            <a:r>
              <a:rPr lang="nl-NL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nl-NL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 các hydrocarcnon có phân tử khối tương đương vì phân tử </a:t>
            </a:r>
            <a:r>
              <a:rPr lang="nl-NL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nl-NL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(3)... ............ ..</a:t>
            </a:r>
            <a:r>
              <a:rPr lang="nl-NL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..........</a:t>
            </a:r>
            <a:r>
              <a:rPr lang="nl-NL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 </a:t>
            </a:r>
            <a:r>
              <a:rPr lang="nl-NL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 sôi các chất </a:t>
            </a:r>
            <a:r>
              <a:rPr lang="nl-NL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(4)</a:t>
            </a:r>
            <a:r>
              <a:rPr lang="nl-NL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.........</a:t>
            </a:r>
            <a:r>
              <a:rPr lang="nl-NL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nl-NL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 lượng phân tử. Dù cùng loại halogen hay cùng gốc alkly. </a:t>
            </a:r>
            <a:endParaRPr lang="vi-VN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nl-NL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Trạng </a:t>
            </a:r>
            <a:r>
              <a:rPr lang="nl-NL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thái: ở nhiệt độ thường, một số chất có phân tử khối nhỏ ở trạng thái </a:t>
            </a:r>
            <a:r>
              <a:rPr lang="nl-NL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(5)</a:t>
            </a:r>
            <a:r>
              <a:rPr lang="nl-NL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....... </a:t>
            </a:r>
            <a:r>
              <a:rPr lang="nl-NL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</a:t>
            </a:r>
            <a:r>
              <a:rPr lang="nl-NL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khối lớn hơn ở trạng thái </a:t>
            </a:r>
            <a:r>
              <a:rPr lang="nl-NL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nl-NL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nl-NL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nl-NL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        </a:t>
            </a:r>
            <a:r>
              <a:rPr lang="nl-NL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 </a:t>
            </a:r>
            <a:r>
              <a:rPr lang="nl-NL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..(7)..</a:t>
            </a:r>
            <a:endParaRPr lang="vi-VN" sz="3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Tính tan: hầu như không tan trong ..</a:t>
            </a:r>
            <a:r>
              <a:rPr lang="nl-NL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(8</a:t>
            </a:r>
            <a:r>
              <a:rPr lang="nl-NL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).................   </a:t>
            </a:r>
            <a:r>
              <a:rPr lang="nl-NL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nl-NL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</a:t>
            </a:r>
            <a:r>
              <a:rPr lang="nl-NL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(9</a:t>
            </a:r>
            <a:r>
              <a:rPr lang="nl-NL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).......... </a:t>
            </a:r>
            <a:r>
              <a:rPr lang="nl-NL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dung môi hữu cơ như alcohol, ether, benzene.</a:t>
            </a:r>
            <a:endParaRPr lang="vi-VN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96350" y="406779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n</a:t>
            </a:r>
            <a:r>
              <a:rPr lang="en-US" sz="3200" dirty="0" smtClean="0">
                <a:solidFill>
                  <a:srgbClr val="C00000"/>
                </a:solidFill>
              </a:rPr>
              <a:t>hiệt độ </a:t>
            </a:r>
            <a:r>
              <a:rPr lang="en-US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sôi</a:t>
            </a:r>
            <a:endParaRPr lang="vi-VN" sz="3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78662" y="4047958"/>
            <a:ext cx="971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endParaRPr lang="vi-VN" sz="3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91886" y="4903959"/>
            <a:ext cx="337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phân tử khối lớn</a:t>
            </a:r>
            <a:endParaRPr lang="vi-VN" sz="3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630525" y="4866259"/>
            <a:ext cx="97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endParaRPr lang="vi-VN" sz="36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325725" y="6258021"/>
            <a:ext cx="127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vi-VN" sz="3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94644" y="7155140"/>
            <a:ext cx="1962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Lỏng</a:t>
            </a:r>
            <a:endParaRPr lang="vi-VN" sz="3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38650" y="7224132"/>
            <a:ext cx="1962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Rắn</a:t>
            </a:r>
            <a:endParaRPr lang="vi-VN" sz="3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06199" y="7781836"/>
            <a:ext cx="2943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tan</a:t>
            </a:r>
            <a:endParaRPr lang="vi-VN" sz="3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554823" y="7781836"/>
            <a:ext cx="1951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tan</a:t>
            </a:r>
            <a:endParaRPr lang="vi-VN" sz="3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48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0" grpId="0"/>
      <p:bldP spid="2" grpId="0"/>
      <p:bldP spid="3" grpId="0"/>
      <p:bldP spid="15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4;p3">
            <a:extLst>
              <a:ext uri="{FF2B5EF4-FFF2-40B4-BE49-F238E27FC236}">
                <a16:creationId xmlns:a16="http://schemas.microsoft.com/office/drawing/2014/main" id="{D4F329AF-5E82-9337-9AC8-62C608E3E79B}"/>
              </a:ext>
            </a:extLst>
          </p:cNvPr>
          <p:cNvSpPr/>
          <p:nvPr/>
        </p:nvSpPr>
        <p:spPr>
          <a:xfrm>
            <a:off x="-676883" y="1779702"/>
            <a:ext cx="2362046" cy="804767"/>
          </a:xfrm>
          <a:prstGeom prst="roundRect">
            <a:avLst>
              <a:gd name="adj" fmla="val 16667"/>
            </a:avLst>
          </a:prstGeom>
          <a:solidFill>
            <a:srgbClr val="145F82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46;p3">
            <a:extLst>
              <a:ext uri="{FF2B5EF4-FFF2-40B4-BE49-F238E27FC236}">
                <a16:creationId xmlns:a16="http://schemas.microsoft.com/office/drawing/2014/main" id="{FD5A1B47-3212-A2F1-6942-2CA54556C7FF}"/>
              </a:ext>
            </a:extLst>
          </p:cNvPr>
          <p:cNvSpPr txBox="1"/>
          <p:nvPr/>
        </p:nvSpPr>
        <p:spPr>
          <a:xfrm>
            <a:off x="1685163" y="1779702"/>
            <a:ext cx="172819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TÍNH CHẤT HÓA HỌC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" name="Google Shape;245;p3">
            <a:extLst>
              <a:ext uri="{FF2B5EF4-FFF2-40B4-BE49-F238E27FC236}">
                <a16:creationId xmlns:a16="http://schemas.microsoft.com/office/drawing/2014/main" id="{5FDC6A63-953C-51DD-207B-F125ECEB4BE6}"/>
              </a:ext>
            </a:extLst>
          </p:cNvPr>
          <p:cNvSpPr txBox="1"/>
          <p:nvPr/>
        </p:nvSpPr>
        <p:spPr>
          <a:xfrm>
            <a:off x="137215" y="1779702"/>
            <a:ext cx="1470295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 dirty="0" smtClean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III.</a:t>
            </a:r>
            <a:endParaRPr sz="43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22245" y="3024399"/>
            <a:ext cx="21673313" cy="10693189"/>
          </a:xfrm>
          <a:prstGeom prst="roundRect">
            <a:avLst/>
          </a:prstGeom>
          <a:solidFill>
            <a:srgbClr val="A2CF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9426044" y="1586549"/>
            <a:ext cx="9541107" cy="1437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lang="en-US" sz="6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6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6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6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6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85163" y="3217552"/>
            <a:ext cx="20623883" cy="10556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15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nghiên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III. Tính chất hóa học </a:t>
            </a:r>
            <a:endParaRPr lang="en-US" sz="4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 các em chia thành hai nhóm nhỏ với 4-6 học sinh.</a:t>
            </a:r>
          </a:p>
          <a:p>
            <a:pPr marL="571500" indent="-571500">
              <a:buFontTx/>
              <a:buChar char="-"/>
            </a:pP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endParaRPr lang="en-US" sz="4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video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+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tối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trao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thiện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chuẩn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thoại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internet. </a:t>
            </a:r>
          </a:p>
          <a:p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1p30s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video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quét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mã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Qr</a:t>
            </a:r>
            <a:endParaRPr lang="en-US" sz="4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+ 1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thiện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+ 2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thao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luận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+ 2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thiện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15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 animBg="1"/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82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734800" y="2918178"/>
            <a:ext cx="12746105" cy="11235972"/>
          </a:xfrm>
          <a:prstGeom prst="roundRect">
            <a:avLst/>
          </a:prstGeom>
          <a:solidFill>
            <a:srgbClr val="E0EAC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9" name="Group 66">
            <a:extLst>
              <a:ext uri="{FF2B5EF4-FFF2-40B4-BE49-F238E27FC236}">
                <a16:creationId xmlns:a16="http://schemas.microsoft.com/office/drawing/2014/main" id="{970C2380-454D-4088-AF5A-AA7479079AA3}"/>
              </a:ext>
            </a:extLst>
          </p:cNvPr>
          <p:cNvGrpSpPr/>
          <p:nvPr/>
        </p:nvGrpSpPr>
        <p:grpSpPr>
          <a:xfrm>
            <a:off x="-150531" y="2940342"/>
            <a:ext cx="11734800" cy="12367764"/>
            <a:chOff x="4221717" y="3423085"/>
            <a:chExt cx="7688211" cy="11406274"/>
          </a:xfrm>
        </p:grpSpPr>
        <p:sp>
          <p:nvSpPr>
            <p:cNvPr id="40" name="Rounded Rectangle 67">
              <a:extLst>
                <a:ext uri="{FF2B5EF4-FFF2-40B4-BE49-F238E27FC236}">
                  <a16:creationId xmlns:a16="http://schemas.microsoft.com/office/drawing/2014/main" id="{385DFF0F-79D5-41D6-8A87-955BD2A3B368}"/>
                </a:ext>
              </a:extLst>
            </p:cNvPr>
            <p:cNvSpPr/>
            <p:nvPr/>
          </p:nvSpPr>
          <p:spPr>
            <a:xfrm>
              <a:off x="4305979" y="3749375"/>
              <a:ext cx="7460439" cy="11079984"/>
            </a:xfrm>
            <a:prstGeom prst="roundRect">
              <a:avLst>
                <a:gd name="adj" fmla="val 1703"/>
              </a:avLst>
            </a:prstGeom>
            <a:solidFill>
              <a:srgbClr val="EEECE1">
                <a:lumMod val="90000"/>
              </a:srgbClr>
            </a:solidFill>
            <a:ln w="1905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36000" tIns="18000" rIns="36000" bIns="18000"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1" name="Round Same Side Corner Rectangle 68">
              <a:extLst>
                <a:ext uri="{FF2B5EF4-FFF2-40B4-BE49-F238E27FC236}">
                  <a16:creationId xmlns:a16="http://schemas.microsoft.com/office/drawing/2014/main" id="{FA0A1354-279E-4F7D-8A2F-D4DE5CB80D05}"/>
                </a:ext>
              </a:extLst>
            </p:cNvPr>
            <p:cNvSpPr/>
            <p:nvPr/>
          </p:nvSpPr>
          <p:spPr>
            <a:xfrm>
              <a:off x="4221717" y="3423085"/>
              <a:ext cx="7527441" cy="1116668"/>
            </a:xfrm>
            <a:prstGeom prst="round2SameRect">
              <a:avLst/>
            </a:prstGeom>
            <a:solidFill>
              <a:srgbClr val="EEECE1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69">
              <a:extLst>
                <a:ext uri="{FF2B5EF4-FFF2-40B4-BE49-F238E27FC236}">
                  <a16:creationId xmlns:a16="http://schemas.microsoft.com/office/drawing/2014/main" id="{4E9FC7DF-05BA-4559-B453-F306DDF1582A}"/>
                </a:ext>
              </a:extLst>
            </p:cNvPr>
            <p:cNvSpPr txBox="1"/>
            <p:nvPr/>
          </p:nvSpPr>
          <p:spPr>
            <a:xfrm>
              <a:off x="4371931" y="3502001"/>
              <a:ext cx="7537997" cy="661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Tiến</a:t>
              </a:r>
              <a:r>
                <a:rPr lang="en-US" sz="40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r>
                <a:rPr lang="en-US" sz="40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</a:t>
              </a:r>
              <a:r>
                <a:rPr lang="en-US" sz="40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nghiệm</a:t>
              </a:r>
              <a:r>
                <a:rPr lang="en-US" sz="40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theo</a:t>
              </a:r>
              <a:r>
                <a:rPr lang="en-US" sz="40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40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bước</a:t>
              </a:r>
              <a:r>
                <a:rPr lang="en-US" sz="40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2B0542B-E9D3-46DA-B8EC-AFB97E2FF03E}"/>
              </a:ext>
            </a:extLst>
          </p:cNvPr>
          <p:cNvSpPr txBox="1"/>
          <p:nvPr/>
        </p:nvSpPr>
        <p:spPr>
          <a:xfrm>
            <a:off x="-100712" y="4286250"/>
            <a:ext cx="11235659" cy="52629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68000" indent="-504000" algn="just">
              <a:buFontTx/>
              <a:buChar char="-"/>
            </a:pPr>
            <a:r>
              <a:rPr lang="vi-VN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1 (Rửa sạch C</a:t>
            </a:r>
            <a:r>
              <a:rPr lang="vi-VN" sz="2800" b="1" baseline="-25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vi-VN" sz="2800" b="1" baseline="-25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vi-VN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Br) </a:t>
            </a:r>
            <a:r>
              <a:rPr lang="vi-VN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khoảng 1 ml C</a:t>
            </a:r>
            <a:r>
              <a:rPr lang="vi-VN" sz="2800" baseline="-25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vi-VN" sz="2800" baseline="-25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vi-VN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 vào ống nghiệm (1), thêm khoảng 3ml nước cất, lắc đều. Đế hỗn hợp tách thành 2 lớp, lấy phần trên của hỗn hợp nhỏ vào ống nghiệm có chứa sẵn 1 ml AgNO</a:t>
            </a:r>
            <a:r>
              <a:rPr lang="vi-VN" sz="2800" baseline="-25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vi-VN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Nếu thấy có kết tủa cần lặp lại đến khi không còn kết tủa.</a:t>
            </a:r>
          </a:p>
          <a:p>
            <a:pPr marL="468000" indent="-504000" algn="just">
              <a:buFontTx/>
              <a:buChar char="-"/>
            </a:pPr>
            <a:r>
              <a:rPr lang="vi-VN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2: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2ml dd NaOH 10%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(1).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Lắc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nhẹ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ngâm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cốc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Thỉnh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thoảng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lắc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nguội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ml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lỏng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(1)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(2)</a:t>
            </a:r>
          </a:p>
          <a:p>
            <a:pPr marL="468000" indent="-504000" algn="just">
              <a:buFontTx/>
              <a:buChar char="-"/>
            </a:pP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hòa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base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(2)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dd HNO</a:t>
            </a:r>
            <a:r>
              <a:rPr lang="en-US" sz="2800" baseline="-25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(*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kiểm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pH)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dd AgNO</a:t>
            </a:r>
            <a:r>
              <a:rPr lang="en-US" sz="2800" baseline="-25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1%. Quan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tủa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grpSp>
        <p:nvGrpSpPr>
          <p:cNvPr id="18" name="Google Shape;247;p3">
            <a:extLst>
              <a:ext uri="{FF2B5EF4-FFF2-40B4-BE49-F238E27FC236}">
                <a16:creationId xmlns:a16="http://schemas.microsoft.com/office/drawing/2014/main" id="{539C31FB-E763-4EB9-BA74-5964E93A4DB4}"/>
              </a:ext>
            </a:extLst>
          </p:cNvPr>
          <p:cNvGrpSpPr/>
          <p:nvPr/>
        </p:nvGrpSpPr>
        <p:grpSpPr>
          <a:xfrm>
            <a:off x="-253546" y="1594778"/>
            <a:ext cx="11835512" cy="1323400"/>
            <a:chOff x="-770907" y="8770019"/>
            <a:chExt cx="6871135" cy="629036"/>
          </a:xfrm>
        </p:grpSpPr>
        <p:sp>
          <p:nvSpPr>
            <p:cNvPr id="20" name="Google Shape;255;p3">
              <a:extLst>
                <a:ext uri="{FF2B5EF4-FFF2-40B4-BE49-F238E27FC236}">
                  <a16:creationId xmlns:a16="http://schemas.microsoft.com/office/drawing/2014/main" id="{38D5F279-7F1E-45DB-B084-81436C584145}"/>
                </a:ext>
              </a:extLst>
            </p:cNvPr>
            <p:cNvSpPr/>
            <p:nvPr/>
          </p:nvSpPr>
          <p:spPr>
            <a:xfrm>
              <a:off x="468091" y="8780554"/>
              <a:ext cx="280448" cy="267700"/>
            </a:xfrm>
            <a:custGeom>
              <a:avLst/>
              <a:gdLst/>
              <a:ahLst/>
              <a:cxnLst/>
              <a:rect l="l" t="t" r="r" b="b"/>
              <a:pathLst>
                <a:path w="84" h="80" extrusionOk="0">
                  <a:moveTo>
                    <a:pt x="29" y="12"/>
                  </a:moveTo>
                  <a:cubicBezTo>
                    <a:pt x="31" y="12"/>
                    <a:pt x="33" y="12"/>
                    <a:pt x="34" y="13"/>
                  </a:cubicBezTo>
                  <a:cubicBezTo>
                    <a:pt x="34" y="13"/>
                    <a:pt x="34" y="13"/>
                    <a:pt x="68" y="48"/>
                  </a:cubicBezTo>
                  <a:cubicBezTo>
                    <a:pt x="71" y="50"/>
                    <a:pt x="71" y="54"/>
                    <a:pt x="68" y="57"/>
                  </a:cubicBezTo>
                  <a:cubicBezTo>
                    <a:pt x="68" y="57"/>
                    <a:pt x="68" y="57"/>
                    <a:pt x="57" y="68"/>
                  </a:cubicBezTo>
                  <a:cubicBezTo>
                    <a:pt x="57" y="68"/>
                    <a:pt x="57" y="68"/>
                    <a:pt x="13" y="25"/>
                  </a:cubicBezTo>
                  <a:cubicBezTo>
                    <a:pt x="13" y="25"/>
                    <a:pt x="13" y="25"/>
                    <a:pt x="25" y="13"/>
                  </a:cubicBezTo>
                  <a:cubicBezTo>
                    <a:pt x="26" y="12"/>
                    <a:pt x="28" y="12"/>
                    <a:pt x="29" y="12"/>
                  </a:cubicBezTo>
                  <a:moveTo>
                    <a:pt x="29" y="0"/>
                  </a:moveTo>
                  <a:cubicBezTo>
                    <a:pt x="24" y="0"/>
                    <a:pt x="20" y="2"/>
                    <a:pt x="16" y="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0" y="21"/>
                    <a:pt x="0" y="29"/>
                    <a:pt x="5" y="33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50" y="79"/>
                    <a:pt x="53" y="80"/>
                    <a:pt x="57" y="80"/>
                  </a:cubicBezTo>
                  <a:cubicBezTo>
                    <a:pt x="57" y="80"/>
                    <a:pt x="57" y="80"/>
                    <a:pt x="57" y="80"/>
                  </a:cubicBezTo>
                  <a:cubicBezTo>
                    <a:pt x="60" y="80"/>
                    <a:pt x="63" y="79"/>
                    <a:pt x="65" y="77"/>
                  </a:cubicBezTo>
                  <a:cubicBezTo>
                    <a:pt x="77" y="65"/>
                    <a:pt x="77" y="65"/>
                    <a:pt x="77" y="65"/>
                  </a:cubicBezTo>
                  <a:cubicBezTo>
                    <a:pt x="84" y="58"/>
                    <a:pt x="84" y="47"/>
                    <a:pt x="77" y="39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39" y="2"/>
                    <a:pt x="34" y="0"/>
                    <a:pt x="29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1" name="Google Shape;262;p3">
              <a:extLst>
                <a:ext uri="{FF2B5EF4-FFF2-40B4-BE49-F238E27FC236}">
                  <a16:creationId xmlns:a16="http://schemas.microsoft.com/office/drawing/2014/main" id="{8D3B5193-EA31-41BD-ADE6-F7794DF3801C}"/>
                </a:ext>
              </a:extLst>
            </p:cNvPr>
            <p:cNvSpPr txBox="1"/>
            <p:nvPr/>
          </p:nvSpPr>
          <p:spPr>
            <a:xfrm>
              <a:off x="-770907" y="8770019"/>
              <a:ext cx="6871135" cy="629036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TRẠM 1: TRẠM THỰC NGHIỆM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Tahoma"/>
                  <a:ea typeface="Tahoma"/>
                  <a:cs typeface="Tahoma"/>
                  <a:sym typeface="Tahoma"/>
                </a:rPr>
                <a:t>PHẢN ỨNG THỦY PHÂN BROMOETHANE</a:t>
              </a:r>
              <a:endParaRPr sz="4000" b="1" dirty="0">
                <a:solidFill>
                  <a:schemeClr val="accent1">
                    <a:lumMod val="75000"/>
                  </a:schemeClr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F169CB0-24BC-4B39-A0AE-FEB89FAF527D}"/>
              </a:ext>
            </a:extLst>
          </p:cNvPr>
          <p:cNvSpPr txBox="1"/>
          <p:nvPr/>
        </p:nvSpPr>
        <p:spPr>
          <a:xfrm>
            <a:off x="229277" y="9767869"/>
            <a:ext cx="10869867" cy="310854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hỗn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bromoethane ở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  <a:p>
            <a:pPr algn="just"/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tủa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(2)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dd AgNO</a:t>
            </a:r>
            <a:r>
              <a:rPr lang="en-US" sz="2800" baseline="-25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hòa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base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dd AgNO</a:t>
            </a:r>
            <a:r>
              <a:rPr lang="en-US" sz="2800" baseline="-25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1%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(2)?</a:t>
            </a:r>
          </a:p>
          <a:p>
            <a:pPr algn="just"/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đoán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xảy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en-US" sz="2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Google Shape;262;p3">
            <a:extLst>
              <a:ext uri="{FF2B5EF4-FFF2-40B4-BE49-F238E27FC236}">
                <a16:creationId xmlns:a16="http://schemas.microsoft.com/office/drawing/2014/main" id="{8D3B5193-EA31-41BD-ADE6-F7794DF3801C}"/>
              </a:ext>
            </a:extLst>
          </p:cNvPr>
          <p:cNvSpPr txBox="1"/>
          <p:nvPr/>
        </p:nvSpPr>
        <p:spPr>
          <a:xfrm>
            <a:off x="11734800" y="1475198"/>
            <a:ext cx="12496799" cy="13233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TRẠM 2: TRẠM NGHIÊN CỨU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PHẢN ỨNG TÁCH HYDROGEN HALIDE</a:t>
            </a:r>
            <a:endParaRPr sz="4000" b="1" dirty="0">
              <a:solidFill>
                <a:schemeClr val="accent1">
                  <a:lumMod val="75000"/>
                </a:schemeClr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" name="TextBox 69">
            <a:extLst>
              <a:ext uri="{FF2B5EF4-FFF2-40B4-BE49-F238E27FC236}">
                <a16:creationId xmlns:a16="http://schemas.microsoft.com/office/drawing/2014/main" id="{4E9FC7DF-05BA-4559-B453-F306DDF1582A}"/>
              </a:ext>
            </a:extLst>
          </p:cNvPr>
          <p:cNvSpPr txBox="1"/>
          <p:nvPr/>
        </p:nvSpPr>
        <p:spPr>
          <a:xfrm rot="10800000" flipV="1">
            <a:off x="12573000" y="3294137"/>
            <a:ext cx="458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1772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Quét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mã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QR, </a:t>
            </a:r>
            <a:r>
              <a:rPr lang="en-US" sz="32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phỏng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HBr </a:t>
            </a:r>
            <a:r>
              <a:rPr lang="en-US" sz="32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en-US" sz="3200" b="1" kern="1200" baseline="-25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US" sz="3200" b="1" kern="1200" baseline="-25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 </a:t>
            </a:r>
            <a:r>
              <a:rPr lang="en-US" sz="32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169CB0-24BC-4B39-A0AE-FEB89FAF527D}"/>
              </a:ext>
            </a:extLst>
          </p:cNvPr>
          <p:cNvSpPr txBox="1"/>
          <p:nvPr/>
        </p:nvSpPr>
        <p:spPr>
          <a:xfrm>
            <a:off x="11850799" y="6311573"/>
            <a:ext cx="12465698" cy="3970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Halogen (X)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Hydro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hydrogen halide ra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khỏi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halogen 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xảy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xảy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 ở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cấu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Hydrogen halide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2-bromobutane.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0C4719-6355-4426-AF05-32CC71256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2349" y="3003577"/>
            <a:ext cx="4202019" cy="33079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1B83B0-762E-489E-ABC8-32202B7214CE}"/>
              </a:ext>
            </a:extLst>
          </p:cNvPr>
          <p:cNvSpPr txBox="1"/>
          <p:nvPr/>
        </p:nvSpPr>
        <p:spPr>
          <a:xfrm>
            <a:off x="11850798" y="10136728"/>
            <a:ext cx="12465698" cy="3236142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4: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Điền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chỗ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tắc</a:t>
            </a:r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Zaitsev ( </a:t>
            </a:r>
            <a:r>
              <a:rPr lang="en-US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Zai</a:t>
            </a:r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xép</a:t>
            </a:r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……………………………….,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……………….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ưu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……………………….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bậc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………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5: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315556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/>
      <p:bldP spid="22" grpId="0" animBg="1"/>
      <p:bldP spid="11" grpId="0" animBg="1"/>
      <p:bldP spid="13" grpId="0"/>
      <p:bldP spid="15" grpId="0" build="p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247;p3">
            <a:extLst>
              <a:ext uri="{FF2B5EF4-FFF2-40B4-BE49-F238E27FC236}">
                <a16:creationId xmlns:a16="http://schemas.microsoft.com/office/drawing/2014/main" id="{539C31FB-E763-4EB9-BA74-5964E93A4DB4}"/>
              </a:ext>
            </a:extLst>
          </p:cNvPr>
          <p:cNvGrpSpPr/>
          <p:nvPr/>
        </p:nvGrpSpPr>
        <p:grpSpPr>
          <a:xfrm>
            <a:off x="247650" y="1600200"/>
            <a:ext cx="24385588" cy="1618427"/>
            <a:chOff x="-770907" y="8770019"/>
            <a:chExt cx="14157112" cy="769268"/>
          </a:xfrm>
        </p:grpSpPr>
        <p:sp>
          <p:nvSpPr>
            <p:cNvPr id="6" name="Google Shape;255;p3">
              <a:extLst>
                <a:ext uri="{FF2B5EF4-FFF2-40B4-BE49-F238E27FC236}">
                  <a16:creationId xmlns:a16="http://schemas.microsoft.com/office/drawing/2014/main" id="{38D5F279-7F1E-45DB-B084-81436C584145}"/>
                </a:ext>
              </a:extLst>
            </p:cNvPr>
            <p:cNvSpPr/>
            <p:nvPr/>
          </p:nvSpPr>
          <p:spPr>
            <a:xfrm>
              <a:off x="468091" y="8780554"/>
              <a:ext cx="280448" cy="267700"/>
            </a:xfrm>
            <a:custGeom>
              <a:avLst/>
              <a:gdLst/>
              <a:ahLst/>
              <a:cxnLst/>
              <a:rect l="l" t="t" r="r" b="b"/>
              <a:pathLst>
                <a:path w="84" h="80" extrusionOk="0">
                  <a:moveTo>
                    <a:pt x="29" y="12"/>
                  </a:moveTo>
                  <a:cubicBezTo>
                    <a:pt x="31" y="12"/>
                    <a:pt x="33" y="12"/>
                    <a:pt x="34" y="13"/>
                  </a:cubicBezTo>
                  <a:cubicBezTo>
                    <a:pt x="34" y="13"/>
                    <a:pt x="34" y="13"/>
                    <a:pt x="68" y="48"/>
                  </a:cubicBezTo>
                  <a:cubicBezTo>
                    <a:pt x="71" y="50"/>
                    <a:pt x="71" y="54"/>
                    <a:pt x="68" y="57"/>
                  </a:cubicBezTo>
                  <a:cubicBezTo>
                    <a:pt x="68" y="57"/>
                    <a:pt x="68" y="57"/>
                    <a:pt x="57" y="68"/>
                  </a:cubicBezTo>
                  <a:cubicBezTo>
                    <a:pt x="57" y="68"/>
                    <a:pt x="57" y="68"/>
                    <a:pt x="13" y="25"/>
                  </a:cubicBezTo>
                  <a:cubicBezTo>
                    <a:pt x="13" y="25"/>
                    <a:pt x="13" y="25"/>
                    <a:pt x="25" y="13"/>
                  </a:cubicBezTo>
                  <a:cubicBezTo>
                    <a:pt x="26" y="12"/>
                    <a:pt x="28" y="12"/>
                    <a:pt x="29" y="12"/>
                  </a:cubicBezTo>
                  <a:moveTo>
                    <a:pt x="29" y="0"/>
                  </a:moveTo>
                  <a:cubicBezTo>
                    <a:pt x="24" y="0"/>
                    <a:pt x="20" y="2"/>
                    <a:pt x="16" y="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0" y="21"/>
                    <a:pt x="0" y="29"/>
                    <a:pt x="5" y="33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50" y="79"/>
                    <a:pt x="53" y="80"/>
                    <a:pt x="57" y="80"/>
                  </a:cubicBezTo>
                  <a:cubicBezTo>
                    <a:pt x="57" y="80"/>
                    <a:pt x="57" y="80"/>
                    <a:pt x="57" y="80"/>
                  </a:cubicBezTo>
                  <a:cubicBezTo>
                    <a:pt x="60" y="80"/>
                    <a:pt x="63" y="79"/>
                    <a:pt x="65" y="77"/>
                  </a:cubicBezTo>
                  <a:cubicBezTo>
                    <a:pt x="77" y="65"/>
                    <a:pt x="77" y="65"/>
                    <a:pt x="77" y="65"/>
                  </a:cubicBezTo>
                  <a:cubicBezTo>
                    <a:pt x="84" y="58"/>
                    <a:pt x="84" y="47"/>
                    <a:pt x="77" y="39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39" y="2"/>
                    <a:pt x="34" y="0"/>
                    <a:pt x="29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7" name="Google Shape;262;p3">
              <a:extLst>
                <a:ext uri="{FF2B5EF4-FFF2-40B4-BE49-F238E27FC236}">
                  <a16:creationId xmlns:a16="http://schemas.microsoft.com/office/drawing/2014/main" id="{8D3B5193-EA31-41BD-ADE6-F7794DF3801C}"/>
                </a:ext>
              </a:extLst>
            </p:cNvPr>
            <p:cNvSpPr txBox="1"/>
            <p:nvPr/>
          </p:nvSpPr>
          <p:spPr>
            <a:xfrm>
              <a:off x="-770907" y="8770019"/>
              <a:ext cx="14157112" cy="769268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TRẠM 1: TRẠM THỰC NGHIỆM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accent1">
                      <a:lumMod val="75000"/>
                    </a:schemeClr>
                  </a:solidFill>
                  <a:latin typeface="Tahoma"/>
                  <a:ea typeface="Tahoma"/>
                  <a:cs typeface="Tahoma"/>
                  <a:sym typeface="Tahoma"/>
                </a:rPr>
                <a:t>PHẢN ỨNG THỦY PHÂN BROMOETHANE</a:t>
              </a:r>
              <a:endParaRPr sz="4600" b="1" dirty="0">
                <a:solidFill>
                  <a:schemeClr val="accent1">
                    <a:lumMod val="75000"/>
                  </a:schemeClr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F169CB0-24BC-4B39-A0AE-FEB89FAF527D}"/>
              </a:ext>
            </a:extLst>
          </p:cNvPr>
          <p:cNvSpPr txBox="1"/>
          <p:nvPr/>
        </p:nvSpPr>
        <p:spPr>
          <a:xfrm>
            <a:off x="1447800" y="3240791"/>
            <a:ext cx="22390396" cy="10710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4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hỗn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bromoethane ở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Vì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Bromoethane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không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tan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trong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nước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và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nặng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hơn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nước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nên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nằm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ở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lớp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dưới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.</a:t>
            </a:r>
            <a:endParaRPr lang="en-US" sz="4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4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tủa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ống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(2)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dd AgNO</a:t>
            </a:r>
            <a:r>
              <a:rPr lang="en-US" sz="4600" baseline="-25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hòa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base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dd AgNO</a:t>
            </a:r>
            <a:r>
              <a:rPr lang="en-US" sz="4600" baseline="-25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1%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ống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(2)?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Sau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khi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thêm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dd AgNO</a:t>
            </a:r>
            <a:r>
              <a:rPr lang="en-US" sz="4600" baseline="-25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3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vào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ống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nghiệm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(2)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kết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tủa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xuất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hiện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là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AgBr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màu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vàng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nhạt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.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Phải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trung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hòa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base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dư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vì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AgNO</a:t>
            </a:r>
            <a:r>
              <a:rPr lang="en-US" sz="4600" baseline="-25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3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có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thể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tác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dụng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với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NaOH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tạo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kết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tủa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Ag</a:t>
            </a:r>
            <a:r>
              <a:rPr lang="en-US" sz="4600" baseline="-25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2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O</a:t>
            </a:r>
            <a:endParaRPr lang="en-US" sz="4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4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đoán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xảy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Sản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phẩm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của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phản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ứng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là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NaBr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và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C</a:t>
            </a:r>
            <a:r>
              <a:rPr lang="en-US" sz="4600" baseline="-25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2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</a:t>
            </a:r>
            <a:r>
              <a:rPr lang="en-US" sz="4600" baseline="-25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5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OH</a:t>
            </a:r>
          </a:p>
          <a:p>
            <a:pPr algn="ctr">
              <a:lnSpc>
                <a:spcPct val="150000"/>
              </a:lnSpc>
            </a:pPr>
            <a:r>
              <a:rPr lang="en-US" sz="4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              C</a:t>
            </a:r>
            <a:r>
              <a:rPr lang="en-US" sz="4600" b="1" baseline="-25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2</a:t>
            </a:r>
            <a:r>
              <a:rPr lang="en-US" sz="4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</a:t>
            </a:r>
            <a:r>
              <a:rPr lang="en-US" sz="4600" b="1" baseline="-25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5</a:t>
            </a:r>
            <a:r>
              <a:rPr lang="en-US" sz="4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Br + NaOH   C</a:t>
            </a:r>
            <a:r>
              <a:rPr lang="en-US" sz="4600" b="1" baseline="-25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2</a:t>
            </a:r>
            <a:r>
              <a:rPr lang="en-US" sz="4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</a:t>
            </a:r>
            <a:r>
              <a:rPr lang="en-US" sz="4600" b="1" baseline="-25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5</a:t>
            </a:r>
            <a:r>
              <a:rPr lang="en-US" sz="4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OH + </a:t>
            </a:r>
            <a:r>
              <a:rPr lang="en-US" sz="4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NaBr</a:t>
            </a:r>
            <a:endParaRPr lang="en-US" sz="46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73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4;p3">
            <a:extLst>
              <a:ext uri="{FF2B5EF4-FFF2-40B4-BE49-F238E27FC236}">
                <a16:creationId xmlns:a16="http://schemas.microsoft.com/office/drawing/2014/main" id="{6C2CD3B8-3899-0CFD-E1F5-379089DB75B6}"/>
              </a:ext>
            </a:extLst>
          </p:cNvPr>
          <p:cNvSpPr/>
          <p:nvPr/>
        </p:nvSpPr>
        <p:spPr>
          <a:xfrm>
            <a:off x="-448283" y="1779702"/>
            <a:ext cx="2362046" cy="804767"/>
          </a:xfrm>
          <a:prstGeom prst="roundRect">
            <a:avLst>
              <a:gd name="adj" fmla="val 16667"/>
            </a:avLst>
          </a:prstGeom>
          <a:solidFill>
            <a:srgbClr val="145F82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46;p3">
            <a:extLst>
              <a:ext uri="{FF2B5EF4-FFF2-40B4-BE49-F238E27FC236}">
                <a16:creationId xmlns:a16="http://schemas.microsoft.com/office/drawing/2014/main" id="{B39C43B9-4DD5-D098-C3BD-0B075F01BB0B}"/>
              </a:ext>
            </a:extLst>
          </p:cNvPr>
          <p:cNvSpPr txBox="1"/>
          <p:nvPr/>
        </p:nvSpPr>
        <p:spPr>
          <a:xfrm>
            <a:off x="1913763" y="1779702"/>
            <a:ext cx="172819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TÍNH CHẤT HÓA HỌC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Google Shape;245;p3">
            <a:extLst>
              <a:ext uri="{FF2B5EF4-FFF2-40B4-BE49-F238E27FC236}">
                <a16:creationId xmlns:a16="http://schemas.microsoft.com/office/drawing/2014/main" id="{4819F332-90DE-107C-0CC3-9EEAE10CE8C9}"/>
              </a:ext>
            </a:extLst>
          </p:cNvPr>
          <p:cNvSpPr txBox="1"/>
          <p:nvPr/>
        </p:nvSpPr>
        <p:spPr>
          <a:xfrm>
            <a:off x="365815" y="1779702"/>
            <a:ext cx="1470295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IV</a:t>
            </a:r>
            <a:endParaRPr sz="43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5CAFDA-997B-9421-E7E1-5BEBD2AE3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763" y="3176346"/>
            <a:ext cx="15307733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halogen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OH</a:t>
            </a:r>
            <a:endParaRPr lang="en-US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altLang="en-US" sz="44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487EBD-E802-02EB-3E44-296674AC4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8888" y="4563400"/>
            <a:ext cx="12984645" cy="76944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alt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PT </a:t>
            </a:r>
            <a:r>
              <a:rPr lang="en-US" alt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alt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quát</a:t>
            </a:r>
            <a:r>
              <a:rPr lang="en-US" alt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R-X  + NaOH  </a:t>
            </a:r>
            <a:r>
              <a:rPr lang="en-US" alt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</a:t>
            </a:r>
            <a:r>
              <a:rPr lang="en-US" alt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R-OH</a:t>
            </a:r>
            <a:r>
              <a:rPr lang="en-US" alt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  + </a:t>
            </a:r>
            <a:r>
              <a:rPr lang="en-US" alt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NaX</a:t>
            </a:r>
            <a:endParaRPr lang="en-US" altLang="en-US" sz="4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C1B19A-9785-148F-437C-887757C79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088" y="6353611"/>
            <a:ext cx="13414846" cy="1565621"/>
          </a:xfrm>
          <a:prstGeom prst="rect">
            <a:avLst/>
          </a:prstGeom>
        </p:spPr>
      </p:pic>
      <p:sp>
        <p:nvSpPr>
          <p:cNvPr id="14" name="Google Shape;292;p4">
            <a:extLst>
              <a:ext uri="{FF2B5EF4-FFF2-40B4-BE49-F238E27FC236}">
                <a16:creationId xmlns:a16="http://schemas.microsoft.com/office/drawing/2014/main" id="{8213F509-C056-C95E-487B-B7AAC460C445}"/>
              </a:ext>
            </a:extLst>
          </p:cNvPr>
          <p:cNvSpPr txBox="1"/>
          <p:nvPr/>
        </p:nvSpPr>
        <p:spPr>
          <a:xfrm>
            <a:off x="2391331" y="6406988"/>
            <a:ext cx="257698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7E95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Ví</a:t>
            </a:r>
            <a:r>
              <a:rPr lang="en-US" sz="4400" b="1" dirty="0">
                <a:solidFill>
                  <a:srgbClr val="7E95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solidFill>
                  <a:srgbClr val="7E95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dụ</a:t>
            </a:r>
            <a:r>
              <a:rPr lang="en-US" sz="4400" b="1" dirty="0">
                <a:solidFill>
                  <a:srgbClr val="7E95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4400" b="1" dirty="0">
              <a:solidFill>
                <a:srgbClr val="7E953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575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11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223418"/>
              </p:ext>
            </p:extLst>
          </p:nvPr>
        </p:nvGraphicFramePr>
        <p:xfrm>
          <a:off x="5943600" y="2609461"/>
          <a:ext cx="200025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8" r:id="rId5" imgW="431613" imgH="203112" progId="Equation.DSMT4">
                  <p:embed/>
                </p:oleObj>
              </mc:Choice>
              <mc:Fallback>
                <p:oleObj r:id="rId5" imgW="431613" imgH="203112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2609461"/>
                        <a:ext cx="2000250" cy="9334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9951002"/>
              </p:ext>
            </p:extLst>
          </p:nvPr>
        </p:nvGraphicFramePr>
        <p:xfrm>
          <a:off x="7218894" y="5611478"/>
          <a:ext cx="2066925" cy="769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9" r:id="rId7" imgW="545626" imgH="203024" progId="Equation.DSMT4">
                  <p:embed/>
                </p:oleObj>
              </mc:Choice>
              <mc:Fallback>
                <p:oleObj r:id="rId7" imgW="545626" imgH="203024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8894" y="5611478"/>
                        <a:ext cx="2066925" cy="7694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1402981"/>
              </p:ext>
            </p:extLst>
          </p:nvPr>
        </p:nvGraphicFramePr>
        <p:xfrm>
          <a:off x="6350304" y="4096791"/>
          <a:ext cx="2064421" cy="760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0" r:id="rId9" imgW="545626" imgH="203024" progId="Equation.DSMT4">
                  <p:embed/>
                </p:oleObj>
              </mc:Choice>
              <mc:Fallback>
                <p:oleObj r:id="rId9" imgW="545626" imgH="203024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304" y="4096791"/>
                        <a:ext cx="2064421" cy="7605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5111820"/>
              </p:ext>
            </p:extLst>
          </p:nvPr>
        </p:nvGraphicFramePr>
        <p:xfrm>
          <a:off x="7218894" y="6885913"/>
          <a:ext cx="2514600" cy="600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1" r:id="rId10" imgW="190417" imgH="139639" progId="Equation.DSMT4">
                  <p:embed/>
                </p:oleObj>
              </mc:Choice>
              <mc:Fallback>
                <p:oleObj r:id="rId10" imgW="190417" imgH="13963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8894" y="6885913"/>
                        <a:ext cx="2514600" cy="6006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9841350"/>
              </p:ext>
            </p:extLst>
          </p:nvPr>
        </p:nvGraphicFramePr>
        <p:xfrm>
          <a:off x="6672262" y="8234990"/>
          <a:ext cx="2613557" cy="641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2" r:id="rId12" imgW="723586" imgH="203112" progId="Equation.DSMT4">
                  <p:embed/>
                </p:oleObj>
              </mc:Choice>
              <mc:Fallback>
                <p:oleObj r:id="rId12" imgW="723586" imgH="203112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2262" y="8234990"/>
                        <a:ext cx="2613557" cy="6418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5414528"/>
              </p:ext>
            </p:extLst>
          </p:nvPr>
        </p:nvGraphicFramePr>
        <p:xfrm>
          <a:off x="6529387" y="9201150"/>
          <a:ext cx="29718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3" r:id="rId14" imgW="723586" imgH="203112" progId="Equation.DSMT4">
                  <p:embed/>
                </p:oleObj>
              </mc:Choice>
              <mc:Fallback>
                <p:oleObj r:id="rId14" imgW="723586" imgH="203112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9387" y="9201150"/>
                        <a:ext cx="2971800" cy="885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>
            <a:spLocks noChangeArrowheads="1"/>
          </p:cNvSpPr>
          <p:nvPr/>
        </p:nvSpPr>
        <p:spPr bwMode="auto">
          <a:xfrm flipH="1">
            <a:off x="2200275" y="2743853"/>
            <a:ext cx="1791652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vi-VN" sz="4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1. CH</a:t>
            </a:r>
            <a:r>
              <a:rPr kumimoji="0" lang="nl-NL" altLang="vi-VN" sz="4400" b="0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r>
              <a:rPr kumimoji="0" lang="nl-NL" altLang="vi-VN" sz="4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+ Cl</a:t>
            </a:r>
            <a:r>
              <a:rPr kumimoji="0" lang="nl-NL" altLang="vi-VN" sz="4400" b="0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kumimoji="0" lang="nl-NL" altLang="vi-VN" sz="4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kumimoji="0" lang="nl-NL" altLang="vi-VN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200275" y="4098370"/>
            <a:ext cx="361669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C</a:t>
            </a:r>
            <a:r>
              <a:rPr kumimoji="0" lang="en-US" altLang="vi-VN" sz="44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vi-VN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altLang="vi-VN" sz="44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altLang="vi-VN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Cl</a:t>
            </a:r>
            <a:r>
              <a:rPr kumimoji="0" lang="en-US" altLang="vi-VN" sz="44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en-US" altLang="vi-VN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200275" y="5444580"/>
            <a:ext cx="1576847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CH≡CH + </a:t>
            </a:r>
            <a:r>
              <a:rPr kumimoji="0" lang="en-US" altLang="vi-VN" sz="4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HCl</a:t>
            </a:r>
            <a:r>
              <a:rPr kumimoji="0" lang="en-US" altLang="vi-VN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vi-VN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200275" y="6691939"/>
            <a:ext cx="879157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CH</a:t>
            </a:r>
            <a:r>
              <a:rPr kumimoji="0" lang="en-US" altLang="vi-VN" sz="44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vi-VN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=CH</a:t>
            </a:r>
            <a:r>
              <a:rPr kumimoji="0" lang="en-US" altLang="vi-VN" sz="44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vi-VN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Br­</a:t>
            </a:r>
            <a:r>
              <a:rPr kumimoji="0" lang="en-US" altLang="vi-VN" sz="44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vi-VN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vi-VN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356825" y="8116732"/>
            <a:ext cx="380585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C</a:t>
            </a:r>
            <a:r>
              <a:rPr kumimoji="0" lang="en-US" altLang="vi-VN" sz="44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altLang="vi-VN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altLang="vi-VN" sz="44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altLang="vi-VN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Br</a:t>
            </a:r>
            <a:r>
              <a:rPr kumimoji="0" lang="en-US" altLang="vi-VN" sz="44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vi-VN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vi-VN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771650" y="9187905"/>
            <a:ext cx="1113953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altLang="vi-VN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kumimoji="0" lang="en-US" altLang="vi-VN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vi-VN" sz="44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kumimoji="0" lang="en-US" altLang="vi-VN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altLang="vi-VN" sz="44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kumimoji="0" lang="en-US" altLang="vi-VN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Br</a:t>
            </a:r>
            <a:r>
              <a:rPr kumimoji="0" lang="en-US" altLang="vi-VN" sz="44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vi-VN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vi-VN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451960" y="9988424"/>
            <a:ext cx="3648756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80975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7. C</a:t>
            </a:r>
            <a:r>
              <a:rPr kumimoji="0" lang="en-US" altLang="vi-VN" sz="44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kumimoji="0" lang="en-US" altLang="vi-VN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altLang="vi-VN" sz="44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kumimoji="0" lang="en-US" altLang="vi-VN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+ Br</a:t>
            </a:r>
            <a:r>
              <a:rPr kumimoji="0" lang="en-US" altLang="vi-VN" sz="44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vi-VN" altLang="vi-VN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5" name="Video-dong-ho-dem-nguoc-15-giay-www_tiengdong_com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399930" y="2015580"/>
            <a:ext cx="3829050" cy="3429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56825" y="12092494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vi-VN" sz="4400" dirty="0" smtClean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vi-VN" sz="4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CH</a:t>
            </a:r>
            <a:r>
              <a:rPr lang="en-US" altLang="vi-VN" sz="4400" baseline="-300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vi-VN" sz="4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CHClCH</a:t>
            </a:r>
            <a:r>
              <a:rPr lang="en-US" altLang="vi-VN" sz="4400" baseline="-300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vi-VN" sz="4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có tên gọi là </a:t>
            </a:r>
            <a:endParaRPr lang="en-US" altLang="vi-VN" sz="44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33025" y="11119842"/>
            <a:ext cx="76063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vi-VN" sz="40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8. CH</a:t>
            </a:r>
            <a:r>
              <a:rPr lang="en-US" altLang="vi-VN" sz="4000" baseline="-300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vi-VN" sz="40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vi-VN" sz="4000" baseline="-300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vi-VN" sz="40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vi-VN" sz="4000" baseline="-300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vi-VN" sz="40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Cl có tên gọi là </a:t>
            </a:r>
            <a:endParaRPr lang="vi-VN" altLang="vi-VN" sz="40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55303" y="2743853"/>
            <a:ext cx="48730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CH</a:t>
            </a:r>
            <a:r>
              <a:rPr lang="en-US" sz="4400" baseline="-25000" dirty="0" smtClean="0">
                <a:solidFill>
                  <a:srgbClr val="FF0000"/>
                </a:solidFill>
              </a:rPr>
              <a:t>3</a:t>
            </a:r>
            <a:r>
              <a:rPr lang="en-US" sz="4400" dirty="0" smtClean="0">
                <a:solidFill>
                  <a:srgbClr val="FF0000"/>
                </a:solidFill>
              </a:rPr>
              <a:t>C</a:t>
            </a:r>
            <a:r>
              <a:rPr lang="en-US" sz="4400" dirty="0" smtClean="0"/>
              <a:t>l + </a:t>
            </a:r>
            <a:r>
              <a:rPr lang="en-US" sz="4400" dirty="0" err="1" smtClean="0"/>
              <a:t>HCl</a:t>
            </a:r>
            <a:r>
              <a:rPr lang="en-US" sz="4400" dirty="0" smtClean="0"/>
              <a:t> </a:t>
            </a:r>
            <a:endParaRPr lang="vi-VN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8763000" y="4133850"/>
            <a:ext cx="48320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C</a:t>
            </a:r>
            <a:r>
              <a:rPr lang="en-US" sz="4400" baseline="-25000" dirty="0" smtClean="0">
                <a:solidFill>
                  <a:srgbClr val="FF0000"/>
                </a:solidFill>
              </a:rPr>
              <a:t>2</a:t>
            </a:r>
            <a:r>
              <a:rPr lang="en-US" sz="4400" dirty="0" smtClean="0">
                <a:solidFill>
                  <a:srgbClr val="FF0000"/>
                </a:solidFill>
              </a:rPr>
              <a:t>H</a:t>
            </a:r>
            <a:r>
              <a:rPr lang="en-US" sz="4400" baseline="-25000" dirty="0">
                <a:solidFill>
                  <a:srgbClr val="FF0000"/>
                </a:solidFill>
              </a:rPr>
              <a:t>5</a:t>
            </a:r>
            <a:r>
              <a:rPr lang="en-US" sz="4400" dirty="0" smtClean="0">
                <a:solidFill>
                  <a:srgbClr val="FF0000"/>
                </a:solidFill>
              </a:rPr>
              <a:t>Cl </a:t>
            </a:r>
            <a:r>
              <a:rPr lang="en-US" sz="4400" dirty="0" smtClean="0"/>
              <a:t>+ </a:t>
            </a:r>
            <a:r>
              <a:rPr lang="en-US" sz="4400" dirty="0" err="1" smtClean="0"/>
              <a:t>HCl</a:t>
            </a:r>
            <a:r>
              <a:rPr lang="en-US" sz="4400" dirty="0" smtClean="0"/>
              <a:t> </a:t>
            </a:r>
            <a:endParaRPr lang="vi-VN" sz="4400" dirty="0"/>
          </a:p>
        </p:txBody>
      </p:sp>
      <p:sp>
        <p:nvSpPr>
          <p:cNvPr id="20" name="TextBox 19"/>
          <p:cNvSpPr txBox="1"/>
          <p:nvPr/>
        </p:nvSpPr>
        <p:spPr>
          <a:xfrm>
            <a:off x="9675731" y="5525189"/>
            <a:ext cx="48730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CH</a:t>
            </a:r>
            <a:r>
              <a:rPr lang="en-US" sz="4400" baseline="-25000" dirty="0" smtClean="0">
                <a:solidFill>
                  <a:srgbClr val="FF0000"/>
                </a:solidFill>
              </a:rPr>
              <a:t>2</a:t>
            </a:r>
            <a:r>
              <a:rPr lang="en-US" sz="4400" dirty="0" smtClean="0">
                <a:solidFill>
                  <a:srgbClr val="FF0000"/>
                </a:solidFill>
              </a:rPr>
              <a:t>=</a:t>
            </a:r>
            <a:r>
              <a:rPr lang="en-US" sz="4400" dirty="0" err="1" smtClean="0">
                <a:solidFill>
                  <a:srgbClr val="FF0000"/>
                </a:solidFill>
              </a:rPr>
              <a:t>CHCl</a:t>
            </a:r>
            <a:r>
              <a:rPr lang="en-US" sz="4400" dirty="0" smtClean="0"/>
              <a:t> </a:t>
            </a:r>
            <a:endParaRPr lang="vi-VN" sz="4400" dirty="0"/>
          </a:p>
        </p:txBody>
      </p:sp>
      <p:sp>
        <p:nvSpPr>
          <p:cNvPr id="21" name="TextBox 20"/>
          <p:cNvSpPr txBox="1"/>
          <p:nvPr/>
        </p:nvSpPr>
        <p:spPr>
          <a:xfrm>
            <a:off x="8934022" y="6744630"/>
            <a:ext cx="48730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CH</a:t>
            </a:r>
            <a:r>
              <a:rPr lang="en-US" sz="4400" baseline="-25000" dirty="0" smtClean="0">
                <a:solidFill>
                  <a:srgbClr val="FF0000"/>
                </a:solidFill>
              </a:rPr>
              <a:t>2</a:t>
            </a:r>
            <a:r>
              <a:rPr lang="en-US" sz="4400" dirty="0" smtClean="0">
                <a:solidFill>
                  <a:srgbClr val="FF0000"/>
                </a:solidFill>
              </a:rPr>
              <a:t>BrCH</a:t>
            </a:r>
            <a:r>
              <a:rPr lang="en-US" sz="4400" baseline="-25000" dirty="0" smtClean="0">
                <a:solidFill>
                  <a:srgbClr val="FF0000"/>
                </a:solidFill>
              </a:rPr>
              <a:t>2</a:t>
            </a:r>
            <a:r>
              <a:rPr lang="en-US" sz="4400" dirty="0" smtClean="0">
                <a:solidFill>
                  <a:srgbClr val="FF0000"/>
                </a:solidFill>
              </a:rPr>
              <a:t>Br 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523943" y="8021155"/>
            <a:ext cx="48730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C</a:t>
            </a:r>
            <a:r>
              <a:rPr lang="en-US" sz="4400" baseline="-25000" dirty="0" smtClean="0">
                <a:solidFill>
                  <a:srgbClr val="FF0000"/>
                </a:solidFill>
              </a:rPr>
              <a:t>6</a:t>
            </a:r>
            <a:r>
              <a:rPr lang="en-US" sz="4400" dirty="0" smtClean="0">
                <a:solidFill>
                  <a:srgbClr val="FF0000"/>
                </a:solidFill>
              </a:rPr>
              <a:t>H</a:t>
            </a:r>
            <a:r>
              <a:rPr lang="en-US" sz="4400" baseline="-25000" dirty="0" smtClean="0">
                <a:solidFill>
                  <a:srgbClr val="FF0000"/>
                </a:solidFill>
              </a:rPr>
              <a:t>5</a:t>
            </a:r>
            <a:r>
              <a:rPr lang="en-US" sz="4400" dirty="0" smtClean="0">
                <a:solidFill>
                  <a:srgbClr val="FF0000"/>
                </a:solidFill>
              </a:rPr>
              <a:t>B</a:t>
            </a:r>
            <a:r>
              <a:rPr lang="en-US" sz="4400" dirty="0" smtClean="0"/>
              <a:t>r  + </a:t>
            </a:r>
            <a:r>
              <a:rPr lang="en-US" sz="4400" dirty="0" err="1" smtClean="0"/>
              <a:t>HBr</a:t>
            </a:r>
            <a:r>
              <a:rPr lang="en-US" sz="4400" dirty="0" smtClean="0"/>
              <a:t> </a:t>
            </a:r>
            <a:endParaRPr lang="vi-VN" sz="4400" dirty="0"/>
          </a:p>
        </p:txBody>
      </p:sp>
      <p:sp>
        <p:nvSpPr>
          <p:cNvPr id="23" name="TextBox 22"/>
          <p:cNvSpPr txBox="1"/>
          <p:nvPr/>
        </p:nvSpPr>
        <p:spPr>
          <a:xfrm>
            <a:off x="9743087" y="9297680"/>
            <a:ext cx="48730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CH</a:t>
            </a:r>
            <a:r>
              <a:rPr lang="en-US" sz="4400" baseline="-25000" dirty="0" smtClean="0">
                <a:solidFill>
                  <a:srgbClr val="FF0000"/>
                </a:solidFill>
              </a:rPr>
              <a:t>3</a:t>
            </a:r>
            <a:r>
              <a:rPr lang="en-US" sz="4400" dirty="0" smtClean="0">
                <a:solidFill>
                  <a:srgbClr val="FF0000"/>
                </a:solidFill>
              </a:rPr>
              <a:t>C</a:t>
            </a:r>
            <a:r>
              <a:rPr lang="en-US" sz="4400" baseline="-25000" dirty="0" smtClean="0">
                <a:solidFill>
                  <a:srgbClr val="FF0000"/>
                </a:solidFill>
              </a:rPr>
              <a:t>6</a:t>
            </a:r>
            <a:r>
              <a:rPr lang="en-US" sz="4400" dirty="0" smtClean="0">
                <a:solidFill>
                  <a:srgbClr val="FF0000"/>
                </a:solidFill>
              </a:rPr>
              <a:t>H</a:t>
            </a:r>
            <a:r>
              <a:rPr lang="en-US" sz="4400" baseline="-25000" dirty="0">
                <a:solidFill>
                  <a:srgbClr val="FF0000"/>
                </a:solidFill>
              </a:rPr>
              <a:t>4</a:t>
            </a:r>
            <a:r>
              <a:rPr lang="en-US" sz="4400" dirty="0" smtClean="0">
                <a:solidFill>
                  <a:srgbClr val="FF0000"/>
                </a:solidFill>
              </a:rPr>
              <a:t>Br</a:t>
            </a:r>
            <a:r>
              <a:rPr lang="en-US" sz="4400" dirty="0" smtClean="0"/>
              <a:t>  + </a:t>
            </a:r>
            <a:r>
              <a:rPr lang="en-US" sz="4400" dirty="0" err="1" smtClean="0"/>
              <a:t>HBr</a:t>
            </a:r>
            <a:r>
              <a:rPr lang="en-US" sz="4400" dirty="0" smtClean="0"/>
              <a:t> </a:t>
            </a:r>
            <a:endParaRPr lang="vi-VN" sz="44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9675730" y="10176897"/>
            <a:ext cx="2687719" cy="799594"/>
            <a:chOff x="4572000" y="1981200"/>
            <a:chExt cx="5070900" cy="990600"/>
          </a:xfrm>
        </p:grpSpPr>
        <p:sp>
          <p:nvSpPr>
            <p:cNvPr id="25" name="AutoShape 64"/>
            <p:cNvSpPr>
              <a:spLocks noChangeArrowheads="1"/>
            </p:cNvSpPr>
            <p:nvPr/>
          </p:nvSpPr>
          <p:spPr bwMode="auto">
            <a:xfrm>
              <a:off x="4572000" y="1981200"/>
              <a:ext cx="1522413" cy="990600"/>
            </a:xfrm>
            <a:prstGeom prst="hexagon">
              <a:avLst>
                <a:gd name="adj" fmla="val 28750"/>
                <a:gd name="vf" fmla="val 115470"/>
              </a:avLst>
            </a:prstGeom>
            <a:noFill/>
            <a:ln w="38100">
              <a:solidFill>
                <a:srgbClr val="FF33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vi-VN" altLang="vi-VN"/>
            </a:p>
          </p:txBody>
        </p:sp>
        <p:sp>
          <p:nvSpPr>
            <p:cNvPr id="26" name="Oval 65"/>
            <p:cNvSpPr>
              <a:spLocks noChangeArrowheads="1"/>
            </p:cNvSpPr>
            <p:nvPr/>
          </p:nvSpPr>
          <p:spPr bwMode="auto">
            <a:xfrm>
              <a:off x="4889169" y="2160746"/>
              <a:ext cx="926686" cy="594360"/>
            </a:xfrm>
            <a:prstGeom prst="ellipse">
              <a:avLst/>
            </a:prstGeom>
            <a:noFill/>
            <a:ln w="38100">
              <a:solidFill>
                <a:srgbClr val="FF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vi-VN" altLang="vi-VN"/>
            </a:p>
          </p:txBody>
        </p:sp>
        <p:sp>
          <p:nvSpPr>
            <p:cNvPr id="27" name="Line 66"/>
            <p:cNvSpPr>
              <a:spLocks noChangeShapeType="1"/>
            </p:cNvSpPr>
            <p:nvPr/>
          </p:nvSpPr>
          <p:spPr bwMode="auto">
            <a:xfrm>
              <a:off x="6094413" y="2476500"/>
              <a:ext cx="398463" cy="0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8" name="Text Box 67"/>
            <p:cNvSpPr txBox="1">
              <a:spLocks noChangeArrowheads="1"/>
            </p:cNvSpPr>
            <p:nvPr/>
          </p:nvSpPr>
          <p:spPr bwMode="auto">
            <a:xfrm>
              <a:off x="6448425" y="2232025"/>
              <a:ext cx="3194475" cy="495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2000" b="1" dirty="0">
                  <a:solidFill>
                    <a:srgbClr val="00CC00"/>
                  </a:solidFill>
                </a:rPr>
                <a:t>CH</a:t>
              </a:r>
              <a:r>
                <a:rPr lang="en-US" altLang="vi-VN" sz="2000" b="1" baseline="-25000" dirty="0">
                  <a:solidFill>
                    <a:srgbClr val="00CC00"/>
                  </a:solidFill>
                </a:rPr>
                <a:t>2</a:t>
              </a:r>
              <a:r>
                <a:rPr lang="en-US" altLang="vi-VN" sz="2000" b="1" dirty="0">
                  <a:solidFill>
                    <a:srgbClr val="00CC00"/>
                  </a:solidFill>
                </a:rPr>
                <a:t>Br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/>
              <p:cNvSpPr txBox="1"/>
              <p:nvPr/>
            </p:nvSpPr>
            <p:spPr>
              <a:xfrm>
                <a:off x="6529387" y="10200254"/>
                <a:ext cx="1962150" cy="9078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vi-VN" sz="4400" b="0" i="1" smtClean="0">
                              <a:latin typeface="Cambria Math" panose="02040503050406030204" pitchFamily="18" charset="0"/>
                            </a:rPr>
                            <m:t>𝑎𝑠</m:t>
                          </m:r>
                          <m:r>
                            <a:rPr lang="vi-VN" sz="4400" b="0" i="1" smtClean="0">
                              <a:latin typeface="Cambria Math" panose="02040503050406030204" pitchFamily="18" charset="0"/>
                            </a:rPr>
                            <m:t> 1:1</m:t>
                          </m:r>
                        </m:e>
                      </m:groupChr>
                    </m:oMath>
                  </m:oMathPara>
                </a14:m>
                <a:endParaRPr lang="vi-VN" sz="4400" dirty="0"/>
              </a:p>
            </p:txBody>
          </p:sp>
        </mc:Choice>
        <mc:Fallback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9387" y="10200254"/>
                <a:ext cx="1962150" cy="9078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9745928" y="11221448"/>
            <a:ext cx="48730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1-chloro </a:t>
            </a:r>
            <a:r>
              <a:rPr lang="en-US" sz="4400" dirty="0" err="1" smtClean="0">
                <a:solidFill>
                  <a:srgbClr val="FF0000"/>
                </a:solidFill>
              </a:rPr>
              <a:t>proane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843838" y="12300730"/>
            <a:ext cx="48730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  <a:r>
              <a:rPr lang="en-US" sz="4400" dirty="0" smtClean="0">
                <a:solidFill>
                  <a:srgbClr val="FF0000"/>
                </a:solidFill>
              </a:rPr>
              <a:t>-chloro </a:t>
            </a:r>
            <a:r>
              <a:rPr lang="en-US" sz="4400" dirty="0" err="1" smtClean="0">
                <a:solidFill>
                  <a:srgbClr val="FF0000"/>
                </a:solidFill>
              </a:rPr>
              <a:t>proane</a:t>
            </a:r>
            <a:endParaRPr lang="vi-VN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87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30" grpId="0"/>
      <p:bldP spid="31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47;p3">
            <a:extLst>
              <a:ext uri="{FF2B5EF4-FFF2-40B4-BE49-F238E27FC236}">
                <a16:creationId xmlns:a16="http://schemas.microsoft.com/office/drawing/2014/main" id="{539C31FB-E763-4EB9-BA74-5964E93A4DB4}"/>
              </a:ext>
            </a:extLst>
          </p:cNvPr>
          <p:cNvGrpSpPr/>
          <p:nvPr/>
        </p:nvGrpSpPr>
        <p:grpSpPr>
          <a:xfrm>
            <a:off x="218711" y="22164"/>
            <a:ext cx="24385588" cy="2978324"/>
            <a:chOff x="-643934" y="8780554"/>
            <a:chExt cx="14157112" cy="1415652"/>
          </a:xfrm>
        </p:grpSpPr>
        <p:sp>
          <p:nvSpPr>
            <p:cNvPr id="3" name="Google Shape;255;p3">
              <a:extLst>
                <a:ext uri="{FF2B5EF4-FFF2-40B4-BE49-F238E27FC236}">
                  <a16:creationId xmlns:a16="http://schemas.microsoft.com/office/drawing/2014/main" id="{38D5F279-7F1E-45DB-B084-81436C584145}"/>
                </a:ext>
              </a:extLst>
            </p:cNvPr>
            <p:cNvSpPr/>
            <p:nvPr/>
          </p:nvSpPr>
          <p:spPr>
            <a:xfrm>
              <a:off x="468091" y="8780554"/>
              <a:ext cx="280448" cy="267700"/>
            </a:xfrm>
            <a:custGeom>
              <a:avLst/>
              <a:gdLst/>
              <a:ahLst/>
              <a:cxnLst/>
              <a:rect l="l" t="t" r="r" b="b"/>
              <a:pathLst>
                <a:path w="84" h="80" extrusionOk="0">
                  <a:moveTo>
                    <a:pt x="29" y="12"/>
                  </a:moveTo>
                  <a:cubicBezTo>
                    <a:pt x="31" y="12"/>
                    <a:pt x="33" y="12"/>
                    <a:pt x="34" y="13"/>
                  </a:cubicBezTo>
                  <a:cubicBezTo>
                    <a:pt x="34" y="13"/>
                    <a:pt x="34" y="13"/>
                    <a:pt x="68" y="48"/>
                  </a:cubicBezTo>
                  <a:cubicBezTo>
                    <a:pt x="71" y="50"/>
                    <a:pt x="71" y="54"/>
                    <a:pt x="68" y="57"/>
                  </a:cubicBezTo>
                  <a:cubicBezTo>
                    <a:pt x="68" y="57"/>
                    <a:pt x="68" y="57"/>
                    <a:pt x="57" y="68"/>
                  </a:cubicBezTo>
                  <a:cubicBezTo>
                    <a:pt x="57" y="68"/>
                    <a:pt x="57" y="68"/>
                    <a:pt x="13" y="25"/>
                  </a:cubicBezTo>
                  <a:cubicBezTo>
                    <a:pt x="13" y="25"/>
                    <a:pt x="13" y="25"/>
                    <a:pt x="25" y="13"/>
                  </a:cubicBezTo>
                  <a:cubicBezTo>
                    <a:pt x="26" y="12"/>
                    <a:pt x="28" y="12"/>
                    <a:pt x="29" y="12"/>
                  </a:cubicBezTo>
                  <a:moveTo>
                    <a:pt x="29" y="0"/>
                  </a:moveTo>
                  <a:cubicBezTo>
                    <a:pt x="24" y="0"/>
                    <a:pt x="20" y="2"/>
                    <a:pt x="16" y="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0" y="21"/>
                    <a:pt x="0" y="29"/>
                    <a:pt x="5" y="33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50" y="79"/>
                    <a:pt x="53" y="80"/>
                    <a:pt x="57" y="80"/>
                  </a:cubicBezTo>
                  <a:cubicBezTo>
                    <a:pt x="57" y="80"/>
                    <a:pt x="57" y="80"/>
                    <a:pt x="57" y="80"/>
                  </a:cubicBezTo>
                  <a:cubicBezTo>
                    <a:pt x="60" y="80"/>
                    <a:pt x="63" y="79"/>
                    <a:pt x="65" y="77"/>
                  </a:cubicBezTo>
                  <a:cubicBezTo>
                    <a:pt x="77" y="65"/>
                    <a:pt x="77" y="65"/>
                    <a:pt x="77" y="65"/>
                  </a:cubicBezTo>
                  <a:cubicBezTo>
                    <a:pt x="84" y="58"/>
                    <a:pt x="84" y="47"/>
                    <a:pt x="77" y="39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39" y="2"/>
                    <a:pt x="34" y="0"/>
                    <a:pt x="29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" name="Google Shape;262;p3">
              <a:extLst>
                <a:ext uri="{FF2B5EF4-FFF2-40B4-BE49-F238E27FC236}">
                  <a16:creationId xmlns:a16="http://schemas.microsoft.com/office/drawing/2014/main" id="{8D3B5193-EA31-41BD-ADE6-F7794DF3801C}"/>
                </a:ext>
              </a:extLst>
            </p:cNvPr>
            <p:cNvSpPr txBox="1"/>
            <p:nvPr/>
          </p:nvSpPr>
          <p:spPr>
            <a:xfrm>
              <a:off x="-643934" y="9479395"/>
              <a:ext cx="14157112" cy="716811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TRẠM 2: TRẠM NGHIÊN CỨU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accent1">
                      <a:lumMod val="75000"/>
                    </a:schemeClr>
                  </a:solidFill>
                  <a:latin typeface="Tahoma"/>
                  <a:ea typeface="Tahoma"/>
                  <a:cs typeface="Tahoma"/>
                  <a:sym typeface="Tahoma"/>
                </a:rPr>
                <a:t>PHẢN ỨNG TÁCH HYDROGEN HALIDE</a:t>
              </a:r>
              <a:endParaRPr sz="4600" b="1" dirty="0">
                <a:solidFill>
                  <a:schemeClr val="accent1">
                    <a:lumMod val="75000"/>
                  </a:schemeClr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F169CB0-24BC-4B39-A0AE-FEB89FAF527D}"/>
              </a:ext>
            </a:extLst>
          </p:cNvPr>
          <p:cNvSpPr txBox="1"/>
          <p:nvPr/>
        </p:nvSpPr>
        <p:spPr>
          <a:xfrm>
            <a:off x="323122" y="3290344"/>
            <a:ext cx="23609674" cy="9510296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Halogen (X)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Hydro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C=C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hydrogen halide ra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khỏi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halogen.</a:t>
            </a:r>
          </a:p>
          <a:p>
            <a:pPr algn="just"/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kiện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xảy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đun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nóng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base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NaOH,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RONa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môi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alcohol </a:t>
            </a:r>
          </a:p>
          <a:p>
            <a:pPr algn="just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PTPƯ: </a:t>
            </a:r>
          </a:p>
          <a:p>
            <a:pPr algn="just"/>
            <a:endParaRPr lang="en-US" sz="36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3600" b="1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36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3: 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 phương trình phản ứng khi tách Hydrogen halide của 2-bromobutane.</a:t>
            </a:r>
          </a:p>
          <a:p>
            <a:pPr algn="just"/>
            <a:endParaRPr lang="en-US"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36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3600" b="1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36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36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4: Điền vào chỗ trống sau:</a:t>
            </a:r>
          </a:p>
          <a:p>
            <a:pPr algn="just"/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tắc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Zaitsev (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Zai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xép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hydrogen halide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halogen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ưu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hydrogen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bậc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1B83B0-762E-489E-ABC8-32202B7214CE}"/>
              </a:ext>
            </a:extLst>
          </p:cNvPr>
          <p:cNvSpPr txBox="1"/>
          <p:nvPr/>
        </p:nvSpPr>
        <p:spPr>
          <a:xfrm>
            <a:off x="237761" y="9357398"/>
            <a:ext cx="23573156" cy="89011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en-US" sz="4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E1B8EE5-D591-4CB7-8EE0-9C645A370C5F}"/>
              </a:ext>
            </a:extLst>
          </p:cNvPr>
          <p:cNvGrpSpPr/>
          <p:nvPr/>
        </p:nvGrpSpPr>
        <p:grpSpPr>
          <a:xfrm>
            <a:off x="3943350" y="5270559"/>
            <a:ext cx="15127968" cy="1080336"/>
            <a:chOff x="4580162" y="5495924"/>
            <a:chExt cx="14571438" cy="2215991"/>
          </a:xfrm>
        </p:grpSpPr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CCFB7469-9C7F-4D07-BCF7-D21C9806E6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0162" y="5495924"/>
              <a:ext cx="4687662" cy="2215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en-US" sz="4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</a:t>
              </a:r>
              <a:r>
                <a:rPr lang="pt-BR" altLang="en-US" sz="4600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pt-BR" altLang="en-US" sz="4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–CH</a:t>
              </a:r>
              <a:r>
                <a:rPr lang="pt-BR" altLang="en-US" sz="4600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 </a:t>
              </a:r>
              <a:r>
                <a:rPr lang="pt-BR" altLang="en-US" sz="4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 KOH</a:t>
              </a:r>
            </a:p>
            <a:p>
              <a:r>
                <a:rPr lang="pt-BR" altLang="en-US" sz="4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pt-BR" altLang="en-US" sz="4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Symbol" panose="05050102010706020507" pitchFamily="18" charset="2"/>
                </a:rPr>
                <a:t>              </a:t>
              </a:r>
            </a:p>
            <a:p>
              <a:r>
                <a:rPr lang="pt-BR" altLang="en-US" sz="4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      Br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bject 1">
                  <a:extLst>
                    <a:ext uri="{FF2B5EF4-FFF2-40B4-BE49-F238E27FC236}">
                      <a16:creationId xmlns:a16="http://schemas.microsoft.com/office/drawing/2014/main" id="{E8552A57-D373-40A9-BAD1-20EF1B847871}"/>
                    </a:ext>
                  </a:extLst>
                </p:cNvPr>
                <p:cNvSpPr txBox="1"/>
                <p:nvPr/>
              </p:nvSpPr>
              <p:spPr bwMode="auto">
                <a:xfrm>
                  <a:off x="9267824" y="5495924"/>
                  <a:ext cx="2403475" cy="968375"/>
                </a:xfrm>
                <a:prstGeom prst="rect">
                  <a:avLst/>
                </a:prstGeom>
                <a:noFill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vertJc m:val="bot"/>
                            <m:ctrlPr>
                              <a:rPr lang="en-US" sz="36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sz="36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 </m:t>
                            </m:r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OH</m:t>
                            </m:r>
                            <m:r>
                              <a:rPr lang="en-US" sz="36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m:rPr>
                                <m:nor/>
                              </m:rPr>
                              <a:rPr lang="en-US" sz="3600" i="0">
                                <a:solidFill>
                                  <a:srgbClr val="000000"/>
                                </a:solidFill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et</m:t>
                            </m:r>
                            <m:r>
                              <m:rPr>
                                <m:nor/>
                              </m:rPr>
                              <a:rPr lang="en-US" sz="3600" b="0" i="0" smtClean="0">
                                <a:solidFill>
                                  <a:srgbClr val="000000"/>
                                </a:solidFill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h</m:t>
                            </m:r>
                            <m:r>
                              <m:rPr>
                                <m:nor/>
                              </m:rPr>
                              <a:rPr lang="en-US" sz="3600" i="0">
                                <a:solidFill>
                                  <a:srgbClr val="000000"/>
                                </a:solidFill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anol</m:t>
                            </m:r>
                            <m:r>
                              <a:rPr lang="en-US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sSup>
                              <m:sSupPr>
                                <m:ctrlPr>
                                  <a:rPr lang="en-US" sz="3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3600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e>
                              <m:sup>
                                <m:r>
                                  <a:rPr lang="en-US" sz="3600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  <m:r>
                              <a:rPr lang="en-US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 </m:t>
                            </m:r>
                          </m:e>
                        </m:groupChr>
                      </m:oMath>
                    </m:oMathPara>
                  </a14:m>
                  <a:endParaRPr lang="en-US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6" name="Object 1">
                  <a:extLst>
                    <a:ext uri="{FF2B5EF4-FFF2-40B4-BE49-F238E27FC236}">
                      <a16:creationId xmlns:a16="http://schemas.microsoft.com/office/drawing/2014/main" id="{E8552A57-D373-40A9-BAD1-20EF1B8478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267824" y="5495924"/>
                  <a:ext cx="2403475" cy="968375"/>
                </a:xfrm>
                <a:prstGeom prst="rect">
                  <a:avLst/>
                </a:prstGeom>
                <a:blipFill>
                  <a:blip r:embed="rId3"/>
                  <a:stretch>
                    <a:fillRect r="-526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Rectangle 1">
              <a:extLst>
                <a:ext uri="{FF2B5EF4-FFF2-40B4-BE49-F238E27FC236}">
                  <a16:creationId xmlns:a16="http://schemas.microsoft.com/office/drawing/2014/main" id="{DF164A98-ABD1-486A-AD2A-800425460A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81874" y="5664080"/>
              <a:ext cx="6169726" cy="800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en-US" sz="4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</a:t>
              </a:r>
              <a:r>
                <a:rPr lang="pt-BR" altLang="en-US" sz="4600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pt-BR" altLang="en-US" sz="4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=CH</a:t>
              </a:r>
              <a:r>
                <a:rPr lang="pt-BR" altLang="en-US" sz="4600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 </a:t>
              </a:r>
              <a:r>
                <a:rPr lang="pt-BR" altLang="en-US" sz="4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 KBr + H</a:t>
              </a:r>
              <a:r>
                <a:rPr lang="pt-BR" altLang="en-US" sz="4600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pt-BR" altLang="en-US" sz="4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1FDE4B-F332-464D-9785-EC6F7D261B20}"/>
              </a:ext>
            </a:extLst>
          </p:cNvPr>
          <p:cNvGrpSpPr/>
          <p:nvPr/>
        </p:nvGrpSpPr>
        <p:grpSpPr>
          <a:xfrm>
            <a:off x="2880989" y="7877869"/>
            <a:ext cx="17473942" cy="2959058"/>
            <a:chOff x="1261530" y="3899736"/>
            <a:chExt cx="17473942" cy="295905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BBA6A64-56C4-4A59-A7B2-342F3487112C}"/>
                </a:ext>
              </a:extLst>
            </p:cNvPr>
            <p:cNvGrpSpPr/>
            <p:nvPr/>
          </p:nvGrpSpPr>
          <p:grpSpPr>
            <a:xfrm>
              <a:off x="1261530" y="3899736"/>
              <a:ext cx="16517528" cy="2959058"/>
              <a:chOff x="1456112" y="4752857"/>
              <a:chExt cx="16517528" cy="2959058"/>
            </a:xfrm>
          </p:grpSpPr>
          <p:sp>
            <p:nvSpPr>
              <p:cNvPr id="15" name="Rectangle 1">
                <a:extLst>
                  <a:ext uri="{FF2B5EF4-FFF2-40B4-BE49-F238E27FC236}">
                    <a16:creationId xmlns:a16="http://schemas.microsoft.com/office/drawing/2014/main" id="{3C531093-4F20-4BAF-84A0-F75B571AD7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112" y="5495924"/>
                <a:ext cx="7811712" cy="22159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pt-BR" altLang="en-US" sz="4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</a:t>
                </a:r>
                <a:r>
                  <a:rPr lang="pt-BR" altLang="en-US" sz="4600" baseline="-25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lang="pt-BR" altLang="en-US" sz="4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– CH</a:t>
                </a:r>
                <a:r>
                  <a:rPr lang="pt-BR" altLang="en-US" sz="4600" baseline="-25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:r>
                  <a:rPr lang="pt-BR" altLang="en-US" sz="4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– CH – CH</a:t>
                </a:r>
                <a:r>
                  <a:rPr lang="pt-BR" altLang="en-US" sz="4600" baseline="-25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 </a:t>
                </a:r>
              </a:p>
              <a:p>
                <a:r>
                  <a:rPr lang="pt-BR" altLang="en-US" sz="4600" baseline="-25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 panose="05050102010706020507" pitchFamily="18" charset="2"/>
                  </a:rPr>
                  <a:t>  </a:t>
                </a:r>
                <a:r>
                  <a:rPr lang="pt-BR" altLang="en-US" sz="4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 panose="05050102010706020507" pitchFamily="18" charset="2"/>
                  </a:rPr>
                  <a:t>            </a:t>
                </a:r>
                <a:r>
                  <a:rPr lang="pt-BR" altLang="en-US" sz="4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pt-BR" altLang="en-US" sz="4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 panose="05050102010706020507" pitchFamily="18" charset="2"/>
                  </a:rPr>
                  <a:t>          </a:t>
                </a:r>
              </a:p>
              <a:p>
                <a:r>
                  <a:rPr lang="pt-BR" altLang="en-US" sz="46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</a:t>
                </a:r>
                <a:r>
                  <a:rPr lang="pt-BR" altLang="en-US" sz="4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</a:t>
                </a:r>
                <a:r>
                  <a:rPr lang="pt-BR" altLang="en-US" sz="4600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Br</a:t>
                </a:r>
                <a:r>
                  <a:rPr lang="pt-BR" altLang="en-US" sz="4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</a:t>
                </a:r>
                <a:r>
                  <a:rPr lang="pt-BR" altLang="en-US" sz="46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</a:t>
                </a:r>
              </a:p>
            </p:txBody>
          </p:sp>
          <p:sp>
            <p:nvSpPr>
              <p:cNvPr id="16" name="Rectangle 1">
                <a:extLst>
                  <a:ext uri="{FF2B5EF4-FFF2-40B4-BE49-F238E27FC236}">
                    <a16:creationId xmlns:a16="http://schemas.microsoft.com/office/drawing/2014/main" id="{A6FA7CA3-AE2D-4279-A7FE-F8A77E3A4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03914" y="4752857"/>
                <a:ext cx="6169726" cy="800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pt-BR" altLang="en-US" sz="4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</a:t>
                </a:r>
                <a:r>
                  <a:rPr lang="pt-BR" altLang="en-US" sz="4600" baseline="-25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 </a:t>
                </a:r>
                <a:r>
                  <a:rPr lang="pt-BR" altLang="en-US" sz="4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– CH = CH</a:t>
                </a:r>
                <a:r>
                  <a:rPr lang="pt-BR" altLang="en-US" sz="4600" baseline="-25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pt-BR" altLang="en-US" sz="4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–  CH</a:t>
                </a:r>
                <a:r>
                  <a:rPr lang="pt-BR" altLang="en-US" sz="4600" baseline="-25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 </a:t>
                </a:r>
                <a:endParaRPr lang="pt-BR" altLang="en-US" sz="4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1018057-08C4-4A41-99AB-C32E75582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7753" y="3899736"/>
              <a:ext cx="4740544" cy="2497104"/>
            </a:xfrm>
            <a:prstGeom prst="rect">
              <a:avLst/>
            </a:prstGeom>
          </p:spPr>
        </p:pic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AF7BFF10-BBFF-4E18-B081-6C5B0AFFF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84602" y="5746918"/>
              <a:ext cx="7150870" cy="800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en-US" sz="4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</a:t>
              </a:r>
              <a:r>
                <a:rPr lang="pt-BR" altLang="en-US" sz="4600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pt-BR" altLang="en-US" sz="4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= CH</a:t>
              </a:r>
              <a:r>
                <a:rPr lang="pt-BR" altLang="en-US" sz="4600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pt-BR" altLang="en-US" sz="4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–  CH</a:t>
              </a:r>
              <a:r>
                <a:rPr lang="pt-BR" altLang="en-US" sz="4600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pt-BR" altLang="en-US" sz="4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–  CH</a:t>
              </a:r>
              <a:r>
                <a:rPr lang="pt-BR" altLang="en-US" sz="4600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 </a:t>
              </a:r>
              <a:endParaRPr lang="pt-BR" altLang="en-US" sz="4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7" name="Rectangle 1">
            <a:extLst>
              <a:ext uri="{FF2B5EF4-FFF2-40B4-BE49-F238E27FC236}">
                <a16:creationId xmlns:a16="http://schemas.microsoft.com/office/drawing/2014/main" id="{115927C5-CD1F-494A-AD65-FB11A03F6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85205" y="8431401"/>
            <a:ext cx="616972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4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 phẩm chính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2B654EE3-75DF-4B6C-91E6-AF7FA910A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85205" y="10265898"/>
            <a:ext cx="616972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4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 phẩm phụ</a:t>
            </a:r>
          </a:p>
        </p:txBody>
      </p:sp>
    </p:spTree>
    <p:extLst>
      <p:ext uri="{BB962C8B-B14F-4D97-AF65-F5344CB8AC3E}">
        <p14:creationId xmlns:p14="http://schemas.microsoft.com/office/powerpoint/2010/main" val="404484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621666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828213" y="1913523"/>
              <a:ext cx="1174123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 smtClean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III.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TÍNH CHẤT HÓA HỌC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32" name="Google Shape;247;p3">
            <a:extLst>
              <a:ext uri="{FF2B5EF4-FFF2-40B4-BE49-F238E27FC236}">
                <a16:creationId xmlns:a16="http://schemas.microsoft.com/office/drawing/2014/main" id="{36B9AB9C-019C-42F8-A6D7-152FB513DD50}"/>
              </a:ext>
            </a:extLst>
          </p:cNvPr>
          <p:cNvGrpSpPr/>
          <p:nvPr/>
        </p:nvGrpSpPr>
        <p:grpSpPr>
          <a:xfrm>
            <a:off x="1692512" y="2540003"/>
            <a:ext cx="13001683" cy="809114"/>
            <a:chOff x="384522" y="8755082"/>
            <a:chExt cx="13001683" cy="761352"/>
          </a:xfrm>
        </p:grpSpPr>
        <p:sp>
          <p:nvSpPr>
            <p:cNvPr id="33" name="Google Shape;248;p3">
              <a:extLst>
                <a:ext uri="{FF2B5EF4-FFF2-40B4-BE49-F238E27FC236}">
                  <a16:creationId xmlns:a16="http://schemas.microsoft.com/office/drawing/2014/main" id="{26558F18-EB3F-4055-8B53-62D28FC1AD26}"/>
                </a:ext>
              </a:extLst>
            </p:cNvPr>
            <p:cNvSpPr/>
            <p:nvPr/>
          </p:nvSpPr>
          <p:spPr>
            <a:xfrm>
              <a:off x="384522" y="8755082"/>
              <a:ext cx="13001683" cy="707229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4" name="Google Shape;255;p3">
              <a:extLst>
                <a:ext uri="{FF2B5EF4-FFF2-40B4-BE49-F238E27FC236}">
                  <a16:creationId xmlns:a16="http://schemas.microsoft.com/office/drawing/2014/main" id="{676F59CA-EF52-46DD-9FB9-E72FFF45CC03}"/>
                </a:ext>
              </a:extLst>
            </p:cNvPr>
            <p:cNvSpPr/>
            <p:nvPr/>
          </p:nvSpPr>
          <p:spPr>
            <a:xfrm>
              <a:off x="468091" y="8780554"/>
              <a:ext cx="280448" cy="267700"/>
            </a:xfrm>
            <a:custGeom>
              <a:avLst/>
              <a:gdLst/>
              <a:ahLst/>
              <a:cxnLst/>
              <a:rect l="l" t="t" r="r" b="b"/>
              <a:pathLst>
                <a:path w="84" h="80" extrusionOk="0">
                  <a:moveTo>
                    <a:pt x="29" y="12"/>
                  </a:moveTo>
                  <a:cubicBezTo>
                    <a:pt x="31" y="12"/>
                    <a:pt x="33" y="12"/>
                    <a:pt x="34" y="13"/>
                  </a:cubicBezTo>
                  <a:cubicBezTo>
                    <a:pt x="34" y="13"/>
                    <a:pt x="34" y="13"/>
                    <a:pt x="68" y="48"/>
                  </a:cubicBezTo>
                  <a:cubicBezTo>
                    <a:pt x="71" y="50"/>
                    <a:pt x="71" y="54"/>
                    <a:pt x="68" y="57"/>
                  </a:cubicBezTo>
                  <a:cubicBezTo>
                    <a:pt x="68" y="57"/>
                    <a:pt x="68" y="57"/>
                    <a:pt x="57" y="68"/>
                  </a:cubicBezTo>
                  <a:cubicBezTo>
                    <a:pt x="57" y="68"/>
                    <a:pt x="57" y="68"/>
                    <a:pt x="13" y="25"/>
                  </a:cubicBezTo>
                  <a:cubicBezTo>
                    <a:pt x="13" y="25"/>
                    <a:pt x="13" y="25"/>
                    <a:pt x="25" y="13"/>
                  </a:cubicBezTo>
                  <a:cubicBezTo>
                    <a:pt x="26" y="12"/>
                    <a:pt x="28" y="12"/>
                    <a:pt x="29" y="12"/>
                  </a:cubicBezTo>
                  <a:moveTo>
                    <a:pt x="29" y="0"/>
                  </a:moveTo>
                  <a:cubicBezTo>
                    <a:pt x="24" y="0"/>
                    <a:pt x="20" y="2"/>
                    <a:pt x="16" y="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0" y="21"/>
                    <a:pt x="0" y="29"/>
                    <a:pt x="5" y="33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50" y="79"/>
                    <a:pt x="53" y="80"/>
                    <a:pt x="57" y="80"/>
                  </a:cubicBezTo>
                  <a:cubicBezTo>
                    <a:pt x="57" y="80"/>
                    <a:pt x="57" y="80"/>
                    <a:pt x="57" y="80"/>
                  </a:cubicBezTo>
                  <a:cubicBezTo>
                    <a:pt x="60" y="80"/>
                    <a:pt x="63" y="79"/>
                    <a:pt x="65" y="77"/>
                  </a:cubicBezTo>
                  <a:cubicBezTo>
                    <a:pt x="77" y="65"/>
                    <a:pt x="77" y="65"/>
                    <a:pt x="77" y="65"/>
                  </a:cubicBezTo>
                  <a:cubicBezTo>
                    <a:pt x="84" y="58"/>
                    <a:pt x="84" y="47"/>
                    <a:pt x="77" y="39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39" y="2"/>
                    <a:pt x="34" y="0"/>
                    <a:pt x="29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5" name="Google Shape;262;p3">
              <a:extLst>
                <a:ext uri="{FF2B5EF4-FFF2-40B4-BE49-F238E27FC236}">
                  <a16:creationId xmlns:a16="http://schemas.microsoft.com/office/drawing/2014/main" id="{B3EA4522-6BDD-4B6C-9B81-8AF18C9EC55B}"/>
                </a:ext>
              </a:extLst>
            </p:cNvPr>
            <p:cNvSpPr txBox="1"/>
            <p:nvPr/>
          </p:nvSpPr>
          <p:spPr>
            <a:xfrm>
              <a:off x="932117" y="8770019"/>
              <a:ext cx="12454088" cy="7464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PHẢN ỨNG TÁCH HYDROGEN HALIDE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36" name="Google Shape;243;p3">
            <a:extLst>
              <a:ext uri="{FF2B5EF4-FFF2-40B4-BE49-F238E27FC236}">
                <a16:creationId xmlns:a16="http://schemas.microsoft.com/office/drawing/2014/main" id="{3933D746-FBE2-4C9E-96C5-E39E75AABDFA}"/>
              </a:ext>
            </a:extLst>
          </p:cNvPr>
          <p:cNvGrpSpPr/>
          <p:nvPr/>
        </p:nvGrpSpPr>
        <p:grpSpPr>
          <a:xfrm>
            <a:off x="-727953" y="2537588"/>
            <a:ext cx="2030624" cy="811531"/>
            <a:chOff x="-288924" y="1892299"/>
            <a:chExt cx="1837936" cy="843600"/>
          </a:xfrm>
        </p:grpSpPr>
        <p:sp>
          <p:nvSpPr>
            <p:cNvPr id="37" name="Google Shape;244;p3">
              <a:extLst>
                <a:ext uri="{FF2B5EF4-FFF2-40B4-BE49-F238E27FC236}">
                  <a16:creationId xmlns:a16="http://schemas.microsoft.com/office/drawing/2014/main" id="{2B7BF915-DEDA-47C3-A196-781CF72EBFE1}"/>
                </a:ext>
              </a:extLst>
            </p:cNvPr>
            <p:cNvSpPr/>
            <p:nvPr/>
          </p:nvSpPr>
          <p:spPr>
            <a:xfrm>
              <a:off x="-288924" y="1905000"/>
              <a:ext cx="1837936" cy="830899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45;p3">
              <a:extLst>
                <a:ext uri="{FF2B5EF4-FFF2-40B4-BE49-F238E27FC236}">
                  <a16:creationId xmlns:a16="http://schemas.microsoft.com/office/drawing/2014/main" id="{7DF65A76-CDEE-4388-AEBD-E9C2208E7817}"/>
                </a:ext>
              </a:extLst>
            </p:cNvPr>
            <p:cNvSpPr txBox="1"/>
            <p:nvPr/>
          </p:nvSpPr>
          <p:spPr>
            <a:xfrm>
              <a:off x="689060" y="1892299"/>
              <a:ext cx="822715" cy="7838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87145810-06EF-42ED-9170-2EF1E104FEC8}"/>
              </a:ext>
            </a:extLst>
          </p:cNvPr>
          <p:cNvSpPr/>
          <p:nvPr/>
        </p:nvSpPr>
        <p:spPr>
          <a:xfrm>
            <a:off x="1302671" y="3888816"/>
            <a:ext cx="22649529" cy="21875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4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</a:t>
            </a:r>
            <a:r>
              <a:rPr lang="en-US" sz="4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dẫn xuất </a:t>
            </a:r>
            <a:r>
              <a:rPr lang="en-US" sz="4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monohalogen</a:t>
            </a:r>
            <a:r>
              <a:rPr lang="en-US" sz="4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của alkane có thể bị tách hydrogen halide tạo thành alkene</a:t>
            </a:r>
          </a:p>
        </p:txBody>
      </p:sp>
      <p:grpSp>
        <p:nvGrpSpPr>
          <p:cNvPr id="25" name="Google Shape;247;p3">
            <a:extLst>
              <a:ext uri="{FF2B5EF4-FFF2-40B4-BE49-F238E27FC236}">
                <a16:creationId xmlns:a16="http://schemas.microsoft.com/office/drawing/2014/main" id="{21F02466-E384-4B80-B655-1141975CF637}"/>
              </a:ext>
            </a:extLst>
          </p:cNvPr>
          <p:cNvGrpSpPr/>
          <p:nvPr/>
        </p:nvGrpSpPr>
        <p:grpSpPr>
          <a:xfrm>
            <a:off x="1022807" y="3402639"/>
            <a:ext cx="4660596" cy="1138727"/>
            <a:chOff x="166396" y="8755081"/>
            <a:chExt cx="4167639" cy="781943"/>
          </a:xfrm>
        </p:grpSpPr>
        <p:sp>
          <p:nvSpPr>
            <p:cNvPr id="26" name="Google Shape;248;p3">
              <a:extLst>
                <a:ext uri="{FF2B5EF4-FFF2-40B4-BE49-F238E27FC236}">
                  <a16:creationId xmlns:a16="http://schemas.microsoft.com/office/drawing/2014/main" id="{6090C571-03B3-4234-8173-7A6544E63C3C}"/>
                </a:ext>
              </a:extLst>
            </p:cNvPr>
            <p:cNvSpPr/>
            <p:nvPr/>
          </p:nvSpPr>
          <p:spPr>
            <a:xfrm>
              <a:off x="384522" y="8755081"/>
              <a:ext cx="3949513" cy="781943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7" name="Google Shape;249;p3">
              <a:extLst>
                <a:ext uri="{FF2B5EF4-FFF2-40B4-BE49-F238E27FC236}">
                  <a16:creationId xmlns:a16="http://schemas.microsoft.com/office/drawing/2014/main" id="{1937C0AA-9084-47ED-8D2E-C02CF5168AFB}"/>
                </a:ext>
              </a:extLst>
            </p:cNvPr>
            <p:cNvGrpSpPr/>
            <p:nvPr/>
          </p:nvGrpSpPr>
          <p:grpSpPr>
            <a:xfrm>
              <a:off x="166396" y="8780577"/>
              <a:ext cx="702538" cy="572229"/>
              <a:chOff x="-145995" y="8633545"/>
              <a:chExt cx="787401" cy="641352"/>
            </a:xfrm>
          </p:grpSpPr>
          <p:sp>
            <p:nvSpPr>
              <p:cNvPr id="29" name="Google Shape;250;p3">
                <a:extLst>
                  <a:ext uri="{FF2B5EF4-FFF2-40B4-BE49-F238E27FC236}">
                    <a16:creationId xmlns:a16="http://schemas.microsoft.com/office/drawing/2014/main" id="{6A120388-6226-450E-A5F8-8D1EE4520A66}"/>
                  </a:ext>
                </a:extLst>
              </p:cNvPr>
              <p:cNvSpPr/>
              <p:nvPr/>
            </p:nvSpPr>
            <p:spPr>
              <a:xfrm>
                <a:off x="255643" y="9062171"/>
                <a:ext cx="363538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0" name="Google Shape;251;p3">
                <a:extLst>
                  <a:ext uri="{FF2B5EF4-FFF2-40B4-BE49-F238E27FC236}">
                    <a16:creationId xmlns:a16="http://schemas.microsoft.com/office/drawing/2014/main" id="{F92C60E4-35A0-477D-B40B-ACA4FAB4AB95}"/>
                  </a:ext>
                </a:extLst>
              </p:cNvPr>
              <p:cNvSpPr/>
              <p:nvPr/>
            </p:nvSpPr>
            <p:spPr>
              <a:xfrm>
                <a:off x="233418" y="9039946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0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0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1" name="Google Shape;252;p3">
                <a:extLst>
                  <a:ext uri="{FF2B5EF4-FFF2-40B4-BE49-F238E27FC236}">
                    <a16:creationId xmlns:a16="http://schemas.microsoft.com/office/drawing/2014/main" id="{B5C12B1D-5396-4E72-B6C7-399431F0BB3C}"/>
                  </a:ext>
                </a:extLst>
              </p:cNvPr>
              <p:cNvSpPr/>
              <p:nvPr/>
            </p:nvSpPr>
            <p:spPr>
              <a:xfrm>
                <a:off x="255643" y="9136784"/>
                <a:ext cx="363538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9" name="Google Shape;253;p3">
                <a:extLst>
                  <a:ext uri="{FF2B5EF4-FFF2-40B4-BE49-F238E27FC236}">
                    <a16:creationId xmlns:a16="http://schemas.microsoft.com/office/drawing/2014/main" id="{9D49F92C-C3CC-4199-B6D4-98FBFB8054AB}"/>
                  </a:ext>
                </a:extLst>
              </p:cNvPr>
              <p:cNvSpPr/>
              <p:nvPr/>
            </p:nvSpPr>
            <p:spPr>
              <a:xfrm>
                <a:off x="233418" y="9114559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1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1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0" name="Google Shape;254;p3">
                <a:extLst>
                  <a:ext uri="{FF2B5EF4-FFF2-40B4-BE49-F238E27FC236}">
                    <a16:creationId xmlns:a16="http://schemas.microsoft.com/office/drawing/2014/main" id="{6B325591-4F89-449F-88FF-F473A68D2AEC}"/>
                  </a:ext>
                </a:extLst>
              </p:cNvPr>
              <p:cNvSpPr/>
              <p:nvPr/>
            </p:nvSpPr>
            <p:spPr>
              <a:xfrm>
                <a:off x="217543" y="8657358"/>
                <a:ext cx="263525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8" extrusionOk="0">
                    <a:moveTo>
                      <a:pt x="50" y="68"/>
                    </a:moveTo>
                    <a:cubicBezTo>
                      <a:pt x="48" y="68"/>
                      <a:pt x="47" y="68"/>
                      <a:pt x="45" y="6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21"/>
                      <a:pt x="0" y="17"/>
                      <a:pt x="2" y="1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6" y="1"/>
                      <a:pt x="19" y="0"/>
                      <a:pt x="22" y="0"/>
                    </a:cubicBezTo>
                    <a:cubicBezTo>
                      <a:pt x="26" y="0"/>
                      <a:pt x="29" y="1"/>
                      <a:pt x="31" y="3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70" y="42"/>
                      <a:pt x="70" y="50"/>
                      <a:pt x="65" y="55"/>
                    </a:cubicBezTo>
                    <a:cubicBezTo>
                      <a:pt x="54" y="67"/>
                      <a:pt x="54" y="67"/>
                      <a:pt x="54" y="67"/>
                    </a:cubicBezTo>
                    <a:cubicBezTo>
                      <a:pt x="53" y="68"/>
                      <a:pt x="51" y="68"/>
                      <a:pt x="50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1" name="Google Shape;255;p3">
                <a:extLst>
                  <a:ext uri="{FF2B5EF4-FFF2-40B4-BE49-F238E27FC236}">
                    <a16:creationId xmlns:a16="http://schemas.microsoft.com/office/drawing/2014/main" id="{559A8657-AEC6-493C-8E84-DDEFA0A1DDC1}"/>
                  </a:ext>
                </a:extLst>
              </p:cNvPr>
              <p:cNvSpPr/>
              <p:nvPr/>
            </p:nvSpPr>
            <p:spPr>
              <a:xfrm>
                <a:off x="192143" y="8633545"/>
                <a:ext cx="314325" cy="3000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80" extrusionOk="0">
                    <a:moveTo>
                      <a:pt x="29" y="12"/>
                    </a:moveTo>
                    <a:cubicBezTo>
                      <a:pt x="31" y="12"/>
                      <a:pt x="33" y="12"/>
                      <a:pt x="34" y="13"/>
                    </a:cubicBezTo>
                    <a:cubicBezTo>
                      <a:pt x="34" y="13"/>
                      <a:pt x="34" y="13"/>
                      <a:pt x="68" y="48"/>
                    </a:cubicBezTo>
                    <a:cubicBezTo>
                      <a:pt x="71" y="50"/>
                      <a:pt x="71" y="54"/>
                      <a:pt x="68" y="57"/>
                    </a:cubicBezTo>
                    <a:cubicBezTo>
                      <a:pt x="68" y="57"/>
                      <a:pt x="68" y="57"/>
                      <a:pt x="57" y="68"/>
                    </a:cubicBezTo>
                    <a:cubicBezTo>
                      <a:pt x="57" y="68"/>
                      <a:pt x="57" y="68"/>
                      <a:pt x="13" y="25"/>
                    </a:cubicBezTo>
                    <a:cubicBezTo>
                      <a:pt x="13" y="25"/>
                      <a:pt x="13" y="25"/>
                      <a:pt x="25" y="13"/>
                    </a:cubicBezTo>
                    <a:cubicBezTo>
                      <a:pt x="26" y="12"/>
                      <a:pt x="28" y="12"/>
                      <a:pt x="29" y="12"/>
                    </a:cubicBezTo>
                    <a:moveTo>
                      <a:pt x="29" y="0"/>
                    </a:moveTo>
                    <a:cubicBezTo>
                      <a:pt x="24" y="0"/>
                      <a:pt x="20" y="2"/>
                      <a:pt x="16" y="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0" y="21"/>
                      <a:pt x="0" y="29"/>
                      <a:pt x="5" y="33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50" y="79"/>
                      <a:pt x="53" y="80"/>
                      <a:pt x="57" y="80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60" y="80"/>
                      <a:pt x="63" y="79"/>
                      <a:pt x="65" y="77"/>
                    </a:cubicBezTo>
                    <a:cubicBezTo>
                      <a:pt x="77" y="65"/>
                      <a:pt x="77" y="65"/>
                      <a:pt x="77" y="65"/>
                    </a:cubicBezTo>
                    <a:cubicBezTo>
                      <a:pt x="84" y="58"/>
                      <a:pt x="84" y="47"/>
                      <a:pt x="77" y="39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39" y="2"/>
                      <a:pt x="34" y="0"/>
                      <a:pt x="29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2" name="Google Shape;256;p3">
                <a:extLst>
                  <a:ext uri="{FF2B5EF4-FFF2-40B4-BE49-F238E27FC236}">
                    <a16:creationId xmlns:a16="http://schemas.microsoft.com/office/drawing/2014/main" id="{42E210FF-8985-4F2D-BF1A-137789232E04}"/>
                  </a:ext>
                </a:extLst>
              </p:cNvPr>
              <p:cNvSpPr/>
              <p:nvPr/>
            </p:nvSpPr>
            <p:spPr>
              <a:xfrm>
                <a:off x="-123770" y="8724033"/>
                <a:ext cx="742950" cy="52863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41" extrusionOk="0">
                    <a:moveTo>
                      <a:pt x="12" y="141"/>
                    </a:moveTo>
                    <a:cubicBezTo>
                      <a:pt x="11" y="141"/>
                      <a:pt x="9" y="141"/>
                      <a:pt x="8" y="140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1" y="133"/>
                      <a:pt x="0" y="131"/>
                      <a:pt x="1" y="128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4" y="76"/>
                      <a:pt x="15" y="75"/>
                      <a:pt x="15" y="75"/>
                    </a:cubicBezTo>
                    <a:cubicBezTo>
                      <a:pt x="88" y="1"/>
                      <a:pt x="88" y="1"/>
                      <a:pt x="88" y="1"/>
                    </a:cubicBezTo>
                    <a:cubicBezTo>
                      <a:pt x="89" y="0"/>
                      <a:pt x="91" y="0"/>
                      <a:pt x="92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4" y="0"/>
                      <a:pt x="96" y="0"/>
                      <a:pt x="97" y="1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4" y="9"/>
                      <a:pt x="105" y="10"/>
                      <a:pt x="105" y="12"/>
                    </a:cubicBezTo>
                    <a:cubicBezTo>
                      <a:pt x="106" y="12"/>
                      <a:pt x="108" y="12"/>
                      <a:pt x="109" y="13"/>
                    </a:cubicBezTo>
                    <a:cubicBezTo>
                      <a:pt x="116" y="21"/>
                      <a:pt x="116" y="21"/>
                      <a:pt x="116" y="21"/>
                    </a:cubicBezTo>
                    <a:cubicBezTo>
                      <a:pt x="117" y="22"/>
                      <a:pt x="117" y="23"/>
                      <a:pt x="117" y="24"/>
                    </a:cubicBezTo>
                    <a:cubicBezTo>
                      <a:pt x="119" y="24"/>
                      <a:pt x="120" y="25"/>
                      <a:pt x="121" y="26"/>
                    </a:cubicBezTo>
                    <a:cubicBezTo>
                      <a:pt x="128" y="33"/>
                      <a:pt x="128" y="33"/>
                      <a:pt x="128" y="33"/>
                    </a:cubicBezTo>
                    <a:cubicBezTo>
                      <a:pt x="129" y="34"/>
                      <a:pt x="130" y="35"/>
                      <a:pt x="130" y="37"/>
                    </a:cubicBezTo>
                    <a:cubicBezTo>
                      <a:pt x="131" y="37"/>
                      <a:pt x="132" y="37"/>
                      <a:pt x="133" y="38"/>
                    </a:cubicBezTo>
                    <a:cubicBezTo>
                      <a:pt x="140" y="45"/>
                      <a:pt x="140" y="45"/>
                      <a:pt x="140" y="45"/>
                    </a:cubicBezTo>
                    <a:cubicBezTo>
                      <a:pt x="141" y="46"/>
                      <a:pt x="142" y="47"/>
                      <a:pt x="142" y="49"/>
                    </a:cubicBezTo>
                    <a:cubicBezTo>
                      <a:pt x="142" y="51"/>
                      <a:pt x="141" y="52"/>
                      <a:pt x="140" y="53"/>
                    </a:cubicBezTo>
                    <a:cubicBezTo>
                      <a:pt x="124" y="70"/>
                      <a:pt x="124" y="70"/>
                      <a:pt x="124" y="70"/>
                    </a:cubicBezTo>
                    <a:cubicBezTo>
                      <a:pt x="192" y="70"/>
                      <a:pt x="192" y="70"/>
                      <a:pt x="192" y="70"/>
                    </a:cubicBezTo>
                    <a:cubicBezTo>
                      <a:pt x="196" y="70"/>
                      <a:pt x="198" y="72"/>
                      <a:pt x="198" y="76"/>
                    </a:cubicBezTo>
                    <a:cubicBezTo>
                      <a:pt x="198" y="87"/>
                      <a:pt x="198" y="87"/>
                      <a:pt x="198" y="87"/>
                    </a:cubicBezTo>
                    <a:cubicBezTo>
                      <a:pt x="198" y="91"/>
                      <a:pt x="196" y="93"/>
                      <a:pt x="192" y="93"/>
                    </a:cubicBezTo>
                    <a:cubicBezTo>
                      <a:pt x="107" y="93"/>
                      <a:pt x="107" y="93"/>
                      <a:pt x="107" y="93"/>
                    </a:cubicBezTo>
                    <a:cubicBezTo>
                      <a:pt x="105" y="93"/>
                      <a:pt x="104" y="92"/>
                      <a:pt x="103" y="91"/>
                    </a:cubicBezTo>
                    <a:cubicBezTo>
                      <a:pt x="67" y="127"/>
                      <a:pt x="67" y="127"/>
                      <a:pt x="67" y="127"/>
                    </a:cubicBezTo>
                    <a:cubicBezTo>
                      <a:pt x="66" y="127"/>
                      <a:pt x="65" y="128"/>
                      <a:pt x="64" y="128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3" y="141"/>
                      <a:pt x="13" y="141"/>
                      <a:pt x="12" y="141"/>
                    </a:cubicBezTo>
                    <a:close/>
                    <a:moveTo>
                      <a:pt x="23" y="119"/>
                    </a:moveTo>
                    <a:cubicBezTo>
                      <a:pt x="45" y="113"/>
                      <a:pt x="45" y="113"/>
                      <a:pt x="45" y="113"/>
                    </a:cubicBezTo>
                    <a:cubicBezTo>
                      <a:pt x="29" y="97"/>
                      <a:pt x="29" y="97"/>
                      <a:pt x="29" y="97"/>
                    </a:cubicBezTo>
                    <a:lnTo>
                      <a:pt x="23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3" name="Google Shape;257;p3">
                <a:extLst>
                  <a:ext uri="{FF2B5EF4-FFF2-40B4-BE49-F238E27FC236}">
                    <a16:creationId xmlns:a16="http://schemas.microsoft.com/office/drawing/2014/main" id="{224F4457-B4DC-4BD8-9076-DD316974A8A5}"/>
                  </a:ext>
                </a:extLst>
              </p:cNvPr>
              <p:cNvSpPr/>
              <p:nvPr/>
            </p:nvSpPr>
            <p:spPr>
              <a:xfrm>
                <a:off x="-145995" y="8701808"/>
                <a:ext cx="787400" cy="573089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53" extrusionOk="0">
                    <a:moveTo>
                      <a:pt x="98" y="12"/>
                    </a:moveTo>
                    <a:cubicBezTo>
                      <a:pt x="105" y="18"/>
                      <a:pt x="105" y="18"/>
                      <a:pt x="105" y="18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8" y="31"/>
                      <a:pt x="118" y="31"/>
                      <a:pt x="118" y="31"/>
                    </a:cubicBezTo>
                    <a:cubicBezTo>
                      <a:pt x="50" y="99"/>
                      <a:pt x="50" y="99"/>
                      <a:pt x="50" y="99"/>
                    </a:cubicBezTo>
                    <a:cubicBezTo>
                      <a:pt x="55" y="104"/>
                      <a:pt x="55" y="104"/>
                      <a:pt x="55" y="104"/>
                    </a:cubicBezTo>
                    <a:cubicBezTo>
                      <a:pt x="123" y="36"/>
                      <a:pt x="123" y="36"/>
                      <a:pt x="123" y="36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68" y="116"/>
                      <a:pt x="68" y="116"/>
                      <a:pt x="68" y="116"/>
                    </a:cubicBezTo>
                    <a:cubicBezTo>
                      <a:pt x="135" y="49"/>
                      <a:pt x="135" y="49"/>
                      <a:pt x="135" y="49"/>
                    </a:cubicBezTo>
                    <a:cubicBezTo>
                      <a:pt x="142" y="55"/>
                      <a:pt x="142" y="55"/>
                      <a:pt x="142" y="55"/>
                    </a:cubicBezTo>
                    <a:cubicBezTo>
                      <a:pt x="115" y="82"/>
                      <a:pt x="115" y="82"/>
                      <a:pt x="115" y="82"/>
                    </a:cubicBezTo>
                    <a:cubicBezTo>
                      <a:pt x="198" y="82"/>
                      <a:pt x="198" y="82"/>
                      <a:pt x="198" y="82"/>
                    </a:cubicBezTo>
                    <a:cubicBezTo>
                      <a:pt x="198" y="93"/>
                      <a:pt x="198" y="93"/>
                      <a:pt x="198" y="93"/>
                    </a:cubicBezTo>
                    <a:cubicBezTo>
                      <a:pt x="113" y="93"/>
                      <a:pt x="113" y="93"/>
                      <a:pt x="113" y="93"/>
                    </a:cubicBezTo>
                    <a:cubicBezTo>
                      <a:pt x="113" y="84"/>
                      <a:pt x="113" y="84"/>
                      <a:pt x="113" y="84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3" y="136"/>
                      <a:pt x="13" y="136"/>
                      <a:pt x="13" y="136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98" y="12"/>
                      <a:pt x="98" y="12"/>
                      <a:pt x="98" y="12"/>
                    </a:cubicBezTo>
                    <a:moveTo>
                      <a:pt x="21" y="133"/>
                    </a:moveTo>
                    <a:cubicBezTo>
                      <a:pt x="62" y="122"/>
                      <a:pt x="62" y="122"/>
                      <a:pt x="62" y="122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21" y="133"/>
                      <a:pt x="21" y="133"/>
                      <a:pt x="21" y="133"/>
                    </a:cubicBezTo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5" y="0"/>
                      <a:pt x="92" y="1"/>
                      <a:pt x="90" y="3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6" y="78"/>
                      <a:pt x="15" y="80"/>
                      <a:pt x="14" y="82"/>
                    </a:cubicBezTo>
                    <a:cubicBezTo>
                      <a:pt x="1" y="133"/>
                      <a:pt x="1" y="133"/>
                      <a:pt x="1" y="133"/>
                    </a:cubicBezTo>
                    <a:cubicBezTo>
                      <a:pt x="0" y="137"/>
                      <a:pt x="1" y="142"/>
                      <a:pt x="4" y="145"/>
                    </a:cubicBezTo>
                    <a:cubicBezTo>
                      <a:pt x="10" y="150"/>
                      <a:pt x="10" y="150"/>
                      <a:pt x="10" y="150"/>
                    </a:cubicBezTo>
                    <a:cubicBezTo>
                      <a:pt x="12" y="152"/>
                      <a:pt x="15" y="153"/>
                      <a:pt x="18" y="153"/>
                    </a:cubicBezTo>
                    <a:cubicBezTo>
                      <a:pt x="19" y="153"/>
                      <a:pt x="20" y="153"/>
                      <a:pt x="21" y="153"/>
                    </a:cubicBezTo>
                    <a:cubicBezTo>
                      <a:pt x="72" y="140"/>
                      <a:pt x="72" y="140"/>
                      <a:pt x="72" y="140"/>
                    </a:cubicBezTo>
                    <a:cubicBezTo>
                      <a:pt x="74" y="140"/>
                      <a:pt x="76" y="138"/>
                      <a:pt x="77" y="137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111" y="105"/>
                      <a:pt x="112" y="105"/>
                      <a:pt x="113" y="105"/>
                    </a:cubicBezTo>
                    <a:cubicBezTo>
                      <a:pt x="198" y="105"/>
                      <a:pt x="198" y="105"/>
                      <a:pt x="198" y="105"/>
                    </a:cubicBezTo>
                    <a:cubicBezTo>
                      <a:pt x="205" y="105"/>
                      <a:pt x="210" y="100"/>
                      <a:pt x="210" y="93"/>
                    </a:cubicBezTo>
                    <a:cubicBezTo>
                      <a:pt x="210" y="82"/>
                      <a:pt x="210" y="82"/>
                      <a:pt x="210" y="82"/>
                    </a:cubicBezTo>
                    <a:cubicBezTo>
                      <a:pt x="210" y="75"/>
                      <a:pt x="205" y="70"/>
                      <a:pt x="198" y="70"/>
                    </a:cubicBezTo>
                    <a:cubicBezTo>
                      <a:pt x="144" y="70"/>
                      <a:pt x="144" y="70"/>
                      <a:pt x="144" y="70"/>
                    </a:cubicBezTo>
                    <a:cubicBezTo>
                      <a:pt x="150" y="64"/>
                      <a:pt x="150" y="64"/>
                      <a:pt x="150" y="64"/>
                    </a:cubicBezTo>
                    <a:cubicBezTo>
                      <a:pt x="153" y="61"/>
                      <a:pt x="154" y="58"/>
                      <a:pt x="154" y="55"/>
                    </a:cubicBezTo>
                    <a:cubicBezTo>
                      <a:pt x="154" y="52"/>
                      <a:pt x="152" y="49"/>
                      <a:pt x="150" y="47"/>
                    </a:cubicBezTo>
                    <a:cubicBezTo>
                      <a:pt x="144" y="40"/>
                      <a:pt x="144" y="40"/>
                      <a:pt x="144" y="40"/>
                    </a:cubicBezTo>
                    <a:cubicBezTo>
                      <a:pt x="143" y="39"/>
                      <a:pt x="142" y="39"/>
                      <a:pt x="140" y="38"/>
                    </a:cubicBezTo>
                    <a:cubicBezTo>
                      <a:pt x="140" y="37"/>
                      <a:pt x="139" y="36"/>
                      <a:pt x="138" y="35"/>
                    </a:cubicBezTo>
                    <a:cubicBezTo>
                      <a:pt x="131" y="28"/>
                      <a:pt x="131" y="28"/>
                      <a:pt x="131" y="28"/>
                    </a:cubicBezTo>
                    <a:cubicBezTo>
                      <a:pt x="131" y="27"/>
                      <a:pt x="129" y="26"/>
                      <a:pt x="128" y="25"/>
                    </a:cubicBezTo>
                    <a:cubicBezTo>
                      <a:pt x="128" y="24"/>
                      <a:pt x="127" y="23"/>
                      <a:pt x="126" y="22"/>
                    </a:cubicBezTo>
                    <a:cubicBezTo>
                      <a:pt x="119" y="15"/>
                      <a:pt x="119" y="15"/>
                      <a:pt x="119" y="15"/>
                    </a:cubicBezTo>
                    <a:cubicBezTo>
                      <a:pt x="118" y="14"/>
                      <a:pt x="117" y="13"/>
                      <a:pt x="116" y="13"/>
                    </a:cubicBezTo>
                    <a:cubicBezTo>
                      <a:pt x="115" y="12"/>
                      <a:pt x="114" y="10"/>
                      <a:pt x="113" y="10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5" y="1"/>
                      <a:pt x="102" y="0"/>
                      <a:pt x="98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4" name="Google Shape;258;p3">
                <a:extLst>
                  <a:ext uri="{FF2B5EF4-FFF2-40B4-BE49-F238E27FC236}">
                    <a16:creationId xmlns:a16="http://schemas.microsoft.com/office/drawing/2014/main" id="{D08EA105-898A-4228-B946-CCF4AB5384E7}"/>
                  </a:ext>
                </a:extLst>
              </p:cNvPr>
              <p:cNvSpPr/>
              <p:nvPr/>
            </p:nvSpPr>
            <p:spPr>
              <a:xfrm>
                <a:off x="277868" y="9084396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5" name="Google Shape;259;p3">
                <a:extLst>
                  <a:ext uri="{FF2B5EF4-FFF2-40B4-BE49-F238E27FC236}">
                    <a16:creationId xmlns:a16="http://schemas.microsoft.com/office/drawing/2014/main" id="{98DF9B70-2758-49D8-861D-A3E7822BD6B1}"/>
                  </a:ext>
                </a:extLst>
              </p:cNvPr>
              <p:cNvSpPr/>
              <p:nvPr/>
            </p:nvSpPr>
            <p:spPr>
              <a:xfrm>
                <a:off x="277868" y="9159009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6" name="Google Shape;260;p3">
                <a:extLst>
                  <a:ext uri="{FF2B5EF4-FFF2-40B4-BE49-F238E27FC236}">
                    <a16:creationId xmlns:a16="http://schemas.microsoft.com/office/drawing/2014/main" id="{3E536C64-8BC7-4B00-8516-4B694C50F017}"/>
                  </a:ext>
                </a:extLst>
              </p:cNvPr>
              <p:cNvSpPr/>
              <p:nvPr/>
            </p:nvSpPr>
            <p:spPr>
              <a:xfrm>
                <a:off x="239768" y="8674820"/>
                <a:ext cx="217488" cy="214313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55" y="46"/>
                    </a:moveTo>
                    <a:cubicBezTo>
                      <a:pt x="58" y="43"/>
                      <a:pt x="58" y="39"/>
                      <a:pt x="55" y="37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8" y="0"/>
                      <a:pt x="14" y="0"/>
                      <a:pt x="12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55" y="46"/>
                      <a:pt x="55" y="46"/>
                      <a:pt x="55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7" name="Google Shape;261;p3">
                <a:extLst>
                  <a:ext uri="{FF2B5EF4-FFF2-40B4-BE49-F238E27FC236}">
                    <a16:creationId xmlns:a16="http://schemas.microsoft.com/office/drawing/2014/main" id="{1DC0549D-D9D1-461F-B8FF-0AE4EF24D1A5}"/>
                  </a:ext>
                </a:extLst>
              </p:cNvPr>
              <p:cNvSpPr/>
              <p:nvPr/>
            </p:nvSpPr>
            <p:spPr>
              <a:xfrm>
                <a:off x="-96782" y="8746258"/>
                <a:ext cx="693738" cy="484189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05" extrusionOk="0">
                    <a:moveTo>
                      <a:pt x="241" y="166"/>
                    </a:moveTo>
                    <a:lnTo>
                      <a:pt x="305" y="102"/>
                    </a:lnTo>
                    <a:lnTo>
                      <a:pt x="288" y="88"/>
                    </a:lnTo>
                    <a:lnTo>
                      <a:pt x="130" y="246"/>
                    </a:lnTo>
                    <a:lnTo>
                      <a:pt x="116" y="234"/>
                    </a:lnTo>
                    <a:lnTo>
                      <a:pt x="276" y="74"/>
                    </a:lnTo>
                    <a:lnTo>
                      <a:pt x="260" y="57"/>
                    </a:lnTo>
                    <a:lnTo>
                      <a:pt x="99" y="218"/>
                    </a:lnTo>
                    <a:lnTo>
                      <a:pt x="87" y="206"/>
                    </a:lnTo>
                    <a:lnTo>
                      <a:pt x="248" y="45"/>
                    </a:lnTo>
                    <a:lnTo>
                      <a:pt x="229" y="29"/>
                    </a:lnTo>
                    <a:lnTo>
                      <a:pt x="71" y="189"/>
                    </a:lnTo>
                    <a:lnTo>
                      <a:pt x="56" y="175"/>
                    </a:lnTo>
                    <a:lnTo>
                      <a:pt x="217" y="14"/>
                    </a:lnTo>
                    <a:lnTo>
                      <a:pt x="201" y="0"/>
                    </a:lnTo>
                    <a:lnTo>
                      <a:pt x="30" y="173"/>
                    </a:lnTo>
                    <a:lnTo>
                      <a:pt x="0" y="293"/>
                    </a:lnTo>
                    <a:lnTo>
                      <a:pt x="12" y="305"/>
                    </a:lnTo>
                    <a:lnTo>
                      <a:pt x="132" y="274"/>
                    </a:lnTo>
                    <a:lnTo>
                      <a:pt x="236" y="170"/>
                    </a:lnTo>
                    <a:lnTo>
                      <a:pt x="236" y="192"/>
                    </a:lnTo>
                    <a:lnTo>
                      <a:pt x="437" y="192"/>
                    </a:lnTo>
                    <a:lnTo>
                      <a:pt x="437" y="166"/>
                    </a:lnTo>
                    <a:lnTo>
                      <a:pt x="241" y="166"/>
                    </a:lnTo>
                    <a:close/>
                    <a:moveTo>
                      <a:pt x="19" y="286"/>
                    </a:moveTo>
                    <a:lnTo>
                      <a:pt x="45" y="187"/>
                    </a:lnTo>
                    <a:lnTo>
                      <a:pt x="116" y="260"/>
                    </a:lnTo>
                    <a:lnTo>
                      <a:pt x="19" y="2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sp>
          <p:nvSpPr>
            <p:cNvPr id="28" name="Google Shape;262;p3">
              <a:extLst>
                <a:ext uri="{FF2B5EF4-FFF2-40B4-BE49-F238E27FC236}">
                  <a16:creationId xmlns:a16="http://schemas.microsoft.com/office/drawing/2014/main" id="{37D3F91E-B450-4EA6-8F75-CC69F2D41A4F}"/>
                </a:ext>
              </a:extLst>
            </p:cNvPr>
            <p:cNvSpPr txBox="1"/>
            <p:nvPr/>
          </p:nvSpPr>
          <p:spPr>
            <a:xfrm>
              <a:off x="932118" y="8770019"/>
              <a:ext cx="3338734" cy="5494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KẾT LUẬN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48" name="Google Shape;247;p3">
            <a:extLst>
              <a:ext uri="{FF2B5EF4-FFF2-40B4-BE49-F238E27FC236}">
                <a16:creationId xmlns:a16="http://schemas.microsoft.com/office/drawing/2014/main" id="{4B8E11EC-BA31-4729-A316-32D41D897A6B}"/>
              </a:ext>
            </a:extLst>
          </p:cNvPr>
          <p:cNvGrpSpPr/>
          <p:nvPr/>
        </p:nvGrpSpPr>
        <p:grpSpPr>
          <a:xfrm>
            <a:off x="1101214" y="6297741"/>
            <a:ext cx="9975393" cy="1239579"/>
            <a:chOff x="166396" y="8755081"/>
            <a:chExt cx="7727096" cy="781943"/>
          </a:xfrm>
        </p:grpSpPr>
        <p:sp>
          <p:nvSpPr>
            <p:cNvPr id="49" name="Google Shape;248;p3">
              <a:extLst>
                <a:ext uri="{FF2B5EF4-FFF2-40B4-BE49-F238E27FC236}">
                  <a16:creationId xmlns:a16="http://schemas.microsoft.com/office/drawing/2014/main" id="{C70D4AE5-E24D-4AE6-8041-62E4AC471B25}"/>
                </a:ext>
              </a:extLst>
            </p:cNvPr>
            <p:cNvSpPr/>
            <p:nvPr/>
          </p:nvSpPr>
          <p:spPr>
            <a:xfrm>
              <a:off x="384523" y="8755081"/>
              <a:ext cx="4416670" cy="781943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50" name="Google Shape;249;p3">
              <a:extLst>
                <a:ext uri="{FF2B5EF4-FFF2-40B4-BE49-F238E27FC236}">
                  <a16:creationId xmlns:a16="http://schemas.microsoft.com/office/drawing/2014/main" id="{8A9A92F3-717C-4994-897B-2C2778262699}"/>
                </a:ext>
              </a:extLst>
            </p:cNvPr>
            <p:cNvGrpSpPr/>
            <p:nvPr/>
          </p:nvGrpSpPr>
          <p:grpSpPr>
            <a:xfrm>
              <a:off x="166396" y="8780577"/>
              <a:ext cx="702538" cy="572229"/>
              <a:chOff x="-145995" y="8633545"/>
              <a:chExt cx="787401" cy="641352"/>
            </a:xfrm>
          </p:grpSpPr>
          <p:sp>
            <p:nvSpPr>
              <p:cNvPr id="52" name="Google Shape;250;p3">
                <a:extLst>
                  <a:ext uri="{FF2B5EF4-FFF2-40B4-BE49-F238E27FC236}">
                    <a16:creationId xmlns:a16="http://schemas.microsoft.com/office/drawing/2014/main" id="{56B84066-DB8C-4F3B-9FEC-810F0376DB06}"/>
                  </a:ext>
                </a:extLst>
              </p:cNvPr>
              <p:cNvSpPr/>
              <p:nvPr/>
            </p:nvSpPr>
            <p:spPr>
              <a:xfrm>
                <a:off x="255643" y="9062171"/>
                <a:ext cx="363538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3" name="Google Shape;251;p3">
                <a:extLst>
                  <a:ext uri="{FF2B5EF4-FFF2-40B4-BE49-F238E27FC236}">
                    <a16:creationId xmlns:a16="http://schemas.microsoft.com/office/drawing/2014/main" id="{A11FA38D-E7F7-4717-ABC9-5CABA5B6A8AC}"/>
                  </a:ext>
                </a:extLst>
              </p:cNvPr>
              <p:cNvSpPr/>
              <p:nvPr/>
            </p:nvSpPr>
            <p:spPr>
              <a:xfrm>
                <a:off x="233418" y="9039946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0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0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4" name="Google Shape;252;p3">
                <a:extLst>
                  <a:ext uri="{FF2B5EF4-FFF2-40B4-BE49-F238E27FC236}">
                    <a16:creationId xmlns:a16="http://schemas.microsoft.com/office/drawing/2014/main" id="{35EED9B3-13B5-43C7-AF98-BB8CE5ADED54}"/>
                  </a:ext>
                </a:extLst>
              </p:cNvPr>
              <p:cNvSpPr/>
              <p:nvPr/>
            </p:nvSpPr>
            <p:spPr>
              <a:xfrm>
                <a:off x="255643" y="9136784"/>
                <a:ext cx="363538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5" name="Google Shape;253;p3">
                <a:extLst>
                  <a:ext uri="{FF2B5EF4-FFF2-40B4-BE49-F238E27FC236}">
                    <a16:creationId xmlns:a16="http://schemas.microsoft.com/office/drawing/2014/main" id="{347D9B8D-DD89-4B03-A0F1-F6293E3D93D1}"/>
                  </a:ext>
                </a:extLst>
              </p:cNvPr>
              <p:cNvSpPr/>
              <p:nvPr/>
            </p:nvSpPr>
            <p:spPr>
              <a:xfrm>
                <a:off x="233418" y="9114559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1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1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6" name="Google Shape;254;p3">
                <a:extLst>
                  <a:ext uri="{FF2B5EF4-FFF2-40B4-BE49-F238E27FC236}">
                    <a16:creationId xmlns:a16="http://schemas.microsoft.com/office/drawing/2014/main" id="{ED9331F7-BFED-4826-8BC7-85ED3406CD03}"/>
                  </a:ext>
                </a:extLst>
              </p:cNvPr>
              <p:cNvSpPr/>
              <p:nvPr/>
            </p:nvSpPr>
            <p:spPr>
              <a:xfrm>
                <a:off x="217543" y="8657358"/>
                <a:ext cx="263525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8" extrusionOk="0">
                    <a:moveTo>
                      <a:pt x="50" y="68"/>
                    </a:moveTo>
                    <a:cubicBezTo>
                      <a:pt x="48" y="68"/>
                      <a:pt x="47" y="68"/>
                      <a:pt x="45" y="6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21"/>
                      <a:pt x="0" y="17"/>
                      <a:pt x="2" y="1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6" y="1"/>
                      <a:pt x="19" y="0"/>
                      <a:pt x="22" y="0"/>
                    </a:cubicBezTo>
                    <a:cubicBezTo>
                      <a:pt x="26" y="0"/>
                      <a:pt x="29" y="1"/>
                      <a:pt x="31" y="3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70" y="42"/>
                      <a:pt x="70" y="50"/>
                      <a:pt x="65" y="55"/>
                    </a:cubicBezTo>
                    <a:cubicBezTo>
                      <a:pt x="54" y="67"/>
                      <a:pt x="54" y="67"/>
                      <a:pt x="54" y="67"/>
                    </a:cubicBezTo>
                    <a:cubicBezTo>
                      <a:pt x="53" y="68"/>
                      <a:pt x="51" y="68"/>
                      <a:pt x="50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7" name="Google Shape;255;p3">
                <a:extLst>
                  <a:ext uri="{FF2B5EF4-FFF2-40B4-BE49-F238E27FC236}">
                    <a16:creationId xmlns:a16="http://schemas.microsoft.com/office/drawing/2014/main" id="{31475E8E-B2DC-4997-872B-4D216A554CE4}"/>
                  </a:ext>
                </a:extLst>
              </p:cNvPr>
              <p:cNvSpPr/>
              <p:nvPr/>
            </p:nvSpPr>
            <p:spPr>
              <a:xfrm>
                <a:off x="192143" y="8633545"/>
                <a:ext cx="314325" cy="3000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80" extrusionOk="0">
                    <a:moveTo>
                      <a:pt x="29" y="12"/>
                    </a:moveTo>
                    <a:cubicBezTo>
                      <a:pt x="31" y="12"/>
                      <a:pt x="33" y="12"/>
                      <a:pt x="34" y="13"/>
                    </a:cubicBezTo>
                    <a:cubicBezTo>
                      <a:pt x="34" y="13"/>
                      <a:pt x="34" y="13"/>
                      <a:pt x="68" y="48"/>
                    </a:cubicBezTo>
                    <a:cubicBezTo>
                      <a:pt x="71" y="50"/>
                      <a:pt x="71" y="54"/>
                      <a:pt x="68" y="57"/>
                    </a:cubicBezTo>
                    <a:cubicBezTo>
                      <a:pt x="68" y="57"/>
                      <a:pt x="68" y="57"/>
                      <a:pt x="57" y="68"/>
                    </a:cubicBezTo>
                    <a:cubicBezTo>
                      <a:pt x="57" y="68"/>
                      <a:pt x="57" y="68"/>
                      <a:pt x="13" y="25"/>
                    </a:cubicBezTo>
                    <a:cubicBezTo>
                      <a:pt x="13" y="25"/>
                      <a:pt x="13" y="25"/>
                      <a:pt x="25" y="13"/>
                    </a:cubicBezTo>
                    <a:cubicBezTo>
                      <a:pt x="26" y="12"/>
                      <a:pt x="28" y="12"/>
                      <a:pt x="29" y="12"/>
                    </a:cubicBezTo>
                    <a:moveTo>
                      <a:pt x="29" y="0"/>
                    </a:moveTo>
                    <a:cubicBezTo>
                      <a:pt x="24" y="0"/>
                      <a:pt x="20" y="2"/>
                      <a:pt x="16" y="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0" y="21"/>
                      <a:pt x="0" y="29"/>
                      <a:pt x="5" y="33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50" y="79"/>
                      <a:pt x="53" y="80"/>
                      <a:pt x="57" y="80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60" y="80"/>
                      <a:pt x="63" y="79"/>
                      <a:pt x="65" y="77"/>
                    </a:cubicBezTo>
                    <a:cubicBezTo>
                      <a:pt x="77" y="65"/>
                      <a:pt x="77" y="65"/>
                      <a:pt x="77" y="65"/>
                    </a:cubicBezTo>
                    <a:cubicBezTo>
                      <a:pt x="84" y="58"/>
                      <a:pt x="84" y="47"/>
                      <a:pt x="77" y="39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39" y="2"/>
                      <a:pt x="34" y="0"/>
                      <a:pt x="29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8" name="Google Shape;256;p3">
                <a:extLst>
                  <a:ext uri="{FF2B5EF4-FFF2-40B4-BE49-F238E27FC236}">
                    <a16:creationId xmlns:a16="http://schemas.microsoft.com/office/drawing/2014/main" id="{4B869DFD-D965-4F21-9F70-36F4A91DE24E}"/>
                  </a:ext>
                </a:extLst>
              </p:cNvPr>
              <p:cNvSpPr/>
              <p:nvPr/>
            </p:nvSpPr>
            <p:spPr>
              <a:xfrm>
                <a:off x="-123770" y="8724033"/>
                <a:ext cx="742950" cy="52863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41" extrusionOk="0">
                    <a:moveTo>
                      <a:pt x="12" y="141"/>
                    </a:moveTo>
                    <a:cubicBezTo>
                      <a:pt x="11" y="141"/>
                      <a:pt x="9" y="141"/>
                      <a:pt x="8" y="140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1" y="133"/>
                      <a:pt x="0" y="131"/>
                      <a:pt x="1" y="128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4" y="76"/>
                      <a:pt x="15" y="75"/>
                      <a:pt x="15" y="75"/>
                    </a:cubicBezTo>
                    <a:cubicBezTo>
                      <a:pt x="88" y="1"/>
                      <a:pt x="88" y="1"/>
                      <a:pt x="88" y="1"/>
                    </a:cubicBezTo>
                    <a:cubicBezTo>
                      <a:pt x="89" y="0"/>
                      <a:pt x="91" y="0"/>
                      <a:pt x="92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4" y="0"/>
                      <a:pt x="96" y="0"/>
                      <a:pt x="97" y="1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4" y="9"/>
                      <a:pt x="105" y="10"/>
                      <a:pt x="105" y="12"/>
                    </a:cubicBezTo>
                    <a:cubicBezTo>
                      <a:pt x="106" y="12"/>
                      <a:pt x="108" y="12"/>
                      <a:pt x="109" y="13"/>
                    </a:cubicBezTo>
                    <a:cubicBezTo>
                      <a:pt x="116" y="21"/>
                      <a:pt x="116" y="21"/>
                      <a:pt x="116" y="21"/>
                    </a:cubicBezTo>
                    <a:cubicBezTo>
                      <a:pt x="117" y="22"/>
                      <a:pt x="117" y="23"/>
                      <a:pt x="117" y="24"/>
                    </a:cubicBezTo>
                    <a:cubicBezTo>
                      <a:pt x="119" y="24"/>
                      <a:pt x="120" y="25"/>
                      <a:pt x="121" y="26"/>
                    </a:cubicBezTo>
                    <a:cubicBezTo>
                      <a:pt x="128" y="33"/>
                      <a:pt x="128" y="33"/>
                      <a:pt x="128" y="33"/>
                    </a:cubicBezTo>
                    <a:cubicBezTo>
                      <a:pt x="129" y="34"/>
                      <a:pt x="130" y="35"/>
                      <a:pt x="130" y="37"/>
                    </a:cubicBezTo>
                    <a:cubicBezTo>
                      <a:pt x="131" y="37"/>
                      <a:pt x="132" y="37"/>
                      <a:pt x="133" y="38"/>
                    </a:cubicBezTo>
                    <a:cubicBezTo>
                      <a:pt x="140" y="45"/>
                      <a:pt x="140" y="45"/>
                      <a:pt x="140" y="45"/>
                    </a:cubicBezTo>
                    <a:cubicBezTo>
                      <a:pt x="141" y="46"/>
                      <a:pt x="142" y="47"/>
                      <a:pt x="142" y="49"/>
                    </a:cubicBezTo>
                    <a:cubicBezTo>
                      <a:pt x="142" y="51"/>
                      <a:pt x="141" y="52"/>
                      <a:pt x="140" y="53"/>
                    </a:cubicBezTo>
                    <a:cubicBezTo>
                      <a:pt x="124" y="70"/>
                      <a:pt x="124" y="70"/>
                      <a:pt x="124" y="70"/>
                    </a:cubicBezTo>
                    <a:cubicBezTo>
                      <a:pt x="192" y="70"/>
                      <a:pt x="192" y="70"/>
                      <a:pt x="192" y="70"/>
                    </a:cubicBezTo>
                    <a:cubicBezTo>
                      <a:pt x="196" y="70"/>
                      <a:pt x="198" y="72"/>
                      <a:pt x="198" y="76"/>
                    </a:cubicBezTo>
                    <a:cubicBezTo>
                      <a:pt x="198" y="87"/>
                      <a:pt x="198" y="87"/>
                      <a:pt x="198" y="87"/>
                    </a:cubicBezTo>
                    <a:cubicBezTo>
                      <a:pt x="198" y="91"/>
                      <a:pt x="196" y="93"/>
                      <a:pt x="192" y="93"/>
                    </a:cubicBezTo>
                    <a:cubicBezTo>
                      <a:pt x="107" y="93"/>
                      <a:pt x="107" y="93"/>
                      <a:pt x="107" y="93"/>
                    </a:cubicBezTo>
                    <a:cubicBezTo>
                      <a:pt x="105" y="93"/>
                      <a:pt x="104" y="92"/>
                      <a:pt x="103" y="91"/>
                    </a:cubicBezTo>
                    <a:cubicBezTo>
                      <a:pt x="67" y="127"/>
                      <a:pt x="67" y="127"/>
                      <a:pt x="67" y="127"/>
                    </a:cubicBezTo>
                    <a:cubicBezTo>
                      <a:pt x="66" y="127"/>
                      <a:pt x="65" y="128"/>
                      <a:pt x="64" y="128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3" y="141"/>
                      <a:pt x="13" y="141"/>
                      <a:pt x="12" y="141"/>
                    </a:cubicBezTo>
                    <a:close/>
                    <a:moveTo>
                      <a:pt x="23" y="119"/>
                    </a:moveTo>
                    <a:cubicBezTo>
                      <a:pt x="45" y="113"/>
                      <a:pt x="45" y="113"/>
                      <a:pt x="45" y="113"/>
                    </a:cubicBezTo>
                    <a:cubicBezTo>
                      <a:pt x="29" y="97"/>
                      <a:pt x="29" y="97"/>
                      <a:pt x="29" y="97"/>
                    </a:cubicBezTo>
                    <a:lnTo>
                      <a:pt x="23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9" name="Google Shape;257;p3">
                <a:extLst>
                  <a:ext uri="{FF2B5EF4-FFF2-40B4-BE49-F238E27FC236}">
                    <a16:creationId xmlns:a16="http://schemas.microsoft.com/office/drawing/2014/main" id="{76577278-2A1E-43CE-A69A-525A630E27A7}"/>
                  </a:ext>
                </a:extLst>
              </p:cNvPr>
              <p:cNvSpPr/>
              <p:nvPr/>
            </p:nvSpPr>
            <p:spPr>
              <a:xfrm>
                <a:off x="-145995" y="8701808"/>
                <a:ext cx="787400" cy="573089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53" extrusionOk="0">
                    <a:moveTo>
                      <a:pt x="98" y="12"/>
                    </a:moveTo>
                    <a:cubicBezTo>
                      <a:pt x="105" y="18"/>
                      <a:pt x="105" y="18"/>
                      <a:pt x="105" y="18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8" y="31"/>
                      <a:pt x="118" y="31"/>
                      <a:pt x="118" y="31"/>
                    </a:cubicBezTo>
                    <a:cubicBezTo>
                      <a:pt x="50" y="99"/>
                      <a:pt x="50" y="99"/>
                      <a:pt x="50" y="99"/>
                    </a:cubicBezTo>
                    <a:cubicBezTo>
                      <a:pt x="55" y="104"/>
                      <a:pt x="55" y="104"/>
                      <a:pt x="55" y="104"/>
                    </a:cubicBezTo>
                    <a:cubicBezTo>
                      <a:pt x="123" y="36"/>
                      <a:pt x="123" y="36"/>
                      <a:pt x="123" y="36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68" y="116"/>
                      <a:pt x="68" y="116"/>
                      <a:pt x="68" y="116"/>
                    </a:cubicBezTo>
                    <a:cubicBezTo>
                      <a:pt x="135" y="49"/>
                      <a:pt x="135" y="49"/>
                      <a:pt x="135" y="49"/>
                    </a:cubicBezTo>
                    <a:cubicBezTo>
                      <a:pt x="142" y="55"/>
                      <a:pt x="142" y="55"/>
                      <a:pt x="142" y="55"/>
                    </a:cubicBezTo>
                    <a:cubicBezTo>
                      <a:pt x="115" y="82"/>
                      <a:pt x="115" y="82"/>
                      <a:pt x="115" y="82"/>
                    </a:cubicBezTo>
                    <a:cubicBezTo>
                      <a:pt x="198" y="82"/>
                      <a:pt x="198" y="82"/>
                      <a:pt x="198" y="82"/>
                    </a:cubicBezTo>
                    <a:cubicBezTo>
                      <a:pt x="198" y="93"/>
                      <a:pt x="198" y="93"/>
                      <a:pt x="198" y="93"/>
                    </a:cubicBezTo>
                    <a:cubicBezTo>
                      <a:pt x="113" y="93"/>
                      <a:pt x="113" y="93"/>
                      <a:pt x="113" y="93"/>
                    </a:cubicBezTo>
                    <a:cubicBezTo>
                      <a:pt x="113" y="84"/>
                      <a:pt x="113" y="84"/>
                      <a:pt x="113" y="84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3" y="136"/>
                      <a:pt x="13" y="136"/>
                      <a:pt x="13" y="136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98" y="12"/>
                      <a:pt x="98" y="12"/>
                      <a:pt x="98" y="12"/>
                    </a:cubicBezTo>
                    <a:moveTo>
                      <a:pt x="21" y="133"/>
                    </a:moveTo>
                    <a:cubicBezTo>
                      <a:pt x="62" y="122"/>
                      <a:pt x="62" y="122"/>
                      <a:pt x="62" y="122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21" y="133"/>
                      <a:pt x="21" y="133"/>
                      <a:pt x="21" y="133"/>
                    </a:cubicBezTo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5" y="0"/>
                      <a:pt x="92" y="1"/>
                      <a:pt x="90" y="3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6" y="78"/>
                      <a:pt x="15" y="80"/>
                      <a:pt x="14" y="82"/>
                    </a:cubicBezTo>
                    <a:cubicBezTo>
                      <a:pt x="1" y="133"/>
                      <a:pt x="1" y="133"/>
                      <a:pt x="1" y="133"/>
                    </a:cubicBezTo>
                    <a:cubicBezTo>
                      <a:pt x="0" y="137"/>
                      <a:pt x="1" y="142"/>
                      <a:pt x="4" y="145"/>
                    </a:cubicBezTo>
                    <a:cubicBezTo>
                      <a:pt x="10" y="150"/>
                      <a:pt x="10" y="150"/>
                      <a:pt x="10" y="150"/>
                    </a:cubicBezTo>
                    <a:cubicBezTo>
                      <a:pt x="12" y="152"/>
                      <a:pt x="15" y="153"/>
                      <a:pt x="18" y="153"/>
                    </a:cubicBezTo>
                    <a:cubicBezTo>
                      <a:pt x="19" y="153"/>
                      <a:pt x="20" y="153"/>
                      <a:pt x="21" y="153"/>
                    </a:cubicBezTo>
                    <a:cubicBezTo>
                      <a:pt x="72" y="140"/>
                      <a:pt x="72" y="140"/>
                      <a:pt x="72" y="140"/>
                    </a:cubicBezTo>
                    <a:cubicBezTo>
                      <a:pt x="74" y="140"/>
                      <a:pt x="76" y="138"/>
                      <a:pt x="77" y="137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111" y="105"/>
                      <a:pt x="112" y="105"/>
                      <a:pt x="113" y="105"/>
                    </a:cubicBezTo>
                    <a:cubicBezTo>
                      <a:pt x="198" y="105"/>
                      <a:pt x="198" y="105"/>
                      <a:pt x="198" y="105"/>
                    </a:cubicBezTo>
                    <a:cubicBezTo>
                      <a:pt x="205" y="105"/>
                      <a:pt x="210" y="100"/>
                      <a:pt x="210" y="93"/>
                    </a:cubicBezTo>
                    <a:cubicBezTo>
                      <a:pt x="210" y="82"/>
                      <a:pt x="210" y="82"/>
                      <a:pt x="210" y="82"/>
                    </a:cubicBezTo>
                    <a:cubicBezTo>
                      <a:pt x="210" y="75"/>
                      <a:pt x="205" y="70"/>
                      <a:pt x="198" y="70"/>
                    </a:cubicBezTo>
                    <a:cubicBezTo>
                      <a:pt x="144" y="70"/>
                      <a:pt x="144" y="70"/>
                      <a:pt x="144" y="70"/>
                    </a:cubicBezTo>
                    <a:cubicBezTo>
                      <a:pt x="150" y="64"/>
                      <a:pt x="150" y="64"/>
                      <a:pt x="150" y="64"/>
                    </a:cubicBezTo>
                    <a:cubicBezTo>
                      <a:pt x="153" y="61"/>
                      <a:pt x="154" y="58"/>
                      <a:pt x="154" y="55"/>
                    </a:cubicBezTo>
                    <a:cubicBezTo>
                      <a:pt x="154" y="52"/>
                      <a:pt x="152" y="49"/>
                      <a:pt x="150" y="47"/>
                    </a:cubicBezTo>
                    <a:cubicBezTo>
                      <a:pt x="144" y="40"/>
                      <a:pt x="144" y="40"/>
                      <a:pt x="144" y="40"/>
                    </a:cubicBezTo>
                    <a:cubicBezTo>
                      <a:pt x="143" y="39"/>
                      <a:pt x="142" y="39"/>
                      <a:pt x="140" y="38"/>
                    </a:cubicBezTo>
                    <a:cubicBezTo>
                      <a:pt x="140" y="37"/>
                      <a:pt x="139" y="36"/>
                      <a:pt x="138" y="35"/>
                    </a:cubicBezTo>
                    <a:cubicBezTo>
                      <a:pt x="131" y="28"/>
                      <a:pt x="131" y="28"/>
                      <a:pt x="131" y="28"/>
                    </a:cubicBezTo>
                    <a:cubicBezTo>
                      <a:pt x="131" y="27"/>
                      <a:pt x="129" y="26"/>
                      <a:pt x="128" y="25"/>
                    </a:cubicBezTo>
                    <a:cubicBezTo>
                      <a:pt x="128" y="24"/>
                      <a:pt x="127" y="23"/>
                      <a:pt x="126" y="22"/>
                    </a:cubicBezTo>
                    <a:cubicBezTo>
                      <a:pt x="119" y="15"/>
                      <a:pt x="119" y="15"/>
                      <a:pt x="119" y="15"/>
                    </a:cubicBezTo>
                    <a:cubicBezTo>
                      <a:pt x="118" y="14"/>
                      <a:pt x="117" y="13"/>
                      <a:pt x="116" y="13"/>
                    </a:cubicBezTo>
                    <a:cubicBezTo>
                      <a:pt x="115" y="12"/>
                      <a:pt x="114" y="10"/>
                      <a:pt x="113" y="10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5" y="1"/>
                      <a:pt x="102" y="0"/>
                      <a:pt x="98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0" name="Google Shape;258;p3">
                <a:extLst>
                  <a:ext uri="{FF2B5EF4-FFF2-40B4-BE49-F238E27FC236}">
                    <a16:creationId xmlns:a16="http://schemas.microsoft.com/office/drawing/2014/main" id="{0DDB3B57-B84A-470D-B6DA-4BAE69766FAE}"/>
                  </a:ext>
                </a:extLst>
              </p:cNvPr>
              <p:cNvSpPr/>
              <p:nvPr/>
            </p:nvSpPr>
            <p:spPr>
              <a:xfrm>
                <a:off x="277868" y="9084396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1" name="Google Shape;259;p3">
                <a:extLst>
                  <a:ext uri="{FF2B5EF4-FFF2-40B4-BE49-F238E27FC236}">
                    <a16:creationId xmlns:a16="http://schemas.microsoft.com/office/drawing/2014/main" id="{04231644-926B-4DF9-96C3-D9718AB701A3}"/>
                  </a:ext>
                </a:extLst>
              </p:cNvPr>
              <p:cNvSpPr/>
              <p:nvPr/>
            </p:nvSpPr>
            <p:spPr>
              <a:xfrm>
                <a:off x="277868" y="9159009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2" name="Google Shape;260;p3">
                <a:extLst>
                  <a:ext uri="{FF2B5EF4-FFF2-40B4-BE49-F238E27FC236}">
                    <a16:creationId xmlns:a16="http://schemas.microsoft.com/office/drawing/2014/main" id="{C63142F0-1CFB-4A70-834D-13F46B678377}"/>
                  </a:ext>
                </a:extLst>
              </p:cNvPr>
              <p:cNvSpPr/>
              <p:nvPr/>
            </p:nvSpPr>
            <p:spPr>
              <a:xfrm>
                <a:off x="239768" y="8674820"/>
                <a:ext cx="217488" cy="214313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55" y="46"/>
                    </a:moveTo>
                    <a:cubicBezTo>
                      <a:pt x="58" y="43"/>
                      <a:pt x="58" y="39"/>
                      <a:pt x="55" y="37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8" y="0"/>
                      <a:pt x="14" y="0"/>
                      <a:pt x="12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55" y="46"/>
                      <a:pt x="55" y="46"/>
                      <a:pt x="55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3" name="Google Shape;261;p3">
                <a:extLst>
                  <a:ext uri="{FF2B5EF4-FFF2-40B4-BE49-F238E27FC236}">
                    <a16:creationId xmlns:a16="http://schemas.microsoft.com/office/drawing/2014/main" id="{1F84AB1D-9B43-46D3-9258-1E66F1055DB7}"/>
                  </a:ext>
                </a:extLst>
              </p:cNvPr>
              <p:cNvSpPr/>
              <p:nvPr/>
            </p:nvSpPr>
            <p:spPr>
              <a:xfrm>
                <a:off x="-96782" y="8746258"/>
                <a:ext cx="693738" cy="484189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05" extrusionOk="0">
                    <a:moveTo>
                      <a:pt x="241" y="166"/>
                    </a:moveTo>
                    <a:lnTo>
                      <a:pt x="305" y="102"/>
                    </a:lnTo>
                    <a:lnTo>
                      <a:pt x="288" y="88"/>
                    </a:lnTo>
                    <a:lnTo>
                      <a:pt x="130" y="246"/>
                    </a:lnTo>
                    <a:lnTo>
                      <a:pt x="116" y="234"/>
                    </a:lnTo>
                    <a:lnTo>
                      <a:pt x="276" y="74"/>
                    </a:lnTo>
                    <a:lnTo>
                      <a:pt x="260" y="57"/>
                    </a:lnTo>
                    <a:lnTo>
                      <a:pt x="99" y="218"/>
                    </a:lnTo>
                    <a:lnTo>
                      <a:pt x="87" y="206"/>
                    </a:lnTo>
                    <a:lnTo>
                      <a:pt x="248" y="45"/>
                    </a:lnTo>
                    <a:lnTo>
                      <a:pt x="229" y="29"/>
                    </a:lnTo>
                    <a:lnTo>
                      <a:pt x="71" y="189"/>
                    </a:lnTo>
                    <a:lnTo>
                      <a:pt x="56" y="175"/>
                    </a:lnTo>
                    <a:lnTo>
                      <a:pt x="217" y="14"/>
                    </a:lnTo>
                    <a:lnTo>
                      <a:pt x="201" y="0"/>
                    </a:lnTo>
                    <a:lnTo>
                      <a:pt x="30" y="173"/>
                    </a:lnTo>
                    <a:lnTo>
                      <a:pt x="0" y="293"/>
                    </a:lnTo>
                    <a:lnTo>
                      <a:pt x="12" y="305"/>
                    </a:lnTo>
                    <a:lnTo>
                      <a:pt x="132" y="274"/>
                    </a:lnTo>
                    <a:lnTo>
                      <a:pt x="236" y="170"/>
                    </a:lnTo>
                    <a:lnTo>
                      <a:pt x="236" y="192"/>
                    </a:lnTo>
                    <a:lnTo>
                      <a:pt x="437" y="192"/>
                    </a:lnTo>
                    <a:lnTo>
                      <a:pt x="437" y="166"/>
                    </a:lnTo>
                    <a:lnTo>
                      <a:pt x="241" y="166"/>
                    </a:lnTo>
                    <a:close/>
                    <a:moveTo>
                      <a:pt x="19" y="286"/>
                    </a:moveTo>
                    <a:lnTo>
                      <a:pt x="45" y="187"/>
                    </a:lnTo>
                    <a:lnTo>
                      <a:pt x="116" y="260"/>
                    </a:lnTo>
                    <a:lnTo>
                      <a:pt x="19" y="2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sp>
          <p:nvSpPr>
            <p:cNvPr id="51" name="Google Shape;262;p3">
              <a:extLst>
                <a:ext uri="{FF2B5EF4-FFF2-40B4-BE49-F238E27FC236}">
                  <a16:creationId xmlns:a16="http://schemas.microsoft.com/office/drawing/2014/main" id="{2DED2DBE-54CC-4125-86CE-97ABEAC7DECB}"/>
                </a:ext>
              </a:extLst>
            </p:cNvPr>
            <p:cNvSpPr txBox="1"/>
            <p:nvPr/>
          </p:nvSpPr>
          <p:spPr>
            <a:xfrm>
              <a:off x="932118" y="8770019"/>
              <a:ext cx="6961374" cy="644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Tổng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quát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0AC9F400-D4D9-4ADF-BFCE-987EEE0E7866}"/>
              </a:ext>
            </a:extLst>
          </p:cNvPr>
          <p:cNvGrpSpPr/>
          <p:nvPr/>
        </p:nvGrpSpPr>
        <p:grpSpPr>
          <a:xfrm>
            <a:off x="1956965" y="7647671"/>
            <a:ext cx="22533026" cy="4616335"/>
            <a:chOff x="1692512" y="6821091"/>
            <a:chExt cx="22533026" cy="4616335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4B350C74-2436-44FD-9FEF-1A0D49D859BD}"/>
                </a:ext>
              </a:extLst>
            </p:cNvPr>
            <p:cNvGrpSpPr/>
            <p:nvPr/>
          </p:nvGrpSpPr>
          <p:grpSpPr>
            <a:xfrm>
              <a:off x="1692512" y="6858794"/>
              <a:ext cx="6500841" cy="4578632"/>
              <a:chOff x="1692512" y="6858794"/>
              <a:chExt cx="6500841" cy="4578632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4EA27967-AD59-4293-AD8A-2FCBFAC76E85}"/>
                  </a:ext>
                </a:extLst>
              </p:cNvPr>
              <p:cNvSpPr/>
              <p:nvPr/>
            </p:nvSpPr>
            <p:spPr>
              <a:xfrm>
                <a:off x="1692512" y="6858794"/>
                <a:ext cx="5927488" cy="265721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– C – C –</a:t>
                </a:r>
                <a:r>
                  <a:rPr lang="en-US" sz="8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</a:p>
            </p:txBody>
          </p: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E0FB8C49-7A35-4A7C-9CEA-304A2AA09D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0600" y="8830213"/>
                <a:ext cx="533400" cy="660400"/>
              </a:xfrm>
              <a:prstGeom prst="line">
                <a:avLst/>
              </a:prstGeom>
              <a:ln w="920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8FCEF0AF-889E-4E96-B20E-144703EA1B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70600" y="6858794"/>
                <a:ext cx="520700" cy="660400"/>
              </a:xfrm>
              <a:prstGeom prst="line">
                <a:avLst/>
              </a:prstGeom>
              <a:ln w="920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8F22667A-C072-475C-8D55-CA502F5ABF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05912" y="8780207"/>
                <a:ext cx="520700" cy="660400"/>
              </a:xfrm>
              <a:prstGeom prst="line">
                <a:avLst/>
              </a:prstGeom>
              <a:ln w="920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657FAAD8-44D0-4D9E-8542-B4DDA3931B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69387" y="6956653"/>
                <a:ext cx="533400" cy="660400"/>
              </a:xfrm>
              <a:prstGeom prst="line">
                <a:avLst/>
              </a:prstGeom>
              <a:ln w="920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018227C8-E899-4BFB-9602-82D5A0A53F62}"/>
                  </a:ext>
                </a:extLst>
              </p:cNvPr>
              <p:cNvSpPr/>
              <p:nvPr/>
            </p:nvSpPr>
            <p:spPr>
              <a:xfrm>
                <a:off x="5826859" y="8780207"/>
                <a:ext cx="2366494" cy="265721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96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2E4765CE-1525-49A7-9767-0B6B310318F4}"/>
                  </a:ext>
                </a:extLst>
              </p:cNvPr>
              <p:cNvSpPr/>
              <p:nvPr/>
            </p:nvSpPr>
            <p:spPr>
              <a:xfrm>
                <a:off x="1776081" y="8780207"/>
                <a:ext cx="2366494" cy="265721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9600" b="1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</a:t>
                </a:r>
              </a:p>
            </p:txBody>
          </p:sp>
        </p:grpSp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1850C0E1-2721-469B-A206-CAD475D26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96875" y="7211447"/>
              <a:ext cx="6036992" cy="1898960"/>
            </a:xfrm>
            <a:prstGeom prst="rect">
              <a:avLst/>
            </a:prstGeom>
          </p:spPr>
        </p:pic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7C36BC53-01E4-44E8-BE16-7630B756A77A}"/>
                </a:ext>
              </a:extLst>
            </p:cNvPr>
            <p:cNvGrpSpPr/>
            <p:nvPr/>
          </p:nvGrpSpPr>
          <p:grpSpPr>
            <a:xfrm>
              <a:off x="14062312" y="6821091"/>
              <a:ext cx="5927488" cy="2657219"/>
              <a:chOff x="1692512" y="6858794"/>
              <a:chExt cx="5927488" cy="2657219"/>
            </a:xfrm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CC42765-1470-4320-8EE9-BDB90B24C29B}"/>
                  </a:ext>
                </a:extLst>
              </p:cNvPr>
              <p:cNvSpPr/>
              <p:nvPr/>
            </p:nvSpPr>
            <p:spPr>
              <a:xfrm>
                <a:off x="1692512" y="6858794"/>
                <a:ext cx="5927488" cy="265721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 = C </a:t>
                </a:r>
                <a:r>
                  <a:rPr lang="en-US" sz="8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9D9445D4-D5AC-4394-AFE8-FBD5BAFDF9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0600" y="8830213"/>
                <a:ext cx="533400" cy="660400"/>
              </a:xfrm>
              <a:prstGeom prst="line">
                <a:avLst/>
              </a:prstGeom>
              <a:ln w="920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A0F048CD-9129-4DC8-861A-E2EB092CF1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70600" y="6858794"/>
                <a:ext cx="520700" cy="660400"/>
              </a:xfrm>
              <a:prstGeom prst="line">
                <a:avLst/>
              </a:prstGeom>
              <a:ln w="920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A9E6B3BB-8D67-4D6E-990E-F7DB4284D6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05912" y="8780207"/>
                <a:ext cx="520700" cy="660400"/>
              </a:xfrm>
              <a:prstGeom prst="line">
                <a:avLst/>
              </a:prstGeom>
              <a:ln w="920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0C2C4EC9-9024-414A-A438-575661C4D9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69387" y="6956653"/>
                <a:ext cx="533400" cy="660400"/>
              </a:xfrm>
              <a:prstGeom prst="line">
                <a:avLst/>
              </a:prstGeom>
              <a:ln w="920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6E345BB9-3706-4963-80F5-513DB546D7EB}"/>
                </a:ext>
              </a:extLst>
            </p:cNvPr>
            <p:cNvSpPr/>
            <p:nvPr/>
          </p:nvSpPr>
          <p:spPr>
            <a:xfrm>
              <a:off x="18298050" y="6918950"/>
              <a:ext cx="5927488" cy="2657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</a:t>
              </a:r>
              <a:r>
                <a:rPr lang="en-US" sz="8800" b="1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H</a:t>
              </a:r>
              <a:r>
                <a:rPr lang="en-US" sz="8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1C0E9BDC-8AC3-A140-4BA1-2780030EA71E}"/>
              </a:ext>
            </a:extLst>
          </p:cNvPr>
          <p:cNvSpPr txBox="1"/>
          <p:nvPr/>
        </p:nvSpPr>
        <p:spPr>
          <a:xfrm>
            <a:off x="8467151" y="10656494"/>
            <a:ext cx="10579199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Qui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tắc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Zaitsev: Trong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Hydrogen halide (HX)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khỏi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halogen,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halogen (X)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ưu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hydrogen (H) ở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cacbon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bậc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172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8635172-E9D6-F3C8-2D97-ACD64FEA377C}"/>
              </a:ext>
            </a:extLst>
          </p:cNvPr>
          <p:cNvGrpSpPr/>
          <p:nvPr/>
        </p:nvGrpSpPr>
        <p:grpSpPr>
          <a:xfrm>
            <a:off x="4430471" y="11288612"/>
            <a:ext cx="12984645" cy="1210616"/>
            <a:chOff x="6634221" y="11937886"/>
            <a:chExt cx="12984645" cy="1210616"/>
          </a:xfrm>
        </p:grpSpPr>
        <p:sp>
          <p:nvSpPr>
            <p:cNvPr id="3" name="Rectangle 19">
              <a:extLst>
                <a:ext uri="{FF2B5EF4-FFF2-40B4-BE49-F238E27FC236}">
                  <a16:creationId xmlns:a16="http://schemas.microsoft.com/office/drawing/2014/main" id="{9055B655-F1ED-469F-1E92-C7EB71503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4221" y="12379061"/>
              <a:ext cx="12984645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4400" dirty="0">
                  <a:solidFill>
                    <a:schemeClr val="tx1"/>
                  </a:solidFill>
                </a:rPr>
                <a:t>CH</a:t>
              </a:r>
              <a:r>
                <a:rPr lang="en-US" altLang="en-US" sz="4400" baseline="-25000" dirty="0">
                  <a:solidFill>
                    <a:schemeClr val="tx1"/>
                  </a:solidFill>
                </a:rPr>
                <a:t>3</a:t>
              </a:r>
              <a:r>
                <a:rPr lang="en-US" altLang="en-US" sz="4400" dirty="0">
                  <a:solidFill>
                    <a:schemeClr val="tx1"/>
                  </a:solidFill>
                </a:rPr>
                <a:t>–CH</a:t>
              </a:r>
              <a:r>
                <a:rPr lang="en-US" altLang="en-US" sz="4400" baseline="-25000" dirty="0">
                  <a:solidFill>
                    <a:schemeClr val="tx1"/>
                  </a:solidFill>
                </a:rPr>
                <a:t>2</a:t>
              </a:r>
              <a:r>
                <a:rPr lang="en-US" altLang="en-US" sz="4400" dirty="0">
                  <a:solidFill>
                    <a:srgbClr val="3333FF"/>
                  </a:solidFill>
                </a:rPr>
                <a:t>Br </a:t>
              </a:r>
              <a:r>
                <a:rPr lang="en-US" altLang="en-US" sz="4400" dirty="0">
                  <a:solidFill>
                    <a:schemeClr val="tx1"/>
                  </a:solidFill>
                </a:rPr>
                <a:t>+ KOH -------</a:t>
              </a:r>
              <a:r>
                <a:rPr lang="en-US" altLang="en-US" sz="4400" dirty="0">
                  <a:solidFill>
                    <a:schemeClr val="tx1"/>
                  </a:solidFill>
                  <a:sym typeface="Symbol" panose="05050102010706020507" pitchFamily="18" charset="2"/>
                </a:rPr>
                <a:t> </a:t>
              </a:r>
              <a:r>
                <a:rPr lang="en-US" altLang="en-US" sz="4400" dirty="0">
                  <a:solidFill>
                    <a:schemeClr val="tx1"/>
                  </a:solidFill>
                </a:rPr>
                <a:t>CH</a:t>
              </a:r>
              <a:r>
                <a:rPr lang="en-US" altLang="en-US" sz="4400" baseline="-25000" dirty="0">
                  <a:solidFill>
                    <a:schemeClr val="tx1"/>
                  </a:solidFill>
                  <a:sym typeface="Symbol" panose="05050102010706020507" pitchFamily="18" charset="2"/>
                </a:rPr>
                <a:t>2</a:t>
              </a:r>
              <a:r>
                <a:rPr lang="en-US" altLang="en-US" sz="4400" dirty="0">
                  <a:solidFill>
                    <a:schemeClr val="tx1"/>
                  </a:solidFill>
                  <a:sym typeface="Symbol" panose="05050102010706020507" pitchFamily="18" charset="2"/>
                </a:rPr>
                <a:t>=CH</a:t>
              </a:r>
              <a:r>
                <a:rPr lang="en-US" altLang="en-US" sz="4400" baseline="-25000" dirty="0">
                  <a:solidFill>
                    <a:schemeClr val="tx1"/>
                  </a:solidFill>
                  <a:sym typeface="Symbol" panose="05050102010706020507" pitchFamily="18" charset="2"/>
                </a:rPr>
                <a:t>2</a:t>
              </a:r>
              <a:r>
                <a:rPr lang="en-US" altLang="en-US" sz="4400" dirty="0">
                  <a:solidFill>
                    <a:schemeClr val="tx1"/>
                  </a:solidFill>
                  <a:sym typeface="Symbol" panose="05050102010706020507" pitchFamily="18" charset="2"/>
                </a:rPr>
                <a:t> + K</a:t>
              </a:r>
              <a:r>
                <a:rPr lang="en-US" altLang="en-US" sz="4400" dirty="0">
                  <a:solidFill>
                    <a:srgbClr val="3333FF"/>
                  </a:solidFill>
                  <a:sym typeface="Symbol" panose="05050102010706020507" pitchFamily="18" charset="2"/>
                </a:rPr>
                <a:t>Br</a:t>
              </a:r>
              <a:r>
                <a:rPr lang="en-US" altLang="en-US" sz="4400" dirty="0">
                  <a:solidFill>
                    <a:schemeClr val="tx1"/>
                  </a:solidFill>
                  <a:sym typeface="Symbol" panose="05050102010706020507" pitchFamily="18" charset="2"/>
                </a:rPr>
                <a:t>  + H</a:t>
              </a:r>
              <a:r>
                <a:rPr lang="en-US" altLang="en-US" sz="4400" baseline="-25000" dirty="0">
                  <a:solidFill>
                    <a:schemeClr val="tx1"/>
                  </a:solidFill>
                  <a:sym typeface="Symbol" panose="05050102010706020507" pitchFamily="18" charset="2"/>
                </a:rPr>
                <a:t>2</a:t>
              </a:r>
              <a:r>
                <a:rPr lang="en-US" altLang="en-US" sz="4400" dirty="0">
                  <a:solidFill>
                    <a:schemeClr val="tx1"/>
                  </a:solidFill>
                  <a:sym typeface="Symbol" panose="05050102010706020507" pitchFamily="18" charset="2"/>
                </a:rPr>
                <a:t>O</a:t>
              </a:r>
            </a:p>
          </p:txBody>
        </p:sp>
        <p:sp>
          <p:nvSpPr>
            <p:cNvPr id="4" name="Rectangle 20">
              <a:extLst>
                <a:ext uri="{FF2B5EF4-FFF2-40B4-BE49-F238E27FC236}">
                  <a16:creationId xmlns:a16="http://schemas.microsoft.com/office/drawing/2014/main" id="{4B7AFD10-E281-2F54-4E8A-DF44C75FE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81308" y="11937886"/>
              <a:ext cx="2294218" cy="63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35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lang="en-US" altLang="en-US" sz="3500" baseline="-250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en-US" altLang="en-US" sz="35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</a:t>
              </a:r>
              <a:r>
                <a:rPr lang="en-US" altLang="en-US" sz="3500" baseline="-250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r>
                <a:rPr lang="en-US" altLang="en-US" sz="35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OH, t</a:t>
              </a:r>
              <a:r>
                <a:rPr lang="en-US" altLang="en-US" sz="3500" baseline="300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</a:t>
              </a:r>
            </a:p>
          </p:txBody>
        </p:sp>
      </p:grpSp>
      <p:sp>
        <p:nvSpPr>
          <p:cNvPr id="5" name="Google Shape;244;p3">
            <a:extLst>
              <a:ext uri="{FF2B5EF4-FFF2-40B4-BE49-F238E27FC236}">
                <a16:creationId xmlns:a16="http://schemas.microsoft.com/office/drawing/2014/main" id="{7974F52F-5667-7600-B8B1-97805962B03C}"/>
              </a:ext>
            </a:extLst>
          </p:cNvPr>
          <p:cNvSpPr/>
          <p:nvPr/>
        </p:nvSpPr>
        <p:spPr>
          <a:xfrm>
            <a:off x="-448283" y="1779702"/>
            <a:ext cx="2362046" cy="804767"/>
          </a:xfrm>
          <a:prstGeom prst="roundRect">
            <a:avLst>
              <a:gd name="adj" fmla="val 16667"/>
            </a:avLst>
          </a:prstGeom>
          <a:solidFill>
            <a:srgbClr val="145F82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46;p3">
            <a:extLst>
              <a:ext uri="{FF2B5EF4-FFF2-40B4-BE49-F238E27FC236}">
                <a16:creationId xmlns:a16="http://schemas.microsoft.com/office/drawing/2014/main" id="{6973CE51-7A8C-E834-AB07-59A22732BCD5}"/>
              </a:ext>
            </a:extLst>
          </p:cNvPr>
          <p:cNvSpPr txBox="1"/>
          <p:nvPr/>
        </p:nvSpPr>
        <p:spPr>
          <a:xfrm>
            <a:off x="1913763" y="1779702"/>
            <a:ext cx="172819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TÍNH CHẤT HÓA HỌC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" name="Google Shape;245;p3">
            <a:extLst>
              <a:ext uri="{FF2B5EF4-FFF2-40B4-BE49-F238E27FC236}">
                <a16:creationId xmlns:a16="http://schemas.microsoft.com/office/drawing/2014/main" id="{4E7D8581-0188-F1A0-96C1-A97DA6858F11}"/>
              </a:ext>
            </a:extLst>
          </p:cNvPr>
          <p:cNvSpPr txBox="1"/>
          <p:nvPr/>
        </p:nvSpPr>
        <p:spPr>
          <a:xfrm>
            <a:off x="365815" y="1779702"/>
            <a:ext cx="1470295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 dirty="0" smtClean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III.</a:t>
            </a:r>
            <a:endParaRPr sz="43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51AC45-0B47-ED5A-4C2C-B96274D7B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763" y="3176346"/>
            <a:ext cx="15307733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halogen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OH</a:t>
            </a:r>
            <a:endParaRPr lang="en-US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altLang="en-US" sz="44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7A0FDF-BF1A-C44A-ED75-5FCE4BA49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8888" y="4563400"/>
            <a:ext cx="12984645" cy="76944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alt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PT </a:t>
            </a:r>
            <a:r>
              <a:rPr lang="en-US" alt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alt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quát</a:t>
            </a:r>
            <a:r>
              <a:rPr lang="en-US" alt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R-X  + NaOH  </a:t>
            </a:r>
            <a:r>
              <a:rPr lang="en-US" alt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</a:t>
            </a:r>
            <a:r>
              <a:rPr lang="en-US" alt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R-OH</a:t>
            </a:r>
            <a:r>
              <a:rPr lang="en-US" alt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  + </a:t>
            </a:r>
            <a:r>
              <a:rPr lang="en-US" alt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NaX</a:t>
            </a:r>
            <a:endParaRPr lang="en-US" altLang="en-US" sz="4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34F01E-7798-83B1-9CD8-1A67F809F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088" y="6353611"/>
            <a:ext cx="13414846" cy="1565621"/>
          </a:xfrm>
          <a:prstGeom prst="rect">
            <a:avLst/>
          </a:prstGeom>
        </p:spPr>
      </p:pic>
      <p:sp>
        <p:nvSpPr>
          <p:cNvPr id="11" name="Google Shape;292;p4">
            <a:extLst>
              <a:ext uri="{FF2B5EF4-FFF2-40B4-BE49-F238E27FC236}">
                <a16:creationId xmlns:a16="http://schemas.microsoft.com/office/drawing/2014/main" id="{117C92E9-BFE8-9441-39D0-FFAE180E5942}"/>
              </a:ext>
            </a:extLst>
          </p:cNvPr>
          <p:cNvSpPr txBox="1"/>
          <p:nvPr/>
        </p:nvSpPr>
        <p:spPr>
          <a:xfrm>
            <a:off x="2391331" y="6406988"/>
            <a:ext cx="257698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7E95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Ví</a:t>
            </a:r>
            <a:r>
              <a:rPr lang="en-US" sz="4400" b="1" dirty="0">
                <a:solidFill>
                  <a:srgbClr val="7E95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solidFill>
                  <a:srgbClr val="7E95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dụ</a:t>
            </a:r>
            <a:r>
              <a:rPr lang="en-US" sz="4400" b="1" dirty="0">
                <a:solidFill>
                  <a:srgbClr val="7E95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4400" b="1" dirty="0">
              <a:solidFill>
                <a:srgbClr val="7E953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4E4156-FE75-84FE-F485-0B827ED47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1983" y="8094138"/>
            <a:ext cx="15307733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hydrogen halide:</a:t>
            </a:r>
            <a:endParaRPr lang="en-US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altLang="en-US" sz="44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7C16E0-B92B-5C18-C9A3-10A9B91FCD1E}"/>
              </a:ext>
            </a:extLst>
          </p:cNvPr>
          <p:cNvSpPr txBox="1"/>
          <p:nvPr/>
        </p:nvSpPr>
        <p:spPr>
          <a:xfrm>
            <a:off x="2235145" y="9185059"/>
            <a:ext cx="14596534" cy="198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đun halogenoalkane với KOH trong ethanol sẽ xảy ra phản ứng tách hydrogen halide tạo thành alkene.</a:t>
            </a:r>
            <a:endParaRPr lang="en-US" sz="4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Google Shape;292;p4">
            <a:extLst>
              <a:ext uri="{FF2B5EF4-FFF2-40B4-BE49-F238E27FC236}">
                <a16:creationId xmlns:a16="http://schemas.microsoft.com/office/drawing/2014/main" id="{7EC9E7D2-6CBA-A4E1-74F8-565FBAB04449}"/>
              </a:ext>
            </a:extLst>
          </p:cNvPr>
          <p:cNvSpPr txBox="1"/>
          <p:nvPr/>
        </p:nvSpPr>
        <p:spPr>
          <a:xfrm>
            <a:off x="2391331" y="11705684"/>
            <a:ext cx="257698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7E95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Ví</a:t>
            </a:r>
            <a:r>
              <a:rPr lang="en-US" sz="4400" b="1" dirty="0">
                <a:solidFill>
                  <a:srgbClr val="7E95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solidFill>
                  <a:srgbClr val="7E95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dụ</a:t>
            </a:r>
            <a:r>
              <a:rPr lang="en-US" sz="4400" b="1" dirty="0">
                <a:solidFill>
                  <a:srgbClr val="7E95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1:</a:t>
            </a:r>
            <a:endParaRPr sz="4400" b="1" dirty="0">
              <a:solidFill>
                <a:srgbClr val="7E953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9142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8" grpId="0"/>
      <p:bldP spid="9" grpId="0" animBg="1"/>
      <p:bldP spid="11" grpId="0"/>
      <p:bldP spid="12" grpId="0"/>
      <p:bldP spid="15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4;p3">
            <a:extLst>
              <a:ext uri="{FF2B5EF4-FFF2-40B4-BE49-F238E27FC236}">
                <a16:creationId xmlns:a16="http://schemas.microsoft.com/office/drawing/2014/main" id="{93A1352F-44E0-0BA7-741D-F67D7B74B354}"/>
              </a:ext>
            </a:extLst>
          </p:cNvPr>
          <p:cNvSpPr/>
          <p:nvPr/>
        </p:nvSpPr>
        <p:spPr>
          <a:xfrm>
            <a:off x="-448283" y="1779702"/>
            <a:ext cx="2362046" cy="804767"/>
          </a:xfrm>
          <a:prstGeom prst="roundRect">
            <a:avLst>
              <a:gd name="adj" fmla="val 16667"/>
            </a:avLst>
          </a:prstGeom>
          <a:solidFill>
            <a:srgbClr val="145F82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46;p3">
            <a:extLst>
              <a:ext uri="{FF2B5EF4-FFF2-40B4-BE49-F238E27FC236}">
                <a16:creationId xmlns:a16="http://schemas.microsoft.com/office/drawing/2014/main" id="{75DAE2A4-89AD-F0B7-D9FD-0436049CC70C}"/>
              </a:ext>
            </a:extLst>
          </p:cNvPr>
          <p:cNvSpPr txBox="1"/>
          <p:nvPr/>
        </p:nvSpPr>
        <p:spPr>
          <a:xfrm>
            <a:off x="1913763" y="1779702"/>
            <a:ext cx="172819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ỨNG DỤNG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" name="Google Shape;245;p3">
            <a:extLst>
              <a:ext uri="{FF2B5EF4-FFF2-40B4-BE49-F238E27FC236}">
                <a16:creationId xmlns:a16="http://schemas.microsoft.com/office/drawing/2014/main" id="{17712909-70F5-0774-288D-9A59423DA031}"/>
              </a:ext>
            </a:extLst>
          </p:cNvPr>
          <p:cNvSpPr txBox="1"/>
          <p:nvPr/>
        </p:nvSpPr>
        <p:spPr>
          <a:xfrm>
            <a:off x="365815" y="1779702"/>
            <a:ext cx="1470295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 dirty="0" smtClean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IV.</a:t>
            </a:r>
            <a:endParaRPr sz="43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2" name="Picture 11" descr="Bình xịt giúp ức chế cơn đau, không có tác dụng điều trị vết thương. Ảnh: Slate">
            <a:extLst>
              <a:ext uri="{FF2B5EF4-FFF2-40B4-BE49-F238E27FC236}">
                <a16:creationId xmlns:a16="http://schemas.microsoft.com/office/drawing/2014/main" id="{8288470B-2C7E-385F-79D1-65045514DE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388" y="7786688"/>
            <a:ext cx="6364323" cy="441965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9C8A8A2-922E-47D2-321F-0159D87DA64C}"/>
              </a:ext>
            </a:extLst>
          </p:cNvPr>
          <p:cNvSpPr/>
          <p:nvPr/>
        </p:nvSpPr>
        <p:spPr>
          <a:xfrm>
            <a:off x="9144000" y="12296036"/>
            <a:ext cx="5401574" cy="813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 gây tê cục bộ</a:t>
            </a:r>
            <a:endParaRPr lang="en-US" sz="28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8C1AB1-BB33-44D2-E085-4B506DA84F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040" b="11326"/>
          <a:stretch/>
        </p:blipFill>
        <p:spPr>
          <a:xfrm>
            <a:off x="1836110" y="2533714"/>
            <a:ext cx="6194857" cy="48823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54EF5B-B469-AD36-1913-F014BB12EF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788" b="5581"/>
          <a:stretch/>
        </p:blipFill>
        <p:spPr bwMode="auto">
          <a:xfrm>
            <a:off x="1836110" y="7781983"/>
            <a:ext cx="5747420" cy="52690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7"/>
          <a:stretch/>
        </p:blipFill>
        <p:spPr>
          <a:xfrm>
            <a:off x="8705849" y="2230076"/>
            <a:ext cx="5867400" cy="46533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9144000" y="6883380"/>
            <a:ext cx="72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Tefon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làm chảo chống dính.</a:t>
            </a:r>
            <a:endParaRPr lang="vi-VN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422" y="2086749"/>
            <a:ext cx="5383278" cy="4939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422" y="7615295"/>
            <a:ext cx="5826597" cy="4591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554450" y="7114212"/>
            <a:ext cx="4810885" cy="501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0" name="TextBox 9"/>
          <p:cNvSpPr txBox="1"/>
          <p:nvPr/>
        </p:nvSpPr>
        <p:spPr>
          <a:xfrm>
            <a:off x="16363138" y="7024521"/>
            <a:ext cx="55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 su chloroprene chế tạo đồ bơi </a:t>
            </a:r>
            <a:endParaRPr lang="vi-VN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C8A8A2-922E-47D2-321F-0159D87DA64C}"/>
              </a:ext>
            </a:extLst>
          </p:cNvPr>
          <p:cNvSpPr/>
          <p:nvPr/>
        </p:nvSpPr>
        <p:spPr>
          <a:xfrm>
            <a:off x="15820126" y="12185467"/>
            <a:ext cx="5382524" cy="749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Dược phẩm </a:t>
            </a:r>
            <a:endParaRPr lang="en-US" sz="28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95583" y="6482566"/>
            <a:ext cx="76471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...</a:t>
            </a:r>
            <a:endParaRPr lang="vi-VN" sz="9600" dirty="0"/>
          </a:p>
        </p:txBody>
      </p:sp>
      <p:pic>
        <p:nvPicPr>
          <p:cNvPr id="16" name="Video-dong-ho-dem-nguoc-trong-powerpoint-www_tiengdong_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94830" y="5897766"/>
            <a:ext cx="3652345" cy="273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8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2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2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3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400"/>
                            </p:stCondLst>
                            <p:childTnLst>
                              <p:par>
                                <p:cTn id="5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7075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751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8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4" grpId="0" animBg="1"/>
      <p:bldP spid="5" grpId="0"/>
      <p:bldP spid="13" grpId="0"/>
      <p:bldP spid="13" grpId="1"/>
      <p:bldP spid="13" grpId="2"/>
      <p:bldP spid="3" grpId="0"/>
      <p:bldP spid="3" grpId="1"/>
      <p:bldP spid="10" grpId="0"/>
      <p:bldP spid="10" grpId="1"/>
      <p:bldP spid="10" grpId="2"/>
      <p:bldP spid="15" grpId="0"/>
      <p:bldP spid="15" grpId="1"/>
      <p:bldP spid="15" grpId="2"/>
      <p:bldP spid="11" grpId="0"/>
      <p:bldP spid="1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4;p3">
            <a:extLst>
              <a:ext uri="{FF2B5EF4-FFF2-40B4-BE49-F238E27FC236}">
                <a16:creationId xmlns:a16="http://schemas.microsoft.com/office/drawing/2014/main" id="{09DB43E5-67ED-136A-525D-C30AEB49ABE7}"/>
              </a:ext>
            </a:extLst>
          </p:cNvPr>
          <p:cNvSpPr/>
          <p:nvPr/>
        </p:nvSpPr>
        <p:spPr>
          <a:xfrm>
            <a:off x="-448283" y="1779702"/>
            <a:ext cx="2362046" cy="804767"/>
          </a:xfrm>
          <a:prstGeom prst="roundRect">
            <a:avLst>
              <a:gd name="adj" fmla="val 16667"/>
            </a:avLst>
          </a:prstGeom>
          <a:solidFill>
            <a:srgbClr val="145F82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46;p3">
            <a:extLst>
              <a:ext uri="{FF2B5EF4-FFF2-40B4-BE49-F238E27FC236}">
                <a16:creationId xmlns:a16="http://schemas.microsoft.com/office/drawing/2014/main" id="{32A36DEA-BBD8-E0F6-0EB6-A6917B94A1B5}"/>
              </a:ext>
            </a:extLst>
          </p:cNvPr>
          <p:cNvSpPr txBox="1"/>
          <p:nvPr/>
        </p:nvSpPr>
        <p:spPr>
          <a:xfrm>
            <a:off x="1913763" y="1779702"/>
            <a:ext cx="172819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ỨNG DỤNG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" name="Google Shape;245;p3">
            <a:extLst>
              <a:ext uri="{FF2B5EF4-FFF2-40B4-BE49-F238E27FC236}">
                <a16:creationId xmlns:a16="http://schemas.microsoft.com/office/drawing/2014/main" id="{CF3E5153-6D77-7C86-63E9-9723033EB15A}"/>
              </a:ext>
            </a:extLst>
          </p:cNvPr>
          <p:cNvSpPr txBox="1"/>
          <p:nvPr/>
        </p:nvSpPr>
        <p:spPr>
          <a:xfrm>
            <a:off x="365815" y="1779702"/>
            <a:ext cx="1470295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 dirty="0" smtClean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</a:t>
            </a:r>
            <a:r>
              <a:rPr lang="en-US" sz="4300" b="1" dirty="0" smtClean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V.</a:t>
            </a:r>
            <a:endParaRPr sz="43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D190AE-41E4-57DC-C62C-AACBD83A2A36}"/>
              </a:ext>
            </a:extLst>
          </p:cNvPr>
          <p:cNvSpPr txBox="1"/>
          <p:nvPr/>
        </p:nvSpPr>
        <p:spPr>
          <a:xfrm>
            <a:off x="3841124" y="3014209"/>
            <a:ext cx="19175183" cy="10703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lnSpc>
                <a:spcPct val="200000"/>
              </a:lnSpc>
              <a:buSzPts val="3200"/>
              <a:buFont typeface="Times New Roman" panose="02020603050405020304" pitchFamily="18" charset="0"/>
              <a:buChar char="•"/>
            </a:pPr>
            <a:r>
              <a:rPr lang="en-US" sz="4400" b="1" i="0" u="sng" strike="noStrike" kern="1200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400" b="1" i="0" u="sng" strike="noStrike" kern="1200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 dung môi:</a:t>
            </a:r>
            <a:r>
              <a:rPr lang="vi-VN" sz="4400" b="0" i="0" u="none" strike="noStrike" kern="1200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metylen, clorofom, cacbon tetraclorua… là những chất lỏng hoà tan được nhiều chất hữu cơ đồng thời còn dễ bay hơi, dễ giải phóng khỏi hỗn hợp.</a:t>
            </a:r>
            <a:endParaRPr lang="vi-VN" sz="4400" b="0" i="0" u="sng" strike="noStrike" kern="1200" baseline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rtl="0">
              <a:lnSpc>
                <a:spcPct val="200000"/>
              </a:lnSpc>
              <a:buSzPts val="3200"/>
              <a:buFont typeface="Times New Roman" panose="02020603050405020304" pitchFamily="18" charset="0"/>
              <a:buChar char="•"/>
            </a:pPr>
            <a:r>
              <a:rPr lang="en-US" sz="4400" b="1" i="0" u="sng" strike="noStrike" kern="1200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400" b="1" i="0" u="sng" strike="noStrike" kern="1200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 nguyên liệu cho tổng hợp hữu cơ:</a:t>
            </a:r>
            <a:r>
              <a:rPr lang="vi-VN" sz="4400" b="0" i="0" u="none" strike="noStrike" kern="1200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Các dẫn xuất halogen của etilen, butilen được dùng làm monome tổng hợp polime quan trọng.</a:t>
            </a:r>
            <a:endParaRPr lang="vi-VN" sz="4400" b="0" i="0" u="sng" strike="noStrike" kern="1200" baseline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rtl="0">
              <a:lnSpc>
                <a:spcPct val="200000"/>
              </a:lnSpc>
              <a:buSzPts val="3200"/>
              <a:buFont typeface="Times New Roman" panose="02020603050405020304" pitchFamily="18" charset="0"/>
              <a:buChar char="•"/>
            </a:pPr>
            <a:r>
              <a:rPr lang="en-US" sz="4400" b="1" i="0" u="sng" strike="noStrike" kern="1200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400" b="1" i="0" u="sng" strike="noStrike" kern="1200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ứng dụng khác:</a:t>
            </a:r>
            <a:r>
              <a:rPr lang="vi-VN" sz="4400" b="0" i="0" u="none" strike="noStrike" kern="1200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làm chất gây mê trong phẫu thuật, diệt sâu bọ, phòng trừ dịch hại, diệt cỏ, kích thích sinh trưởng ở thực vật…</a:t>
            </a:r>
          </a:p>
          <a:p>
            <a:pPr>
              <a:lnSpc>
                <a:spcPct val="200000"/>
              </a:lnSpc>
            </a:pPr>
            <a:endParaRPr lang="en-US" altLang="en-US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48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>
            <a:extLst>
              <a:ext uri="{FF2B5EF4-FFF2-40B4-BE49-F238E27FC236}">
                <a16:creationId xmlns:a16="http://schemas.microsoft.com/office/drawing/2014/main" id="{A36AF45F-657B-520C-AC9F-3CD00FA49572}"/>
              </a:ext>
            </a:extLst>
          </p:cNvPr>
          <p:cNvGrpSpPr/>
          <p:nvPr/>
        </p:nvGrpSpPr>
        <p:grpSpPr>
          <a:xfrm>
            <a:off x="429793" y="2154736"/>
            <a:ext cx="6962321" cy="960549"/>
            <a:chOff x="13477876" y="4114800"/>
            <a:chExt cx="6962774" cy="960438"/>
          </a:xfrm>
        </p:grpSpPr>
        <p:sp>
          <p:nvSpPr>
            <p:cNvPr id="3" name="Freeform 71">
              <a:extLst>
                <a:ext uri="{FF2B5EF4-FFF2-40B4-BE49-F238E27FC236}">
                  <a16:creationId xmlns:a16="http://schemas.microsoft.com/office/drawing/2014/main" id="{4F48B44A-F72F-C723-F5CD-489A93AB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76" y="4657725"/>
              <a:ext cx="6962774" cy="417513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solidFill>
              <a:srgbClr val="B9E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4" name="Oval 72">
              <a:extLst>
                <a:ext uri="{FF2B5EF4-FFF2-40B4-BE49-F238E27FC236}">
                  <a16:creationId xmlns:a16="http://schemas.microsoft.com/office/drawing/2014/main" id="{C8D962B4-847E-C9E8-B800-DC679A254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11288" y="4114800"/>
              <a:ext cx="285750" cy="2809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5" name="Freeform 73">
              <a:extLst>
                <a:ext uri="{FF2B5EF4-FFF2-40B4-BE49-F238E27FC236}">
                  <a16:creationId xmlns:a16="http://schemas.microsoft.com/office/drawing/2014/main" id="{9E86D8CD-41EB-41EB-B2D2-2B52994A2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45 w 56"/>
                <a:gd name="T3" fmla="*/ 10 h 51"/>
                <a:gd name="T4" fmla="*/ 56 w 56"/>
                <a:gd name="T5" fmla="*/ 12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7" y="0"/>
                    <a:pt x="45" y="10"/>
                  </a:cubicBezTo>
                  <a:cubicBezTo>
                    <a:pt x="51" y="12"/>
                    <a:pt x="52" y="12"/>
                    <a:pt x="56" y="12"/>
                  </a:cubicBezTo>
                  <a:cubicBezTo>
                    <a:pt x="55" y="30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3B852398-B731-6997-A341-BF62977BA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7" name="Freeform 75">
              <a:extLst>
                <a:ext uri="{FF2B5EF4-FFF2-40B4-BE49-F238E27FC236}">
                  <a16:creationId xmlns:a16="http://schemas.microsoft.com/office/drawing/2014/main" id="{608F6234-1C85-0F35-95A2-5D51E004F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8" name="Freeform 76">
              <a:extLst>
                <a:ext uri="{FF2B5EF4-FFF2-40B4-BE49-F238E27FC236}">
                  <a16:creationId xmlns:a16="http://schemas.microsoft.com/office/drawing/2014/main" id="{3DFA2D1F-500F-2BFD-5F96-C207C32EC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415925" cy="190500"/>
            </a:xfrm>
            <a:custGeom>
              <a:avLst/>
              <a:gdLst>
                <a:gd name="T0" fmla="*/ 72 w 111"/>
                <a:gd name="T1" fmla="*/ 8 h 51"/>
                <a:gd name="T2" fmla="*/ 56 w 111"/>
                <a:gd name="T3" fmla="*/ 11 h 51"/>
                <a:gd name="T4" fmla="*/ 39 w 111"/>
                <a:gd name="T5" fmla="*/ 8 h 51"/>
                <a:gd name="T6" fmla="*/ 0 w 111"/>
                <a:gd name="T7" fmla="*/ 18 h 51"/>
                <a:gd name="T8" fmla="*/ 56 w 111"/>
                <a:gd name="T9" fmla="*/ 51 h 51"/>
                <a:gd name="T10" fmla="*/ 111 w 111"/>
                <a:gd name="T11" fmla="*/ 18 h 51"/>
                <a:gd name="T12" fmla="*/ 72 w 111"/>
                <a:gd name="T13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51">
                  <a:moveTo>
                    <a:pt x="72" y="8"/>
                  </a:moveTo>
                  <a:cubicBezTo>
                    <a:pt x="63" y="11"/>
                    <a:pt x="59" y="11"/>
                    <a:pt x="56" y="11"/>
                  </a:cubicBezTo>
                  <a:cubicBezTo>
                    <a:pt x="52" y="11"/>
                    <a:pt x="48" y="11"/>
                    <a:pt x="39" y="8"/>
                  </a:cubicBezTo>
                  <a:cubicBezTo>
                    <a:pt x="10" y="0"/>
                    <a:pt x="0" y="18"/>
                    <a:pt x="0" y="18"/>
                  </a:cubicBezTo>
                  <a:cubicBezTo>
                    <a:pt x="30" y="24"/>
                    <a:pt x="56" y="51"/>
                    <a:pt x="56" y="51"/>
                  </a:cubicBezTo>
                  <a:cubicBezTo>
                    <a:pt x="56" y="51"/>
                    <a:pt x="82" y="24"/>
                    <a:pt x="111" y="18"/>
                  </a:cubicBezTo>
                  <a:cubicBezTo>
                    <a:pt x="111" y="18"/>
                    <a:pt x="101" y="0"/>
                    <a:pt x="72" y="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9" name="Freeform 77">
              <a:extLst>
                <a:ext uri="{FF2B5EF4-FFF2-40B4-BE49-F238E27FC236}">
                  <a16:creationId xmlns:a16="http://schemas.microsoft.com/office/drawing/2014/main" id="{759496E5-C025-3D65-B138-924B3CDF5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5238" y="4452938"/>
              <a:ext cx="566737" cy="176213"/>
            </a:xfrm>
            <a:custGeom>
              <a:avLst/>
              <a:gdLst>
                <a:gd name="T0" fmla="*/ 142 w 151"/>
                <a:gd name="T1" fmla="*/ 1 h 47"/>
                <a:gd name="T2" fmla="*/ 76 w 151"/>
                <a:gd name="T3" fmla="*/ 40 h 47"/>
                <a:gd name="T4" fmla="*/ 10 w 151"/>
                <a:gd name="T5" fmla="*/ 1 h 47"/>
                <a:gd name="T6" fmla="*/ 0 w 151"/>
                <a:gd name="T7" fmla="*/ 7 h 47"/>
                <a:gd name="T8" fmla="*/ 72 w 151"/>
                <a:gd name="T9" fmla="*/ 47 h 47"/>
                <a:gd name="T10" fmla="*/ 76 w 151"/>
                <a:gd name="T11" fmla="*/ 47 h 47"/>
                <a:gd name="T12" fmla="*/ 79 w 151"/>
                <a:gd name="T13" fmla="*/ 47 h 47"/>
                <a:gd name="T14" fmla="*/ 151 w 151"/>
                <a:gd name="T15" fmla="*/ 7 h 47"/>
                <a:gd name="T16" fmla="*/ 142 w 151"/>
                <a:gd name="T17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47">
                  <a:moveTo>
                    <a:pt x="142" y="1"/>
                  </a:moveTo>
                  <a:cubicBezTo>
                    <a:pt x="116" y="7"/>
                    <a:pt x="76" y="40"/>
                    <a:pt x="76" y="40"/>
                  </a:cubicBezTo>
                  <a:cubicBezTo>
                    <a:pt x="76" y="40"/>
                    <a:pt x="36" y="7"/>
                    <a:pt x="10" y="1"/>
                  </a:cubicBezTo>
                  <a:cubicBezTo>
                    <a:pt x="3" y="0"/>
                    <a:pt x="0" y="6"/>
                    <a:pt x="0" y="7"/>
                  </a:cubicBezTo>
                  <a:cubicBezTo>
                    <a:pt x="8" y="11"/>
                    <a:pt x="18" y="4"/>
                    <a:pt x="72" y="47"/>
                  </a:cubicBezTo>
                  <a:cubicBezTo>
                    <a:pt x="73" y="47"/>
                    <a:pt x="76" y="47"/>
                    <a:pt x="76" y="47"/>
                  </a:cubicBezTo>
                  <a:cubicBezTo>
                    <a:pt x="76" y="47"/>
                    <a:pt x="77" y="47"/>
                    <a:pt x="79" y="47"/>
                  </a:cubicBezTo>
                  <a:cubicBezTo>
                    <a:pt x="132" y="4"/>
                    <a:pt x="143" y="11"/>
                    <a:pt x="151" y="7"/>
                  </a:cubicBezTo>
                  <a:cubicBezTo>
                    <a:pt x="151" y="6"/>
                    <a:pt x="148" y="0"/>
                    <a:pt x="142" y="1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0" name="Freeform 78">
              <a:extLst>
                <a:ext uri="{FF2B5EF4-FFF2-40B4-BE49-F238E27FC236}">
                  <a16:creationId xmlns:a16="http://schemas.microsoft.com/office/drawing/2014/main" id="{876924D3-27A0-5248-3743-D97B6AEF8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508500"/>
              <a:ext cx="306387" cy="473075"/>
            </a:xfrm>
            <a:custGeom>
              <a:avLst/>
              <a:gdLst>
                <a:gd name="T0" fmla="*/ 0 w 82"/>
                <a:gd name="T1" fmla="*/ 40 h 126"/>
                <a:gd name="T2" fmla="*/ 8 w 82"/>
                <a:gd name="T3" fmla="*/ 40 h 126"/>
                <a:gd name="T4" fmla="*/ 68 w 82"/>
                <a:gd name="T5" fmla="*/ 0 h 126"/>
                <a:gd name="T6" fmla="*/ 82 w 82"/>
                <a:gd name="T7" fmla="*/ 0 h 126"/>
                <a:gd name="T8" fmla="*/ 75 w 82"/>
                <a:gd name="T9" fmla="*/ 89 h 126"/>
                <a:gd name="T10" fmla="*/ 8 w 82"/>
                <a:gd name="T11" fmla="*/ 126 h 126"/>
                <a:gd name="T12" fmla="*/ 0 w 82"/>
                <a:gd name="T13" fmla="*/ 126 h 126"/>
                <a:gd name="T14" fmla="*/ 0 w 82"/>
                <a:gd name="T15" fmla="*/ 40 h 126"/>
                <a:gd name="T16" fmla="*/ 0 w 82"/>
                <a:gd name="T17" fmla="*/ 4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26">
                  <a:moveTo>
                    <a:pt x="0" y="40"/>
                  </a:move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37" y="9"/>
                    <a:pt x="68" y="0"/>
                  </a:cubicBezTo>
                  <a:cubicBezTo>
                    <a:pt x="71" y="0"/>
                    <a:pt x="82" y="0"/>
                    <a:pt x="82" y="0"/>
                  </a:cubicBezTo>
                  <a:cubicBezTo>
                    <a:pt x="82" y="0"/>
                    <a:pt x="75" y="71"/>
                    <a:pt x="75" y="89"/>
                  </a:cubicBezTo>
                  <a:cubicBezTo>
                    <a:pt x="68" y="89"/>
                    <a:pt x="40" y="90"/>
                    <a:pt x="8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1" name="Freeform 79">
              <a:extLst>
                <a:ext uri="{FF2B5EF4-FFF2-40B4-BE49-F238E27FC236}">
                  <a16:creationId xmlns:a16="http://schemas.microsoft.com/office/drawing/2014/main" id="{EFC5AF66-EAFF-D6BB-04C6-239BB51AF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3013" y="4508500"/>
              <a:ext cx="617537" cy="473075"/>
            </a:xfrm>
            <a:custGeom>
              <a:avLst/>
              <a:gdLst>
                <a:gd name="T0" fmla="*/ 151 w 165"/>
                <a:gd name="T1" fmla="*/ 0 h 126"/>
                <a:gd name="T2" fmla="*/ 91 w 165"/>
                <a:gd name="T3" fmla="*/ 40 h 126"/>
                <a:gd name="T4" fmla="*/ 84 w 165"/>
                <a:gd name="T5" fmla="*/ 40 h 126"/>
                <a:gd name="T6" fmla="*/ 81 w 165"/>
                <a:gd name="T7" fmla="*/ 40 h 126"/>
                <a:gd name="T8" fmla="*/ 75 w 165"/>
                <a:gd name="T9" fmla="*/ 40 h 126"/>
                <a:gd name="T10" fmla="*/ 16 w 165"/>
                <a:gd name="T11" fmla="*/ 0 h 126"/>
                <a:gd name="T12" fmla="*/ 0 w 165"/>
                <a:gd name="T13" fmla="*/ 0 h 126"/>
                <a:gd name="T14" fmla="*/ 9 w 165"/>
                <a:gd name="T15" fmla="*/ 89 h 126"/>
                <a:gd name="T16" fmla="*/ 75 w 165"/>
                <a:gd name="T17" fmla="*/ 126 h 126"/>
                <a:gd name="T18" fmla="*/ 83 w 165"/>
                <a:gd name="T19" fmla="*/ 126 h 126"/>
                <a:gd name="T20" fmla="*/ 91 w 165"/>
                <a:gd name="T21" fmla="*/ 126 h 126"/>
                <a:gd name="T22" fmla="*/ 158 w 165"/>
                <a:gd name="T23" fmla="*/ 89 h 126"/>
                <a:gd name="T24" fmla="*/ 165 w 165"/>
                <a:gd name="T25" fmla="*/ 0 h 126"/>
                <a:gd name="T26" fmla="*/ 151 w 165"/>
                <a:gd name="T2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5" h="126">
                  <a:moveTo>
                    <a:pt x="151" y="0"/>
                  </a:moveTo>
                  <a:cubicBezTo>
                    <a:pt x="120" y="9"/>
                    <a:pt x="91" y="40"/>
                    <a:pt x="91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75" y="40"/>
                    <a:pt x="46" y="9"/>
                    <a:pt x="16" y="0"/>
                  </a:cubicBezTo>
                  <a:cubicBezTo>
                    <a:pt x="12" y="0"/>
                    <a:pt x="0" y="0"/>
                    <a:pt x="0" y="0"/>
                  </a:cubicBezTo>
                  <a:cubicBezTo>
                    <a:pt x="0" y="0"/>
                    <a:pt x="9" y="71"/>
                    <a:pt x="9" y="89"/>
                  </a:cubicBezTo>
                  <a:cubicBezTo>
                    <a:pt x="14" y="89"/>
                    <a:pt x="43" y="90"/>
                    <a:pt x="75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3" y="126"/>
                    <a:pt x="91" y="126"/>
                  </a:cubicBezTo>
                  <a:cubicBezTo>
                    <a:pt x="123" y="90"/>
                    <a:pt x="151" y="89"/>
                    <a:pt x="158" y="89"/>
                  </a:cubicBezTo>
                  <a:cubicBezTo>
                    <a:pt x="158" y="71"/>
                    <a:pt x="165" y="0"/>
                    <a:pt x="165" y="0"/>
                  </a:cubicBezTo>
                  <a:cubicBezTo>
                    <a:pt x="165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2" name="Freeform 80">
              <a:extLst>
                <a:ext uri="{FF2B5EF4-FFF2-40B4-BE49-F238E27FC236}">
                  <a16:creationId xmlns:a16="http://schemas.microsoft.com/office/drawing/2014/main" id="{52297E73-1A0F-C19D-5C6D-E0711A88C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  <a:gd name="T8" fmla="*/ 0 w 19"/>
                <a:gd name="T9" fmla="*/ 204 h 204"/>
                <a:gd name="T10" fmla="*/ 0 w 19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3" name="Freeform 81">
              <a:extLst>
                <a:ext uri="{FF2B5EF4-FFF2-40B4-BE49-F238E27FC236}">
                  <a16:creationId xmlns:a16="http://schemas.microsoft.com/office/drawing/2014/main" id="{92D5AD2E-089F-FC09-11CA-3E1F23CCD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4" name="Freeform 82">
              <a:extLst>
                <a:ext uri="{FF2B5EF4-FFF2-40B4-BE49-F238E27FC236}">
                  <a16:creationId xmlns:a16="http://schemas.microsoft.com/office/drawing/2014/main" id="{2B7A8A5F-57CD-634D-AF77-5A2673474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5" name="Freeform 83">
              <a:extLst>
                <a:ext uri="{FF2B5EF4-FFF2-40B4-BE49-F238E27FC236}">
                  <a16:creationId xmlns:a16="http://schemas.microsoft.com/office/drawing/2014/main" id="{0F246B4C-00D2-B622-03F6-0D626A7F3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2413" y="4433888"/>
              <a:ext cx="161925" cy="63500"/>
            </a:xfrm>
            <a:custGeom>
              <a:avLst/>
              <a:gdLst>
                <a:gd name="T0" fmla="*/ 0 w 43"/>
                <a:gd name="T1" fmla="*/ 0 h 17"/>
                <a:gd name="T2" fmla="*/ 13 w 43"/>
                <a:gd name="T3" fmla="*/ 0 h 17"/>
                <a:gd name="T4" fmla="*/ 16 w 43"/>
                <a:gd name="T5" fmla="*/ 4 h 17"/>
                <a:gd name="T6" fmla="*/ 21 w 43"/>
                <a:gd name="T7" fmla="*/ 5 h 17"/>
                <a:gd name="T8" fmla="*/ 26 w 43"/>
                <a:gd name="T9" fmla="*/ 4 h 17"/>
                <a:gd name="T10" fmla="*/ 30 w 43"/>
                <a:gd name="T11" fmla="*/ 0 h 17"/>
                <a:gd name="T12" fmla="*/ 43 w 43"/>
                <a:gd name="T13" fmla="*/ 0 h 17"/>
                <a:gd name="T14" fmla="*/ 36 w 43"/>
                <a:gd name="T15" fmla="*/ 13 h 17"/>
                <a:gd name="T16" fmla="*/ 21 w 43"/>
                <a:gd name="T17" fmla="*/ 17 h 17"/>
                <a:gd name="T18" fmla="*/ 7 w 43"/>
                <a:gd name="T19" fmla="*/ 13 h 17"/>
                <a:gd name="T20" fmla="*/ 0 w 43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7">
                  <a:moveTo>
                    <a:pt x="0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5" y="3"/>
                    <a:pt x="16" y="4"/>
                  </a:cubicBezTo>
                  <a:cubicBezTo>
                    <a:pt x="18" y="4"/>
                    <a:pt x="19" y="5"/>
                    <a:pt x="21" y="5"/>
                  </a:cubicBezTo>
                  <a:cubicBezTo>
                    <a:pt x="23" y="5"/>
                    <a:pt x="25" y="4"/>
                    <a:pt x="26" y="4"/>
                  </a:cubicBezTo>
                  <a:cubicBezTo>
                    <a:pt x="28" y="3"/>
                    <a:pt x="29" y="1"/>
                    <a:pt x="3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6"/>
                    <a:pt x="40" y="10"/>
                    <a:pt x="36" y="13"/>
                  </a:cubicBezTo>
                  <a:cubicBezTo>
                    <a:pt x="32" y="16"/>
                    <a:pt x="27" y="17"/>
                    <a:pt x="21" y="17"/>
                  </a:cubicBezTo>
                  <a:cubicBezTo>
                    <a:pt x="15" y="17"/>
                    <a:pt x="11" y="16"/>
                    <a:pt x="7" y="13"/>
                  </a:cubicBezTo>
                  <a:cubicBezTo>
                    <a:pt x="3" y="10"/>
                    <a:pt x="1" y="6"/>
                    <a:pt x="0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6" name="Oval 84">
              <a:extLst>
                <a:ext uri="{FF2B5EF4-FFF2-40B4-BE49-F238E27FC236}">
                  <a16:creationId xmlns:a16="http://schemas.microsoft.com/office/drawing/2014/main" id="{93EFCFE7-3B75-DBE3-1971-AB0E539AA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81775" y="4957763"/>
              <a:ext cx="90487" cy="904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7" name="Freeform 85">
              <a:extLst>
                <a:ext uri="{FF2B5EF4-FFF2-40B4-BE49-F238E27FC236}">
                  <a16:creationId xmlns:a16="http://schemas.microsoft.com/office/drawing/2014/main" id="{B8EB2E36-135F-6714-959C-EAEB36D00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6300" y="4511675"/>
              <a:ext cx="280987" cy="417513"/>
            </a:xfrm>
            <a:custGeom>
              <a:avLst/>
              <a:gdLst>
                <a:gd name="T0" fmla="*/ 0 w 177"/>
                <a:gd name="T1" fmla="*/ 0 h 263"/>
                <a:gd name="T2" fmla="*/ 177 w 177"/>
                <a:gd name="T3" fmla="*/ 0 h 263"/>
                <a:gd name="T4" fmla="*/ 177 w 177"/>
                <a:gd name="T5" fmla="*/ 57 h 263"/>
                <a:gd name="T6" fmla="*/ 116 w 177"/>
                <a:gd name="T7" fmla="*/ 57 h 263"/>
                <a:gd name="T8" fmla="*/ 116 w 177"/>
                <a:gd name="T9" fmla="*/ 263 h 263"/>
                <a:gd name="T10" fmla="*/ 61 w 177"/>
                <a:gd name="T11" fmla="*/ 263 h 263"/>
                <a:gd name="T12" fmla="*/ 61 w 177"/>
                <a:gd name="T13" fmla="*/ 57 h 263"/>
                <a:gd name="T14" fmla="*/ 0 w 177"/>
                <a:gd name="T15" fmla="*/ 57 h 263"/>
                <a:gd name="T16" fmla="*/ 0 w 177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263">
                  <a:moveTo>
                    <a:pt x="0" y="0"/>
                  </a:moveTo>
                  <a:lnTo>
                    <a:pt x="177" y="0"/>
                  </a:lnTo>
                  <a:lnTo>
                    <a:pt x="177" y="57"/>
                  </a:lnTo>
                  <a:lnTo>
                    <a:pt x="116" y="57"/>
                  </a:lnTo>
                  <a:lnTo>
                    <a:pt x="116" y="263"/>
                  </a:lnTo>
                  <a:lnTo>
                    <a:pt x="61" y="263"/>
                  </a:lnTo>
                  <a:lnTo>
                    <a:pt x="61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8" name="Freeform 86">
              <a:extLst>
                <a:ext uri="{FF2B5EF4-FFF2-40B4-BE49-F238E27FC236}">
                  <a16:creationId xmlns:a16="http://schemas.microsoft.com/office/drawing/2014/main" id="{6DA05E09-7951-5D28-8BCB-BD8CBC9AC9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71738" y="4392613"/>
              <a:ext cx="420687" cy="542925"/>
            </a:xfrm>
            <a:custGeom>
              <a:avLst/>
              <a:gdLst>
                <a:gd name="T0" fmla="*/ 0 w 112"/>
                <a:gd name="T1" fmla="*/ 88 h 145"/>
                <a:gd name="T2" fmla="*/ 16 w 112"/>
                <a:gd name="T3" fmla="*/ 47 h 145"/>
                <a:gd name="T4" fmla="*/ 55 w 112"/>
                <a:gd name="T5" fmla="*/ 31 h 145"/>
                <a:gd name="T6" fmla="*/ 96 w 112"/>
                <a:gd name="T7" fmla="*/ 47 h 145"/>
                <a:gd name="T8" fmla="*/ 112 w 112"/>
                <a:gd name="T9" fmla="*/ 88 h 145"/>
                <a:gd name="T10" fmla="*/ 96 w 112"/>
                <a:gd name="T11" fmla="*/ 128 h 145"/>
                <a:gd name="T12" fmla="*/ 56 w 112"/>
                <a:gd name="T13" fmla="*/ 145 h 145"/>
                <a:gd name="T14" fmla="*/ 16 w 112"/>
                <a:gd name="T15" fmla="*/ 129 h 145"/>
                <a:gd name="T16" fmla="*/ 0 w 112"/>
                <a:gd name="T17" fmla="*/ 88 h 145"/>
                <a:gd name="T18" fmla="*/ 56 w 112"/>
                <a:gd name="T19" fmla="*/ 53 h 145"/>
                <a:gd name="T20" fmla="*/ 33 w 112"/>
                <a:gd name="T21" fmla="*/ 63 h 145"/>
                <a:gd name="T22" fmla="*/ 25 w 112"/>
                <a:gd name="T23" fmla="*/ 88 h 145"/>
                <a:gd name="T24" fmla="*/ 34 w 112"/>
                <a:gd name="T25" fmla="*/ 113 h 145"/>
                <a:gd name="T26" fmla="*/ 56 w 112"/>
                <a:gd name="T27" fmla="*/ 123 h 145"/>
                <a:gd name="T28" fmla="*/ 78 w 112"/>
                <a:gd name="T29" fmla="*/ 113 h 145"/>
                <a:gd name="T30" fmla="*/ 87 w 112"/>
                <a:gd name="T31" fmla="*/ 88 h 145"/>
                <a:gd name="T32" fmla="*/ 78 w 112"/>
                <a:gd name="T33" fmla="*/ 63 h 145"/>
                <a:gd name="T34" fmla="*/ 56 w 112"/>
                <a:gd name="T35" fmla="*/ 53 h 145"/>
                <a:gd name="T36" fmla="*/ 43 w 112"/>
                <a:gd name="T37" fmla="*/ 25 h 145"/>
                <a:gd name="T38" fmla="*/ 55 w 112"/>
                <a:gd name="T39" fmla="*/ 0 h 145"/>
                <a:gd name="T40" fmla="*/ 82 w 112"/>
                <a:gd name="T41" fmla="*/ 0 h 145"/>
                <a:gd name="T42" fmla="*/ 58 w 112"/>
                <a:gd name="T43" fmla="*/ 25 h 145"/>
                <a:gd name="T44" fmla="*/ 43 w 112"/>
                <a:gd name="T45" fmla="*/ 2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2" h="145">
                  <a:moveTo>
                    <a:pt x="0" y="88"/>
                  </a:moveTo>
                  <a:cubicBezTo>
                    <a:pt x="0" y="71"/>
                    <a:pt x="5" y="58"/>
                    <a:pt x="16" y="47"/>
                  </a:cubicBezTo>
                  <a:cubicBezTo>
                    <a:pt x="27" y="37"/>
                    <a:pt x="40" y="31"/>
                    <a:pt x="55" y="31"/>
                  </a:cubicBezTo>
                  <a:cubicBezTo>
                    <a:pt x="71" y="31"/>
                    <a:pt x="85" y="37"/>
                    <a:pt x="96" y="47"/>
                  </a:cubicBezTo>
                  <a:cubicBezTo>
                    <a:pt x="106" y="58"/>
                    <a:pt x="112" y="72"/>
                    <a:pt x="112" y="88"/>
                  </a:cubicBezTo>
                  <a:cubicBezTo>
                    <a:pt x="112" y="104"/>
                    <a:pt x="106" y="118"/>
                    <a:pt x="96" y="128"/>
                  </a:cubicBezTo>
                  <a:cubicBezTo>
                    <a:pt x="85" y="139"/>
                    <a:pt x="72" y="145"/>
                    <a:pt x="56" y="145"/>
                  </a:cubicBezTo>
                  <a:cubicBezTo>
                    <a:pt x="39" y="145"/>
                    <a:pt x="26" y="139"/>
                    <a:pt x="16" y="129"/>
                  </a:cubicBezTo>
                  <a:cubicBezTo>
                    <a:pt x="5" y="118"/>
                    <a:pt x="0" y="104"/>
                    <a:pt x="0" y="88"/>
                  </a:cubicBezTo>
                  <a:close/>
                  <a:moveTo>
                    <a:pt x="56" y="53"/>
                  </a:moveTo>
                  <a:cubicBezTo>
                    <a:pt x="47" y="53"/>
                    <a:pt x="39" y="56"/>
                    <a:pt x="33" y="63"/>
                  </a:cubicBezTo>
                  <a:cubicBezTo>
                    <a:pt x="28" y="70"/>
                    <a:pt x="25" y="78"/>
                    <a:pt x="25" y="88"/>
                  </a:cubicBezTo>
                  <a:cubicBezTo>
                    <a:pt x="25" y="98"/>
                    <a:pt x="28" y="106"/>
                    <a:pt x="34" y="113"/>
                  </a:cubicBezTo>
                  <a:cubicBezTo>
                    <a:pt x="39" y="119"/>
                    <a:pt x="47" y="123"/>
                    <a:pt x="56" y="123"/>
                  </a:cubicBezTo>
                  <a:cubicBezTo>
                    <a:pt x="65" y="123"/>
                    <a:pt x="72" y="119"/>
                    <a:pt x="78" y="113"/>
                  </a:cubicBezTo>
                  <a:cubicBezTo>
                    <a:pt x="84" y="107"/>
                    <a:pt x="87" y="98"/>
                    <a:pt x="87" y="88"/>
                  </a:cubicBezTo>
                  <a:cubicBezTo>
                    <a:pt x="87" y="78"/>
                    <a:pt x="84" y="69"/>
                    <a:pt x="78" y="63"/>
                  </a:cubicBezTo>
                  <a:cubicBezTo>
                    <a:pt x="73" y="57"/>
                    <a:pt x="65" y="54"/>
                    <a:pt x="56" y="53"/>
                  </a:cubicBezTo>
                  <a:close/>
                  <a:moveTo>
                    <a:pt x="43" y="25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58" y="25"/>
                    <a:pt x="58" y="25"/>
                    <a:pt x="58" y="25"/>
                  </a:cubicBezTo>
                  <a:lnTo>
                    <a:pt x="43" y="25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9" name="Freeform 87">
              <a:extLst>
                <a:ext uri="{FF2B5EF4-FFF2-40B4-BE49-F238E27FC236}">
                  <a16:creationId xmlns:a16="http://schemas.microsoft.com/office/drawing/2014/main" id="{5D03FE13-8C24-4FDC-3C8F-DE52549A4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25913" y="4324350"/>
              <a:ext cx="142875" cy="93663"/>
            </a:xfrm>
            <a:custGeom>
              <a:avLst/>
              <a:gdLst>
                <a:gd name="T0" fmla="*/ 0 w 90"/>
                <a:gd name="T1" fmla="*/ 59 h 59"/>
                <a:gd name="T2" fmla="*/ 26 w 90"/>
                <a:gd name="T3" fmla="*/ 0 h 59"/>
                <a:gd name="T4" fmla="*/ 90 w 90"/>
                <a:gd name="T5" fmla="*/ 0 h 59"/>
                <a:gd name="T6" fmla="*/ 36 w 90"/>
                <a:gd name="T7" fmla="*/ 59 h 59"/>
                <a:gd name="T8" fmla="*/ 0 w 90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9">
                  <a:moveTo>
                    <a:pt x="0" y="59"/>
                  </a:moveTo>
                  <a:lnTo>
                    <a:pt x="26" y="0"/>
                  </a:lnTo>
                  <a:lnTo>
                    <a:pt x="90" y="0"/>
                  </a:lnTo>
                  <a:lnTo>
                    <a:pt x="36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0" name="Freeform 88">
              <a:extLst>
                <a:ext uri="{FF2B5EF4-FFF2-40B4-BE49-F238E27FC236}">
                  <a16:creationId xmlns:a16="http://schemas.microsoft.com/office/drawing/2014/main" id="{5D439D97-E95D-BF6C-9261-FCA201AE7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4788" y="4373563"/>
              <a:ext cx="142875" cy="96838"/>
            </a:xfrm>
            <a:custGeom>
              <a:avLst/>
              <a:gdLst>
                <a:gd name="T0" fmla="*/ 54 w 90"/>
                <a:gd name="T1" fmla="*/ 61 h 61"/>
                <a:gd name="T2" fmla="*/ 0 w 90"/>
                <a:gd name="T3" fmla="*/ 0 h 61"/>
                <a:gd name="T4" fmla="*/ 61 w 90"/>
                <a:gd name="T5" fmla="*/ 0 h 61"/>
                <a:gd name="T6" fmla="*/ 90 w 90"/>
                <a:gd name="T7" fmla="*/ 61 h 61"/>
                <a:gd name="T8" fmla="*/ 54 w 90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1">
                  <a:moveTo>
                    <a:pt x="54" y="61"/>
                  </a:moveTo>
                  <a:lnTo>
                    <a:pt x="0" y="0"/>
                  </a:lnTo>
                  <a:lnTo>
                    <a:pt x="61" y="0"/>
                  </a:lnTo>
                  <a:lnTo>
                    <a:pt x="90" y="61"/>
                  </a:lnTo>
                  <a:lnTo>
                    <a:pt x="54" y="61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1" name="Freeform 89">
              <a:extLst>
                <a:ext uri="{FF2B5EF4-FFF2-40B4-BE49-F238E27FC236}">
                  <a16:creationId xmlns:a16="http://schemas.microsoft.com/office/drawing/2014/main" id="{6E1D7098-7B13-B7B2-8EC6-483920356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44813" y="4511675"/>
              <a:ext cx="468312" cy="417513"/>
            </a:xfrm>
            <a:custGeom>
              <a:avLst/>
              <a:gdLst>
                <a:gd name="T0" fmla="*/ 33 w 295"/>
                <a:gd name="T1" fmla="*/ 0 h 263"/>
                <a:gd name="T2" fmla="*/ 99 w 295"/>
                <a:gd name="T3" fmla="*/ 0 h 263"/>
                <a:gd name="T4" fmla="*/ 149 w 295"/>
                <a:gd name="T5" fmla="*/ 159 h 263"/>
                <a:gd name="T6" fmla="*/ 196 w 295"/>
                <a:gd name="T7" fmla="*/ 0 h 263"/>
                <a:gd name="T8" fmla="*/ 262 w 295"/>
                <a:gd name="T9" fmla="*/ 0 h 263"/>
                <a:gd name="T10" fmla="*/ 295 w 295"/>
                <a:gd name="T11" fmla="*/ 263 h 263"/>
                <a:gd name="T12" fmla="*/ 241 w 295"/>
                <a:gd name="T13" fmla="*/ 263 h 263"/>
                <a:gd name="T14" fmla="*/ 217 w 295"/>
                <a:gd name="T15" fmla="*/ 78 h 263"/>
                <a:gd name="T16" fmla="*/ 161 w 295"/>
                <a:gd name="T17" fmla="*/ 263 h 263"/>
                <a:gd name="T18" fmla="*/ 135 w 295"/>
                <a:gd name="T19" fmla="*/ 263 h 263"/>
                <a:gd name="T20" fmla="*/ 76 w 295"/>
                <a:gd name="T21" fmla="*/ 78 h 263"/>
                <a:gd name="T22" fmla="*/ 54 w 295"/>
                <a:gd name="T23" fmla="*/ 263 h 263"/>
                <a:gd name="T24" fmla="*/ 0 w 295"/>
                <a:gd name="T25" fmla="*/ 263 h 263"/>
                <a:gd name="T26" fmla="*/ 33 w 295"/>
                <a:gd name="T2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" h="263">
                  <a:moveTo>
                    <a:pt x="33" y="0"/>
                  </a:moveTo>
                  <a:lnTo>
                    <a:pt x="99" y="0"/>
                  </a:lnTo>
                  <a:lnTo>
                    <a:pt x="149" y="159"/>
                  </a:lnTo>
                  <a:lnTo>
                    <a:pt x="196" y="0"/>
                  </a:lnTo>
                  <a:lnTo>
                    <a:pt x="262" y="0"/>
                  </a:lnTo>
                  <a:lnTo>
                    <a:pt x="295" y="263"/>
                  </a:lnTo>
                  <a:lnTo>
                    <a:pt x="241" y="263"/>
                  </a:lnTo>
                  <a:lnTo>
                    <a:pt x="217" y="78"/>
                  </a:lnTo>
                  <a:lnTo>
                    <a:pt x="161" y="263"/>
                  </a:lnTo>
                  <a:lnTo>
                    <a:pt x="135" y="263"/>
                  </a:lnTo>
                  <a:lnTo>
                    <a:pt x="76" y="78"/>
                  </a:lnTo>
                  <a:lnTo>
                    <a:pt x="54" y="263"/>
                  </a:lnTo>
                  <a:lnTo>
                    <a:pt x="0" y="26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2" name="Freeform 90">
              <a:extLst>
                <a:ext uri="{FF2B5EF4-FFF2-40B4-BE49-F238E27FC236}">
                  <a16:creationId xmlns:a16="http://schemas.microsoft.com/office/drawing/2014/main" id="{581505AB-958E-04A8-71E1-A4C43457A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4263" y="4511675"/>
              <a:ext cx="276225" cy="417513"/>
            </a:xfrm>
            <a:custGeom>
              <a:avLst/>
              <a:gdLst>
                <a:gd name="T0" fmla="*/ 0 w 174"/>
                <a:gd name="T1" fmla="*/ 0 h 263"/>
                <a:gd name="T2" fmla="*/ 174 w 174"/>
                <a:gd name="T3" fmla="*/ 0 h 263"/>
                <a:gd name="T4" fmla="*/ 174 w 174"/>
                <a:gd name="T5" fmla="*/ 57 h 263"/>
                <a:gd name="T6" fmla="*/ 115 w 174"/>
                <a:gd name="T7" fmla="*/ 57 h 263"/>
                <a:gd name="T8" fmla="*/ 115 w 174"/>
                <a:gd name="T9" fmla="*/ 263 h 263"/>
                <a:gd name="T10" fmla="*/ 59 w 174"/>
                <a:gd name="T11" fmla="*/ 263 h 263"/>
                <a:gd name="T12" fmla="*/ 59 w 174"/>
                <a:gd name="T13" fmla="*/ 57 h 263"/>
                <a:gd name="T14" fmla="*/ 0 w 174"/>
                <a:gd name="T15" fmla="*/ 57 h 263"/>
                <a:gd name="T16" fmla="*/ 0 w 174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263">
                  <a:moveTo>
                    <a:pt x="0" y="0"/>
                  </a:moveTo>
                  <a:lnTo>
                    <a:pt x="174" y="0"/>
                  </a:lnTo>
                  <a:lnTo>
                    <a:pt x="174" y="57"/>
                  </a:lnTo>
                  <a:lnTo>
                    <a:pt x="115" y="57"/>
                  </a:lnTo>
                  <a:lnTo>
                    <a:pt x="115" y="263"/>
                  </a:lnTo>
                  <a:lnTo>
                    <a:pt x="59" y="263"/>
                  </a:lnTo>
                  <a:lnTo>
                    <a:pt x="59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3" name="Freeform 91">
              <a:extLst>
                <a:ext uri="{FF2B5EF4-FFF2-40B4-BE49-F238E27FC236}">
                  <a16:creationId xmlns:a16="http://schemas.microsoft.com/office/drawing/2014/main" id="{8388345B-6CCC-2535-7E0C-1735032673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8588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7 w 255"/>
                <a:gd name="T9" fmla="*/ 211 h 263"/>
                <a:gd name="T10" fmla="*/ 78 w 255"/>
                <a:gd name="T11" fmla="*/ 211 h 263"/>
                <a:gd name="T12" fmla="*/ 57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8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8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7" y="211"/>
                  </a:lnTo>
                  <a:lnTo>
                    <a:pt x="78" y="211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8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8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4" name="Freeform 92">
              <a:extLst>
                <a:ext uri="{FF2B5EF4-FFF2-40B4-BE49-F238E27FC236}">
                  <a16:creationId xmlns:a16="http://schemas.microsoft.com/office/drawing/2014/main" id="{1CDC418A-C873-F50E-244F-0BB16455F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76738" y="4511675"/>
              <a:ext cx="282575" cy="417513"/>
            </a:xfrm>
            <a:custGeom>
              <a:avLst/>
              <a:gdLst>
                <a:gd name="T0" fmla="*/ 0 w 178"/>
                <a:gd name="T1" fmla="*/ 0 h 263"/>
                <a:gd name="T2" fmla="*/ 178 w 178"/>
                <a:gd name="T3" fmla="*/ 0 h 263"/>
                <a:gd name="T4" fmla="*/ 178 w 178"/>
                <a:gd name="T5" fmla="*/ 57 h 263"/>
                <a:gd name="T6" fmla="*/ 118 w 178"/>
                <a:gd name="T7" fmla="*/ 57 h 263"/>
                <a:gd name="T8" fmla="*/ 118 w 178"/>
                <a:gd name="T9" fmla="*/ 263 h 263"/>
                <a:gd name="T10" fmla="*/ 62 w 178"/>
                <a:gd name="T11" fmla="*/ 263 h 263"/>
                <a:gd name="T12" fmla="*/ 62 w 178"/>
                <a:gd name="T13" fmla="*/ 57 h 263"/>
                <a:gd name="T14" fmla="*/ 0 w 178"/>
                <a:gd name="T15" fmla="*/ 57 h 263"/>
                <a:gd name="T16" fmla="*/ 0 w 178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63">
                  <a:moveTo>
                    <a:pt x="0" y="0"/>
                  </a:moveTo>
                  <a:lnTo>
                    <a:pt x="178" y="0"/>
                  </a:lnTo>
                  <a:lnTo>
                    <a:pt x="178" y="57"/>
                  </a:lnTo>
                  <a:lnTo>
                    <a:pt x="118" y="57"/>
                  </a:lnTo>
                  <a:lnTo>
                    <a:pt x="118" y="263"/>
                  </a:lnTo>
                  <a:lnTo>
                    <a:pt x="62" y="263"/>
                  </a:lnTo>
                  <a:lnTo>
                    <a:pt x="62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5" name="Freeform 93">
              <a:extLst>
                <a:ext uri="{FF2B5EF4-FFF2-40B4-BE49-F238E27FC236}">
                  <a16:creationId xmlns:a16="http://schemas.microsoft.com/office/drawing/2014/main" id="{8D39EB34-923C-2EC6-15D0-2A618F90CC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91088" y="4511675"/>
              <a:ext cx="288925" cy="417513"/>
            </a:xfrm>
            <a:custGeom>
              <a:avLst/>
              <a:gdLst>
                <a:gd name="T0" fmla="*/ 0 w 77"/>
                <a:gd name="T1" fmla="*/ 0 h 111"/>
                <a:gd name="T2" fmla="*/ 32 w 77"/>
                <a:gd name="T3" fmla="*/ 0 h 111"/>
                <a:gd name="T4" fmla="*/ 59 w 77"/>
                <a:gd name="T5" fmla="*/ 9 h 111"/>
                <a:gd name="T6" fmla="*/ 67 w 77"/>
                <a:gd name="T7" fmla="*/ 29 h 111"/>
                <a:gd name="T8" fmla="*/ 64 w 77"/>
                <a:gd name="T9" fmla="*/ 41 h 111"/>
                <a:gd name="T10" fmla="*/ 55 w 77"/>
                <a:gd name="T11" fmla="*/ 51 h 111"/>
                <a:gd name="T12" fmla="*/ 72 w 77"/>
                <a:gd name="T13" fmla="*/ 62 h 111"/>
                <a:gd name="T14" fmla="*/ 77 w 77"/>
                <a:gd name="T15" fmla="*/ 79 h 111"/>
                <a:gd name="T16" fmla="*/ 66 w 77"/>
                <a:gd name="T17" fmla="*/ 103 h 111"/>
                <a:gd name="T18" fmla="*/ 37 w 77"/>
                <a:gd name="T19" fmla="*/ 111 h 111"/>
                <a:gd name="T20" fmla="*/ 0 w 77"/>
                <a:gd name="T21" fmla="*/ 111 h 111"/>
                <a:gd name="T22" fmla="*/ 0 w 77"/>
                <a:gd name="T23" fmla="*/ 0 h 111"/>
                <a:gd name="T24" fmla="*/ 23 w 77"/>
                <a:gd name="T25" fmla="*/ 19 h 111"/>
                <a:gd name="T26" fmla="*/ 23 w 77"/>
                <a:gd name="T27" fmla="*/ 43 h 111"/>
                <a:gd name="T28" fmla="*/ 29 w 77"/>
                <a:gd name="T29" fmla="*/ 43 h 111"/>
                <a:gd name="T30" fmla="*/ 39 w 77"/>
                <a:gd name="T31" fmla="*/ 39 h 111"/>
                <a:gd name="T32" fmla="*/ 43 w 77"/>
                <a:gd name="T33" fmla="*/ 30 h 111"/>
                <a:gd name="T34" fmla="*/ 39 w 77"/>
                <a:gd name="T35" fmla="*/ 22 h 111"/>
                <a:gd name="T36" fmla="*/ 29 w 77"/>
                <a:gd name="T37" fmla="*/ 19 h 111"/>
                <a:gd name="T38" fmla="*/ 23 w 77"/>
                <a:gd name="T39" fmla="*/ 19 h 111"/>
                <a:gd name="T40" fmla="*/ 23 w 77"/>
                <a:gd name="T41" fmla="*/ 62 h 111"/>
                <a:gd name="T42" fmla="*/ 23 w 77"/>
                <a:gd name="T43" fmla="*/ 93 h 111"/>
                <a:gd name="T44" fmla="*/ 32 w 77"/>
                <a:gd name="T45" fmla="*/ 93 h 111"/>
                <a:gd name="T46" fmla="*/ 52 w 77"/>
                <a:gd name="T47" fmla="*/ 78 h 111"/>
                <a:gd name="T48" fmla="*/ 47 w 77"/>
                <a:gd name="T49" fmla="*/ 66 h 111"/>
                <a:gd name="T50" fmla="*/ 33 w 77"/>
                <a:gd name="T51" fmla="*/ 62 h 111"/>
                <a:gd name="T52" fmla="*/ 23 w 77"/>
                <a:gd name="T53" fmla="*/ 6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7" h="111">
                  <a:moveTo>
                    <a:pt x="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45" y="0"/>
                    <a:pt x="55" y="3"/>
                    <a:pt x="59" y="9"/>
                  </a:cubicBezTo>
                  <a:cubicBezTo>
                    <a:pt x="64" y="15"/>
                    <a:pt x="67" y="21"/>
                    <a:pt x="67" y="29"/>
                  </a:cubicBezTo>
                  <a:cubicBezTo>
                    <a:pt x="67" y="33"/>
                    <a:pt x="66" y="37"/>
                    <a:pt x="64" y="41"/>
                  </a:cubicBezTo>
                  <a:cubicBezTo>
                    <a:pt x="62" y="44"/>
                    <a:pt x="59" y="47"/>
                    <a:pt x="55" y="51"/>
                  </a:cubicBezTo>
                  <a:cubicBezTo>
                    <a:pt x="63" y="53"/>
                    <a:pt x="69" y="57"/>
                    <a:pt x="72" y="62"/>
                  </a:cubicBezTo>
                  <a:cubicBezTo>
                    <a:pt x="75" y="68"/>
                    <a:pt x="77" y="73"/>
                    <a:pt x="77" y="79"/>
                  </a:cubicBezTo>
                  <a:cubicBezTo>
                    <a:pt x="77" y="89"/>
                    <a:pt x="73" y="97"/>
                    <a:pt x="66" y="103"/>
                  </a:cubicBezTo>
                  <a:cubicBezTo>
                    <a:pt x="59" y="108"/>
                    <a:pt x="49" y="111"/>
                    <a:pt x="37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0"/>
                  </a:lnTo>
                  <a:close/>
                  <a:moveTo>
                    <a:pt x="23" y="19"/>
                  </a:moveTo>
                  <a:cubicBezTo>
                    <a:pt x="23" y="43"/>
                    <a:pt x="23" y="43"/>
                    <a:pt x="23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3" y="43"/>
                    <a:pt x="36" y="42"/>
                    <a:pt x="39" y="39"/>
                  </a:cubicBezTo>
                  <a:cubicBezTo>
                    <a:pt x="42" y="37"/>
                    <a:pt x="43" y="34"/>
                    <a:pt x="43" y="30"/>
                  </a:cubicBezTo>
                  <a:cubicBezTo>
                    <a:pt x="43" y="27"/>
                    <a:pt x="42" y="24"/>
                    <a:pt x="39" y="22"/>
                  </a:cubicBezTo>
                  <a:cubicBezTo>
                    <a:pt x="36" y="20"/>
                    <a:pt x="33" y="19"/>
                    <a:pt x="29" y="19"/>
                  </a:cubicBezTo>
                  <a:lnTo>
                    <a:pt x="23" y="19"/>
                  </a:lnTo>
                  <a:close/>
                  <a:moveTo>
                    <a:pt x="23" y="62"/>
                  </a:moveTo>
                  <a:cubicBezTo>
                    <a:pt x="23" y="93"/>
                    <a:pt x="23" y="93"/>
                    <a:pt x="23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45" y="93"/>
                    <a:pt x="52" y="88"/>
                    <a:pt x="52" y="78"/>
                  </a:cubicBezTo>
                  <a:cubicBezTo>
                    <a:pt x="52" y="73"/>
                    <a:pt x="50" y="69"/>
                    <a:pt x="47" y="66"/>
                  </a:cubicBezTo>
                  <a:cubicBezTo>
                    <a:pt x="44" y="64"/>
                    <a:pt x="39" y="62"/>
                    <a:pt x="33" y="62"/>
                  </a:cubicBezTo>
                  <a:lnTo>
                    <a:pt x="23" y="62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6" name="Freeform 94">
              <a:extLst>
                <a:ext uri="{FF2B5EF4-FFF2-40B4-BE49-F238E27FC236}">
                  <a16:creationId xmlns:a16="http://schemas.microsoft.com/office/drawing/2014/main" id="{A72E8760-6F23-6145-C646-EDD1E59218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10175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9 w 255"/>
                <a:gd name="T9" fmla="*/ 211 h 263"/>
                <a:gd name="T10" fmla="*/ 78 w 255"/>
                <a:gd name="T11" fmla="*/ 211 h 263"/>
                <a:gd name="T12" fmla="*/ 56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7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7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9" y="211"/>
                  </a:lnTo>
                  <a:lnTo>
                    <a:pt x="78" y="211"/>
                  </a:lnTo>
                  <a:lnTo>
                    <a:pt x="56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7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7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7" name="Rectangle 95">
              <a:extLst>
                <a:ext uri="{FF2B5EF4-FFF2-40B4-BE49-F238E27FC236}">
                  <a16:creationId xmlns:a16="http://schemas.microsoft.com/office/drawing/2014/main" id="{E71CC138-F24A-052F-3BCF-BB77B9C95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5313" y="4511675"/>
              <a:ext cx="88900" cy="417513"/>
            </a:xfrm>
            <a:prstGeom prst="rect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8" name="Freeform 96">
              <a:extLst>
                <a:ext uri="{FF2B5EF4-FFF2-40B4-BE49-F238E27FC236}">
                  <a16:creationId xmlns:a16="http://schemas.microsoft.com/office/drawing/2014/main" id="{BBE38FBA-098C-600B-EFEF-61287000A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19800" y="4511675"/>
              <a:ext cx="325437" cy="417513"/>
            </a:xfrm>
            <a:custGeom>
              <a:avLst/>
              <a:gdLst>
                <a:gd name="T0" fmla="*/ 0 w 205"/>
                <a:gd name="T1" fmla="*/ 0 h 263"/>
                <a:gd name="T2" fmla="*/ 57 w 205"/>
                <a:gd name="T3" fmla="*/ 0 h 263"/>
                <a:gd name="T4" fmla="*/ 57 w 205"/>
                <a:gd name="T5" fmla="*/ 102 h 263"/>
                <a:gd name="T6" fmla="*/ 149 w 205"/>
                <a:gd name="T7" fmla="*/ 102 h 263"/>
                <a:gd name="T8" fmla="*/ 149 w 205"/>
                <a:gd name="T9" fmla="*/ 0 h 263"/>
                <a:gd name="T10" fmla="*/ 205 w 205"/>
                <a:gd name="T11" fmla="*/ 0 h 263"/>
                <a:gd name="T12" fmla="*/ 205 w 205"/>
                <a:gd name="T13" fmla="*/ 263 h 263"/>
                <a:gd name="T14" fmla="*/ 149 w 205"/>
                <a:gd name="T15" fmla="*/ 263 h 263"/>
                <a:gd name="T16" fmla="*/ 149 w 205"/>
                <a:gd name="T17" fmla="*/ 159 h 263"/>
                <a:gd name="T18" fmla="*/ 57 w 205"/>
                <a:gd name="T19" fmla="*/ 159 h 263"/>
                <a:gd name="T20" fmla="*/ 57 w 205"/>
                <a:gd name="T21" fmla="*/ 263 h 263"/>
                <a:gd name="T22" fmla="*/ 0 w 205"/>
                <a:gd name="T23" fmla="*/ 263 h 263"/>
                <a:gd name="T24" fmla="*/ 0 w 205"/>
                <a:gd name="T2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3">
                  <a:moveTo>
                    <a:pt x="0" y="0"/>
                  </a:moveTo>
                  <a:lnTo>
                    <a:pt x="57" y="0"/>
                  </a:lnTo>
                  <a:lnTo>
                    <a:pt x="57" y="102"/>
                  </a:lnTo>
                  <a:lnTo>
                    <a:pt x="149" y="102"/>
                  </a:lnTo>
                  <a:lnTo>
                    <a:pt x="149" y="0"/>
                  </a:lnTo>
                  <a:lnTo>
                    <a:pt x="205" y="0"/>
                  </a:lnTo>
                  <a:lnTo>
                    <a:pt x="205" y="263"/>
                  </a:lnTo>
                  <a:lnTo>
                    <a:pt x="149" y="263"/>
                  </a:lnTo>
                  <a:lnTo>
                    <a:pt x="149" y="159"/>
                  </a:lnTo>
                  <a:lnTo>
                    <a:pt x="57" y="159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9" name="Freeform 97">
              <a:extLst>
                <a:ext uri="{FF2B5EF4-FFF2-40B4-BE49-F238E27FC236}">
                  <a16:creationId xmlns:a16="http://schemas.microsoft.com/office/drawing/2014/main" id="{E8E75633-58C1-A929-5BEE-C4E3B3A405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16675" y="4508500"/>
              <a:ext cx="420687" cy="427038"/>
            </a:xfrm>
            <a:custGeom>
              <a:avLst/>
              <a:gdLst>
                <a:gd name="T0" fmla="*/ 0 w 112"/>
                <a:gd name="T1" fmla="*/ 57 h 114"/>
                <a:gd name="T2" fmla="*/ 16 w 112"/>
                <a:gd name="T3" fmla="*/ 16 h 114"/>
                <a:gd name="T4" fmla="*/ 55 w 112"/>
                <a:gd name="T5" fmla="*/ 0 h 114"/>
                <a:gd name="T6" fmla="*/ 96 w 112"/>
                <a:gd name="T7" fmla="*/ 16 h 114"/>
                <a:gd name="T8" fmla="*/ 112 w 112"/>
                <a:gd name="T9" fmla="*/ 57 h 114"/>
                <a:gd name="T10" fmla="*/ 96 w 112"/>
                <a:gd name="T11" fmla="*/ 97 h 114"/>
                <a:gd name="T12" fmla="*/ 56 w 112"/>
                <a:gd name="T13" fmla="*/ 114 h 114"/>
                <a:gd name="T14" fmla="*/ 16 w 112"/>
                <a:gd name="T15" fmla="*/ 98 h 114"/>
                <a:gd name="T16" fmla="*/ 0 w 112"/>
                <a:gd name="T17" fmla="*/ 57 h 114"/>
                <a:gd name="T18" fmla="*/ 56 w 112"/>
                <a:gd name="T19" fmla="*/ 22 h 114"/>
                <a:gd name="T20" fmla="*/ 34 w 112"/>
                <a:gd name="T21" fmla="*/ 32 h 114"/>
                <a:gd name="T22" fmla="*/ 25 w 112"/>
                <a:gd name="T23" fmla="*/ 57 h 114"/>
                <a:gd name="T24" fmla="*/ 34 w 112"/>
                <a:gd name="T25" fmla="*/ 82 h 114"/>
                <a:gd name="T26" fmla="*/ 56 w 112"/>
                <a:gd name="T27" fmla="*/ 92 h 114"/>
                <a:gd name="T28" fmla="*/ 78 w 112"/>
                <a:gd name="T29" fmla="*/ 82 h 114"/>
                <a:gd name="T30" fmla="*/ 87 w 112"/>
                <a:gd name="T31" fmla="*/ 57 h 114"/>
                <a:gd name="T32" fmla="*/ 78 w 112"/>
                <a:gd name="T33" fmla="*/ 32 h 114"/>
                <a:gd name="T34" fmla="*/ 56 w 112"/>
                <a:gd name="T35" fmla="*/ 2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14">
                  <a:moveTo>
                    <a:pt x="0" y="57"/>
                  </a:moveTo>
                  <a:cubicBezTo>
                    <a:pt x="0" y="40"/>
                    <a:pt x="6" y="27"/>
                    <a:pt x="16" y="16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71" y="0"/>
                    <a:pt x="85" y="6"/>
                    <a:pt x="96" y="16"/>
                  </a:cubicBezTo>
                  <a:cubicBezTo>
                    <a:pt x="106" y="27"/>
                    <a:pt x="112" y="41"/>
                    <a:pt x="112" y="57"/>
                  </a:cubicBezTo>
                  <a:cubicBezTo>
                    <a:pt x="112" y="73"/>
                    <a:pt x="106" y="87"/>
                    <a:pt x="96" y="97"/>
                  </a:cubicBezTo>
                  <a:cubicBezTo>
                    <a:pt x="85" y="108"/>
                    <a:pt x="72" y="114"/>
                    <a:pt x="56" y="114"/>
                  </a:cubicBezTo>
                  <a:cubicBezTo>
                    <a:pt x="40" y="114"/>
                    <a:pt x="26" y="108"/>
                    <a:pt x="16" y="98"/>
                  </a:cubicBezTo>
                  <a:cubicBezTo>
                    <a:pt x="5" y="87"/>
                    <a:pt x="0" y="73"/>
                    <a:pt x="0" y="57"/>
                  </a:cubicBezTo>
                  <a:close/>
                  <a:moveTo>
                    <a:pt x="56" y="22"/>
                  </a:moveTo>
                  <a:cubicBezTo>
                    <a:pt x="47" y="22"/>
                    <a:pt x="39" y="25"/>
                    <a:pt x="34" y="32"/>
                  </a:cubicBezTo>
                  <a:cubicBezTo>
                    <a:pt x="28" y="39"/>
                    <a:pt x="25" y="47"/>
                    <a:pt x="25" y="57"/>
                  </a:cubicBezTo>
                  <a:cubicBezTo>
                    <a:pt x="25" y="67"/>
                    <a:pt x="28" y="75"/>
                    <a:pt x="34" y="82"/>
                  </a:cubicBezTo>
                  <a:cubicBezTo>
                    <a:pt x="40" y="88"/>
                    <a:pt x="47" y="92"/>
                    <a:pt x="56" y="92"/>
                  </a:cubicBezTo>
                  <a:cubicBezTo>
                    <a:pt x="65" y="92"/>
                    <a:pt x="72" y="88"/>
                    <a:pt x="78" y="82"/>
                  </a:cubicBezTo>
                  <a:cubicBezTo>
                    <a:pt x="84" y="76"/>
                    <a:pt x="87" y="67"/>
                    <a:pt x="87" y="57"/>
                  </a:cubicBezTo>
                  <a:cubicBezTo>
                    <a:pt x="87" y="47"/>
                    <a:pt x="84" y="38"/>
                    <a:pt x="78" y="32"/>
                  </a:cubicBezTo>
                  <a:cubicBezTo>
                    <a:pt x="73" y="26"/>
                    <a:pt x="65" y="23"/>
                    <a:pt x="56" y="22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30" name="Freeform 98">
              <a:extLst>
                <a:ext uri="{FF2B5EF4-FFF2-40B4-BE49-F238E27FC236}">
                  <a16:creationId xmlns:a16="http://schemas.microsoft.com/office/drawing/2014/main" id="{83BE001C-A8B2-C396-C536-EF7CA974A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97688" y="4508500"/>
              <a:ext cx="322262" cy="427038"/>
            </a:xfrm>
            <a:custGeom>
              <a:avLst/>
              <a:gdLst>
                <a:gd name="T0" fmla="*/ 86 w 86"/>
                <a:gd name="T1" fmla="*/ 7 h 114"/>
                <a:gd name="T2" fmla="*/ 86 w 86"/>
                <a:gd name="T3" fmla="*/ 34 h 114"/>
                <a:gd name="T4" fmla="*/ 55 w 86"/>
                <a:gd name="T5" fmla="*/ 24 h 114"/>
                <a:gd name="T6" fmla="*/ 33 w 86"/>
                <a:gd name="T7" fmla="*/ 33 h 114"/>
                <a:gd name="T8" fmla="*/ 25 w 86"/>
                <a:gd name="T9" fmla="*/ 58 h 114"/>
                <a:gd name="T10" fmla="*/ 34 w 86"/>
                <a:gd name="T11" fmla="*/ 82 h 114"/>
                <a:gd name="T12" fmla="*/ 57 w 86"/>
                <a:gd name="T13" fmla="*/ 90 h 114"/>
                <a:gd name="T14" fmla="*/ 86 w 86"/>
                <a:gd name="T15" fmla="*/ 80 h 114"/>
                <a:gd name="T16" fmla="*/ 86 w 86"/>
                <a:gd name="T17" fmla="*/ 107 h 114"/>
                <a:gd name="T18" fmla="*/ 54 w 86"/>
                <a:gd name="T19" fmla="*/ 114 h 114"/>
                <a:gd name="T20" fmla="*/ 16 w 86"/>
                <a:gd name="T21" fmla="*/ 97 h 114"/>
                <a:gd name="T22" fmla="*/ 0 w 86"/>
                <a:gd name="T23" fmla="*/ 57 h 114"/>
                <a:gd name="T24" fmla="*/ 16 w 86"/>
                <a:gd name="T25" fmla="*/ 17 h 114"/>
                <a:gd name="T26" fmla="*/ 55 w 86"/>
                <a:gd name="T27" fmla="*/ 0 h 114"/>
                <a:gd name="T28" fmla="*/ 86 w 86"/>
                <a:gd name="T29" fmla="*/ 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7"/>
                  </a:moveTo>
                  <a:cubicBezTo>
                    <a:pt x="86" y="34"/>
                    <a:pt x="86" y="34"/>
                    <a:pt x="86" y="34"/>
                  </a:cubicBezTo>
                  <a:cubicBezTo>
                    <a:pt x="74" y="27"/>
                    <a:pt x="64" y="24"/>
                    <a:pt x="55" y="24"/>
                  </a:cubicBezTo>
                  <a:cubicBezTo>
                    <a:pt x="46" y="24"/>
                    <a:pt x="39" y="27"/>
                    <a:pt x="33" y="33"/>
                  </a:cubicBezTo>
                  <a:cubicBezTo>
                    <a:pt x="28" y="39"/>
                    <a:pt x="25" y="47"/>
                    <a:pt x="25" y="58"/>
                  </a:cubicBezTo>
                  <a:cubicBezTo>
                    <a:pt x="25" y="68"/>
                    <a:pt x="28" y="76"/>
                    <a:pt x="34" y="82"/>
                  </a:cubicBezTo>
                  <a:cubicBezTo>
                    <a:pt x="40" y="88"/>
                    <a:pt x="47" y="90"/>
                    <a:pt x="57" y="90"/>
                  </a:cubicBezTo>
                  <a:cubicBezTo>
                    <a:pt x="65" y="90"/>
                    <a:pt x="75" y="87"/>
                    <a:pt x="86" y="80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73" y="112"/>
                    <a:pt x="63" y="114"/>
                    <a:pt x="54" y="114"/>
                  </a:cubicBezTo>
                  <a:cubicBezTo>
                    <a:pt x="39" y="114"/>
                    <a:pt x="26" y="108"/>
                    <a:pt x="16" y="97"/>
                  </a:cubicBezTo>
                  <a:cubicBezTo>
                    <a:pt x="6" y="86"/>
                    <a:pt x="0" y="73"/>
                    <a:pt x="0" y="57"/>
                  </a:cubicBezTo>
                  <a:cubicBezTo>
                    <a:pt x="0" y="41"/>
                    <a:pt x="6" y="28"/>
                    <a:pt x="16" y="17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65" y="0"/>
                    <a:pt x="75" y="2"/>
                    <a:pt x="86" y="7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D35BF140-70CC-7802-BC80-387B5FE1D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6590" y="3882089"/>
            <a:ext cx="15425478" cy="83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2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0">
            <a:extLst>
              <a:ext uri="{FF2B5EF4-FFF2-40B4-BE49-F238E27FC236}">
                <a16:creationId xmlns:a16="http://schemas.microsoft.com/office/drawing/2014/main" id="{EFEB930C-77FB-5562-B961-FAFAF5944BC4}"/>
              </a:ext>
            </a:extLst>
          </p:cNvPr>
          <p:cNvGrpSpPr/>
          <p:nvPr/>
        </p:nvGrpSpPr>
        <p:grpSpPr>
          <a:xfrm>
            <a:off x="1696499" y="6922090"/>
            <a:ext cx="11078724" cy="2060025"/>
            <a:chOff x="5469114" y="1704231"/>
            <a:chExt cx="5842644" cy="1013536"/>
          </a:xfrm>
        </p:grpSpPr>
        <p:sp>
          <p:nvSpPr>
            <p:cNvPr id="259" name="Rectangle 51">
              <a:extLst>
                <a:ext uri="{FF2B5EF4-FFF2-40B4-BE49-F238E27FC236}">
                  <a16:creationId xmlns:a16="http://schemas.microsoft.com/office/drawing/2014/main" id="{0142A39C-F31B-4525-DBEE-473992CB42DF}"/>
                </a:ext>
              </a:extLst>
            </p:cNvPr>
            <p:cNvSpPr/>
            <p:nvPr/>
          </p:nvSpPr>
          <p:spPr>
            <a:xfrm>
              <a:off x="5827750" y="1704231"/>
              <a:ext cx="5484008" cy="1013536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60" name="Oval 52">
              <a:extLst>
                <a:ext uri="{FF2B5EF4-FFF2-40B4-BE49-F238E27FC236}">
                  <a16:creationId xmlns:a16="http://schemas.microsoft.com/office/drawing/2014/main" id="{FB00F445-1078-747F-E912-2C5CCA903063}"/>
                </a:ext>
              </a:extLst>
            </p:cNvPr>
            <p:cNvSpPr/>
            <p:nvPr/>
          </p:nvSpPr>
          <p:spPr>
            <a:xfrm>
              <a:off x="5469114" y="2015466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" name="TextBox 53">
              <a:extLst>
                <a:ext uri="{FF2B5EF4-FFF2-40B4-BE49-F238E27FC236}">
                  <a16:creationId xmlns:a16="http://schemas.microsoft.com/office/drawing/2014/main" id="{B4E74AE4-8346-065B-9265-27E9693B98ED}"/>
                </a:ext>
              </a:extLst>
            </p:cNvPr>
            <p:cNvSpPr txBox="1"/>
            <p:nvPr/>
          </p:nvSpPr>
          <p:spPr>
            <a:xfrm>
              <a:off x="6075400" y="1903250"/>
              <a:ext cx="5088422" cy="49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algn="just" defTabSz="2177060">
                <a:buClrTx/>
                <a:defRPr/>
              </a:pPr>
              <a:r>
                <a:rPr lang="en-US" sz="6000" i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2-Brom,3-methyl butane</a:t>
              </a:r>
              <a:r>
                <a:rPr kumimoji="0" lang="fr-FR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EF6D73A-9E3C-AFDB-0239-F9E7ED65BE8A}"/>
              </a:ext>
            </a:extLst>
          </p:cNvPr>
          <p:cNvGrpSpPr/>
          <p:nvPr/>
        </p:nvGrpSpPr>
        <p:grpSpPr>
          <a:xfrm>
            <a:off x="1537052" y="10955192"/>
            <a:ext cx="11241726" cy="2123657"/>
            <a:chOff x="5520918" y="1404857"/>
            <a:chExt cx="5928607" cy="1044842"/>
          </a:xfrm>
        </p:grpSpPr>
        <p:sp>
          <p:nvSpPr>
            <p:cNvPr id="256" name="Rectangle 55">
              <a:extLst>
                <a:ext uri="{FF2B5EF4-FFF2-40B4-BE49-F238E27FC236}">
                  <a16:creationId xmlns:a16="http://schemas.microsoft.com/office/drawing/2014/main" id="{FF959755-E133-FE71-E1C7-4B3BA1BC6AED}"/>
                </a:ext>
              </a:extLst>
            </p:cNvPr>
            <p:cNvSpPr/>
            <p:nvPr/>
          </p:nvSpPr>
          <p:spPr>
            <a:xfrm>
              <a:off x="5827751" y="1404857"/>
              <a:ext cx="5619109" cy="1044842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57" name="Oval 56">
              <a:extLst>
                <a:ext uri="{FF2B5EF4-FFF2-40B4-BE49-F238E27FC236}">
                  <a16:creationId xmlns:a16="http://schemas.microsoft.com/office/drawing/2014/main" id="{C0363CC1-7F6C-7E56-E134-1D234DC70FD9}"/>
                </a:ext>
              </a:extLst>
            </p:cNvPr>
            <p:cNvSpPr/>
            <p:nvPr/>
          </p:nvSpPr>
          <p:spPr>
            <a:xfrm>
              <a:off x="5520918" y="1641302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" name="TextBox 57">
              <a:extLst>
                <a:ext uri="{FF2B5EF4-FFF2-40B4-BE49-F238E27FC236}">
                  <a16:creationId xmlns:a16="http://schemas.microsoft.com/office/drawing/2014/main" id="{0E04AD19-1B8B-EBF9-EE45-9867FCC8B7F7}"/>
                </a:ext>
              </a:extLst>
            </p:cNvPr>
            <p:cNvSpPr txBox="1"/>
            <p:nvPr/>
          </p:nvSpPr>
          <p:spPr>
            <a:xfrm>
              <a:off x="5977130" y="1635183"/>
              <a:ext cx="5472395" cy="454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lvl="0" algn="ctr" defTabSz="2177060">
                <a:buClrTx/>
                <a:defRPr/>
              </a:pPr>
              <a:r>
                <a:rPr lang="en-US" sz="5400" i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3-brom, 2-methyl </a:t>
              </a:r>
              <a:r>
                <a:rPr lang="en-US" sz="5400" i="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butane</a:t>
              </a:r>
              <a:r>
                <a:rPr lang="vi-VN" sz="5400" i="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6" name="Group 3">
            <a:extLst>
              <a:ext uri="{FF2B5EF4-FFF2-40B4-BE49-F238E27FC236}">
                <a16:creationId xmlns:a16="http://schemas.microsoft.com/office/drawing/2014/main" id="{CF23B054-DF48-39BF-9EDE-56B2CF1B7F5C}"/>
              </a:ext>
            </a:extLst>
          </p:cNvPr>
          <p:cNvGrpSpPr/>
          <p:nvPr/>
        </p:nvGrpSpPr>
        <p:grpSpPr>
          <a:xfrm>
            <a:off x="14086268" y="6890301"/>
            <a:ext cx="9484931" cy="2091816"/>
            <a:chOff x="5544671" y="1704231"/>
            <a:chExt cx="5002117" cy="1029175"/>
          </a:xfrm>
        </p:grpSpPr>
        <p:sp>
          <p:nvSpPr>
            <p:cNvPr id="61" name="Rectangle 45">
              <a:extLst>
                <a:ext uri="{FF2B5EF4-FFF2-40B4-BE49-F238E27FC236}">
                  <a16:creationId xmlns:a16="http://schemas.microsoft.com/office/drawing/2014/main" id="{0C377D84-C468-2881-D511-7FFA9904A78A}"/>
                </a:ext>
              </a:extLst>
            </p:cNvPr>
            <p:cNvSpPr/>
            <p:nvPr/>
          </p:nvSpPr>
          <p:spPr>
            <a:xfrm>
              <a:off x="5827751" y="1704231"/>
              <a:ext cx="4719037" cy="1029175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2" name="Oval 46">
              <a:extLst>
                <a:ext uri="{FF2B5EF4-FFF2-40B4-BE49-F238E27FC236}">
                  <a16:creationId xmlns:a16="http://schemas.microsoft.com/office/drawing/2014/main" id="{84C7C448-F332-F28D-0098-E96FCA975070}"/>
                </a:ext>
              </a:extLst>
            </p:cNvPr>
            <p:cNvSpPr/>
            <p:nvPr/>
          </p:nvSpPr>
          <p:spPr>
            <a:xfrm>
              <a:off x="5544671" y="1968685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kern="1200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TextBox 47">
              <a:extLst>
                <a:ext uri="{FF2B5EF4-FFF2-40B4-BE49-F238E27FC236}">
                  <a16:creationId xmlns:a16="http://schemas.microsoft.com/office/drawing/2014/main" id="{CA2F99A4-4C00-DC7E-83DB-480F313F0378}"/>
                </a:ext>
              </a:extLst>
            </p:cNvPr>
            <p:cNvSpPr txBox="1"/>
            <p:nvPr/>
          </p:nvSpPr>
          <p:spPr>
            <a:xfrm>
              <a:off x="6016037" y="1903245"/>
              <a:ext cx="4352146" cy="45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lvl="0" algn="ctr" defTabSz="2177060">
                <a:buClrTx/>
                <a:defRPr/>
              </a:pPr>
              <a:r>
                <a:rPr lang="en-US" sz="5400" i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3-methyl, 2-brom butane</a:t>
              </a:r>
              <a:r>
                <a:rPr lang="en-US" sz="5400" dirty="0"/>
                <a:t>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7" name="Group 58">
            <a:extLst>
              <a:ext uri="{FF2B5EF4-FFF2-40B4-BE49-F238E27FC236}">
                <a16:creationId xmlns:a16="http://schemas.microsoft.com/office/drawing/2014/main" id="{C75660C5-1795-45E7-2459-CDF6F0A3AC00}"/>
              </a:ext>
            </a:extLst>
          </p:cNvPr>
          <p:cNvGrpSpPr/>
          <p:nvPr/>
        </p:nvGrpSpPr>
        <p:grpSpPr>
          <a:xfrm>
            <a:off x="14086268" y="10955193"/>
            <a:ext cx="10595321" cy="2091817"/>
            <a:chOff x="5537206" y="1590388"/>
            <a:chExt cx="5587709" cy="1029175"/>
          </a:xfrm>
        </p:grpSpPr>
        <p:sp>
          <p:nvSpPr>
            <p:cNvPr id="58" name="Rectangle 59">
              <a:extLst>
                <a:ext uri="{FF2B5EF4-FFF2-40B4-BE49-F238E27FC236}">
                  <a16:creationId xmlns:a16="http://schemas.microsoft.com/office/drawing/2014/main" id="{858BB183-9700-382C-438C-460288C678C2}"/>
                </a:ext>
              </a:extLst>
            </p:cNvPr>
            <p:cNvSpPr/>
            <p:nvPr/>
          </p:nvSpPr>
          <p:spPr>
            <a:xfrm>
              <a:off x="5827750" y="1590388"/>
              <a:ext cx="4711573" cy="1029175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9" name="Oval 60">
              <a:extLst>
                <a:ext uri="{FF2B5EF4-FFF2-40B4-BE49-F238E27FC236}">
                  <a16:creationId xmlns:a16="http://schemas.microsoft.com/office/drawing/2014/main" id="{2BD16B99-D6A9-0455-38D3-7C63D9743A38}"/>
                </a:ext>
              </a:extLst>
            </p:cNvPr>
            <p:cNvSpPr/>
            <p:nvPr/>
          </p:nvSpPr>
          <p:spPr>
            <a:xfrm>
              <a:off x="5537206" y="1902609"/>
              <a:ext cx="544265" cy="408851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0" name="TextBox 61">
                  <a:extLst>
                    <a:ext uri="{FF2B5EF4-FFF2-40B4-BE49-F238E27FC236}">
                      <a16:creationId xmlns:a16="http://schemas.microsoft.com/office/drawing/2014/main" id="{4DFD408E-6A9A-A4DD-BCD5-C821B53A4850}"/>
                    </a:ext>
                  </a:extLst>
                </p:cNvPr>
                <p:cNvSpPr txBox="1"/>
                <p:nvPr/>
              </p:nvSpPr>
              <p:spPr>
                <a:xfrm>
                  <a:off x="5974678" y="1849825"/>
                  <a:ext cx="5150237" cy="4542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defRPr sz="3200" i="1">
                      <a:solidFill>
                        <a:schemeClr val="bg1"/>
                      </a:solidFill>
                    </a:defRPr>
                  </a:lvl1pPr>
                </a:lstStyle>
                <a:p>
                  <a:pPr lvl="0" algn="ctr" defTabSz="2177060">
                    <a:buClrTx/>
                    <a:defRPr/>
                  </a:pP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/>
                        <m:t>3-</m:t>
                      </m:r>
                      <m:r>
                        <m:rPr>
                          <m:nor/>
                        </m:rPr>
                        <a:rPr lang="en-US" sz="5400"/>
                        <m:t>brom</m:t>
                      </m:r>
                      <m:r>
                        <m:rPr>
                          <m:nor/>
                        </m:rPr>
                        <a:rPr lang="en-US" sz="5400"/>
                        <m:t>, </m:t>
                      </m:r>
                      <m:r>
                        <m:rPr>
                          <m:nor/>
                        </m:rPr>
                        <a:rPr lang="en-US" sz="5400" i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2-</m:t>
                      </m:r>
                      <m:r>
                        <m:rPr>
                          <m:nor/>
                        </m:rPr>
                        <a:rPr lang="en-US" sz="5400" i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methyl</m:t>
                      </m:r>
                      <m:r>
                        <m:rPr>
                          <m:nor/>
                        </m:rPr>
                        <a:rPr lang="en-US" sz="5400"/>
                        <m:t> </m:t>
                      </m:r>
                      <m:r>
                        <m:rPr>
                          <m:nor/>
                        </m:rPr>
                        <a:rPr lang="en-US" sz="5400"/>
                        <m:t>butane</m:t>
                      </m:r>
                    </m:oMath>
                  </a14:m>
                  <a:r>
                    <a:rPr kumimoji="0" lang="vi-VN" sz="54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60" name="TextBox 61">
                  <a:extLst>
                    <a:ext uri="{FF2B5EF4-FFF2-40B4-BE49-F238E27FC236}">
                      <a16:creationId xmlns:a16="http://schemas.microsoft.com/office/drawing/2014/main" id="{4DFD408E-6A9A-A4DD-BCD5-C821B53A48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4678" y="1849825"/>
                  <a:ext cx="5150237" cy="454279"/>
                </a:xfrm>
                <a:prstGeom prst="rect">
                  <a:avLst/>
                </a:prstGeom>
                <a:blipFill>
                  <a:blip r:embed="rId3"/>
                  <a:stretch>
                    <a:fillRect t="-19868" b="-3841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2" name="Oval 49">
            <a:extLst>
              <a:ext uri="{FF2B5EF4-FFF2-40B4-BE49-F238E27FC236}">
                <a16:creationId xmlns:a16="http://schemas.microsoft.com/office/drawing/2014/main" id="{891E4DE8-704B-39F9-984C-2F7D8B0A34D3}"/>
              </a:ext>
            </a:extLst>
          </p:cNvPr>
          <p:cNvSpPr/>
          <p:nvPr/>
        </p:nvSpPr>
        <p:spPr>
          <a:xfrm>
            <a:off x="1531999" y="11455281"/>
            <a:ext cx="1024847" cy="1009724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12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3" name="Group 11">
            <a:extLst>
              <a:ext uri="{FF2B5EF4-FFF2-40B4-BE49-F238E27FC236}">
                <a16:creationId xmlns:a16="http://schemas.microsoft.com/office/drawing/2014/main" id="{519A3A9B-06D2-AAB5-842E-BA68BBE5F223}"/>
              </a:ext>
            </a:extLst>
          </p:cNvPr>
          <p:cNvGrpSpPr/>
          <p:nvPr/>
        </p:nvGrpSpPr>
        <p:grpSpPr>
          <a:xfrm>
            <a:off x="157467" y="4181462"/>
            <a:ext cx="24524122" cy="2699084"/>
            <a:chOff x="226013" y="2034258"/>
            <a:chExt cx="24524122" cy="2699084"/>
          </a:xfrm>
        </p:grpSpPr>
        <p:grpSp>
          <p:nvGrpSpPr>
            <p:cNvPr id="264" name="Group 20">
              <a:extLst>
                <a:ext uri="{FF2B5EF4-FFF2-40B4-BE49-F238E27FC236}">
                  <a16:creationId xmlns:a16="http://schemas.microsoft.com/office/drawing/2014/main" id="{3610751E-E89B-16A3-0727-666AB97FA645}"/>
                </a:ext>
              </a:extLst>
            </p:cNvPr>
            <p:cNvGrpSpPr/>
            <p:nvPr/>
          </p:nvGrpSpPr>
          <p:grpSpPr>
            <a:xfrm>
              <a:off x="226013" y="2034258"/>
              <a:ext cx="23825350" cy="1856444"/>
              <a:chOff x="534987" y="1647866"/>
              <a:chExt cx="23017949" cy="1556899"/>
            </a:xfrm>
          </p:grpSpPr>
          <p:sp>
            <p:nvSpPr>
              <p:cNvPr id="266" name="Rounded Rectangle 24">
                <a:extLst>
                  <a:ext uri="{FF2B5EF4-FFF2-40B4-BE49-F238E27FC236}">
                    <a16:creationId xmlns:a16="http://schemas.microsoft.com/office/drawing/2014/main" id="{EE17A035-4F3F-415E-BEA7-3331C045288F}"/>
                  </a:ext>
                </a:extLst>
              </p:cNvPr>
              <p:cNvSpPr/>
              <p:nvPr/>
            </p:nvSpPr>
            <p:spPr bwMode="auto">
              <a:xfrm>
                <a:off x="755650" y="1720892"/>
                <a:ext cx="22797286" cy="1483873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7" name="Group 25">
                <a:extLst>
                  <a:ext uri="{FF2B5EF4-FFF2-40B4-BE49-F238E27FC236}">
                    <a16:creationId xmlns:a16="http://schemas.microsoft.com/office/drawing/2014/main" id="{91078BEE-5D86-7C94-D7B1-A854C53596BF}"/>
                  </a:ext>
                </a:extLst>
              </p:cNvPr>
              <p:cNvGrpSpPr/>
              <p:nvPr/>
            </p:nvGrpSpPr>
            <p:grpSpPr>
              <a:xfrm>
                <a:off x="534987" y="1647866"/>
                <a:ext cx="3223234" cy="1176337"/>
                <a:chOff x="534987" y="1647866"/>
                <a:chExt cx="3223234" cy="1176337"/>
              </a:xfrm>
            </p:grpSpPr>
            <p:sp>
              <p:nvSpPr>
                <p:cNvPr id="268" name="Isosceles Triangle 44">
                  <a:extLst>
                    <a:ext uri="{FF2B5EF4-FFF2-40B4-BE49-F238E27FC236}">
                      <a16:creationId xmlns:a16="http://schemas.microsoft.com/office/drawing/2014/main" id="{19F57FF8-D2E7-0ACD-2C45-DC0E8E17FC36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Pentagon 27">
                  <a:extLst>
                    <a:ext uri="{FF2B5EF4-FFF2-40B4-BE49-F238E27FC236}">
                      <a16:creationId xmlns:a16="http://schemas.microsoft.com/office/drawing/2014/main" id="{18156D04-FC30-5A8A-4EEC-4C279C15DA41}"/>
                    </a:ext>
                  </a:extLst>
                </p:cNvPr>
                <p:cNvSpPr/>
                <p:nvPr/>
              </p:nvSpPr>
              <p:spPr bwMode="auto">
                <a:xfrm>
                  <a:off x="534987" y="1647866"/>
                  <a:ext cx="3223234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0" name="Group 11">
                  <a:extLst>
                    <a:ext uri="{FF2B5EF4-FFF2-40B4-BE49-F238E27FC236}">
                      <a16:creationId xmlns:a16="http://schemas.microsoft.com/office/drawing/2014/main" id="{FF13F8ED-B111-0189-176E-56334A9DDA29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ysClr val="window" lastClr="FFFFFF">
                    <a:lumMod val="95000"/>
                  </a:sysClr>
                </a:solidFill>
              </p:grpSpPr>
              <p:sp>
                <p:nvSpPr>
                  <p:cNvPr id="273" name="Freeform 31">
                    <a:extLst>
                      <a:ext uri="{FF2B5EF4-FFF2-40B4-BE49-F238E27FC236}">
                        <a16:creationId xmlns:a16="http://schemas.microsoft.com/office/drawing/2014/main" id="{FEA5653D-9395-EF29-8F1F-8ECFC4E2BE8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" name="Freeform 32">
                    <a:extLst>
                      <a:ext uri="{FF2B5EF4-FFF2-40B4-BE49-F238E27FC236}">
                        <a16:creationId xmlns:a16="http://schemas.microsoft.com/office/drawing/2014/main" id="{3C3B4F3B-F7F8-D07D-AFD8-D18F6F579C8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5" name="Freeform 33">
                    <a:extLst>
                      <a:ext uri="{FF2B5EF4-FFF2-40B4-BE49-F238E27FC236}">
                        <a16:creationId xmlns:a16="http://schemas.microsoft.com/office/drawing/2014/main" id="{608A5C0D-D04F-8AE7-F1A5-EF5BE5091A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6" name="Rectangle 34">
                    <a:extLst>
                      <a:ext uri="{FF2B5EF4-FFF2-40B4-BE49-F238E27FC236}">
                        <a16:creationId xmlns:a16="http://schemas.microsoft.com/office/drawing/2014/main" id="{AB99B296-903A-B4A3-69C8-B14EE10AB3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7" name="Rectangle 35">
                    <a:extLst>
                      <a:ext uri="{FF2B5EF4-FFF2-40B4-BE49-F238E27FC236}">
                        <a16:creationId xmlns:a16="http://schemas.microsoft.com/office/drawing/2014/main" id="{168C8086-724B-F73D-48E5-F6D6F34F0D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" name="Rectangle 36">
                    <a:extLst>
                      <a:ext uri="{FF2B5EF4-FFF2-40B4-BE49-F238E27FC236}">
                        <a16:creationId xmlns:a16="http://schemas.microsoft.com/office/drawing/2014/main" id="{B78208CE-99D7-9EF5-48CF-9CE7E36516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" name="Rectangle 37">
                    <a:extLst>
                      <a:ext uri="{FF2B5EF4-FFF2-40B4-BE49-F238E27FC236}">
                        <a16:creationId xmlns:a16="http://schemas.microsoft.com/office/drawing/2014/main" id="{CFDCF975-D1FF-4D92-1E1A-407B1FF627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71" name="Chevron 29">
                  <a:extLst>
                    <a:ext uri="{FF2B5EF4-FFF2-40B4-BE49-F238E27FC236}">
                      <a16:creationId xmlns:a16="http://schemas.microsoft.com/office/drawing/2014/main" id="{813F4A4A-FA56-F0DC-FA83-C861FE80ED5B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TextBox 13">
                  <a:extLst>
                    <a:ext uri="{FF2B5EF4-FFF2-40B4-BE49-F238E27FC236}">
                      <a16:creationId xmlns:a16="http://schemas.microsoft.com/office/drawing/2014/main" id="{3DA598D7-E157-2F81-C735-F58B72B66E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8026" y="1763895"/>
                  <a:ext cx="1866470" cy="696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21770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Câu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 1</a:t>
                  </a: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5" name="Text Box 5">
                  <a:extLst>
                    <a:ext uri="{FF2B5EF4-FFF2-40B4-BE49-F238E27FC236}">
                      <a16:creationId xmlns:a16="http://schemas.microsoft.com/office/drawing/2014/main" id="{0CE78A64-B2F6-ED1E-BAE0-B92E926AD0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21611" y="2208268"/>
                  <a:ext cx="22628524" cy="25250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4171" tIns="92087" rIns="184171" bIns="92087">
                  <a:spAutoFit/>
                </a:bodyPr>
                <a:lstStyle>
                  <a:lvl1pPr algn="ctr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9pPr>
                </a:lstStyle>
                <a:p>
                  <a:pPr algn="l" defTabSz="2177278">
                    <a:spcBef>
                      <a:spcPct val="50000"/>
                    </a:spcBef>
                    <a:buClr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ê</m:t>
                        </m:r>
                        <m:r>
                          <m:rPr>
                            <m:nor/>
                          </m:rPr>
                          <a:rPr lang="en-US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thay</m:t>
                        </m:r>
                        <m:r>
                          <m:rPr>
                            <m:nor/>
                          </m:rPr>
                          <a:rPr lang="en-US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th</m:t>
                        </m:r>
                        <m:r>
                          <m:rPr>
                            <m:nor/>
                          </m:rPr>
                          <a:rPr lang="en-US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ế </m:t>
                        </m:r>
                        <m:r>
                          <m:rPr>
                            <m:nor/>
                          </m:rPr>
                          <a:rPr lang="en-US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ủ</m:t>
                        </m:r>
                        <m:r>
                          <m:rPr>
                            <m:nor/>
                          </m:rPr>
                          <a:rPr lang="en-US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CH</m:t>
                        </m:r>
                        <m:r>
                          <m:rPr>
                            <m:nor/>
                          </m:rPr>
                          <a:rPr lang="vi-VN" sz="8000" baseline="-25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vi-VN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CH</m:t>
                        </m:r>
                        <m:r>
                          <m:rPr>
                            <m:nor/>
                          </m:rPr>
                          <a:rPr lang="vi-VN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vi-VN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CH</m:t>
                        </m:r>
                        <m:r>
                          <m:rPr>
                            <m:nor/>
                          </m:rPr>
                          <a:rPr lang="vi-VN" sz="8000" baseline="-25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vi-VN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vi-VN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CHBrCH</m:t>
                        </m:r>
                        <m:r>
                          <m:rPr>
                            <m:nor/>
                          </m:rPr>
                          <a:rPr lang="vi-VN" sz="8000" baseline="-25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l</m:t>
                        </m:r>
                        <m:r>
                          <m:rPr>
                            <m:nor/>
                          </m:rPr>
                          <a:rPr lang="en-US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à</m:t>
                        </m:r>
                      </m:oMath>
                    </m:oMathPara>
                  </a14:m>
                  <a:endParaRPr lang="vi-VN" sz="8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algn="l" defTabSz="2177278">
                    <a:spcBef>
                      <a:spcPct val="50000"/>
                    </a:spcBef>
                    <a:buClrTx/>
                    <a:buNone/>
                    <a:defRPr/>
                  </a:pPr>
                  <a:endPara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265" name="Text Box 5">
                  <a:extLst>
                    <a:ext uri="{FF2B5EF4-FFF2-40B4-BE49-F238E27FC236}">
                      <a16:creationId xmlns:a16="http://schemas.microsoft.com/office/drawing/2014/main" id="{0CE78A64-B2F6-ED1E-BAE0-B92E926AD0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21611" y="2208268"/>
                  <a:ext cx="22628524" cy="252507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5" name="Google Shape;246;p3">
            <a:extLst>
              <a:ext uri="{FF2B5EF4-FFF2-40B4-BE49-F238E27FC236}">
                <a16:creationId xmlns:a16="http://schemas.microsoft.com/office/drawing/2014/main" id="{317F9A1C-79E2-AC87-3FFC-9E1CD183A99D}"/>
              </a:ext>
            </a:extLst>
          </p:cNvPr>
          <p:cNvSpPr txBox="1"/>
          <p:nvPr/>
        </p:nvSpPr>
        <p:spPr>
          <a:xfrm>
            <a:off x="1054181" y="2387597"/>
            <a:ext cx="172819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BÀI TẬP CỦNG CỐ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9500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 animBg="1"/>
      <p:bldP spid="36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0">
            <a:extLst>
              <a:ext uri="{FF2B5EF4-FFF2-40B4-BE49-F238E27FC236}">
                <a16:creationId xmlns:a16="http://schemas.microsoft.com/office/drawing/2014/main" id="{EFEB930C-77FB-5562-B961-FAFAF5944BC4}"/>
              </a:ext>
            </a:extLst>
          </p:cNvPr>
          <p:cNvGrpSpPr/>
          <p:nvPr/>
        </p:nvGrpSpPr>
        <p:grpSpPr>
          <a:xfrm>
            <a:off x="1696499" y="6922091"/>
            <a:ext cx="11078724" cy="2528166"/>
            <a:chOff x="5469114" y="1704231"/>
            <a:chExt cx="5842644" cy="1243862"/>
          </a:xfrm>
        </p:grpSpPr>
        <p:sp>
          <p:nvSpPr>
            <p:cNvPr id="259" name="Rectangle 51">
              <a:extLst>
                <a:ext uri="{FF2B5EF4-FFF2-40B4-BE49-F238E27FC236}">
                  <a16:creationId xmlns:a16="http://schemas.microsoft.com/office/drawing/2014/main" id="{0142A39C-F31B-4525-DBEE-473992CB42DF}"/>
                </a:ext>
              </a:extLst>
            </p:cNvPr>
            <p:cNvSpPr/>
            <p:nvPr/>
          </p:nvSpPr>
          <p:spPr>
            <a:xfrm>
              <a:off x="5827750" y="1704231"/>
              <a:ext cx="5484008" cy="1013536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60" name="Oval 52">
              <a:extLst>
                <a:ext uri="{FF2B5EF4-FFF2-40B4-BE49-F238E27FC236}">
                  <a16:creationId xmlns:a16="http://schemas.microsoft.com/office/drawing/2014/main" id="{FB00F445-1078-747F-E912-2C5CCA903063}"/>
                </a:ext>
              </a:extLst>
            </p:cNvPr>
            <p:cNvSpPr/>
            <p:nvPr/>
          </p:nvSpPr>
          <p:spPr>
            <a:xfrm>
              <a:off x="5469114" y="2015466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" name="TextBox 53">
              <a:extLst>
                <a:ext uri="{FF2B5EF4-FFF2-40B4-BE49-F238E27FC236}">
                  <a16:creationId xmlns:a16="http://schemas.microsoft.com/office/drawing/2014/main" id="{B4E74AE4-8346-065B-9265-27E9693B98ED}"/>
                </a:ext>
              </a:extLst>
            </p:cNvPr>
            <p:cNvSpPr txBox="1"/>
            <p:nvPr/>
          </p:nvSpPr>
          <p:spPr>
            <a:xfrm>
              <a:off x="6075400" y="1903250"/>
              <a:ext cx="5088422" cy="1044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algn="just" defTabSz="2177060">
                <a:buClrTx/>
                <a:defRPr/>
              </a:pPr>
              <a:r>
                <a:rPr lang="vi-VN" sz="4400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 phân vị trí nhóm chức và đồng phân hình học</a:t>
              </a:r>
              <a:endParaRPr lang="en-US" sz="440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EF6D73A-9E3C-AFDB-0239-F9E7ED65BE8A}"/>
              </a:ext>
            </a:extLst>
          </p:cNvPr>
          <p:cNvGrpSpPr/>
          <p:nvPr/>
        </p:nvGrpSpPr>
        <p:grpSpPr>
          <a:xfrm>
            <a:off x="1537052" y="10955192"/>
            <a:ext cx="11241726" cy="2123657"/>
            <a:chOff x="5520918" y="1404857"/>
            <a:chExt cx="5928607" cy="1044842"/>
          </a:xfrm>
        </p:grpSpPr>
        <p:sp>
          <p:nvSpPr>
            <p:cNvPr id="256" name="Rectangle 55">
              <a:extLst>
                <a:ext uri="{FF2B5EF4-FFF2-40B4-BE49-F238E27FC236}">
                  <a16:creationId xmlns:a16="http://schemas.microsoft.com/office/drawing/2014/main" id="{FF959755-E133-FE71-E1C7-4B3BA1BC6AED}"/>
                </a:ext>
              </a:extLst>
            </p:cNvPr>
            <p:cNvSpPr/>
            <p:nvPr/>
          </p:nvSpPr>
          <p:spPr>
            <a:xfrm>
              <a:off x="5827751" y="1404857"/>
              <a:ext cx="5619109" cy="1044842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57" name="Oval 56">
              <a:extLst>
                <a:ext uri="{FF2B5EF4-FFF2-40B4-BE49-F238E27FC236}">
                  <a16:creationId xmlns:a16="http://schemas.microsoft.com/office/drawing/2014/main" id="{C0363CC1-7F6C-7E56-E134-1D234DC70FD9}"/>
                </a:ext>
              </a:extLst>
            </p:cNvPr>
            <p:cNvSpPr/>
            <p:nvPr/>
          </p:nvSpPr>
          <p:spPr>
            <a:xfrm>
              <a:off x="5520918" y="1641302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" name="TextBox 57">
              <a:extLst>
                <a:ext uri="{FF2B5EF4-FFF2-40B4-BE49-F238E27FC236}">
                  <a16:creationId xmlns:a16="http://schemas.microsoft.com/office/drawing/2014/main" id="{0E04AD19-1B8B-EBF9-EE45-9867FCC8B7F7}"/>
                </a:ext>
              </a:extLst>
            </p:cNvPr>
            <p:cNvSpPr txBox="1"/>
            <p:nvPr/>
          </p:nvSpPr>
          <p:spPr>
            <a:xfrm>
              <a:off x="5977130" y="1635183"/>
              <a:ext cx="5472395" cy="711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 phân mạch ca</a:t>
              </a:r>
              <a:r>
                <a:rPr lang="en-US" sz="4400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</a:t>
              </a:r>
              <a:r>
                <a:rPr lang="vi-VN" sz="4400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bon và đồng phân vị trí nhóm chức.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6" name="Group 3">
            <a:extLst>
              <a:ext uri="{FF2B5EF4-FFF2-40B4-BE49-F238E27FC236}">
                <a16:creationId xmlns:a16="http://schemas.microsoft.com/office/drawing/2014/main" id="{CF23B054-DF48-39BF-9EDE-56B2CF1B7F5C}"/>
              </a:ext>
            </a:extLst>
          </p:cNvPr>
          <p:cNvGrpSpPr/>
          <p:nvPr/>
        </p:nvGrpSpPr>
        <p:grpSpPr>
          <a:xfrm>
            <a:off x="14086268" y="6890301"/>
            <a:ext cx="9484931" cy="2091816"/>
            <a:chOff x="5544671" y="1704231"/>
            <a:chExt cx="5002117" cy="1029175"/>
          </a:xfrm>
        </p:grpSpPr>
        <p:sp>
          <p:nvSpPr>
            <p:cNvPr id="61" name="Rectangle 45">
              <a:extLst>
                <a:ext uri="{FF2B5EF4-FFF2-40B4-BE49-F238E27FC236}">
                  <a16:creationId xmlns:a16="http://schemas.microsoft.com/office/drawing/2014/main" id="{0C377D84-C468-2881-D511-7FFA9904A78A}"/>
                </a:ext>
              </a:extLst>
            </p:cNvPr>
            <p:cNvSpPr/>
            <p:nvPr/>
          </p:nvSpPr>
          <p:spPr>
            <a:xfrm>
              <a:off x="5827751" y="1704231"/>
              <a:ext cx="4719037" cy="1029175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2" name="Oval 46">
              <a:extLst>
                <a:ext uri="{FF2B5EF4-FFF2-40B4-BE49-F238E27FC236}">
                  <a16:creationId xmlns:a16="http://schemas.microsoft.com/office/drawing/2014/main" id="{84C7C448-F332-F28D-0098-E96FCA975070}"/>
                </a:ext>
              </a:extLst>
            </p:cNvPr>
            <p:cNvSpPr/>
            <p:nvPr/>
          </p:nvSpPr>
          <p:spPr>
            <a:xfrm>
              <a:off x="5544671" y="1968685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kern="1200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TextBox 47">
              <a:extLst>
                <a:ext uri="{FF2B5EF4-FFF2-40B4-BE49-F238E27FC236}">
                  <a16:creationId xmlns:a16="http://schemas.microsoft.com/office/drawing/2014/main" id="{CA2F99A4-4C00-DC7E-83DB-480F313F0378}"/>
                </a:ext>
              </a:extLst>
            </p:cNvPr>
            <p:cNvSpPr txBox="1"/>
            <p:nvPr/>
          </p:nvSpPr>
          <p:spPr>
            <a:xfrm>
              <a:off x="6016037" y="1903245"/>
              <a:ext cx="4352146" cy="711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 phân hình học và đồng phân cấu tạo.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7" name="Group 58">
            <a:extLst>
              <a:ext uri="{FF2B5EF4-FFF2-40B4-BE49-F238E27FC236}">
                <a16:creationId xmlns:a16="http://schemas.microsoft.com/office/drawing/2014/main" id="{C75660C5-1795-45E7-2459-CDF6F0A3AC00}"/>
              </a:ext>
            </a:extLst>
          </p:cNvPr>
          <p:cNvGrpSpPr/>
          <p:nvPr/>
        </p:nvGrpSpPr>
        <p:grpSpPr>
          <a:xfrm>
            <a:off x="14086268" y="10955193"/>
            <a:ext cx="9484931" cy="2091817"/>
            <a:chOff x="5537206" y="1590388"/>
            <a:chExt cx="5002117" cy="1029175"/>
          </a:xfrm>
        </p:grpSpPr>
        <p:sp>
          <p:nvSpPr>
            <p:cNvPr id="58" name="Rectangle 59">
              <a:extLst>
                <a:ext uri="{FF2B5EF4-FFF2-40B4-BE49-F238E27FC236}">
                  <a16:creationId xmlns:a16="http://schemas.microsoft.com/office/drawing/2014/main" id="{858BB183-9700-382C-438C-460288C678C2}"/>
                </a:ext>
              </a:extLst>
            </p:cNvPr>
            <p:cNvSpPr/>
            <p:nvPr/>
          </p:nvSpPr>
          <p:spPr>
            <a:xfrm>
              <a:off x="5827750" y="1590388"/>
              <a:ext cx="4711573" cy="1029175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9" name="Oval 60">
              <a:extLst>
                <a:ext uri="{FF2B5EF4-FFF2-40B4-BE49-F238E27FC236}">
                  <a16:creationId xmlns:a16="http://schemas.microsoft.com/office/drawing/2014/main" id="{2BD16B99-D6A9-0455-38D3-7C63D9743A38}"/>
                </a:ext>
              </a:extLst>
            </p:cNvPr>
            <p:cNvSpPr/>
            <p:nvPr/>
          </p:nvSpPr>
          <p:spPr>
            <a:xfrm>
              <a:off x="5537206" y="1902609"/>
              <a:ext cx="544265" cy="408851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61">
                  <a:extLst>
                    <a:ext uri="{FF2B5EF4-FFF2-40B4-BE49-F238E27FC236}">
                      <a16:creationId xmlns:a16="http://schemas.microsoft.com/office/drawing/2014/main" id="{4DFD408E-6A9A-A4DD-BCD5-C821B53A4850}"/>
                    </a:ext>
                  </a:extLst>
                </p:cNvPr>
                <p:cNvSpPr txBox="1"/>
                <p:nvPr/>
              </p:nvSpPr>
              <p:spPr>
                <a:xfrm>
                  <a:off x="6097875" y="1792080"/>
                  <a:ext cx="4352146" cy="708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defRPr sz="3200" i="1">
                      <a:solidFill>
                        <a:schemeClr val="bg1"/>
                      </a:solidFill>
                    </a:defRPr>
                  </a:lvl1pPr>
                </a:lstStyle>
                <a:p>
                  <a:pPr lvl="0" algn="ctr" defTabSz="2177060">
                    <a:buClrTx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Đồ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ph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â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nh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ó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ch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ứ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à đồ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ph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â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ấ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ạ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.</m:t>
                        </m:r>
                      </m:oMath>
                    </m:oMathPara>
                  </a14:m>
                  <a:endPara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60" name="TextBox 61">
                  <a:extLst>
                    <a:ext uri="{FF2B5EF4-FFF2-40B4-BE49-F238E27FC236}">
                      <a16:creationId xmlns:a16="http://schemas.microsoft.com/office/drawing/2014/main" id="{4DFD408E-6A9A-A4DD-BCD5-C821B53A48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7875" y="1792080"/>
                  <a:ext cx="4352146" cy="70810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2" name="Oval 49">
            <a:extLst>
              <a:ext uri="{FF2B5EF4-FFF2-40B4-BE49-F238E27FC236}">
                <a16:creationId xmlns:a16="http://schemas.microsoft.com/office/drawing/2014/main" id="{891E4DE8-704B-39F9-984C-2F7D8B0A34D3}"/>
              </a:ext>
            </a:extLst>
          </p:cNvPr>
          <p:cNvSpPr/>
          <p:nvPr/>
        </p:nvSpPr>
        <p:spPr>
          <a:xfrm>
            <a:off x="1531999" y="11455281"/>
            <a:ext cx="1024847" cy="1009724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12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3" name="Group 11">
            <a:extLst>
              <a:ext uri="{FF2B5EF4-FFF2-40B4-BE49-F238E27FC236}">
                <a16:creationId xmlns:a16="http://schemas.microsoft.com/office/drawing/2014/main" id="{519A3A9B-06D2-AAB5-842E-BA68BBE5F223}"/>
              </a:ext>
            </a:extLst>
          </p:cNvPr>
          <p:cNvGrpSpPr/>
          <p:nvPr/>
        </p:nvGrpSpPr>
        <p:grpSpPr>
          <a:xfrm>
            <a:off x="157467" y="4181462"/>
            <a:ext cx="23825350" cy="1856444"/>
            <a:chOff x="226013" y="2034258"/>
            <a:chExt cx="23825350" cy="1856444"/>
          </a:xfrm>
        </p:grpSpPr>
        <p:grpSp>
          <p:nvGrpSpPr>
            <p:cNvPr id="264" name="Group 20">
              <a:extLst>
                <a:ext uri="{FF2B5EF4-FFF2-40B4-BE49-F238E27FC236}">
                  <a16:creationId xmlns:a16="http://schemas.microsoft.com/office/drawing/2014/main" id="{3610751E-E89B-16A3-0727-666AB97FA645}"/>
                </a:ext>
              </a:extLst>
            </p:cNvPr>
            <p:cNvGrpSpPr/>
            <p:nvPr/>
          </p:nvGrpSpPr>
          <p:grpSpPr>
            <a:xfrm>
              <a:off x="226013" y="2034258"/>
              <a:ext cx="23825350" cy="1856444"/>
              <a:chOff x="534987" y="1647866"/>
              <a:chExt cx="23017949" cy="1556899"/>
            </a:xfrm>
          </p:grpSpPr>
          <p:sp>
            <p:nvSpPr>
              <p:cNvPr id="266" name="Rounded Rectangle 24">
                <a:extLst>
                  <a:ext uri="{FF2B5EF4-FFF2-40B4-BE49-F238E27FC236}">
                    <a16:creationId xmlns:a16="http://schemas.microsoft.com/office/drawing/2014/main" id="{EE17A035-4F3F-415E-BEA7-3331C045288F}"/>
                  </a:ext>
                </a:extLst>
              </p:cNvPr>
              <p:cNvSpPr/>
              <p:nvPr/>
            </p:nvSpPr>
            <p:spPr bwMode="auto">
              <a:xfrm>
                <a:off x="755650" y="1720892"/>
                <a:ext cx="22797286" cy="1483873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7" name="Group 25">
                <a:extLst>
                  <a:ext uri="{FF2B5EF4-FFF2-40B4-BE49-F238E27FC236}">
                    <a16:creationId xmlns:a16="http://schemas.microsoft.com/office/drawing/2014/main" id="{91078BEE-5D86-7C94-D7B1-A854C53596BF}"/>
                  </a:ext>
                </a:extLst>
              </p:cNvPr>
              <p:cNvGrpSpPr/>
              <p:nvPr/>
            </p:nvGrpSpPr>
            <p:grpSpPr>
              <a:xfrm>
                <a:off x="534987" y="1647866"/>
                <a:ext cx="3223234" cy="1176337"/>
                <a:chOff x="534987" y="1647866"/>
                <a:chExt cx="3223234" cy="1176337"/>
              </a:xfrm>
            </p:grpSpPr>
            <p:sp>
              <p:nvSpPr>
                <p:cNvPr id="268" name="Isosceles Triangle 44">
                  <a:extLst>
                    <a:ext uri="{FF2B5EF4-FFF2-40B4-BE49-F238E27FC236}">
                      <a16:creationId xmlns:a16="http://schemas.microsoft.com/office/drawing/2014/main" id="{19F57FF8-D2E7-0ACD-2C45-DC0E8E17FC36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Pentagon 27">
                  <a:extLst>
                    <a:ext uri="{FF2B5EF4-FFF2-40B4-BE49-F238E27FC236}">
                      <a16:creationId xmlns:a16="http://schemas.microsoft.com/office/drawing/2014/main" id="{18156D04-FC30-5A8A-4EEC-4C279C15DA41}"/>
                    </a:ext>
                  </a:extLst>
                </p:cNvPr>
                <p:cNvSpPr/>
                <p:nvPr/>
              </p:nvSpPr>
              <p:spPr bwMode="auto">
                <a:xfrm>
                  <a:off x="534987" y="1647866"/>
                  <a:ext cx="3223234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0" name="Group 11">
                  <a:extLst>
                    <a:ext uri="{FF2B5EF4-FFF2-40B4-BE49-F238E27FC236}">
                      <a16:creationId xmlns:a16="http://schemas.microsoft.com/office/drawing/2014/main" id="{FF13F8ED-B111-0189-176E-56334A9DDA29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ysClr val="window" lastClr="FFFFFF">
                    <a:lumMod val="95000"/>
                  </a:sysClr>
                </a:solidFill>
              </p:grpSpPr>
              <p:sp>
                <p:nvSpPr>
                  <p:cNvPr id="273" name="Freeform 31">
                    <a:extLst>
                      <a:ext uri="{FF2B5EF4-FFF2-40B4-BE49-F238E27FC236}">
                        <a16:creationId xmlns:a16="http://schemas.microsoft.com/office/drawing/2014/main" id="{FEA5653D-9395-EF29-8F1F-8ECFC4E2BE8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" name="Freeform 32">
                    <a:extLst>
                      <a:ext uri="{FF2B5EF4-FFF2-40B4-BE49-F238E27FC236}">
                        <a16:creationId xmlns:a16="http://schemas.microsoft.com/office/drawing/2014/main" id="{3C3B4F3B-F7F8-D07D-AFD8-D18F6F579C8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5" name="Freeform 33">
                    <a:extLst>
                      <a:ext uri="{FF2B5EF4-FFF2-40B4-BE49-F238E27FC236}">
                        <a16:creationId xmlns:a16="http://schemas.microsoft.com/office/drawing/2014/main" id="{608A5C0D-D04F-8AE7-F1A5-EF5BE5091A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6" name="Rectangle 34">
                    <a:extLst>
                      <a:ext uri="{FF2B5EF4-FFF2-40B4-BE49-F238E27FC236}">
                        <a16:creationId xmlns:a16="http://schemas.microsoft.com/office/drawing/2014/main" id="{AB99B296-903A-B4A3-69C8-B14EE10AB3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7" name="Rectangle 35">
                    <a:extLst>
                      <a:ext uri="{FF2B5EF4-FFF2-40B4-BE49-F238E27FC236}">
                        <a16:creationId xmlns:a16="http://schemas.microsoft.com/office/drawing/2014/main" id="{168C8086-724B-F73D-48E5-F6D6F34F0D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" name="Rectangle 36">
                    <a:extLst>
                      <a:ext uri="{FF2B5EF4-FFF2-40B4-BE49-F238E27FC236}">
                        <a16:creationId xmlns:a16="http://schemas.microsoft.com/office/drawing/2014/main" id="{B78208CE-99D7-9EF5-48CF-9CE7E36516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" name="Rectangle 37">
                    <a:extLst>
                      <a:ext uri="{FF2B5EF4-FFF2-40B4-BE49-F238E27FC236}">
                        <a16:creationId xmlns:a16="http://schemas.microsoft.com/office/drawing/2014/main" id="{CFDCF975-D1FF-4D92-1E1A-407B1FF627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71" name="Chevron 29">
                  <a:extLst>
                    <a:ext uri="{FF2B5EF4-FFF2-40B4-BE49-F238E27FC236}">
                      <a16:creationId xmlns:a16="http://schemas.microsoft.com/office/drawing/2014/main" id="{813F4A4A-FA56-F0DC-FA83-C861FE80ED5B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TextBox 13">
                  <a:extLst>
                    <a:ext uri="{FF2B5EF4-FFF2-40B4-BE49-F238E27FC236}">
                      <a16:creationId xmlns:a16="http://schemas.microsoft.com/office/drawing/2014/main" id="{3DA598D7-E157-2F81-C735-F58B72B66E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8027" y="1763895"/>
                  <a:ext cx="1866469" cy="696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21770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Câu </a:t>
                  </a:r>
                  <a:r>
                    <a:rPr kumimoji="0" lang="en-US" sz="4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2</a:t>
                  </a: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5" name="Text Box 5">
                  <a:extLst>
                    <a:ext uri="{FF2B5EF4-FFF2-40B4-BE49-F238E27FC236}">
                      <a16:creationId xmlns:a16="http://schemas.microsoft.com/office/drawing/2014/main" id="{0CE78A64-B2F6-ED1E-BAE0-B92E926AD0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96534" y="2317050"/>
                  <a:ext cx="17617612" cy="10287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4171" tIns="92087" rIns="184171" bIns="92087">
                  <a:spAutoFit/>
                </a:bodyPr>
                <a:lstStyle>
                  <a:lvl1pPr algn="ctr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9pPr>
                </a:lstStyle>
                <a:p>
                  <a:pPr algn="l" defTabSz="2177278">
                    <a:spcBef>
                      <a:spcPct val="50000"/>
                    </a:spcBef>
                    <a:buClr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="" xmlns:m="http://schemas.openxmlformats.org/officeDocument/2006/math"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Đồ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="" xmlns:m="http://schemas.openxmlformats.org/officeDocument/2006/math"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="" xmlns:m="http://schemas.openxmlformats.org/officeDocument/2006/math"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="" xmlns:m="http://schemas.openxmlformats.org/officeDocument/2006/math"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ph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="" xmlns:m="http://schemas.openxmlformats.org/officeDocument/2006/math"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â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="" xmlns:m="http://schemas.openxmlformats.org/officeDocument/2006/math"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="" xmlns:m="http://schemas.openxmlformats.org/officeDocument/2006/math"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="" xmlns:m="http://schemas.openxmlformats.org/officeDocument/2006/math"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="" xmlns:m="http://schemas.openxmlformats.org/officeDocument/2006/math"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ẫ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="" xmlns:m="http://schemas.openxmlformats.org/officeDocument/2006/math"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="" xmlns:m="http://schemas.openxmlformats.org/officeDocument/2006/math"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="" xmlns:m="http://schemas.openxmlformats.org/officeDocument/2006/math"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xu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="" xmlns:m="http://schemas.openxmlformats.org/officeDocument/2006/math"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ấ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="" xmlns:m="http://schemas.openxmlformats.org/officeDocument/2006/math"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="" xmlns:m="http://schemas.openxmlformats.org/officeDocument/2006/math"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="" xmlns:m="http://schemas.openxmlformats.org/officeDocument/2006/math"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halogenc</m:t>
                        </m:r>
                        <m:r>
                          <m:rPr>
                            <m:nor/>
                          </m:rPr>
                          <a:rPr lang="vi-VN" sz="48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ủ</m:t>
                        </m:r>
                        <m:r>
                          <m:rPr>
                            <m:nor/>
                          </m:rPr>
                          <a:rPr lang="vi-VN" sz="48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vi-VN" sz="48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48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ydr</m:t>
                        </m:r>
                        <m:r>
                          <m:rPr>
                            <m:nor/>
                          </m:rPr>
                          <a:rPr lang="vi-VN" sz="48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oca</m:t>
                        </m:r>
                        <m:r>
                          <m:rPr>
                            <m:nor/>
                          </m:rPr>
                          <a:rPr lang="en-US" sz="48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vi-VN" sz="48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bon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𝐍𝐎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="" xmlns:m="http://schemas.openxmlformats.org/officeDocument/2006/math"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="" xmlns:m="http://schemas.openxmlformats.org/officeDocument/2006/math"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g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="" xmlns:m="http://schemas.openxmlformats.org/officeDocument/2006/math"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ồ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="" xmlns:m="http://schemas.openxmlformats.org/officeDocument/2006/math"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m</m:t>
                        </m:r>
                      </m:oMath>
                    </m:oMathPara>
                  </a14:m>
                  <a:endPara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65" name="Text Box 5">
                  <a:extLst>
                    <a:ext uri="{FF2B5EF4-FFF2-40B4-BE49-F238E27FC236}">
                      <a16:creationId xmlns:a16="http://schemas.microsoft.com/office/drawing/2014/main" id="{0CE78A64-B2F6-ED1E-BAE0-B92E926AD0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396534" y="2317050"/>
                  <a:ext cx="17617612" cy="102876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5" name="Google Shape;246;p3">
            <a:extLst>
              <a:ext uri="{FF2B5EF4-FFF2-40B4-BE49-F238E27FC236}">
                <a16:creationId xmlns:a16="http://schemas.microsoft.com/office/drawing/2014/main" id="{317F9A1C-79E2-AC87-3FFC-9E1CD183A99D}"/>
              </a:ext>
            </a:extLst>
          </p:cNvPr>
          <p:cNvSpPr txBox="1"/>
          <p:nvPr/>
        </p:nvSpPr>
        <p:spPr>
          <a:xfrm>
            <a:off x="1054181" y="2387597"/>
            <a:ext cx="172819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BÀI TẬP CỦNG CỐ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 animBg="1"/>
      <p:bldP spid="36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50">
            <a:extLst>
              <a:ext uri="{FF2B5EF4-FFF2-40B4-BE49-F238E27FC236}">
                <a16:creationId xmlns:a16="http://schemas.microsoft.com/office/drawing/2014/main" id="{73B0093D-A59B-5EFD-9A48-8057656BD01A}"/>
              </a:ext>
            </a:extLst>
          </p:cNvPr>
          <p:cNvGrpSpPr/>
          <p:nvPr/>
        </p:nvGrpSpPr>
        <p:grpSpPr>
          <a:xfrm>
            <a:off x="3096577" y="7468664"/>
            <a:ext cx="6085596" cy="1515173"/>
            <a:chOff x="5537206" y="1704231"/>
            <a:chExt cx="3209392" cy="745468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C3F7F3C-14DB-8D59-46B8-0E08BAFB81B9}"/>
                </a:ext>
              </a:extLst>
            </p:cNvPr>
            <p:cNvSpPr/>
            <p:nvPr/>
          </p:nvSpPr>
          <p:spPr>
            <a:xfrm>
              <a:off x="5827750" y="1704231"/>
              <a:ext cx="2595931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1C1FE32-775A-42FB-A226-8F8BC01A68CF}"/>
                </a:ext>
              </a:extLst>
            </p:cNvPr>
            <p:cNvSpPr/>
            <p:nvPr/>
          </p:nvSpPr>
          <p:spPr>
            <a:xfrm>
              <a:off x="5537206" y="1811194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5D7EA2C-9614-135C-45CD-A7CF388E8295}"/>
                </a:ext>
              </a:extLst>
            </p:cNvPr>
            <p:cNvSpPr txBox="1"/>
            <p:nvPr/>
          </p:nvSpPr>
          <p:spPr>
            <a:xfrm>
              <a:off x="6150667" y="1900779"/>
              <a:ext cx="2595931" cy="378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i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Cl–CH</a:t>
              </a:r>
              <a:r>
                <a:rPr lang="vi-VN" sz="4400" b="1" i="0" baseline="-25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2</a:t>
              </a:r>
              <a:r>
                <a:rPr lang="vi-VN" sz="4400" b="1" i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–</a:t>
              </a:r>
              <a:r>
                <a:rPr lang="vi-VN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COOH</a:t>
              </a:r>
              <a:r>
                <a:rPr lang="en-US" sz="4400" b="1" i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r>
                <a:rPr lang="vi-VN" sz="4400" b="1" i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     </a:t>
              </a:r>
              <a:r>
                <a:rPr kumimoji="0" 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9A42177-CBD1-EBBF-0673-459A49FD6B3A}"/>
              </a:ext>
            </a:extLst>
          </p:cNvPr>
          <p:cNvGrpSpPr/>
          <p:nvPr/>
        </p:nvGrpSpPr>
        <p:grpSpPr>
          <a:xfrm>
            <a:off x="3171109" y="10493255"/>
            <a:ext cx="6859853" cy="1515175"/>
            <a:chOff x="5537206" y="1704231"/>
            <a:chExt cx="2726538" cy="745468"/>
          </a:xfrm>
        </p:grpSpPr>
        <p:sp>
          <p:nvSpPr>
            <p:cNvPr id="49" name="Rectangle 55">
              <a:extLst>
                <a:ext uri="{FF2B5EF4-FFF2-40B4-BE49-F238E27FC236}">
                  <a16:creationId xmlns:a16="http://schemas.microsoft.com/office/drawing/2014/main" id="{72CA0EDC-8B06-C8DE-2689-24B126689FBF}"/>
                </a:ext>
              </a:extLst>
            </p:cNvPr>
            <p:cNvSpPr/>
            <p:nvPr/>
          </p:nvSpPr>
          <p:spPr>
            <a:xfrm>
              <a:off x="5827751" y="1704231"/>
              <a:ext cx="1956457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0" name="Oval 56">
              <a:extLst>
                <a:ext uri="{FF2B5EF4-FFF2-40B4-BE49-F238E27FC236}">
                  <a16:creationId xmlns:a16="http://schemas.microsoft.com/office/drawing/2014/main" id="{F67A46EC-61C6-7082-0B9A-DEDEF2FFB75A}"/>
                </a:ext>
              </a:extLst>
            </p:cNvPr>
            <p:cNvSpPr/>
            <p:nvPr/>
          </p:nvSpPr>
          <p:spPr>
            <a:xfrm>
              <a:off x="5537206" y="1811194"/>
              <a:ext cx="432719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TextBox 57">
              <a:extLst>
                <a:ext uri="{FF2B5EF4-FFF2-40B4-BE49-F238E27FC236}">
                  <a16:creationId xmlns:a16="http://schemas.microsoft.com/office/drawing/2014/main" id="{DB2BB5B6-6399-03D3-F483-B10BDCE6C0A3}"/>
                </a:ext>
              </a:extLst>
            </p:cNvPr>
            <p:cNvSpPr txBox="1"/>
            <p:nvPr/>
          </p:nvSpPr>
          <p:spPr>
            <a:xfrm>
              <a:off x="6117864" y="1887682"/>
              <a:ext cx="2145880" cy="378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lang="vi-VN" sz="4400" b="1" i="0" baseline="-250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r>
                <a:rPr lang="vi-VN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</a:t>
              </a:r>
              <a:r>
                <a:rPr lang="vi-VN" sz="4400" b="1" i="0" baseline="-250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r>
                <a:rPr lang="vi-VN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–CH</a:t>
              </a:r>
              <a:r>
                <a:rPr lang="vi-VN" sz="4400" b="1" i="0" baseline="-250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vi-VN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–Cl</a:t>
              </a:r>
              <a:r>
                <a:rPr lang="en-US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r>
                <a:rPr lang="vi-VN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      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1" name="Group 3">
            <a:extLst>
              <a:ext uri="{FF2B5EF4-FFF2-40B4-BE49-F238E27FC236}">
                <a16:creationId xmlns:a16="http://schemas.microsoft.com/office/drawing/2014/main" id="{908C2826-3FDB-3BE9-A883-02053F0CBD29}"/>
              </a:ext>
            </a:extLst>
          </p:cNvPr>
          <p:cNvGrpSpPr/>
          <p:nvPr/>
        </p:nvGrpSpPr>
        <p:grpSpPr>
          <a:xfrm>
            <a:off x="13857896" y="7468664"/>
            <a:ext cx="5033853" cy="1515177"/>
            <a:chOff x="5537206" y="1704231"/>
            <a:chExt cx="2654729" cy="74546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6198591-8CAF-16D8-6337-EB360A99B0BD}"/>
                </a:ext>
              </a:extLst>
            </p:cNvPr>
            <p:cNvSpPr/>
            <p:nvPr/>
          </p:nvSpPr>
          <p:spPr>
            <a:xfrm>
              <a:off x="5827752" y="1704231"/>
              <a:ext cx="2364183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F2A4F1A-642A-5D5C-E25B-32319B15E3A8}"/>
                </a:ext>
              </a:extLst>
            </p:cNvPr>
            <p:cNvSpPr/>
            <p:nvPr/>
          </p:nvSpPr>
          <p:spPr>
            <a:xfrm>
              <a:off x="5537206" y="1811194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B06509F-230E-574F-F34A-80B3534851E0}"/>
                </a:ext>
              </a:extLst>
            </p:cNvPr>
            <p:cNvSpPr txBox="1"/>
            <p:nvPr/>
          </p:nvSpPr>
          <p:spPr>
            <a:xfrm>
              <a:off x="6016038" y="1903245"/>
              <a:ext cx="2033012" cy="37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</a:t>
              </a:r>
              <a:r>
                <a:rPr lang="vi-VN" sz="4400" b="1" i="0" baseline="-250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vi-VN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–CO–Cl</a:t>
              </a:r>
              <a:r>
                <a:rPr lang="en-US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2" name="Group 58">
            <a:extLst>
              <a:ext uri="{FF2B5EF4-FFF2-40B4-BE49-F238E27FC236}">
                <a16:creationId xmlns:a16="http://schemas.microsoft.com/office/drawing/2014/main" id="{74333084-5ABF-C8DD-DEBC-E2C03DF44B31}"/>
              </a:ext>
            </a:extLst>
          </p:cNvPr>
          <p:cNvGrpSpPr/>
          <p:nvPr/>
        </p:nvGrpSpPr>
        <p:grpSpPr>
          <a:xfrm>
            <a:off x="13768117" y="10351030"/>
            <a:ext cx="6715363" cy="1515177"/>
            <a:chOff x="5537206" y="1704231"/>
            <a:chExt cx="3604410" cy="745468"/>
          </a:xfrm>
        </p:grpSpPr>
        <p:sp>
          <p:nvSpPr>
            <p:cNvPr id="43" name="Rectangle 59">
              <a:extLst>
                <a:ext uri="{FF2B5EF4-FFF2-40B4-BE49-F238E27FC236}">
                  <a16:creationId xmlns:a16="http://schemas.microsoft.com/office/drawing/2014/main" id="{2A02033C-521F-8A1C-CA73-547716E7D834}"/>
                </a:ext>
              </a:extLst>
            </p:cNvPr>
            <p:cNvSpPr/>
            <p:nvPr/>
          </p:nvSpPr>
          <p:spPr>
            <a:xfrm>
              <a:off x="5827750" y="1704231"/>
              <a:ext cx="3313866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4" name="Oval 60">
              <a:extLst>
                <a:ext uri="{FF2B5EF4-FFF2-40B4-BE49-F238E27FC236}">
                  <a16:creationId xmlns:a16="http://schemas.microsoft.com/office/drawing/2014/main" id="{95A550BA-7A7B-5C20-C1F3-209F51ACC77B}"/>
                </a:ext>
              </a:extLst>
            </p:cNvPr>
            <p:cNvSpPr/>
            <p:nvPr/>
          </p:nvSpPr>
          <p:spPr>
            <a:xfrm>
              <a:off x="5537206" y="1811194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61">
                  <a:extLst>
                    <a:ext uri="{FF2B5EF4-FFF2-40B4-BE49-F238E27FC236}">
                      <a16:creationId xmlns:a16="http://schemas.microsoft.com/office/drawing/2014/main" id="{2685900F-47F1-5AEA-F7A9-56A15DBED440}"/>
                    </a:ext>
                  </a:extLst>
                </p:cNvPr>
                <p:cNvSpPr txBox="1"/>
                <p:nvPr/>
              </p:nvSpPr>
              <p:spPr>
                <a:xfrm>
                  <a:off x="6764623" y="1868072"/>
                  <a:ext cx="1740719" cy="4238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defRPr sz="3200" i="1">
                      <a:solidFill>
                        <a:schemeClr val="bg1"/>
                      </a:solidFill>
                    </a:defRPr>
                  </a:lvl1pPr>
                </a:lstStyle>
                <a:p>
                  <a:pPr lvl="0" algn="ctr" defTabSz="2177060">
                    <a:buClrTx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vi-VN" sz="4400" b="1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CH</m:t>
                        </m:r>
                        <m:r>
                          <m:rPr>
                            <m:nor/>
                          </m:rPr>
                          <a:rPr lang="vi-VN" sz="4400" b="1" i="0" baseline="-25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vi-VN" sz="4400" b="1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–</m:t>
                        </m:r>
                        <m:r>
                          <m:rPr>
                            <m:nor/>
                          </m:rPr>
                          <a:rPr lang="vi-VN" sz="4400" b="1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CH</m:t>
                        </m:r>
                        <m:r>
                          <m:rPr>
                            <m:nor/>
                          </m:rPr>
                          <a:rPr lang="vi-VN" sz="4400" b="1" i="0" baseline="-25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vi-VN" sz="4400" b="1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–</m:t>
                        </m:r>
                        <m:r>
                          <m:rPr>
                            <m:nor/>
                          </m:rPr>
                          <a:rPr lang="vi-VN" sz="4400" b="1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Mg</m:t>
                        </m:r>
                        <m:r>
                          <m:rPr>
                            <m:nor/>
                          </m:rPr>
                          <a:rPr lang="vi-VN" sz="4400" b="1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–</m:t>
                        </m:r>
                        <m:r>
                          <m:rPr>
                            <m:nor/>
                          </m:rPr>
                          <a:rPr lang="vi-VN" sz="4400" b="1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Br</m:t>
                        </m:r>
                        <m:r>
                          <m:rPr>
                            <m:nor/>
                          </m:rPr>
                          <a:rPr lang="en-US" sz="4400" b="1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vi-VN" sz="4400" b="1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	</m:t>
                        </m:r>
                      </m:oMath>
                    </m:oMathPara>
                  </a14:m>
                  <a:endPara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5" name="TextBox 61">
                  <a:extLst>
                    <a:ext uri="{FF2B5EF4-FFF2-40B4-BE49-F238E27FC236}">
                      <a16:creationId xmlns:a16="http://schemas.microsoft.com/office/drawing/2014/main" id="{2685900F-47F1-5AEA-F7A9-56A15DBED4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4623" y="1868072"/>
                  <a:ext cx="1740719" cy="423899"/>
                </a:xfrm>
                <a:prstGeom prst="rect">
                  <a:avLst/>
                </a:prstGeom>
                <a:blipFill>
                  <a:blip r:embed="rId2"/>
                  <a:stretch>
                    <a:fillRect l="-25940" r="-2030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5" name="Oval 49">
            <a:extLst>
              <a:ext uri="{FF2B5EF4-FFF2-40B4-BE49-F238E27FC236}">
                <a16:creationId xmlns:a16="http://schemas.microsoft.com/office/drawing/2014/main" id="{3E90753B-5113-2354-6D1E-FE50585844F7}"/>
              </a:ext>
            </a:extLst>
          </p:cNvPr>
          <p:cNvSpPr/>
          <p:nvPr/>
        </p:nvSpPr>
        <p:spPr>
          <a:xfrm>
            <a:off x="3224955" y="10745980"/>
            <a:ext cx="1024847" cy="1009724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1200" noProof="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6" name="Group 11">
            <a:extLst>
              <a:ext uri="{FF2B5EF4-FFF2-40B4-BE49-F238E27FC236}">
                <a16:creationId xmlns:a16="http://schemas.microsoft.com/office/drawing/2014/main" id="{418AEB7E-FD6C-E845-FAD2-457313AC1E9C}"/>
              </a:ext>
            </a:extLst>
          </p:cNvPr>
          <p:cNvGrpSpPr/>
          <p:nvPr/>
        </p:nvGrpSpPr>
        <p:grpSpPr>
          <a:xfrm>
            <a:off x="157467" y="4181462"/>
            <a:ext cx="23825350" cy="1856444"/>
            <a:chOff x="226013" y="2034258"/>
            <a:chExt cx="23825350" cy="1856444"/>
          </a:xfrm>
        </p:grpSpPr>
        <p:grpSp>
          <p:nvGrpSpPr>
            <p:cNvPr id="57" name="Group 20">
              <a:extLst>
                <a:ext uri="{FF2B5EF4-FFF2-40B4-BE49-F238E27FC236}">
                  <a16:creationId xmlns:a16="http://schemas.microsoft.com/office/drawing/2014/main" id="{8679DE5D-FA05-36FA-A97F-CEFD1E5903CF}"/>
                </a:ext>
              </a:extLst>
            </p:cNvPr>
            <p:cNvGrpSpPr/>
            <p:nvPr/>
          </p:nvGrpSpPr>
          <p:grpSpPr>
            <a:xfrm>
              <a:off x="226013" y="2034258"/>
              <a:ext cx="23825350" cy="1856444"/>
              <a:chOff x="534987" y="1647866"/>
              <a:chExt cx="23017949" cy="1556899"/>
            </a:xfrm>
          </p:grpSpPr>
          <p:sp>
            <p:nvSpPr>
              <p:cNvPr id="59" name="Rounded Rectangle 24">
                <a:extLst>
                  <a:ext uri="{FF2B5EF4-FFF2-40B4-BE49-F238E27FC236}">
                    <a16:creationId xmlns:a16="http://schemas.microsoft.com/office/drawing/2014/main" id="{5E3F44CB-216D-357C-7DA3-5AAD3E310DAF}"/>
                  </a:ext>
                </a:extLst>
              </p:cNvPr>
              <p:cNvSpPr/>
              <p:nvPr/>
            </p:nvSpPr>
            <p:spPr bwMode="auto">
              <a:xfrm>
                <a:off x="755650" y="1720892"/>
                <a:ext cx="22797286" cy="1483873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60" name="Group 25">
                <a:extLst>
                  <a:ext uri="{FF2B5EF4-FFF2-40B4-BE49-F238E27FC236}">
                    <a16:creationId xmlns:a16="http://schemas.microsoft.com/office/drawing/2014/main" id="{DABAE27B-9737-9F57-5354-08AE1F11070D}"/>
                  </a:ext>
                </a:extLst>
              </p:cNvPr>
              <p:cNvGrpSpPr/>
              <p:nvPr/>
            </p:nvGrpSpPr>
            <p:grpSpPr>
              <a:xfrm>
                <a:off x="534987" y="1647866"/>
                <a:ext cx="3223234" cy="1176337"/>
                <a:chOff x="534987" y="1647866"/>
                <a:chExt cx="3223234" cy="1176337"/>
              </a:xfrm>
            </p:grpSpPr>
            <p:sp>
              <p:nvSpPr>
                <p:cNvPr id="61" name="Isosceles Triangle 44">
                  <a:extLst>
                    <a:ext uri="{FF2B5EF4-FFF2-40B4-BE49-F238E27FC236}">
                      <a16:creationId xmlns:a16="http://schemas.microsoft.com/office/drawing/2014/main" id="{F09BBD68-8EA0-EC5A-19C8-1D4F2F7FB61A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Pentagon 27">
                  <a:extLst>
                    <a:ext uri="{FF2B5EF4-FFF2-40B4-BE49-F238E27FC236}">
                      <a16:creationId xmlns:a16="http://schemas.microsoft.com/office/drawing/2014/main" id="{A2352F79-0A03-536A-192B-189BBBA3C93E}"/>
                    </a:ext>
                  </a:extLst>
                </p:cNvPr>
                <p:cNvSpPr/>
                <p:nvPr/>
              </p:nvSpPr>
              <p:spPr bwMode="auto">
                <a:xfrm>
                  <a:off x="534987" y="1647866"/>
                  <a:ext cx="3223234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63" name="Group 11">
                  <a:extLst>
                    <a:ext uri="{FF2B5EF4-FFF2-40B4-BE49-F238E27FC236}">
                      <a16:creationId xmlns:a16="http://schemas.microsoft.com/office/drawing/2014/main" id="{9E733C35-6341-7563-7BE4-4DF9E6B3E916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ysClr val="window" lastClr="FFFFFF">
                    <a:lumMod val="95000"/>
                  </a:sysClr>
                </a:solidFill>
              </p:grpSpPr>
              <p:sp>
                <p:nvSpPr>
                  <p:cNvPr id="66" name="Freeform 31">
                    <a:extLst>
                      <a:ext uri="{FF2B5EF4-FFF2-40B4-BE49-F238E27FC236}">
                        <a16:creationId xmlns:a16="http://schemas.microsoft.com/office/drawing/2014/main" id="{EDDC6588-5052-1322-272C-D6D836EFA1F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 32">
                    <a:extLst>
                      <a:ext uri="{FF2B5EF4-FFF2-40B4-BE49-F238E27FC236}">
                        <a16:creationId xmlns:a16="http://schemas.microsoft.com/office/drawing/2014/main" id="{62332721-E577-AAB2-A7B0-2503B580DF4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Freeform 33">
                    <a:extLst>
                      <a:ext uri="{FF2B5EF4-FFF2-40B4-BE49-F238E27FC236}">
                        <a16:creationId xmlns:a16="http://schemas.microsoft.com/office/drawing/2014/main" id="{562A2297-D07F-A64F-0A7B-A7A4CDA3FF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Rectangle 34">
                    <a:extLst>
                      <a:ext uri="{FF2B5EF4-FFF2-40B4-BE49-F238E27FC236}">
                        <a16:creationId xmlns:a16="http://schemas.microsoft.com/office/drawing/2014/main" id="{F68862D1-64A8-9B98-DDD2-477E8315D4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Rectangle 35">
                    <a:extLst>
                      <a:ext uri="{FF2B5EF4-FFF2-40B4-BE49-F238E27FC236}">
                        <a16:creationId xmlns:a16="http://schemas.microsoft.com/office/drawing/2014/main" id="{487C534B-0575-F809-A793-9C79027D493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Rectangle 36">
                    <a:extLst>
                      <a:ext uri="{FF2B5EF4-FFF2-40B4-BE49-F238E27FC236}">
                        <a16:creationId xmlns:a16="http://schemas.microsoft.com/office/drawing/2014/main" id="{46FB8CBF-5707-6A4F-3FCA-8D2D747C364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Rectangle 37">
                    <a:extLst>
                      <a:ext uri="{FF2B5EF4-FFF2-40B4-BE49-F238E27FC236}">
                        <a16:creationId xmlns:a16="http://schemas.microsoft.com/office/drawing/2014/main" id="{F719382B-C8A9-E2DD-BEFA-D01261999C1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4" name="Chevron 29">
                  <a:extLst>
                    <a:ext uri="{FF2B5EF4-FFF2-40B4-BE49-F238E27FC236}">
                      <a16:creationId xmlns:a16="http://schemas.microsoft.com/office/drawing/2014/main" id="{FE36375A-B413-61D7-ED6E-5E2CAB484652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TextBox 13">
                  <a:extLst>
                    <a:ext uri="{FF2B5EF4-FFF2-40B4-BE49-F238E27FC236}">
                      <a16:creationId xmlns:a16="http://schemas.microsoft.com/office/drawing/2014/main" id="{1007C101-E363-58C9-332F-2FBBB5565E2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8027" y="1763895"/>
                  <a:ext cx="1866469" cy="696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21770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Câu </a:t>
                  </a:r>
                  <a:r>
                    <a:rPr kumimoji="0" lang="en-US" sz="4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3</a:t>
                  </a: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 Box 5">
                  <a:extLst>
                    <a:ext uri="{FF2B5EF4-FFF2-40B4-BE49-F238E27FC236}">
                      <a16:creationId xmlns:a16="http://schemas.microsoft.com/office/drawing/2014/main" id="{9B0C3852-162D-5388-2F22-B1C5F7F6790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14511" y="2145036"/>
                  <a:ext cx="16466145" cy="10287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4171" tIns="92087" rIns="184171" bIns="92087">
                  <a:spAutoFit/>
                </a:bodyPr>
                <a:lstStyle>
                  <a:lvl1pPr algn="ctr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9pPr>
                </a:lstStyle>
                <a:p>
                  <a:pPr algn="l" defTabSz="2177278">
                    <a:spcBef>
                      <a:spcPct val="50000"/>
                    </a:spcBef>
                    <a:buClr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Ch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ấ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l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à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ẫ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xu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ấ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halogen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ủ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ydr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oca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bon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?</m:t>
                        </m:r>
                      </m:oMath>
                    </m:oMathPara>
                  </a14:m>
                  <a:endPara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58" name="Text Box 5">
                  <a:extLst>
                    <a:ext uri="{FF2B5EF4-FFF2-40B4-BE49-F238E27FC236}">
                      <a16:creationId xmlns:a16="http://schemas.microsoft.com/office/drawing/2014/main" id="{9B0C3852-162D-5388-2F22-B1C5F7F679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814511" y="2145036"/>
                  <a:ext cx="16466145" cy="102876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3" name="Google Shape;246;p3">
            <a:extLst>
              <a:ext uri="{FF2B5EF4-FFF2-40B4-BE49-F238E27FC236}">
                <a16:creationId xmlns:a16="http://schemas.microsoft.com/office/drawing/2014/main" id="{B2448D04-8E14-CEDE-BDFE-59764E8640BC}"/>
              </a:ext>
            </a:extLst>
          </p:cNvPr>
          <p:cNvSpPr txBox="1"/>
          <p:nvPr/>
        </p:nvSpPr>
        <p:spPr>
          <a:xfrm>
            <a:off x="1054181" y="2387597"/>
            <a:ext cx="172819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BÀI TẬP CỦNG CỐ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8807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7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0">
            <a:extLst>
              <a:ext uri="{FF2B5EF4-FFF2-40B4-BE49-F238E27FC236}">
                <a16:creationId xmlns:a16="http://schemas.microsoft.com/office/drawing/2014/main" id="{7764B575-2D48-F6ED-7D72-7A7E1B17DF67}"/>
              </a:ext>
            </a:extLst>
          </p:cNvPr>
          <p:cNvGrpSpPr/>
          <p:nvPr/>
        </p:nvGrpSpPr>
        <p:grpSpPr>
          <a:xfrm>
            <a:off x="3096578" y="7468664"/>
            <a:ext cx="5488949" cy="1515173"/>
            <a:chOff x="5537206" y="1704231"/>
            <a:chExt cx="2894735" cy="74546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94F18CB-E9C1-A5BC-8784-6184F804A8BB}"/>
                </a:ext>
              </a:extLst>
            </p:cNvPr>
            <p:cNvSpPr/>
            <p:nvPr/>
          </p:nvSpPr>
          <p:spPr>
            <a:xfrm>
              <a:off x="5827750" y="1704231"/>
              <a:ext cx="2595931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DF3F1C1-8777-23A3-6B2A-C93F2A2E83AA}"/>
                </a:ext>
              </a:extLst>
            </p:cNvPr>
            <p:cNvSpPr/>
            <p:nvPr/>
          </p:nvSpPr>
          <p:spPr>
            <a:xfrm>
              <a:off x="5537206" y="1811194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A9B704-71BF-BAB7-24D0-CEA7DBAF44A7}"/>
                </a:ext>
              </a:extLst>
            </p:cNvPr>
            <p:cNvSpPr txBox="1"/>
            <p:nvPr/>
          </p:nvSpPr>
          <p:spPr>
            <a:xfrm>
              <a:off x="5836010" y="1897694"/>
              <a:ext cx="2595931" cy="378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CHCl</a:t>
              </a:r>
              <a:r>
                <a:rPr lang="en-US" sz="4400" b="1" i="0" dirty="0">
                  <a:latin typeface="Times New Roman" panose="02020603050405020304" pitchFamily="18" charset="0"/>
                  <a:ea typeface="Calibri" panose="020F0502020204030204" pitchFamily="34" charset="0"/>
                </a:rPr>
                <a:t>=</a:t>
              </a:r>
              <a:r>
                <a:rPr lang="en-US" sz="4400" b="1" i="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CHCl</a:t>
              </a:r>
              <a:r>
                <a:rPr lang="en-US" sz="4400" b="1" i="0" dirty="0"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4DD432A-F6D7-E215-420C-2213A6F7B4BB}"/>
              </a:ext>
            </a:extLst>
          </p:cNvPr>
          <p:cNvGrpSpPr/>
          <p:nvPr/>
        </p:nvGrpSpPr>
        <p:grpSpPr>
          <a:xfrm>
            <a:off x="3171110" y="10493255"/>
            <a:ext cx="6174052" cy="1515175"/>
            <a:chOff x="5537206" y="1704231"/>
            <a:chExt cx="2959654" cy="745468"/>
          </a:xfrm>
        </p:grpSpPr>
        <p:sp>
          <p:nvSpPr>
            <p:cNvPr id="7" name="Rectangle 55">
              <a:extLst>
                <a:ext uri="{FF2B5EF4-FFF2-40B4-BE49-F238E27FC236}">
                  <a16:creationId xmlns:a16="http://schemas.microsoft.com/office/drawing/2014/main" id="{D1D48F45-14F7-6C18-D8F4-699FA5AF45BD}"/>
                </a:ext>
              </a:extLst>
            </p:cNvPr>
            <p:cNvSpPr/>
            <p:nvPr/>
          </p:nvSpPr>
          <p:spPr>
            <a:xfrm>
              <a:off x="5827751" y="1704231"/>
              <a:ext cx="2669109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Oval 56">
              <a:extLst>
                <a:ext uri="{FF2B5EF4-FFF2-40B4-BE49-F238E27FC236}">
                  <a16:creationId xmlns:a16="http://schemas.microsoft.com/office/drawing/2014/main" id="{9D8DC554-EE32-710E-5896-1C69B5C7E62C}"/>
                </a:ext>
              </a:extLst>
            </p:cNvPr>
            <p:cNvSpPr/>
            <p:nvPr/>
          </p:nvSpPr>
          <p:spPr>
            <a:xfrm>
              <a:off x="5537206" y="1811194"/>
              <a:ext cx="432719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57">
              <a:extLst>
                <a:ext uri="{FF2B5EF4-FFF2-40B4-BE49-F238E27FC236}">
                  <a16:creationId xmlns:a16="http://schemas.microsoft.com/office/drawing/2014/main" id="{D3CBF6E1-F439-03F3-C95B-01A92D1C4A5C}"/>
                </a:ext>
              </a:extLst>
            </p:cNvPr>
            <p:cNvSpPr txBox="1"/>
            <p:nvPr/>
          </p:nvSpPr>
          <p:spPr>
            <a:xfrm>
              <a:off x="6035590" y="1887682"/>
              <a:ext cx="2314054" cy="378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</a:t>
              </a:r>
              <a:r>
                <a:rPr lang="vi-VN" sz="4400" b="1" i="0" baseline="-250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vi-VN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CH=CBrCH</a:t>
              </a:r>
              <a:r>
                <a:rPr lang="vi-VN" sz="4400" b="1" i="0" baseline="-250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vi-VN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 3">
            <a:extLst>
              <a:ext uri="{FF2B5EF4-FFF2-40B4-BE49-F238E27FC236}">
                <a16:creationId xmlns:a16="http://schemas.microsoft.com/office/drawing/2014/main" id="{2964436C-CACD-32B9-A602-43BBD0B59C95}"/>
              </a:ext>
            </a:extLst>
          </p:cNvPr>
          <p:cNvGrpSpPr/>
          <p:nvPr/>
        </p:nvGrpSpPr>
        <p:grpSpPr>
          <a:xfrm>
            <a:off x="13857897" y="7468664"/>
            <a:ext cx="6354215" cy="1515177"/>
            <a:chOff x="5537206" y="1704231"/>
            <a:chExt cx="3351055" cy="74546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938026-02B9-1C06-7980-C0980A693F8C}"/>
                </a:ext>
              </a:extLst>
            </p:cNvPr>
            <p:cNvSpPr/>
            <p:nvPr/>
          </p:nvSpPr>
          <p:spPr>
            <a:xfrm>
              <a:off x="5827752" y="1704231"/>
              <a:ext cx="3060509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0EC9BC2-C8B5-B8D1-28D0-249106B77AE8}"/>
                </a:ext>
              </a:extLst>
            </p:cNvPr>
            <p:cNvSpPr/>
            <p:nvPr/>
          </p:nvSpPr>
          <p:spPr>
            <a:xfrm>
              <a:off x="5537206" y="1811194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031A54-F927-E029-7C77-1136467E628B}"/>
                </a:ext>
              </a:extLst>
            </p:cNvPr>
            <p:cNvSpPr txBox="1"/>
            <p:nvPr/>
          </p:nvSpPr>
          <p:spPr>
            <a:xfrm>
              <a:off x="6081470" y="1872044"/>
              <a:ext cx="2465860" cy="37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</a:t>
              </a:r>
              <a:r>
                <a:rPr lang="vi-VN" sz="4400" b="1" i="0" baseline="-250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vi-VN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=CH-CH</a:t>
              </a:r>
              <a:r>
                <a:rPr lang="vi-VN" sz="4400" b="1" i="0" baseline="-250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vi-VN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" name="Group 58">
            <a:extLst>
              <a:ext uri="{FF2B5EF4-FFF2-40B4-BE49-F238E27FC236}">
                <a16:creationId xmlns:a16="http://schemas.microsoft.com/office/drawing/2014/main" id="{8978B25F-BD49-3071-F7FF-4EDA9A38D2CB}"/>
              </a:ext>
            </a:extLst>
          </p:cNvPr>
          <p:cNvGrpSpPr/>
          <p:nvPr/>
        </p:nvGrpSpPr>
        <p:grpSpPr>
          <a:xfrm>
            <a:off x="13768117" y="10351030"/>
            <a:ext cx="8036805" cy="1515177"/>
            <a:chOff x="5537206" y="1704231"/>
            <a:chExt cx="4313682" cy="745468"/>
          </a:xfrm>
        </p:grpSpPr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45463C57-70E4-0E4F-DEAF-F1C76E36ACE7}"/>
                </a:ext>
              </a:extLst>
            </p:cNvPr>
            <p:cNvSpPr/>
            <p:nvPr/>
          </p:nvSpPr>
          <p:spPr>
            <a:xfrm>
              <a:off x="5827749" y="1704231"/>
              <a:ext cx="4023139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6" name="Oval 60">
              <a:extLst>
                <a:ext uri="{FF2B5EF4-FFF2-40B4-BE49-F238E27FC236}">
                  <a16:creationId xmlns:a16="http://schemas.microsoft.com/office/drawing/2014/main" id="{B2DEE3CF-05F2-8B62-CAB9-1B75B861BD6E}"/>
                </a:ext>
              </a:extLst>
            </p:cNvPr>
            <p:cNvSpPr/>
            <p:nvPr/>
          </p:nvSpPr>
          <p:spPr>
            <a:xfrm>
              <a:off x="5537206" y="1811194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61">
                  <a:extLst>
                    <a:ext uri="{FF2B5EF4-FFF2-40B4-BE49-F238E27FC236}">
                      <a16:creationId xmlns:a16="http://schemas.microsoft.com/office/drawing/2014/main" id="{F89DAC6B-BFA8-0B69-A350-7F2980DCAD37}"/>
                    </a:ext>
                  </a:extLst>
                </p:cNvPr>
                <p:cNvSpPr txBox="1"/>
                <p:nvPr/>
              </p:nvSpPr>
              <p:spPr>
                <a:xfrm>
                  <a:off x="7118707" y="1890622"/>
                  <a:ext cx="1740719" cy="3785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defRPr sz="3200" i="1">
                      <a:solidFill>
                        <a:schemeClr val="bg1"/>
                      </a:solidFill>
                    </a:defRPr>
                  </a:lvl1pPr>
                </a:lstStyle>
                <a:p>
                  <a:pPr lvl="0" algn="ctr" defTabSz="2177060">
                    <a:buClrTx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vi-VN" sz="4400" b="1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CH</m:t>
                        </m:r>
                        <m:r>
                          <m:rPr>
                            <m:nor/>
                          </m:rPr>
                          <a:rPr lang="vi-VN" sz="4400" b="1" i="0" baseline="-25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vi-VN" sz="4400" b="1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CH</m:t>
                        </m:r>
                        <m:r>
                          <m:rPr>
                            <m:nor/>
                          </m:rPr>
                          <a:rPr lang="vi-VN" sz="4400" b="1" i="0" baseline="-25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vi-VN" sz="4400" b="1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CH</m:t>
                        </m:r>
                        <m:r>
                          <m:rPr>
                            <m:nor/>
                          </m:rPr>
                          <a:rPr lang="vi-VN" sz="4400" b="1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vi-VN" sz="4400" b="1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CHCHClCH</m:t>
                        </m:r>
                        <m:r>
                          <m:rPr>
                            <m:nor/>
                          </m:rPr>
                          <a:rPr lang="vi-VN" sz="4400" b="1" i="0" baseline="-25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vi-VN" sz="4400" b="1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.</m:t>
                        </m:r>
                      </m:oMath>
                    </m:oMathPara>
                  </a14:m>
                  <a:endPara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61">
                  <a:extLst>
                    <a:ext uri="{FF2B5EF4-FFF2-40B4-BE49-F238E27FC236}">
                      <a16:creationId xmlns:a16="http://schemas.microsoft.com/office/drawing/2014/main" id="{F89DAC6B-BFA8-0B69-A350-7F2980DCAD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8707" y="1890622"/>
                  <a:ext cx="1740719" cy="378565"/>
                </a:xfrm>
                <a:prstGeom prst="rect">
                  <a:avLst/>
                </a:prstGeom>
                <a:blipFill>
                  <a:blip r:embed="rId2"/>
                  <a:stretch>
                    <a:fillRect l="-55075" r="-492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Oval 49">
            <a:extLst>
              <a:ext uri="{FF2B5EF4-FFF2-40B4-BE49-F238E27FC236}">
                <a16:creationId xmlns:a16="http://schemas.microsoft.com/office/drawing/2014/main" id="{D56623BE-7F14-16EE-1124-5BD5576C6234}"/>
              </a:ext>
            </a:extLst>
          </p:cNvPr>
          <p:cNvSpPr/>
          <p:nvPr/>
        </p:nvSpPr>
        <p:spPr>
          <a:xfrm>
            <a:off x="13861233" y="7682682"/>
            <a:ext cx="1024847" cy="1016798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12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12B72586-B395-E426-498A-94676D291982}"/>
              </a:ext>
            </a:extLst>
          </p:cNvPr>
          <p:cNvGrpSpPr/>
          <p:nvPr/>
        </p:nvGrpSpPr>
        <p:grpSpPr>
          <a:xfrm>
            <a:off x="157467" y="4181462"/>
            <a:ext cx="23825350" cy="1856444"/>
            <a:chOff x="226013" y="2034258"/>
            <a:chExt cx="23825350" cy="1856444"/>
          </a:xfrm>
        </p:grpSpPr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162979A5-904B-6559-6AF7-840F083E25A6}"/>
                </a:ext>
              </a:extLst>
            </p:cNvPr>
            <p:cNvGrpSpPr/>
            <p:nvPr/>
          </p:nvGrpSpPr>
          <p:grpSpPr>
            <a:xfrm>
              <a:off x="226013" y="2034258"/>
              <a:ext cx="23825350" cy="1856444"/>
              <a:chOff x="534987" y="1647866"/>
              <a:chExt cx="23017949" cy="1556899"/>
            </a:xfrm>
          </p:grpSpPr>
          <p:sp>
            <p:nvSpPr>
              <p:cNvPr id="22" name="Rounded Rectangle 24">
                <a:extLst>
                  <a:ext uri="{FF2B5EF4-FFF2-40B4-BE49-F238E27FC236}">
                    <a16:creationId xmlns:a16="http://schemas.microsoft.com/office/drawing/2014/main" id="{40B09967-2177-E19C-600B-961FFBA6A1EA}"/>
                  </a:ext>
                </a:extLst>
              </p:cNvPr>
              <p:cNvSpPr/>
              <p:nvPr/>
            </p:nvSpPr>
            <p:spPr bwMode="auto">
              <a:xfrm>
                <a:off x="755650" y="1720892"/>
                <a:ext cx="22797286" cy="1483873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3" name="Group 25">
                <a:extLst>
                  <a:ext uri="{FF2B5EF4-FFF2-40B4-BE49-F238E27FC236}">
                    <a16:creationId xmlns:a16="http://schemas.microsoft.com/office/drawing/2014/main" id="{228ED873-4EB2-59CD-70AF-5646CEED99B9}"/>
                  </a:ext>
                </a:extLst>
              </p:cNvPr>
              <p:cNvGrpSpPr/>
              <p:nvPr/>
            </p:nvGrpSpPr>
            <p:grpSpPr>
              <a:xfrm>
                <a:off x="534987" y="1647866"/>
                <a:ext cx="3223234" cy="1176337"/>
                <a:chOff x="534987" y="1647866"/>
                <a:chExt cx="3223234" cy="1176337"/>
              </a:xfrm>
            </p:grpSpPr>
            <p:sp>
              <p:nvSpPr>
                <p:cNvPr id="24" name="Isosceles Triangle 44">
                  <a:extLst>
                    <a:ext uri="{FF2B5EF4-FFF2-40B4-BE49-F238E27FC236}">
                      <a16:creationId xmlns:a16="http://schemas.microsoft.com/office/drawing/2014/main" id="{75621FC2-16FF-E0CD-C6C1-83D0AAE1F65D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Pentagon 27">
                  <a:extLst>
                    <a:ext uri="{FF2B5EF4-FFF2-40B4-BE49-F238E27FC236}">
                      <a16:creationId xmlns:a16="http://schemas.microsoft.com/office/drawing/2014/main" id="{38CADB74-C609-250C-C191-DD0025E32803}"/>
                    </a:ext>
                  </a:extLst>
                </p:cNvPr>
                <p:cNvSpPr/>
                <p:nvPr/>
              </p:nvSpPr>
              <p:spPr bwMode="auto">
                <a:xfrm>
                  <a:off x="534987" y="1647866"/>
                  <a:ext cx="3223234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6" name="Group 11">
                  <a:extLst>
                    <a:ext uri="{FF2B5EF4-FFF2-40B4-BE49-F238E27FC236}">
                      <a16:creationId xmlns:a16="http://schemas.microsoft.com/office/drawing/2014/main" id="{0F4EF16F-B2F3-2FE3-F655-68CCBBF3003B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ysClr val="window" lastClr="FFFFFF">
                    <a:lumMod val="95000"/>
                  </a:sysClr>
                </a:solidFill>
              </p:grpSpPr>
              <p:sp>
                <p:nvSpPr>
                  <p:cNvPr id="29" name="Freeform 31">
                    <a:extLst>
                      <a:ext uri="{FF2B5EF4-FFF2-40B4-BE49-F238E27FC236}">
                        <a16:creationId xmlns:a16="http://schemas.microsoft.com/office/drawing/2014/main" id="{3FE51E91-1443-20FF-008C-847CA610212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Freeform 32">
                    <a:extLst>
                      <a:ext uri="{FF2B5EF4-FFF2-40B4-BE49-F238E27FC236}">
                        <a16:creationId xmlns:a16="http://schemas.microsoft.com/office/drawing/2014/main" id="{7A65301B-946B-0D96-87A8-602EFF1C9CF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Freeform 33">
                    <a:extLst>
                      <a:ext uri="{FF2B5EF4-FFF2-40B4-BE49-F238E27FC236}">
                        <a16:creationId xmlns:a16="http://schemas.microsoft.com/office/drawing/2014/main" id="{6B2563A3-0387-7A9C-87CF-569D2BD0C31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Rectangle 34">
                    <a:extLst>
                      <a:ext uri="{FF2B5EF4-FFF2-40B4-BE49-F238E27FC236}">
                        <a16:creationId xmlns:a16="http://schemas.microsoft.com/office/drawing/2014/main" id="{E7F8507F-1979-B9EB-4917-279DAAD3862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Rectangle 35">
                    <a:extLst>
                      <a:ext uri="{FF2B5EF4-FFF2-40B4-BE49-F238E27FC236}">
                        <a16:creationId xmlns:a16="http://schemas.microsoft.com/office/drawing/2014/main" id="{CD86E7A4-5AF5-2A00-E9D9-8E5D914EF9B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Rectangle 36">
                    <a:extLst>
                      <a:ext uri="{FF2B5EF4-FFF2-40B4-BE49-F238E27FC236}">
                        <a16:creationId xmlns:a16="http://schemas.microsoft.com/office/drawing/2014/main" id="{29B339BE-111E-0534-8AB6-249663E3A2C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Rectangle 37">
                    <a:extLst>
                      <a:ext uri="{FF2B5EF4-FFF2-40B4-BE49-F238E27FC236}">
                        <a16:creationId xmlns:a16="http://schemas.microsoft.com/office/drawing/2014/main" id="{898C2F07-C350-D735-413C-7218CB3BAC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7" name="Chevron 29">
                  <a:extLst>
                    <a:ext uri="{FF2B5EF4-FFF2-40B4-BE49-F238E27FC236}">
                      <a16:creationId xmlns:a16="http://schemas.microsoft.com/office/drawing/2014/main" id="{F71C55FE-872C-AC3F-2131-B3D166FC5852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TextBox 13">
                  <a:extLst>
                    <a:ext uri="{FF2B5EF4-FFF2-40B4-BE49-F238E27FC236}">
                      <a16:creationId xmlns:a16="http://schemas.microsoft.com/office/drawing/2014/main" id="{D0A85F47-C4D3-3B9C-228D-82B51BB20AF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8028" y="1763895"/>
                  <a:ext cx="1866469" cy="696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21770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Câu </a:t>
                  </a:r>
                  <a:r>
                    <a:rPr lang="en-US" sz="4800" b="1" kern="1200" noProof="0" dirty="0">
                      <a:solidFill>
                        <a:prstClr val="white"/>
                      </a:solidFill>
                      <a:latin typeface="Tahoma" pitchFamily="34" charset="0"/>
                      <a:ea typeface="+mn-ea"/>
                      <a:cs typeface="Tahoma" pitchFamily="34" charset="0"/>
                    </a:rPr>
                    <a:t>4</a:t>
                  </a: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 Box 5">
                  <a:extLst>
                    <a:ext uri="{FF2B5EF4-FFF2-40B4-BE49-F238E27FC236}">
                      <a16:creationId xmlns:a16="http://schemas.microsoft.com/office/drawing/2014/main" id="{0AEA2463-2B66-A48B-6C5B-A83468A4B5D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14511" y="2145036"/>
                  <a:ext cx="16466145" cy="10287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4171" tIns="92087" rIns="184171" bIns="92087">
                  <a:spAutoFit/>
                </a:bodyPr>
                <a:lstStyle>
                  <a:lvl1pPr algn="ctr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9pPr>
                </a:lstStyle>
                <a:p>
                  <a:pPr algn="l" defTabSz="2177278">
                    <a:spcBef>
                      <a:spcPct val="50000"/>
                    </a:spcBef>
                    <a:buClr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ẫ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xu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ấ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halogen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kh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ô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ó đồ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ph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â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ì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nh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ọ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l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?</m:t>
                        </m:r>
                      </m:oMath>
                    </m:oMathPara>
                  </a14:m>
                  <a:endPara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 Box 5">
                  <a:extLst>
                    <a:ext uri="{FF2B5EF4-FFF2-40B4-BE49-F238E27FC236}">
                      <a16:creationId xmlns:a16="http://schemas.microsoft.com/office/drawing/2014/main" id="{0AEA2463-2B66-A48B-6C5B-A83468A4B5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814511" y="2145036"/>
                  <a:ext cx="16466145" cy="102876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Google Shape;246;p3">
            <a:extLst>
              <a:ext uri="{FF2B5EF4-FFF2-40B4-BE49-F238E27FC236}">
                <a16:creationId xmlns:a16="http://schemas.microsoft.com/office/drawing/2014/main" id="{EEB6E833-143A-6DF0-A714-0D273502A577}"/>
              </a:ext>
            </a:extLst>
          </p:cNvPr>
          <p:cNvSpPr txBox="1"/>
          <p:nvPr/>
        </p:nvSpPr>
        <p:spPr>
          <a:xfrm>
            <a:off x="1054181" y="2387597"/>
            <a:ext cx="172819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BÀI TẬP CỦNG CỐ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41968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4B35D6-211C-380B-7ACC-71B84D26BB9D}"/>
              </a:ext>
            </a:extLst>
          </p:cNvPr>
          <p:cNvSpPr/>
          <p:nvPr/>
        </p:nvSpPr>
        <p:spPr>
          <a:xfrm>
            <a:off x="360242" y="218022"/>
            <a:ext cx="23692814" cy="1328154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6" name="Picture">
            <a:extLst>
              <a:ext uri="{FF2B5EF4-FFF2-40B4-BE49-F238E27FC236}">
                <a16:creationId xmlns:a16="http://schemas.microsoft.com/office/drawing/2014/main" id="{98FBA78E-0A8D-4A94-A75F-A8BB170F6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0000">
            <a:off x="7943408" y="1087628"/>
            <a:ext cx="10097433" cy="1009743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98D62F09-8248-41E0-8D11-B9D591A53512}"/>
              </a:ext>
            </a:extLst>
          </p:cNvPr>
          <p:cNvSpPr/>
          <p:nvPr/>
        </p:nvSpPr>
        <p:spPr>
          <a:xfrm>
            <a:off x="7285295" y="6453104"/>
            <a:ext cx="767694" cy="5002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25898FA-7DE5-44FE-9813-DBC041A591B6}"/>
              </a:ext>
            </a:extLst>
          </p:cNvPr>
          <p:cNvSpPr/>
          <p:nvPr/>
        </p:nvSpPr>
        <p:spPr>
          <a:xfrm>
            <a:off x="12314747" y="5458972"/>
            <a:ext cx="1354754" cy="135475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" name="TextBox 2"/>
          <p:cNvSpPr txBox="1"/>
          <p:nvPr/>
        </p:nvSpPr>
        <p:spPr>
          <a:xfrm>
            <a:off x="590550" y="2114550"/>
            <a:ext cx="97607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#9Slide03 SFU Toledo Bold" panose="00000700000000000000" pitchFamily="2" charset="-93"/>
              </a:rPr>
              <a:t>Vòng quay may mắn </a:t>
            </a:r>
          </a:p>
          <a:p>
            <a:r>
              <a:rPr lang="en-US" sz="9600" dirty="0" smtClean="0"/>
              <a:t> Bingo</a:t>
            </a:r>
            <a:endParaRPr lang="vi-VN" sz="9600" dirty="0"/>
          </a:p>
        </p:txBody>
      </p:sp>
    </p:spTree>
    <p:extLst>
      <p:ext uri="{BB962C8B-B14F-4D97-AF65-F5344CB8AC3E}">
        <p14:creationId xmlns:p14="http://schemas.microsoft.com/office/powerpoint/2010/main" val="339105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0">
            <a:extLst>
              <a:ext uri="{FF2B5EF4-FFF2-40B4-BE49-F238E27FC236}">
                <a16:creationId xmlns:a16="http://schemas.microsoft.com/office/drawing/2014/main" id="{35491B0D-716C-D438-0F62-3581B462FC9D}"/>
              </a:ext>
            </a:extLst>
          </p:cNvPr>
          <p:cNvGrpSpPr/>
          <p:nvPr/>
        </p:nvGrpSpPr>
        <p:grpSpPr>
          <a:xfrm>
            <a:off x="3096578" y="7468664"/>
            <a:ext cx="5488949" cy="1515173"/>
            <a:chOff x="5537206" y="1704231"/>
            <a:chExt cx="2894735" cy="74546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3C95F6B-6AA5-798A-9743-CF3C038CCE34}"/>
                </a:ext>
              </a:extLst>
            </p:cNvPr>
            <p:cNvSpPr/>
            <p:nvPr/>
          </p:nvSpPr>
          <p:spPr>
            <a:xfrm>
              <a:off x="5827750" y="1704231"/>
              <a:ext cx="2595931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80A897E-C1C3-2E0B-7CBA-F5DF9446F8F1}"/>
                </a:ext>
              </a:extLst>
            </p:cNvPr>
            <p:cNvSpPr/>
            <p:nvPr/>
          </p:nvSpPr>
          <p:spPr>
            <a:xfrm>
              <a:off x="5537206" y="1811194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E3EEEF1-91AF-E441-6E71-AEBFD68E72EA}"/>
                </a:ext>
              </a:extLst>
            </p:cNvPr>
            <p:cNvSpPr txBox="1"/>
            <p:nvPr/>
          </p:nvSpPr>
          <p:spPr>
            <a:xfrm>
              <a:off x="5836010" y="1897694"/>
              <a:ext cx="2595931" cy="378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But – 2 – </a:t>
              </a:r>
              <a:r>
                <a:rPr lang="en-US" sz="4400" b="1" i="0" dirty="0" err="1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</a:t>
              </a:r>
              <a:r>
                <a:rPr lang="en-US" sz="4400" b="1" i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CB7DA0C-B087-3AF3-F995-FB01FEADF15C}"/>
              </a:ext>
            </a:extLst>
          </p:cNvPr>
          <p:cNvGrpSpPr/>
          <p:nvPr/>
        </p:nvGrpSpPr>
        <p:grpSpPr>
          <a:xfrm>
            <a:off x="3171110" y="10493255"/>
            <a:ext cx="6174052" cy="1515175"/>
            <a:chOff x="5537206" y="1704231"/>
            <a:chExt cx="2959654" cy="745468"/>
          </a:xfrm>
        </p:grpSpPr>
        <p:sp>
          <p:nvSpPr>
            <p:cNvPr id="7" name="Rectangle 55">
              <a:extLst>
                <a:ext uri="{FF2B5EF4-FFF2-40B4-BE49-F238E27FC236}">
                  <a16:creationId xmlns:a16="http://schemas.microsoft.com/office/drawing/2014/main" id="{DE510790-8161-D631-A4C7-A9E1216AECF9}"/>
                </a:ext>
              </a:extLst>
            </p:cNvPr>
            <p:cNvSpPr/>
            <p:nvPr/>
          </p:nvSpPr>
          <p:spPr>
            <a:xfrm>
              <a:off x="5827751" y="1704231"/>
              <a:ext cx="2669109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Oval 56">
              <a:extLst>
                <a:ext uri="{FF2B5EF4-FFF2-40B4-BE49-F238E27FC236}">
                  <a16:creationId xmlns:a16="http://schemas.microsoft.com/office/drawing/2014/main" id="{0AD2671C-A733-90D7-2E41-7392C1B20830}"/>
                </a:ext>
              </a:extLst>
            </p:cNvPr>
            <p:cNvSpPr/>
            <p:nvPr/>
          </p:nvSpPr>
          <p:spPr>
            <a:xfrm>
              <a:off x="5537206" y="1811194"/>
              <a:ext cx="432719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57">
              <a:extLst>
                <a:ext uri="{FF2B5EF4-FFF2-40B4-BE49-F238E27FC236}">
                  <a16:creationId xmlns:a16="http://schemas.microsoft.com/office/drawing/2014/main" id="{142EC4A3-3B7B-902D-5EDD-5A9FB8BF840A}"/>
                </a:ext>
              </a:extLst>
            </p:cNvPr>
            <p:cNvSpPr txBox="1"/>
            <p:nvPr/>
          </p:nvSpPr>
          <p:spPr>
            <a:xfrm>
              <a:off x="6035590" y="1887682"/>
              <a:ext cx="2314054" cy="378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But – 1 – </a:t>
              </a:r>
              <a:r>
                <a:rPr lang="en-US" sz="4400" b="1" i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</a:t>
              </a:r>
              <a:r>
                <a:rPr lang="en-US" sz="4400" b="1" i="0" dirty="0" err="1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ne</a:t>
              </a:r>
              <a:r>
                <a:rPr lang="en-US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 3">
            <a:extLst>
              <a:ext uri="{FF2B5EF4-FFF2-40B4-BE49-F238E27FC236}">
                <a16:creationId xmlns:a16="http://schemas.microsoft.com/office/drawing/2014/main" id="{2BDD87C5-C09B-BED8-E57C-1439DA5B8522}"/>
              </a:ext>
            </a:extLst>
          </p:cNvPr>
          <p:cNvGrpSpPr/>
          <p:nvPr/>
        </p:nvGrpSpPr>
        <p:grpSpPr>
          <a:xfrm>
            <a:off x="13857897" y="7468664"/>
            <a:ext cx="6354215" cy="1515177"/>
            <a:chOff x="5537206" y="1704231"/>
            <a:chExt cx="3351055" cy="74546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671BB4F-B25C-9761-2E18-7A5125A51071}"/>
                </a:ext>
              </a:extLst>
            </p:cNvPr>
            <p:cNvSpPr/>
            <p:nvPr/>
          </p:nvSpPr>
          <p:spPr>
            <a:xfrm>
              <a:off x="5827752" y="1704231"/>
              <a:ext cx="3060509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5E22811-327E-8CB3-03D8-EBCBFEA485AA}"/>
                </a:ext>
              </a:extLst>
            </p:cNvPr>
            <p:cNvSpPr/>
            <p:nvPr/>
          </p:nvSpPr>
          <p:spPr>
            <a:xfrm>
              <a:off x="5537206" y="1811194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5A946C9-6854-5215-8CAF-9064D4A0E74D}"/>
                </a:ext>
              </a:extLst>
            </p:cNvPr>
            <p:cNvSpPr txBox="1"/>
            <p:nvPr/>
          </p:nvSpPr>
          <p:spPr>
            <a:xfrm>
              <a:off x="6081470" y="1872044"/>
              <a:ext cx="2465860" cy="37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But – 1 –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</a:t>
              </a:r>
              <a:r>
                <a:rPr lang="en-US" sz="4400" b="1" i="0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" name="Group 58">
            <a:extLst>
              <a:ext uri="{FF2B5EF4-FFF2-40B4-BE49-F238E27FC236}">
                <a16:creationId xmlns:a16="http://schemas.microsoft.com/office/drawing/2014/main" id="{D111376E-9499-8371-0B0A-5CF3CE2F69DC}"/>
              </a:ext>
            </a:extLst>
          </p:cNvPr>
          <p:cNvGrpSpPr/>
          <p:nvPr/>
        </p:nvGrpSpPr>
        <p:grpSpPr>
          <a:xfrm>
            <a:off x="13768117" y="10351030"/>
            <a:ext cx="8036805" cy="1515177"/>
            <a:chOff x="5537206" y="1704231"/>
            <a:chExt cx="4313682" cy="745468"/>
          </a:xfrm>
        </p:grpSpPr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03866592-5302-9F60-F371-5C777BE6A74D}"/>
                </a:ext>
              </a:extLst>
            </p:cNvPr>
            <p:cNvSpPr/>
            <p:nvPr/>
          </p:nvSpPr>
          <p:spPr>
            <a:xfrm>
              <a:off x="5827749" y="1704231"/>
              <a:ext cx="4023139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6" name="Oval 60">
              <a:extLst>
                <a:ext uri="{FF2B5EF4-FFF2-40B4-BE49-F238E27FC236}">
                  <a16:creationId xmlns:a16="http://schemas.microsoft.com/office/drawing/2014/main" id="{D2F82F8F-F7B3-41B2-A594-24AD458C08F1}"/>
                </a:ext>
              </a:extLst>
            </p:cNvPr>
            <p:cNvSpPr/>
            <p:nvPr/>
          </p:nvSpPr>
          <p:spPr>
            <a:xfrm>
              <a:off x="5537206" y="1811194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61">
              <a:extLst>
                <a:ext uri="{FF2B5EF4-FFF2-40B4-BE49-F238E27FC236}">
                  <a16:creationId xmlns:a16="http://schemas.microsoft.com/office/drawing/2014/main" id="{145AB15C-C895-8ADC-F1ED-A362C2816346}"/>
                </a:ext>
              </a:extLst>
            </p:cNvPr>
            <p:cNvSpPr txBox="1"/>
            <p:nvPr/>
          </p:nvSpPr>
          <p:spPr>
            <a:xfrm>
              <a:off x="6151515" y="1887682"/>
              <a:ext cx="3185224" cy="37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lvl="0" algn="ctr" defTabSz="2177060">
                <a:buClrTx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Buta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1,3 – diene.</a:t>
              </a:r>
            </a:p>
          </p:txBody>
        </p:sp>
      </p:grpSp>
      <p:sp>
        <p:nvSpPr>
          <p:cNvPr id="18" name="Oval 49">
            <a:extLst>
              <a:ext uri="{FF2B5EF4-FFF2-40B4-BE49-F238E27FC236}">
                <a16:creationId xmlns:a16="http://schemas.microsoft.com/office/drawing/2014/main" id="{05BCA083-F762-DEBE-7B82-E3C3274CE5F5}"/>
              </a:ext>
            </a:extLst>
          </p:cNvPr>
          <p:cNvSpPr/>
          <p:nvPr/>
        </p:nvSpPr>
        <p:spPr>
          <a:xfrm>
            <a:off x="3100167" y="7682682"/>
            <a:ext cx="1024847" cy="1016798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12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D207FF8E-1FF2-3DB5-F70C-05FE6E8CBCA2}"/>
              </a:ext>
            </a:extLst>
          </p:cNvPr>
          <p:cNvGrpSpPr/>
          <p:nvPr/>
        </p:nvGrpSpPr>
        <p:grpSpPr>
          <a:xfrm>
            <a:off x="157467" y="4181462"/>
            <a:ext cx="23825350" cy="1856444"/>
            <a:chOff x="226013" y="2034258"/>
            <a:chExt cx="23825350" cy="1856444"/>
          </a:xfrm>
        </p:grpSpPr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410CEC11-1294-DC9F-1576-6C6B9E980947}"/>
                </a:ext>
              </a:extLst>
            </p:cNvPr>
            <p:cNvGrpSpPr/>
            <p:nvPr/>
          </p:nvGrpSpPr>
          <p:grpSpPr>
            <a:xfrm>
              <a:off x="226013" y="2034258"/>
              <a:ext cx="23825350" cy="1856444"/>
              <a:chOff x="534987" y="1647866"/>
              <a:chExt cx="23017949" cy="1556899"/>
            </a:xfrm>
          </p:grpSpPr>
          <p:sp>
            <p:nvSpPr>
              <p:cNvPr id="22" name="Rounded Rectangle 24">
                <a:extLst>
                  <a:ext uri="{FF2B5EF4-FFF2-40B4-BE49-F238E27FC236}">
                    <a16:creationId xmlns:a16="http://schemas.microsoft.com/office/drawing/2014/main" id="{320D7105-7C12-22C6-A4E4-9A9BD8AA023B}"/>
                  </a:ext>
                </a:extLst>
              </p:cNvPr>
              <p:cNvSpPr/>
              <p:nvPr/>
            </p:nvSpPr>
            <p:spPr bwMode="auto">
              <a:xfrm>
                <a:off x="755650" y="1720892"/>
                <a:ext cx="22797286" cy="1483873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3" name="Group 25">
                <a:extLst>
                  <a:ext uri="{FF2B5EF4-FFF2-40B4-BE49-F238E27FC236}">
                    <a16:creationId xmlns:a16="http://schemas.microsoft.com/office/drawing/2014/main" id="{3560A4CC-65C9-3EC8-302B-C11BCB0547A8}"/>
                  </a:ext>
                </a:extLst>
              </p:cNvPr>
              <p:cNvGrpSpPr/>
              <p:nvPr/>
            </p:nvGrpSpPr>
            <p:grpSpPr>
              <a:xfrm>
                <a:off x="534987" y="1647866"/>
                <a:ext cx="3223234" cy="1176337"/>
                <a:chOff x="534987" y="1647866"/>
                <a:chExt cx="3223234" cy="1176337"/>
              </a:xfrm>
            </p:grpSpPr>
            <p:sp>
              <p:nvSpPr>
                <p:cNvPr id="24" name="Isosceles Triangle 44">
                  <a:extLst>
                    <a:ext uri="{FF2B5EF4-FFF2-40B4-BE49-F238E27FC236}">
                      <a16:creationId xmlns:a16="http://schemas.microsoft.com/office/drawing/2014/main" id="{D3BD7464-11F3-EDBD-3B00-07554F28AEC6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Pentagon 27">
                  <a:extLst>
                    <a:ext uri="{FF2B5EF4-FFF2-40B4-BE49-F238E27FC236}">
                      <a16:creationId xmlns:a16="http://schemas.microsoft.com/office/drawing/2014/main" id="{E3DDE559-48A6-065C-AAB1-44FFD5F14EDF}"/>
                    </a:ext>
                  </a:extLst>
                </p:cNvPr>
                <p:cNvSpPr/>
                <p:nvPr/>
              </p:nvSpPr>
              <p:spPr bwMode="auto">
                <a:xfrm>
                  <a:off x="534987" y="1647866"/>
                  <a:ext cx="3223234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6" name="Group 11">
                  <a:extLst>
                    <a:ext uri="{FF2B5EF4-FFF2-40B4-BE49-F238E27FC236}">
                      <a16:creationId xmlns:a16="http://schemas.microsoft.com/office/drawing/2014/main" id="{27A34E7D-9663-E596-599C-4827ADD62383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ysClr val="window" lastClr="FFFFFF">
                    <a:lumMod val="95000"/>
                  </a:sysClr>
                </a:solidFill>
              </p:grpSpPr>
              <p:sp>
                <p:nvSpPr>
                  <p:cNvPr id="29" name="Freeform 31">
                    <a:extLst>
                      <a:ext uri="{FF2B5EF4-FFF2-40B4-BE49-F238E27FC236}">
                        <a16:creationId xmlns:a16="http://schemas.microsoft.com/office/drawing/2014/main" id="{D6E234AE-0EA8-A4AD-92D4-DCE7177AEDB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Freeform 32">
                    <a:extLst>
                      <a:ext uri="{FF2B5EF4-FFF2-40B4-BE49-F238E27FC236}">
                        <a16:creationId xmlns:a16="http://schemas.microsoft.com/office/drawing/2014/main" id="{0B4DD903-CE37-80A1-A63A-5907C64F9D9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Freeform 33">
                    <a:extLst>
                      <a:ext uri="{FF2B5EF4-FFF2-40B4-BE49-F238E27FC236}">
                        <a16:creationId xmlns:a16="http://schemas.microsoft.com/office/drawing/2014/main" id="{C17713A0-2863-414B-1567-8548D93E1D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Rectangle 34">
                    <a:extLst>
                      <a:ext uri="{FF2B5EF4-FFF2-40B4-BE49-F238E27FC236}">
                        <a16:creationId xmlns:a16="http://schemas.microsoft.com/office/drawing/2014/main" id="{A3500084-A421-5127-04B3-B66DECE518D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Rectangle 35">
                    <a:extLst>
                      <a:ext uri="{FF2B5EF4-FFF2-40B4-BE49-F238E27FC236}">
                        <a16:creationId xmlns:a16="http://schemas.microsoft.com/office/drawing/2014/main" id="{79544EB2-DEC8-EFEF-9D44-FDF67A01BB4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Rectangle 36">
                    <a:extLst>
                      <a:ext uri="{FF2B5EF4-FFF2-40B4-BE49-F238E27FC236}">
                        <a16:creationId xmlns:a16="http://schemas.microsoft.com/office/drawing/2014/main" id="{79D4F2FB-31E0-5CF9-C246-437F47D649B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Rectangle 37">
                    <a:extLst>
                      <a:ext uri="{FF2B5EF4-FFF2-40B4-BE49-F238E27FC236}">
                        <a16:creationId xmlns:a16="http://schemas.microsoft.com/office/drawing/2014/main" id="{FF4D70C3-B15A-0936-05F7-01C1F88FA5A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7" name="Chevron 29">
                  <a:extLst>
                    <a:ext uri="{FF2B5EF4-FFF2-40B4-BE49-F238E27FC236}">
                      <a16:creationId xmlns:a16="http://schemas.microsoft.com/office/drawing/2014/main" id="{2EC97253-C713-AB54-2E21-97B51765E172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TextBox 13">
                  <a:extLst>
                    <a:ext uri="{FF2B5EF4-FFF2-40B4-BE49-F238E27FC236}">
                      <a16:creationId xmlns:a16="http://schemas.microsoft.com/office/drawing/2014/main" id="{21AA24B9-F1A9-090D-9127-A07CB58FE68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8027" y="1763895"/>
                  <a:ext cx="1866469" cy="696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21770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Câu </a:t>
                  </a:r>
                  <a:r>
                    <a:rPr kumimoji="0" lang="en-US" sz="4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5</a:t>
                  </a: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 Box 5">
                  <a:extLst>
                    <a:ext uri="{FF2B5EF4-FFF2-40B4-BE49-F238E27FC236}">
                      <a16:creationId xmlns:a16="http://schemas.microsoft.com/office/drawing/2014/main" id="{3CA87372-2A22-293D-6541-C423DCEFDBC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14511" y="2145036"/>
                  <a:ext cx="18292685" cy="16678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4171" tIns="92087" rIns="184171" bIns="92087">
                  <a:spAutoFit/>
                </a:bodyPr>
                <a:lstStyle>
                  <a:lvl1pPr algn="ctr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9pPr>
                </a:lstStyle>
                <a:p>
                  <a:pPr algn="l" defTabSz="2177278">
                    <a:spcBef>
                      <a:spcPct val="50000"/>
                    </a:spcBef>
                    <a:buClr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Theo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quy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ắ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Zaitsev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ả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ph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ẩ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ch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í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nh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ủ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ph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ả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ứ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á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ch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HCl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ra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kh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ỏ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ph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â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ử 2−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chlorobutane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(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butyl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chloride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)?</m:t>
                        </m:r>
                      </m:oMath>
                    </m:oMathPara>
                  </a14:m>
                  <a:endParaRPr lang="en-US" sz="46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 Box 5">
                  <a:extLst>
                    <a:ext uri="{FF2B5EF4-FFF2-40B4-BE49-F238E27FC236}">
                      <a16:creationId xmlns:a16="http://schemas.microsoft.com/office/drawing/2014/main" id="{3CA87372-2A22-293D-6541-C423DCEFDB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814511" y="2145036"/>
                  <a:ext cx="18292685" cy="166785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Google Shape;246;p3">
            <a:extLst>
              <a:ext uri="{FF2B5EF4-FFF2-40B4-BE49-F238E27FC236}">
                <a16:creationId xmlns:a16="http://schemas.microsoft.com/office/drawing/2014/main" id="{D2A0A2FA-E601-EC4F-7FCA-BE4208417292}"/>
              </a:ext>
            </a:extLst>
          </p:cNvPr>
          <p:cNvSpPr txBox="1"/>
          <p:nvPr/>
        </p:nvSpPr>
        <p:spPr>
          <a:xfrm>
            <a:off x="1054181" y="2387597"/>
            <a:ext cx="172819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BÀI TẬP CỦNG CỐ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49017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2889504" y="2194560"/>
            <a:ext cx="16239744" cy="6986016"/>
          </a:xfrm>
          <a:prstGeom prst="cloud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98464" y="3529824"/>
            <a:ext cx="12022780" cy="6272543"/>
          </a:xfrm>
        </p:spPr>
        <p:txBody>
          <a:bodyPr/>
          <a:lstStyle/>
          <a:p>
            <a:r>
              <a:rPr lang="vi-VN" sz="7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 điểm chung của các sản phẩm hữu cơ của các phản ứng trên?</a:t>
            </a:r>
            <a:br>
              <a:rPr lang="vi-VN" sz="7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vi-VN" sz="7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98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"/>
          <p:cNvSpPr/>
          <p:nvPr/>
        </p:nvSpPr>
        <p:spPr>
          <a:xfrm>
            <a:off x="1199439" y="5682094"/>
            <a:ext cx="22393796" cy="7277478"/>
          </a:xfrm>
          <a:prstGeom prst="roundRect">
            <a:avLst>
              <a:gd name="adj" fmla="val 4570"/>
            </a:avLst>
          </a:prstGeom>
          <a:noFill/>
          <a:ln w="25400" cap="flat" cmpd="sng">
            <a:solidFill>
              <a:srgbClr val="135F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"/>
          <p:cNvSpPr txBox="1"/>
          <p:nvPr/>
        </p:nvSpPr>
        <p:spPr>
          <a:xfrm>
            <a:off x="0" y="2474300"/>
            <a:ext cx="24398907" cy="786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>
                <a:solidFill>
                  <a:srgbClr val="776249"/>
                </a:solidFill>
                <a:latin typeface="Tahoma"/>
                <a:ea typeface="Tahoma"/>
                <a:cs typeface="Tahoma"/>
                <a:sym typeface="Tahoma"/>
              </a:rPr>
              <a:t>Chương</a:t>
            </a:r>
            <a:r>
              <a:rPr lang="en-US" sz="4800" b="1" dirty="0">
                <a:solidFill>
                  <a:srgbClr val="776249"/>
                </a:solidFill>
                <a:latin typeface="Tahoma"/>
                <a:ea typeface="Tahoma"/>
                <a:cs typeface="Tahoma"/>
                <a:sym typeface="Tahoma"/>
              </a:rPr>
              <a:t> 5: DẪN XUẤT HALOGEN – ALCOHOL - PHENOL</a:t>
            </a:r>
            <a:endParaRPr dirty="0"/>
          </a:p>
        </p:txBody>
      </p:sp>
      <p:grpSp>
        <p:nvGrpSpPr>
          <p:cNvPr id="173" name="Google Shape;173;p1"/>
          <p:cNvGrpSpPr/>
          <p:nvPr/>
        </p:nvGrpSpPr>
        <p:grpSpPr>
          <a:xfrm>
            <a:off x="3115220" y="3379776"/>
            <a:ext cx="18975066" cy="2325468"/>
            <a:chOff x="3024409" y="3659656"/>
            <a:chExt cx="18976301" cy="2325620"/>
          </a:xfrm>
        </p:grpSpPr>
        <p:sp>
          <p:nvSpPr>
            <p:cNvPr id="174" name="Google Shape;174;p1"/>
            <p:cNvSpPr/>
            <p:nvPr/>
          </p:nvSpPr>
          <p:spPr>
            <a:xfrm>
              <a:off x="3344318" y="4469240"/>
              <a:ext cx="18438768" cy="83322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1"/>
            <p:cNvSpPr txBox="1"/>
            <p:nvPr/>
          </p:nvSpPr>
          <p:spPr>
            <a:xfrm>
              <a:off x="3024409" y="3659656"/>
              <a:ext cx="18976301" cy="2325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45700" rIns="91400" bIns="4570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1" dirty="0" err="1">
                  <a:solidFill>
                    <a:srgbClr val="135F82"/>
                  </a:solidFill>
                  <a:latin typeface="Questrial"/>
                  <a:ea typeface="Questrial"/>
                  <a:cs typeface="Questrial"/>
                  <a:sym typeface="Questrial"/>
                </a:rPr>
                <a:t>Bài</a:t>
              </a:r>
              <a:r>
                <a:rPr lang="en-US" sz="6600" b="1" dirty="0">
                  <a:solidFill>
                    <a:srgbClr val="135F82"/>
                  </a:solidFill>
                  <a:latin typeface="Questrial"/>
                  <a:ea typeface="Questrial"/>
                  <a:cs typeface="Questrial"/>
                  <a:sym typeface="Questrial"/>
                </a:rPr>
                <a:t> 15</a:t>
              </a:r>
              <a:endParaRPr sz="6600" b="1" dirty="0">
                <a:solidFill>
                  <a:srgbClr val="135F82"/>
                </a:solidFill>
                <a:latin typeface="Questrial"/>
                <a:ea typeface="Questrial"/>
                <a:cs typeface="Questrial"/>
                <a:sym typeface="Questrial"/>
              </a:endParaRPr>
            </a:p>
            <a:p>
              <a:pPr marL="0" marR="0" lvl="0" indent="0" algn="ctr" rtl="0">
                <a:lnSpc>
                  <a:spcPct val="90909"/>
                </a:lnSpc>
                <a:spcBef>
                  <a:spcPts val="3000"/>
                </a:spcBef>
                <a:spcAft>
                  <a:spcPts val="0"/>
                </a:spcAft>
                <a:buNone/>
              </a:pPr>
              <a:r>
                <a:rPr lang="en-US" sz="6600" b="1" dirty="0">
                  <a:solidFill>
                    <a:srgbClr val="135F82"/>
                  </a:solidFill>
                  <a:latin typeface="Questrial"/>
                  <a:ea typeface="Questrial"/>
                  <a:cs typeface="Questrial"/>
                  <a:sym typeface="Questrial"/>
                </a:rPr>
                <a:t>DẪN XUẤT HALOGEN</a:t>
              </a:r>
              <a:endParaRPr sz="6600" b="1" dirty="0">
                <a:solidFill>
                  <a:srgbClr val="135F82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grpSp>
        <p:nvGrpSpPr>
          <p:cNvPr id="185" name="Google Shape;185;p1"/>
          <p:cNvGrpSpPr/>
          <p:nvPr/>
        </p:nvGrpSpPr>
        <p:grpSpPr>
          <a:xfrm>
            <a:off x="1199439" y="6372729"/>
            <a:ext cx="20008033" cy="922567"/>
            <a:chOff x="7459670" y="7086599"/>
            <a:chExt cx="20011654" cy="922734"/>
          </a:xfrm>
        </p:grpSpPr>
        <p:sp>
          <p:nvSpPr>
            <p:cNvPr id="186" name="Google Shape;186;p1">
              <a:hlinkClick r:id="" action="ppaction://noaction"/>
            </p:cNvPr>
            <p:cNvSpPr/>
            <p:nvPr/>
          </p:nvSpPr>
          <p:spPr>
            <a:xfrm>
              <a:off x="9092456" y="7178187"/>
              <a:ext cx="18378868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Khái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niệm</a:t>
              </a:r>
              <a:r>
                <a:rPr lang="en-US" sz="4800" b="1" dirty="0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,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đ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ồng</a:t>
              </a:r>
              <a:r>
                <a:rPr lang="en-US" sz="4800" b="1" dirty="0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phân</a:t>
              </a:r>
              <a:r>
                <a:rPr lang="en-US" sz="4800" b="1" dirty="0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và</a:t>
              </a:r>
              <a:r>
                <a:rPr lang="en-US" sz="4800" b="1" dirty="0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d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anh</a:t>
              </a:r>
              <a:r>
                <a:rPr lang="en-US" sz="4800" b="1" dirty="0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pháp</a:t>
              </a:r>
              <a:r>
                <a:rPr lang="en-US" sz="4800" b="1" dirty="0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187" name="Google Shape;187;p1"/>
            <p:cNvGrpSpPr/>
            <p:nvPr/>
          </p:nvGrpSpPr>
          <p:grpSpPr>
            <a:xfrm>
              <a:off x="7459670" y="7086599"/>
              <a:ext cx="1392614" cy="872846"/>
              <a:chOff x="7459670" y="7543799"/>
              <a:chExt cx="1381117" cy="872846"/>
            </a:xfrm>
          </p:grpSpPr>
          <p:sp>
            <p:nvSpPr>
              <p:cNvPr id="188" name="Google Shape;188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190" name="Google Shape;190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1"/>
                <p:cNvSpPr txBox="1"/>
                <p:nvPr/>
              </p:nvSpPr>
              <p:spPr>
                <a:xfrm>
                  <a:off x="7997786" y="7688759"/>
                  <a:ext cx="429556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I</a:t>
                  </a:r>
                  <a:endParaRPr/>
                </a:p>
              </p:txBody>
            </p:sp>
          </p:grpSp>
        </p:grpSp>
      </p:grpSp>
      <p:grpSp>
        <p:nvGrpSpPr>
          <p:cNvPr id="192" name="Google Shape;192;p1"/>
          <p:cNvGrpSpPr/>
          <p:nvPr/>
        </p:nvGrpSpPr>
        <p:grpSpPr>
          <a:xfrm>
            <a:off x="1199439" y="7563682"/>
            <a:ext cx="16813248" cy="945156"/>
            <a:chOff x="7459670" y="8524495"/>
            <a:chExt cx="16816291" cy="945327"/>
          </a:xfrm>
        </p:grpSpPr>
        <p:sp>
          <p:nvSpPr>
            <p:cNvPr id="193" name="Google Shape;193;p1"/>
            <p:cNvSpPr/>
            <p:nvPr/>
          </p:nvSpPr>
          <p:spPr>
            <a:xfrm>
              <a:off x="9092456" y="8638675"/>
              <a:ext cx="15183505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err="1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800" b="1" dirty="0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800" b="1" dirty="0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vật</a:t>
              </a:r>
              <a:r>
                <a:rPr lang="en-US" sz="4800" b="1" dirty="0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lí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194" name="Google Shape;194;p1"/>
            <p:cNvGrpSpPr/>
            <p:nvPr/>
          </p:nvGrpSpPr>
          <p:grpSpPr>
            <a:xfrm>
              <a:off x="7459670" y="8524495"/>
              <a:ext cx="1392614" cy="872846"/>
              <a:chOff x="7459670" y="7543799"/>
              <a:chExt cx="1381117" cy="872846"/>
            </a:xfrm>
          </p:grpSpPr>
          <p:sp>
            <p:nvSpPr>
              <p:cNvPr id="195" name="Google Shape;195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6" name="Google Shape;196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197" name="Google Shape;197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1"/>
                <p:cNvSpPr txBox="1"/>
                <p:nvPr/>
              </p:nvSpPr>
              <p:spPr>
                <a:xfrm>
                  <a:off x="7874579" y="7688759"/>
                  <a:ext cx="675970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II</a:t>
                  </a:r>
                  <a:endParaRPr/>
                </a:p>
              </p:txBody>
            </p:sp>
          </p:grpSp>
        </p:grpSp>
      </p:grpSp>
      <p:grpSp>
        <p:nvGrpSpPr>
          <p:cNvPr id="199" name="Google Shape;199;p1"/>
          <p:cNvGrpSpPr/>
          <p:nvPr/>
        </p:nvGrpSpPr>
        <p:grpSpPr>
          <a:xfrm>
            <a:off x="1199439" y="8812430"/>
            <a:ext cx="22573303" cy="957490"/>
            <a:chOff x="7459670" y="9982199"/>
            <a:chExt cx="22577385" cy="957663"/>
          </a:xfrm>
        </p:grpSpPr>
        <p:sp>
          <p:nvSpPr>
            <p:cNvPr id="200" name="Google Shape;200;p1"/>
            <p:cNvSpPr/>
            <p:nvPr/>
          </p:nvSpPr>
          <p:spPr>
            <a:xfrm>
              <a:off x="9092455" y="10108716"/>
              <a:ext cx="20944601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err="1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800" b="1" dirty="0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800" b="1" dirty="0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hóa</a:t>
              </a:r>
              <a:r>
                <a:rPr lang="en-US" sz="4800" b="1" dirty="0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học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01" name="Google Shape;201;p1"/>
            <p:cNvGrpSpPr/>
            <p:nvPr/>
          </p:nvGrpSpPr>
          <p:grpSpPr>
            <a:xfrm>
              <a:off x="7459670" y="9982199"/>
              <a:ext cx="1392614" cy="872846"/>
              <a:chOff x="7459670" y="7543799"/>
              <a:chExt cx="1381117" cy="872846"/>
            </a:xfrm>
          </p:grpSpPr>
          <p:sp>
            <p:nvSpPr>
              <p:cNvPr id="202" name="Google Shape;202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3" name="Google Shape;203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204" name="Google Shape;204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" name="Google Shape;205;p1"/>
                <p:cNvSpPr txBox="1"/>
                <p:nvPr/>
              </p:nvSpPr>
              <p:spPr>
                <a:xfrm>
                  <a:off x="7751373" y="7688759"/>
                  <a:ext cx="922384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III</a:t>
                  </a:r>
                  <a:endParaRPr/>
                </a:p>
              </p:txBody>
            </p:sp>
          </p:grpSp>
        </p:grpSp>
      </p:grpSp>
      <p:grpSp>
        <p:nvGrpSpPr>
          <p:cNvPr id="206" name="Google Shape;206;p1"/>
          <p:cNvGrpSpPr/>
          <p:nvPr/>
        </p:nvGrpSpPr>
        <p:grpSpPr>
          <a:xfrm>
            <a:off x="1199439" y="10073512"/>
            <a:ext cx="21339695" cy="957490"/>
            <a:chOff x="7459670" y="9982199"/>
            <a:chExt cx="21343553" cy="957663"/>
          </a:xfrm>
        </p:grpSpPr>
        <p:sp>
          <p:nvSpPr>
            <p:cNvPr id="207" name="Google Shape;207;p1"/>
            <p:cNvSpPr/>
            <p:nvPr/>
          </p:nvSpPr>
          <p:spPr>
            <a:xfrm>
              <a:off x="9092456" y="10108716"/>
              <a:ext cx="19710767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err="1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Ứng</a:t>
              </a:r>
              <a:r>
                <a:rPr lang="en-US" sz="4800" b="1" dirty="0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dụng</a:t>
              </a:r>
              <a:r>
                <a:rPr lang="en-US" sz="4800" b="1" dirty="0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800" b="1" dirty="0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dẫn</a:t>
              </a:r>
              <a:r>
                <a:rPr lang="en-US" sz="4800" b="1" dirty="0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xuất</a:t>
              </a:r>
              <a:r>
                <a:rPr lang="en-US" sz="4800" b="1" dirty="0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halogen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08" name="Google Shape;208;p1"/>
            <p:cNvGrpSpPr/>
            <p:nvPr/>
          </p:nvGrpSpPr>
          <p:grpSpPr>
            <a:xfrm>
              <a:off x="7459670" y="9982199"/>
              <a:ext cx="1392614" cy="872846"/>
              <a:chOff x="7459670" y="7543799"/>
              <a:chExt cx="1381117" cy="872846"/>
            </a:xfrm>
          </p:grpSpPr>
          <p:sp>
            <p:nvSpPr>
              <p:cNvPr id="209" name="Google Shape;209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0" name="Google Shape;210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211" name="Google Shape;211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" name="Google Shape;212;p1"/>
                <p:cNvSpPr txBox="1"/>
                <p:nvPr/>
              </p:nvSpPr>
              <p:spPr>
                <a:xfrm>
                  <a:off x="7826023" y="7688759"/>
                  <a:ext cx="773086" cy="7080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IV</a:t>
                  </a:r>
                  <a:endParaRPr sz="4000" b="1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4;p3"/>
          <p:cNvSpPr/>
          <p:nvPr/>
        </p:nvSpPr>
        <p:spPr>
          <a:xfrm>
            <a:off x="-455583" y="1576003"/>
            <a:ext cx="2362046" cy="804767"/>
          </a:xfrm>
          <a:prstGeom prst="roundRect">
            <a:avLst>
              <a:gd name="adj" fmla="val 16667"/>
            </a:avLst>
          </a:prstGeom>
          <a:solidFill>
            <a:srgbClr val="145F82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45;p3"/>
          <p:cNvSpPr txBox="1"/>
          <p:nvPr/>
        </p:nvSpPr>
        <p:spPr>
          <a:xfrm>
            <a:off x="1012867" y="1584528"/>
            <a:ext cx="822661" cy="7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</a:t>
            </a:r>
            <a:endParaRPr sz="4300" b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" name="Google Shape;246;p3"/>
          <p:cNvSpPr txBox="1"/>
          <p:nvPr/>
        </p:nvSpPr>
        <p:spPr>
          <a:xfrm>
            <a:off x="1920747" y="1563301"/>
            <a:ext cx="1728198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KHÁI NIỆM, </a:t>
            </a:r>
            <a:r>
              <a:rPr lang="en-US" sz="4800" b="1" dirty="0" smtClean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ĐỒNG PHÂN VÀ DANH </a:t>
            </a: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PHÁP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714" y="3569610"/>
            <a:ext cx="22249086" cy="9889215"/>
          </a:xfrm>
          <a:prstGeom prst="roundRect">
            <a:avLst/>
          </a:prstGeom>
          <a:solidFill>
            <a:srgbClr val="A2CF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6315074" y="2525386"/>
            <a:ext cx="9555163" cy="913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 HỌC TẬP SỐ 1 </a:t>
            </a:r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073560"/>
              </p:ext>
            </p:extLst>
          </p:nvPr>
        </p:nvGraphicFramePr>
        <p:xfrm>
          <a:off x="1228726" y="5543550"/>
          <a:ext cx="20497184" cy="32235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0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1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28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913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16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2554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(1) 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</a:t>
                      </a:r>
                      <a:r>
                        <a:rPr lang="en-GB" sz="4000" baseline="-25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Cl,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A2CF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(2) CHI</a:t>
                      </a:r>
                      <a:r>
                        <a:rPr lang="en-GB" sz="4000" baseline="-25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A2CF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(3)CH</a:t>
                      </a:r>
                      <a:r>
                        <a:rPr lang="en-GB" sz="4000" baseline="-25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=</a:t>
                      </a:r>
                      <a:r>
                        <a:rPr lang="en-GB" sz="40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CHCl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A2CF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(4) CH</a:t>
                      </a:r>
                      <a:r>
                        <a:rPr lang="en-GB" sz="4000" baseline="-25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Br- CH</a:t>
                      </a:r>
                      <a:r>
                        <a:rPr lang="en-GB" sz="4000" baseline="-25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Br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A2CF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(5) 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A2C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802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a. CH</a:t>
                      </a:r>
                      <a:r>
                        <a:rPr lang="nl-NL" sz="4000" baseline="-25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en-US" sz="4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A2CF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b.C</a:t>
                      </a:r>
                      <a:r>
                        <a:rPr lang="nl-NL" sz="4000" baseline="-25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nl-NL" sz="4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  <a:r>
                        <a:rPr lang="nl-NL" sz="4000" baseline="-25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en-US" sz="4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A2CF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c. CH</a:t>
                      </a:r>
                      <a:r>
                        <a:rPr lang="nl-NL" sz="4000" baseline="-25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nl-NL" sz="4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=CH</a:t>
                      </a:r>
                      <a:r>
                        <a:rPr lang="nl-NL" sz="4000" baseline="-25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en-US" sz="4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A2CF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d. C</a:t>
                      </a:r>
                      <a:r>
                        <a:rPr lang="nl-NL" sz="4000" baseline="-25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r>
                        <a:rPr lang="nl-NL" sz="4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  <a:r>
                        <a:rPr lang="nl-NL" sz="4000" baseline="-25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A2CF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e. C</a:t>
                      </a:r>
                      <a:r>
                        <a:rPr lang="nl-NL" sz="4000" baseline="-25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r>
                        <a:rPr lang="nl-NL" sz="4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  <a:r>
                        <a:rPr lang="nl-NL" sz="4000" baseline="-25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A2C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1835528" y="3459867"/>
            <a:ext cx="1989038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Khái niệm.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marR="0" lvl="0" indent="-7429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</a:pPr>
            <a:r>
              <a:rPr kumimoji="0" lang="nl-NL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khái niệm sách giáo khoa trang 100, 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l-NL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 chất dưới đây chất dưới đây là dẫn xuất halogen của hidrocacbon tương ứng ?</a:t>
            </a:r>
            <a:endParaRPr kumimoji="0" lang="nl-NL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3506222"/>
              </p:ext>
            </p:extLst>
          </p:nvPr>
        </p:nvGraphicFramePr>
        <p:xfrm>
          <a:off x="18969778" y="5865107"/>
          <a:ext cx="2004608" cy="1445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r:id="rId3" imgW="2755392" imgH="1994916" progId="ChemDraw.Document.6.0">
                  <p:embed/>
                </p:oleObj>
              </mc:Choice>
              <mc:Fallback>
                <p:oleObj r:id="rId3" imgW="2755392" imgH="1994916" progId="ChemDraw.Document.6.0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69778" y="5865107"/>
                        <a:ext cx="2004608" cy="14451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1094039" y="8767122"/>
            <a:ext cx="1610408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Em đề xuất công thức tổng quát của dẫn xuất halogen.....................</a:t>
            </a:r>
            <a:endParaRPr kumimoji="0" lang="nl-NL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23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48283" y="1741085"/>
            <a:ext cx="19568114" cy="843383"/>
            <a:chOff x="-281624" y="2070063"/>
            <a:chExt cx="19569388" cy="843284"/>
          </a:xfrm>
        </p:grpSpPr>
        <p:sp>
          <p:nvSpPr>
            <p:cNvPr id="244" name="Google Shape;244;p3"/>
            <p:cNvSpPr/>
            <p:nvPr/>
          </p:nvSpPr>
          <p:spPr>
            <a:xfrm>
              <a:off x="-281624" y="2108675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86922" y="2117198"/>
              <a:ext cx="822715" cy="753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04651" y="2070063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KHÁI NIỆM </a:t>
              </a:r>
              <a:r>
                <a:rPr lang="en-US" sz="4800" b="1" dirty="0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, ĐỒNG PHÂN VÀ DANH PHÁP 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2" name="Group 7">
            <a:extLst>
              <a:ext uri="{FF2B5EF4-FFF2-40B4-BE49-F238E27FC236}">
                <a16:creationId xmlns:a16="http://schemas.microsoft.com/office/drawing/2014/main" id="{DE8830C7-6FF0-8993-7D1D-33D78DD5B1EB}"/>
              </a:ext>
            </a:extLst>
          </p:cNvPr>
          <p:cNvGrpSpPr/>
          <p:nvPr/>
        </p:nvGrpSpPr>
        <p:grpSpPr>
          <a:xfrm>
            <a:off x="823553" y="3164004"/>
            <a:ext cx="22738481" cy="1888394"/>
            <a:chOff x="17200151" y="2536121"/>
            <a:chExt cx="22738481" cy="1888394"/>
          </a:xfrm>
        </p:grpSpPr>
        <p:sp>
          <p:nvSpPr>
            <p:cNvPr id="3" name="Right Triangle 109">
              <a:extLst>
                <a:ext uri="{FF2B5EF4-FFF2-40B4-BE49-F238E27FC236}">
                  <a16:creationId xmlns:a16="http://schemas.microsoft.com/office/drawing/2014/main" id="{A5A61FF1-259A-6E36-3E28-83217F99F019}"/>
                </a:ext>
              </a:extLst>
            </p:cNvPr>
            <p:cNvSpPr/>
            <p:nvPr/>
          </p:nvSpPr>
          <p:spPr>
            <a:xfrm flipH="1" flipV="1">
              <a:off x="17200151" y="3370066"/>
              <a:ext cx="139773" cy="151828"/>
            </a:xfrm>
            <a:prstGeom prst="rtTriangle">
              <a:avLst/>
            </a:prstGeom>
            <a:solidFill>
              <a:srgbClr val="EEECE1">
                <a:lumMod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110">
              <a:extLst>
                <a:ext uri="{FF2B5EF4-FFF2-40B4-BE49-F238E27FC236}">
                  <a16:creationId xmlns:a16="http://schemas.microsoft.com/office/drawing/2014/main" id="{6D413BE4-5B4A-D3C8-8557-A1CF1A41C156}"/>
                </a:ext>
              </a:extLst>
            </p:cNvPr>
            <p:cNvSpPr/>
            <p:nvPr/>
          </p:nvSpPr>
          <p:spPr>
            <a:xfrm>
              <a:off x="17315592" y="2802672"/>
              <a:ext cx="22623040" cy="1621843"/>
            </a:xfrm>
            <a:prstGeom prst="roundRect">
              <a:avLst>
                <a:gd name="adj" fmla="val 2832"/>
              </a:avLst>
            </a:prstGeom>
            <a:solidFill>
              <a:srgbClr val="EEECE1"/>
            </a:solidFill>
            <a:ln w="28575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" name="Freeform 20">
              <a:extLst>
                <a:ext uri="{FF2B5EF4-FFF2-40B4-BE49-F238E27FC236}">
                  <a16:creationId xmlns:a16="http://schemas.microsoft.com/office/drawing/2014/main" id="{C7AD4CCA-1811-6122-B32C-B6904B82709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8508353" y="1288892"/>
              <a:ext cx="769442" cy="3369899"/>
            </a:xfrm>
            <a:prstGeom prst="round2SameRect">
              <a:avLst>
                <a:gd name="adj1" fmla="val 10725"/>
                <a:gd name="adj2" fmla="val 0"/>
              </a:avLst>
            </a:prstGeom>
            <a:solidFill>
              <a:srgbClr val="EEECE1">
                <a:lumMod val="50000"/>
              </a:srgbClr>
            </a:solidFill>
            <a:ln w="28575">
              <a:solidFill>
                <a:srgbClr val="EEECE1">
                  <a:lumMod val="50000"/>
                </a:srgb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12">
              <a:extLst>
                <a:ext uri="{FF2B5EF4-FFF2-40B4-BE49-F238E27FC236}">
                  <a16:creationId xmlns:a16="http://schemas.microsoft.com/office/drawing/2014/main" id="{E6306E8D-863A-18BA-186B-0F9D2E24F457}"/>
                </a:ext>
              </a:extLst>
            </p:cNvPr>
            <p:cNvSpPr txBox="1"/>
            <p:nvPr/>
          </p:nvSpPr>
          <p:spPr>
            <a:xfrm>
              <a:off x="17315592" y="2536121"/>
              <a:ext cx="35509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1200" dirty="0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1.Khái </a:t>
              </a:r>
              <a:r>
                <a:rPr lang="en-US" sz="4400" b="1" kern="1200" dirty="0" err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niệm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1" name="Hộp Văn bản 15">
            <a:extLst>
              <a:ext uri="{FF2B5EF4-FFF2-40B4-BE49-F238E27FC236}">
                <a16:creationId xmlns:a16="http://schemas.microsoft.com/office/drawing/2014/main" id="{B22BF03A-FFAD-B201-D881-E01744D28E35}"/>
              </a:ext>
            </a:extLst>
          </p:cNvPr>
          <p:cNvSpPr txBox="1"/>
          <p:nvPr/>
        </p:nvSpPr>
        <p:spPr>
          <a:xfrm>
            <a:off x="4382855" y="3477800"/>
            <a:ext cx="18528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vi-VN" sz="4800" b="0" i="0" u="none" strike="noStrike" baseline="0" dirty="0">
                <a:solidFill>
                  <a:schemeClr val="tx1"/>
                </a:solidFill>
                <a:latin typeface="Tahoma" panose="020B0604030504040204" pitchFamily="34" charset="0"/>
              </a:rPr>
              <a:t>Khi thay thế nguy</a:t>
            </a:r>
            <a:r>
              <a:rPr lang="en-US" sz="4800" dirty="0">
                <a:solidFill>
                  <a:schemeClr val="tx1"/>
                </a:solidFill>
                <a:latin typeface="Tahoma" panose="020B0604030504040204" pitchFamily="34" charset="0"/>
              </a:rPr>
              <a:t>ê</a:t>
            </a:r>
            <a:r>
              <a:rPr lang="vi-VN" sz="4800" b="0" i="0" u="none" strike="noStrike" baseline="0" dirty="0">
                <a:solidFill>
                  <a:schemeClr val="tx1"/>
                </a:solidFill>
                <a:latin typeface="Tahoma" panose="020B0604030504040204" pitchFamily="34" charset="0"/>
              </a:rPr>
              <a:t>n tử h</a:t>
            </a:r>
            <a:r>
              <a:rPr lang="en-US" sz="4800" b="0" i="0" u="none" strike="noStrike" baseline="0" dirty="0" err="1">
                <a:solidFill>
                  <a:schemeClr val="tx1"/>
                </a:solidFill>
                <a:latin typeface="Tahoma" panose="020B0604030504040204" pitchFamily="34" charset="0"/>
              </a:rPr>
              <a:t>ydrogen</a:t>
            </a:r>
            <a:r>
              <a:rPr lang="vi-VN" sz="4800" b="0" i="0" u="none" strike="noStrike" baseline="0" dirty="0">
                <a:solidFill>
                  <a:schemeClr val="tx1"/>
                </a:solidFill>
                <a:latin typeface="Tahoma" panose="020B0604030504040204" pitchFamily="34" charset="0"/>
              </a:rPr>
              <a:t> của phân tử h</a:t>
            </a:r>
            <a:r>
              <a:rPr lang="en-US" sz="4800" b="0" i="0" u="none" strike="noStrike" baseline="0" dirty="0" err="1">
                <a:solidFill>
                  <a:schemeClr val="tx1"/>
                </a:solidFill>
                <a:latin typeface="Tahoma" panose="020B0604030504040204" pitchFamily="34" charset="0"/>
              </a:rPr>
              <a:t>ydrocarbon</a:t>
            </a:r>
            <a:r>
              <a:rPr lang="vi-VN" sz="4800" b="0" i="0" u="none" strike="noStrike" baseline="0" dirty="0">
                <a:solidFill>
                  <a:schemeClr val="tx1"/>
                </a:solidFill>
                <a:latin typeface="Tahoma" panose="020B0604030504040204" pitchFamily="34" charset="0"/>
              </a:rPr>
              <a:t> bằng nguyên tử halogen ta được dẫn xuất halogen của </a:t>
            </a:r>
            <a:r>
              <a:rPr lang="en-US" sz="4800" b="0" i="0" u="none" strike="noStrike" baseline="0" dirty="0">
                <a:solidFill>
                  <a:schemeClr val="tx1"/>
                </a:solidFill>
                <a:latin typeface="Tahoma" panose="020B0604030504040204" pitchFamily="34" charset="0"/>
              </a:rPr>
              <a:t>hydrocarbon.</a:t>
            </a:r>
            <a:endParaRPr lang="vi-VN" sz="4800" b="0" i="0" u="none" strike="noStrike" baseline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grpSp>
        <p:nvGrpSpPr>
          <p:cNvPr id="12" name="Group 10">
            <a:extLst>
              <a:ext uri="{FF2B5EF4-FFF2-40B4-BE49-F238E27FC236}">
                <a16:creationId xmlns:a16="http://schemas.microsoft.com/office/drawing/2014/main" id="{07183675-D235-ADE2-62D7-4FE1E244E2D8}"/>
              </a:ext>
            </a:extLst>
          </p:cNvPr>
          <p:cNvGrpSpPr/>
          <p:nvPr/>
        </p:nvGrpSpPr>
        <p:grpSpPr>
          <a:xfrm>
            <a:off x="963590" y="8702121"/>
            <a:ext cx="22328440" cy="1730606"/>
            <a:chOff x="743522" y="6758004"/>
            <a:chExt cx="22328440" cy="1730606"/>
          </a:xfrm>
        </p:grpSpPr>
        <p:grpSp>
          <p:nvGrpSpPr>
            <p:cNvPr id="13" name="Group 54">
              <a:extLst>
                <a:ext uri="{FF2B5EF4-FFF2-40B4-BE49-F238E27FC236}">
                  <a16:creationId xmlns:a16="http://schemas.microsoft.com/office/drawing/2014/main" id="{8E3F797D-B6BC-1B12-E9ED-28C982A06776}"/>
                </a:ext>
              </a:extLst>
            </p:cNvPr>
            <p:cNvGrpSpPr/>
            <p:nvPr/>
          </p:nvGrpSpPr>
          <p:grpSpPr>
            <a:xfrm>
              <a:off x="743522" y="6758004"/>
              <a:ext cx="22146001" cy="1730606"/>
              <a:chOff x="1268078" y="3405486"/>
              <a:chExt cx="22146001" cy="1730606"/>
            </a:xfrm>
          </p:grpSpPr>
          <p:sp>
            <p:nvSpPr>
              <p:cNvPr id="15" name="Rounded Rectangle 148">
                <a:extLst>
                  <a:ext uri="{FF2B5EF4-FFF2-40B4-BE49-F238E27FC236}">
                    <a16:creationId xmlns:a16="http://schemas.microsoft.com/office/drawing/2014/main" id="{8DDEE962-D224-4F53-E2EB-95ADE3D7838E}"/>
                  </a:ext>
                </a:extLst>
              </p:cNvPr>
              <p:cNvSpPr/>
              <p:nvPr/>
            </p:nvSpPr>
            <p:spPr>
              <a:xfrm>
                <a:off x="4483758" y="3519018"/>
                <a:ext cx="18930321" cy="1617074"/>
              </a:xfrm>
              <a:prstGeom prst="roundRect">
                <a:avLst>
                  <a:gd name="adj" fmla="val 12069"/>
                </a:avLst>
              </a:prstGeom>
              <a:solidFill>
                <a:srgbClr val="F79646">
                  <a:lumMod val="20000"/>
                  <a:lumOff val="80000"/>
                </a:srgbClr>
              </a:solidFill>
              <a:ln w="28575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Em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hãy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c</a:t>
                </a:r>
                <a:r>
                  <a:rPr lang="en-US" sz="4800" kern="120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ho </a:t>
                </a:r>
                <a:r>
                  <a:rPr lang="en-US" sz="4800" kern="12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biết</a:t>
                </a:r>
                <a:r>
                  <a:rPr lang="en-US" sz="4800" kern="120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lang="en-US" sz="4800" kern="12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thành</a:t>
                </a:r>
                <a:r>
                  <a:rPr lang="en-US" sz="4800" kern="120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lang="en-US" sz="4800" kern="12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phần</a:t>
                </a:r>
                <a:r>
                  <a:rPr lang="en-US" sz="4800" kern="120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lang="en-US" sz="4800" kern="12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nguyên</a:t>
                </a:r>
                <a:r>
                  <a:rPr lang="en-US" sz="4800" kern="120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lang="en-US" sz="4800" kern="12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tố</a:t>
                </a:r>
                <a:r>
                  <a:rPr lang="en-US" sz="4800" kern="120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lang="en-US" sz="4800" kern="12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có</a:t>
                </a:r>
                <a:r>
                  <a:rPr lang="en-US" sz="4800" kern="120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lang="en-US" sz="4800" kern="12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trong</a:t>
                </a:r>
                <a:r>
                  <a:rPr lang="en-US" sz="4800" kern="120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lang="en-US" sz="4800" kern="12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dẫn</a:t>
                </a:r>
                <a:r>
                  <a:rPr lang="en-US" sz="4800" kern="120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lang="en-US" sz="4800" kern="12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xuất</a:t>
                </a:r>
                <a:r>
                  <a:rPr lang="en-US" sz="4800" kern="120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 halogen </a:t>
                </a:r>
                <a:r>
                  <a:rPr lang="en-US" sz="4800" kern="12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của</a:t>
                </a:r>
                <a:r>
                  <a:rPr lang="en-US" sz="4800" kern="120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 hydrocarbon?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6" name="Group 67">
                <a:extLst>
                  <a:ext uri="{FF2B5EF4-FFF2-40B4-BE49-F238E27FC236}">
                    <a16:creationId xmlns:a16="http://schemas.microsoft.com/office/drawing/2014/main" id="{7FB4962D-903F-AF14-24E9-70F84091D449}"/>
                  </a:ext>
                </a:extLst>
              </p:cNvPr>
              <p:cNvGrpSpPr/>
              <p:nvPr/>
            </p:nvGrpSpPr>
            <p:grpSpPr>
              <a:xfrm>
                <a:off x="1268078" y="3405486"/>
                <a:ext cx="3251532" cy="940513"/>
                <a:chOff x="1311958" y="3405486"/>
                <a:chExt cx="3251532" cy="940513"/>
              </a:xfrm>
            </p:grpSpPr>
            <p:sp>
              <p:nvSpPr>
                <p:cNvPr id="17" name="Freeform 20">
                  <a:extLst>
                    <a:ext uri="{FF2B5EF4-FFF2-40B4-BE49-F238E27FC236}">
                      <a16:creationId xmlns:a16="http://schemas.microsoft.com/office/drawing/2014/main" id="{C5A06157-305D-5A80-E29F-C21517956B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2921386" y="2671082"/>
                  <a:ext cx="793396" cy="2490813"/>
                </a:xfrm>
                <a:prstGeom prst="round2SameRect">
                  <a:avLst/>
                </a:prstGeom>
                <a:solidFill>
                  <a:srgbClr val="F79646">
                    <a:lumMod val="75000"/>
                  </a:srgbClr>
                </a:solidFill>
                <a:ln w="57150">
                  <a:solidFill>
                    <a:srgbClr val="F79646">
                      <a:lumMod val="75000"/>
                    </a:srgbClr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217727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TextBox 151">
                  <a:extLst>
                    <a:ext uri="{FF2B5EF4-FFF2-40B4-BE49-F238E27FC236}">
                      <a16:creationId xmlns:a16="http://schemas.microsoft.com/office/drawing/2014/main" id="{349BDC2F-6B69-74F2-438E-0B1D68A230FA}"/>
                    </a:ext>
                  </a:extLst>
                </p:cNvPr>
                <p:cNvSpPr txBox="1"/>
                <p:nvPr/>
              </p:nvSpPr>
              <p:spPr>
                <a:xfrm>
                  <a:off x="2250671" y="3527166"/>
                  <a:ext cx="862737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217727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?1</a:t>
                  </a:r>
                </a:p>
              </p:txBody>
            </p:sp>
            <p:grpSp>
              <p:nvGrpSpPr>
                <p:cNvPr id="19" name="Group 70">
                  <a:extLst>
                    <a:ext uri="{FF2B5EF4-FFF2-40B4-BE49-F238E27FC236}">
                      <a16:creationId xmlns:a16="http://schemas.microsoft.com/office/drawing/2014/main" id="{0FEF9406-BEB7-D3C3-20C6-97802ECE3CB8}"/>
                    </a:ext>
                  </a:extLst>
                </p:cNvPr>
                <p:cNvGrpSpPr/>
                <p:nvPr/>
              </p:nvGrpSpPr>
              <p:grpSpPr>
                <a:xfrm>
                  <a:off x="1311958" y="3405486"/>
                  <a:ext cx="950173" cy="940513"/>
                  <a:chOff x="1311958" y="3405486"/>
                  <a:chExt cx="950173" cy="940513"/>
                </a:xfrm>
              </p:grpSpPr>
              <p:sp>
                <p:nvSpPr>
                  <p:cNvPr id="20" name="Rectangle 11">
                    <a:extLst>
                      <a:ext uri="{FF2B5EF4-FFF2-40B4-BE49-F238E27FC236}">
                        <a16:creationId xmlns:a16="http://schemas.microsoft.com/office/drawing/2014/main" id="{CBE8B062-356C-9116-CB2A-1D33244A20F3}"/>
                      </a:ext>
                    </a:extLst>
                  </p:cNvPr>
                  <p:cNvSpPr/>
                  <p:nvPr/>
                </p:nvSpPr>
                <p:spPr>
                  <a:xfrm>
                    <a:off x="1406975" y="3672018"/>
                    <a:ext cx="596676" cy="540312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Freeform 13">
                    <a:extLst>
                      <a:ext uri="{FF2B5EF4-FFF2-40B4-BE49-F238E27FC236}">
                        <a16:creationId xmlns:a16="http://schemas.microsoft.com/office/drawing/2014/main" id="{5510F853-81D8-51BB-9F05-C07F6D0DB62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11958" y="3581027"/>
                    <a:ext cx="190035" cy="268948"/>
                  </a:xfrm>
                  <a:custGeom>
                    <a:avLst/>
                    <a:gdLst>
                      <a:gd name="T0" fmla="*/ 34 w 50"/>
                      <a:gd name="T1" fmla="*/ 16 h 71"/>
                      <a:gd name="T2" fmla="*/ 34 w 50"/>
                      <a:gd name="T3" fmla="*/ 55 h 71"/>
                      <a:gd name="T4" fmla="*/ 16 w 50"/>
                      <a:gd name="T5" fmla="*/ 55 h 71"/>
                      <a:gd name="T6" fmla="*/ 16 w 50"/>
                      <a:gd name="T7" fmla="*/ 16 h 71"/>
                      <a:gd name="T8" fmla="*/ 34 w 50"/>
                      <a:gd name="T9" fmla="*/ 16 h 71"/>
                      <a:gd name="T10" fmla="*/ 34 w 50"/>
                      <a:gd name="T11" fmla="*/ 0 h 71"/>
                      <a:gd name="T12" fmla="*/ 16 w 50"/>
                      <a:gd name="T13" fmla="*/ 0 h 71"/>
                      <a:gd name="T14" fmla="*/ 0 w 50"/>
                      <a:gd name="T15" fmla="*/ 16 h 71"/>
                      <a:gd name="T16" fmla="*/ 0 w 50"/>
                      <a:gd name="T17" fmla="*/ 55 h 71"/>
                      <a:gd name="T18" fmla="*/ 16 w 50"/>
                      <a:gd name="T19" fmla="*/ 71 h 71"/>
                      <a:gd name="T20" fmla="*/ 34 w 50"/>
                      <a:gd name="T21" fmla="*/ 71 h 71"/>
                      <a:gd name="T22" fmla="*/ 50 w 50"/>
                      <a:gd name="T23" fmla="*/ 55 h 71"/>
                      <a:gd name="T24" fmla="*/ 50 w 50"/>
                      <a:gd name="T25" fmla="*/ 16 h 71"/>
                      <a:gd name="T26" fmla="*/ 34 w 50"/>
                      <a:gd name="T27" fmla="*/ 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0" h="71">
                        <a:moveTo>
                          <a:pt x="34" y="16"/>
                        </a:moveTo>
                        <a:cubicBezTo>
                          <a:pt x="34" y="55"/>
                          <a:pt x="34" y="55"/>
                          <a:pt x="34" y="55"/>
                        </a:cubicBezTo>
                        <a:cubicBezTo>
                          <a:pt x="16" y="55"/>
                          <a:pt x="16" y="55"/>
                          <a:pt x="16" y="55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34" y="16"/>
                          <a:pt x="34" y="16"/>
                          <a:pt x="34" y="16"/>
                        </a:cubicBezTo>
                        <a:moveTo>
                          <a:pt x="34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7" y="0"/>
                          <a:pt x="0" y="7"/>
                          <a:pt x="0" y="16"/>
                        </a:cubicBezTo>
                        <a:cubicBezTo>
                          <a:pt x="0" y="55"/>
                          <a:pt x="0" y="55"/>
                          <a:pt x="0" y="55"/>
                        </a:cubicBezTo>
                        <a:cubicBezTo>
                          <a:pt x="0" y="64"/>
                          <a:pt x="7" y="71"/>
                          <a:pt x="16" y="71"/>
                        </a:cubicBezTo>
                        <a:cubicBezTo>
                          <a:pt x="34" y="71"/>
                          <a:pt x="34" y="71"/>
                          <a:pt x="34" y="71"/>
                        </a:cubicBezTo>
                        <a:cubicBezTo>
                          <a:pt x="43" y="71"/>
                          <a:pt x="50" y="64"/>
                          <a:pt x="50" y="55"/>
                        </a:cubicBezTo>
                        <a:cubicBezTo>
                          <a:pt x="50" y="16"/>
                          <a:pt x="50" y="16"/>
                          <a:pt x="50" y="16"/>
                        </a:cubicBezTo>
                        <a:cubicBezTo>
                          <a:pt x="50" y="7"/>
                          <a:pt x="43" y="0"/>
                          <a:pt x="34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" name="Freeform 14">
                    <a:extLst>
                      <a:ext uri="{FF2B5EF4-FFF2-40B4-BE49-F238E27FC236}">
                        <a16:creationId xmlns:a16="http://schemas.microsoft.com/office/drawing/2014/main" id="{8A92FD42-4966-CE33-1769-7C8CD2C0430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11958" y="3581027"/>
                    <a:ext cx="277000" cy="181983"/>
                  </a:xfrm>
                  <a:custGeom>
                    <a:avLst/>
                    <a:gdLst>
                      <a:gd name="T0" fmla="*/ 57 w 73"/>
                      <a:gd name="T1" fmla="*/ 16 h 48"/>
                      <a:gd name="T2" fmla="*/ 57 w 73"/>
                      <a:gd name="T3" fmla="*/ 32 h 48"/>
                      <a:gd name="T4" fmla="*/ 16 w 73"/>
                      <a:gd name="T5" fmla="*/ 32 h 48"/>
                      <a:gd name="T6" fmla="*/ 16 w 73"/>
                      <a:gd name="T7" fmla="*/ 16 h 48"/>
                      <a:gd name="T8" fmla="*/ 57 w 73"/>
                      <a:gd name="T9" fmla="*/ 16 h 48"/>
                      <a:gd name="T10" fmla="*/ 57 w 73"/>
                      <a:gd name="T11" fmla="*/ 0 h 48"/>
                      <a:gd name="T12" fmla="*/ 16 w 73"/>
                      <a:gd name="T13" fmla="*/ 0 h 48"/>
                      <a:gd name="T14" fmla="*/ 0 w 73"/>
                      <a:gd name="T15" fmla="*/ 16 h 48"/>
                      <a:gd name="T16" fmla="*/ 0 w 73"/>
                      <a:gd name="T17" fmla="*/ 32 h 48"/>
                      <a:gd name="T18" fmla="*/ 16 w 73"/>
                      <a:gd name="T19" fmla="*/ 48 h 48"/>
                      <a:gd name="T20" fmla="*/ 57 w 73"/>
                      <a:gd name="T21" fmla="*/ 48 h 48"/>
                      <a:gd name="T22" fmla="*/ 73 w 73"/>
                      <a:gd name="T23" fmla="*/ 32 h 48"/>
                      <a:gd name="T24" fmla="*/ 73 w 73"/>
                      <a:gd name="T25" fmla="*/ 16 h 48"/>
                      <a:gd name="T26" fmla="*/ 57 w 73"/>
                      <a:gd name="T27" fmla="*/ 0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3" h="48">
                        <a:moveTo>
                          <a:pt x="57" y="16"/>
                        </a:moveTo>
                        <a:cubicBezTo>
                          <a:pt x="57" y="32"/>
                          <a:pt x="57" y="32"/>
                          <a:pt x="57" y="32"/>
                        </a:cubicBezTo>
                        <a:cubicBezTo>
                          <a:pt x="16" y="32"/>
                          <a:pt x="16" y="32"/>
                          <a:pt x="16" y="32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57" y="16"/>
                          <a:pt x="57" y="16"/>
                          <a:pt x="57" y="16"/>
                        </a:cubicBezTo>
                        <a:moveTo>
                          <a:pt x="57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7" y="0"/>
                          <a:pt x="0" y="7"/>
                          <a:pt x="0" y="16"/>
                        </a:cubicBezTo>
                        <a:cubicBezTo>
                          <a:pt x="0" y="32"/>
                          <a:pt x="0" y="32"/>
                          <a:pt x="0" y="32"/>
                        </a:cubicBezTo>
                        <a:cubicBezTo>
                          <a:pt x="0" y="41"/>
                          <a:pt x="7" y="48"/>
                          <a:pt x="16" y="48"/>
                        </a:cubicBezTo>
                        <a:cubicBezTo>
                          <a:pt x="57" y="48"/>
                          <a:pt x="57" y="48"/>
                          <a:pt x="57" y="48"/>
                        </a:cubicBezTo>
                        <a:cubicBezTo>
                          <a:pt x="66" y="48"/>
                          <a:pt x="73" y="41"/>
                          <a:pt x="73" y="32"/>
                        </a:cubicBezTo>
                        <a:cubicBezTo>
                          <a:pt x="73" y="16"/>
                          <a:pt x="73" y="16"/>
                          <a:pt x="73" y="16"/>
                        </a:cubicBezTo>
                        <a:cubicBezTo>
                          <a:pt x="73" y="7"/>
                          <a:pt x="66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Freeform 15">
                    <a:extLst>
                      <a:ext uri="{FF2B5EF4-FFF2-40B4-BE49-F238E27FC236}">
                        <a16:creationId xmlns:a16="http://schemas.microsoft.com/office/drawing/2014/main" id="{83807AD7-46F9-4098-B9FE-302F1F6BCAA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563190" y="3581027"/>
                    <a:ext cx="285052" cy="181983"/>
                  </a:xfrm>
                  <a:custGeom>
                    <a:avLst/>
                    <a:gdLst>
                      <a:gd name="T0" fmla="*/ 58 w 75"/>
                      <a:gd name="T1" fmla="*/ 16 h 48"/>
                      <a:gd name="T2" fmla="*/ 43 w 75"/>
                      <a:gd name="T3" fmla="*/ 32 h 48"/>
                      <a:gd name="T4" fmla="*/ 16 w 75"/>
                      <a:gd name="T5" fmla="*/ 32 h 48"/>
                      <a:gd name="T6" fmla="*/ 16 w 75"/>
                      <a:gd name="T7" fmla="*/ 16 h 48"/>
                      <a:gd name="T8" fmla="*/ 58 w 75"/>
                      <a:gd name="T9" fmla="*/ 16 h 48"/>
                      <a:gd name="T10" fmla="*/ 58 w 75"/>
                      <a:gd name="T11" fmla="*/ 0 h 48"/>
                      <a:gd name="T12" fmla="*/ 16 w 75"/>
                      <a:gd name="T13" fmla="*/ 0 h 48"/>
                      <a:gd name="T14" fmla="*/ 0 w 75"/>
                      <a:gd name="T15" fmla="*/ 16 h 48"/>
                      <a:gd name="T16" fmla="*/ 0 w 75"/>
                      <a:gd name="T17" fmla="*/ 32 h 48"/>
                      <a:gd name="T18" fmla="*/ 16 w 75"/>
                      <a:gd name="T19" fmla="*/ 48 h 48"/>
                      <a:gd name="T20" fmla="*/ 43 w 75"/>
                      <a:gd name="T21" fmla="*/ 48 h 48"/>
                      <a:gd name="T22" fmla="*/ 55 w 75"/>
                      <a:gd name="T23" fmla="*/ 43 h 48"/>
                      <a:gd name="T24" fmla="*/ 70 w 75"/>
                      <a:gd name="T25" fmla="*/ 26 h 48"/>
                      <a:gd name="T26" fmla="*/ 73 w 75"/>
                      <a:gd name="T27" fmla="*/ 9 h 48"/>
                      <a:gd name="T28" fmla="*/ 58 w 75"/>
                      <a:gd name="T29" fmla="*/ 0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5" h="48">
                        <a:moveTo>
                          <a:pt x="58" y="16"/>
                        </a:moveTo>
                        <a:cubicBezTo>
                          <a:pt x="43" y="32"/>
                          <a:pt x="43" y="32"/>
                          <a:pt x="43" y="32"/>
                        </a:cubicBezTo>
                        <a:cubicBezTo>
                          <a:pt x="16" y="32"/>
                          <a:pt x="16" y="32"/>
                          <a:pt x="16" y="32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58" y="16"/>
                          <a:pt x="58" y="16"/>
                          <a:pt x="58" y="16"/>
                        </a:cubicBezTo>
                        <a:moveTo>
                          <a:pt x="58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8" y="0"/>
                          <a:pt x="0" y="7"/>
                          <a:pt x="0" y="16"/>
                        </a:cubicBezTo>
                        <a:cubicBezTo>
                          <a:pt x="0" y="32"/>
                          <a:pt x="0" y="32"/>
                          <a:pt x="0" y="32"/>
                        </a:cubicBezTo>
                        <a:cubicBezTo>
                          <a:pt x="0" y="41"/>
                          <a:pt x="8" y="48"/>
                          <a:pt x="16" y="48"/>
                        </a:cubicBezTo>
                        <a:cubicBezTo>
                          <a:pt x="43" y="48"/>
                          <a:pt x="43" y="48"/>
                          <a:pt x="43" y="48"/>
                        </a:cubicBezTo>
                        <a:cubicBezTo>
                          <a:pt x="48" y="48"/>
                          <a:pt x="52" y="46"/>
                          <a:pt x="55" y="43"/>
                        </a:cubicBezTo>
                        <a:cubicBezTo>
                          <a:pt x="70" y="26"/>
                          <a:pt x="70" y="26"/>
                          <a:pt x="70" y="26"/>
                        </a:cubicBezTo>
                        <a:cubicBezTo>
                          <a:pt x="74" y="22"/>
                          <a:pt x="75" y="15"/>
                          <a:pt x="73" y="9"/>
                        </a:cubicBezTo>
                        <a:cubicBezTo>
                          <a:pt x="70" y="3"/>
                          <a:pt x="64" y="0"/>
                          <a:pt x="58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Freeform 16">
                    <a:extLst>
                      <a:ext uri="{FF2B5EF4-FFF2-40B4-BE49-F238E27FC236}">
                        <a16:creationId xmlns:a16="http://schemas.microsoft.com/office/drawing/2014/main" id="{A74626C4-95E8-5DFB-A4A2-80520057F93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563190" y="4151132"/>
                    <a:ext cx="280221" cy="194867"/>
                  </a:xfrm>
                  <a:custGeom>
                    <a:avLst/>
                    <a:gdLst>
                      <a:gd name="T0" fmla="*/ 58 w 74"/>
                      <a:gd name="T1" fmla="*/ 16 h 51"/>
                      <a:gd name="T2" fmla="*/ 58 w 74"/>
                      <a:gd name="T3" fmla="*/ 35 h 51"/>
                      <a:gd name="T4" fmla="*/ 16 w 74"/>
                      <a:gd name="T5" fmla="*/ 35 h 51"/>
                      <a:gd name="T6" fmla="*/ 16 w 74"/>
                      <a:gd name="T7" fmla="*/ 16 h 51"/>
                      <a:gd name="T8" fmla="*/ 58 w 74"/>
                      <a:gd name="T9" fmla="*/ 16 h 51"/>
                      <a:gd name="T10" fmla="*/ 58 w 74"/>
                      <a:gd name="T11" fmla="*/ 0 h 51"/>
                      <a:gd name="T12" fmla="*/ 16 w 74"/>
                      <a:gd name="T13" fmla="*/ 0 h 51"/>
                      <a:gd name="T14" fmla="*/ 0 w 74"/>
                      <a:gd name="T15" fmla="*/ 16 h 51"/>
                      <a:gd name="T16" fmla="*/ 0 w 74"/>
                      <a:gd name="T17" fmla="*/ 35 h 51"/>
                      <a:gd name="T18" fmla="*/ 16 w 74"/>
                      <a:gd name="T19" fmla="*/ 51 h 51"/>
                      <a:gd name="T20" fmla="*/ 58 w 74"/>
                      <a:gd name="T21" fmla="*/ 51 h 51"/>
                      <a:gd name="T22" fmla="*/ 74 w 74"/>
                      <a:gd name="T23" fmla="*/ 35 h 51"/>
                      <a:gd name="T24" fmla="*/ 74 w 74"/>
                      <a:gd name="T25" fmla="*/ 16 h 51"/>
                      <a:gd name="T26" fmla="*/ 58 w 74"/>
                      <a:gd name="T27" fmla="*/ 0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4" h="51">
                        <a:moveTo>
                          <a:pt x="58" y="16"/>
                        </a:moveTo>
                        <a:cubicBezTo>
                          <a:pt x="58" y="35"/>
                          <a:pt x="58" y="35"/>
                          <a:pt x="58" y="35"/>
                        </a:cubicBezTo>
                        <a:cubicBezTo>
                          <a:pt x="16" y="35"/>
                          <a:pt x="16" y="35"/>
                          <a:pt x="16" y="35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58" y="16"/>
                          <a:pt x="58" y="16"/>
                          <a:pt x="58" y="16"/>
                        </a:cubicBezTo>
                        <a:moveTo>
                          <a:pt x="58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8" y="0"/>
                          <a:pt x="0" y="7"/>
                          <a:pt x="0" y="16"/>
                        </a:cubicBezTo>
                        <a:cubicBezTo>
                          <a:pt x="0" y="35"/>
                          <a:pt x="0" y="35"/>
                          <a:pt x="0" y="35"/>
                        </a:cubicBezTo>
                        <a:cubicBezTo>
                          <a:pt x="0" y="43"/>
                          <a:pt x="8" y="51"/>
                          <a:pt x="16" y="51"/>
                        </a:cubicBezTo>
                        <a:cubicBezTo>
                          <a:pt x="58" y="51"/>
                          <a:pt x="58" y="51"/>
                          <a:pt x="58" y="51"/>
                        </a:cubicBezTo>
                        <a:cubicBezTo>
                          <a:pt x="67" y="51"/>
                          <a:pt x="74" y="43"/>
                          <a:pt x="74" y="35"/>
                        </a:cubicBezTo>
                        <a:cubicBezTo>
                          <a:pt x="74" y="16"/>
                          <a:pt x="74" y="16"/>
                          <a:pt x="74" y="16"/>
                        </a:cubicBezTo>
                        <a:cubicBezTo>
                          <a:pt x="74" y="7"/>
                          <a:pt x="67" y="0"/>
                          <a:pt x="58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" name="Freeform 17">
                    <a:extLst>
                      <a:ext uri="{FF2B5EF4-FFF2-40B4-BE49-F238E27FC236}">
                        <a16:creationId xmlns:a16="http://schemas.microsoft.com/office/drawing/2014/main" id="{4CC80101-F97F-041D-54A9-06F7D3FB923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11958" y="4064167"/>
                    <a:ext cx="190035" cy="281832"/>
                  </a:xfrm>
                  <a:custGeom>
                    <a:avLst/>
                    <a:gdLst>
                      <a:gd name="T0" fmla="*/ 34 w 50"/>
                      <a:gd name="T1" fmla="*/ 16 h 74"/>
                      <a:gd name="T2" fmla="*/ 34 w 50"/>
                      <a:gd name="T3" fmla="*/ 58 h 74"/>
                      <a:gd name="T4" fmla="*/ 16 w 50"/>
                      <a:gd name="T5" fmla="*/ 58 h 74"/>
                      <a:gd name="T6" fmla="*/ 16 w 50"/>
                      <a:gd name="T7" fmla="*/ 16 h 74"/>
                      <a:gd name="T8" fmla="*/ 34 w 50"/>
                      <a:gd name="T9" fmla="*/ 16 h 74"/>
                      <a:gd name="T10" fmla="*/ 34 w 50"/>
                      <a:gd name="T11" fmla="*/ 0 h 74"/>
                      <a:gd name="T12" fmla="*/ 16 w 50"/>
                      <a:gd name="T13" fmla="*/ 0 h 74"/>
                      <a:gd name="T14" fmla="*/ 0 w 50"/>
                      <a:gd name="T15" fmla="*/ 16 h 74"/>
                      <a:gd name="T16" fmla="*/ 0 w 50"/>
                      <a:gd name="T17" fmla="*/ 58 h 74"/>
                      <a:gd name="T18" fmla="*/ 16 w 50"/>
                      <a:gd name="T19" fmla="*/ 74 h 74"/>
                      <a:gd name="T20" fmla="*/ 34 w 50"/>
                      <a:gd name="T21" fmla="*/ 74 h 74"/>
                      <a:gd name="T22" fmla="*/ 50 w 50"/>
                      <a:gd name="T23" fmla="*/ 58 h 74"/>
                      <a:gd name="T24" fmla="*/ 50 w 50"/>
                      <a:gd name="T25" fmla="*/ 16 h 74"/>
                      <a:gd name="T26" fmla="*/ 34 w 50"/>
                      <a:gd name="T27" fmla="*/ 0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0" h="74">
                        <a:moveTo>
                          <a:pt x="34" y="16"/>
                        </a:moveTo>
                        <a:cubicBezTo>
                          <a:pt x="34" y="58"/>
                          <a:pt x="34" y="58"/>
                          <a:pt x="34" y="58"/>
                        </a:cubicBezTo>
                        <a:cubicBezTo>
                          <a:pt x="16" y="58"/>
                          <a:pt x="16" y="58"/>
                          <a:pt x="16" y="58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34" y="16"/>
                          <a:pt x="34" y="16"/>
                          <a:pt x="34" y="16"/>
                        </a:cubicBezTo>
                        <a:moveTo>
                          <a:pt x="34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7" y="0"/>
                          <a:pt x="0" y="7"/>
                          <a:pt x="0" y="16"/>
                        </a:cubicBezTo>
                        <a:cubicBezTo>
                          <a:pt x="0" y="58"/>
                          <a:pt x="0" y="58"/>
                          <a:pt x="0" y="58"/>
                        </a:cubicBezTo>
                        <a:cubicBezTo>
                          <a:pt x="0" y="66"/>
                          <a:pt x="7" y="74"/>
                          <a:pt x="16" y="74"/>
                        </a:cubicBezTo>
                        <a:cubicBezTo>
                          <a:pt x="34" y="74"/>
                          <a:pt x="34" y="74"/>
                          <a:pt x="34" y="74"/>
                        </a:cubicBezTo>
                        <a:cubicBezTo>
                          <a:pt x="43" y="74"/>
                          <a:pt x="50" y="66"/>
                          <a:pt x="50" y="58"/>
                        </a:cubicBezTo>
                        <a:cubicBezTo>
                          <a:pt x="50" y="16"/>
                          <a:pt x="50" y="16"/>
                          <a:pt x="50" y="16"/>
                        </a:cubicBezTo>
                        <a:cubicBezTo>
                          <a:pt x="50" y="7"/>
                          <a:pt x="43" y="0"/>
                          <a:pt x="34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Freeform 18">
                    <a:extLst>
                      <a:ext uri="{FF2B5EF4-FFF2-40B4-BE49-F238E27FC236}">
                        <a16:creationId xmlns:a16="http://schemas.microsoft.com/office/drawing/2014/main" id="{4AA81282-8002-618E-3B9C-EB5614F6F24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11958" y="4151132"/>
                    <a:ext cx="277000" cy="194867"/>
                  </a:xfrm>
                  <a:custGeom>
                    <a:avLst/>
                    <a:gdLst>
                      <a:gd name="T0" fmla="*/ 57 w 73"/>
                      <a:gd name="T1" fmla="*/ 16 h 51"/>
                      <a:gd name="T2" fmla="*/ 57 w 73"/>
                      <a:gd name="T3" fmla="*/ 35 h 51"/>
                      <a:gd name="T4" fmla="*/ 16 w 73"/>
                      <a:gd name="T5" fmla="*/ 35 h 51"/>
                      <a:gd name="T6" fmla="*/ 16 w 73"/>
                      <a:gd name="T7" fmla="*/ 16 h 51"/>
                      <a:gd name="T8" fmla="*/ 57 w 73"/>
                      <a:gd name="T9" fmla="*/ 16 h 51"/>
                      <a:gd name="T10" fmla="*/ 57 w 73"/>
                      <a:gd name="T11" fmla="*/ 0 h 51"/>
                      <a:gd name="T12" fmla="*/ 16 w 73"/>
                      <a:gd name="T13" fmla="*/ 0 h 51"/>
                      <a:gd name="T14" fmla="*/ 0 w 73"/>
                      <a:gd name="T15" fmla="*/ 16 h 51"/>
                      <a:gd name="T16" fmla="*/ 0 w 73"/>
                      <a:gd name="T17" fmla="*/ 35 h 51"/>
                      <a:gd name="T18" fmla="*/ 16 w 73"/>
                      <a:gd name="T19" fmla="*/ 51 h 51"/>
                      <a:gd name="T20" fmla="*/ 57 w 73"/>
                      <a:gd name="T21" fmla="*/ 51 h 51"/>
                      <a:gd name="T22" fmla="*/ 73 w 73"/>
                      <a:gd name="T23" fmla="*/ 35 h 51"/>
                      <a:gd name="T24" fmla="*/ 73 w 73"/>
                      <a:gd name="T25" fmla="*/ 16 h 51"/>
                      <a:gd name="T26" fmla="*/ 57 w 73"/>
                      <a:gd name="T27" fmla="*/ 0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3" h="51">
                        <a:moveTo>
                          <a:pt x="57" y="16"/>
                        </a:moveTo>
                        <a:cubicBezTo>
                          <a:pt x="57" y="35"/>
                          <a:pt x="57" y="35"/>
                          <a:pt x="57" y="35"/>
                        </a:cubicBezTo>
                        <a:cubicBezTo>
                          <a:pt x="16" y="35"/>
                          <a:pt x="16" y="35"/>
                          <a:pt x="16" y="35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57" y="16"/>
                          <a:pt x="57" y="16"/>
                          <a:pt x="57" y="16"/>
                        </a:cubicBezTo>
                        <a:moveTo>
                          <a:pt x="57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7" y="0"/>
                          <a:pt x="0" y="7"/>
                          <a:pt x="0" y="16"/>
                        </a:cubicBezTo>
                        <a:cubicBezTo>
                          <a:pt x="0" y="35"/>
                          <a:pt x="0" y="35"/>
                          <a:pt x="0" y="35"/>
                        </a:cubicBezTo>
                        <a:cubicBezTo>
                          <a:pt x="0" y="43"/>
                          <a:pt x="7" y="51"/>
                          <a:pt x="16" y="51"/>
                        </a:cubicBezTo>
                        <a:cubicBezTo>
                          <a:pt x="57" y="51"/>
                          <a:pt x="57" y="51"/>
                          <a:pt x="57" y="51"/>
                        </a:cubicBezTo>
                        <a:cubicBezTo>
                          <a:pt x="66" y="51"/>
                          <a:pt x="73" y="43"/>
                          <a:pt x="73" y="35"/>
                        </a:cubicBezTo>
                        <a:cubicBezTo>
                          <a:pt x="73" y="16"/>
                          <a:pt x="73" y="16"/>
                          <a:pt x="73" y="16"/>
                        </a:cubicBezTo>
                        <a:cubicBezTo>
                          <a:pt x="73" y="7"/>
                          <a:pt x="66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" name="Freeform 19">
                    <a:extLst>
                      <a:ext uri="{FF2B5EF4-FFF2-40B4-BE49-F238E27FC236}">
                        <a16:creationId xmlns:a16="http://schemas.microsoft.com/office/drawing/2014/main" id="{34A60FDF-029F-1B40-2836-BC612268023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11958" y="3820986"/>
                    <a:ext cx="190035" cy="273779"/>
                  </a:xfrm>
                  <a:custGeom>
                    <a:avLst/>
                    <a:gdLst>
                      <a:gd name="T0" fmla="*/ 34 w 50"/>
                      <a:gd name="T1" fmla="*/ 16 h 72"/>
                      <a:gd name="T2" fmla="*/ 34 w 50"/>
                      <a:gd name="T3" fmla="*/ 56 h 72"/>
                      <a:gd name="T4" fmla="*/ 16 w 50"/>
                      <a:gd name="T5" fmla="*/ 56 h 72"/>
                      <a:gd name="T6" fmla="*/ 16 w 50"/>
                      <a:gd name="T7" fmla="*/ 16 h 72"/>
                      <a:gd name="T8" fmla="*/ 34 w 50"/>
                      <a:gd name="T9" fmla="*/ 16 h 72"/>
                      <a:gd name="T10" fmla="*/ 34 w 50"/>
                      <a:gd name="T11" fmla="*/ 0 h 72"/>
                      <a:gd name="T12" fmla="*/ 16 w 50"/>
                      <a:gd name="T13" fmla="*/ 0 h 72"/>
                      <a:gd name="T14" fmla="*/ 0 w 50"/>
                      <a:gd name="T15" fmla="*/ 16 h 72"/>
                      <a:gd name="T16" fmla="*/ 0 w 50"/>
                      <a:gd name="T17" fmla="*/ 56 h 72"/>
                      <a:gd name="T18" fmla="*/ 16 w 50"/>
                      <a:gd name="T19" fmla="*/ 72 h 72"/>
                      <a:gd name="T20" fmla="*/ 34 w 50"/>
                      <a:gd name="T21" fmla="*/ 72 h 72"/>
                      <a:gd name="T22" fmla="*/ 50 w 50"/>
                      <a:gd name="T23" fmla="*/ 56 h 72"/>
                      <a:gd name="T24" fmla="*/ 50 w 50"/>
                      <a:gd name="T25" fmla="*/ 16 h 72"/>
                      <a:gd name="T26" fmla="*/ 34 w 50"/>
                      <a:gd name="T27" fmla="*/ 0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0" h="72">
                        <a:moveTo>
                          <a:pt x="34" y="16"/>
                        </a:moveTo>
                        <a:cubicBezTo>
                          <a:pt x="34" y="56"/>
                          <a:pt x="34" y="56"/>
                          <a:pt x="34" y="56"/>
                        </a:cubicBezTo>
                        <a:cubicBezTo>
                          <a:pt x="16" y="56"/>
                          <a:pt x="16" y="56"/>
                          <a:pt x="16" y="56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34" y="16"/>
                          <a:pt x="34" y="16"/>
                          <a:pt x="34" y="16"/>
                        </a:cubicBezTo>
                        <a:moveTo>
                          <a:pt x="34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7" y="0"/>
                          <a:pt x="0" y="7"/>
                          <a:pt x="0" y="16"/>
                        </a:cubicBezTo>
                        <a:cubicBezTo>
                          <a:pt x="0" y="56"/>
                          <a:pt x="0" y="56"/>
                          <a:pt x="0" y="56"/>
                        </a:cubicBezTo>
                        <a:cubicBezTo>
                          <a:pt x="0" y="65"/>
                          <a:pt x="7" y="72"/>
                          <a:pt x="16" y="72"/>
                        </a:cubicBezTo>
                        <a:cubicBezTo>
                          <a:pt x="34" y="72"/>
                          <a:pt x="34" y="72"/>
                          <a:pt x="34" y="72"/>
                        </a:cubicBezTo>
                        <a:cubicBezTo>
                          <a:pt x="43" y="72"/>
                          <a:pt x="50" y="65"/>
                          <a:pt x="50" y="56"/>
                        </a:cubicBezTo>
                        <a:cubicBezTo>
                          <a:pt x="50" y="16"/>
                          <a:pt x="50" y="16"/>
                          <a:pt x="50" y="16"/>
                        </a:cubicBezTo>
                        <a:cubicBezTo>
                          <a:pt x="50" y="7"/>
                          <a:pt x="43" y="0"/>
                          <a:pt x="34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" name="Freeform 20">
                    <a:extLst>
                      <a:ext uri="{FF2B5EF4-FFF2-40B4-BE49-F238E27FC236}">
                        <a16:creationId xmlns:a16="http://schemas.microsoft.com/office/drawing/2014/main" id="{5724778B-CAAA-569D-F28F-DD8B9A9627B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907830" y="4064167"/>
                    <a:ext cx="191645" cy="281832"/>
                  </a:xfrm>
                  <a:custGeom>
                    <a:avLst/>
                    <a:gdLst>
                      <a:gd name="T0" fmla="*/ 34 w 50"/>
                      <a:gd name="T1" fmla="*/ 16 h 74"/>
                      <a:gd name="T2" fmla="*/ 34 w 50"/>
                      <a:gd name="T3" fmla="*/ 58 h 74"/>
                      <a:gd name="T4" fmla="*/ 16 w 50"/>
                      <a:gd name="T5" fmla="*/ 58 h 74"/>
                      <a:gd name="T6" fmla="*/ 16 w 50"/>
                      <a:gd name="T7" fmla="*/ 16 h 74"/>
                      <a:gd name="T8" fmla="*/ 34 w 50"/>
                      <a:gd name="T9" fmla="*/ 16 h 74"/>
                      <a:gd name="T10" fmla="*/ 34 w 50"/>
                      <a:gd name="T11" fmla="*/ 0 h 74"/>
                      <a:gd name="T12" fmla="*/ 16 w 50"/>
                      <a:gd name="T13" fmla="*/ 0 h 74"/>
                      <a:gd name="T14" fmla="*/ 0 w 50"/>
                      <a:gd name="T15" fmla="*/ 16 h 74"/>
                      <a:gd name="T16" fmla="*/ 0 w 50"/>
                      <a:gd name="T17" fmla="*/ 58 h 74"/>
                      <a:gd name="T18" fmla="*/ 16 w 50"/>
                      <a:gd name="T19" fmla="*/ 74 h 74"/>
                      <a:gd name="T20" fmla="*/ 34 w 50"/>
                      <a:gd name="T21" fmla="*/ 74 h 74"/>
                      <a:gd name="T22" fmla="*/ 50 w 50"/>
                      <a:gd name="T23" fmla="*/ 58 h 74"/>
                      <a:gd name="T24" fmla="*/ 50 w 50"/>
                      <a:gd name="T25" fmla="*/ 16 h 74"/>
                      <a:gd name="T26" fmla="*/ 34 w 50"/>
                      <a:gd name="T27" fmla="*/ 0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0" h="74">
                        <a:moveTo>
                          <a:pt x="34" y="16"/>
                        </a:moveTo>
                        <a:cubicBezTo>
                          <a:pt x="34" y="58"/>
                          <a:pt x="34" y="58"/>
                          <a:pt x="34" y="58"/>
                        </a:cubicBezTo>
                        <a:cubicBezTo>
                          <a:pt x="16" y="58"/>
                          <a:pt x="16" y="58"/>
                          <a:pt x="16" y="58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34" y="16"/>
                          <a:pt x="34" y="16"/>
                          <a:pt x="34" y="16"/>
                        </a:cubicBezTo>
                        <a:moveTo>
                          <a:pt x="34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7" y="0"/>
                          <a:pt x="0" y="7"/>
                          <a:pt x="0" y="16"/>
                        </a:cubicBezTo>
                        <a:cubicBezTo>
                          <a:pt x="0" y="58"/>
                          <a:pt x="0" y="58"/>
                          <a:pt x="0" y="58"/>
                        </a:cubicBezTo>
                        <a:cubicBezTo>
                          <a:pt x="0" y="66"/>
                          <a:pt x="7" y="74"/>
                          <a:pt x="16" y="74"/>
                        </a:cubicBezTo>
                        <a:cubicBezTo>
                          <a:pt x="34" y="74"/>
                          <a:pt x="34" y="74"/>
                          <a:pt x="34" y="74"/>
                        </a:cubicBezTo>
                        <a:cubicBezTo>
                          <a:pt x="43" y="74"/>
                          <a:pt x="50" y="66"/>
                          <a:pt x="50" y="58"/>
                        </a:cubicBezTo>
                        <a:cubicBezTo>
                          <a:pt x="50" y="16"/>
                          <a:pt x="50" y="16"/>
                          <a:pt x="50" y="16"/>
                        </a:cubicBezTo>
                        <a:cubicBezTo>
                          <a:pt x="50" y="7"/>
                          <a:pt x="43" y="0"/>
                          <a:pt x="34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" name="Freeform 21">
                    <a:extLst>
                      <a:ext uri="{FF2B5EF4-FFF2-40B4-BE49-F238E27FC236}">
                        <a16:creationId xmlns:a16="http://schemas.microsoft.com/office/drawing/2014/main" id="{942B5B7F-2DA0-8E42-07B8-609C05F0D1E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820865" y="4151132"/>
                    <a:ext cx="278610" cy="194867"/>
                  </a:xfrm>
                  <a:custGeom>
                    <a:avLst/>
                    <a:gdLst>
                      <a:gd name="T0" fmla="*/ 57 w 73"/>
                      <a:gd name="T1" fmla="*/ 16 h 51"/>
                      <a:gd name="T2" fmla="*/ 57 w 73"/>
                      <a:gd name="T3" fmla="*/ 35 h 51"/>
                      <a:gd name="T4" fmla="*/ 16 w 73"/>
                      <a:gd name="T5" fmla="*/ 35 h 51"/>
                      <a:gd name="T6" fmla="*/ 16 w 73"/>
                      <a:gd name="T7" fmla="*/ 16 h 51"/>
                      <a:gd name="T8" fmla="*/ 57 w 73"/>
                      <a:gd name="T9" fmla="*/ 16 h 51"/>
                      <a:gd name="T10" fmla="*/ 57 w 73"/>
                      <a:gd name="T11" fmla="*/ 0 h 51"/>
                      <a:gd name="T12" fmla="*/ 16 w 73"/>
                      <a:gd name="T13" fmla="*/ 0 h 51"/>
                      <a:gd name="T14" fmla="*/ 0 w 73"/>
                      <a:gd name="T15" fmla="*/ 16 h 51"/>
                      <a:gd name="T16" fmla="*/ 0 w 73"/>
                      <a:gd name="T17" fmla="*/ 35 h 51"/>
                      <a:gd name="T18" fmla="*/ 16 w 73"/>
                      <a:gd name="T19" fmla="*/ 51 h 51"/>
                      <a:gd name="T20" fmla="*/ 57 w 73"/>
                      <a:gd name="T21" fmla="*/ 51 h 51"/>
                      <a:gd name="T22" fmla="*/ 73 w 73"/>
                      <a:gd name="T23" fmla="*/ 35 h 51"/>
                      <a:gd name="T24" fmla="*/ 73 w 73"/>
                      <a:gd name="T25" fmla="*/ 16 h 51"/>
                      <a:gd name="T26" fmla="*/ 57 w 73"/>
                      <a:gd name="T27" fmla="*/ 0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3" h="51">
                        <a:moveTo>
                          <a:pt x="57" y="16"/>
                        </a:moveTo>
                        <a:cubicBezTo>
                          <a:pt x="57" y="35"/>
                          <a:pt x="57" y="35"/>
                          <a:pt x="57" y="35"/>
                        </a:cubicBezTo>
                        <a:cubicBezTo>
                          <a:pt x="16" y="35"/>
                          <a:pt x="16" y="35"/>
                          <a:pt x="16" y="35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57" y="16"/>
                          <a:pt x="57" y="16"/>
                          <a:pt x="57" y="16"/>
                        </a:cubicBezTo>
                        <a:moveTo>
                          <a:pt x="57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7" y="0"/>
                          <a:pt x="0" y="7"/>
                          <a:pt x="0" y="16"/>
                        </a:cubicBezTo>
                        <a:cubicBezTo>
                          <a:pt x="0" y="35"/>
                          <a:pt x="0" y="35"/>
                          <a:pt x="0" y="35"/>
                        </a:cubicBezTo>
                        <a:cubicBezTo>
                          <a:pt x="0" y="43"/>
                          <a:pt x="7" y="51"/>
                          <a:pt x="16" y="51"/>
                        </a:cubicBezTo>
                        <a:cubicBezTo>
                          <a:pt x="57" y="51"/>
                          <a:pt x="57" y="51"/>
                          <a:pt x="57" y="51"/>
                        </a:cubicBezTo>
                        <a:cubicBezTo>
                          <a:pt x="66" y="51"/>
                          <a:pt x="73" y="43"/>
                          <a:pt x="73" y="35"/>
                        </a:cubicBezTo>
                        <a:cubicBezTo>
                          <a:pt x="73" y="16"/>
                          <a:pt x="73" y="16"/>
                          <a:pt x="73" y="16"/>
                        </a:cubicBezTo>
                        <a:cubicBezTo>
                          <a:pt x="73" y="7"/>
                          <a:pt x="66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Freeform 22">
                    <a:extLst>
                      <a:ext uri="{FF2B5EF4-FFF2-40B4-BE49-F238E27FC236}">
                        <a16:creationId xmlns:a16="http://schemas.microsoft.com/office/drawing/2014/main" id="{6DEB7DAD-3574-4BDC-823B-ECCB9F8267E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907830" y="3820986"/>
                    <a:ext cx="191645" cy="273779"/>
                  </a:xfrm>
                  <a:custGeom>
                    <a:avLst/>
                    <a:gdLst>
                      <a:gd name="T0" fmla="*/ 34 w 50"/>
                      <a:gd name="T1" fmla="*/ 16 h 72"/>
                      <a:gd name="T2" fmla="*/ 34 w 50"/>
                      <a:gd name="T3" fmla="*/ 56 h 72"/>
                      <a:gd name="T4" fmla="*/ 16 w 50"/>
                      <a:gd name="T5" fmla="*/ 56 h 72"/>
                      <a:gd name="T6" fmla="*/ 16 w 50"/>
                      <a:gd name="T7" fmla="*/ 16 h 72"/>
                      <a:gd name="T8" fmla="*/ 34 w 50"/>
                      <a:gd name="T9" fmla="*/ 16 h 72"/>
                      <a:gd name="T10" fmla="*/ 34 w 50"/>
                      <a:gd name="T11" fmla="*/ 0 h 72"/>
                      <a:gd name="T12" fmla="*/ 16 w 50"/>
                      <a:gd name="T13" fmla="*/ 0 h 72"/>
                      <a:gd name="T14" fmla="*/ 0 w 50"/>
                      <a:gd name="T15" fmla="*/ 16 h 72"/>
                      <a:gd name="T16" fmla="*/ 0 w 50"/>
                      <a:gd name="T17" fmla="*/ 56 h 72"/>
                      <a:gd name="T18" fmla="*/ 16 w 50"/>
                      <a:gd name="T19" fmla="*/ 72 h 72"/>
                      <a:gd name="T20" fmla="*/ 34 w 50"/>
                      <a:gd name="T21" fmla="*/ 72 h 72"/>
                      <a:gd name="T22" fmla="*/ 50 w 50"/>
                      <a:gd name="T23" fmla="*/ 56 h 72"/>
                      <a:gd name="T24" fmla="*/ 50 w 50"/>
                      <a:gd name="T25" fmla="*/ 16 h 72"/>
                      <a:gd name="T26" fmla="*/ 34 w 50"/>
                      <a:gd name="T27" fmla="*/ 0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0" h="72">
                        <a:moveTo>
                          <a:pt x="34" y="16"/>
                        </a:moveTo>
                        <a:cubicBezTo>
                          <a:pt x="34" y="56"/>
                          <a:pt x="34" y="56"/>
                          <a:pt x="34" y="56"/>
                        </a:cubicBezTo>
                        <a:cubicBezTo>
                          <a:pt x="16" y="56"/>
                          <a:pt x="16" y="56"/>
                          <a:pt x="16" y="56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34" y="16"/>
                          <a:pt x="34" y="16"/>
                          <a:pt x="34" y="16"/>
                        </a:cubicBezTo>
                        <a:moveTo>
                          <a:pt x="34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7" y="0"/>
                          <a:pt x="0" y="7"/>
                          <a:pt x="0" y="16"/>
                        </a:cubicBezTo>
                        <a:cubicBezTo>
                          <a:pt x="0" y="56"/>
                          <a:pt x="0" y="56"/>
                          <a:pt x="0" y="56"/>
                        </a:cubicBezTo>
                        <a:cubicBezTo>
                          <a:pt x="0" y="65"/>
                          <a:pt x="7" y="72"/>
                          <a:pt x="16" y="72"/>
                        </a:cubicBezTo>
                        <a:cubicBezTo>
                          <a:pt x="34" y="72"/>
                          <a:pt x="34" y="72"/>
                          <a:pt x="34" y="72"/>
                        </a:cubicBezTo>
                        <a:cubicBezTo>
                          <a:pt x="43" y="72"/>
                          <a:pt x="50" y="65"/>
                          <a:pt x="50" y="56"/>
                        </a:cubicBezTo>
                        <a:cubicBezTo>
                          <a:pt x="50" y="16"/>
                          <a:pt x="50" y="16"/>
                          <a:pt x="50" y="16"/>
                        </a:cubicBezTo>
                        <a:cubicBezTo>
                          <a:pt x="50" y="7"/>
                          <a:pt x="43" y="0"/>
                          <a:pt x="34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Freeform 23">
                    <a:extLst>
                      <a:ext uri="{FF2B5EF4-FFF2-40B4-BE49-F238E27FC236}">
                        <a16:creationId xmlns:a16="http://schemas.microsoft.com/office/drawing/2014/main" id="{A9E5BD37-4299-EC71-F1BE-ADFCE36114A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661428" y="3405486"/>
                    <a:ext cx="600703" cy="594262"/>
                  </a:xfrm>
                  <a:custGeom>
                    <a:avLst/>
                    <a:gdLst>
                      <a:gd name="T0" fmla="*/ 105 w 158"/>
                      <a:gd name="T1" fmla="*/ 16 h 156"/>
                      <a:gd name="T2" fmla="*/ 140 w 158"/>
                      <a:gd name="T3" fmla="*/ 56 h 156"/>
                      <a:gd name="T4" fmla="*/ 56 w 158"/>
                      <a:gd name="T5" fmla="*/ 140 h 156"/>
                      <a:gd name="T6" fmla="*/ 17 w 158"/>
                      <a:gd name="T7" fmla="*/ 99 h 156"/>
                      <a:gd name="T8" fmla="*/ 105 w 158"/>
                      <a:gd name="T9" fmla="*/ 16 h 156"/>
                      <a:gd name="T10" fmla="*/ 105 w 158"/>
                      <a:gd name="T11" fmla="*/ 0 h 156"/>
                      <a:gd name="T12" fmla="*/ 94 w 158"/>
                      <a:gd name="T13" fmla="*/ 5 h 156"/>
                      <a:gd name="T14" fmla="*/ 6 w 158"/>
                      <a:gd name="T15" fmla="*/ 87 h 156"/>
                      <a:gd name="T16" fmla="*/ 5 w 158"/>
                      <a:gd name="T17" fmla="*/ 109 h 156"/>
                      <a:gd name="T18" fmla="*/ 44 w 158"/>
                      <a:gd name="T19" fmla="*/ 151 h 156"/>
                      <a:gd name="T20" fmla="*/ 55 w 158"/>
                      <a:gd name="T21" fmla="*/ 156 h 156"/>
                      <a:gd name="T22" fmla="*/ 56 w 158"/>
                      <a:gd name="T23" fmla="*/ 156 h 156"/>
                      <a:gd name="T24" fmla="*/ 67 w 158"/>
                      <a:gd name="T25" fmla="*/ 152 h 156"/>
                      <a:gd name="T26" fmla="*/ 151 w 158"/>
                      <a:gd name="T27" fmla="*/ 67 h 156"/>
                      <a:gd name="T28" fmla="*/ 152 w 158"/>
                      <a:gd name="T29" fmla="*/ 45 h 156"/>
                      <a:gd name="T30" fmla="*/ 117 w 158"/>
                      <a:gd name="T31" fmla="*/ 6 h 156"/>
                      <a:gd name="T32" fmla="*/ 105 w 158"/>
                      <a:gd name="T33" fmla="*/ 0 h 156"/>
                      <a:gd name="T34" fmla="*/ 105 w 158"/>
                      <a:gd name="T35" fmla="*/ 0 h 1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58" h="156">
                        <a:moveTo>
                          <a:pt x="105" y="16"/>
                        </a:moveTo>
                        <a:cubicBezTo>
                          <a:pt x="140" y="56"/>
                          <a:pt x="140" y="56"/>
                          <a:pt x="140" y="56"/>
                        </a:cubicBezTo>
                        <a:cubicBezTo>
                          <a:pt x="56" y="140"/>
                          <a:pt x="56" y="140"/>
                          <a:pt x="56" y="140"/>
                        </a:cubicBezTo>
                        <a:cubicBezTo>
                          <a:pt x="17" y="99"/>
                          <a:pt x="17" y="99"/>
                          <a:pt x="17" y="99"/>
                        </a:cubicBezTo>
                        <a:cubicBezTo>
                          <a:pt x="105" y="16"/>
                          <a:pt x="105" y="16"/>
                          <a:pt x="105" y="16"/>
                        </a:cubicBezTo>
                        <a:moveTo>
                          <a:pt x="105" y="0"/>
                        </a:moveTo>
                        <a:cubicBezTo>
                          <a:pt x="101" y="0"/>
                          <a:pt x="97" y="2"/>
                          <a:pt x="94" y="5"/>
                        </a:cubicBezTo>
                        <a:cubicBezTo>
                          <a:pt x="6" y="87"/>
                          <a:pt x="6" y="87"/>
                          <a:pt x="6" y="87"/>
                        </a:cubicBezTo>
                        <a:cubicBezTo>
                          <a:pt x="0" y="93"/>
                          <a:pt x="0" y="103"/>
                          <a:pt x="5" y="109"/>
                        </a:cubicBezTo>
                        <a:cubicBezTo>
                          <a:pt x="44" y="151"/>
                          <a:pt x="44" y="151"/>
                          <a:pt x="44" y="151"/>
                        </a:cubicBezTo>
                        <a:cubicBezTo>
                          <a:pt x="47" y="154"/>
                          <a:pt x="51" y="156"/>
                          <a:pt x="55" y="156"/>
                        </a:cubicBezTo>
                        <a:cubicBezTo>
                          <a:pt x="55" y="156"/>
                          <a:pt x="56" y="156"/>
                          <a:pt x="56" y="156"/>
                        </a:cubicBezTo>
                        <a:cubicBezTo>
                          <a:pt x="60" y="156"/>
                          <a:pt x="64" y="155"/>
                          <a:pt x="67" y="152"/>
                        </a:cubicBezTo>
                        <a:cubicBezTo>
                          <a:pt x="151" y="67"/>
                          <a:pt x="151" y="67"/>
                          <a:pt x="151" y="67"/>
                        </a:cubicBezTo>
                        <a:cubicBezTo>
                          <a:pt x="157" y="61"/>
                          <a:pt x="158" y="52"/>
                          <a:pt x="152" y="45"/>
                        </a:cubicBezTo>
                        <a:cubicBezTo>
                          <a:pt x="117" y="6"/>
                          <a:pt x="117" y="6"/>
                          <a:pt x="117" y="6"/>
                        </a:cubicBezTo>
                        <a:cubicBezTo>
                          <a:pt x="114" y="3"/>
                          <a:pt x="110" y="1"/>
                          <a:pt x="105" y="0"/>
                        </a:cubicBezTo>
                        <a:cubicBezTo>
                          <a:pt x="105" y="0"/>
                          <a:pt x="105" y="0"/>
                          <a:pt x="105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Freeform 24">
                    <a:extLst>
                      <a:ext uri="{FF2B5EF4-FFF2-40B4-BE49-F238E27FC236}">
                        <a16:creationId xmlns:a16="http://schemas.microsoft.com/office/drawing/2014/main" id="{417DA513-BB31-9CB2-DD06-CE50C077793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555138" y="3790388"/>
                    <a:ext cx="318872" cy="293105"/>
                  </a:xfrm>
                  <a:custGeom>
                    <a:avLst/>
                    <a:gdLst>
                      <a:gd name="T0" fmla="*/ 32 w 84"/>
                      <a:gd name="T1" fmla="*/ 16 h 77"/>
                      <a:gd name="T2" fmla="*/ 67 w 84"/>
                      <a:gd name="T3" fmla="*/ 50 h 77"/>
                      <a:gd name="T4" fmla="*/ 17 w 84"/>
                      <a:gd name="T5" fmla="*/ 61 h 77"/>
                      <a:gd name="T6" fmla="*/ 32 w 84"/>
                      <a:gd name="T7" fmla="*/ 16 h 77"/>
                      <a:gd name="T8" fmla="*/ 32 w 84"/>
                      <a:gd name="T9" fmla="*/ 0 h 77"/>
                      <a:gd name="T10" fmla="*/ 28 w 84"/>
                      <a:gd name="T11" fmla="*/ 1 h 77"/>
                      <a:gd name="T12" fmla="*/ 17 w 84"/>
                      <a:gd name="T13" fmla="*/ 11 h 77"/>
                      <a:gd name="T14" fmla="*/ 2 w 84"/>
                      <a:gd name="T15" fmla="*/ 56 h 77"/>
                      <a:gd name="T16" fmla="*/ 5 w 84"/>
                      <a:gd name="T17" fmla="*/ 72 h 77"/>
                      <a:gd name="T18" fmla="*/ 17 w 84"/>
                      <a:gd name="T19" fmla="*/ 77 h 77"/>
                      <a:gd name="T20" fmla="*/ 20 w 84"/>
                      <a:gd name="T21" fmla="*/ 76 h 77"/>
                      <a:gd name="T22" fmla="*/ 71 w 84"/>
                      <a:gd name="T23" fmla="*/ 65 h 77"/>
                      <a:gd name="T24" fmla="*/ 83 w 84"/>
                      <a:gd name="T25" fmla="*/ 54 h 77"/>
                      <a:gd name="T26" fmla="*/ 78 w 84"/>
                      <a:gd name="T27" fmla="*/ 38 h 77"/>
                      <a:gd name="T28" fmla="*/ 43 w 84"/>
                      <a:gd name="T29" fmla="*/ 5 h 77"/>
                      <a:gd name="T30" fmla="*/ 32 w 84"/>
                      <a:gd name="T31" fmla="*/ 0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4" h="77">
                        <a:moveTo>
                          <a:pt x="32" y="16"/>
                        </a:moveTo>
                        <a:cubicBezTo>
                          <a:pt x="67" y="50"/>
                          <a:pt x="67" y="50"/>
                          <a:pt x="67" y="50"/>
                        </a:cubicBezTo>
                        <a:cubicBezTo>
                          <a:pt x="17" y="61"/>
                          <a:pt x="17" y="61"/>
                          <a:pt x="17" y="61"/>
                        </a:cubicBezTo>
                        <a:cubicBezTo>
                          <a:pt x="32" y="16"/>
                          <a:pt x="32" y="16"/>
                          <a:pt x="32" y="16"/>
                        </a:cubicBezTo>
                        <a:moveTo>
                          <a:pt x="32" y="0"/>
                        </a:moveTo>
                        <a:cubicBezTo>
                          <a:pt x="31" y="0"/>
                          <a:pt x="29" y="0"/>
                          <a:pt x="28" y="1"/>
                        </a:cubicBezTo>
                        <a:cubicBezTo>
                          <a:pt x="23" y="2"/>
                          <a:pt x="18" y="6"/>
                          <a:pt x="17" y="11"/>
                        </a:cubicBezTo>
                        <a:cubicBezTo>
                          <a:pt x="2" y="56"/>
                          <a:pt x="2" y="56"/>
                          <a:pt x="2" y="56"/>
                        </a:cubicBezTo>
                        <a:cubicBezTo>
                          <a:pt x="0" y="61"/>
                          <a:pt x="1" y="67"/>
                          <a:pt x="5" y="72"/>
                        </a:cubicBezTo>
                        <a:cubicBezTo>
                          <a:pt x="8" y="75"/>
                          <a:pt x="12" y="77"/>
                          <a:pt x="17" y="77"/>
                        </a:cubicBezTo>
                        <a:cubicBezTo>
                          <a:pt x="18" y="77"/>
                          <a:pt x="19" y="77"/>
                          <a:pt x="20" y="76"/>
                        </a:cubicBezTo>
                        <a:cubicBezTo>
                          <a:pt x="71" y="65"/>
                          <a:pt x="71" y="65"/>
                          <a:pt x="71" y="65"/>
                        </a:cubicBezTo>
                        <a:cubicBezTo>
                          <a:pt x="77" y="64"/>
                          <a:pt x="81" y="59"/>
                          <a:pt x="83" y="54"/>
                        </a:cubicBezTo>
                        <a:cubicBezTo>
                          <a:pt x="84" y="48"/>
                          <a:pt x="83" y="42"/>
                          <a:pt x="78" y="38"/>
                        </a:cubicBezTo>
                        <a:cubicBezTo>
                          <a:pt x="43" y="5"/>
                          <a:pt x="43" y="5"/>
                          <a:pt x="43" y="5"/>
                        </a:cubicBezTo>
                        <a:cubicBezTo>
                          <a:pt x="40" y="2"/>
                          <a:pt x="36" y="0"/>
                          <a:pt x="32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Freeform 25">
                    <a:extLst>
                      <a:ext uri="{FF2B5EF4-FFF2-40B4-BE49-F238E27FC236}">
                        <a16:creationId xmlns:a16="http://schemas.microsoft.com/office/drawing/2014/main" id="{AF176DE4-66D2-16C6-51F7-7DFDBB954C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71545" y="3642225"/>
                    <a:ext cx="69249" cy="148163"/>
                  </a:xfrm>
                  <a:custGeom>
                    <a:avLst/>
                    <a:gdLst>
                      <a:gd name="T0" fmla="*/ 0 w 43"/>
                      <a:gd name="T1" fmla="*/ 0 h 92"/>
                      <a:gd name="T2" fmla="*/ 43 w 43"/>
                      <a:gd name="T3" fmla="*/ 0 h 92"/>
                      <a:gd name="T4" fmla="*/ 43 w 43"/>
                      <a:gd name="T5" fmla="*/ 92 h 92"/>
                      <a:gd name="T6" fmla="*/ 0 w 43"/>
                      <a:gd name="T7" fmla="*/ 92 h 92"/>
                      <a:gd name="T8" fmla="*/ 0 w 43"/>
                      <a:gd name="T9" fmla="*/ 0 h 92"/>
                      <a:gd name="T10" fmla="*/ 0 w 43"/>
                      <a:gd name="T11" fmla="*/ 0 h 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3" h="92">
                        <a:moveTo>
                          <a:pt x="0" y="0"/>
                        </a:moveTo>
                        <a:lnTo>
                          <a:pt x="43" y="0"/>
                        </a:lnTo>
                        <a:lnTo>
                          <a:pt x="43" y="92"/>
                        </a:lnTo>
                        <a:lnTo>
                          <a:pt x="0" y="9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Freeform 26">
                    <a:extLst>
                      <a:ext uri="{FF2B5EF4-FFF2-40B4-BE49-F238E27FC236}">
                        <a16:creationId xmlns:a16="http://schemas.microsoft.com/office/drawing/2014/main" id="{CD761266-390C-42FA-9CAB-DC337F1395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71545" y="3642225"/>
                    <a:ext cx="156215" cy="59588"/>
                  </a:xfrm>
                  <a:custGeom>
                    <a:avLst/>
                    <a:gdLst>
                      <a:gd name="T0" fmla="*/ 0 w 97"/>
                      <a:gd name="T1" fmla="*/ 0 h 37"/>
                      <a:gd name="T2" fmla="*/ 97 w 97"/>
                      <a:gd name="T3" fmla="*/ 0 h 37"/>
                      <a:gd name="T4" fmla="*/ 97 w 97"/>
                      <a:gd name="T5" fmla="*/ 37 h 37"/>
                      <a:gd name="T6" fmla="*/ 0 w 97"/>
                      <a:gd name="T7" fmla="*/ 37 h 37"/>
                      <a:gd name="T8" fmla="*/ 0 w 97"/>
                      <a:gd name="T9" fmla="*/ 0 h 37"/>
                      <a:gd name="T10" fmla="*/ 0 w 97"/>
                      <a:gd name="T11" fmla="*/ 0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7" h="37">
                        <a:moveTo>
                          <a:pt x="0" y="0"/>
                        </a:moveTo>
                        <a:lnTo>
                          <a:pt x="97" y="0"/>
                        </a:lnTo>
                        <a:lnTo>
                          <a:pt x="97" y="37"/>
                        </a:lnTo>
                        <a:lnTo>
                          <a:pt x="0" y="37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Freeform 27">
                    <a:extLst>
                      <a:ext uri="{FF2B5EF4-FFF2-40B4-BE49-F238E27FC236}">
                        <a16:creationId xmlns:a16="http://schemas.microsoft.com/office/drawing/2014/main" id="{32DE90C1-6098-81F4-2EB7-88E523C271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22777" y="3642225"/>
                    <a:ext cx="161046" cy="59588"/>
                  </a:xfrm>
                  <a:custGeom>
                    <a:avLst/>
                    <a:gdLst>
                      <a:gd name="T0" fmla="*/ 0 w 100"/>
                      <a:gd name="T1" fmla="*/ 37 h 37"/>
                      <a:gd name="T2" fmla="*/ 0 w 100"/>
                      <a:gd name="T3" fmla="*/ 0 h 37"/>
                      <a:gd name="T4" fmla="*/ 100 w 100"/>
                      <a:gd name="T5" fmla="*/ 0 h 37"/>
                      <a:gd name="T6" fmla="*/ 64 w 100"/>
                      <a:gd name="T7" fmla="*/ 37 h 37"/>
                      <a:gd name="T8" fmla="*/ 0 w 100"/>
                      <a:gd name="T9" fmla="*/ 37 h 37"/>
                      <a:gd name="T10" fmla="*/ 0 w 100"/>
                      <a:gd name="T11" fmla="*/ 37 h 37"/>
                      <a:gd name="T12" fmla="*/ 0 w 100"/>
                      <a:gd name="T13" fmla="*/ 3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0" h="37">
                        <a:moveTo>
                          <a:pt x="0" y="37"/>
                        </a:moveTo>
                        <a:lnTo>
                          <a:pt x="0" y="0"/>
                        </a:lnTo>
                        <a:lnTo>
                          <a:pt x="100" y="0"/>
                        </a:lnTo>
                        <a:lnTo>
                          <a:pt x="64" y="37"/>
                        </a:lnTo>
                        <a:lnTo>
                          <a:pt x="0" y="37"/>
                        </a:lnTo>
                        <a:lnTo>
                          <a:pt x="0" y="37"/>
                        </a:lnTo>
                        <a:lnTo>
                          <a:pt x="0" y="3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Freeform 28">
                    <a:extLst>
                      <a:ext uri="{FF2B5EF4-FFF2-40B4-BE49-F238E27FC236}">
                        <a16:creationId xmlns:a16="http://schemas.microsoft.com/office/drawing/2014/main" id="{BFDB725A-A4C0-65AC-B6C5-B5271E5FFE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22777" y="4212330"/>
                    <a:ext cx="161046" cy="72471"/>
                  </a:xfrm>
                  <a:custGeom>
                    <a:avLst/>
                    <a:gdLst>
                      <a:gd name="T0" fmla="*/ 0 w 100"/>
                      <a:gd name="T1" fmla="*/ 0 h 45"/>
                      <a:gd name="T2" fmla="*/ 100 w 100"/>
                      <a:gd name="T3" fmla="*/ 0 h 45"/>
                      <a:gd name="T4" fmla="*/ 100 w 100"/>
                      <a:gd name="T5" fmla="*/ 45 h 45"/>
                      <a:gd name="T6" fmla="*/ 0 w 100"/>
                      <a:gd name="T7" fmla="*/ 45 h 45"/>
                      <a:gd name="T8" fmla="*/ 0 w 100"/>
                      <a:gd name="T9" fmla="*/ 0 h 45"/>
                      <a:gd name="T10" fmla="*/ 0 w 100"/>
                      <a:gd name="T11" fmla="*/ 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0" h="45">
                        <a:moveTo>
                          <a:pt x="0" y="0"/>
                        </a:moveTo>
                        <a:lnTo>
                          <a:pt x="100" y="0"/>
                        </a:lnTo>
                        <a:lnTo>
                          <a:pt x="100" y="45"/>
                        </a:lnTo>
                        <a:lnTo>
                          <a:pt x="0" y="45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 29">
                    <a:extLst>
                      <a:ext uri="{FF2B5EF4-FFF2-40B4-BE49-F238E27FC236}">
                        <a16:creationId xmlns:a16="http://schemas.microsoft.com/office/drawing/2014/main" id="{C8D66167-97B4-721A-2EB2-D0E4E5AA6D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71545" y="4125365"/>
                    <a:ext cx="69249" cy="159437"/>
                  </a:xfrm>
                  <a:custGeom>
                    <a:avLst/>
                    <a:gdLst>
                      <a:gd name="T0" fmla="*/ 0 w 43"/>
                      <a:gd name="T1" fmla="*/ 0 h 99"/>
                      <a:gd name="T2" fmla="*/ 43 w 43"/>
                      <a:gd name="T3" fmla="*/ 0 h 99"/>
                      <a:gd name="T4" fmla="*/ 43 w 43"/>
                      <a:gd name="T5" fmla="*/ 99 h 99"/>
                      <a:gd name="T6" fmla="*/ 0 w 43"/>
                      <a:gd name="T7" fmla="*/ 99 h 99"/>
                      <a:gd name="T8" fmla="*/ 0 w 43"/>
                      <a:gd name="T9" fmla="*/ 0 h 99"/>
                      <a:gd name="T10" fmla="*/ 0 w 43"/>
                      <a:gd name="T11" fmla="*/ 0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3" h="99">
                        <a:moveTo>
                          <a:pt x="0" y="0"/>
                        </a:moveTo>
                        <a:lnTo>
                          <a:pt x="43" y="0"/>
                        </a:lnTo>
                        <a:lnTo>
                          <a:pt x="43" y="99"/>
                        </a:lnTo>
                        <a:lnTo>
                          <a:pt x="0" y="99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 30">
                    <a:extLst>
                      <a:ext uri="{FF2B5EF4-FFF2-40B4-BE49-F238E27FC236}">
                        <a16:creationId xmlns:a16="http://schemas.microsoft.com/office/drawing/2014/main" id="{02C4A99F-7B7D-4D19-CB91-B83EA573FB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71545" y="4212330"/>
                    <a:ext cx="156215" cy="72471"/>
                  </a:xfrm>
                  <a:custGeom>
                    <a:avLst/>
                    <a:gdLst>
                      <a:gd name="T0" fmla="*/ 0 w 97"/>
                      <a:gd name="T1" fmla="*/ 0 h 45"/>
                      <a:gd name="T2" fmla="*/ 97 w 97"/>
                      <a:gd name="T3" fmla="*/ 0 h 45"/>
                      <a:gd name="T4" fmla="*/ 97 w 97"/>
                      <a:gd name="T5" fmla="*/ 45 h 45"/>
                      <a:gd name="T6" fmla="*/ 0 w 97"/>
                      <a:gd name="T7" fmla="*/ 45 h 45"/>
                      <a:gd name="T8" fmla="*/ 0 w 97"/>
                      <a:gd name="T9" fmla="*/ 0 h 45"/>
                      <a:gd name="T10" fmla="*/ 0 w 97"/>
                      <a:gd name="T11" fmla="*/ 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7" h="45">
                        <a:moveTo>
                          <a:pt x="0" y="0"/>
                        </a:moveTo>
                        <a:lnTo>
                          <a:pt x="97" y="0"/>
                        </a:lnTo>
                        <a:lnTo>
                          <a:pt x="97" y="45"/>
                        </a:lnTo>
                        <a:lnTo>
                          <a:pt x="0" y="45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 31">
                    <a:extLst>
                      <a:ext uri="{FF2B5EF4-FFF2-40B4-BE49-F238E27FC236}">
                        <a16:creationId xmlns:a16="http://schemas.microsoft.com/office/drawing/2014/main" id="{A28DD8E0-4E52-5A39-9263-438D2AEE56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71545" y="3880574"/>
                    <a:ext cx="69249" cy="152995"/>
                  </a:xfrm>
                  <a:custGeom>
                    <a:avLst/>
                    <a:gdLst>
                      <a:gd name="T0" fmla="*/ 0 w 43"/>
                      <a:gd name="T1" fmla="*/ 0 h 95"/>
                      <a:gd name="T2" fmla="*/ 43 w 43"/>
                      <a:gd name="T3" fmla="*/ 0 h 95"/>
                      <a:gd name="T4" fmla="*/ 43 w 43"/>
                      <a:gd name="T5" fmla="*/ 95 h 95"/>
                      <a:gd name="T6" fmla="*/ 0 w 43"/>
                      <a:gd name="T7" fmla="*/ 95 h 95"/>
                      <a:gd name="T8" fmla="*/ 0 w 43"/>
                      <a:gd name="T9" fmla="*/ 0 h 95"/>
                      <a:gd name="T10" fmla="*/ 0 w 43"/>
                      <a:gd name="T11" fmla="*/ 0 h 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3" h="95">
                        <a:moveTo>
                          <a:pt x="0" y="0"/>
                        </a:moveTo>
                        <a:lnTo>
                          <a:pt x="43" y="0"/>
                        </a:lnTo>
                        <a:lnTo>
                          <a:pt x="43" y="95"/>
                        </a:lnTo>
                        <a:lnTo>
                          <a:pt x="0" y="95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Freeform 32">
                    <a:extLst>
                      <a:ext uri="{FF2B5EF4-FFF2-40B4-BE49-F238E27FC236}">
                        <a16:creationId xmlns:a16="http://schemas.microsoft.com/office/drawing/2014/main" id="{91CEF9A8-69B0-3D40-58CF-D9ACD4AA02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69027" y="4125365"/>
                    <a:ext cx="69249" cy="159437"/>
                  </a:xfrm>
                  <a:custGeom>
                    <a:avLst/>
                    <a:gdLst>
                      <a:gd name="T0" fmla="*/ 0 w 43"/>
                      <a:gd name="T1" fmla="*/ 0 h 99"/>
                      <a:gd name="T2" fmla="*/ 43 w 43"/>
                      <a:gd name="T3" fmla="*/ 0 h 99"/>
                      <a:gd name="T4" fmla="*/ 43 w 43"/>
                      <a:gd name="T5" fmla="*/ 99 h 99"/>
                      <a:gd name="T6" fmla="*/ 0 w 43"/>
                      <a:gd name="T7" fmla="*/ 99 h 99"/>
                      <a:gd name="T8" fmla="*/ 0 w 43"/>
                      <a:gd name="T9" fmla="*/ 0 h 99"/>
                      <a:gd name="T10" fmla="*/ 0 w 43"/>
                      <a:gd name="T11" fmla="*/ 0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3" h="99">
                        <a:moveTo>
                          <a:pt x="0" y="0"/>
                        </a:moveTo>
                        <a:lnTo>
                          <a:pt x="43" y="0"/>
                        </a:lnTo>
                        <a:lnTo>
                          <a:pt x="43" y="99"/>
                        </a:lnTo>
                        <a:lnTo>
                          <a:pt x="0" y="99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reeform 33">
                    <a:extLst>
                      <a:ext uri="{FF2B5EF4-FFF2-40B4-BE49-F238E27FC236}">
                        <a16:creationId xmlns:a16="http://schemas.microsoft.com/office/drawing/2014/main" id="{AE914598-905F-6AA9-9D03-F3E53B6815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82062" y="4212330"/>
                    <a:ext cx="156215" cy="72471"/>
                  </a:xfrm>
                  <a:custGeom>
                    <a:avLst/>
                    <a:gdLst>
                      <a:gd name="T0" fmla="*/ 0 w 97"/>
                      <a:gd name="T1" fmla="*/ 0 h 45"/>
                      <a:gd name="T2" fmla="*/ 97 w 97"/>
                      <a:gd name="T3" fmla="*/ 0 h 45"/>
                      <a:gd name="T4" fmla="*/ 97 w 97"/>
                      <a:gd name="T5" fmla="*/ 45 h 45"/>
                      <a:gd name="T6" fmla="*/ 0 w 97"/>
                      <a:gd name="T7" fmla="*/ 45 h 45"/>
                      <a:gd name="T8" fmla="*/ 0 w 97"/>
                      <a:gd name="T9" fmla="*/ 0 h 45"/>
                      <a:gd name="T10" fmla="*/ 0 w 97"/>
                      <a:gd name="T11" fmla="*/ 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7" h="45">
                        <a:moveTo>
                          <a:pt x="0" y="0"/>
                        </a:moveTo>
                        <a:lnTo>
                          <a:pt x="97" y="0"/>
                        </a:lnTo>
                        <a:lnTo>
                          <a:pt x="97" y="45"/>
                        </a:lnTo>
                        <a:lnTo>
                          <a:pt x="0" y="45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Freeform 34">
                    <a:extLst>
                      <a:ext uri="{FF2B5EF4-FFF2-40B4-BE49-F238E27FC236}">
                        <a16:creationId xmlns:a16="http://schemas.microsoft.com/office/drawing/2014/main" id="{D8947645-F302-3D1F-D4D1-2DD96657F6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69027" y="3880574"/>
                    <a:ext cx="69249" cy="152995"/>
                  </a:xfrm>
                  <a:custGeom>
                    <a:avLst/>
                    <a:gdLst>
                      <a:gd name="T0" fmla="*/ 0 w 43"/>
                      <a:gd name="T1" fmla="*/ 0 h 95"/>
                      <a:gd name="T2" fmla="*/ 43 w 43"/>
                      <a:gd name="T3" fmla="*/ 0 h 95"/>
                      <a:gd name="T4" fmla="*/ 43 w 43"/>
                      <a:gd name="T5" fmla="*/ 95 h 95"/>
                      <a:gd name="T6" fmla="*/ 0 w 43"/>
                      <a:gd name="T7" fmla="*/ 95 h 95"/>
                      <a:gd name="T8" fmla="*/ 0 w 43"/>
                      <a:gd name="T9" fmla="*/ 0 h 95"/>
                      <a:gd name="T10" fmla="*/ 0 w 43"/>
                      <a:gd name="T11" fmla="*/ 0 h 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3" h="95">
                        <a:moveTo>
                          <a:pt x="0" y="0"/>
                        </a:moveTo>
                        <a:lnTo>
                          <a:pt x="43" y="0"/>
                        </a:lnTo>
                        <a:lnTo>
                          <a:pt x="43" y="95"/>
                        </a:lnTo>
                        <a:lnTo>
                          <a:pt x="0" y="95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reeform 35">
                    <a:extLst>
                      <a:ext uri="{FF2B5EF4-FFF2-40B4-BE49-F238E27FC236}">
                        <a16:creationId xmlns:a16="http://schemas.microsoft.com/office/drawing/2014/main" id="{69673EAE-A16B-C293-002B-77D0B53CDA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25847" y="3466684"/>
                    <a:ext cx="468645" cy="471867"/>
                  </a:xfrm>
                  <a:custGeom>
                    <a:avLst/>
                    <a:gdLst>
                      <a:gd name="T0" fmla="*/ 208 w 291"/>
                      <a:gd name="T1" fmla="*/ 0 h 293"/>
                      <a:gd name="T2" fmla="*/ 0 w 291"/>
                      <a:gd name="T3" fmla="*/ 196 h 293"/>
                      <a:gd name="T4" fmla="*/ 92 w 291"/>
                      <a:gd name="T5" fmla="*/ 293 h 293"/>
                      <a:gd name="T6" fmla="*/ 291 w 291"/>
                      <a:gd name="T7" fmla="*/ 94 h 293"/>
                      <a:gd name="T8" fmla="*/ 208 w 291"/>
                      <a:gd name="T9" fmla="*/ 0 h 293"/>
                      <a:gd name="T10" fmla="*/ 208 w 291"/>
                      <a:gd name="T11" fmla="*/ 0 h 293"/>
                      <a:gd name="T12" fmla="*/ 208 w 291"/>
                      <a:gd name="T13" fmla="*/ 0 h 2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91" h="293">
                        <a:moveTo>
                          <a:pt x="208" y="0"/>
                        </a:moveTo>
                        <a:lnTo>
                          <a:pt x="0" y="196"/>
                        </a:lnTo>
                        <a:lnTo>
                          <a:pt x="92" y="293"/>
                        </a:lnTo>
                        <a:lnTo>
                          <a:pt x="291" y="94"/>
                        </a:lnTo>
                        <a:lnTo>
                          <a:pt x="208" y="0"/>
                        </a:lnTo>
                        <a:lnTo>
                          <a:pt x="208" y="0"/>
                        </a:lnTo>
                        <a:lnTo>
                          <a:pt x="20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Freeform 36">
                    <a:extLst>
                      <a:ext uri="{FF2B5EF4-FFF2-40B4-BE49-F238E27FC236}">
                        <a16:creationId xmlns:a16="http://schemas.microsoft.com/office/drawing/2014/main" id="{C8AD6F5C-C856-2290-2751-6B84A4E100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19556" y="3849975"/>
                    <a:ext cx="190035" cy="172320"/>
                  </a:xfrm>
                  <a:custGeom>
                    <a:avLst/>
                    <a:gdLst>
                      <a:gd name="T0" fmla="*/ 35 w 118"/>
                      <a:gd name="T1" fmla="*/ 0 h 107"/>
                      <a:gd name="T2" fmla="*/ 0 w 118"/>
                      <a:gd name="T3" fmla="*/ 107 h 107"/>
                      <a:gd name="T4" fmla="*/ 118 w 118"/>
                      <a:gd name="T5" fmla="*/ 81 h 107"/>
                      <a:gd name="T6" fmla="*/ 35 w 118"/>
                      <a:gd name="T7" fmla="*/ 0 h 107"/>
                      <a:gd name="T8" fmla="*/ 35 w 118"/>
                      <a:gd name="T9" fmla="*/ 0 h 107"/>
                      <a:gd name="T10" fmla="*/ 35 w 118"/>
                      <a:gd name="T11" fmla="*/ 0 h 1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8" h="107">
                        <a:moveTo>
                          <a:pt x="35" y="0"/>
                        </a:moveTo>
                        <a:lnTo>
                          <a:pt x="0" y="107"/>
                        </a:lnTo>
                        <a:lnTo>
                          <a:pt x="118" y="81"/>
                        </a:lnTo>
                        <a:lnTo>
                          <a:pt x="35" y="0"/>
                        </a:lnTo>
                        <a:lnTo>
                          <a:pt x="35" y="0"/>
                        </a:lnTo>
                        <a:lnTo>
                          <a:pt x="3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14" name="Rectangle 69">
              <a:extLst>
                <a:ext uri="{FF2B5EF4-FFF2-40B4-BE49-F238E27FC236}">
                  <a16:creationId xmlns:a16="http://schemas.microsoft.com/office/drawing/2014/main" id="{BA4DF008-1659-EB6E-A0A8-12815E08511B}"/>
                </a:ext>
              </a:extLst>
            </p:cNvPr>
            <p:cNvSpPr/>
            <p:nvPr/>
          </p:nvSpPr>
          <p:spPr>
            <a:xfrm>
              <a:off x="4680540" y="7491457"/>
              <a:ext cx="18391422" cy="8333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2177278" eaLnBrk="1" fontAlgn="auto" latinLnBrk="0" hangingPunct="1">
                <a:lnSpc>
                  <a:spcPts val="6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5" name="Google Shape;290;p4">
            <a:extLst>
              <a:ext uri="{FF2B5EF4-FFF2-40B4-BE49-F238E27FC236}">
                <a16:creationId xmlns:a16="http://schemas.microsoft.com/office/drawing/2014/main" id="{3F652F78-A8BB-ABBE-78C1-AE7F243304BF}"/>
              </a:ext>
            </a:extLst>
          </p:cNvPr>
          <p:cNvGrpSpPr/>
          <p:nvPr/>
        </p:nvGrpSpPr>
        <p:grpSpPr>
          <a:xfrm>
            <a:off x="955309" y="5848409"/>
            <a:ext cx="2901621" cy="940513"/>
            <a:chOff x="2067302" y="5922690"/>
            <a:chExt cx="2901621" cy="940513"/>
          </a:xfrm>
        </p:grpSpPr>
        <p:sp>
          <p:nvSpPr>
            <p:cNvPr id="46" name="Google Shape;291;p4">
              <a:extLst>
                <a:ext uri="{FF2B5EF4-FFF2-40B4-BE49-F238E27FC236}">
                  <a16:creationId xmlns:a16="http://schemas.microsoft.com/office/drawing/2014/main" id="{1C31E756-11FA-97B9-2728-871786918BBB}"/>
                </a:ext>
              </a:extLst>
            </p:cNvPr>
            <p:cNvSpPr/>
            <p:nvPr/>
          </p:nvSpPr>
          <p:spPr>
            <a:xfrm rot="5400000">
              <a:off x="3394521" y="5470495"/>
              <a:ext cx="793396" cy="192639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2F2F2"/>
            </a:solidFill>
            <a:ln w="38100" cap="flat" cmpd="sng">
              <a:solidFill>
                <a:srgbClr val="7E95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7" name="Google Shape;292;p4">
              <a:extLst>
                <a:ext uri="{FF2B5EF4-FFF2-40B4-BE49-F238E27FC236}">
                  <a16:creationId xmlns:a16="http://schemas.microsoft.com/office/drawing/2014/main" id="{7007AC51-B6DC-BAB3-2867-1D14BE671331}"/>
                </a:ext>
              </a:extLst>
            </p:cNvPr>
            <p:cNvSpPr txBox="1"/>
            <p:nvPr/>
          </p:nvSpPr>
          <p:spPr>
            <a:xfrm>
              <a:off x="2855922" y="6002305"/>
              <a:ext cx="2113001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 err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Ví</a:t>
              </a:r>
              <a:r>
                <a:rPr lang="en-US" sz="4400" b="1" dirty="0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4400" b="1" dirty="0" err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dụ</a:t>
              </a:r>
              <a:r>
                <a:rPr lang="en-US" sz="4400" b="1" dirty="0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:</a:t>
              </a:r>
              <a:endParaRPr sz="4400" b="1" dirty="0">
                <a:solidFill>
                  <a:srgbClr val="7E9532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48" name="Google Shape;293;p4">
              <a:extLst>
                <a:ext uri="{FF2B5EF4-FFF2-40B4-BE49-F238E27FC236}">
                  <a16:creationId xmlns:a16="http://schemas.microsoft.com/office/drawing/2014/main" id="{271273E2-7248-D5E6-1DD4-4E150B587846}"/>
                </a:ext>
              </a:extLst>
            </p:cNvPr>
            <p:cNvGrpSpPr/>
            <p:nvPr/>
          </p:nvGrpSpPr>
          <p:grpSpPr>
            <a:xfrm>
              <a:off x="2067302" y="5922690"/>
              <a:ext cx="950173" cy="940513"/>
              <a:chOff x="1311958" y="3405486"/>
              <a:chExt cx="950173" cy="940513"/>
            </a:xfrm>
          </p:grpSpPr>
          <p:sp>
            <p:nvSpPr>
              <p:cNvPr id="49" name="Google Shape;294;p4">
                <a:extLst>
                  <a:ext uri="{FF2B5EF4-FFF2-40B4-BE49-F238E27FC236}">
                    <a16:creationId xmlns:a16="http://schemas.microsoft.com/office/drawing/2014/main" id="{171058CA-7E29-5651-8423-2F8EBA5A3581}"/>
                  </a:ext>
                </a:extLst>
              </p:cNvPr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0" name="Google Shape;295;p4">
                <a:extLst>
                  <a:ext uri="{FF2B5EF4-FFF2-40B4-BE49-F238E27FC236}">
                    <a16:creationId xmlns:a16="http://schemas.microsoft.com/office/drawing/2014/main" id="{F30B0118-5F8A-6E49-CF71-477FCCF987DE}"/>
                  </a:ext>
                </a:extLst>
              </p:cNvPr>
              <p:cNvSpPr/>
              <p:nvPr/>
            </p:nvSpPr>
            <p:spPr>
              <a:xfrm>
                <a:off x="1311958" y="3581027"/>
                <a:ext cx="190035" cy="268948"/>
              </a:xfrm>
              <a:custGeom>
                <a:avLst/>
                <a:gdLst/>
                <a:ahLst/>
                <a:cxnLst/>
                <a:rect l="l" t="t" r="r" b="b"/>
                <a:pathLst>
                  <a:path w="50" h="71" extrusionOk="0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1" name="Google Shape;296;p4">
                <a:extLst>
                  <a:ext uri="{FF2B5EF4-FFF2-40B4-BE49-F238E27FC236}">
                    <a16:creationId xmlns:a16="http://schemas.microsoft.com/office/drawing/2014/main" id="{3B8A5D61-E5D5-2C76-DEE9-A8E3CBAC7D62}"/>
                  </a:ext>
                </a:extLst>
              </p:cNvPr>
              <p:cNvSpPr/>
              <p:nvPr/>
            </p:nvSpPr>
            <p:spPr>
              <a:xfrm>
                <a:off x="1311958" y="3581027"/>
                <a:ext cx="277000" cy="181983"/>
              </a:xfrm>
              <a:custGeom>
                <a:avLst/>
                <a:gdLst/>
                <a:ahLst/>
                <a:cxnLst/>
                <a:rect l="l" t="t" r="r" b="b"/>
                <a:pathLst>
                  <a:path w="73" h="48" extrusionOk="0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2" name="Google Shape;297;p4">
                <a:extLst>
                  <a:ext uri="{FF2B5EF4-FFF2-40B4-BE49-F238E27FC236}">
                    <a16:creationId xmlns:a16="http://schemas.microsoft.com/office/drawing/2014/main" id="{A7807F9B-72B7-CB06-80CC-183E04FBC659}"/>
                  </a:ext>
                </a:extLst>
              </p:cNvPr>
              <p:cNvSpPr/>
              <p:nvPr/>
            </p:nvSpPr>
            <p:spPr>
              <a:xfrm>
                <a:off x="1563190" y="3581027"/>
                <a:ext cx="285052" cy="181983"/>
              </a:xfrm>
              <a:custGeom>
                <a:avLst/>
                <a:gdLst/>
                <a:ahLst/>
                <a:cxnLst/>
                <a:rect l="l" t="t" r="r" b="b"/>
                <a:pathLst>
                  <a:path w="75" h="48" extrusionOk="0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3" name="Google Shape;298;p4">
                <a:extLst>
                  <a:ext uri="{FF2B5EF4-FFF2-40B4-BE49-F238E27FC236}">
                    <a16:creationId xmlns:a16="http://schemas.microsoft.com/office/drawing/2014/main" id="{196F1D31-03FD-146B-9C11-445B9FEF3D41}"/>
                  </a:ext>
                </a:extLst>
              </p:cNvPr>
              <p:cNvSpPr/>
              <p:nvPr/>
            </p:nvSpPr>
            <p:spPr>
              <a:xfrm>
                <a:off x="1563190" y="4151132"/>
                <a:ext cx="280221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4" h="51" extrusionOk="0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4" name="Google Shape;299;p4">
                <a:extLst>
                  <a:ext uri="{FF2B5EF4-FFF2-40B4-BE49-F238E27FC236}">
                    <a16:creationId xmlns:a16="http://schemas.microsoft.com/office/drawing/2014/main" id="{B8A187DC-492C-6E57-A3AE-EB34E2DA35FE}"/>
                  </a:ext>
                </a:extLst>
              </p:cNvPr>
              <p:cNvSpPr/>
              <p:nvPr/>
            </p:nvSpPr>
            <p:spPr>
              <a:xfrm>
                <a:off x="1311958" y="4064167"/>
                <a:ext cx="190035" cy="281832"/>
              </a:xfrm>
              <a:custGeom>
                <a:avLst/>
                <a:gdLst/>
                <a:ahLst/>
                <a:cxnLst/>
                <a:rect l="l" t="t" r="r" b="b"/>
                <a:pathLst>
                  <a:path w="50" h="74" extrusionOk="0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5" name="Google Shape;300;p4">
                <a:extLst>
                  <a:ext uri="{FF2B5EF4-FFF2-40B4-BE49-F238E27FC236}">
                    <a16:creationId xmlns:a16="http://schemas.microsoft.com/office/drawing/2014/main" id="{D93C12EE-BA62-4924-4E79-25268707AB82}"/>
                  </a:ext>
                </a:extLst>
              </p:cNvPr>
              <p:cNvSpPr/>
              <p:nvPr/>
            </p:nvSpPr>
            <p:spPr>
              <a:xfrm>
                <a:off x="1311958" y="4151132"/>
                <a:ext cx="277000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3" h="51" extrusionOk="0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6" name="Google Shape;301;p4">
                <a:extLst>
                  <a:ext uri="{FF2B5EF4-FFF2-40B4-BE49-F238E27FC236}">
                    <a16:creationId xmlns:a16="http://schemas.microsoft.com/office/drawing/2014/main" id="{A208148D-90C5-10EC-59C4-E720C27F4F94}"/>
                  </a:ext>
                </a:extLst>
              </p:cNvPr>
              <p:cNvSpPr/>
              <p:nvPr/>
            </p:nvSpPr>
            <p:spPr>
              <a:xfrm>
                <a:off x="1311958" y="3820986"/>
                <a:ext cx="190035" cy="273779"/>
              </a:xfrm>
              <a:custGeom>
                <a:avLst/>
                <a:gdLst/>
                <a:ahLst/>
                <a:cxnLst/>
                <a:rect l="l" t="t" r="r" b="b"/>
                <a:pathLst>
                  <a:path w="50" h="72" extrusionOk="0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7" name="Google Shape;302;p4">
                <a:extLst>
                  <a:ext uri="{FF2B5EF4-FFF2-40B4-BE49-F238E27FC236}">
                    <a16:creationId xmlns:a16="http://schemas.microsoft.com/office/drawing/2014/main" id="{68CC8FD4-6327-08ED-24CA-7724598122FC}"/>
                  </a:ext>
                </a:extLst>
              </p:cNvPr>
              <p:cNvSpPr/>
              <p:nvPr/>
            </p:nvSpPr>
            <p:spPr>
              <a:xfrm>
                <a:off x="1907830" y="4064167"/>
                <a:ext cx="191645" cy="281832"/>
              </a:xfrm>
              <a:custGeom>
                <a:avLst/>
                <a:gdLst/>
                <a:ahLst/>
                <a:cxnLst/>
                <a:rect l="l" t="t" r="r" b="b"/>
                <a:pathLst>
                  <a:path w="50" h="74" extrusionOk="0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8" name="Google Shape;303;p4">
                <a:extLst>
                  <a:ext uri="{FF2B5EF4-FFF2-40B4-BE49-F238E27FC236}">
                    <a16:creationId xmlns:a16="http://schemas.microsoft.com/office/drawing/2014/main" id="{00E4C4EE-4DD4-83F7-6AB6-4994F9C5F81C}"/>
                  </a:ext>
                </a:extLst>
              </p:cNvPr>
              <p:cNvSpPr/>
              <p:nvPr/>
            </p:nvSpPr>
            <p:spPr>
              <a:xfrm>
                <a:off x="1820865" y="4151132"/>
                <a:ext cx="278610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3" h="51" extrusionOk="0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9" name="Google Shape;304;p4">
                <a:extLst>
                  <a:ext uri="{FF2B5EF4-FFF2-40B4-BE49-F238E27FC236}">
                    <a16:creationId xmlns:a16="http://schemas.microsoft.com/office/drawing/2014/main" id="{ED130B03-9D4B-205B-AD26-50DDC3E48F4B}"/>
                  </a:ext>
                </a:extLst>
              </p:cNvPr>
              <p:cNvSpPr/>
              <p:nvPr/>
            </p:nvSpPr>
            <p:spPr>
              <a:xfrm>
                <a:off x="1907830" y="3820986"/>
                <a:ext cx="191645" cy="273779"/>
              </a:xfrm>
              <a:custGeom>
                <a:avLst/>
                <a:gdLst/>
                <a:ahLst/>
                <a:cxnLst/>
                <a:rect l="l" t="t" r="r" b="b"/>
                <a:pathLst>
                  <a:path w="50" h="72" extrusionOk="0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0" name="Google Shape;305;p4">
                <a:extLst>
                  <a:ext uri="{FF2B5EF4-FFF2-40B4-BE49-F238E27FC236}">
                    <a16:creationId xmlns:a16="http://schemas.microsoft.com/office/drawing/2014/main" id="{BC7E0BF2-3891-2D7F-7758-F6789BA4358B}"/>
                  </a:ext>
                </a:extLst>
              </p:cNvPr>
              <p:cNvSpPr/>
              <p:nvPr/>
            </p:nvSpPr>
            <p:spPr>
              <a:xfrm>
                <a:off x="1661428" y="3405486"/>
                <a:ext cx="600703" cy="594262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56" extrusionOk="0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1" name="Google Shape;306;p4">
                <a:extLst>
                  <a:ext uri="{FF2B5EF4-FFF2-40B4-BE49-F238E27FC236}">
                    <a16:creationId xmlns:a16="http://schemas.microsoft.com/office/drawing/2014/main" id="{42579ADD-4598-9A0E-D952-4C9CDD13F069}"/>
                  </a:ext>
                </a:extLst>
              </p:cNvPr>
              <p:cNvSpPr/>
              <p:nvPr/>
            </p:nvSpPr>
            <p:spPr>
              <a:xfrm>
                <a:off x="1555138" y="3790388"/>
                <a:ext cx="318872" cy="293105"/>
              </a:xfrm>
              <a:custGeom>
                <a:avLst/>
                <a:gdLst/>
                <a:ahLst/>
                <a:cxnLst/>
                <a:rect l="l" t="t" r="r" b="b"/>
                <a:pathLst>
                  <a:path w="84" h="77" extrusionOk="0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2" name="Google Shape;307;p4">
                <a:extLst>
                  <a:ext uri="{FF2B5EF4-FFF2-40B4-BE49-F238E27FC236}">
                    <a16:creationId xmlns:a16="http://schemas.microsoft.com/office/drawing/2014/main" id="{41594581-46B7-D3F1-C977-74666444A4FE}"/>
                  </a:ext>
                </a:extLst>
              </p:cNvPr>
              <p:cNvSpPr/>
              <p:nvPr/>
            </p:nvSpPr>
            <p:spPr>
              <a:xfrm>
                <a:off x="1371545" y="3642225"/>
                <a:ext cx="69249" cy="148163"/>
              </a:xfrm>
              <a:custGeom>
                <a:avLst/>
                <a:gdLst/>
                <a:ahLst/>
                <a:cxnLst/>
                <a:rect l="l" t="t" r="r" b="b"/>
                <a:pathLst>
                  <a:path w="43" h="92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3" name="Google Shape;308;p4">
                <a:extLst>
                  <a:ext uri="{FF2B5EF4-FFF2-40B4-BE49-F238E27FC236}">
                    <a16:creationId xmlns:a16="http://schemas.microsoft.com/office/drawing/2014/main" id="{3D931825-0605-94E6-C67F-8836C36AE5F0}"/>
                  </a:ext>
                </a:extLst>
              </p:cNvPr>
              <p:cNvSpPr/>
              <p:nvPr/>
            </p:nvSpPr>
            <p:spPr>
              <a:xfrm>
                <a:off x="1371545" y="3642225"/>
                <a:ext cx="156215" cy="595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37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92" name="Google Shape;309;p4">
                <a:extLst>
                  <a:ext uri="{FF2B5EF4-FFF2-40B4-BE49-F238E27FC236}">
                    <a16:creationId xmlns:a16="http://schemas.microsoft.com/office/drawing/2014/main" id="{88090A40-F4EB-0104-3FA4-BDCB33285197}"/>
                  </a:ext>
                </a:extLst>
              </p:cNvPr>
              <p:cNvSpPr/>
              <p:nvPr/>
            </p:nvSpPr>
            <p:spPr>
              <a:xfrm>
                <a:off x="1622777" y="3642225"/>
                <a:ext cx="161046" cy="5958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7" extrusionOk="0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93" name="Google Shape;310;p4">
                <a:extLst>
                  <a:ext uri="{FF2B5EF4-FFF2-40B4-BE49-F238E27FC236}">
                    <a16:creationId xmlns:a16="http://schemas.microsoft.com/office/drawing/2014/main" id="{F42A9CDD-713E-0ECF-42DA-B3950E2E104C}"/>
                  </a:ext>
                </a:extLst>
              </p:cNvPr>
              <p:cNvSpPr/>
              <p:nvPr/>
            </p:nvSpPr>
            <p:spPr>
              <a:xfrm>
                <a:off x="1622777" y="4212330"/>
                <a:ext cx="161046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100" h="45" extrusionOk="0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94" name="Google Shape;311;p4">
                <a:extLst>
                  <a:ext uri="{FF2B5EF4-FFF2-40B4-BE49-F238E27FC236}">
                    <a16:creationId xmlns:a16="http://schemas.microsoft.com/office/drawing/2014/main" id="{6B628015-19FE-FCE1-0428-67984498AEDF}"/>
                  </a:ext>
                </a:extLst>
              </p:cNvPr>
              <p:cNvSpPr/>
              <p:nvPr/>
            </p:nvSpPr>
            <p:spPr>
              <a:xfrm>
                <a:off x="1371545" y="4125365"/>
                <a:ext cx="69249" cy="159437"/>
              </a:xfrm>
              <a:custGeom>
                <a:avLst/>
                <a:gdLst/>
                <a:ahLst/>
                <a:cxnLst/>
                <a:rect l="l" t="t" r="r" b="b"/>
                <a:pathLst>
                  <a:path w="43" h="99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95" name="Google Shape;312;p4">
                <a:extLst>
                  <a:ext uri="{FF2B5EF4-FFF2-40B4-BE49-F238E27FC236}">
                    <a16:creationId xmlns:a16="http://schemas.microsoft.com/office/drawing/2014/main" id="{53240B6E-BEB5-E82C-A22C-3A5D78654ECD}"/>
                  </a:ext>
                </a:extLst>
              </p:cNvPr>
              <p:cNvSpPr/>
              <p:nvPr/>
            </p:nvSpPr>
            <p:spPr>
              <a:xfrm>
                <a:off x="1371545" y="4212330"/>
                <a:ext cx="156215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97" h="45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96" name="Google Shape;313;p4">
                <a:extLst>
                  <a:ext uri="{FF2B5EF4-FFF2-40B4-BE49-F238E27FC236}">
                    <a16:creationId xmlns:a16="http://schemas.microsoft.com/office/drawing/2014/main" id="{B4641A27-F8E3-3DE1-FD8B-4062B7CA62D1}"/>
                  </a:ext>
                </a:extLst>
              </p:cNvPr>
              <p:cNvSpPr/>
              <p:nvPr/>
            </p:nvSpPr>
            <p:spPr>
              <a:xfrm>
                <a:off x="1371545" y="3880574"/>
                <a:ext cx="69249" cy="152995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97" name="Google Shape;314;p4">
                <a:extLst>
                  <a:ext uri="{FF2B5EF4-FFF2-40B4-BE49-F238E27FC236}">
                    <a16:creationId xmlns:a16="http://schemas.microsoft.com/office/drawing/2014/main" id="{AC150FF2-5D1F-7CDB-3E33-23DF5BEE748B}"/>
                  </a:ext>
                </a:extLst>
              </p:cNvPr>
              <p:cNvSpPr/>
              <p:nvPr/>
            </p:nvSpPr>
            <p:spPr>
              <a:xfrm>
                <a:off x="1969027" y="4125365"/>
                <a:ext cx="69249" cy="159437"/>
              </a:xfrm>
              <a:custGeom>
                <a:avLst/>
                <a:gdLst/>
                <a:ahLst/>
                <a:cxnLst/>
                <a:rect l="l" t="t" r="r" b="b"/>
                <a:pathLst>
                  <a:path w="43" h="99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98" name="Google Shape;315;p4">
                <a:extLst>
                  <a:ext uri="{FF2B5EF4-FFF2-40B4-BE49-F238E27FC236}">
                    <a16:creationId xmlns:a16="http://schemas.microsoft.com/office/drawing/2014/main" id="{EB266078-6397-9E5B-A746-38363B750BFE}"/>
                  </a:ext>
                </a:extLst>
              </p:cNvPr>
              <p:cNvSpPr/>
              <p:nvPr/>
            </p:nvSpPr>
            <p:spPr>
              <a:xfrm>
                <a:off x="1882062" y="4212330"/>
                <a:ext cx="156215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97" h="45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99" name="Google Shape;316;p4">
                <a:extLst>
                  <a:ext uri="{FF2B5EF4-FFF2-40B4-BE49-F238E27FC236}">
                    <a16:creationId xmlns:a16="http://schemas.microsoft.com/office/drawing/2014/main" id="{449AAE20-8F7F-C9D6-577C-395D33ED4980}"/>
                  </a:ext>
                </a:extLst>
              </p:cNvPr>
              <p:cNvSpPr/>
              <p:nvPr/>
            </p:nvSpPr>
            <p:spPr>
              <a:xfrm>
                <a:off x="1969027" y="3880574"/>
                <a:ext cx="69249" cy="152995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00" name="Google Shape;317;p4">
                <a:extLst>
                  <a:ext uri="{FF2B5EF4-FFF2-40B4-BE49-F238E27FC236}">
                    <a16:creationId xmlns:a16="http://schemas.microsoft.com/office/drawing/2014/main" id="{774C7404-FB2D-4B2A-FF58-2BD4D667E4DC}"/>
                  </a:ext>
                </a:extLst>
              </p:cNvPr>
              <p:cNvSpPr/>
              <p:nvPr/>
            </p:nvSpPr>
            <p:spPr>
              <a:xfrm>
                <a:off x="1725847" y="3466684"/>
                <a:ext cx="468645" cy="471867"/>
              </a:xfrm>
              <a:custGeom>
                <a:avLst/>
                <a:gdLst/>
                <a:ahLst/>
                <a:cxnLst/>
                <a:rect l="l" t="t" r="r" b="b"/>
                <a:pathLst>
                  <a:path w="291" h="293" extrusionOk="0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01" name="Google Shape;318;p4">
                <a:extLst>
                  <a:ext uri="{FF2B5EF4-FFF2-40B4-BE49-F238E27FC236}">
                    <a16:creationId xmlns:a16="http://schemas.microsoft.com/office/drawing/2014/main" id="{92729E63-E925-9302-77C8-0E8E1E300B06}"/>
                  </a:ext>
                </a:extLst>
              </p:cNvPr>
              <p:cNvSpPr/>
              <p:nvPr/>
            </p:nvSpPr>
            <p:spPr>
              <a:xfrm>
                <a:off x="1619556" y="3849975"/>
                <a:ext cx="190035" cy="17232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07" extrusionOk="0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202" name="Hộp Văn bản 15">
            <a:extLst>
              <a:ext uri="{FF2B5EF4-FFF2-40B4-BE49-F238E27FC236}">
                <a16:creationId xmlns:a16="http://schemas.microsoft.com/office/drawing/2014/main" id="{B0E50F89-0DF3-4CC1-8E3D-52C581D197BC}"/>
              </a:ext>
            </a:extLst>
          </p:cNvPr>
          <p:cNvSpPr txBox="1"/>
          <p:nvPr/>
        </p:nvSpPr>
        <p:spPr>
          <a:xfrm>
            <a:off x="3954563" y="6032835"/>
            <a:ext cx="185286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BR" sz="4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H-C:              CH</a:t>
            </a:r>
            <a:r>
              <a:rPr lang="pt-BR" sz="4800" b="0" i="0" u="none" strike="noStrike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lang="pt-BR" sz="4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CH</a:t>
            </a:r>
            <a:r>
              <a:rPr lang="pt-BR" sz="4800" b="0" i="0" u="none" strike="noStrike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pt-BR" sz="4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=CH</a:t>
            </a:r>
            <a:r>
              <a:rPr lang="pt-BR" sz="4800" b="0" i="0" u="none" strike="noStrike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pt-BR" sz="4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C</a:t>
            </a:r>
            <a:r>
              <a:rPr lang="pt-BR" sz="4800" b="0" i="0" u="none" strike="noStrike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pt-BR" sz="4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pt-BR" sz="4800" b="0" i="0" u="none" strike="noStrike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  <a:p>
            <a:pPr rtl="0"/>
            <a:r>
              <a:rPr lang="sv-SE" sz="4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DX halogen:   CH</a:t>
            </a:r>
            <a:r>
              <a:rPr lang="sv-SE" sz="4800" b="0" i="0" u="none" strike="noStrike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sv-SE" sz="4800" b="0" i="0" u="none" strike="noStrike" baseline="0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</a:t>
            </a:r>
            <a:r>
              <a:rPr lang="sv-SE" sz="4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CH</a:t>
            </a:r>
            <a:r>
              <a:rPr lang="sv-SE" sz="4800" b="0" i="0" u="none" strike="noStrike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sv-SE" sz="4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=CH-</a:t>
            </a:r>
            <a:r>
              <a:rPr lang="sv-SE" sz="4800" b="0" i="0" u="none" strike="noStrike" baseline="0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</a:t>
            </a:r>
            <a:r>
              <a:rPr lang="sv-SE" sz="4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C</a:t>
            </a:r>
            <a:r>
              <a:rPr lang="sv-SE" sz="4800" b="0" i="0" u="none" strike="noStrike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sv-SE" sz="4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sv-SE" sz="4800" b="0" i="0" u="none" strike="noStrike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sv-SE" sz="4800" b="0" i="0" u="none" strike="noStrike" baseline="0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</a:t>
            </a:r>
          </a:p>
          <a:p>
            <a:pPr rtl="0"/>
            <a:r>
              <a:rPr lang="sv-SE" sz="4800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</a:t>
            </a:r>
            <a:r>
              <a:rPr lang="sv-SE" sz="4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sv-SE" sz="4800" baseline="-25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sv-SE" sz="4800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</a:t>
            </a:r>
            <a:r>
              <a:rPr lang="sv-SE" sz="4800" baseline="-25000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800" b="0" i="0" u="none" strike="noStrike" baseline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3" name="Hộp Văn bản 15">
            <a:extLst>
              <a:ext uri="{FF2B5EF4-FFF2-40B4-BE49-F238E27FC236}">
                <a16:creationId xmlns:a16="http://schemas.microsoft.com/office/drawing/2014/main" id="{503910B2-8C00-ED8B-D3C3-EC3630173994}"/>
              </a:ext>
            </a:extLst>
          </p:cNvPr>
          <p:cNvSpPr txBox="1"/>
          <p:nvPr/>
        </p:nvSpPr>
        <p:spPr>
          <a:xfrm>
            <a:off x="4241408" y="10747036"/>
            <a:ext cx="18528632" cy="1049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0480" algn="just">
              <a:lnSpc>
                <a:spcPct val="150000"/>
              </a:lnSpc>
              <a:spcAft>
                <a:spcPts val="1000"/>
              </a:spcAft>
            </a:pPr>
            <a:r>
              <a:rPr lang="nl-NL" sz="48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GB" sz="48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</a:t>
            </a:r>
            <a:r>
              <a:rPr lang="en-GB" sz="4800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GB" sz="48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GB" sz="4800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GB" sz="48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C, H (</a:t>
            </a:r>
            <a:r>
              <a:rPr lang="en-GB" sz="4800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GB" sz="48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GB" sz="48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</a:t>
            </a:r>
            <a:r>
              <a:rPr lang="en-GB" sz="4800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GB" sz="48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GB" sz="48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</a:t>
            </a:r>
            <a:r>
              <a:rPr lang="en-GB" sz="48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halogen</a:t>
            </a:r>
            <a:endParaRPr lang="en-US" sz="48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2" grpId="0"/>
      <p:bldP spid="20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0E2CFB-7D5E-E21D-1FE2-3B8549887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1868" y="9641201"/>
            <a:ext cx="17281989" cy="30152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E9F114-654E-DCB0-003C-AD40F4DC4101}"/>
              </a:ext>
            </a:extLst>
          </p:cNvPr>
          <p:cNvSpPr txBox="1"/>
          <p:nvPr/>
        </p:nvSpPr>
        <p:spPr>
          <a:xfrm>
            <a:off x="4870233" y="12169804"/>
            <a:ext cx="66591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1-chloro-2-methylpropane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23E8A8-D785-C862-1A5E-F7918EFD5118}"/>
              </a:ext>
            </a:extLst>
          </p:cNvPr>
          <p:cNvSpPr txBox="1"/>
          <p:nvPr/>
        </p:nvSpPr>
        <p:spPr>
          <a:xfrm>
            <a:off x="13963433" y="13023270"/>
            <a:ext cx="66591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2-chloro-2-methylpropane</a:t>
            </a:r>
          </a:p>
        </p:txBody>
      </p:sp>
      <p:grpSp>
        <p:nvGrpSpPr>
          <p:cNvPr id="43" name="Google Shape;290;p4">
            <a:extLst>
              <a:ext uri="{FF2B5EF4-FFF2-40B4-BE49-F238E27FC236}">
                <a16:creationId xmlns:a16="http://schemas.microsoft.com/office/drawing/2014/main" id="{A054C95A-170D-83F8-6AB9-F60B1F527795}"/>
              </a:ext>
            </a:extLst>
          </p:cNvPr>
          <p:cNvGrpSpPr/>
          <p:nvPr/>
        </p:nvGrpSpPr>
        <p:grpSpPr>
          <a:xfrm>
            <a:off x="1913763" y="3156459"/>
            <a:ext cx="2901621" cy="940513"/>
            <a:chOff x="2067302" y="5922690"/>
            <a:chExt cx="2901621" cy="940513"/>
          </a:xfrm>
        </p:grpSpPr>
        <p:sp>
          <p:nvSpPr>
            <p:cNvPr id="44" name="Google Shape;291;p4">
              <a:extLst>
                <a:ext uri="{FF2B5EF4-FFF2-40B4-BE49-F238E27FC236}">
                  <a16:creationId xmlns:a16="http://schemas.microsoft.com/office/drawing/2014/main" id="{96B48BA7-C7F2-0BB0-EB3F-88C2D7643EC3}"/>
                </a:ext>
              </a:extLst>
            </p:cNvPr>
            <p:cNvSpPr/>
            <p:nvPr/>
          </p:nvSpPr>
          <p:spPr>
            <a:xfrm rot="5400000">
              <a:off x="3394521" y="5470495"/>
              <a:ext cx="793396" cy="192639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2F2F2"/>
            </a:solidFill>
            <a:ln w="38100" cap="flat" cmpd="sng">
              <a:solidFill>
                <a:srgbClr val="7E95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5" name="Google Shape;292;p4">
              <a:extLst>
                <a:ext uri="{FF2B5EF4-FFF2-40B4-BE49-F238E27FC236}">
                  <a16:creationId xmlns:a16="http://schemas.microsoft.com/office/drawing/2014/main" id="{64234F1E-3472-E24C-2745-807835B4C1AC}"/>
                </a:ext>
              </a:extLst>
            </p:cNvPr>
            <p:cNvSpPr txBox="1"/>
            <p:nvPr/>
          </p:nvSpPr>
          <p:spPr>
            <a:xfrm>
              <a:off x="2855922" y="6002305"/>
              <a:ext cx="2113001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 err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Ví</a:t>
              </a:r>
              <a:r>
                <a:rPr lang="en-US" sz="4400" b="1" dirty="0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4400" b="1" dirty="0" err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dụ</a:t>
              </a:r>
              <a:r>
                <a:rPr lang="en-US" sz="4400" b="1" dirty="0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2:</a:t>
              </a:r>
              <a:endParaRPr sz="4400" b="1" dirty="0">
                <a:solidFill>
                  <a:srgbClr val="7E9532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46" name="Google Shape;293;p4">
              <a:extLst>
                <a:ext uri="{FF2B5EF4-FFF2-40B4-BE49-F238E27FC236}">
                  <a16:creationId xmlns:a16="http://schemas.microsoft.com/office/drawing/2014/main" id="{D5634B0F-986F-8365-9607-80EB3CBD09F1}"/>
                </a:ext>
              </a:extLst>
            </p:cNvPr>
            <p:cNvGrpSpPr/>
            <p:nvPr/>
          </p:nvGrpSpPr>
          <p:grpSpPr>
            <a:xfrm>
              <a:off x="2067302" y="5922690"/>
              <a:ext cx="950173" cy="940513"/>
              <a:chOff x="1311958" y="3405486"/>
              <a:chExt cx="950173" cy="940513"/>
            </a:xfrm>
          </p:grpSpPr>
          <p:sp>
            <p:nvSpPr>
              <p:cNvPr id="47" name="Google Shape;294;p4">
                <a:extLst>
                  <a:ext uri="{FF2B5EF4-FFF2-40B4-BE49-F238E27FC236}">
                    <a16:creationId xmlns:a16="http://schemas.microsoft.com/office/drawing/2014/main" id="{A0F5CF97-F2C7-A8A3-6E0A-995E75182561}"/>
                  </a:ext>
                </a:extLst>
              </p:cNvPr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8" name="Google Shape;295;p4">
                <a:extLst>
                  <a:ext uri="{FF2B5EF4-FFF2-40B4-BE49-F238E27FC236}">
                    <a16:creationId xmlns:a16="http://schemas.microsoft.com/office/drawing/2014/main" id="{D0A18420-1202-2C8A-DDF4-1338E267BD64}"/>
                  </a:ext>
                </a:extLst>
              </p:cNvPr>
              <p:cNvSpPr/>
              <p:nvPr/>
            </p:nvSpPr>
            <p:spPr>
              <a:xfrm>
                <a:off x="1311958" y="3581027"/>
                <a:ext cx="190035" cy="268948"/>
              </a:xfrm>
              <a:custGeom>
                <a:avLst/>
                <a:gdLst/>
                <a:ahLst/>
                <a:cxnLst/>
                <a:rect l="l" t="t" r="r" b="b"/>
                <a:pathLst>
                  <a:path w="50" h="71" extrusionOk="0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9" name="Google Shape;296;p4">
                <a:extLst>
                  <a:ext uri="{FF2B5EF4-FFF2-40B4-BE49-F238E27FC236}">
                    <a16:creationId xmlns:a16="http://schemas.microsoft.com/office/drawing/2014/main" id="{337C2C48-952C-EC55-7A90-3B0E3A0CA0F0}"/>
                  </a:ext>
                </a:extLst>
              </p:cNvPr>
              <p:cNvSpPr/>
              <p:nvPr/>
            </p:nvSpPr>
            <p:spPr>
              <a:xfrm>
                <a:off x="1311958" y="3581027"/>
                <a:ext cx="277000" cy="181983"/>
              </a:xfrm>
              <a:custGeom>
                <a:avLst/>
                <a:gdLst/>
                <a:ahLst/>
                <a:cxnLst/>
                <a:rect l="l" t="t" r="r" b="b"/>
                <a:pathLst>
                  <a:path w="73" h="48" extrusionOk="0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0" name="Google Shape;297;p4">
                <a:extLst>
                  <a:ext uri="{FF2B5EF4-FFF2-40B4-BE49-F238E27FC236}">
                    <a16:creationId xmlns:a16="http://schemas.microsoft.com/office/drawing/2014/main" id="{BBEC6703-C56F-01D7-7092-8DA71122CB23}"/>
                  </a:ext>
                </a:extLst>
              </p:cNvPr>
              <p:cNvSpPr/>
              <p:nvPr/>
            </p:nvSpPr>
            <p:spPr>
              <a:xfrm>
                <a:off x="1563190" y="3581027"/>
                <a:ext cx="285052" cy="181983"/>
              </a:xfrm>
              <a:custGeom>
                <a:avLst/>
                <a:gdLst/>
                <a:ahLst/>
                <a:cxnLst/>
                <a:rect l="l" t="t" r="r" b="b"/>
                <a:pathLst>
                  <a:path w="75" h="48" extrusionOk="0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1" name="Google Shape;298;p4">
                <a:extLst>
                  <a:ext uri="{FF2B5EF4-FFF2-40B4-BE49-F238E27FC236}">
                    <a16:creationId xmlns:a16="http://schemas.microsoft.com/office/drawing/2014/main" id="{6F48D4B5-A397-7076-E782-3742258C2DAA}"/>
                  </a:ext>
                </a:extLst>
              </p:cNvPr>
              <p:cNvSpPr/>
              <p:nvPr/>
            </p:nvSpPr>
            <p:spPr>
              <a:xfrm>
                <a:off x="1563190" y="4151132"/>
                <a:ext cx="280221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4" h="51" extrusionOk="0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2" name="Google Shape;299;p4">
                <a:extLst>
                  <a:ext uri="{FF2B5EF4-FFF2-40B4-BE49-F238E27FC236}">
                    <a16:creationId xmlns:a16="http://schemas.microsoft.com/office/drawing/2014/main" id="{7E259B78-5A2C-2D9E-BF57-ED615F0735BD}"/>
                  </a:ext>
                </a:extLst>
              </p:cNvPr>
              <p:cNvSpPr/>
              <p:nvPr/>
            </p:nvSpPr>
            <p:spPr>
              <a:xfrm>
                <a:off x="1311958" y="4064167"/>
                <a:ext cx="190035" cy="281832"/>
              </a:xfrm>
              <a:custGeom>
                <a:avLst/>
                <a:gdLst/>
                <a:ahLst/>
                <a:cxnLst/>
                <a:rect l="l" t="t" r="r" b="b"/>
                <a:pathLst>
                  <a:path w="50" h="74" extrusionOk="0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3" name="Google Shape;300;p4">
                <a:extLst>
                  <a:ext uri="{FF2B5EF4-FFF2-40B4-BE49-F238E27FC236}">
                    <a16:creationId xmlns:a16="http://schemas.microsoft.com/office/drawing/2014/main" id="{C01CF354-6E76-4BFE-14EE-79433E55EB04}"/>
                  </a:ext>
                </a:extLst>
              </p:cNvPr>
              <p:cNvSpPr/>
              <p:nvPr/>
            </p:nvSpPr>
            <p:spPr>
              <a:xfrm>
                <a:off x="1311958" y="4151132"/>
                <a:ext cx="277000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3" h="51" extrusionOk="0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4" name="Google Shape;301;p4">
                <a:extLst>
                  <a:ext uri="{FF2B5EF4-FFF2-40B4-BE49-F238E27FC236}">
                    <a16:creationId xmlns:a16="http://schemas.microsoft.com/office/drawing/2014/main" id="{C1A2712D-6FD4-5930-7431-3933CAF374BF}"/>
                  </a:ext>
                </a:extLst>
              </p:cNvPr>
              <p:cNvSpPr/>
              <p:nvPr/>
            </p:nvSpPr>
            <p:spPr>
              <a:xfrm>
                <a:off x="1311958" y="3820986"/>
                <a:ext cx="190035" cy="273779"/>
              </a:xfrm>
              <a:custGeom>
                <a:avLst/>
                <a:gdLst/>
                <a:ahLst/>
                <a:cxnLst/>
                <a:rect l="l" t="t" r="r" b="b"/>
                <a:pathLst>
                  <a:path w="50" h="72" extrusionOk="0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5" name="Google Shape;302;p4">
                <a:extLst>
                  <a:ext uri="{FF2B5EF4-FFF2-40B4-BE49-F238E27FC236}">
                    <a16:creationId xmlns:a16="http://schemas.microsoft.com/office/drawing/2014/main" id="{F68A6514-929A-4CAB-F6C1-33E80AA7AAA2}"/>
                  </a:ext>
                </a:extLst>
              </p:cNvPr>
              <p:cNvSpPr/>
              <p:nvPr/>
            </p:nvSpPr>
            <p:spPr>
              <a:xfrm>
                <a:off x="1907830" y="4064167"/>
                <a:ext cx="191645" cy="281832"/>
              </a:xfrm>
              <a:custGeom>
                <a:avLst/>
                <a:gdLst/>
                <a:ahLst/>
                <a:cxnLst/>
                <a:rect l="l" t="t" r="r" b="b"/>
                <a:pathLst>
                  <a:path w="50" h="74" extrusionOk="0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6" name="Google Shape;303;p4">
                <a:extLst>
                  <a:ext uri="{FF2B5EF4-FFF2-40B4-BE49-F238E27FC236}">
                    <a16:creationId xmlns:a16="http://schemas.microsoft.com/office/drawing/2014/main" id="{78CD2C41-0654-DA79-F103-70C40CA5607C}"/>
                  </a:ext>
                </a:extLst>
              </p:cNvPr>
              <p:cNvSpPr/>
              <p:nvPr/>
            </p:nvSpPr>
            <p:spPr>
              <a:xfrm>
                <a:off x="1820865" y="4151132"/>
                <a:ext cx="278610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3" h="51" extrusionOk="0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7" name="Google Shape;304;p4">
                <a:extLst>
                  <a:ext uri="{FF2B5EF4-FFF2-40B4-BE49-F238E27FC236}">
                    <a16:creationId xmlns:a16="http://schemas.microsoft.com/office/drawing/2014/main" id="{D2FF1B72-E9A0-5730-5A62-63832B37BFE0}"/>
                  </a:ext>
                </a:extLst>
              </p:cNvPr>
              <p:cNvSpPr/>
              <p:nvPr/>
            </p:nvSpPr>
            <p:spPr>
              <a:xfrm>
                <a:off x="1907830" y="3820986"/>
                <a:ext cx="191645" cy="273779"/>
              </a:xfrm>
              <a:custGeom>
                <a:avLst/>
                <a:gdLst/>
                <a:ahLst/>
                <a:cxnLst/>
                <a:rect l="l" t="t" r="r" b="b"/>
                <a:pathLst>
                  <a:path w="50" h="72" extrusionOk="0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8" name="Google Shape;305;p4">
                <a:extLst>
                  <a:ext uri="{FF2B5EF4-FFF2-40B4-BE49-F238E27FC236}">
                    <a16:creationId xmlns:a16="http://schemas.microsoft.com/office/drawing/2014/main" id="{82EB3CAF-82BE-0DF2-24BA-39335BAC5F6D}"/>
                  </a:ext>
                </a:extLst>
              </p:cNvPr>
              <p:cNvSpPr/>
              <p:nvPr/>
            </p:nvSpPr>
            <p:spPr>
              <a:xfrm>
                <a:off x="1661428" y="3405486"/>
                <a:ext cx="600703" cy="594262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56" extrusionOk="0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9" name="Google Shape;306;p4">
                <a:extLst>
                  <a:ext uri="{FF2B5EF4-FFF2-40B4-BE49-F238E27FC236}">
                    <a16:creationId xmlns:a16="http://schemas.microsoft.com/office/drawing/2014/main" id="{FA78ACB1-CFFA-026B-1F86-264F4289B0EF}"/>
                  </a:ext>
                </a:extLst>
              </p:cNvPr>
              <p:cNvSpPr/>
              <p:nvPr/>
            </p:nvSpPr>
            <p:spPr>
              <a:xfrm>
                <a:off x="1555138" y="3790388"/>
                <a:ext cx="318872" cy="293105"/>
              </a:xfrm>
              <a:custGeom>
                <a:avLst/>
                <a:gdLst/>
                <a:ahLst/>
                <a:cxnLst/>
                <a:rect l="l" t="t" r="r" b="b"/>
                <a:pathLst>
                  <a:path w="84" h="77" extrusionOk="0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0" name="Google Shape;307;p4">
                <a:extLst>
                  <a:ext uri="{FF2B5EF4-FFF2-40B4-BE49-F238E27FC236}">
                    <a16:creationId xmlns:a16="http://schemas.microsoft.com/office/drawing/2014/main" id="{AA302FC6-108D-EA0C-F5C0-EDF7DC76B1BC}"/>
                  </a:ext>
                </a:extLst>
              </p:cNvPr>
              <p:cNvSpPr/>
              <p:nvPr/>
            </p:nvSpPr>
            <p:spPr>
              <a:xfrm>
                <a:off x="1371545" y="3642225"/>
                <a:ext cx="69249" cy="148163"/>
              </a:xfrm>
              <a:custGeom>
                <a:avLst/>
                <a:gdLst/>
                <a:ahLst/>
                <a:cxnLst/>
                <a:rect l="l" t="t" r="r" b="b"/>
                <a:pathLst>
                  <a:path w="43" h="92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1" name="Google Shape;308;p4">
                <a:extLst>
                  <a:ext uri="{FF2B5EF4-FFF2-40B4-BE49-F238E27FC236}">
                    <a16:creationId xmlns:a16="http://schemas.microsoft.com/office/drawing/2014/main" id="{AA9F8C65-4252-642C-DCA4-BDAAE3327C79}"/>
                  </a:ext>
                </a:extLst>
              </p:cNvPr>
              <p:cNvSpPr/>
              <p:nvPr/>
            </p:nvSpPr>
            <p:spPr>
              <a:xfrm>
                <a:off x="1371545" y="3642225"/>
                <a:ext cx="156215" cy="595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37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2" name="Google Shape;309;p4">
                <a:extLst>
                  <a:ext uri="{FF2B5EF4-FFF2-40B4-BE49-F238E27FC236}">
                    <a16:creationId xmlns:a16="http://schemas.microsoft.com/office/drawing/2014/main" id="{469ED488-A05B-016F-651F-ADC96FA92C40}"/>
                  </a:ext>
                </a:extLst>
              </p:cNvPr>
              <p:cNvSpPr/>
              <p:nvPr/>
            </p:nvSpPr>
            <p:spPr>
              <a:xfrm>
                <a:off x="1622777" y="3642225"/>
                <a:ext cx="161046" cy="5958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7" extrusionOk="0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3" name="Google Shape;310;p4">
                <a:extLst>
                  <a:ext uri="{FF2B5EF4-FFF2-40B4-BE49-F238E27FC236}">
                    <a16:creationId xmlns:a16="http://schemas.microsoft.com/office/drawing/2014/main" id="{5CBEEA35-52EC-0EC9-0455-B4939DA816EC}"/>
                  </a:ext>
                </a:extLst>
              </p:cNvPr>
              <p:cNvSpPr/>
              <p:nvPr/>
            </p:nvSpPr>
            <p:spPr>
              <a:xfrm>
                <a:off x="1622777" y="4212330"/>
                <a:ext cx="161046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100" h="45" extrusionOk="0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4" name="Google Shape;311;p4">
                <a:extLst>
                  <a:ext uri="{FF2B5EF4-FFF2-40B4-BE49-F238E27FC236}">
                    <a16:creationId xmlns:a16="http://schemas.microsoft.com/office/drawing/2014/main" id="{9D317E03-C894-8753-2929-67113B61442C}"/>
                  </a:ext>
                </a:extLst>
              </p:cNvPr>
              <p:cNvSpPr/>
              <p:nvPr/>
            </p:nvSpPr>
            <p:spPr>
              <a:xfrm>
                <a:off x="1371545" y="4125365"/>
                <a:ext cx="69249" cy="159437"/>
              </a:xfrm>
              <a:custGeom>
                <a:avLst/>
                <a:gdLst/>
                <a:ahLst/>
                <a:cxnLst/>
                <a:rect l="l" t="t" r="r" b="b"/>
                <a:pathLst>
                  <a:path w="43" h="99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5" name="Google Shape;312;p4">
                <a:extLst>
                  <a:ext uri="{FF2B5EF4-FFF2-40B4-BE49-F238E27FC236}">
                    <a16:creationId xmlns:a16="http://schemas.microsoft.com/office/drawing/2014/main" id="{EE9A5F81-7209-B2F5-FC27-9565F107BDEC}"/>
                  </a:ext>
                </a:extLst>
              </p:cNvPr>
              <p:cNvSpPr/>
              <p:nvPr/>
            </p:nvSpPr>
            <p:spPr>
              <a:xfrm>
                <a:off x="1371545" y="4212330"/>
                <a:ext cx="156215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97" h="45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6" name="Google Shape;313;p4">
                <a:extLst>
                  <a:ext uri="{FF2B5EF4-FFF2-40B4-BE49-F238E27FC236}">
                    <a16:creationId xmlns:a16="http://schemas.microsoft.com/office/drawing/2014/main" id="{6BE89DD8-9918-AA5B-AAAE-5942EEF77DD9}"/>
                  </a:ext>
                </a:extLst>
              </p:cNvPr>
              <p:cNvSpPr/>
              <p:nvPr/>
            </p:nvSpPr>
            <p:spPr>
              <a:xfrm>
                <a:off x="1371545" y="3880574"/>
                <a:ext cx="69249" cy="152995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7" name="Google Shape;314;p4">
                <a:extLst>
                  <a:ext uri="{FF2B5EF4-FFF2-40B4-BE49-F238E27FC236}">
                    <a16:creationId xmlns:a16="http://schemas.microsoft.com/office/drawing/2014/main" id="{866E7F82-4128-D2AE-E3CB-D438377D30C2}"/>
                  </a:ext>
                </a:extLst>
              </p:cNvPr>
              <p:cNvSpPr/>
              <p:nvPr/>
            </p:nvSpPr>
            <p:spPr>
              <a:xfrm>
                <a:off x="1969027" y="4125365"/>
                <a:ext cx="69249" cy="159437"/>
              </a:xfrm>
              <a:custGeom>
                <a:avLst/>
                <a:gdLst/>
                <a:ahLst/>
                <a:cxnLst/>
                <a:rect l="l" t="t" r="r" b="b"/>
                <a:pathLst>
                  <a:path w="43" h="99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8" name="Google Shape;315;p4">
                <a:extLst>
                  <a:ext uri="{FF2B5EF4-FFF2-40B4-BE49-F238E27FC236}">
                    <a16:creationId xmlns:a16="http://schemas.microsoft.com/office/drawing/2014/main" id="{E69037F7-C98F-52D5-EF7E-CEC56255FA42}"/>
                  </a:ext>
                </a:extLst>
              </p:cNvPr>
              <p:cNvSpPr/>
              <p:nvPr/>
            </p:nvSpPr>
            <p:spPr>
              <a:xfrm>
                <a:off x="1882062" y="4212330"/>
                <a:ext cx="156215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97" h="45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9" name="Google Shape;316;p4">
                <a:extLst>
                  <a:ext uri="{FF2B5EF4-FFF2-40B4-BE49-F238E27FC236}">
                    <a16:creationId xmlns:a16="http://schemas.microsoft.com/office/drawing/2014/main" id="{90540C60-7D39-FFD3-0B2C-CA4EBEA7A40F}"/>
                  </a:ext>
                </a:extLst>
              </p:cNvPr>
              <p:cNvSpPr/>
              <p:nvPr/>
            </p:nvSpPr>
            <p:spPr>
              <a:xfrm>
                <a:off x="1969027" y="3880574"/>
                <a:ext cx="69249" cy="152995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0" name="Google Shape;317;p4">
                <a:extLst>
                  <a:ext uri="{FF2B5EF4-FFF2-40B4-BE49-F238E27FC236}">
                    <a16:creationId xmlns:a16="http://schemas.microsoft.com/office/drawing/2014/main" id="{7F241CEE-3BAE-2B98-0849-4E3918E84782}"/>
                  </a:ext>
                </a:extLst>
              </p:cNvPr>
              <p:cNvSpPr/>
              <p:nvPr/>
            </p:nvSpPr>
            <p:spPr>
              <a:xfrm>
                <a:off x="1725847" y="3466684"/>
                <a:ext cx="468645" cy="471867"/>
              </a:xfrm>
              <a:custGeom>
                <a:avLst/>
                <a:gdLst/>
                <a:ahLst/>
                <a:cxnLst/>
                <a:rect l="l" t="t" r="r" b="b"/>
                <a:pathLst>
                  <a:path w="291" h="293" extrusionOk="0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1" name="Google Shape;318;p4">
                <a:extLst>
                  <a:ext uri="{FF2B5EF4-FFF2-40B4-BE49-F238E27FC236}">
                    <a16:creationId xmlns:a16="http://schemas.microsoft.com/office/drawing/2014/main" id="{51A7C668-D00E-F691-1500-B75876314018}"/>
                  </a:ext>
                </a:extLst>
              </p:cNvPr>
              <p:cNvSpPr/>
              <p:nvPr/>
            </p:nvSpPr>
            <p:spPr>
              <a:xfrm>
                <a:off x="1619556" y="3849975"/>
                <a:ext cx="190035" cy="17232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07" extrusionOk="0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EE8ACEEC-8D15-B917-7B19-31BF54F577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5331"/>
          <a:stretch/>
        </p:blipFill>
        <p:spPr>
          <a:xfrm>
            <a:off x="4843285" y="5402306"/>
            <a:ext cx="16197587" cy="2535854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93A2A1AD-CAC2-1A69-6AC1-BAD8F0BD1858}"/>
              </a:ext>
            </a:extLst>
          </p:cNvPr>
          <p:cNvSpPr txBox="1"/>
          <p:nvPr/>
        </p:nvSpPr>
        <p:spPr>
          <a:xfrm>
            <a:off x="5997602" y="7105347"/>
            <a:ext cx="4031873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1- </a:t>
            </a:r>
            <a:r>
              <a:rPr lang="en-US" sz="4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chlorobutane</a:t>
            </a:r>
            <a:endParaRPr lang="en-US" sz="4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21F7DC6-3EEF-2755-84A3-E2446CEF2333}"/>
              </a:ext>
            </a:extLst>
          </p:cNvPr>
          <p:cNvSpPr txBox="1"/>
          <p:nvPr/>
        </p:nvSpPr>
        <p:spPr>
          <a:xfrm>
            <a:off x="14780518" y="8190981"/>
            <a:ext cx="4031873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2- </a:t>
            </a:r>
            <a:r>
              <a:rPr lang="en-US" sz="4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chlorobutane</a:t>
            </a:r>
            <a:endParaRPr lang="en-US" sz="4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Google Shape;244;p3">
            <a:extLst>
              <a:ext uri="{FF2B5EF4-FFF2-40B4-BE49-F238E27FC236}">
                <a16:creationId xmlns:a16="http://schemas.microsoft.com/office/drawing/2014/main" id="{A40F8E2C-6BF7-3581-BC4B-91550BCE5CBF}"/>
              </a:ext>
            </a:extLst>
          </p:cNvPr>
          <p:cNvSpPr/>
          <p:nvPr/>
        </p:nvSpPr>
        <p:spPr>
          <a:xfrm>
            <a:off x="-448283" y="1779702"/>
            <a:ext cx="2362046" cy="804767"/>
          </a:xfrm>
          <a:prstGeom prst="roundRect">
            <a:avLst>
              <a:gd name="adj" fmla="val 16667"/>
            </a:avLst>
          </a:prstGeom>
          <a:solidFill>
            <a:srgbClr val="145F82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245;p3">
            <a:extLst>
              <a:ext uri="{FF2B5EF4-FFF2-40B4-BE49-F238E27FC236}">
                <a16:creationId xmlns:a16="http://schemas.microsoft.com/office/drawing/2014/main" id="{A3B6DBA8-C99C-298B-1BB7-5391C1B5E29D}"/>
              </a:ext>
            </a:extLst>
          </p:cNvPr>
          <p:cNvSpPr txBox="1"/>
          <p:nvPr/>
        </p:nvSpPr>
        <p:spPr>
          <a:xfrm>
            <a:off x="1020167" y="1788226"/>
            <a:ext cx="822661" cy="7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 dirty="0" smtClean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b.</a:t>
            </a:r>
            <a:endParaRPr sz="43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0" name="Google Shape;246;p3">
            <a:extLst>
              <a:ext uri="{FF2B5EF4-FFF2-40B4-BE49-F238E27FC236}">
                <a16:creationId xmlns:a16="http://schemas.microsoft.com/office/drawing/2014/main" id="{47E23380-1104-DB1E-4871-A9E9F83C7287}"/>
              </a:ext>
            </a:extLst>
          </p:cNvPr>
          <p:cNvSpPr txBox="1"/>
          <p:nvPr/>
        </p:nvSpPr>
        <p:spPr>
          <a:xfrm>
            <a:off x="1913763" y="1779702"/>
            <a:ext cx="488708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ĐỒNG </a:t>
            </a:r>
            <a:r>
              <a:rPr lang="en-US" sz="4800" b="1" dirty="0" smtClean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PHÂN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37770" y="3270764"/>
            <a:ext cx="13290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CTCT  </a:t>
            </a:r>
            <a:r>
              <a:rPr lang="en-US" sz="4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CTPT C</a:t>
            </a:r>
            <a:r>
              <a:rPr lang="en-US" sz="4400" baseline="-25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US" sz="4400" baseline="-25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</a:t>
            </a:r>
            <a:endParaRPr lang="en-US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887982" y="1413169"/>
            <a:ext cx="4324567" cy="243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2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0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7" grpId="0"/>
      <p:bldP spid="73" grpId="0"/>
      <p:bldP spid="74" grpId="0"/>
      <p:bldP spid="78" grpId="0" animBg="1"/>
      <p:bldP spid="80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43;p3">
            <a:extLst>
              <a:ext uri="{FF2B5EF4-FFF2-40B4-BE49-F238E27FC236}">
                <a16:creationId xmlns:a16="http://schemas.microsoft.com/office/drawing/2014/main" id="{A018B362-891D-B503-5255-173D482A70FB}"/>
              </a:ext>
            </a:extLst>
          </p:cNvPr>
          <p:cNvGrpSpPr/>
          <p:nvPr/>
        </p:nvGrpSpPr>
        <p:grpSpPr>
          <a:xfrm>
            <a:off x="-448283" y="1779702"/>
            <a:ext cx="19644034" cy="830997"/>
            <a:chOff x="-281624" y="2108675"/>
            <a:chExt cx="19645313" cy="830899"/>
          </a:xfrm>
        </p:grpSpPr>
        <p:sp>
          <p:nvSpPr>
            <p:cNvPr id="3" name="Google Shape;244;p3">
              <a:extLst>
                <a:ext uri="{FF2B5EF4-FFF2-40B4-BE49-F238E27FC236}">
                  <a16:creationId xmlns:a16="http://schemas.microsoft.com/office/drawing/2014/main" id="{3AD6184C-7AE3-7C27-5911-4901E611FA0B}"/>
                </a:ext>
              </a:extLst>
            </p:cNvPr>
            <p:cNvSpPr/>
            <p:nvPr/>
          </p:nvSpPr>
          <p:spPr>
            <a:xfrm>
              <a:off x="-281624" y="2108675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245;p3">
              <a:extLst>
                <a:ext uri="{FF2B5EF4-FFF2-40B4-BE49-F238E27FC236}">
                  <a16:creationId xmlns:a16="http://schemas.microsoft.com/office/drawing/2014/main" id="{4ADF10F1-73B9-B08E-FA2A-3B9916B86302}"/>
                </a:ext>
              </a:extLst>
            </p:cNvPr>
            <p:cNvSpPr txBox="1"/>
            <p:nvPr/>
          </p:nvSpPr>
          <p:spPr>
            <a:xfrm>
              <a:off x="1186922" y="2117198"/>
              <a:ext cx="822715" cy="753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 smtClean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b.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" name="Google Shape;246;p3">
              <a:extLst>
                <a:ext uri="{FF2B5EF4-FFF2-40B4-BE49-F238E27FC236}">
                  <a16:creationId xmlns:a16="http://schemas.microsoft.com/office/drawing/2014/main" id="{B53249F8-DB38-7B4D-4938-C5AE0D2D9565}"/>
                </a:ext>
              </a:extLst>
            </p:cNvPr>
            <p:cNvSpPr txBox="1"/>
            <p:nvPr/>
          </p:nvSpPr>
          <p:spPr>
            <a:xfrm>
              <a:off x="2080576" y="2108675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ĐỒNG </a:t>
              </a:r>
              <a:r>
                <a:rPr lang="en-US" sz="4800" b="1" dirty="0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PHÂN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8" name="Rounded Rectangle 110">
            <a:extLst>
              <a:ext uri="{FF2B5EF4-FFF2-40B4-BE49-F238E27FC236}">
                <a16:creationId xmlns:a16="http://schemas.microsoft.com/office/drawing/2014/main" id="{DCF47EA6-0005-B363-0074-94CB96C135F3}"/>
              </a:ext>
            </a:extLst>
          </p:cNvPr>
          <p:cNvSpPr/>
          <p:nvPr/>
        </p:nvSpPr>
        <p:spPr>
          <a:xfrm>
            <a:off x="1913763" y="3292475"/>
            <a:ext cx="14756770" cy="5962811"/>
          </a:xfrm>
          <a:prstGeom prst="roundRect">
            <a:avLst>
              <a:gd name="adj" fmla="val 2832"/>
            </a:avLst>
          </a:prstGeom>
          <a:solidFill>
            <a:srgbClr val="EEECE1"/>
          </a:solidFill>
          <a:ln w="2857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571500" indent="-571500">
              <a:lnSpc>
                <a:spcPct val="200000"/>
              </a:lnSpc>
              <a:buFontTx/>
              <a:buChar char="-"/>
            </a:pPr>
            <a:r>
              <a:rPr lang="nl-NL" sz="4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 phân cấu tạo của dẫn xuất halogen gồm có </a:t>
            </a:r>
          </a:p>
          <a:p>
            <a:pPr>
              <a:lnSpc>
                <a:spcPct val="200000"/>
              </a:lnSpc>
            </a:pPr>
            <a:r>
              <a:rPr lang="nl-NL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Đ</a:t>
            </a:r>
            <a:r>
              <a:rPr lang="nl-NL" sz="4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ồng phân mạch carbon.</a:t>
            </a:r>
          </a:p>
          <a:p>
            <a:pPr>
              <a:lnSpc>
                <a:spcPct val="200000"/>
              </a:lnSpc>
            </a:pPr>
            <a:r>
              <a:rPr lang="nl-NL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</a:t>
            </a:r>
            <a:r>
              <a:rPr lang="nl-NL" sz="4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Đồng phân vị trí liên kết đôi, liên kết ba.</a:t>
            </a:r>
          </a:p>
          <a:p>
            <a:pPr>
              <a:lnSpc>
                <a:spcPct val="200000"/>
              </a:lnSpc>
            </a:pPr>
            <a:r>
              <a:rPr lang="nl-NL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Đ</a:t>
            </a:r>
            <a:r>
              <a:rPr lang="nl-NL" sz="4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ồng phân vị trí nguyên tử halogen.</a:t>
            </a:r>
          </a:p>
        </p:txBody>
      </p:sp>
    </p:spTree>
    <p:extLst>
      <p:ext uri="{BB962C8B-B14F-4D97-AF65-F5344CB8AC3E}">
        <p14:creationId xmlns:p14="http://schemas.microsoft.com/office/powerpoint/2010/main" val="64199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Flo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2101</TotalTime>
  <Words>2572</Words>
  <Application>Microsoft Office PowerPoint</Application>
  <PresentationFormat>Custom</PresentationFormat>
  <Paragraphs>324</Paragraphs>
  <Slides>30</Slides>
  <Notes>8</Notes>
  <HiddenSlides>0</HiddenSlides>
  <MMClips>4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9" baseType="lpstr">
      <vt:lpstr>Tahoma</vt:lpstr>
      <vt:lpstr>Symbol</vt:lpstr>
      <vt:lpstr>#9Slide03 SFU Toledo Bold</vt:lpstr>
      <vt:lpstr>Calibri Light</vt:lpstr>
      <vt:lpstr>Arrus-Black</vt:lpstr>
      <vt:lpstr>Times New Roman</vt:lpstr>
      <vt:lpstr>Cambria Math</vt:lpstr>
      <vt:lpstr>Questrial</vt:lpstr>
      <vt:lpstr>A3.OpenSans-San</vt:lpstr>
      <vt:lpstr>Arial</vt:lpstr>
      <vt:lpstr>Verdana</vt:lpstr>
      <vt:lpstr>#9Slide03 BoosterNextFYBlack</vt:lpstr>
      <vt:lpstr>Bebas Neue</vt:lpstr>
      <vt:lpstr>Calibri</vt:lpstr>
      <vt:lpstr>Wingdings</vt:lpstr>
      <vt:lpstr>Office Theme</vt:lpstr>
      <vt:lpstr>Custom Design</vt:lpstr>
      <vt:lpstr>ChemDraw.Document.6.0</vt:lpstr>
      <vt:lpstr>Equation.DSMT4</vt:lpstr>
      <vt:lpstr>PowerPoint Presentation</vt:lpstr>
      <vt:lpstr>PowerPoint Presentation</vt:lpstr>
      <vt:lpstr>PowerPoint Presentation</vt:lpstr>
      <vt:lpstr>Đặc điểm chung của các sản phẩm hữu cơ của các phản ứng trên?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VnTeach.Com</dc:title>
  <dc:subject>VnTeach.Com</dc:subject>
  <dc:creator>Vnteach.com</dc:creator>
  <cp:keywords>VnTeach.Com</cp:keywords>
  <dc:description>VnTeach.Com</dc:description>
  <cp:lastModifiedBy>MyPC</cp:lastModifiedBy>
  <cp:revision>58</cp:revision>
  <dcterms:created xsi:type="dcterms:W3CDTF">2013-08-07T06:38:09Z</dcterms:created>
  <dcterms:modified xsi:type="dcterms:W3CDTF">2023-05-30T20:27:01Z</dcterms:modified>
  <cp:category>VnTeach.Com</cp:category>
</cp:coreProperties>
</file>