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300" r:id="rId2"/>
    <p:sldId id="304" r:id="rId3"/>
    <p:sldId id="302" r:id="rId4"/>
    <p:sldId id="303" r:id="rId5"/>
    <p:sldId id="292" r:id="rId6"/>
    <p:sldId id="301" r:id="rId7"/>
    <p:sldId id="306" r:id="rId8"/>
    <p:sldId id="305" r:id="rId9"/>
    <p:sldId id="307" r:id="rId10"/>
    <p:sldId id="308" r:id="rId11"/>
    <p:sldId id="309" r:id="rId12"/>
    <p:sldId id="348" r:id="rId13"/>
    <p:sldId id="350" r:id="rId14"/>
    <p:sldId id="375" r:id="rId15"/>
    <p:sldId id="376" r:id="rId16"/>
    <p:sldId id="351" r:id="rId17"/>
    <p:sldId id="314" r:id="rId18"/>
    <p:sldId id="353" r:id="rId19"/>
    <p:sldId id="355" r:id="rId20"/>
    <p:sldId id="357" r:id="rId21"/>
    <p:sldId id="359" r:id="rId22"/>
    <p:sldId id="371" r:id="rId23"/>
    <p:sldId id="372" r:id="rId24"/>
    <p:sldId id="373" r:id="rId25"/>
    <p:sldId id="374" r:id="rId26"/>
    <p:sldId id="369" r:id="rId27"/>
    <p:sldId id="315" r:id="rId28"/>
    <p:sldId id="377" r:id="rId29"/>
    <p:sldId id="332" r:id="rId30"/>
    <p:sldId id="331" r:id="rId31"/>
    <p:sldId id="295" r:id="rId32"/>
    <p:sldId id="328" r:id="rId33"/>
    <p:sldId id="329" r:id="rId34"/>
    <p:sldId id="330"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8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CC"/>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75" d="100"/>
          <a:sy n="75" d="100"/>
        </p:scale>
        <p:origin x="1162" y="48"/>
      </p:cViewPr>
      <p:guideLst>
        <p:guide orient="horz" pos="218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84840C7-4D7A-4D74-8044-04366FC955F7}" type="datetimeFigureOut">
              <a:rPr lang="en-US"/>
              <a:t>7/26/2023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11A0B7D-30AF-44EF-AFEE-3972FF9DF80C}"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ln>
        </p:spPr>
      </p:sp>
      <p:sp>
        <p:nvSpPr>
          <p:cNvPr id="15362" name="Notes Placeholder 2"/>
          <p:cNvSpPr>
            <a:spLocks noGrp="1"/>
          </p:cNvSpPr>
          <p:nvPr>
            <p:ph type="body" idx="1"/>
          </p:nvPr>
        </p:nvSpPr>
        <p:spPr bwMode="auto">
          <a:noFill/>
        </p:spPr>
        <p:txBody>
          <a:bodyPr wrap="square" numCol="1" anchor="t" anchorCtr="0" compatLnSpc="1"/>
          <a:lstStyle/>
          <a:p>
            <a:pPr eaLnBrk="1" hangingPunct="1">
              <a:spcBef>
                <a:spcPct val="0"/>
              </a:spcBef>
            </a:pPr>
            <a:r>
              <a:rPr lang="en-US" dirty="0"/>
              <a:t>GV click </a:t>
            </a:r>
            <a:r>
              <a:rPr lang="en-US" dirty="0" err="1"/>
              <a:t>vào</a:t>
            </a:r>
            <a:r>
              <a:rPr lang="en-US" dirty="0"/>
              <a:t> </a:t>
            </a:r>
            <a:r>
              <a:rPr lang="en-US" dirty="0" err="1"/>
              <a:t>từng</a:t>
            </a:r>
            <a:r>
              <a:rPr lang="en-US" dirty="0"/>
              <a:t> </a:t>
            </a:r>
            <a:r>
              <a:rPr lang="en-US" dirty="0" err="1"/>
              <a:t>cụm</a:t>
            </a:r>
            <a:r>
              <a:rPr lang="en-US" dirty="0"/>
              <a:t> </a:t>
            </a:r>
            <a:r>
              <a:rPr lang="en-US" dirty="0" err="1"/>
              <a:t>nghe</a:t>
            </a:r>
            <a:r>
              <a:rPr lang="en-US" dirty="0"/>
              <a:t> </a:t>
            </a:r>
            <a:r>
              <a:rPr lang="en-US" dirty="0" err="1"/>
              <a:t>âm</a:t>
            </a:r>
            <a:r>
              <a:rPr lang="en-US" dirty="0"/>
              <a:t> </a:t>
            </a:r>
            <a:r>
              <a:rPr lang="en-US" dirty="0" err="1"/>
              <a:t>thanh</a:t>
            </a:r>
            <a:endParaRPr lang="en-US" dirty="0"/>
          </a:p>
        </p:txBody>
      </p:sp>
      <p:sp>
        <p:nvSpPr>
          <p:cNvPr id="16387" name="Slide Number Placeholder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489DA96E-F450-47A4-AA2E-83FFD8BC3498}" type="slidenum">
              <a:rPr lang="en-US">
                <a:cs typeface="Arial" panose="020B0604020202020204" pitchFamily="34" charset="0"/>
              </a:rPr>
              <a:t>9</a:t>
            </a:fld>
            <a:endParaRPr 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5"/>
          <a:srcRect/>
          <a:stretch>
            <a:fillRect/>
          </a:stretch>
        </p:blipFill>
        <p:spPr bwMode="auto">
          <a:xfrm>
            <a:off x="0" y="0"/>
            <a:ext cx="12214225" cy="6866255"/>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6"/>
          <a:srcRect/>
          <a:stretch>
            <a:fill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7"/>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8"/>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3" name="TextBox 9"/>
          <p:cNvSpPr txBox="1"/>
          <p:nvPr userDrawn="1"/>
        </p:nvSpPr>
        <p:spPr>
          <a:xfrm>
            <a:off x="153988" y="-41275"/>
            <a:ext cx="2769870" cy="368300"/>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b="1" dirty="0">
                <a:solidFill>
                  <a:schemeClr val="bg1"/>
                </a:solidFill>
              </a:rPr>
              <a:t>Unit 9: </a:t>
            </a:r>
            <a:r>
              <a:rPr lang="en-US" b="1" dirty="0">
                <a:solidFill>
                  <a:schemeClr val="bg1"/>
                </a:solidFill>
                <a:latin typeface="Calibri" panose="020F0502020204030204" pitchFamily="34" charset="0"/>
                <a:sym typeface="+mn-ea"/>
              </a:rPr>
              <a:t>English in the World</a:t>
            </a:r>
          </a:p>
        </p:txBody>
      </p:sp>
      <p:sp>
        <p:nvSpPr>
          <p:cNvPr id="14" name="TextBox 13"/>
          <p:cNvSpPr txBox="1"/>
          <p:nvPr userDrawn="1"/>
        </p:nvSpPr>
        <p:spPr>
          <a:xfrm>
            <a:off x="25400" y="6510338"/>
            <a:ext cx="2593975"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a:t>
            </a:r>
            <a:r>
              <a:rPr lang="en-US" sz="1400" dirty="0" err="1">
                <a:solidFill>
                  <a:schemeClr val="bg1"/>
                </a:solidFill>
                <a:latin typeface="+mn-lt"/>
                <a:cs typeface="+mn-cs"/>
              </a:rPr>
              <a:t>i</a:t>
            </a:r>
            <a:r>
              <a:rPr lang="en-US" sz="1400" dirty="0">
                <a:solidFill>
                  <a:schemeClr val="bg1"/>
                </a:solidFill>
                <a:latin typeface="+mn-lt"/>
                <a:cs typeface="+mn-cs"/>
              </a:rPr>
              <a:t>-Learn Smart World </a:t>
            </a:r>
          </a:p>
        </p:txBody>
      </p:sp>
      <p:pic>
        <p:nvPicPr>
          <p:cNvPr id="15" name="Picture 14"/>
          <p:cNvPicPr>
            <a:picLocks noChangeAspect="1"/>
          </p:cNvPicPr>
          <p:nvPr userDrawn="1"/>
        </p:nvPicPr>
        <p:blipFill>
          <a:blip r:embed="rId9"/>
          <a:stretch>
            <a:fillRect/>
          </a:stretch>
        </p:blipFill>
        <p:spPr>
          <a:xfrm>
            <a:off x="11226800" y="6396038"/>
            <a:ext cx="814388" cy="415925"/>
          </a:xfrm>
          <a:prstGeom prst="rect">
            <a:avLst/>
          </a:prstGeom>
          <a:effectLst>
            <a:outerShdw blurRad="50800" dist="38100" dir="2700000" algn="tl" rotWithShape="0">
              <a:prstClr val="black">
                <a:alpha val="40000"/>
              </a:prstClr>
            </a:outerShdw>
          </a:effectLst>
        </p:spPr>
      </p:pic>
      <p:sp>
        <p:nvSpPr>
          <p:cNvPr id="11" name="TextBox 9"/>
          <p:cNvSpPr txBox="1"/>
          <p:nvPr userDrawn="1"/>
        </p:nvSpPr>
        <p:spPr>
          <a:xfrm>
            <a:off x="11017250" y="-19813"/>
            <a:ext cx="1174750" cy="369888"/>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1.1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home.com.vn/DHALesson?idGrade=10&amp;idSubject=1&amp;idSeries=118&amp;idTheme=1067&amp;IdLevel=3&amp;idThemeServer=8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9.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2"/>
          <a:srcRect/>
          <a:stretch>
            <a:fillRect/>
          </a:stretch>
        </p:blipFill>
        <p:spPr bwMode="auto">
          <a:xfrm>
            <a:off x="0" y="0"/>
            <a:ext cx="12192000" cy="6861175"/>
          </a:xfrm>
          <a:prstGeom prst="rect">
            <a:avLst/>
          </a:prstGeom>
          <a:noFill/>
          <a:ln w="9525">
            <a:noFill/>
            <a:miter lim="800000"/>
            <a:headEnd/>
            <a:tailEnd/>
          </a:ln>
        </p:spPr>
      </p:pic>
      <p:sp>
        <p:nvSpPr>
          <p:cNvPr id="6146" name="TextBox 2"/>
          <p:cNvSpPr txBox="1">
            <a:spLocks noChangeArrowheads="1"/>
          </p:cNvSpPr>
          <p:nvPr/>
        </p:nvSpPr>
        <p:spPr bwMode="auto">
          <a:xfrm>
            <a:off x="4972050" y="2660650"/>
            <a:ext cx="7053263" cy="1754326"/>
          </a:xfrm>
          <a:prstGeom prst="rect">
            <a:avLst/>
          </a:prstGeom>
          <a:noFill/>
          <a:ln w="9525">
            <a:noFill/>
            <a:miter lim="800000"/>
          </a:ln>
        </p:spPr>
        <p:txBody>
          <a:bodyPr>
            <a:spAutoFit/>
          </a:bodyPr>
          <a:lstStyle/>
          <a:p>
            <a:pPr algn="ctr"/>
            <a:r>
              <a:rPr lang="en-US" sz="4400" b="1" dirty="0">
                <a:solidFill>
                  <a:srgbClr val="0070C0"/>
                </a:solidFill>
                <a:latin typeface="Calibri" panose="020F0502020204030204" pitchFamily="34" charset="0"/>
              </a:rPr>
              <a:t>Unit 9: English in the World</a:t>
            </a:r>
            <a:endParaRPr lang="en-US" sz="3200" b="1" dirty="0">
              <a:solidFill>
                <a:srgbClr val="0070C0"/>
              </a:solidFill>
              <a:latin typeface="Calibri" panose="020F0502020204030204" pitchFamily="34" charset="0"/>
            </a:endParaRPr>
          </a:p>
          <a:p>
            <a:pPr algn="ctr"/>
            <a:r>
              <a:rPr lang="en-US" sz="3200" b="1" dirty="0">
                <a:solidFill>
                  <a:srgbClr val="00B050"/>
                </a:solidFill>
                <a:latin typeface="Calibri" panose="020F0502020204030204" pitchFamily="34" charset="0"/>
              </a:rPr>
              <a:t>Lesson 1.1: Vocabulary &amp; Reading</a:t>
            </a:r>
            <a:r>
              <a:rPr lang="en-US" sz="3200" dirty="0">
                <a:latin typeface="Calibri" panose="020F0502020204030204" pitchFamily="34" charset="0"/>
              </a:rPr>
              <a:t> </a:t>
            </a:r>
          </a:p>
          <a:p>
            <a:pPr algn="ctr"/>
            <a:r>
              <a:rPr lang="en-US" sz="3200" dirty="0">
                <a:solidFill>
                  <a:srgbClr val="FF0000"/>
                </a:solidFill>
                <a:latin typeface="Calibri" panose="020F0502020204030204" pitchFamily="34" charset="0"/>
              </a:rPr>
              <a:t>Page</a:t>
            </a:r>
            <a:r>
              <a:rPr lang="en-US" sz="3200" dirty="0">
                <a:latin typeface="Calibri" panose="020F0502020204030204" pitchFamily="34" charset="0"/>
              </a:rPr>
              <a:t> </a:t>
            </a:r>
            <a:r>
              <a:rPr lang="en-US" sz="3200" dirty="0">
                <a:solidFill>
                  <a:srgbClr val="FF0000"/>
                </a:solidFill>
                <a:latin typeface="Calibri" panose="020F0502020204030204" pitchFamily="34" charset="0"/>
              </a:rPr>
              <a:t>68</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5" y="547688"/>
            <a:ext cx="11337925" cy="1277273"/>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Calibri" panose="020F0502020204030204" pitchFamily="34" charset="0"/>
              </a:rPr>
              <a:t>               Work in pairs. </a:t>
            </a:r>
          </a:p>
          <a:p>
            <a:pPr>
              <a:spcBef>
                <a:spcPts val="600"/>
              </a:spcBef>
              <a:defRPr/>
            </a:pPr>
            <a:r>
              <a:rPr lang="en-US" sz="3600" i="1" dirty="0">
                <a:solidFill>
                  <a:srgbClr val="0070C0"/>
                </a:solidFill>
                <a:latin typeface="Calibri" panose="020F0502020204030204" pitchFamily="34" charset="0"/>
              </a:rPr>
              <a:t>b. Do you know any historic places? Tell your partner. </a:t>
            </a:r>
          </a:p>
        </p:txBody>
      </p:sp>
      <p:pic>
        <p:nvPicPr>
          <p:cNvPr id="16386" name="Picture 2" descr="Free Speech bubble 1195466 PNG with Transparent Background"/>
          <p:cNvPicPr>
            <a:picLocks noChangeAspect="1" noChangeArrowheads="1"/>
          </p:cNvPicPr>
          <p:nvPr/>
        </p:nvPicPr>
        <p:blipFill>
          <a:blip r:embed="rId2"/>
          <a:srcRect/>
          <a:stretch>
            <a:fillRect/>
          </a:stretch>
        </p:blipFill>
        <p:spPr bwMode="auto">
          <a:xfrm>
            <a:off x="459683" y="407969"/>
            <a:ext cx="1343696" cy="857034"/>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1479261" y="2273773"/>
            <a:ext cx="10015995" cy="18210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anose="020F0502020204030204" pitchFamily="34" charset="0"/>
              </a:rPr>
              <a:t>Extra Practice</a:t>
            </a:r>
          </a:p>
          <a:p>
            <a:pPr>
              <a:defRPr/>
            </a:pPr>
            <a:r>
              <a:rPr lang="en-US">
                <a:solidFill>
                  <a:schemeClr val="bg1"/>
                </a:solidFill>
                <a:latin typeface="Calibri" panose="020F0502020204030204"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anose="020F0502020204030204" pitchFamily="34" charset="0"/>
              </a:rPr>
              <a:t>Complete the table and write the letters. </a:t>
            </a:r>
          </a:p>
        </p:txBody>
      </p:sp>
      <p:pic>
        <p:nvPicPr>
          <p:cNvPr id="17411" name="Picture 14"/>
          <p:cNvPicPr>
            <a:picLocks noChangeAspect="1" noChangeArrowheads="1"/>
          </p:cNvPicPr>
          <p:nvPr/>
        </p:nvPicPr>
        <p:blipFill>
          <a:blip r:embed="rId2"/>
          <a:srcRect/>
          <a:stretch>
            <a:fillRect/>
          </a:stretch>
        </p:blipFill>
        <p:spPr bwMode="auto">
          <a:xfrm>
            <a:off x="781050" y="3956050"/>
            <a:ext cx="3059113" cy="1289050"/>
          </a:xfrm>
          <a:prstGeom prst="rect">
            <a:avLst/>
          </a:prstGeom>
          <a:noFill/>
          <a:ln w="9525">
            <a:noFill/>
            <a:miter lim="800000"/>
            <a:headEnd/>
            <a:tailEnd/>
          </a:ln>
        </p:spPr>
      </p:pic>
      <p:pic>
        <p:nvPicPr>
          <p:cNvPr id="17412" name="Picture 15"/>
          <p:cNvPicPr>
            <a:picLocks noChangeAspect="1" noChangeArrowheads="1"/>
          </p:cNvPicPr>
          <p:nvPr/>
        </p:nvPicPr>
        <p:blipFill>
          <a:blip r:embed="rId3"/>
          <a:srcRect/>
          <a:stretch>
            <a:fillRect/>
          </a:stretch>
        </p:blipFill>
        <p:spPr bwMode="auto">
          <a:xfrm>
            <a:off x="4894263" y="3914775"/>
            <a:ext cx="6100762" cy="1325563"/>
          </a:xfrm>
          <a:prstGeom prst="rect">
            <a:avLst/>
          </a:prstGeom>
          <a:noFill/>
          <a:ln w="9525">
            <a:noFill/>
            <a:miter lim="800000"/>
            <a:headEnd/>
            <a:tailEnd/>
          </a:ln>
        </p:spPr>
      </p:pic>
      <p:pic>
        <p:nvPicPr>
          <p:cNvPr id="17413" name="Picture 17"/>
          <p:cNvPicPr>
            <a:picLocks noChangeAspect="1" noChangeArrowheads="1"/>
          </p:cNvPicPr>
          <p:nvPr/>
        </p:nvPicPr>
        <p:blipFill>
          <a:blip r:embed="rId4"/>
          <a:srcRect/>
          <a:stretch>
            <a:fillRect/>
          </a:stretch>
        </p:blipFill>
        <p:spPr bwMode="auto">
          <a:xfrm>
            <a:off x="114300" y="1336675"/>
            <a:ext cx="11907838" cy="2159000"/>
          </a:xfrm>
          <a:prstGeom prst="rect">
            <a:avLst/>
          </a:prstGeom>
          <a:noFill/>
          <a:ln w="9525">
            <a:noFill/>
            <a:miter lim="800000"/>
            <a:headEnd/>
            <a:tailEnd/>
          </a:ln>
        </p:spPr>
      </p:pic>
      <p:sp>
        <p:nvSpPr>
          <p:cNvPr id="18451" name="Text Box 19"/>
          <p:cNvSpPr txBox="1">
            <a:spLocks noChangeArrowheads="1"/>
          </p:cNvSpPr>
          <p:nvPr/>
        </p:nvSpPr>
        <p:spPr bwMode="auto">
          <a:xfrm>
            <a:off x="2289175" y="1922463"/>
            <a:ext cx="428625" cy="427037"/>
          </a:xfrm>
          <a:prstGeom prst="rect">
            <a:avLst/>
          </a:prstGeom>
          <a:noFill/>
          <a:ln w="9525">
            <a:noFill/>
            <a:miter lim="800000"/>
          </a:ln>
        </p:spPr>
        <p:txBody>
          <a:bodyPr>
            <a:spAutoFit/>
          </a:bodyPr>
          <a:lstStyle/>
          <a:p>
            <a:pPr>
              <a:spcBef>
                <a:spcPct val="50000"/>
              </a:spcBef>
            </a:pPr>
            <a:r>
              <a:rPr lang="en-US" sz="2200">
                <a:solidFill>
                  <a:srgbClr val="FF0000"/>
                </a:solidFill>
              </a:rPr>
              <a:t>7</a:t>
            </a:r>
          </a:p>
        </p:txBody>
      </p:sp>
      <p:sp>
        <p:nvSpPr>
          <p:cNvPr id="18452" name="Text Box 20"/>
          <p:cNvSpPr txBox="1">
            <a:spLocks noChangeArrowheads="1"/>
          </p:cNvSpPr>
          <p:nvPr/>
        </p:nvSpPr>
        <p:spPr bwMode="auto">
          <a:xfrm>
            <a:off x="3106738" y="1936750"/>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10</a:t>
            </a:r>
          </a:p>
        </p:txBody>
      </p:sp>
      <p:sp>
        <p:nvSpPr>
          <p:cNvPr id="18453" name="Text Box 21"/>
          <p:cNvSpPr txBox="1">
            <a:spLocks noChangeArrowheads="1"/>
          </p:cNvSpPr>
          <p:nvPr/>
        </p:nvSpPr>
        <p:spPr bwMode="auto">
          <a:xfrm>
            <a:off x="4908550" y="1951038"/>
            <a:ext cx="512763" cy="427037"/>
          </a:xfrm>
          <a:prstGeom prst="rect">
            <a:avLst/>
          </a:prstGeom>
          <a:noFill/>
          <a:ln w="9525">
            <a:noFill/>
            <a:miter lim="800000"/>
          </a:ln>
        </p:spPr>
        <p:txBody>
          <a:bodyPr>
            <a:spAutoFit/>
          </a:bodyPr>
          <a:lstStyle/>
          <a:p>
            <a:pPr>
              <a:spcBef>
                <a:spcPct val="50000"/>
              </a:spcBef>
            </a:pPr>
            <a:r>
              <a:rPr lang="en-US" sz="2200">
                <a:solidFill>
                  <a:srgbClr val="FF0000"/>
                </a:solidFill>
              </a:rPr>
              <a:t>16</a:t>
            </a:r>
          </a:p>
        </p:txBody>
      </p:sp>
      <p:sp>
        <p:nvSpPr>
          <p:cNvPr id="18454" name="Text Box 22"/>
          <p:cNvSpPr txBox="1">
            <a:spLocks noChangeArrowheads="1"/>
          </p:cNvSpPr>
          <p:nvPr/>
        </p:nvSpPr>
        <p:spPr bwMode="auto">
          <a:xfrm>
            <a:off x="5822950" y="1966913"/>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19</a:t>
            </a:r>
          </a:p>
        </p:txBody>
      </p:sp>
      <p:sp>
        <p:nvSpPr>
          <p:cNvPr id="18455" name="Text Box 23"/>
          <p:cNvSpPr txBox="1">
            <a:spLocks noChangeArrowheads="1"/>
          </p:cNvSpPr>
          <p:nvPr/>
        </p:nvSpPr>
        <p:spPr bwMode="auto">
          <a:xfrm>
            <a:off x="6737350" y="196532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22</a:t>
            </a:r>
          </a:p>
        </p:txBody>
      </p:sp>
      <p:sp>
        <p:nvSpPr>
          <p:cNvPr id="18456" name="Text Box 24"/>
          <p:cNvSpPr txBox="1">
            <a:spLocks noChangeArrowheads="1"/>
          </p:cNvSpPr>
          <p:nvPr/>
        </p:nvSpPr>
        <p:spPr bwMode="auto">
          <a:xfrm>
            <a:off x="7637463" y="1938338"/>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25</a:t>
            </a:r>
          </a:p>
        </p:txBody>
      </p:sp>
      <p:sp>
        <p:nvSpPr>
          <p:cNvPr id="18457" name="Text Box 25"/>
          <p:cNvSpPr txBox="1">
            <a:spLocks noChangeArrowheads="1"/>
          </p:cNvSpPr>
          <p:nvPr/>
        </p:nvSpPr>
        <p:spPr bwMode="auto">
          <a:xfrm>
            <a:off x="8537575" y="1951038"/>
            <a:ext cx="581025" cy="427037"/>
          </a:xfrm>
          <a:prstGeom prst="rect">
            <a:avLst/>
          </a:prstGeom>
          <a:noFill/>
          <a:ln w="9525">
            <a:noFill/>
            <a:miter lim="800000"/>
          </a:ln>
        </p:spPr>
        <p:txBody>
          <a:bodyPr>
            <a:spAutoFit/>
          </a:bodyPr>
          <a:lstStyle/>
          <a:p>
            <a:pPr>
              <a:spcBef>
                <a:spcPct val="50000"/>
              </a:spcBef>
            </a:pPr>
            <a:r>
              <a:rPr lang="en-US" sz="2200">
                <a:solidFill>
                  <a:srgbClr val="FF0000"/>
                </a:solidFill>
              </a:rPr>
              <a:t>28</a:t>
            </a:r>
          </a:p>
        </p:txBody>
      </p:sp>
      <p:sp>
        <p:nvSpPr>
          <p:cNvPr id="18458" name="Text Box 26"/>
          <p:cNvSpPr txBox="1">
            <a:spLocks noChangeArrowheads="1"/>
          </p:cNvSpPr>
          <p:nvPr/>
        </p:nvSpPr>
        <p:spPr bwMode="auto">
          <a:xfrm>
            <a:off x="9437688" y="1922463"/>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31</a:t>
            </a:r>
          </a:p>
        </p:txBody>
      </p:sp>
      <p:sp>
        <p:nvSpPr>
          <p:cNvPr id="18459" name="Text Box 27"/>
          <p:cNvSpPr txBox="1">
            <a:spLocks noChangeArrowheads="1"/>
          </p:cNvSpPr>
          <p:nvPr/>
        </p:nvSpPr>
        <p:spPr bwMode="auto">
          <a:xfrm>
            <a:off x="11266488" y="1922463"/>
            <a:ext cx="609600" cy="427037"/>
          </a:xfrm>
          <a:prstGeom prst="rect">
            <a:avLst/>
          </a:prstGeom>
          <a:noFill/>
          <a:ln w="9525">
            <a:noFill/>
            <a:miter lim="800000"/>
          </a:ln>
        </p:spPr>
        <p:txBody>
          <a:bodyPr>
            <a:spAutoFit/>
          </a:bodyPr>
          <a:lstStyle/>
          <a:p>
            <a:pPr>
              <a:spcBef>
                <a:spcPct val="50000"/>
              </a:spcBef>
            </a:pPr>
            <a:r>
              <a:rPr lang="en-US" sz="2200">
                <a:solidFill>
                  <a:srgbClr val="FF0000"/>
                </a:solidFill>
              </a:rPr>
              <a:t>37</a:t>
            </a:r>
          </a:p>
        </p:txBody>
      </p:sp>
      <p:sp>
        <p:nvSpPr>
          <p:cNvPr id="18460" name="Text Box 28"/>
          <p:cNvSpPr txBox="1">
            <a:spLocks noChangeArrowheads="1"/>
          </p:cNvSpPr>
          <p:nvPr/>
        </p:nvSpPr>
        <p:spPr bwMode="auto">
          <a:xfrm>
            <a:off x="363538" y="2947988"/>
            <a:ext cx="593725" cy="427037"/>
          </a:xfrm>
          <a:prstGeom prst="rect">
            <a:avLst/>
          </a:prstGeom>
          <a:noFill/>
          <a:ln w="9525">
            <a:noFill/>
            <a:miter lim="800000"/>
          </a:ln>
        </p:spPr>
        <p:txBody>
          <a:bodyPr>
            <a:spAutoFit/>
          </a:bodyPr>
          <a:lstStyle/>
          <a:p>
            <a:pPr>
              <a:spcBef>
                <a:spcPct val="50000"/>
              </a:spcBef>
            </a:pPr>
            <a:r>
              <a:rPr lang="en-US" sz="2200">
                <a:solidFill>
                  <a:srgbClr val="FF0000"/>
                </a:solidFill>
              </a:rPr>
              <a:t>40</a:t>
            </a:r>
          </a:p>
        </p:txBody>
      </p:sp>
      <p:sp>
        <p:nvSpPr>
          <p:cNvPr id="18461" name="Text Box 29"/>
          <p:cNvSpPr txBox="1">
            <a:spLocks noChangeArrowheads="1"/>
          </p:cNvSpPr>
          <p:nvPr/>
        </p:nvSpPr>
        <p:spPr bwMode="auto">
          <a:xfrm>
            <a:off x="1304925" y="2960688"/>
            <a:ext cx="554038" cy="427037"/>
          </a:xfrm>
          <a:prstGeom prst="rect">
            <a:avLst/>
          </a:prstGeom>
          <a:noFill/>
          <a:ln w="9525">
            <a:noFill/>
            <a:miter lim="800000"/>
          </a:ln>
        </p:spPr>
        <p:txBody>
          <a:bodyPr>
            <a:spAutoFit/>
          </a:bodyPr>
          <a:lstStyle/>
          <a:p>
            <a:pPr>
              <a:spcBef>
                <a:spcPct val="50000"/>
              </a:spcBef>
            </a:pPr>
            <a:r>
              <a:rPr lang="en-US" sz="2200">
                <a:solidFill>
                  <a:srgbClr val="FF0000"/>
                </a:solidFill>
              </a:rPr>
              <a:t>43</a:t>
            </a:r>
          </a:p>
        </p:txBody>
      </p:sp>
      <p:sp>
        <p:nvSpPr>
          <p:cNvPr id="18462" name="Text Box 30"/>
          <p:cNvSpPr txBox="1">
            <a:spLocks noChangeArrowheads="1"/>
          </p:cNvSpPr>
          <p:nvPr/>
        </p:nvSpPr>
        <p:spPr bwMode="auto">
          <a:xfrm>
            <a:off x="2247900" y="2962275"/>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46</a:t>
            </a:r>
          </a:p>
        </p:txBody>
      </p:sp>
      <p:sp>
        <p:nvSpPr>
          <p:cNvPr id="18463" name="Text Box 31"/>
          <p:cNvSpPr txBox="1">
            <a:spLocks noChangeArrowheads="1"/>
          </p:cNvSpPr>
          <p:nvPr/>
        </p:nvSpPr>
        <p:spPr bwMode="auto">
          <a:xfrm>
            <a:off x="3063875" y="2947988"/>
            <a:ext cx="566738" cy="427037"/>
          </a:xfrm>
          <a:prstGeom prst="rect">
            <a:avLst/>
          </a:prstGeom>
          <a:noFill/>
          <a:ln w="9525">
            <a:noFill/>
            <a:miter lim="800000"/>
          </a:ln>
        </p:spPr>
        <p:txBody>
          <a:bodyPr>
            <a:spAutoFit/>
          </a:bodyPr>
          <a:lstStyle/>
          <a:p>
            <a:pPr>
              <a:spcBef>
                <a:spcPct val="50000"/>
              </a:spcBef>
            </a:pPr>
            <a:r>
              <a:rPr lang="en-US" sz="2200">
                <a:solidFill>
                  <a:srgbClr val="FF0000"/>
                </a:solidFill>
              </a:rPr>
              <a:t>49</a:t>
            </a:r>
          </a:p>
        </p:txBody>
      </p:sp>
      <p:sp>
        <p:nvSpPr>
          <p:cNvPr id="18464" name="Text Box 32"/>
          <p:cNvSpPr txBox="1">
            <a:spLocks noChangeArrowheads="1"/>
          </p:cNvSpPr>
          <p:nvPr/>
        </p:nvSpPr>
        <p:spPr bwMode="auto">
          <a:xfrm>
            <a:off x="3992563" y="2946400"/>
            <a:ext cx="609600" cy="427038"/>
          </a:xfrm>
          <a:prstGeom prst="rect">
            <a:avLst/>
          </a:prstGeom>
          <a:noFill/>
          <a:ln w="9525">
            <a:noFill/>
            <a:miter lim="800000"/>
          </a:ln>
        </p:spPr>
        <p:txBody>
          <a:bodyPr>
            <a:spAutoFit/>
          </a:bodyPr>
          <a:lstStyle/>
          <a:p>
            <a:pPr>
              <a:spcBef>
                <a:spcPct val="50000"/>
              </a:spcBef>
            </a:pPr>
            <a:r>
              <a:rPr lang="en-US" sz="2200">
                <a:solidFill>
                  <a:srgbClr val="FF0000"/>
                </a:solidFill>
              </a:rPr>
              <a:t>52</a:t>
            </a:r>
          </a:p>
        </p:txBody>
      </p:sp>
      <p:sp>
        <p:nvSpPr>
          <p:cNvPr id="18465" name="Text Box 33"/>
          <p:cNvSpPr txBox="1">
            <a:spLocks noChangeArrowheads="1"/>
          </p:cNvSpPr>
          <p:nvPr/>
        </p:nvSpPr>
        <p:spPr bwMode="auto">
          <a:xfrm>
            <a:off x="4908550" y="2946400"/>
            <a:ext cx="581025" cy="427038"/>
          </a:xfrm>
          <a:prstGeom prst="rect">
            <a:avLst/>
          </a:prstGeom>
          <a:noFill/>
          <a:ln w="9525">
            <a:noFill/>
            <a:miter lim="800000"/>
          </a:ln>
        </p:spPr>
        <p:txBody>
          <a:bodyPr>
            <a:spAutoFit/>
          </a:bodyPr>
          <a:lstStyle/>
          <a:p>
            <a:pPr>
              <a:spcBef>
                <a:spcPct val="50000"/>
              </a:spcBef>
            </a:pPr>
            <a:r>
              <a:rPr lang="en-US" sz="2200">
                <a:solidFill>
                  <a:srgbClr val="FF0000"/>
                </a:solidFill>
              </a:rPr>
              <a:t>55</a:t>
            </a:r>
          </a:p>
        </p:txBody>
      </p:sp>
      <p:sp>
        <p:nvSpPr>
          <p:cNvPr id="18466" name="Text Box 34"/>
          <p:cNvSpPr txBox="1">
            <a:spLocks noChangeArrowheads="1"/>
          </p:cNvSpPr>
          <p:nvPr/>
        </p:nvSpPr>
        <p:spPr bwMode="auto">
          <a:xfrm>
            <a:off x="6764338" y="2946400"/>
            <a:ext cx="566737" cy="427038"/>
          </a:xfrm>
          <a:prstGeom prst="rect">
            <a:avLst/>
          </a:prstGeom>
          <a:noFill/>
          <a:ln w="9525">
            <a:noFill/>
            <a:miter lim="800000"/>
          </a:ln>
        </p:spPr>
        <p:txBody>
          <a:bodyPr>
            <a:spAutoFit/>
          </a:bodyPr>
          <a:lstStyle/>
          <a:p>
            <a:pPr>
              <a:spcBef>
                <a:spcPct val="50000"/>
              </a:spcBef>
            </a:pPr>
            <a:r>
              <a:rPr lang="en-US" sz="2200">
                <a:solidFill>
                  <a:srgbClr val="FF0000"/>
                </a:solidFill>
              </a:rPr>
              <a:t>61</a:t>
            </a:r>
          </a:p>
        </p:txBody>
      </p:sp>
      <p:sp>
        <p:nvSpPr>
          <p:cNvPr id="18467" name="Text Box 35"/>
          <p:cNvSpPr txBox="1">
            <a:spLocks noChangeArrowheads="1"/>
          </p:cNvSpPr>
          <p:nvPr/>
        </p:nvSpPr>
        <p:spPr bwMode="auto">
          <a:xfrm>
            <a:off x="7664450" y="296227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64</a:t>
            </a:r>
          </a:p>
        </p:txBody>
      </p:sp>
      <p:sp>
        <p:nvSpPr>
          <p:cNvPr id="18468" name="Text Box 36"/>
          <p:cNvSpPr txBox="1">
            <a:spLocks noChangeArrowheads="1"/>
          </p:cNvSpPr>
          <p:nvPr/>
        </p:nvSpPr>
        <p:spPr bwMode="auto">
          <a:xfrm>
            <a:off x="8578850" y="2960688"/>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67</a:t>
            </a:r>
          </a:p>
        </p:txBody>
      </p:sp>
      <p:sp>
        <p:nvSpPr>
          <p:cNvPr id="18469" name="Text Box 37"/>
          <p:cNvSpPr txBox="1">
            <a:spLocks noChangeArrowheads="1"/>
          </p:cNvSpPr>
          <p:nvPr/>
        </p:nvSpPr>
        <p:spPr bwMode="auto">
          <a:xfrm>
            <a:off x="9507538" y="2960688"/>
            <a:ext cx="552450" cy="427037"/>
          </a:xfrm>
          <a:prstGeom prst="rect">
            <a:avLst/>
          </a:prstGeom>
          <a:noFill/>
          <a:ln w="9525">
            <a:noFill/>
            <a:miter lim="800000"/>
          </a:ln>
        </p:spPr>
        <p:txBody>
          <a:bodyPr>
            <a:spAutoFit/>
          </a:bodyPr>
          <a:lstStyle/>
          <a:p>
            <a:pPr>
              <a:spcBef>
                <a:spcPct val="50000"/>
              </a:spcBef>
            </a:pPr>
            <a:r>
              <a:rPr lang="en-US" sz="2200">
                <a:solidFill>
                  <a:srgbClr val="FF0000"/>
                </a:solidFill>
              </a:rPr>
              <a:t>70</a:t>
            </a:r>
          </a:p>
        </p:txBody>
      </p:sp>
      <p:sp>
        <p:nvSpPr>
          <p:cNvPr id="18470" name="Text Box 38"/>
          <p:cNvSpPr txBox="1">
            <a:spLocks noChangeArrowheads="1"/>
          </p:cNvSpPr>
          <p:nvPr/>
        </p:nvSpPr>
        <p:spPr bwMode="auto">
          <a:xfrm>
            <a:off x="10366375" y="2976563"/>
            <a:ext cx="608013" cy="427037"/>
          </a:xfrm>
          <a:prstGeom prst="rect">
            <a:avLst/>
          </a:prstGeom>
          <a:noFill/>
          <a:ln w="9525">
            <a:noFill/>
            <a:miter lim="800000"/>
          </a:ln>
        </p:spPr>
        <p:txBody>
          <a:bodyPr>
            <a:spAutoFit/>
          </a:bodyPr>
          <a:lstStyle/>
          <a:p>
            <a:pPr>
              <a:spcBef>
                <a:spcPct val="50000"/>
              </a:spcBef>
            </a:pPr>
            <a:r>
              <a:rPr lang="en-US" sz="2200">
                <a:solidFill>
                  <a:srgbClr val="FF0000"/>
                </a:solidFill>
              </a:rPr>
              <a:t>73</a:t>
            </a:r>
          </a:p>
        </p:txBody>
      </p:sp>
      <p:sp>
        <p:nvSpPr>
          <p:cNvPr id="18471" name="Text Box 39"/>
          <p:cNvSpPr txBox="1">
            <a:spLocks noChangeArrowheads="1"/>
          </p:cNvSpPr>
          <p:nvPr/>
        </p:nvSpPr>
        <p:spPr bwMode="auto">
          <a:xfrm>
            <a:off x="5622925" y="4070350"/>
            <a:ext cx="5237163" cy="579438"/>
          </a:xfrm>
          <a:prstGeom prst="rect">
            <a:avLst/>
          </a:prstGeom>
          <a:noFill/>
          <a:ln w="9525">
            <a:noFill/>
            <a:miter lim="800000"/>
          </a:ln>
        </p:spPr>
        <p:txBody>
          <a:bodyPr>
            <a:spAutoFit/>
          </a:bodyPr>
          <a:lstStyle/>
          <a:p>
            <a:pPr>
              <a:spcBef>
                <a:spcPct val="50000"/>
              </a:spcBef>
            </a:pPr>
            <a:r>
              <a:rPr lang="en-US" sz="3200" b="1" dirty="0">
                <a:solidFill>
                  <a:srgbClr val="FF0000"/>
                </a:solidFill>
                <a:latin typeface="Calibri" panose="020F0502020204030204" pitchFamily="34" charset="0"/>
              </a:rPr>
              <a:t> S      T      A      D      I      U     M</a:t>
            </a:r>
            <a:r>
              <a:rPr lang="en-US" sz="2400" b="1" dirty="0">
                <a:solidFill>
                  <a:srgbClr val="FF0000"/>
                </a:solidFill>
              </a:rPr>
              <a:t>   </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51">
                                            <p:txEl>
                                              <p:pRg st="0" end="0"/>
                                            </p:txEl>
                                          </p:spTgt>
                                        </p:tgtEl>
                                        <p:attrNameLst>
                                          <p:attrName>style.visibility</p:attrName>
                                        </p:attrNameLst>
                                      </p:cBhvr>
                                      <p:to>
                                        <p:strVal val="visible"/>
                                      </p:to>
                                    </p:set>
                                    <p:animEffect transition="in" filter="blinds(horizontal)">
                                      <p:cBhvr>
                                        <p:cTn id="7" dur="500"/>
                                        <p:tgtEl>
                                          <p:spTgt spid="18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52">
                                            <p:txEl>
                                              <p:pRg st="0" end="0"/>
                                            </p:txEl>
                                          </p:spTgt>
                                        </p:tgtEl>
                                        <p:attrNameLst>
                                          <p:attrName>style.visibility</p:attrName>
                                        </p:attrNameLst>
                                      </p:cBhvr>
                                      <p:to>
                                        <p:strVal val="visible"/>
                                      </p:to>
                                    </p:set>
                                    <p:animEffect transition="in" filter="blinds(horizontal)">
                                      <p:cBhvr>
                                        <p:cTn id="12" dur="500"/>
                                        <p:tgtEl>
                                          <p:spTgt spid="184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53">
                                            <p:txEl>
                                              <p:pRg st="0" end="0"/>
                                            </p:txEl>
                                          </p:spTgt>
                                        </p:tgtEl>
                                        <p:attrNameLst>
                                          <p:attrName>style.visibility</p:attrName>
                                        </p:attrNameLst>
                                      </p:cBhvr>
                                      <p:to>
                                        <p:strVal val="visible"/>
                                      </p:to>
                                    </p:set>
                                    <p:animEffect transition="in" filter="blinds(horizontal)">
                                      <p:cBhvr>
                                        <p:cTn id="17" dur="500"/>
                                        <p:tgtEl>
                                          <p:spTgt spid="1845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454">
                                            <p:txEl>
                                              <p:pRg st="0" end="0"/>
                                            </p:txEl>
                                          </p:spTgt>
                                        </p:tgtEl>
                                        <p:attrNameLst>
                                          <p:attrName>style.visibility</p:attrName>
                                        </p:attrNameLst>
                                      </p:cBhvr>
                                      <p:to>
                                        <p:strVal val="visible"/>
                                      </p:to>
                                    </p:set>
                                    <p:animEffect transition="in" filter="blinds(horizontal)">
                                      <p:cBhvr>
                                        <p:cTn id="22" dur="500"/>
                                        <p:tgtEl>
                                          <p:spTgt spid="184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455">
                                            <p:txEl>
                                              <p:pRg st="0" end="0"/>
                                            </p:txEl>
                                          </p:spTgt>
                                        </p:tgtEl>
                                        <p:attrNameLst>
                                          <p:attrName>style.visibility</p:attrName>
                                        </p:attrNameLst>
                                      </p:cBhvr>
                                      <p:to>
                                        <p:strVal val="visible"/>
                                      </p:to>
                                    </p:set>
                                    <p:animEffect transition="in" filter="blinds(horizontal)">
                                      <p:cBhvr>
                                        <p:cTn id="27" dur="500"/>
                                        <p:tgtEl>
                                          <p:spTgt spid="1845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456">
                                            <p:txEl>
                                              <p:pRg st="0" end="0"/>
                                            </p:txEl>
                                          </p:spTgt>
                                        </p:tgtEl>
                                        <p:attrNameLst>
                                          <p:attrName>style.visibility</p:attrName>
                                        </p:attrNameLst>
                                      </p:cBhvr>
                                      <p:to>
                                        <p:strVal val="visible"/>
                                      </p:to>
                                    </p:set>
                                    <p:animEffect transition="in" filter="blinds(horizontal)">
                                      <p:cBhvr>
                                        <p:cTn id="32" dur="500"/>
                                        <p:tgtEl>
                                          <p:spTgt spid="1845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457">
                                            <p:txEl>
                                              <p:pRg st="0" end="0"/>
                                            </p:txEl>
                                          </p:spTgt>
                                        </p:tgtEl>
                                        <p:attrNameLst>
                                          <p:attrName>style.visibility</p:attrName>
                                        </p:attrNameLst>
                                      </p:cBhvr>
                                      <p:to>
                                        <p:strVal val="visible"/>
                                      </p:to>
                                    </p:set>
                                    <p:animEffect transition="in" filter="blinds(horizontal)">
                                      <p:cBhvr>
                                        <p:cTn id="37" dur="500"/>
                                        <p:tgtEl>
                                          <p:spTgt spid="1845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458">
                                            <p:txEl>
                                              <p:pRg st="0" end="0"/>
                                            </p:txEl>
                                          </p:spTgt>
                                        </p:tgtEl>
                                        <p:attrNameLst>
                                          <p:attrName>style.visibility</p:attrName>
                                        </p:attrNameLst>
                                      </p:cBhvr>
                                      <p:to>
                                        <p:strVal val="visible"/>
                                      </p:to>
                                    </p:set>
                                    <p:animEffect transition="in" filter="blinds(horizontal)">
                                      <p:cBhvr>
                                        <p:cTn id="42" dur="500"/>
                                        <p:tgtEl>
                                          <p:spTgt spid="1845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8459">
                                            <p:txEl>
                                              <p:pRg st="0" end="0"/>
                                            </p:txEl>
                                          </p:spTgt>
                                        </p:tgtEl>
                                        <p:attrNameLst>
                                          <p:attrName>style.visibility</p:attrName>
                                        </p:attrNameLst>
                                      </p:cBhvr>
                                      <p:to>
                                        <p:strVal val="visible"/>
                                      </p:to>
                                    </p:set>
                                    <p:animEffect transition="in" filter="blinds(horizontal)">
                                      <p:cBhvr>
                                        <p:cTn id="47" dur="500"/>
                                        <p:tgtEl>
                                          <p:spTgt spid="1845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8460">
                                            <p:txEl>
                                              <p:pRg st="0" end="0"/>
                                            </p:txEl>
                                          </p:spTgt>
                                        </p:tgtEl>
                                        <p:attrNameLst>
                                          <p:attrName>style.visibility</p:attrName>
                                        </p:attrNameLst>
                                      </p:cBhvr>
                                      <p:to>
                                        <p:strVal val="visible"/>
                                      </p:to>
                                    </p:set>
                                    <p:animEffect transition="in" filter="blinds(horizontal)">
                                      <p:cBhvr>
                                        <p:cTn id="52" dur="500"/>
                                        <p:tgtEl>
                                          <p:spTgt spid="1846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8461">
                                            <p:txEl>
                                              <p:pRg st="0" end="0"/>
                                            </p:txEl>
                                          </p:spTgt>
                                        </p:tgtEl>
                                        <p:attrNameLst>
                                          <p:attrName>style.visibility</p:attrName>
                                        </p:attrNameLst>
                                      </p:cBhvr>
                                      <p:to>
                                        <p:strVal val="visible"/>
                                      </p:to>
                                    </p:set>
                                    <p:animEffect transition="in" filter="blinds(horizontal)">
                                      <p:cBhvr>
                                        <p:cTn id="57" dur="500"/>
                                        <p:tgtEl>
                                          <p:spTgt spid="1846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8462">
                                            <p:txEl>
                                              <p:pRg st="0" end="0"/>
                                            </p:txEl>
                                          </p:spTgt>
                                        </p:tgtEl>
                                        <p:attrNameLst>
                                          <p:attrName>style.visibility</p:attrName>
                                        </p:attrNameLst>
                                      </p:cBhvr>
                                      <p:to>
                                        <p:strVal val="visible"/>
                                      </p:to>
                                    </p:set>
                                    <p:animEffect transition="in" filter="blinds(horizontal)">
                                      <p:cBhvr>
                                        <p:cTn id="62" dur="500"/>
                                        <p:tgtEl>
                                          <p:spTgt spid="1846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8463">
                                            <p:txEl>
                                              <p:pRg st="0" end="0"/>
                                            </p:txEl>
                                          </p:spTgt>
                                        </p:tgtEl>
                                        <p:attrNameLst>
                                          <p:attrName>style.visibility</p:attrName>
                                        </p:attrNameLst>
                                      </p:cBhvr>
                                      <p:to>
                                        <p:strVal val="visible"/>
                                      </p:to>
                                    </p:set>
                                    <p:animEffect transition="in" filter="blinds(horizontal)">
                                      <p:cBhvr>
                                        <p:cTn id="67" dur="500"/>
                                        <p:tgtEl>
                                          <p:spTgt spid="1846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8464">
                                            <p:txEl>
                                              <p:pRg st="0" end="0"/>
                                            </p:txEl>
                                          </p:spTgt>
                                        </p:tgtEl>
                                        <p:attrNameLst>
                                          <p:attrName>style.visibility</p:attrName>
                                        </p:attrNameLst>
                                      </p:cBhvr>
                                      <p:to>
                                        <p:strVal val="visible"/>
                                      </p:to>
                                    </p:set>
                                    <p:animEffect transition="in" filter="blinds(horizontal)">
                                      <p:cBhvr>
                                        <p:cTn id="72" dur="500"/>
                                        <p:tgtEl>
                                          <p:spTgt spid="1846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8465">
                                            <p:txEl>
                                              <p:pRg st="0" end="0"/>
                                            </p:txEl>
                                          </p:spTgt>
                                        </p:tgtEl>
                                        <p:attrNameLst>
                                          <p:attrName>style.visibility</p:attrName>
                                        </p:attrNameLst>
                                      </p:cBhvr>
                                      <p:to>
                                        <p:strVal val="visible"/>
                                      </p:to>
                                    </p:set>
                                    <p:animEffect transition="in" filter="blinds(horizontal)">
                                      <p:cBhvr>
                                        <p:cTn id="77" dur="500"/>
                                        <p:tgtEl>
                                          <p:spTgt spid="1846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8466">
                                            <p:txEl>
                                              <p:pRg st="0" end="0"/>
                                            </p:txEl>
                                          </p:spTgt>
                                        </p:tgtEl>
                                        <p:attrNameLst>
                                          <p:attrName>style.visibility</p:attrName>
                                        </p:attrNameLst>
                                      </p:cBhvr>
                                      <p:to>
                                        <p:strVal val="visible"/>
                                      </p:to>
                                    </p:set>
                                    <p:animEffect transition="in" filter="blinds(horizontal)">
                                      <p:cBhvr>
                                        <p:cTn id="82" dur="500"/>
                                        <p:tgtEl>
                                          <p:spTgt spid="1846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8467">
                                            <p:txEl>
                                              <p:pRg st="0" end="0"/>
                                            </p:txEl>
                                          </p:spTgt>
                                        </p:tgtEl>
                                        <p:attrNameLst>
                                          <p:attrName>style.visibility</p:attrName>
                                        </p:attrNameLst>
                                      </p:cBhvr>
                                      <p:to>
                                        <p:strVal val="visible"/>
                                      </p:to>
                                    </p:set>
                                    <p:animEffect transition="in" filter="blinds(horizontal)">
                                      <p:cBhvr>
                                        <p:cTn id="87" dur="500"/>
                                        <p:tgtEl>
                                          <p:spTgt spid="1846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8468">
                                            <p:txEl>
                                              <p:pRg st="0" end="0"/>
                                            </p:txEl>
                                          </p:spTgt>
                                        </p:tgtEl>
                                        <p:attrNameLst>
                                          <p:attrName>style.visibility</p:attrName>
                                        </p:attrNameLst>
                                      </p:cBhvr>
                                      <p:to>
                                        <p:strVal val="visible"/>
                                      </p:to>
                                    </p:set>
                                    <p:animEffect transition="in" filter="blinds(horizontal)">
                                      <p:cBhvr>
                                        <p:cTn id="92" dur="500"/>
                                        <p:tgtEl>
                                          <p:spTgt spid="18468">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18469">
                                            <p:txEl>
                                              <p:pRg st="0" end="0"/>
                                            </p:txEl>
                                          </p:spTgt>
                                        </p:tgtEl>
                                        <p:attrNameLst>
                                          <p:attrName>style.visibility</p:attrName>
                                        </p:attrNameLst>
                                      </p:cBhvr>
                                      <p:to>
                                        <p:strVal val="visible"/>
                                      </p:to>
                                    </p:set>
                                    <p:animEffect transition="in" filter="blinds(horizontal)">
                                      <p:cBhvr>
                                        <p:cTn id="97" dur="500"/>
                                        <p:tgtEl>
                                          <p:spTgt spid="1846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18470">
                                            <p:txEl>
                                              <p:pRg st="0" end="0"/>
                                            </p:txEl>
                                          </p:spTgt>
                                        </p:tgtEl>
                                        <p:attrNameLst>
                                          <p:attrName>style.visibility</p:attrName>
                                        </p:attrNameLst>
                                      </p:cBhvr>
                                      <p:to>
                                        <p:strVal val="visible"/>
                                      </p:to>
                                    </p:set>
                                    <p:animEffect transition="in" filter="blinds(horizontal)">
                                      <p:cBhvr>
                                        <p:cTn id="102" dur="500"/>
                                        <p:tgtEl>
                                          <p:spTgt spid="18470">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18471"/>
                                        </p:tgtEl>
                                        <p:attrNameLst>
                                          <p:attrName>style.visibility</p:attrName>
                                        </p:attrNameLst>
                                      </p:cBhvr>
                                      <p:to>
                                        <p:strVal val="visible"/>
                                      </p:to>
                                    </p:set>
                                    <p:animEffect transition="in" filter="blinds(horizontal)">
                                      <p:cBhvr>
                                        <p:cTn id="107" dur="500"/>
                                        <p:tgtEl>
                                          <p:spTgt spid="18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anose="020F0502020204030204" pitchFamily="34" charset="0"/>
              </a:rPr>
              <a:t>Extra Practice</a:t>
            </a:r>
          </a:p>
          <a:p>
            <a:pPr>
              <a:defRPr/>
            </a:pPr>
            <a:r>
              <a:rPr lang="en-US">
                <a:solidFill>
                  <a:schemeClr val="bg1"/>
                </a:solidFill>
                <a:latin typeface="Calibri" panose="020F0502020204030204"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anose="020F0502020204030204" pitchFamily="34" charset="0"/>
              </a:rPr>
              <a:t>Complete the table and write the letters. </a:t>
            </a:r>
          </a:p>
        </p:txBody>
      </p:sp>
      <p:pic>
        <p:nvPicPr>
          <p:cNvPr id="18435" name="Picture 6"/>
          <p:cNvPicPr>
            <a:picLocks noChangeAspect="1" noChangeArrowheads="1"/>
          </p:cNvPicPr>
          <p:nvPr/>
        </p:nvPicPr>
        <p:blipFill>
          <a:blip r:embed="rId2"/>
          <a:srcRect/>
          <a:stretch>
            <a:fillRect/>
          </a:stretch>
        </p:blipFill>
        <p:spPr bwMode="auto">
          <a:xfrm>
            <a:off x="114300" y="1336675"/>
            <a:ext cx="11907838" cy="2159000"/>
          </a:xfrm>
          <a:prstGeom prst="rect">
            <a:avLst/>
          </a:prstGeom>
          <a:noFill/>
          <a:ln w="9525">
            <a:noFill/>
            <a:miter lim="800000"/>
            <a:headEnd/>
            <a:tailEnd/>
          </a:ln>
        </p:spPr>
      </p:pic>
      <p:sp>
        <p:nvSpPr>
          <p:cNvPr id="18436" name="Text Box 7"/>
          <p:cNvSpPr txBox="1">
            <a:spLocks noChangeArrowheads="1"/>
          </p:cNvSpPr>
          <p:nvPr/>
        </p:nvSpPr>
        <p:spPr bwMode="auto">
          <a:xfrm>
            <a:off x="2289175" y="1922463"/>
            <a:ext cx="428625" cy="427037"/>
          </a:xfrm>
          <a:prstGeom prst="rect">
            <a:avLst/>
          </a:prstGeom>
          <a:noFill/>
          <a:ln w="9525">
            <a:noFill/>
            <a:miter lim="800000"/>
          </a:ln>
        </p:spPr>
        <p:txBody>
          <a:bodyPr>
            <a:spAutoFit/>
          </a:bodyPr>
          <a:lstStyle/>
          <a:p>
            <a:pPr>
              <a:spcBef>
                <a:spcPct val="50000"/>
              </a:spcBef>
            </a:pPr>
            <a:r>
              <a:rPr lang="en-US" sz="2200">
                <a:solidFill>
                  <a:srgbClr val="FF0000"/>
                </a:solidFill>
              </a:rPr>
              <a:t>7</a:t>
            </a:r>
          </a:p>
        </p:txBody>
      </p:sp>
      <p:sp>
        <p:nvSpPr>
          <p:cNvPr id="18437" name="Text Box 8"/>
          <p:cNvSpPr txBox="1">
            <a:spLocks noChangeArrowheads="1"/>
          </p:cNvSpPr>
          <p:nvPr/>
        </p:nvSpPr>
        <p:spPr bwMode="auto">
          <a:xfrm>
            <a:off x="3106738" y="1936750"/>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10</a:t>
            </a:r>
          </a:p>
        </p:txBody>
      </p:sp>
      <p:sp>
        <p:nvSpPr>
          <p:cNvPr id="18438" name="Text Box 9"/>
          <p:cNvSpPr txBox="1">
            <a:spLocks noChangeArrowheads="1"/>
          </p:cNvSpPr>
          <p:nvPr/>
        </p:nvSpPr>
        <p:spPr bwMode="auto">
          <a:xfrm>
            <a:off x="4908550" y="1951038"/>
            <a:ext cx="512763" cy="427037"/>
          </a:xfrm>
          <a:prstGeom prst="rect">
            <a:avLst/>
          </a:prstGeom>
          <a:noFill/>
          <a:ln w="9525">
            <a:noFill/>
            <a:miter lim="800000"/>
          </a:ln>
        </p:spPr>
        <p:txBody>
          <a:bodyPr>
            <a:spAutoFit/>
          </a:bodyPr>
          <a:lstStyle/>
          <a:p>
            <a:pPr>
              <a:spcBef>
                <a:spcPct val="50000"/>
              </a:spcBef>
            </a:pPr>
            <a:r>
              <a:rPr lang="en-US" sz="2200">
                <a:solidFill>
                  <a:srgbClr val="FF0000"/>
                </a:solidFill>
              </a:rPr>
              <a:t>16</a:t>
            </a:r>
          </a:p>
        </p:txBody>
      </p:sp>
      <p:sp>
        <p:nvSpPr>
          <p:cNvPr id="18439" name="Text Box 10"/>
          <p:cNvSpPr txBox="1">
            <a:spLocks noChangeArrowheads="1"/>
          </p:cNvSpPr>
          <p:nvPr/>
        </p:nvSpPr>
        <p:spPr bwMode="auto">
          <a:xfrm>
            <a:off x="5822950" y="1966913"/>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19</a:t>
            </a:r>
          </a:p>
        </p:txBody>
      </p:sp>
      <p:sp>
        <p:nvSpPr>
          <p:cNvPr id="18440" name="Text Box 11"/>
          <p:cNvSpPr txBox="1">
            <a:spLocks noChangeArrowheads="1"/>
          </p:cNvSpPr>
          <p:nvPr/>
        </p:nvSpPr>
        <p:spPr bwMode="auto">
          <a:xfrm>
            <a:off x="6737350" y="196532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22</a:t>
            </a:r>
          </a:p>
        </p:txBody>
      </p:sp>
      <p:sp>
        <p:nvSpPr>
          <p:cNvPr id="18441" name="Text Box 12"/>
          <p:cNvSpPr txBox="1">
            <a:spLocks noChangeArrowheads="1"/>
          </p:cNvSpPr>
          <p:nvPr/>
        </p:nvSpPr>
        <p:spPr bwMode="auto">
          <a:xfrm>
            <a:off x="7637463" y="1938338"/>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25</a:t>
            </a:r>
          </a:p>
        </p:txBody>
      </p:sp>
      <p:sp>
        <p:nvSpPr>
          <p:cNvPr id="18442" name="Text Box 13"/>
          <p:cNvSpPr txBox="1">
            <a:spLocks noChangeArrowheads="1"/>
          </p:cNvSpPr>
          <p:nvPr/>
        </p:nvSpPr>
        <p:spPr bwMode="auto">
          <a:xfrm>
            <a:off x="8537575" y="1951038"/>
            <a:ext cx="581025" cy="427037"/>
          </a:xfrm>
          <a:prstGeom prst="rect">
            <a:avLst/>
          </a:prstGeom>
          <a:noFill/>
          <a:ln w="9525">
            <a:noFill/>
            <a:miter lim="800000"/>
          </a:ln>
        </p:spPr>
        <p:txBody>
          <a:bodyPr>
            <a:spAutoFit/>
          </a:bodyPr>
          <a:lstStyle/>
          <a:p>
            <a:pPr>
              <a:spcBef>
                <a:spcPct val="50000"/>
              </a:spcBef>
            </a:pPr>
            <a:r>
              <a:rPr lang="en-US" sz="2200">
                <a:solidFill>
                  <a:srgbClr val="FF0000"/>
                </a:solidFill>
              </a:rPr>
              <a:t>28</a:t>
            </a:r>
          </a:p>
        </p:txBody>
      </p:sp>
      <p:sp>
        <p:nvSpPr>
          <p:cNvPr id="18443" name="Text Box 14"/>
          <p:cNvSpPr txBox="1">
            <a:spLocks noChangeArrowheads="1"/>
          </p:cNvSpPr>
          <p:nvPr/>
        </p:nvSpPr>
        <p:spPr bwMode="auto">
          <a:xfrm>
            <a:off x="9437688" y="1922463"/>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31</a:t>
            </a:r>
          </a:p>
        </p:txBody>
      </p:sp>
      <p:sp>
        <p:nvSpPr>
          <p:cNvPr id="18444" name="Text Box 15"/>
          <p:cNvSpPr txBox="1">
            <a:spLocks noChangeArrowheads="1"/>
          </p:cNvSpPr>
          <p:nvPr/>
        </p:nvSpPr>
        <p:spPr bwMode="auto">
          <a:xfrm>
            <a:off x="11266488" y="1922463"/>
            <a:ext cx="609600" cy="427037"/>
          </a:xfrm>
          <a:prstGeom prst="rect">
            <a:avLst/>
          </a:prstGeom>
          <a:noFill/>
          <a:ln w="9525">
            <a:noFill/>
            <a:miter lim="800000"/>
          </a:ln>
        </p:spPr>
        <p:txBody>
          <a:bodyPr>
            <a:spAutoFit/>
          </a:bodyPr>
          <a:lstStyle/>
          <a:p>
            <a:pPr>
              <a:spcBef>
                <a:spcPct val="50000"/>
              </a:spcBef>
            </a:pPr>
            <a:r>
              <a:rPr lang="en-US" sz="2200">
                <a:solidFill>
                  <a:srgbClr val="FF0000"/>
                </a:solidFill>
              </a:rPr>
              <a:t>37</a:t>
            </a:r>
          </a:p>
        </p:txBody>
      </p:sp>
      <p:sp>
        <p:nvSpPr>
          <p:cNvPr id="18445" name="Text Box 16"/>
          <p:cNvSpPr txBox="1">
            <a:spLocks noChangeArrowheads="1"/>
          </p:cNvSpPr>
          <p:nvPr/>
        </p:nvSpPr>
        <p:spPr bwMode="auto">
          <a:xfrm>
            <a:off x="363538" y="2947988"/>
            <a:ext cx="593725" cy="427037"/>
          </a:xfrm>
          <a:prstGeom prst="rect">
            <a:avLst/>
          </a:prstGeom>
          <a:noFill/>
          <a:ln w="9525">
            <a:noFill/>
            <a:miter lim="800000"/>
          </a:ln>
        </p:spPr>
        <p:txBody>
          <a:bodyPr>
            <a:spAutoFit/>
          </a:bodyPr>
          <a:lstStyle/>
          <a:p>
            <a:pPr>
              <a:spcBef>
                <a:spcPct val="50000"/>
              </a:spcBef>
            </a:pPr>
            <a:r>
              <a:rPr lang="en-US" sz="2200">
                <a:solidFill>
                  <a:srgbClr val="FF0000"/>
                </a:solidFill>
              </a:rPr>
              <a:t>40</a:t>
            </a:r>
          </a:p>
        </p:txBody>
      </p:sp>
      <p:sp>
        <p:nvSpPr>
          <p:cNvPr id="18446" name="Text Box 17"/>
          <p:cNvSpPr txBox="1">
            <a:spLocks noChangeArrowheads="1"/>
          </p:cNvSpPr>
          <p:nvPr/>
        </p:nvSpPr>
        <p:spPr bwMode="auto">
          <a:xfrm>
            <a:off x="1304925" y="2960688"/>
            <a:ext cx="554038" cy="427037"/>
          </a:xfrm>
          <a:prstGeom prst="rect">
            <a:avLst/>
          </a:prstGeom>
          <a:noFill/>
          <a:ln w="9525">
            <a:noFill/>
            <a:miter lim="800000"/>
          </a:ln>
        </p:spPr>
        <p:txBody>
          <a:bodyPr>
            <a:spAutoFit/>
          </a:bodyPr>
          <a:lstStyle/>
          <a:p>
            <a:pPr>
              <a:spcBef>
                <a:spcPct val="50000"/>
              </a:spcBef>
            </a:pPr>
            <a:r>
              <a:rPr lang="en-US" sz="2200">
                <a:solidFill>
                  <a:srgbClr val="FF0000"/>
                </a:solidFill>
              </a:rPr>
              <a:t>43</a:t>
            </a:r>
          </a:p>
        </p:txBody>
      </p:sp>
      <p:sp>
        <p:nvSpPr>
          <p:cNvPr id="18447" name="Text Box 18"/>
          <p:cNvSpPr txBox="1">
            <a:spLocks noChangeArrowheads="1"/>
          </p:cNvSpPr>
          <p:nvPr/>
        </p:nvSpPr>
        <p:spPr bwMode="auto">
          <a:xfrm>
            <a:off x="2247900" y="2962275"/>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46</a:t>
            </a:r>
          </a:p>
        </p:txBody>
      </p:sp>
      <p:sp>
        <p:nvSpPr>
          <p:cNvPr id="18448" name="Text Box 19"/>
          <p:cNvSpPr txBox="1">
            <a:spLocks noChangeArrowheads="1"/>
          </p:cNvSpPr>
          <p:nvPr/>
        </p:nvSpPr>
        <p:spPr bwMode="auto">
          <a:xfrm>
            <a:off x="3063875" y="2947988"/>
            <a:ext cx="566738" cy="427037"/>
          </a:xfrm>
          <a:prstGeom prst="rect">
            <a:avLst/>
          </a:prstGeom>
          <a:noFill/>
          <a:ln w="9525">
            <a:noFill/>
            <a:miter lim="800000"/>
          </a:ln>
        </p:spPr>
        <p:txBody>
          <a:bodyPr>
            <a:spAutoFit/>
          </a:bodyPr>
          <a:lstStyle/>
          <a:p>
            <a:pPr>
              <a:spcBef>
                <a:spcPct val="50000"/>
              </a:spcBef>
            </a:pPr>
            <a:r>
              <a:rPr lang="en-US" sz="2200">
                <a:solidFill>
                  <a:srgbClr val="FF0000"/>
                </a:solidFill>
              </a:rPr>
              <a:t>49</a:t>
            </a:r>
          </a:p>
        </p:txBody>
      </p:sp>
      <p:sp>
        <p:nvSpPr>
          <p:cNvPr id="18449" name="Text Box 20"/>
          <p:cNvSpPr txBox="1">
            <a:spLocks noChangeArrowheads="1"/>
          </p:cNvSpPr>
          <p:nvPr/>
        </p:nvSpPr>
        <p:spPr bwMode="auto">
          <a:xfrm>
            <a:off x="3992563" y="2946400"/>
            <a:ext cx="609600" cy="427038"/>
          </a:xfrm>
          <a:prstGeom prst="rect">
            <a:avLst/>
          </a:prstGeom>
          <a:noFill/>
          <a:ln w="9525">
            <a:noFill/>
            <a:miter lim="800000"/>
          </a:ln>
        </p:spPr>
        <p:txBody>
          <a:bodyPr>
            <a:spAutoFit/>
          </a:bodyPr>
          <a:lstStyle/>
          <a:p>
            <a:pPr>
              <a:spcBef>
                <a:spcPct val="50000"/>
              </a:spcBef>
            </a:pPr>
            <a:r>
              <a:rPr lang="en-US" sz="2200">
                <a:solidFill>
                  <a:srgbClr val="FF0000"/>
                </a:solidFill>
              </a:rPr>
              <a:t>52</a:t>
            </a:r>
          </a:p>
        </p:txBody>
      </p:sp>
      <p:sp>
        <p:nvSpPr>
          <p:cNvPr id="18450" name="Text Box 21"/>
          <p:cNvSpPr txBox="1">
            <a:spLocks noChangeArrowheads="1"/>
          </p:cNvSpPr>
          <p:nvPr/>
        </p:nvSpPr>
        <p:spPr bwMode="auto">
          <a:xfrm>
            <a:off x="4908550" y="2946400"/>
            <a:ext cx="581025" cy="427038"/>
          </a:xfrm>
          <a:prstGeom prst="rect">
            <a:avLst/>
          </a:prstGeom>
          <a:noFill/>
          <a:ln w="9525">
            <a:noFill/>
            <a:miter lim="800000"/>
          </a:ln>
        </p:spPr>
        <p:txBody>
          <a:bodyPr>
            <a:spAutoFit/>
          </a:bodyPr>
          <a:lstStyle/>
          <a:p>
            <a:pPr>
              <a:spcBef>
                <a:spcPct val="50000"/>
              </a:spcBef>
            </a:pPr>
            <a:r>
              <a:rPr lang="en-US" sz="2200">
                <a:solidFill>
                  <a:srgbClr val="FF0000"/>
                </a:solidFill>
              </a:rPr>
              <a:t>55</a:t>
            </a:r>
          </a:p>
        </p:txBody>
      </p:sp>
      <p:sp>
        <p:nvSpPr>
          <p:cNvPr id="18451" name="Text Box 22"/>
          <p:cNvSpPr txBox="1">
            <a:spLocks noChangeArrowheads="1"/>
          </p:cNvSpPr>
          <p:nvPr/>
        </p:nvSpPr>
        <p:spPr bwMode="auto">
          <a:xfrm>
            <a:off x="6764338" y="2946400"/>
            <a:ext cx="566737" cy="427038"/>
          </a:xfrm>
          <a:prstGeom prst="rect">
            <a:avLst/>
          </a:prstGeom>
          <a:noFill/>
          <a:ln w="9525">
            <a:noFill/>
            <a:miter lim="800000"/>
          </a:ln>
        </p:spPr>
        <p:txBody>
          <a:bodyPr>
            <a:spAutoFit/>
          </a:bodyPr>
          <a:lstStyle/>
          <a:p>
            <a:pPr>
              <a:spcBef>
                <a:spcPct val="50000"/>
              </a:spcBef>
            </a:pPr>
            <a:r>
              <a:rPr lang="en-US" sz="2200">
                <a:solidFill>
                  <a:srgbClr val="FF0000"/>
                </a:solidFill>
              </a:rPr>
              <a:t>61</a:t>
            </a:r>
          </a:p>
        </p:txBody>
      </p:sp>
      <p:sp>
        <p:nvSpPr>
          <p:cNvPr id="18452" name="Text Box 23"/>
          <p:cNvSpPr txBox="1">
            <a:spLocks noChangeArrowheads="1"/>
          </p:cNvSpPr>
          <p:nvPr/>
        </p:nvSpPr>
        <p:spPr bwMode="auto">
          <a:xfrm>
            <a:off x="7664450" y="296227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64</a:t>
            </a:r>
          </a:p>
        </p:txBody>
      </p:sp>
      <p:sp>
        <p:nvSpPr>
          <p:cNvPr id="18453" name="Text Box 24"/>
          <p:cNvSpPr txBox="1">
            <a:spLocks noChangeArrowheads="1"/>
          </p:cNvSpPr>
          <p:nvPr/>
        </p:nvSpPr>
        <p:spPr bwMode="auto">
          <a:xfrm>
            <a:off x="8578850" y="2960688"/>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67</a:t>
            </a:r>
          </a:p>
        </p:txBody>
      </p:sp>
      <p:sp>
        <p:nvSpPr>
          <p:cNvPr id="18454" name="Text Box 25"/>
          <p:cNvSpPr txBox="1">
            <a:spLocks noChangeArrowheads="1"/>
          </p:cNvSpPr>
          <p:nvPr/>
        </p:nvSpPr>
        <p:spPr bwMode="auto">
          <a:xfrm>
            <a:off x="9507538" y="2960688"/>
            <a:ext cx="552450" cy="427037"/>
          </a:xfrm>
          <a:prstGeom prst="rect">
            <a:avLst/>
          </a:prstGeom>
          <a:noFill/>
          <a:ln w="9525">
            <a:noFill/>
            <a:miter lim="800000"/>
          </a:ln>
        </p:spPr>
        <p:txBody>
          <a:bodyPr>
            <a:spAutoFit/>
          </a:bodyPr>
          <a:lstStyle/>
          <a:p>
            <a:pPr>
              <a:spcBef>
                <a:spcPct val="50000"/>
              </a:spcBef>
            </a:pPr>
            <a:r>
              <a:rPr lang="en-US" sz="2200">
                <a:solidFill>
                  <a:srgbClr val="FF0000"/>
                </a:solidFill>
              </a:rPr>
              <a:t>70</a:t>
            </a:r>
          </a:p>
        </p:txBody>
      </p:sp>
      <p:sp>
        <p:nvSpPr>
          <p:cNvPr id="18455" name="Text Box 26"/>
          <p:cNvSpPr txBox="1">
            <a:spLocks noChangeArrowheads="1"/>
          </p:cNvSpPr>
          <p:nvPr/>
        </p:nvSpPr>
        <p:spPr bwMode="auto">
          <a:xfrm>
            <a:off x="10366375" y="2976563"/>
            <a:ext cx="608013" cy="427037"/>
          </a:xfrm>
          <a:prstGeom prst="rect">
            <a:avLst/>
          </a:prstGeom>
          <a:noFill/>
          <a:ln w="9525">
            <a:noFill/>
            <a:miter lim="800000"/>
          </a:ln>
        </p:spPr>
        <p:txBody>
          <a:bodyPr>
            <a:spAutoFit/>
          </a:bodyPr>
          <a:lstStyle/>
          <a:p>
            <a:pPr>
              <a:spcBef>
                <a:spcPct val="50000"/>
              </a:spcBef>
            </a:pPr>
            <a:r>
              <a:rPr lang="en-US" sz="2200">
                <a:solidFill>
                  <a:srgbClr val="FF0000"/>
                </a:solidFill>
              </a:rPr>
              <a:t>73</a:t>
            </a:r>
          </a:p>
        </p:txBody>
      </p:sp>
      <p:pic>
        <p:nvPicPr>
          <p:cNvPr id="18456" name="Picture 28"/>
          <p:cNvPicPr>
            <a:picLocks noChangeAspect="1" noChangeArrowheads="1"/>
          </p:cNvPicPr>
          <p:nvPr/>
        </p:nvPicPr>
        <p:blipFill>
          <a:blip r:embed="rId3"/>
          <a:srcRect/>
          <a:stretch>
            <a:fillRect/>
          </a:stretch>
        </p:blipFill>
        <p:spPr bwMode="auto">
          <a:xfrm>
            <a:off x="309563" y="3970338"/>
            <a:ext cx="4745037" cy="1397000"/>
          </a:xfrm>
          <a:prstGeom prst="rect">
            <a:avLst/>
          </a:prstGeom>
          <a:noFill/>
          <a:ln w="9525">
            <a:noFill/>
            <a:miter lim="800000"/>
            <a:headEnd/>
            <a:tailEnd/>
          </a:ln>
        </p:spPr>
      </p:pic>
      <p:pic>
        <p:nvPicPr>
          <p:cNvPr id="18457" name="Picture 29"/>
          <p:cNvPicPr>
            <a:picLocks noChangeAspect="1" noChangeArrowheads="1"/>
          </p:cNvPicPr>
          <p:nvPr/>
        </p:nvPicPr>
        <p:blipFill>
          <a:blip r:embed="rId4"/>
          <a:srcRect/>
          <a:stretch>
            <a:fillRect/>
          </a:stretch>
        </p:blipFill>
        <p:spPr bwMode="auto">
          <a:xfrm>
            <a:off x="5030788" y="4027488"/>
            <a:ext cx="6946900" cy="1339850"/>
          </a:xfrm>
          <a:prstGeom prst="rect">
            <a:avLst/>
          </a:prstGeom>
          <a:noFill/>
          <a:ln w="9525">
            <a:noFill/>
            <a:miter lim="800000"/>
            <a:headEnd/>
            <a:tailEnd/>
          </a:ln>
        </p:spPr>
      </p:pic>
      <p:sp>
        <p:nvSpPr>
          <p:cNvPr id="43038" name="Text Box 30"/>
          <p:cNvSpPr txBox="1">
            <a:spLocks noChangeArrowheads="1"/>
          </p:cNvSpPr>
          <p:nvPr/>
        </p:nvSpPr>
        <p:spPr bwMode="auto">
          <a:xfrm>
            <a:off x="1052513" y="4125913"/>
            <a:ext cx="3824287" cy="579437"/>
          </a:xfrm>
          <a:prstGeom prst="rect">
            <a:avLst/>
          </a:prstGeom>
          <a:noFill/>
          <a:ln w="9525">
            <a:noFill/>
            <a:miter lim="800000"/>
          </a:ln>
        </p:spPr>
        <p:txBody>
          <a:bodyPr>
            <a:spAutoFit/>
          </a:bodyPr>
          <a:lstStyle/>
          <a:p>
            <a:pPr>
              <a:spcBef>
                <a:spcPct val="50000"/>
              </a:spcBef>
            </a:pPr>
            <a:r>
              <a:rPr lang="en-US" sz="2400" b="1">
                <a:solidFill>
                  <a:srgbClr val="FF0000"/>
                </a:solidFill>
              </a:rPr>
              <a:t>  </a:t>
            </a:r>
            <a:r>
              <a:rPr lang="en-US" sz="3200" b="1">
                <a:solidFill>
                  <a:srgbClr val="FF0000"/>
                </a:solidFill>
                <a:latin typeface="Calibri" panose="020F0502020204030204" pitchFamily="34" charset="0"/>
              </a:rPr>
              <a:t>F      E      R      R      Y</a:t>
            </a:r>
          </a:p>
        </p:txBody>
      </p:sp>
      <p:sp>
        <p:nvSpPr>
          <p:cNvPr id="43039" name="Text Box 31"/>
          <p:cNvSpPr txBox="1">
            <a:spLocks noChangeArrowheads="1"/>
          </p:cNvSpPr>
          <p:nvPr/>
        </p:nvSpPr>
        <p:spPr bwMode="auto">
          <a:xfrm>
            <a:off x="5707063" y="4183063"/>
            <a:ext cx="6137275" cy="579437"/>
          </a:xfrm>
          <a:prstGeom prst="rect">
            <a:avLst/>
          </a:prstGeom>
          <a:noFill/>
          <a:ln w="9525">
            <a:noFill/>
            <a:miter lim="800000"/>
          </a:ln>
        </p:spPr>
        <p:txBody>
          <a:bodyPr>
            <a:spAutoFit/>
          </a:bodyPr>
          <a:lstStyle/>
          <a:p>
            <a:pPr>
              <a:spcBef>
                <a:spcPct val="50000"/>
              </a:spcBef>
            </a:pPr>
            <a:r>
              <a:rPr lang="en-US" sz="3200" b="1">
                <a:solidFill>
                  <a:srgbClr val="FF0000"/>
                </a:solidFill>
                <a:latin typeface="Calibri" panose="020F0502020204030204" pitchFamily="34" charset="0"/>
              </a:rPr>
              <a:t>  H      I       S      T      O     R      I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38"/>
                                        </p:tgtEl>
                                        <p:attrNameLst>
                                          <p:attrName>style.visibility</p:attrName>
                                        </p:attrNameLst>
                                      </p:cBhvr>
                                      <p:to>
                                        <p:strVal val="visible"/>
                                      </p:to>
                                    </p:set>
                                    <p:animEffect transition="in" filter="blinds(horizontal)">
                                      <p:cBhvr>
                                        <p:cTn id="7" dur="500"/>
                                        <p:tgtEl>
                                          <p:spTgt spid="430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039"/>
                                        </p:tgtEl>
                                        <p:attrNameLst>
                                          <p:attrName>style.visibility</p:attrName>
                                        </p:attrNameLst>
                                      </p:cBhvr>
                                      <p:to>
                                        <p:strVal val="visible"/>
                                      </p:to>
                                    </p:set>
                                    <p:animEffect transition="in" filter="blinds(horizontal)">
                                      <p:cBhvr>
                                        <p:cTn id="12" dur="500"/>
                                        <p:tgtEl>
                                          <p:spTgt spid="43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8" grpId="0"/>
      <p:bldP spid="430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57200"/>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anose="020F0502020204030204" pitchFamily="34" charset="0"/>
              </a:rPr>
              <a:t>Extra Practice</a:t>
            </a:r>
          </a:p>
          <a:p>
            <a:pPr>
              <a:defRPr/>
            </a:pPr>
            <a:r>
              <a:rPr lang="en-US">
                <a:solidFill>
                  <a:schemeClr val="bg1"/>
                </a:solidFill>
                <a:latin typeface="Calibri" panose="020F0502020204030204" pitchFamily="34" charset="0"/>
              </a:rPr>
              <a:t>WB, page 50</a:t>
            </a:r>
          </a:p>
        </p:txBody>
      </p:sp>
      <p:sp>
        <p:nvSpPr>
          <p:cNvPr id="3" name="Rectangle 2"/>
          <p:cNvSpPr/>
          <p:nvPr/>
        </p:nvSpPr>
        <p:spPr>
          <a:xfrm>
            <a:off x="2041525" y="373063"/>
            <a:ext cx="9374188"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0070C0"/>
                </a:solidFill>
                <a:latin typeface="Calibri" panose="020F0502020204030204" pitchFamily="34" charset="0"/>
              </a:rPr>
              <a:t>Complete the table and write the letters. </a:t>
            </a:r>
          </a:p>
        </p:txBody>
      </p:sp>
      <p:pic>
        <p:nvPicPr>
          <p:cNvPr id="19459" name="Picture 4"/>
          <p:cNvPicPr>
            <a:picLocks noChangeAspect="1" noChangeArrowheads="1"/>
          </p:cNvPicPr>
          <p:nvPr/>
        </p:nvPicPr>
        <p:blipFill>
          <a:blip r:embed="rId2"/>
          <a:srcRect/>
          <a:stretch>
            <a:fillRect/>
          </a:stretch>
        </p:blipFill>
        <p:spPr bwMode="auto">
          <a:xfrm>
            <a:off x="114300" y="1336675"/>
            <a:ext cx="11907838" cy="2159000"/>
          </a:xfrm>
          <a:prstGeom prst="rect">
            <a:avLst/>
          </a:prstGeom>
          <a:noFill/>
          <a:ln w="9525">
            <a:noFill/>
            <a:miter lim="800000"/>
            <a:headEnd/>
            <a:tailEnd/>
          </a:ln>
        </p:spPr>
      </p:pic>
      <p:sp>
        <p:nvSpPr>
          <p:cNvPr id="19460" name="Text Box 5"/>
          <p:cNvSpPr txBox="1">
            <a:spLocks noChangeArrowheads="1"/>
          </p:cNvSpPr>
          <p:nvPr/>
        </p:nvSpPr>
        <p:spPr bwMode="auto">
          <a:xfrm>
            <a:off x="2289175" y="1922463"/>
            <a:ext cx="428625" cy="427037"/>
          </a:xfrm>
          <a:prstGeom prst="rect">
            <a:avLst/>
          </a:prstGeom>
          <a:noFill/>
          <a:ln w="9525">
            <a:noFill/>
            <a:miter lim="800000"/>
          </a:ln>
        </p:spPr>
        <p:txBody>
          <a:bodyPr>
            <a:spAutoFit/>
          </a:bodyPr>
          <a:lstStyle/>
          <a:p>
            <a:pPr>
              <a:spcBef>
                <a:spcPct val="50000"/>
              </a:spcBef>
            </a:pPr>
            <a:r>
              <a:rPr lang="en-US" sz="2200">
                <a:solidFill>
                  <a:srgbClr val="FF0000"/>
                </a:solidFill>
              </a:rPr>
              <a:t>7</a:t>
            </a:r>
          </a:p>
        </p:txBody>
      </p:sp>
      <p:sp>
        <p:nvSpPr>
          <p:cNvPr id="19461" name="Text Box 6"/>
          <p:cNvSpPr txBox="1">
            <a:spLocks noChangeArrowheads="1"/>
          </p:cNvSpPr>
          <p:nvPr/>
        </p:nvSpPr>
        <p:spPr bwMode="auto">
          <a:xfrm>
            <a:off x="3106738" y="1936750"/>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10</a:t>
            </a:r>
          </a:p>
        </p:txBody>
      </p:sp>
      <p:sp>
        <p:nvSpPr>
          <p:cNvPr id="19462" name="Text Box 7"/>
          <p:cNvSpPr txBox="1">
            <a:spLocks noChangeArrowheads="1"/>
          </p:cNvSpPr>
          <p:nvPr/>
        </p:nvSpPr>
        <p:spPr bwMode="auto">
          <a:xfrm>
            <a:off x="4908550" y="1951038"/>
            <a:ext cx="512763" cy="427037"/>
          </a:xfrm>
          <a:prstGeom prst="rect">
            <a:avLst/>
          </a:prstGeom>
          <a:noFill/>
          <a:ln w="9525">
            <a:noFill/>
            <a:miter lim="800000"/>
          </a:ln>
        </p:spPr>
        <p:txBody>
          <a:bodyPr>
            <a:spAutoFit/>
          </a:bodyPr>
          <a:lstStyle/>
          <a:p>
            <a:pPr>
              <a:spcBef>
                <a:spcPct val="50000"/>
              </a:spcBef>
            </a:pPr>
            <a:r>
              <a:rPr lang="en-US" sz="2200">
                <a:solidFill>
                  <a:srgbClr val="FF0000"/>
                </a:solidFill>
              </a:rPr>
              <a:t>16</a:t>
            </a:r>
          </a:p>
        </p:txBody>
      </p:sp>
      <p:sp>
        <p:nvSpPr>
          <p:cNvPr id="19463" name="Text Box 8"/>
          <p:cNvSpPr txBox="1">
            <a:spLocks noChangeArrowheads="1"/>
          </p:cNvSpPr>
          <p:nvPr/>
        </p:nvSpPr>
        <p:spPr bwMode="auto">
          <a:xfrm>
            <a:off x="5822950" y="1966913"/>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19</a:t>
            </a:r>
          </a:p>
        </p:txBody>
      </p:sp>
      <p:sp>
        <p:nvSpPr>
          <p:cNvPr id="19464" name="Text Box 9"/>
          <p:cNvSpPr txBox="1">
            <a:spLocks noChangeArrowheads="1"/>
          </p:cNvSpPr>
          <p:nvPr/>
        </p:nvSpPr>
        <p:spPr bwMode="auto">
          <a:xfrm>
            <a:off x="6737350" y="196532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22</a:t>
            </a:r>
          </a:p>
        </p:txBody>
      </p:sp>
      <p:sp>
        <p:nvSpPr>
          <p:cNvPr id="19465" name="Text Box 10"/>
          <p:cNvSpPr txBox="1">
            <a:spLocks noChangeArrowheads="1"/>
          </p:cNvSpPr>
          <p:nvPr/>
        </p:nvSpPr>
        <p:spPr bwMode="auto">
          <a:xfrm>
            <a:off x="7637463" y="1938338"/>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25</a:t>
            </a:r>
          </a:p>
        </p:txBody>
      </p:sp>
      <p:sp>
        <p:nvSpPr>
          <p:cNvPr id="19466" name="Text Box 11"/>
          <p:cNvSpPr txBox="1">
            <a:spLocks noChangeArrowheads="1"/>
          </p:cNvSpPr>
          <p:nvPr/>
        </p:nvSpPr>
        <p:spPr bwMode="auto">
          <a:xfrm>
            <a:off x="8537575" y="1951038"/>
            <a:ext cx="581025" cy="427037"/>
          </a:xfrm>
          <a:prstGeom prst="rect">
            <a:avLst/>
          </a:prstGeom>
          <a:noFill/>
          <a:ln w="9525">
            <a:noFill/>
            <a:miter lim="800000"/>
          </a:ln>
        </p:spPr>
        <p:txBody>
          <a:bodyPr>
            <a:spAutoFit/>
          </a:bodyPr>
          <a:lstStyle/>
          <a:p>
            <a:pPr>
              <a:spcBef>
                <a:spcPct val="50000"/>
              </a:spcBef>
            </a:pPr>
            <a:r>
              <a:rPr lang="en-US" sz="2200">
                <a:solidFill>
                  <a:srgbClr val="FF0000"/>
                </a:solidFill>
              </a:rPr>
              <a:t>28</a:t>
            </a:r>
          </a:p>
        </p:txBody>
      </p:sp>
      <p:sp>
        <p:nvSpPr>
          <p:cNvPr id="19467" name="Text Box 12"/>
          <p:cNvSpPr txBox="1">
            <a:spLocks noChangeArrowheads="1"/>
          </p:cNvSpPr>
          <p:nvPr/>
        </p:nvSpPr>
        <p:spPr bwMode="auto">
          <a:xfrm>
            <a:off x="9437688" y="1922463"/>
            <a:ext cx="665162" cy="427037"/>
          </a:xfrm>
          <a:prstGeom prst="rect">
            <a:avLst/>
          </a:prstGeom>
          <a:noFill/>
          <a:ln w="9525">
            <a:noFill/>
            <a:miter lim="800000"/>
          </a:ln>
        </p:spPr>
        <p:txBody>
          <a:bodyPr>
            <a:spAutoFit/>
          </a:bodyPr>
          <a:lstStyle/>
          <a:p>
            <a:pPr>
              <a:spcBef>
                <a:spcPct val="50000"/>
              </a:spcBef>
            </a:pPr>
            <a:r>
              <a:rPr lang="en-US" sz="2200">
                <a:solidFill>
                  <a:srgbClr val="FF0000"/>
                </a:solidFill>
              </a:rPr>
              <a:t>31</a:t>
            </a:r>
          </a:p>
        </p:txBody>
      </p:sp>
      <p:sp>
        <p:nvSpPr>
          <p:cNvPr id="19468" name="Text Box 13"/>
          <p:cNvSpPr txBox="1">
            <a:spLocks noChangeArrowheads="1"/>
          </p:cNvSpPr>
          <p:nvPr/>
        </p:nvSpPr>
        <p:spPr bwMode="auto">
          <a:xfrm>
            <a:off x="11266488" y="1922463"/>
            <a:ext cx="609600" cy="427037"/>
          </a:xfrm>
          <a:prstGeom prst="rect">
            <a:avLst/>
          </a:prstGeom>
          <a:noFill/>
          <a:ln w="9525">
            <a:noFill/>
            <a:miter lim="800000"/>
          </a:ln>
        </p:spPr>
        <p:txBody>
          <a:bodyPr>
            <a:spAutoFit/>
          </a:bodyPr>
          <a:lstStyle/>
          <a:p>
            <a:pPr>
              <a:spcBef>
                <a:spcPct val="50000"/>
              </a:spcBef>
            </a:pPr>
            <a:r>
              <a:rPr lang="en-US" sz="2200">
                <a:solidFill>
                  <a:srgbClr val="FF0000"/>
                </a:solidFill>
              </a:rPr>
              <a:t>37</a:t>
            </a:r>
          </a:p>
        </p:txBody>
      </p:sp>
      <p:sp>
        <p:nvSpPr>
          <p:cNvPr id="19469" name="Text Box 14"/>
          <p:cNvSpPr txBox="1">
            <a:spLocks noChangeArrowheads="1"/>
          </p:cNvSpPr>
          <p:nvPr/>
        </p:nvSpPr>
        <p:spPr bwMode="auto">
          <a:xfrm>
            <a:off x="363538" y="2947988"/>
            <a:ext cx="593725" cy="427037"/>
          </a:xfrm>
          <a:prstGeom prst="rect">
            <a:avLst/>
          </a:prstGeom>
          <a:noFill/>
          <a:ln w="9525">
            <a:noFill/>
            <a:miter lim="800000"/>
          </a:ln>
        </p:spPr>
        <p:txBody>
          <a:bodyPr>
            <a:spAutoFit/>
          </a:bodyPr>
          <a:lstStyle/>
          <a:p>
            <a:pPr>
              <a:spcBef>
                <a:spcPct val="50000"/>
              </a:spcBef>
            </a:pPr>
            <a:r>
              <a:rPr lang="en-US" sz="2200">
                <a:solidFill>
                  <a:srgbClr val="FF0000"/>
                </a:solidFill>
              </a:rPr>
              <a:t>40</a:t>
            </a:r>
          </a:p>
        </p:txBody>
      </p:sp>
      <p:sp>
        <p:nvSpPr>
          <p:cNvPr id="19470" name="Text Box 15"/>
          <p:cNvSpPr txBox="1">
            <a:spLocks noChangeArrowheads="1"/>
          </p:cNvSpPr>
          <p:nvPr/>
        </p:nvSpPr>
        <p:spPr bwMode="auto">
          <a:xfrm>
            <a:off x="1304925" y="2960688"/>
            <a:ext cx="554038" cy="427037"/>
          </a:xfrm>
          <a:prstGeom prst="rect">
            <a:avLst/>
          </a:prstGeom>
          <a:noFill/>
          <a:ln w="9525">
            <a:noFill/>
            <a:miter lim="800000"/>
          </a:ln>
        </p:spPr>
        <p:txBody>
          <a:bodyPr>
            <a:spAutoFit/>
          </a:bodyPr>
          <a:lstStyle/>
          <a:p>
            <a:pPr>
              <a:spcBef>
                <a:spcPct val="50000"/>
              </a:spcBef>
            </a:pPr>
            <a:r>
              <a:rPr lang="en-US" sz="2200">
                <a:solidFill>
                  <a:srgbClr val="FF0000"/>
                </a:solidFill>
              </a:rPr>
              <a:t>43</a:t>
            </a:r>
          </a:p>
        </p:txBody>
      </p:sp>
      <p:sp>
        <p:nvSpPr>
          <p:cNvPr id="19471" name="Text Box 16"/>
          <p:cNvSpPr txBox="1">
            <a:spLocks noChangeArrowheads="1"/>
          </p:cNvSpPr>
          <p:nvPr/>
        </p:nvSpPr>
        <p:spPr bwMode="auto">
          <a:xfrm>
            <a:off x="2247900" y="2962275"/>
            <a:ext cx="552450" cy="427038"/>
          </a:xfrm>
          <a:prstGeom prst="rect">
            <a:avLst/>
          </a:prstGeom>
          <a:noFill/>
          <a:ln w="9525">
            <a:noFill/>
            <a:miter lim="800000"/>
          </a:ln>
        </p:spPr>
        <p:txBody>
          <a:bodyPr>
            <a:spAutoFit/>
          </a:bodyPr>
          <a:lstStyle/>
          <a:p>
            <a:pPr>
              <a:spcBef>
                <a:spcPct val="50000"/>
              </a:spcBef>
            </a:pPr>
            <a:r>
              <a:rPr lang="en-US" sz="2200">
                <a:solidFill>
                  <a:srgbClr val="FF0000"/>
                </a:solidFill>
              </a:rPr>
              <a:t>46</a:t>
            </a:r>
          </a:p>
        </p:txBody>
      </p:sp>
      <p:sp>
        <p:nvSpPr>
          <p:cNvPr id="19472" name="Text Box 17"/>
          <p:cNvSpPr txBox="1">
            <a:spLocks noChangeArrowheads="1"/>
          </p:cNvSpPr>
          <p:nvPr/>
        </p:nvSpPr>
        <p:spPr bwMode="auto">
          <a:xfrm>
            <a:off x="3063875" y="2947988"/>
            <a:ext cx="566738" cy="427037"/>
          </a:xfrm>
          <a:prstGeom prst="rect">
            <a:avLst/>
          </a:prstGeom>
          <a:noFill/>
          <a:ln w="9525">
            <a:noFill/>
            <a:miter lim="800000"/>
          </a:ln>
        </p:spPr>
        <p:txBody>
          <a:bodyPr>
            <a:spAutoFit/>
          </a:bodyPr>
          <a:lstStyle/>
          <a:p>
            <a:pPr>
              <a:spcBef>
                <a:spcPct val="50000"/>
              </a:spcBef>
            </a:pPr>
            <a:r>
              <a:rPr lang="en-US" sz="2200">
                <a:solidFill>
                  <a:srgbClr val="FF0000"/>
                </a:solidFill>
              </a:rPr>
              <a:t>49</a:t>
            </a:r>
          </a:p>
        </p:txBody>
      </p:sp>
      <p:sp>
        <p:nvSpPr>
          <p:cNvPr id="19473" name="Text Box 18"/>
          <p:cNvSpPr txBox="1">
            <a:spLocks noChangeArrowheads="1"/>
          </p:cNvSpPr>
          <p:nvPr/>
        </p:nvSpPr>
        <p:spPr bwMode="auto">
          <a:xfrm>
            <a:off x="3992563" y="2946400"/>
            <a:ext cx="609600" cy="427038"/>
          </a:xfrm>
          <a:prstGeom prst="rect">
            <a:avLst/>
          </a:prstGeom>
          <a:noFill/>
          <a:ln w="9525">
            <a:noFill/>
            <a:miter lim="800000"/>
          </a:ln>
        </p:spPr>
        <p:txBody>
          <a:bodyPr>
            <a:spAutoFit/>
          </a:bodyPr>
          <a:lstStyle/>
          <a:p>
            <a:pPr>
              <a:spcBef>
                <a:spcPct val="50000"/>
              </a:spcBef>
            </a:pPr>
            <a:r>
              <a:rPr lang="en-US" sz="2200">
                <a:solidFill>
                  <a:srgbClr val="FF0000"/>
                </a:solidFill>
              </a:rPr>
              <a:t>52</a:t>
            </a:r>
          </a:p>
        </p:txBody>
      </p:sp>
      <p:sp>
        <p:nvSpPr>
          <p:cNvPr id="19474" name="Text Box 19"/>
          <p:cNvSpPr txBox="1">
            <a:spLocks noChangeArrowheads="1"/>
          </p:cNvSpPr>
          <p:nvPr/>
        </p:nvSpPr>
        <p:spPr bwMode="auto">
          <a:xfrm>
            <a:off x="4908550" y="2946400"/>
            <a:ext cx="581025" cy="427038"/>
          </a:xfrm>
          <a:prstGeom prst="rect">
            <a:avLst/>
          </a:prstGeom>
          <a:noFill/>
          <a:ln w="9525">
            <a:noFill/>
            <a:miter lim="800000"/>
          </a:ln>
        </p:spPr>
        <p:txBody>
          <a:bodyPr>
            <a:spAutoFit/>
          </a:bodyPr>
          <a:lstStyle/>
          <a:p>
            <a:pPr>
              <a:spcBef>
                <a:spcPct val="50000"/>
              </a:spcBef>
            </a:pPr>
            <a:r>
              <a:rPr lang="en-US" sz="2200">
                <a:solidFill>
                  <a:srgbClr val="FF0000"/>
                </a:solidFill>
              </a:rPr>
              <a:t>55</a:t>
            </a:r>
          </a:p>
        </p:txBody>
      </p:sp>
      <p:sp>
        <p:nvSpPr>
          <p:cNvPr id="19475" name="Text Box 20"/>
          <p:cNvSpPr txBox="1">
            <a:spLocks noChangeArrowheads="1"/>
          </p:cNvSpPr>
          <p:nvPr/>
        </p:nvSpPr>
        <p:spPr bwMode="auto">
          <a:xfrm>
            <a:off x="6764338" y="2946400"/>
            <a:ext cx="566737" cy="427038"/>
          </a:xfrm>
          <a:prstGeom prst="rect">
            <a:avLst/>
          </a:prstGeom>
          <a:noFill/>
          <a:ln w="9525">
            <a:noFill/>
            <a:miter lim="800000"/>
          </a:ln>
        </p:spPr>
        <p:txBody>
          <a:bodyPr>
            <a:spAutoFit/>
          </a:bodyPr>
          <a:lstStyle/>
          <a:p>
            <a:pPr>
              <a:spcBef>
                <a:spcPct val="50000"/>
              </a:spcBef>
            </a:pPr>
            <a:r>
              <a:rPr lang="en-US" sz="2200">
                <a:solidFill>
                  <a:srgbClr val="FF0000"/>
                </a:solidFill>
              </a:rPr>
              <a:t>61</a:t>
            </a:r>
          </a:p>
        </p:txBody>
      </p:sp>
      <p:sp>
        <p:nvSpPr>
          <p:cNvPr id="19476" name="Text Box 21"/>
          <p:cNvSpPr txBox="1">
            <a:spLocks noChangeArrowheads="1"/>
          </p:cNvSpPr>
          <p:nvPr/>
        </p:nvSpPr>
        <p:spPr bwMode="auto">
          <a:xfrm>
            <a:off x="7664450" y="2962275"/>
            <a:ext cx="608013" cy="427038"/>
          </a:xfrm>
          <a:prstGeom prst="rect">
            <a:avLst/>
          </a:prstGeom>
          <a:noFill/>
          <a:ln w="9525">
            <a:noFill/>
            <a:miter lim="800000"/>
          </a:ln>
        </p:spPr>
        <p:txBody>
          <a:bodyPr>
            <a:spAutoFit/>
          </a:bodyPr>
          <a:lstStyle/>
          <a:p>
            <a:pPr>
              <a:spcBef>
                <a:spcPct val="50000"/>
              </a:spcBef>
            </a:pPr>
            <a:r>
              <a:rPr lang="en-US" sz="2200">
                <a:solidFill>
                  <a:srgbClr val="FF0000"/>
                </a:solidFill>
              </a:rPr>
              <a:t>64</a:t>
            </a:r>
          </a:p>
        </p:txBody>
      </p:sp>
      <p:sp>
        <p:nvSpPr>
          <p:cNvPr id="19477" name="Text Box 22"/>
          <p:cNvSpPr txBox="1">
            <a:spLocks noChangeArrowheads="1"/>
          </p:cNvSpPr>
          <p:nvPr/>
        </p:nvSpPr>
        <p:spPr bwMode="auto">
          <a:xfrm>
            <a:off x="8578850" y="2960688"/>
            <a:ext cx="595313" cy="427037"/>
          </a:xfrm>
          <a:prstGeom prst="rect">
            <a:avLst/>
          </a:prstGeom>
          <a:noFill/>
          <a:ln w="9525">
            <a:noFill/>
            <a:miter lim="800000"/>
          </a:ln>
        </p:spPr>
        <p:txBody>
          <a:bodyPr>
            <a:spAutoFit/>
          </a:bodyPr>
          <a:lstStyle/>
          <a:p>
            <a:pPr>
              <a:spcBef>
                <a:spcPct val="50000"/>
              </a:spcBef>
            </a:pPr>
            <a:r>
              <a:rPr lang="en-US" sz="2200">
                <a:solidFill>
                  <a:srgbClr val="FF0000"/>
                </a:solidFill>
              </a:rPr>
              <a:t>67</a:t>
            </a:r>
          </a:p>
        </p:txBody>
      </p:sp>
      <p:sp>
        <p:nvSpPr>
          <p:cNvPr id="19478" name="Text Box 23"/>
          <p:cNvSpPr txBox="1">
            <a:spLocks noChangeArrowheads="1"/>
          </p:cNvSpPr>
          <p:nvPr/>
        </p:nvSpPr>
        <p:spPr bwMode="auto">
          <a:xfrm>
            <a:off x="9507538" y="2960688"/>
            <a:ext cx="552450" cy="427037"/>
          </a:xfrm>
          <a:prstGeom prst="rect">
            <a:avLst/>
          </a:prstGeom>
          <a:noFill/>
          <a:ln w="9525">
            <a:noFill/>
            <a:miter lim="800000"/>
          </a:ln>
        </p:spPr>
        <p:txBody>
          <a:bodyPr>
            <a:spAutoFit/>
          </a:bodyPr>
          <a:lstStyle/>
          <a:p>
            <a:pPr>
              <a:spcBef>
                <a:spcPct val="50000"/>
              </a:spcBef>
            </a:pPr>
            <a:r>
              <a:rPr lang="en-US" sz="2200">
                <a:solidFill>
                  <a:srgbClr val="FF0000"/>
                </a:solidFill>
              </a:rPr>
              <a:t>70</a:t>
            </a:r>
          </a:p>
        </p:txBody>
      </p:sp>
      <p:sp>
        <p:nvSpPr>
          <p:cNvPr id="19479" name="Text Box 24"/>
          <p:cNvSpPr txBox="1">
            <a:spLocks noChangeArrowheads="1"/>
          </p:cNvSpPr>
          <p:nvPr/>
        </p:nvSpPr>
        <p:spPr bwMode="auto">
          <a:xfrm>
            <a:off x="10366375" y="2976563"/>
            <a:ext cx="608013" cy="427037"/>
          </a:xfrm>
          <a:prstGeom prst="rect">
            <a:avLst/>
          </a:prstGeom>
          <a:noFill/>
          <a:ln w="9525">
            <a:noFill/>
            <a:miter lim="800000"/>
          </a:ln>
        </p:spPr>
        <p:txBody>
          <a:bodyPr>
            <a:spAutoFit/>
          </a:bodyPr>
          <a:lstStyle/>
          <a:p>
            <a:pPr>
              <a:spcBef>
                <a:spcPct val="50000"/>
              </a:spcBef>
            </a:pPr>
            <a:r>
              <a:rPr lang="en-US" sz="2200">
                <a:solidFill>
                  <a:srgbClr val="FF0000"/>
                </a:solidFill>
              </a:rPr>
              <a:t>73</a:t>
            </a:r>
          </a:p>
        </p:txBody>
      </p:sp>
      <p:pic>
        <p:nvPicPr>
          <p:cNvPr id="19480" name="Picture 29"/>
          <p:cNvPicPr>
            <a:picLocks noChangeAspect="1" noChangeArrowheads="1"/>
          </p:cNvPicPr>
          <p:nvPr/>
        </p:nvPicPr>
        <p:blipFill>
          <a:blip r:embed="rId3"/>
          <a:srcRect/>
          <a:stretch>
            <a:fillRect/>
          </a:stretch>
        </p:blipFill>
        <p:spPr bwMode="auto">
          <a:xfrm>
            <a:off x="1081088" y="3600450"/>
            <a:ext cx="5086350" cy="1368425"/>
          </a:xfrm>
          <a:prstGeom prst="rect">
            <a:avLst/>
          </a:prstGeom>
          <a:noFill/>
          <a:ln w="9525">
            <a:noFill/>
            <a:miter lim="800000"/>
            <a:headEnd/>
            <a:tailEnd/>
          </a:ln>
        </p:spPr>
      </p:pic>
      <p:pic>
        <p:nvPicPr>
          <p:cNvPr id="19481" name="Picture 30"/>
          <p:cNvPicPr>
            <a:picLocks noChangeAspect="1" noChangeArrowheads="1"/>
          </p:cNvPicPr>
          <p:nvPr/>
        </p:nvPicPr>
        <p:blipFill>
          <a:blip r:embed="rId4"/>
          <a:srcRect/>
          <a:stretch>
            <a:fillRect/>
          </a:stretch>
        </p:blipFill>
        <p:spPr bwMode="auto">
          <a:xfrm>
            <a:off x="985838" y="5021263"/>
            <a:ext cx="8089900" cy="1209675"/>
          </a:xfrm>
          <a:prstGeom prst="rect">
            <a:avLst/>
          </a:prstGeom>
          <a:noFill/>
          <a:ln w="9525">
            <a:noFill/>
            <a:miter lim="800000"/>
            <a:headEnd/>
            <a:tailEnd/>
          </a:ln>
        </p:spPr>
      </p:pic>
      <p:sp>
        <p:nvSpPr>
          <p:cNvPr id="45087" name="Text Box 31"/>
          <p:cNvSpPr txBox="1">
            <a:spLocks noChangeArrowheads="1"/>
          </p:cNvSpPr>
          <p:nvPr/>
        </p:nvSpPr>
        <p:spPr bwMode="auto">
          <a:xfrm>
            <a:off x="1773238" y="3808413"/>
            <a:ext cx="4281487" cy="579437"/>
          </a:xfrm>
          <a:prstGeom prst="rect">
            <a:avLst/>
          </a:prstGeom>
          <a:noFill/>
          <a:ln w="9525">
            <a:noFill/>
            <a:miter lim="800000"/>
          </a:ln>
        </p:spPr>
        <p:txBody>
          <a:bodyPr>
            <a:spAutoFit/>
          </a:bodyPr>
          <a:lstStyle/>
          <a:p>
            <a:pPr>
              <a:spcBef>
                <a:spcPct val="50000"/>
              </a:spcBef>
            </a:pPr>
            <a:r>
              <a:rPr lang="en-US" sz="2400" b="1" dirty="0">
                <a:solidFill>
                  <a:srgbClr val="FF0000"/>
                </a:solidFill>
              </a:rPr>
              <a:t> </a:t>
            </a:r>
            <a:r>
              <a:rPr lang="en-US" sz="3200" b="1" dirty="0">
                <a:solidFill>
                  <a:srgbClr val="FF0000"/>
                </a:solidFill>
                <a:latin typeface="Calibri" panose="020F0502020204030204" pitchFamily="34" charset="0"/>
              </a:rPr>
              <a:t>F     L       I      G     H     T</a:t>
            </a:r>
          </a:p>
        </p:txBody>
      </p:sp>
      <p:sp>
        <p:nvSpPr>
          <p:cNvPr id="45088" name="Text Box 32"/>
          <p:cNvSpPr txBox="1">
            <a:spLocks noChangeArrowheads="1"/>
          </p:cNvSpPr>
          <p:nvPr/>
        </p:nvSpPr>
        <p:spPr bwMode="auto">
          <a:xfrm>
            <a:off x="1746250" y="5126038"/>
            <a:ext cx="7162800" cy="579437"/>
          </a:xfrm>
          <a:prstGeom prst="rect">
            <a:avLst/>
          </a:prstGeom>
          <a:noFill/>
          <a:ln w="9525">
            <a:noFill/>
            <a:miter lim="800000"/>
          </a:ln>
        </p:spPr>
        <p:txBody>
          <a:bodyPr>
            <a:spAutoFit/>
          </a:bodyPr>
          <a:lstStyle/>
          <a:p>
            <a:pPr>
              <a:spcBef>
                <a:spcPct val="50000"/>
              </a:spcBef>
            </a:pPr>
            <a:r>
              <a:rPr lang="en-US" sz="3200" b="1" dirty="0">
                <a:solidFill>
                  <a:srgbClr val="FF0000"/>
                </a:solidFill>
                <a:latin typeface="Calibri" panose="020F0502020204030204" pitchFamily="34" charset="0"/>
              </a:rPr>
              <a:t> T     O     U      R             G     U     I       D     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087"/>
                                        </p:tgtEl>
                                        <p:attrNameLst>
                                          <p:attrName>style.visibility</p:attrName>
                                        </p:attrNameLst>
                                      </p:cBhvr>
                                      <p:to>
                                        <p:strVal val="visible"/>
                                      </p:to>
                                    </p:set>
                                    <p:animEffect transition="in" filter="blinds(horizontal)">
                                      <p:cBhvr>
                                        <p:cTn id="7" dur="500"/>
                                        <p:tgtEl>
                                          <p:spTgt spid="450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88"/>
                                        </p:tgtEl>
                                        <p:attrNameLst>
                                          <p:attrName>style.visibility</p:attrName>
                                        </p:attrNameLst>
                                      </p:cBhvr>
                                      <p:to>
                                        <p:strVal val="visible"/>
                                      </p:to>
                                    </p:set>
                                    <p:animEffect transition="in" filter="blinds(horizontal)">
                                      <p:cBhvr>
                                        <p:cTn id="12" dur="500"/>
                                        <p:tgtEl>
                                          <p:spTgt spid="45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7" grpId="0"/>
      <p:bldP spid="450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34" y="367579"/>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anose="020F0502020204030204" pitchFamily="34" charset="0"/>
              </a:rPr>
              <a:t>Extra Practice</a:t>
            </a:r>
          </a:p>
          <a:p>
            <a:pPr>
              <a:defRPr/>
            </a:pPr>
            <a:r>
              <a:rPr lang="en-US" dirty="0">
                <a:solidFill>
                  <a:schemeClr val="bg1"/>
                </a:solidFill>
                <a:latin typeface="Calibri" panose="020F0502020204030204" pitchFamily="34" charset="0"/>
              </a:rPr>
              <a:t>WB, page 50</a:t>
            </a:r>
          </a:p>
        </p:txBody>
      </p:sp>
      <p:sp>
        <p:nvSpPr>
          <p:cNvPr id="3" name="Rectangle 2"/>
          <p:cNvSpPr/>
          <p:nvPr/>
        </p:nvSpPr>
        <p:spPr>
          <a:xfrm>
            <a:off x="2015767" y="373058"/>
            <a:ext cx="996950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anose="020F0502020204030204" pitchFamily="34" charset="0"/>
              </a:rPr>
              <a:t>Complete sentences, using words in the previous slides. </a:t>
            </a:r>
          </a:p>
        </p:txBody>
      </p:sp>
      <p:sp>
        <p:nvSpPr>
          <p:cNvPr id="5" name="Rectangle 4"/>
          <p:cNvSpPr/>
          <p:nvPr/>
        </p:nvSpPr>
        <p:spPr>
          <a:xfrm>
            <a:off x="420709" y="2054914"/>
            <a:ext cx="11564557" cy="4189480"/>
          </a:xfrm>
          <a:prstGeom prst="rect">
            <a:avLst/>
          </a:prstGeom>
        </p:spPr>
        <p:txBody>
          <a:bodyPr wrap="square">
            <a:spAutoFit/>
          </a:bodyPr>
          <a:lstStyle/>
          <a:p>
            <a:pPr>
              <a:lnSpc>
                <a:spcPct val="130000"/>
              </a:lnSpc>
              <a:spcBef>
                <a:spcPts val="600"/>
              </a:spcBef>
              <a:spcAft>
                <a:spcPts val="600"/>
              </a:spcAft>
            </a:pPr>
            <a:r>
              <a:rPr lang="en-US" sz="3200" dirty="0">
                <a:latin typeface="+mn-lt"/>
              </a:rPr>
              <a:t>1. Jess likes to ____________ in the park by the river. It's a good way to exercise while enjoying the view.</a:t>
            </a:r>
          </a:p>
          <a:p>
            <a:pPr>
              <a:lnSpc>
                <a:spcPct val="130000"/>
              </a:lnSpc>
              <a:spcBef>
                <a:spcPts val="600"/>
              </a:spcBef>
              <a:spcAft>
                <a:spcPts val="600"/>
              </a:spcAft>
            </a:pPr>
            <a:r>
              <a:rPr lang="en-US" sz="3200" dirty="0">
                <a:latin typeface="+mn-lt"/>
              </a:rPr>
              <a:t>2. There isn't an airport in my town. I had to go to Reno to catch a ____________ to New York.</a:t>
            </a:r>
          </a:p>
          <a:p>
            <a:pPr>
              <a:lnSpc>
                <a:spcPct val="130000"/>
              </a:lnSpc>
              <a:spcBef>
                <a:spcPts val="600"/>
              </a:spcBef>
              <a:spcAft>
                <a:spcPts val="600"/>
              </a:spcAft>
            </a:pPr>
            <a:r>
              <a:rPr lang="en-US" sz="3200" dirty="0">
                <a:latin typeface="+mn-lt"/>
              </a:rPr>
              <a:t>3. The temple is on a small island. You have to take a ____________ across the river to go there.</a:t>
            </a:r>
          </a:p>
        </p:txBody>
      </p:sp>
      <p:sp>
        <p:nvSpPr>
          <p:cNvPr id="6" name="TextBox 5"/>
          <p:cNvSpPr txBox="1"/>
          <p:nvPr/>
        </p:nvSpPr>
        <p:spPr>
          <a:xfrm>
            <a:off x="7717034" y="1202046"/>
            <a:ext cx="1411221" cy="584775"/>
          </a:xfrm>
          <a:prstGeom prst="rect">
            <a:avLst/>
          </a:prstGeom>
          <a:noFill/>
        </p:spPr>
        <p:txBody>
          <a:bodyPr wrap="square" rtlCol="0">
            <a:spAutoFit/>
          </a:bodyPr>
          <a:lstStyle/>
          <a:p>
            <a:r>
              <a:rPr lang="en-US" sz="3200" dirty="0">
                <a:solidFill>
                  <a:srgbClr val="FF0000"/>
                </a:solidFill>
                <a:latin typeface="+mn-lt"/>
              </a:rPr>
              <a:t>flight</a:t>
            </a:r>
          </a:p>
        </p:txBody>
      </p:sp>
      <p:sp>
        <p:nvSpPr>
          <p:cNvPr id="7" name="TextBox 6"/>
          <p:cNvSpPr txBox="1"/>
          <p:nvPr/>
        </p:nvSpPr>
        <p:spPr>
          <a:xfrm>
            <a:off x="9566806" y="1202045"/>
            <a:ext cx="2044431" cy="584775"/>
          </a:xfrm>
          <a:prstGeom prst="rect">
            <a:avLst/>
          </a:prstGeom>
          <a:noFill/>
        </p:spPr>
        <p:txBody>
          <a:bodyPr wrap="square" rtlCol="0">
            <a:spAutoFit/>
          </a:bodyPr>
          <a:lstStyle/>
          <a:p>
            <a:r>
              <a:rPr lang="en-US" sz="3200" dirty="0">
                <a:solidFill>
                  <a:srgbClr val="FF0000"/>
                </a:solidFill>
                <a:latin typeface="+mn-lt"/>
              </a:rPr>
              <a:t>tour guide</a:t>
            </a:r>
          </a:p>
        </p:txBody>
      </p:sp>
      <p:sp>
        <p:nvSpPr>
          <p:cNvPr id="8" name="TextBox 7"/>
          <p:cNvSpPr txBox="1"/>
          <p:nvPr/>
        </p:nvSpPr>
        <p:spPr>
          <a:xfrm>
            <a:off x="971372" y="1207860"/>
            <a:ext cx="934702" cy="584775"/>
          </a:xfrm>
          <a:prstGeom prst="rect">
            <a:avLst/>
          </a:prstGeom>
          <a:noFill/>
        </p:spPr>
        <p:txBody>
          <a:bodyPr wrap="square" rtlCol="0">
            <a:spAutoFit/>
          </a:bodyPr>
          <a:lstStyle/>
          <a:p>
            <a:r>
              <a:rPr lang="en-US" sz="3200" dirty="0">
                <a:solidFill>
                  <a:srgbClr val="FF0000"/>
                </a:solidFill>
                <a:latin typeface="+mn-lt"/>
              </a:rPr>
              <a:t>jog</a:t>
            </a:r>
          </a:p>
        </p:txBody>
      </p:sp>
      <p:sp>
        <p:nvSpPr>
          <p:cNvPr id="9" name="TextBox 8"/>
          <p:cNvSpPr txBox="1"/>
          <p:nvPr/>
        </p:nvSpPr>
        <p:spPr>
          <a:xfrm>
            <a:off x="2344625" y="1207859"/>
            <a:ext cx="1675573" cy="584775"/>
          </a:xfrm>
          <a:prstGeom prst="rect">
            <a:avLst/>
          </a:prstGeom>
          <a:noFill/>
        </p:spPr>
        <p:txBody>
          <a:bodyPr wrap="square" rtlCol="0">
            <a:spAutoFit/>
          </a:bodyPr>
          <a:lstStyle/>
          <a:p>
            <a:r>
              <a:rPr lang="en-US" sz="3200" dirty="0">
                <a:solidFill>
                  <a:srgbClr val="FF0000"/>
                </a:solidFill>
                <a:latin typeface="+mn-lt"/>
              </a:rPr>
              <a:t>stadium</a:t>
            </a:r>
          </a:p>
        </p:txBody>
      </p:sp>
      <p:sp>
        <p:nvSpPr>
          <p:cNvPr id="10" name="TextBox 9"/>
          <p:cNvSpPr txBox="1"/>
          <p:nvPr/>
        </p:nvSpPr>
        <p:spPr>
          <a:xfrm>
            <a:off x="4458749" y="1207858"/>
            <a:ext cx="1411221" cy="584775"/>
          </a:xfrm>
          <a:prstGeom prst="rect">
            <a:avLst/>
          </a:prstGeom>
          <a:noFill/>
        </p:spPr>
        <p:txBody>
          <a:bodyPr wrap="square" rtlCol="0">
            <a:spAutoFit/>
          </a:bodyPr>
          <a:lstStyle/>
          <a:p>
            <a:r>
              <a:rPr lang="en-US" sz="3200" dirty="0">
                <a:solidFill>
                  <a:srgbClr val="FF0000"/>
                </a:solidFill>
                <a:latin typeface="+mn-lt"/>
              </a:rPr>
              <a:t>ferry</a:t>
            </a:r>
          </a:p>
        </p:txBody>
      </p:sp>
      <p:sp>
        <p:nvSpPr>
          <p:cNvPr id="11" name="TextBox 10"/>
          <p:cNvSpPr txBox="1"/>
          <p:nvPr/>
        </p:nvSpPr>
        <p:spPr>
          <a:xfrm>
            <a:off x="5867262" y="1213986"/>
            <a:ext cx="1411221" cy="584775"/>
          </a:xfrm>
          <a:prstGeom prst="rect">
            <a:avLst/>
          </a:prstGeom>
          <a:noFill/>
        </p:spPr>
        <p:txBody>
          <a:bodyPr wrap="square" rtlCol="0">
            <a:spAutoFit/>
          </a:bodyPr>
          <a:lstStyle/>
          <a:p>
            <a:r>
              <a:rPr lang="en-US" sz="3200" dirty="0">
                <a:solidFill>
                  <a:srgbClr val="FF0000"/>
                </a:solidFill>
                <a:latin typeface="+mn-lt"/>
              </a:rPr>
              <a:t>historic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2.77556E-17 L 0.22747 0.1287 " pathEditMode="relative" rAng="0" ptsTypes="AA">
                                      <p:cBhvr>
                                        <p:cTn id="6" dur="2000" fill="hold"/>
                                        <p:tgtEl>
                                          <p:spTgt spid="8"/>
                                        </p:tgtEl>
                                        <p:attrNameLst>
                                          <p:attrName>ppt_x</p:attrName>
                                          <p:attrName>ppt_y</p:attrName>
                                        </p:attrNameLst>
                                      </p:cBhvr>
                                      <p:rCtr x="11367" y="64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9167E-6 -4.07407E-6 L -0.54792 0.4375 " pathEditMode="relative" rAng="0" ptsTypes="AA">
                                      <p:cBhvr>
                                        <p:cTn id="10" dur="2000" fill="hold"/>
                                        <p:tgtEl>
                                          <p:spTgt spid="6"/>
                                        </p:tgtEl>
                                        <p:attrNameLst>
                                          <p:attrName>ppt_x</p:attrName>
                                          <p:attrName>ppt_y</p:attrName>
                                        </p:attrNameLst>
                                      </p:cBhvr>
                                      <p:rCtr x="-27396" y="2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2.77556E-17 L 0.43737 0.53796 " pathEditMode="relative" rAng="0" ptsTypes="AA">
                                      <p:cBhvr>
                                        <p:cTn id="14" dur="2000" fill="hold"/>
                                        <p:tgtEl>
                                          <p:spTgt spid="10"/>
                                        </p:tgtEl>
                                        <p:attrNameLst>
                                          <p:attrName>ppt_x</p:attrName>
                                          <p:attrName>ppt_y</p:attrName>
                                        </p:attrNameLst>
                                      </p:cBhvr>
                                      <p:rCtr x="21862" y="2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34" y="367579"/>
            <a:ext cx="1539875" cy="6413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anose="020F0502020204030204" pitchFamily="34" charset="0"/>
              </a:rPr>
              <a:t>Extra Practice</a:t>
            </a:r>
          </a:p>
          <a:p>
            <a:pPr>
              <a:defRPr/>
            </a:pPr>
            <a:r>
              <a:rPr lang="en-US" dirty="0">
                <a:solidFill>
                  <a:schemeClr val="bg1"/>
                </a:solidFill>
                <a:latin typeface="Calibri" panose="020F0502020204030204" pitchFamily="34" charset="0"/>
              </a:rPr>
              <a:t>WB, page 50</a:t>
            </a:r>
          </a:p>
        </p:txBody>
      </p:sp>
      <p:sp>
        <p:nvSpPr>
          <p:cNvPr id="3" name="Rectangle 2"/>
          <p:cNvSpPr/>
          <p:nvPr/>
        </p:nvSpPr>
        <p:spPr>
          <a:xfrm>
            <a:off x="2015767" y="373058"/>
            <a:ext cx="996950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anose="020F0502020204030204" pitchFamily="34" charset="0"/>
              </a:rPr>
              <a:t>Complete sentences, using words in the previous slides. </a:t>
            </a:r>
          </a:p>
        </p:txBody>
      </p:sp>
      <p:sp>
        <p:nvSpPr>
          <p:cNvPr id="6" name="Rectangle 5"/>
          <p:cNvSpPr/>
          <p:nvPr/>
        </p:nvSpPr>
        <p:spPr>
          <a:xfrm>
            <a:off x="752429" y="2248093"/>
            <a:ext cx="11121891" cy="3395417"/>
          </a:xfrm>
          <a:prstGeom prst="rect">
            <a:avLst/>
          </a:prstGeom>
        </p:spPr>
        <p:txBody>
          <a:bodyPr wrap="square">
            <a:spAutoFit/>
          </a:bodyPr>
          <a:lstStyle/>
          <a:p>
            <a:pPr>
              <a:lnSpc>
                <a:spcPct val="130000"/>
              </a:lnSpc>
              <a:spcBef>
                <a:spcPts val="600"/>
              </a:spcBef>
            </a:pPr>
            <a:r>
              <a:rPr lang="en-US" sz="3200" dirty="0">
                <a:latin typeface="+mn-lt"/>
              </a:rPr>
              <a:t>4. The ____________ gave us lots of information about the history of the building.</a:t>
            </a:r>
          </a:p>
          <a:p>
            <a:pPr>
              <a:lnSpc>
                <a:spcPct val="130000"/>
              </a:lnSpc>
              <a:spcBef>
                <a:spcPts val="600"/>
              </a:spcBef>
            </a:pPr>
            <a:r>
              <a:rPr lang="en-US" sz="3200" dirty="0">
                <a:latin typeface="+mn-lt"/>
              </a:rPr>
              <a:t>5. We went to the ____________ and watched a baseball game.</a:t>
            </a:r>
          </a:p>
          <a:p>
            <a:pPr>
              <a:lnSpc>
                <a:spcPct val="130000"/>
              </a:lnSpc>
              <a:spcBef>
                <a:spcPts val="600"/>
              </a:spcBef>
            </a:pPr>
            <a:r>
              <a:rPr lang="en-US" sz="3200" dirty="0">
                <a:latin typeface="+mn-lt"/>
              </a:rPr>
              <a:t>6. The town is famous for having many ____________ buildings. People built those in the twelfth century.</a:t>
            </a:r>
          </a:p>
        </p:txBody>
      </p:sp>
      <p:sp>
        <p:nvSpPr>
          <p:cNvPr id="7" name="TextBox 6"/>
          <p:cNvSpPr txBox="1"/>
          <p:nvPr/>
        </p:nvSpPr>
        <p:spPr>
          <a:xfrm>
            <a:off x="7717034" y="1202046"/>
            <a:ext cx="1411221" cy="584775"/>
          </a:xfrm>
          <a:prstGeom prst="rect">
            <a:avLst/>
          </a:prstGeom>
          <a:noFill/>
        </p:spPr>
        <p:txBody>
          <a:bodyPr wrap="square" rtlCol="0">
            <a:spAutoFit/>
          </a:bodyPr>
          <a:lstStyle/>
          <a:p>
            <a:r>
              <a:rPr lang="en-US" sz="3200" dirty="0">
                <a:solidFill>
                  <a:srgbClr val="FF0000"/>
                </a:solidFill>
                <a:latin typeface="+mn-lt"/>
              </a:rPr>
              <a:t>flight</a:t>
            </a:r>
          </a:p>
        </p:txBody>
      </p:sp>
      <p:sp>
        <p:nvSpPr>
          <p:cNvPr id="8" name="TextBox 7"/>
          <p:cNvSpPr txBox="1"/>
          <p:nvPr/>
        </p:nvSpPr>
        <p:spPr>
          <a:xfrm>
            <a:off x="9566806" y="1202045"/>
            <a:ext cx="2044431" cy="584775"/>
          </a:xfrm>
          <a:prstGeom prst="rect">
            <a:avLst/>
          </a:prstGeom>
          <a:noFill/>
        </p:spPr>
        <p:txBody>
          <a:bodyPr wrap="square" rtlCol="0">
            <a:spAutoFit/>
          </a:bodyPr>
          <a:lstStyle/>
          <a:p>
            <a:r>
              <a:rPr lang="en-US" sz="3200" dirty="0">
                <a:solidFill>
                  <a:srgbClr val="FF0000"/>
                </a:solidFill>
                <a:latin typeface="+mn-lt"/>
              </a:rPr>
              <a:t>tour guide</a:t>
            </a:r>
          </a:p>
        </p:txBody>
      </p:sp>
      <p:sp>
        <p:nvSpPr>
          <p:cNvPr id="9" name="TextBox 8"/>
          <p:cNvSpPr txBox="1"/>
          <p:nvPr/>
        </p:nvSpPr>
        <p:spPr>
          <a:xfrm>
            <a:off x="971372" y="1207860"/>
            <a:ext cx="934702" cy="584775"/>
          </a:xfrm>
          <a:prstGeom prst="rect">
            <a:avLst/>
          </a:prstGeom>
          <a:noFill/>
        </p:spPr>
        <p:txBody>
          <a:bodyPr wrap="square" rtlCol="0">
            <a:spAutoFit/>
          </a:bodyPr>
          <a:lstStyle/>
          <a:p>
            <a:r>
              <a:rPr lang="en-US" sz="3200" dirty="0">
                <a:solidFill>
                  <a:srgbClr val="FF0000"/>
                </a:solidFill>
                <a:latin typeface="+mn-lt"/>
              </a:rPr>
              <a:t>jog</a:t>
            </a:r>
          </a:p>
        </p:txBody>
      </p:sp>
      <p:sp>
        <p:nvSpPr>
          <p:cNvPr id="10" name="TextBox 9"/>
          <p:cNvSpPr txBox="1"/>
          <p:nvPr/>
        </p:nvSpPr>
        <p:spPr>
          <a:xfrm>
            <a:off x="2344625" y="1207859"/>
            <a:ext cx="1675573" cy="584775"/>
          </a:xfrm>
          <a:prstGeom prst="rect">
            <a:avLst/>
          </a:prstGeom>
          <a:noFill/>
        </p:spPr>
        <p:txBody>
          <a:bodyPr wrap="square" rtlCol="0">
            <a:spAutoFit/>
          </a:bodyPr>
          <a:lstStyle/>
          <a:p>
            <a:r>
              <a:rPr lang="en-US" sz="3200" dirty="0">
                <a:solidFill>
                  <a:srgbClr val="FF0000"/>
                </a:solidFill>
                <a:latin typeface="+mn-lt"/>
              </a:rPr>
              <a:t>stadium</a:t>
            </a:r>
          </a:p>
        </p:txBody>
      </p:sp>
      <p:sp>
        <p:nvSpPr>
          <p:cNvPr id="11" name="TextBox 10"/>
          <p:cNvSpPr txBox="1"/>
          <p:nvPr/>
        </p:nvSpPr>
        <p:spPr>
          <a:xfrm>
            <a:off x="4458749" y="1207858"/>
            <a:ext cx="1411221" cy="584775"/>
          </a:xfrm>
          <a:prstGeom prst="rect">
            <a:avLst/>
          </a:prstGeom>
          <a:noFill/>
        </p:spPr>
        <p:txBody>
          <a:bodyPr wrap="square" rtlCol="0">
            <a:spAutoFit/>
          </a:bodyPr>
          <a:lstStyle/>
          <a:p>
            <a:r>
              <a:rPr lang="en-US" sz="3200" dirty="0">
                <a:solidFill>
                  <a:srgbClr val="FF0000"/>
                </a:solidFill>
                <a:latin typeface="+mn-lt"/>
              </a:rPr>
              <a:t>ferry</a:t>
            </a:r>
          </a:p>
        </p:txBody>
      </p:sp>
      <p:sp>
        <p:nvSpPr>
          <p:cNvPr id="12" name="TextBox 11"/>
          <p:cNvSpPr txBox="1"/>
          <p:nvPr/>
        </p:nvSpPr>
        <p:spPr>
          <a:xfrm>
            <a:off x="5867262" y="1213986"/>
            <a:ext cx="1411221" cy="584775"/>
          </a:xfrm>
          <a:prstGeom prst="rect">
            <a:avLst/>
          </a:prstGeom>
          <a:noFill/>
        </p:spPr>
        <p:txBody>
          <a:bodyPr wrap="square" rtlCol="0">
            <a:spAutoFit/>
          </a:bodyPr>
          <a:lstStyle/>
          <a:p>
            <a:r>
              <a:rPr lang="en-US" sz="3200" dirty="0">
                <a:solidFill>
                  <a:srgbClr val="FF0000"/>
                </a:solidFill>
                <a:latin typeface="+mn-lt"/>
              </a:rPr>
              <a:t>historic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4.07407E-6 L -0.60339 0.16528 " pathEditMode="relative" rAng="0" ptsTypes="AA">
                                      <p:cBhvr>
                                        <p:cTn id="6" dur="2000" fill="hold"/>
                                        <p:tgtEl>
                                          <p:spTgt spid="8"/>
                                        </p:tgtEl>
                                        <p:attrNameLst>
                                          <p:attrName>ppt_x</p:attrName>
                                          <p:attrName>ppt_y</p:attrName>
                                        </p:attrNameLst>
                                      </p:cBhvr>
                                      <p:rCtr x="-30169" y="82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2.77556E-17 L 0.16771 0.35579 " pathEditMode="relative" rAng="0" ptsTypes="AA">
                                      <p:cBhvr>
                                        <p:cTn id="10" dur="2000" fill="hold"/>
                                        <p:tgtEl>
                                          <p:spTgt spid="10"/>
                                        </p:tgtEl>
                                        <p:attrNameLst>
                                          <p:attrName>ppt_x</p:attrName>
                                          <p:attrName>ppt_y</p:attrName>
                                        </p:attrNameLst>
                                      </p:cBhvr>
                                      <p:rCtr x="8385" y="1777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4.07407E-6 L 0.16771 0.46574 " pathEditMode="relative" rAng="0" ptsTypes="AA">
                                      <p:cBhvr>
                                        <p:cTn id="14" dur="2000" fill="hold"/>
                                        <p:tgtEl>
                                          <p:spTgt spid="12"/>
                                        </p:tgtEl>
                                        <p:attrNameLst>
                                          <p:attrName>ppt_x</p:attrName>
                                          <p:attrName>ppt_y</p:attrName>
                                        </p:attrNameLst>
                                      </p:cBhvr>
                                      <p:rCtr x="8385" y="23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66" y="356453"/>
            <a:ext cx="9002233" cy="6060876"/>
          </a:xfrm>
          <a:prstGeom prst="rect">
            <a:avLst/>
          </a:prstGeom>
        </p:spPr>
      </p:pic>
      <p:sp>
        <p:nvSpPr>
          <p:cNvPr id="4" name="Oval Callout 3"/>
          <p:cNvSpPr/>
          <p:nvPr/>
        </p:nvSpPr>
        <p:spPr>
          <a:xfrm>
            <a:off x="4494213" y="474663"/>
            <a:ext cx="3113087" cy="1296987"/>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a:stretch>
            <a:fillRect/>
          </a:stretch>
        </p:blipFill>
        <p:spPr>
          <a:xfrm>
            <a:off x="-323850" y="1460500"/>
            <a:ext cx="4086225" cy="835025"/>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3"/>
          <p:cNvSpPr>
            <a:spLocks noChangeArrowheads="1"/>
          </p:cNvSpPr>
          <p:nvPr/>
        </p:nvSpPr>
        <p:spPr bwMode="auto">
          <a:xfrm>
            <a:off x="1112838" y="3206750"/>
            <a:ext cx="10899775" cy="1200329"/>
          </a:xfrm>
          <a:prstGeom prst="rect">
            <a:avLst/>
          </a:prstGeom>
          <a:noFill/>
          <a:ln w="9525">
            <a:noFill/>
            <a:miter lim="800000"/>
          </a:ln>
        </p:spPr>
        <p:txBody>
          <a:bodyPr>
            <a:spAutoFit/>
          </a:bodyPr>
          <a:lstStyle/>
          <a:p>
            <a:r>
              <a:rPr lang="en-US" sz="3600" dirty="0">
                <a:latin typeface="+mj-lt"/>
              </a:rPr>
              <a:t>a. Read Jane's email to her friend. Where is Jane? </a:t>
            </a:r>
            <a:br>
              <a:rPr lang="en-US" sz="3600" dirty="0">
                <a:latin typeface="+mj-lt"/>
              </a:rPr>
            </a:br>
            <a:endParaRPr lang="en-US" sz="3600" dirty="0">
              <a:latin typeface="+mj-lt"/>
            </a:endParaRPr>
          </a:p>
        </p:txBody>
      </p:sp>
      <p:sp>
        <p:nvSpPr>
          <p:cNvPr id="2" name="Rectangle 1"/>
          <p:cNvSpPr/>
          <p:nvPr/>
        </p:nvSpPr>
        <p:spPr>
          <a:xfrm>
            <a:off x="596900" y="1039813"/>
            <a:ext cx="11458575" cy="17399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Calibri" panose="020F0502020204030204" pitchFamily="34" charset="0"/>
              </a:rPr>
              <a:t>Read the instruction quickly. Underline the key words. What are we going to do? </a:t>
            </a:r>
          </a:p>
          <a:p>
            <a:pPr>
              <a:defRPr/>
            </a:pPr>
            <a:r>
              <a:rPr lang="en-US" sz="3600" i="1" dirty="0">
                <a:solidFill>
                  <a:srgbClr val="FF0000"/>
                </a:solidFill>
                <a:latin typeface="Calibri" panose="020F0502020204030204" pitchFamily="34" charset="0"/>
              </a:rPr>
              <a:t>Read and choose the correct answer.</a:t>
            </a:r>
          </a:p>
        </p:txBody>
      </p:sp>
      <p:sp>
        <p:nvSpPr>
          <p:cNvPr id="3" name="Rectangle 2"/>
          <p:cNvSpPr/>
          <p:nvPr/>
        </p:nvSpPr>
        <p:spPr>
          <a:xfrm>
            <a:off x="565150" y="4646613"/>
            <a:ext cx="6096000" cy="460375"/>
          </a:xfrm>
          <a:prstGeom prst="rect">
            <a:avLst/>
          </a:prstGeom>
        </p:spPr>
        <p:txBody>
          <a:bodyPr>
            <a:spAutoFit/>
          </a:bodyPr>
          <a:lstStyle/>
          <a:p>
            <a:pPr fontAlgn="auto">
              <a:spcBef>
                <a:spcPts val="0"/>
              </a:spcBef>
              <a:spcAft>
                <a:spcPts val="0"/>
              </a:spcAft>
              <a:defRPr/>
            </a:pPr>
            <a:endParaRPr lang="en-US" sz="2400" i="1" dirty="0">
              <a:solidFill>
                <a:srgbClr val="00B0F0"/>
              </a:solidFill>
              <a:latin typeface="+mj-lt"/>
              <a:cs typeface="+mn-cs"/>
            </a:endParaRPr>
          </a:p>
        </p:txBody>
      </p:sp>
      <p:sp>
        <p:nvSpPr>
          <p:cNvPr id="19" name="TextBox 18"/>
          <p:cNvSpPr txBox="1"/>
          <p:nvPr/>
        </p:nvSpPr>
        <p:spPr>
          <a:xfrm>
            <a:off x="204788" y="457200"/>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22544" name="Line 16"/>
          <p:cNvSpPr>
            <a:spLocks noChangeShapeType="1"/>
          </p:cNvSpPr>
          <p:nvPr/>
        </p:nvSpPr>
        <p:spPr bwMode="auto">
          <a:xfrm>
            <a:off x="1628148" y="3746660"/>
            <a:ext cx="941387" cy="0"/>
          </a:xfrm>
          <a:prstGeom prst="line">
            <a:avLst/>
          </a:prstGeom>
          <a:noFill/>
          <a:ln w="38100">
            <a:solidFill>
              <a:srgbClr val="FF0000"/>
            </a:solidFill>
            <a:round/>
          </a:ln>
        </p:spPr>
        <p:txBody>
          <a:bodyPr/>
          <a:lstStyle/>
          <a:p>
            <a:endParaRPr lang="en-US"/>
          </a:p>
        </p:txBody>
      </p:sp>
      <p:sp>
        <p:nvSpPr>
          <p:cNvPr id="22545" name="Line 17"/>
          <p:cNvSpPr>
            <a:spLocks noChangeShapeType="1"/>
          </p:cNvSpPr>
          <p:nvPr/>
        </p:nvSpPr>
        <p:spPr bwMode="auto">
          <a:xfrm flipV="1">
            <a:off x="2707979" y="3749004"/>
            <a:ext cx="2201863" cy="14288"/>
          </a:xfrm>
          <a:prstGeom prst="line">
            <a:avLst/>
          </a:prstGeom>
          <a:noFill/>
          <a:ln w="38100">
            <a:solidFill>
              <a:srgbClr val="FF0000"/>
            </a:solidFill>
            <a:round/>
          </a:ln>
        </p:spPr>
        <p:txBody>
          <a:bodyPr/>
          <a:lstStyle/>
          <a:p>
            <a:endParaRPr lang="en-US"/>
          </a:p>
        </p:txBody>
      </p:sp>
      <p:sp>
        <p:nvSpPr>
          <p:cNvPr id="22546" name="Line 18"/>
          <p:cNvSpPr>
            <a:spLocks noChangeShapeType="1"/>
          </p:cNvSpPr>
          <p:nvPr/>
        </p:nvSpPr>
        <p:spPr bwMode="auto">
          <a:xfrm flipV="1">
            <a:off x="7582382" y="3756148"/>
            <a:ext cx="1157582" cy="7143"/>
          </a:xfrm>
          <a:prstGeom prst="line">
            <a:avLst/>
          </a:prstGeom>
          <a:noFill/>
          <a:ln w="38100">
            <a:solidFill>
              <a:srgbClr val="FF0000"/>
            </a:solidFill>
            <a:round/>
          </a:ln>
        </p:spPr>
        <p:txBody>
          <a:bodyPr/>
          <a:lstStyle/>
          <a:p>
            <a:endParaRPr lang="en-US"/>
          </a:p>
        </p:txBody>
      </p:sp>
      <p:sp>
        <p:nvSpPr>
          <p:cNvPr id="22547" name="Line 19"/>
          <p:cNvSpPr>
            <a:spLocks noChangeShapeType="1"/>
          </p:cNvSpPr>
          <p:nvPr/>
        </p:nvSpPr>
        <p:spPr bwMode="auto">
          <a:xfrm>
            <a:off x="9258781" y="3763291"/>
            <a:ext cx="941387" cy="0"/>
          </a:xfrm>
          <a:prstGeom prst="line">
            <a:avLst/>
          </a:prstGeom>
          <a:noFill/>
          <a:ln w="38100">
            <a:solidFill>
              <a:srgbClr val="FF0000"/>
            </a:solidFill>
            <a:round/>
          </a:ln>
        </p:spPr>
        <p:txBody>
          <a:bodyPr/>
          <a:lstStyle/>
          <a:p>
            <a:endParaRPr lang="en-US"/>
          </a:p>
        </p:txBody>
      </p:sp>
      <p:pic>
        <p:nvPicPr>
          <p:cNvPr id="4" name="Picture 3"/>
          <p:cNvPicPr>
            <a:picLocks noChangeAspect="1"/>
          </p:cNvPicPr>
          <p:nvPr/>
        </p:nvPicPr>
        <p:blipFill>
          <a:blip r:embed="rId2"/>
          <a:stretch>
            <a:fillRect/>
          </a:stretch>
        </p:blipFill>
        <p:spPr>
          <a:xfrm>
            <a:off x="1460195" y="4183185"/>
            <a:ext cx="9255029" cy="1009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44"/>
                                        </p:tgtEl>
                                        <p:attrNameLst>
                                          <p:attrName>style.visibility</p:attrName>
                                        </p:attrNameLst>
                                      </p:cBhvr>
                                      <p:to>
                                        <p:strVal val="visible"/>
                                      </p:to>
                                    </p:set>
                                    <p:animEffect transition="in" filter="blinds(horizontal)">
                                      <p:cBhvr>
                                        <p:cTn id="7" dur="500"/>
                                        <p:tgtEl>
                                          <p:spTgt spid="225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545"/>
                                        </p:tgtEl>
                                        <p:attrNameLst>
                                          <p:attrName>style.visibility</p:attrName>
                                        </p:attrNameLst>
                                      </p:cBhvr>
                                      <p:to>
                                        <p:strVal val="visible"/>
                                      </p:to>
                                    </p:set>
                                    <p:animEffect transition="in" filter="blinds(horizontal)">
                                      <p:cBhvr>
                                        <p:cTn id="12" dur="500"/>
                                        <p:tgtEl>
                                          <p:spTgt spid="225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546"/>
                                        </p:tgtEl>
                                        <p:attrNameLst>
                                          <p:attrName>style.visibility</p:attrName>
                                        </p:attrNameLst>
                                      </p:cBhvr>
                                      <p:to>
                                        <p:strVal val="visible"/>
                                      </p:to>
                                    </p:set>
                                    <p:animEffect transition="in" filter="blinds(horizontal)">
                                      <p:cBhvr>
                                        <p:cTn id="17" dur="500"/>
                                        <p:tgtEl>
                                          <p:spTgt spid="225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547"/>
                                        </p:tgtEl>
                                        <p:attrNameLst>
                                          <p:attrName>style.visibility</p:attrName>
                                        </p:attrNameLst>
                                      </p:cBhvr>
                                      <p:to>
                                        <p:strVal val="visible"/>
                                      </p:to>
                                    </p:set>
                                    <p:animEffect transition="in" filter="blinds(horizontal)">
                                      <p:cBhvr>
                                        <p:cTn id="22" dur="500"/>
                                        <p:tgtEl>
                                          <p:spTgt spid="2254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circle(in)">
                                      <p:cBhvr>
                                        <p:cTn id="2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P spid="22545" grpId="0" animBg="1"/>
      <p:bldP spid="22546" grpId="0" animBg="1"/>
      <p:bldP spid="225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369" y="798970"/>
            <a:ext cx="11759261" cy="5821850"/>
          </a:xfrm>
          <a:prstGeom prst="rect">
            <a:avLst/>
          </a:prstGeom>
        </p:spPr>
        <p:txBody>
          <a:bodyPr wrap="square">
            <a:spAutoFit/>
          </a:bodyPr>
          <a:lstStyle/>
          <a:p>
            <a:pPr algn="just">
              <a:lnSpc>
                <a:spcPct val="120000"/>
              </a:lnSpc>
            </a:pPr>
            <a:r>
              <a:rPr lang="en-US" sz="2600" dirty="0">
                <a:latin typeface="+mn-lt"/>
              </a:rPr>
              <a:t>Hi Sammy, </a:t>
            </a:r>
          </a:p>
          <a:p>
            <a:pPr algn="just">
              <a:lnSpc>
                <a:spcPct val="120000"/>
              </a:lnSpc>
            </a:pPr>
            <a:r>
              <a:rPr lang="en-US" sz="26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20000"/>
              </a:lnSpc>
            </a:pPr>
            <a:r>
              <a:rPr lang="en-US" sz="2600" dirty="0">
                <a:latin typeface="+mn-lt"/>
              </a:rPr>
              <a:t>Jane</a:t>
            </a:r>
          </a:p>
        </p:txBody>
      </p:sp>
      <p:sp>
        <p:nvSpPr>
          <p:cNvPr id="2" name="Rectangle 1"/>
          <p:cNvSpPr/>
          <p:nvPr/>
        </p:nvSpPr>
        <p:spPr>
          <a:xfrm>
            <a:off x="2127250" y="347281"/>
            <a:ext cx="9928225" cy="5847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panose="020F0502020204030204" pitchFamily="34" charset="0"/>
              </a:rPr>
              <a:t>Skim the text. Choose the correct answer. </a:t>
            </a:r>
          </a:p>
        </p:txBody>
      </p:sp>
      <p:sp>
        <p:nvSpPr>
          <p:cNvPr id="22530" name="TextBox 3"/>
          <p:cNvSpPr txBox="1">
            <a:spLocks noChangeArrowheads="1"/>
          </p:cNvSpPr>
          <p:nvPr/>
        </p:nvSpPr>
        <p:spPr bwMode="auto">
          <a:xfrm>
            <a:off x="5840413" y="1670050"/>
            <a:ext cx="185737" cy="369888"/>
          </a:xfrm>
          <a:prstGeom prst="rect">
            <a:avLst/>
          </a:prstGeom>
          <a:noFill/>
          <a:ln w="9525">
            <a:noFill/>
            <a:miter lim="800000"/>
          </a:ln>
        </p:spPr>
        <p:txBody>
          <a:bodyPr wrap="none">
            <a:spAutoFit/>
          </a:bodyPr>
          <a:lstStyle/>
          <a:p>
            <a:endParaRPr lang="en-US">
              <a:latin typeface="Calibri" panose="020F0502020204030204" pitchFamily="34" charset="0"/>
            </a:endParaRPr>
          </a:p>
        </p:txBody>
      </p:sp>
      <p:sp>
        <p:nvSpPr>
          <p:cNvPr id="11" name="TextBox 10"/>
          <p:cNvSpPr txBox="1"/>
          <p:nvPr/>
        </p:nvSpPr>
        <p:spPr>
          <a:xfrm>
            <a:off x="0" y="457200"/>
            <a:ext cx="1941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8140" name="Text Box 12"/>
          <p:cNvSpPr txBox="1">
            <a:spLocks noChangeArrowheads="1"/>
          </p:cNvSpPr>
          <p:nvPr/>
        </p:nvSpPr>
        <p:spPr bwMode="auto">
          <a:xfrm>
            <a:off x="8839571" y="860525"/>
            <a:ext cx="3019425" cy="523220"/>
          </a:xfrm>
          <a:prstGeom prst="rect">
            <a:avLst/>
          </a:prstGeom>
          <a:solidFill>
            <a:srgbClr val="FFFF99"/>
          </a:solidFill>
          <a:ln w="19050">
            <a:solidFill>
              <a:schemeClr val="tx1"/>
            </a:solidFill>
            <a:miter lim="800000"/>
          </a:ln>
        </p:spPr>
        <p:txBody>
          <a:bodyPr>
            <a:spAutoFit/>
          </a:bodyPr>
          <a:lstStyle/>
          <a:p>
            <a:pPr>
              <a:spcBef>
                <a:spcPct val="50000"/>
              </a:spcBef>
            </a:pPr>
            <a:r>
              <a:rPr lang="en-US" sz="2800" b="1" dirty="0">
                <a:solidFill>
                  <a:srgbClr val="FF0000"/>
                </a:solidFill>
                <a:latin typeface="+mj-lt"/>
              </a:rPr>
              <a:t>1. Washington, D.C</a:t>
            </a:r>
          </a:p>
        </p:txBody>
      </p:sp>
      <p:cxnSp>
        <p:nvCxnSpPr>
          <p:cNvPr id="5" name="Straight Connector 4"/>
          <p:cNvCxnSpPr/>
          <p:nvPr/>
        </p:nvCxnSpPr>
        <p:spPr>
          <a:xfrm>
            <a:off x="360608" y="2678806"/>
            <a:ext cx="22151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blinds(horizontal)">
                                      <p:cBhvr>
                                        <p:cTn id="12"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900" y="1039813"/>
            <a:ext cx="11458575" cy="12001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i="1" dirty="0">
                <a:solidFill>
                  <a:srgbClr val="0070C0"/>
                </a:solidFill>
                <a:latin typeface="+mn-lt"/>
                <a:cs typeface="+mn-cs"/>
              </a:rPr>
              <a:t>Read the instruction quickly.  What are we going to do? </a:t>
            </a:r>
          </a:p>
          <a:p>
            <a:pPr fontAlgn="auto">
              <a:spcBef>
                <a:spcPts val="0"/>
              </a:spcBef>
              <a:spcAft>
                <a:spcPts val="0"/>
              </a:spcAft>
              <a:defRPr/>
            </a:pPr>
            <a:r>
              <a:rPr lang="en-US" sz="3600" i="1" dirty="0">
                <a:solidFill>
                  <a:srgbClr val="FF0000"/>
                </a:solidFill>
                <a:latin typeface="+mn-lt"/>
                <a:cs typeface="+mn-cs"/>
              </a:rPr>
              <a:t>Read and circle the correct answer.</a:t>
            </a:r>
          </a:p>
        </p:txBody>
      </p:sp>
      <p:sp>
        <p:nvSpPr>
          <p:cNvPr id="19" name="TextBox 18"/>
          <p:cNvSpPr txBox="1"/>
          <p:nvPr/>
        </p:nvSpPr>
        <p:spPr>
          <a:xfrm>
            <a:off x="204788" y="457200"/>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23555" name="Rectangle 5"/>
          <p:cNvSpPr>
            <a:spLocks noChangeArrowheads="1"/>
          </p:cNvSpPr>
          <p:nvPr/>
        </p:nvSpPr>
        <p:spPr bwMode="auto">
          <a:xfrm>
            <a:off x="584200" y="3091548"/>
            <a:ext cx="8436027" cy="646331"/>
          </a:xfrm>
          <a:prstGeom prst="rect">
            <a:avLst/>
          </a:prstGeom>
          <a:noFill/>
          <a:ln w="9525">
            <a:noFill/>
            <a:miter lim="800000"/>
          </a:ln>
        </p:spPr>
        <p:txBody>
          <a:bodyPr wrap="none" anchor="ctr">
            <a:spAutoFit/>
          </a:bodyPr>
          <a:lstStyle/>
          <a:p>
            <a:r>
              <a:rPr lang="en-US" sz="3600" b="1" dirty="0">
                <a:latin typeface="+mj-lt"/>
              </a:rPr>
              <a:t>b. Now, read and circle the correct answer.</a:t>
            </a:r>
            <a:r>
              <a:rPr lang="en-US" sz="3600" dirty="0">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175" y="627063"/>
            <a:ext cx="3265488" cy="584200"/>
          </a:xfrm>
          <a:prstGeom prst="rect">
            <a:avLst/>
          </a:prstGeom>
          <a:solidFill>
            <a:srgbClr val="0070C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200" b="1" dirty="0">
                <a:solidFill>
                  <a:schemeClr val="bg1"/>
                </a:solidFill>
                <a:latin typeface="+mn-lt"/>
                <a:cs typeface="+mn-cs"/>
              </a:rPr>
              <a:t>LESSON OUTLINE</a:t>
            </a:r>
          </a:p>
        </p:txBody>
      </p:sp>
      <p:pic>
        <p:nvPicPr>
          <p:cNvPr id="7170" name="Picture 5"/>
          <p:cNvPicPr>
            <a:picLocks noChangeAspect="1"/>
          </p:cNvPicPr>
          <p:nvPr/>
        </p:nvPicPr>
        <p:blipFill>
          <a:blip r:embed="rId2"/>
          <a:srcRect/>
          <a:stretch>
            <a:fillRect/>
          </a:stretch>
        </p:blipFill>
        <p:spPr bwMode="auto">
          <a:xfrm>
            <a:off x="1939925" y="1573213"/>
            <a:ext cx="1920875" cy="569912"/>
          </a:xfrm>
          <a:prstGeom prst="rect">
            <a:avLst/>
          </a:prstGeom>
          <a:noFill/>
          <a:ln w="9525">
            <a:noFill/>
            <a:miter lim="800000"/>
            <a:headEnd/>
            <a:tailEnd/>
          </a:ln>
        </p:spPr>
      </p:pic>
      <p:pic>
        <p:nvPicPr>
          <p:cNvPr id="7171" name="Picture 6"/>
          <p:cNvPicPr>
            <a:picLocks noChangeAspect="1"/>
          </p:cNvPicPr>
          <p:nvPr/>
        </p:nvPicPr>
        <p:blipFill>
          <a:blip r:embed="rId3"/>
          <a:srcRect/>
          <a:stretch>
            <a:fillRect/>
          </a:stretch>
        </p:blipFill>
        <p:spPr bwMode="auto">
          <a:xfrm>
            <a:off x="2416175" y="2503488"/>
            <a:ext cx="3492500" cy="661987"/>
          </a:xfrm>
          <a:prstGeom prst="rect">
            <a:avLst/>
          </a:prstGeom>
          <a:noFill/>
          <a:ln w="9525">
            <a:noFill/>
            <a:miter lim="800000"/>
            <a:headEnd/>
            <a:tailEnd/>
          </a:ln>
        </p:spPr>
      </p:pic>
      <p:sp>
        <p:nvSpPr>
          <p:cNvPr id="11" name="Round Diagonal Corner Rectangle 10"/>
          <p:cNvSpPr/>
          <p:nvPr/>
        </p:nvSpPr>
        <p:spPr>
          <a:xfrm>
            <a:off x="2927350" y="4916488"/>
            <a:ext cx="2378075" cy="539750"/>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Consolidation</a:t>
            </a:r>
          </a:p>
        </p:txBody>
      </p:sp>
      <p:pic>
        <p:nvPicPr>
          <p:cNvPr id="7173" name="Picture 8"/>
          <p:cNvPicPr>
            <a:picLocks noChangeAspect="1" noChangeArrowheads="1"/>
          </p:cNvPicPr>
          <p:nvPr/>
        </p:nvPicPr>
        <p:blipFill>
          <a:blip r:embed="rId4"/>
          <a:srcRect/>
          <a:stretch>
            <a:fillRect/>
          </a:stretch>
        </p:blipFill>
        <p:spPr bwMode="auto">
          <a:xfrm>
            <a:off x="1801813" y="3587750"/>
            <a:ext cx="2606675" cy="7175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7279785" y="481487"/>
            <a:ext cx="4201181" cy="58763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788" y="490538"/>
            <a:ext cx="1604962"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Pre - reading</a:t>
            </a:r>
          </a:p>
        </p:txBody>
      </p:sp>
      <p:sp>
        <p:nvSpPr>
          <p:cNvPr id="4" name="Rectangle 3"/>
          <p:cNvSpPr/>
          <p:nvPr/>
        </p:nvSpPr>
        <p:spPr>
          <a:xfrm>
            <a:off x="1912938" y="490538"/>
            <a:ext cx="8648700" cy="61436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400" i="1" dirty="0">
                <a:solidFill>
                  <a:srgbClr val="0070C0"/>
                </a:solidFill>
                <a:latin typeface="+mn-lt"/>
                <a:cs typeface="+mn-cs"/>
              </a:rPr>
              <a:t>Read the questions. Underline the key words.  </a:t>
            </a:r>
          </a:p>
        </p:txBody>
      </p:sp>
      <p:sp>
        <p:nvSpPr>
          <p:cNvPr id="5" name="Rectangle 4"/>
          <p:cNvSpPr/>
          <p:nvPr/>
        </p:nvSpPr>
        <p:spPr>
          <a:xfrm>
            <a:off x="299871" y="1114231"/>
            <a:ext cx="11592258" cy="5341719"/>
          </a:xfrm>
          <a:prstGeom prst="rect">
            <a:avLst/>
          </a:prstGeom>
        </p:spPr>
        <p:txBody>
          <a:bodyPr wrap="square">
            <a:spAutoFit/>
          </a:bodyPr>
          <a:lstStyle/>
          <a:p>
            <a:pPr>
              <a:lnSpc>
                <a:spcPct val="120000"/>
              </a:lnSpc>
            </a:pPr>
            <a:r>
              <a:rPr lang="en-US" sz="2600" b="1" dirty="0">
                <a:latin typeface="+mn-lt"/>
              </a:rPr>
              <a:t>b. Now, read and circle the correct answer. </a:t>
            </a:r>
            <a:endParaRPr lang="en-US" sz="2600" dirty="0">
              <a:latin typeface="+mn-lt"/>
            </a:endParaRPr>
          </a:p>
          <a:p>
            <a:pPr marL="457200" indent="-457200">
              <a:lnSpc>
                <a:spcPct val="120000"/>
              </a:lnSpc>
              <a:buAutoNum type="arabicPeriod"/>
            </a:pPr>
            <a:r>
              <a:rPr lang="en-US" sz="2600" dirty="0">
                <a:latin typeface="+mn-lt"/>
              </a:rPr>
              <a:t>So far, Jane has visited… </a:t>
            </a:r>
          </a:p>
          <a:p>
            <a:pPr>
              <a:lnSpc>
                <a:spcPct val="120000"/>
              </a:lnSpc>
            </a:pPr>
            <a:r>
              <a:rPr lang="en-US" sz="2600" dirty="0">
                <a:latin typeface="+mn-lt"/>
              </a:rPr>
              <a:t>	a. Georgetown. 		b. the museum. 		c. the Potomac River. </a:t>
            </a:r>
          </a:p>
          <a:p>
            <a:pPr>
              <a:lnSpc>
                <a:spcPct val="120000"/>
              </a:lnSpc>
            </a:pPr>
            <a:r>
              <a:rPr lang="en-US" sz="2600" dirty="0">
                <a:latin typeface="+mn-lt"/>
              </a:rPr>
              <a:t>2. Tomorrow she's going to…</a:t>
            </a:r>
          </a:p>
          <a:p>
            <a:pPr>
              <a:lnSpc>
                <a:spcPct val="120000"/>
              </a:lnSpc>
            </a:pPr>
            <a:r>
              <a:rPr lang="en-US" sz="2600" dirty="0">
                <a:latin typeface="+mn-lt"/>
              </a:rPr>
              <a:t>	a. the Lincoln Memorial. 	b. the Potomac River. 	c. the museum. </a:t>
            </a:r>
          </a:p>
          <a:p>
            <a:pPr>
              <a:lnSpc>
                <a:spcPct val="120000"/>
              </a:lnSpc>
            </a:pPr>
            <a:r>
              <a:rPr lang="en-US" sz="2600" dirty="0">
                <a:latin typeface="+mn-lt"/>
              </a:rPr>
              <a:t>3. They are going to New York… </a:t>
            </a:r>
          </a:p>
          <a:p>
            <a:pPr>
              <a:lnSpc>
                <a:spcPct val="120000"/>
              </a:lnSpc>
            </a:pPr>
            <a:r>
              <a:rPr lang="en-US" sz="2600" dirty="0">
                <a:latin typeface="+mn-lt"/>
              </a:rPr>
              <a:t>	a. by ferry. 			b. by bus. 			c. by plane. </a:t>
            </a:r>
          </a:p>
          <a:p>
            <a:pPr>
              <a:lnSpc>
                <a:spcPct val="120000"/>
              </a:lnSpc>
            </a:pPr>
            <a:r>
              <a:rPr lang="en-US" sz="2600" dirty="0">
                <a:latin typeface="+mn-lt"/>
              </a:rPr>
              <a:t>4. Jane is looking forward to… </a:t>
            </a:r>
          </a:p>
          <a:p>
            <a:pPr>
              <a:lnSpc>
                <a:spcPct val="120000"/>
              </a:lnSpc>
            </a:pPr>
            <a:r>
              <a:rPr lang="en-US" sz="2600" dirty="0">
                <a:latin typeface="+mn-lt"/>
              </a:rPr>
              <a:t>	a. going to Yankee Stadium. b. her summer holiday. 	c. eating street food. </a:t>
            </a:r>
          </a:p>
          <a:p>
            <a:pPr>
              <a:lnSpc>
                <a:spcPct val="120000"/>
              </a:lnSpc>
            </a:pPr>
            <a:r>
              <a:rPr lang="en-US" sz="2600" dirty="0">
                <a:latin typeface="+mn-lt"/>
              </a:rPr>
              <a:t>5. Sammy is in… </a:t>
            </a:r>
          </a:p>
          <a:p>
            <a:pPr>
              <a:lnSpc>
                <a:spcPct val="120000"/>
              </a:lnSpc>
            </a:pPr>
            <a:r>
              <a:rPr lang="en-US" sz="2600" dirty="0">
                <a:latin typeface="+mn-lt"/>
              </a:rPr>
              <a:t>	a. New York. 			b. London. 			c. Washington. </a:t>
            </a:r>
          </a:p>
        </p:txBody>
      </p:sp>
      <p:cxnSp>
        <p:nvCxnSpPr>
          <p:cNvPr id="6" name="Straight Connector 5"/>
          <p:cNvCxnSpPr/>
          <p:nvPr/>
        </p:nvCxnSpPr>
        <p:spPr>
          <a:xfrm>
            <a:off x="2975019" y="2047741"/>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96342" y="3024389"/>
            <a:ext cx="1302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66748" y="3024389"/>
            <a:ext cx="1194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4826" y="3977425"/>
            <a:ext cx="594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68202" y="3977425"/>
            <a:ext cx="12230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4826" y="4917584"/>
            <a:ext cx="594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97863" y="4917584"/>
            <a:ext cx="2060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44826" y="587062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60619" y="5870620"/>
            <a:ext cx="246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00" y="1112860"/>
            <a:ext cx="11947300" cy="461665"/>
          </a:xfrm>
          <a:prstGeom prst="rect">
            <a:avLst/>
          </a:prstGeom>
        </p:spPr>
        <p:txBody>
          <a:bodyPr wrap="square">
            <a:spAutoFit/>
          </a:bodyPr>
          <a:lstStyle/>
          <a:p>
            <a:r>
              <a:rPr lang="en-US" sz="2400" dirty="0">
                <a:latin typeface="+mn-lt"/>
              </a:rPr>
              <a:t> 1. So far, Jane has visited…         a. Georgetown.    b. the museum.     c. the Potomac River. </a:t>
            </a:r>
          </a:p>
        </p:txBody>
      </p:sp>
      <p:sp>
        <p:nvSpPr>
          <p:cNvPr id="2" name="Rectangle 1"/>
          <p:cNvSpPr/>
          <p:nvPr/>
        </p:nvSpPr>
        <p:spPr>
          <a:xfrm>
            <a:off x="2263775" y="360160"/>
            <a:ext cx="69861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correct answer. </a:t>
            </a:r>
          </a:p>
        </p:txBody>
      </p:sp>
      <p:sp>
        <p:nvSpPr>
          <p:cNvPr id="3" name="TextBox 2"/>
          <p:cNvSpPr txBox="1"/>
          <p:nvPr/>
        </p:nvSpPr>
        <p:spPr>
          <a:xfrm>
            <a:off x="127000" y="457200"/>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25605" name="Line 11"/>
          <p:cNvSpPr>
            <a:spLocks noChangeShapeType="1"/>
          </p:cNvSpPr>
          <p:nvPr/>
        </p:nvSpPr>
        <p:spPr bwMode="auto">
          <a:xfrm>
            <a:off x="1550754" y="1505911"/>
            <a:ext cx="484187" cy="0"/>
          </a:xfrm>
          <a:prstGeom prst="line">
            <a:avLst/>
          </a:prstGeom>
          <a:noFill/>
          <a:ln w="38100">
            <a:solidFill>
              <a:srgbClr val="FF0000"/>
            </a:solidFill>
            <a:round/>
          </a:ln>
        </p:spPr>
        <p:txBody>
          <a:bodyPr/>
          <a:lstStyle/>
          <a:p>
            <a:endParaRPr lang="en-US"/>
          </a:p>
        </p:txBody>
      </p:sp>
      <p:sp>
        <p:nvSpPr>
          <p:cNvPr id="25606" name="Line 12"/>
          <p:cNvSpPr>
            <a:spLocks noChangeShapeType="1"/>
          </p:cNvSpPr>
          <p:nvPr/>
        </p:nvSpPr>
        <p:spPr bwMode="auto">
          <a:xfrm flipV="1">
            <a:off x="2621129" y="1505911"/>
            <a:ext cx="816118" cy="0"/>
          </a:xfrm>
          <a:prstGeom prst="line">
            <a:avLst/>
          </a:prstGeom>
          <a:noFill/>
          <a:ln w="38100">
            <a:solidFill>
              <a:srgbClr val="FF0000"/>
            </a:solidFill>
            <a:round/>
          </a:ln>
        </p:spPr>
        <p:txBody>
          <a:bodyPr/>
          <a:lstStyle/>
          <a:p>
            <a:endParaRPr lang="en-US"/>
          </a:p>
        </p:txBody>
      </p:sp>
      <p:sp>
        <p:nvSpPr>
          <p:cNvPr id="54286" name="Oval 14"/>
          <p:cNvSpPr>
            <a:spLocks noChangeArrowheads="1"/>
          </p:cNvSpPr>
          <p:nvPr/>
        </p:nvSpPr>
        <p:spPr bwMode="auto">
          <a:xfrm>
            <a:off x="4192030" y="1148571"/>
            <a:ext cx="360719" cy="373978"/>
          </a:xfrm>
          <a:prstGeom prst="ellipse">
            <a:avLst/>
          </a:prstGeom>
          <a:noFill/>
          <a:ln w="28575">
            <a:solidFill>
              <a:srgbClr val="FF0000"/>
            </a:solidFill>
            <a:round/>
          </a:ln>
        </p:spPr>
        <p:txBody>
          <a:bodyPr wrap="none" anchor="ctr"/>
          <a:lstStyle/>
          <a:p>
            <a:endParaRPr lang="en-US"/>
          </a:p>
        </p:txBody>
      </p:sp>
      <p:sp>
        <p:nvSpPr>
          <p:cNvPr id="13" name="Rectangle 12"/>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cxnSp>
        <p:nvCxnSpPr>
          <p:cNvPr id="6" name="Straight Connector 5"/>
          <p:cNvCxnSpPr/>
          <p:nvPr/>
        </p:nvCxnSpPr>
        <p:spPr>
          <a:xfrm>
            <a:off x="6816313" y="2469491"/>
            <a:ext cx="466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2132" y="2921358"/>
            <a:ext cx="39979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4286"/>
                                        </p:tgtEl>
                                        <p:attrNameLst>
                                          <p:attrName>style.visibility</p:attrName>
                                        </p:attrNameLst>
                                      </p:cBhvr>
                                      <p:to>
                                        <p:strVal val="visible"/>
                                      </p:to>
                                    </p:set>
                                    <p:animEffect transition="in" filter="blinds(horizontal)">
                                      <p:cBhvr>
                                        <p:cTn id="15" dur="5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correct answer. </a:t>
            </a:r>
          </a:p>
        </p:txBody>
      </p:sp>
      <p:sp>
        <p:nvSpPr>
          <p:cNvPr id="5" name="Rectangle 4"/>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6" name="Rectangle 5"/>
          <p:cNvSpPr/>
          <p:nvPr/>
        </p:nvSpPr>
        <p:spPr>
          <a:xfrm>
            <a:off x="281186" y="1045682"/>
            <a:ext cx="11910814" cy="461665"/>
          </a:xfrm>
          <a:prstGeom prst="rect">
            <a:avLst/>
          </a:prstGeom>
        </p:spPr>
        <p:txBody>
          <a:bodyPr wrap="square">
            <a:spAutoFit/>
          </a:bodyPr>
          <a:lstStyle/>
          <a:p>
            <a:r>
              <a:rPr lang="en-US" sz="2400" dirty="0">
                <a:latin typeface="+mn-lt"/>
              </a:rPr>
              <a:t> 2. Tomorrow she's going to…  a. the Lincoln Memorial.   b. the Potomac River.  c. the museum. </a:t>
            </a:r>
          </a:p>
        </p:txBody>
      </p:sp>
      <p:sp>
        <p:nvSpPr>
          <p:cNvPr id="7" name="Line 13"/>
          <p:cNvSpPr>
            <a:spLocks noChangeShapeType="1"/>
          </p:cNvSpPr>
          <p:nvPr/>
        </p:nvSpPr>
        <p:spPr bwMode="auto">
          <a:xfrm flipV="1">
            <a:off x="10355531" y="3375896"/>
            <a:ext cx="1145301" cy="0"/>
          </a:xfrm>
          <a:prstGeom prst="line">
            <a:avLst/>
          </a:prstGeom>
          <a:noFill/>
          <a:ln w="38100">
            <a:solidFill>
              <a:srgbClr val="FF0000"/>
            </a:solidFill>
            <a:round/>
          </a:ln>
        </p:spPr>
        <p:txBody>
          <a:bodyPr/>
          <a:lstStyle/>
          <a:p>
            <a:endParaRPr lang="en-US"/>
          </a:p>
        </p:txBody>
      </p:sp>
      <p:sp>
        <p:nvSpPr>
          <p:cNvPr id="8" name="Line 14"/>
          <p:cNvSpPr>
            <a:spLocks noChangeShapeType="1"/>
          </p:cNvSpPr>
          <p:nvPr/>
        </p:nvSpPr>
        <p:spPr bwMode="auto">
          <a:xfrm flipV="1">
            <a:off x="684502" y="3820550"/>
            <a:ext cx="10816331" cy="1590"/>
          </a:xfrm>
          <a:prstGeom prst="line">
            <a:avLst/>
          </a:prstGeom>
          <a:noFill/>
          <a:ln w="38100">
            <a:solidFill>
              <a:srgbClr val="FF0000"/>
            </a:solidFill>
            <a:round/>
          </a:ln>
        </p:spPr>
        <p:txBody>
          <a:bodyPr/>
          <a:lstStyle/>
          <a:p>
            <a:endParaRPr lang="en-US" dirty="0"/>
          </a:p>
        </p:txBody>
      </p:sp>
      <p:sp>
        <p:nvSpPr>
          <p:cNvPr id="9" name="Line 15"/>
          <p:cNvSpPr>
            <a:spLocks noChangeShapeType="1"/>
          </p:cNvSpPr>
          <p:nvPr/>
        </p:nvSpPr>
        <p:spPr bwMode="auto">
          <a:xfrm flipV="1">
            <a:off x="684502" y="4257644"/>
            <a:ext cx="538277" cy="1591"/>
          </a:xfrm>
          <a:prstGeom prst="line">
            <a:avLst/>
          </a:prstGeom>
          <a:noFill/>
          <a:ln w="38100">
            <a:solidFill>
              <a:srgbClr val="FF0000"/>
            </a:solidFill>
            <a:round/>
          </a:ln>
        </p:spPr>
        <p:txBody>
          <a:bodyPr/>
          <a:lstStyle/>
          <a:p>
            <a:endParaRPr lang="en-US"/>
          </a:p>
        </p:txBody>
      </p:sp>
      <p:sp>
        <p:nvSpPr>
          <p:cNvPr id="10" name="Oval 16"/>
          <p:cNvSpPr>
            <a:spLocks noChangeArrowheads="1"/>
          </p:cNvSpPr>
          <p:nvPr/>
        </p:nvSpPr>
        <p:spPr bwMode="auto">
          <a:xfrm>
            <a:off x="7166489" y="1063915"/>
            <a:ext cx="432046" cy="469190"/>
          </a:xfrm>
          <a:prstGeom prst="ellipse">
            <a:avLst/>
          </a:prstGeom>
          <a:noFill/>
          <a:ln w="28575">
            <a:solidFill>
              <a:srgbClr val="FF0000"/>
            </a:solidFill>
            <a:round/>
          </a:ln>
        </p:spPr>
        <p:txBody>
          <a:bodyPr wrap="none" anchor="ctr"/>
          <a:lstStyle/>
          <a:p>
            <a:endParaRPr lang="en-US"/>
          </a:p>
        </p:txBody>
      </p:sp>
      <p:sp>
        <p:nvSpPr>
          <p:cNvPr id="11" name="Line 11"/>
          <p:cNvSpPr>
            <a:spLocks noChangeShapeType="1"/>
          </p:cNvSpPr>
          <p:nvPr/>
        </p:nvSpPr>
        <p:spPr bwMode="auto">
          <a:xfrm>
            <a:off x="710973" y="1431655"/>
            <a:ext cx="1291081" cy="2815"/>
          </a:xfrm>
          <a:prstGeom prst="line">
            <a:avLst/>
          </a:prstGeom>
          <a:noFill/>
          <a:ln w="28575">
            <a:solidFill>
              <a:srgbClr val="FF0000"/>
            </a:solidFill>
            <a:round/>
          </a:ln>
        </p:spPr>
        <p:txBody>
          <a:bodyPr/>
          <a:lstStyle/>
          <a:p>
            <a:endParaRPr lang="en-US"/>
          </a:p>
        </p:txBody>
      </p:sp>
      <p:sp>
        <p:nvSpPr>
          <p:cNvPr id="12" name="Line 12"/>
          <p:cNvSpPr>
            <a:spLocks noChangeShapeType="1"/>
          </p:cNvSpPr>
          <p:nvPr/>
        </p:nvSpPr>
        <p:spPr bwMode="auto">
          <a:xfrm flipV="1">
            <a:off x="2773687" y="1431655"/>
            <a:ext cx="652907" cy="16932"/>
          </a:xfrm>
          <a:prstGeom prst="line">
            <a:avLst/>
          </a:prstGeom>
          <a:noFill/>
          <a:ln w="28575">
            <a:solidFill>
              <a:srgbClr val="FF0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correct answer. </a:t>
            </a:r>
          </a:p>
        </p:txBody>
      </p:sp>
      <p:sp>
        <p:nvSpPr>
          <p:cNvPr id="5" name="Rectangle 4"/>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p:cNvSpPr>
            <a:spLocks noChangeShapeType="1"/>
          </p:cNvSpPr>
          <p:nvPr/>
        </p:nvSpPr>
        <p:spPr bwMode="auto">
          <a:xfrm>
            <a:off x="616305" y="4672144"/>
            <a:ext cx="5127673" cy="15765"/>
          </a:xfrm>
          <a:prstGeom prst="line">
            <a:avLst/>
          </a:prstGeom>
          <a:noFill/>
          <a:ln w="38100">
            <a:solidFill>
              <a:srgbClr val="FF0000"/>
            </a:solidFill>
            <a:round/>
          </a:ln>
        </p:spPr>
        <p:txBody>
          <a:bodyPr/>
          <a:lstStyle/>
          <a:p>
            <a:endParaRPr lang="en-US"/>
          </a:p>
        </p:txBody>
      </p:sp>
      <p:sp>
        <p:nvSpPr>
          <p:cNvPr id="9" name="Line 15"/>
          <p:cNvSpPr>
            <a:spLocks noChangeShapeType="1"/>
          </p:cNvSpPr>
          <p:nvPr/>
        </p:nvSpPr>
        <p:spPr bwMode="auto">
          <a:xfrm flipH="1">
            <a:off x="11204618" y="4247944"/>
            <a:ext cx="361100" cy="2083"/>
          </a:xfrm>
          <a:prstGeom prst="line">
            <a:avLst/>
          </a:prstGeom>
          <a:noFill/>
          <a:ln w="28575">
            <a:solidFill>
              <a:srgbClr val="FF0000"/>
            </a:solidFill>
            <a:round/>
          </a:ln>
        </p:spPr>
        <p:txBody>
          <a:bodyPr/>
          <a:lstStyle/>
          <a:p>
            <a:endParaRPr lang="en-US"/>
          </a:p>
        </p:txBody>
      </p:sp>
      <p:sp>
        <p:nvSpPr>
          <p:cNvPr id="10" name="Oval 16"/>
          <p:cNvSpPr>
            <a:spLocks noChangeArrowheads="1"/>
          </p:cNvSpPr>
          <p:nvPr/>
        </p:nvSpPr>
        <p:spPr bwMode="auto">
          <a:xfrm>
            <a:off x="8518770" y="1025278"/>
            <a:ext cx="432046" cy="469190"/>
          </a:xfrm>
          <a:prstGeom prst="ellipse">
            <a:avLst/>
          </a:prstGeom>
          <a:noFill/>
          <a:ln w="28575">
            <a:solidFill>
              <a:srgbClr val="FF0000"/>
            </a:solidFill>
            <a:round/>
          </a:ln>
        </p:spPr>
        <p:txBody>
          <a:bodyPr wrap="none" anchor="ctr"/>
          <a:lstStyle/>
          <a:p>
            <a:endParaRPr lang="en-US"/>
          </a:p>
        </p:txBody>
      </p:sp>
      <p:sp>
        <p:nvSpPr>
          <p:cNvPr id="13" name="Rectangle 12"/>
          <p:cNvSpPr/>
          <p:nvPr/>
        </p:nvSpPr>
        <p:spPr>
          <a:xfrm>
            <a:off x="446356" y="987230"/>
            <a:ext cx="11627476" cy="492443"/>
          </a:xfrm>
          <a:prstGeom prst="rect">
            <a:avLst/>
          </a:prstGeom>
        </p:spPr>
        <p:txBody>
          <a:bodyPr wrap="square">
            <a:spAutoFit/>
          </a:bodyPr>
          <a:lstStyle/>
          <a:p>
            <a:r>
              <a:rPr lang="en-US" sz="2600" dirty="0">
                <a:latin typeface="+mn-lt"/>
              </a:rPr>
              <a:t>3. They are going to New York…     a. by ferry.     b. by bus.      c. by plane. </a:t>
            </a:r>
          </a:p>
        </p:txBody>
      </p:sp>
      <p:sp>
        <p:nvSpPr>
          <p:cNvPr id="14" name="Line 13"/>
          <p:cNvSpPr>
            <a:spLocks noChangeShapeType="1"/>
          </p:cNvSpPr>
          <p:nvPr/>
        </p:nvSpPr>
        <p:spPr bwMode="auto">
          <a:xfrm>
            <a:off x="3280109" y="1406097"/>
            <a:ext cx="1214889" cy="0"/>
          </a:xfrm>
          <a:prstGeom prst="line">
            <a:avLst/>
          </a:prstGeom>
          <a:noFill/>
          <a:ln w="38100">
            <a:solidFill>
              <a:srgbClr val="FF0000"/>
            </a:solidFill>
            <a:round/>
          </a:ln>
        </p:spPr>
        <p:txBody>
          <a:bodyPr/>
          <a:lstStyle/>
          <a:p>
            <a:endParaRPr lang="en-US"/>
          </a:p>
        </p:txBody>
      </p:sp>
      <p:sp>
        <p:nvSpPr>
          <p:cNvPr id="15" name="Line 11"/>
          <p:cNvSpPr>
            <a:spLocks noChangeShapeType="1"/>
          </p:cNvSpPr>
          <p:nvPr/>
        </p:nvSpPr>
        <p:spPr bwMode="auto">
          <a:xfrm>
            <a:off x="856657" y="1406097"/>
            <a:ext cx="596758" cy="0"/>
          </a:xfrm>
          <a:prstGeom prst="line">
            <a:avLst/>
          </a:prstGeom>
          <a:noFill/>
          <a:ln w="38100">
            <a:solidFill>
              <a:srgbClr val="FF0000"/>
            </a:solidFill>
            <a:round/>
          </a:ln>
        </p:spPr>
        <p:txBody>
          <a:bodyPr/>
          <a:lstStyle/>
          <a:p>
            <a:endParaRPr lang="en-US"/>
          </a:p>
        </p:txBody>
      </p:sp>
      <p:sp>
        <p:nvSpPr>
          <p:cNvPr id="16" name="Line 12"/>
          <p:cNvSpPr>
            <a:spLocks noChangeShapeType="1"/>
          </p:cNvSpPr>
          <p:nvPr/>
        </p:nvSpPr>
        <p:spPr bwMode="auto">
          <a:xfrm>
            <a:off x="2077109" y="1406097"/>
            <a:ext cx="704591" cy="0"/>
          </a:xfrm>
          <a:prstGeom prst="line">
            <a:avLst/>
          </a:prstGeom>
          <a:noFill/>
          <a:ln w="38100">
            <a:solidFill>
              <a:srgbClr val="FF0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3033" y="985040"/>
            <a:ext cx="12192000" cy="438582"/>
          </a:xfrm>
          <a:prstGeom prst="rect">
            <a:avLst/>
          </a:prstGeom>
        </p:spPr>
        <p:txBody>
          <a:bodyPr wrap="square">
            <a:spAutoFit/>
          </a:bodyPr>
          <a:lstStyle/>
          <a:p>
            <a:r>
              <a:rPr lang="en-US" sz="2250" dirty="0">
                <a:latin typeface="+mn-lt"/>
              </a:rPr>
              <a:t>4. Jane is looking forward to… a. going to Yankee Stadium. b. her summer holiday. c. eating street food. </a:t>
            </a:r>
          </a:p>
        </p:txBody>
      </p:sp>
      <p:sp>
        <p:nvSpPr>
          <p:cNvPr id="3" name="TextBox 2"/>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correct answer. </a:t>
            </a:r>
          </a:p>
        </p:txBody>
      </p:sp>
      <p:sp>
        <p:nvSpPr>
          <p:cNvPr id="5" name="Rectangle 4"/>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p:cNvSpPr>
            <a:spLocks noChangeShapeType="1"/>
          </p:cNvSpPr>
          <p:nvPr/>
        </p:nvSpPr>
        <p:spPr bwMode="auto">
          <a:xfrm flipV="1">
            <a:off x="5839115" y="4689192"/>
            <a:ext cx="5674598" cy="10796"/>
          </a:xfrm>
          <a:prstGeom prst="line">
            <a:avLst/>
          </a:prstGeom>
          <a:noFill/>
          <a:ln w="38100">
            <a:solidFill>
              <a:srgbClr val="FF0000"/>
            </a:solidFill>
            <a:round/>
          </a:ln>
        </p:spPr>
        <p:txBody>
          <a:bodyPr/>
          <a:lstStyle/>
          <a:p>
            <a:endParaRPr lang="en-US"/>
          </a:p>
        </p:txBody>
      </p:sp>
      <p:sp>
        <p:nvSpPr>
          <p:cNvPr id="9" name="Line 15"/>
          <p:cNvSpPr>
            <a:spLocks noChangeShapeType="1"/>
          </p:cNvSpPr>
          <p:nvPr/>
        </p:nvSpPr>
        <p:spPr bwMode="auto">
          <a:xfrm flipV="1">
            <a:off x="687018" y="5110828"/>
            <a:ext cx="7156216" cy="2"/>
          </a:xfrm>
          <a:prstGeom prst="line">
            <a:avLst/>
          </a:prstGeom>
          <a:noFill/>
          <a:ln w="38100">
            <a:solidFill>
              <a:srgbClr val="FF0000"/>
            </a:solidFill>
            <a:round/>
          </a:ln>
        </p:spPr>
        <p:txBody>
          <a:bodyPr/>
          <a:lstStyle/>
          <a:p>
            <a:endParaRPr lang="en-US"/>
          </a:p>
        </p:txBody>
      </p:sp>
      <p:sp>
        <p:nvSpPr>
          <p:cNvPr id="10" name="Oval 16"/>
          <p:cNvSpPr>
            <a:spLocks noChangeArrowheads="1"/>
          </p:cNvSpPr>
          <p:nvPr/>
        </p:nvSpPr>
        <p:spPr bwMode="auto">
          <a:xfrm>
            <a:off x="3647976" y="1038157"/>
            <a:ext cx="288758" cy="382285"/>
          </a:xfrm>
          <a:prstGeom prst="ellipse">
            <a:avLst/>
          </a:prstGeom>
          <a:noFill/>
          <a:ln w="28575">
            <a:solidFill>
              <a:srgbClr val="FF0000"/>
            </a:solidFill>
            <a:round/>
          </a:ln>
        </p:spPr>
        <p:txBody>
          <a:bodyPr wrap="none" anchor="ctr"/>
          <a:lstStyle/>
          <a:p>
            <a:endParaRPr lang="en-US"/>
          </a:p>
        </p:txBody>
      </p:sp>
      <p:sp>
        <p:nvSpPr>
          <p:cNvPr id="14" name="Line 13"/>
          <p:cNvSpPr>
            <a:spLocks noChangeShapeType="1"/>
          </p:cNvSpPr>
          <p:nvPr/>
        </p:nvSpPr>
        <p:spPr bwMode="auto">
          <a:xfrm flipV="1">
            <a:off x="1333242" y="1357860"/>
            <a:ext cx="2093352" cy="1590"/>
          </a:xfrm>
          <a:prstGeom prst="line">
            <a:avLst/>
          </a:prstGeom>
          <a:noFill/>
          <a:ln w="38100">
            <a:solidFill>
              <a:srgbClr val="FF0000"/>
            </a:solidFill>
            <a:round/>
          </a:ln>
        </p:spPr>
        <p:txBody>
          <a:bodyPr/>
          <a:lstStyle/>
          <a:p>
            <a:endParaRPr lang="en-US"/>
          </a:p>
        </p:txBody>
      </p:sp>
      <p:sp>
        <p:nvSpPr>
          <p:cNvPr id="15" name="Line 11"/>
          <p:cNvSpPr>
            <a:spLocks noChangeShapeType="1"/>
          </p:cNvSpPr>
          <p:nvPr/>
        </p:nvSpPr>
        <p:spPr bwMode="auto">
          <a:xfrm>
            <a:off x="414144" y="1367918"/>
            <a:ext cx="586883" cy="0"/>
          </a:xfrm>
          <a:prstGeom prst="line">
            <a:avLst/>
          </a:prstGeom>
          <a:noFill/>
          <a:ln w="38100">
            <a:solidFill>
              <a:srgbClr val="FF0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4524" y="948263"/>
            <a:ext cx="11502980" cy="461665"/>
          </a:xfrm>
          <a:prstGeom prst="rect">
            <a:avLst/>
          </a:prstGeom>
        </p:spPr>
        <p:txBody>
          <a:bodyPr wrap="square">
            <a:spAutoFit/>
          </a:bodyPr>
          <a:lstStyle/>
          <a:p>
            <a:r>
              <a:rPr lang="en-US" sz="2400" dirty="0">
                <a:latin typeface="+mn-lt"/>
              </a:rPr>
              <a:t>5. Sammy is in…     a. New York.        b. London.         c. Washington. </a:t>
            </a:r>
          </a:p>
        </p:txBody>
      </p:sp>
      <p:sp>
        <p:nvSpPr>
          <p:cNvPr id="3" name="TextBox 2"/>
          <p:cNvSpPr txBox="1"/>
          <p:nvPr/>
        </p:nvSpPr>
        <p:spPr>
          <a:xfrm>
            <a:off x="114121" y="470079"/>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While - reading</a:t>
            </a:r>
          </a:p>
        </p:txBody>
      </p:sp>
      <p:sp>
        <p:nvSpPr>
          <p:cNvPr id="4" name="Rectangle 3"/>
          <p:cNvSpPr/>
          <p:nvPr/>
        </p:nvSpPr>
        <p:spPr>
          <a:xfrm>
            <a:off x="2263775" y="373039"/>
            <a:ext cx="71506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defRPr/>
            </a:pPr>
            <a:r>
              <a:rPr lang="en-US" sz="3200" i="1" dirty="0">
                <a:solidFill>
                  <a:srgbClr val="0070C0"/>
                </a:solidFill>
                <a:latin typeface="+mn-lt"/>
                <a:cs typeface="+mn-cs"/>
              </a:rPr>
              <a:t>Scan the text. Circle the correct answer. </a:t>
            </a:r>
          </a:p>
        </p:txBody>
      </p:sp>
      <p:sp>
        <p:nvSpPr>
          <p:cNvPr id="5" name="Rectangle 4"/>
          <p:cNvSpPr/>
          <p:nvPr/>
        </p:nvSpPr>
        <p:spPr>
          <a:xfrm>
            <a:off x="564524" y="1622898"/>
            <a:ext cx="11062952" cy="4898136"/>
          </a:xfrm>
          <a:prstGeom prst="rect">
            <a:avLst/>
          </a:prstGeom>
        </p:spPr>
        <p:txBody>
          <a:bodyPr wrap="square">
            <a:spAutoFit/>
          </a:bodyPr>
          <a:lstStyle/>
          <a:p>
            <a:pPr algn="just">
              <a:lnSpc>
                <a:spcPct val="130000"/>
              </a:lnSpc>
            </a:pPr>
            <a:r>
              <a:rPr lang="en-US" sz="2200" dirty="0">
                <a:latin typeface="+mn-lt"/>
              </a:rPr>
              <a:t>Hi Sammy, </a:t>
            </a:r>
          </a:p>
          <a:p>
            <a:pPr algn="just">
              <a:lnSpc>
                <a:spcPct val="130000"/>
              </a:lnSpc>
            </a:pPr>
            <a:r>
              <a:rPr lang="en-US" sz="2200" dirty="0">
                <a:latin typeface="+mn-lt"/>
              </a:rPr>
              <a:t>I'm here in the United States and having a great time! We arrived on Wednesday and visited the Lincoln Memorial and Georgetown. Georgetown is a historic area in Washington, D.C. The food here is great. I ate a hot dog. It's a traditional American street food. I really liked it. Tomorrow, we're going to the White House with a tour guide and taking a boat trip along the Potomac River. We're going to the National Air and Space Museum on our last day in Washington, D.C. On Friday, we will get a flight to New York City. I'm looking forward to going on the Staten Island Ferry to see the Statue of Liberty and going to Yankee Stadium. The weather here is warm and sunny and the people are very friendly. I hope you're enjoying your summer holiday back in London. I wish you were here. </a:t>
            </a:r>
          </a:p>
          <a:p>
            <a:pPr algn="just">
              <a:lnSpc>
                <a:spcPct val="130000"/>
              </a:lnSpc>
            </a:pPr>
            <a:r>
              <a:rPr lang="en-US" sz="2200" dirty="0">
                <a:latin typeface="+mn-lt"/>
              </a:rPr>
              <a:t>Jane</a:t>
            </a:r>
          </a:p>
        </p:txBody>
      </p:sp>
      <p:sp>
        <p:nvSpPr>
          <p:cNvPr id="8" name="Line 14"/>
          <p:cNvSpPr>
            <a:spLocks noChangeShapeType="1"/>
          </p:cNvSpPr>
          <p:nvPr/>
        </p:nvSpPr>
        <p:spPr bwMode="auto">
          <a:xfrm flipV="1">
            <a:off x="5420124" y="5573666"/>
            <a:ext cx="6093589" cy="0"/>
          </a:xfrm>
          <a:prstGeom prst="line">
            <a:avLst/>
          </a:prstGeom>
          <a:noFill/>
          <a:ln w="38100">
            <a:solidFill>
              <a:srgbClr val="FF0000"/>
            </a:solidFill>
            <a:round/>
          </a:ln>
        </p:spPr>
        <p:txBody>
          <a:bodyPr/>
          <a:lstStyle/>
          <a:p>
            <a:endParaRPr lang="en-US"/>
          </a:p>
        </p:txBody>
      </p:sp>
      <p:sp>
        <p:nvSpPr>
          <p:cNvPr id="9" name="Line 15"/>
          <p:cNvSpPr>
            <a:spLocks noChangeShapeType="1"/>
          </p:cNvSpPr>
          <p:nvPr/>
        </p:nvSpPr>
        <p:spPr bwMode="auto">
          <a:xfrm flipV="1">
            <a:off x="687018" y="5975796"/>
            <a:ext cx="768295" cy="10796"/>
          </a:xfrm>
          <a:prstGeom prst="line">
            <a:avLst/>
          </a:prstGeom>
          <a:noFill/>
          <a:ln w="38100">
            <a:solidFill>
              <a:srgbClr val="FF0000"/>
            </a:solidFill>
            <a:round/>
          </a:ln>
        </p:spPr>
        <p:txBody>
          <a:bodyPr/>
          <a:lstStyle/>
          <a:p>
            <a:endParaRPr lang="en-US"/>
          </a:p>
        </p:txBody>
      </p:sp>
      <p:sp>
        <p:nvSpPr>
          <p:cNvPr id="10" name="Oval 16"/>
          <p:cNvSpPr>
            <a:spLocks noChangeArrowheads="1"/>
          </p:cNvSpPr>
          <p:nvPr/>
        </p:nvSpPr>
        <p:spPr bwMode="auto">
          <a:xfrm>
            <a:off x="4891557" y="969661"/>
            <a:ext cx="437875" cy="446249"/>
          </a:xfrm>
          <a:prstGeom prst="ellipse">
            <a:avLst/>
          </a:prstGeom>
          <a:noFill/>
          <a:ln w="28575">
            <a:solidFill>
              <a:srgbClr val="FF0000"/>
            </a:solidFill>
            <a:round/>
          </a:ln>
        </p:spPr>
        <p:txBody>
          <a:bodyPr wrap="none" anchor="ctr"/>
          <a:lstStyle/>
          <a:p>
            <a:endParaRPr lang="en-US"/>
          </a:p>
        </p:txBody>
      </p:sp>
      <p:sp>
        <p:nvSpPr>
          <p:cNvPr id="14" name="Line 13"/>
          <p:cNvSpPr>
            <a:spLocks noChangeShapeType="1"/>
          </p:cNvSpPr>
          <p:nvPr/>
        </p:nvSpPr>
        <p:spPr bwMode="auto">
          <a:xfrm flipV="1">
            <a:off x="2186501" y="1315629"/>
            <a:ext cx="247605" cy="0"/>
          </a:xfrm>
          <a:prstGeom prst="line">
            <a:avLst/>
          </a:prstGeom>
          <a:noFill/>
          <a:ln w="38100">
            <a:solidFill>
              <a:srgbClr val="FF0000"/>
            </a:solidFill>
            <a:round/>
          </a:ln>
        </p:spPr>
        <p:txBody>
          <a:bodyPr/>
          <a:lstStyle/>
          <a:p>
            <a:endParaRPr lang="en-US"/>
          </a:p>
        </p:txBody>
      </p:sp>
      <p:sp>
        <p:nvSpPr>
          <p:cNvPr id="15" name="Line 11"/>
          <p:cNvSpPr>
            <a:spLocks noChangeShapeType="1"/>
          </p:cNvSpPr>
          <p:nvPr/>
        </p:nvSpPr>
        <p:spPr bwMode="auto">
          <a:xfrm>
            <a:off x="1010652" y="1325242"/>
            <a:ext cx="792389" cy="1"/>
          </a:xfrm>
          <a:prstGeom prst="line">
            <a:avLst/>
          </a:prstGeom>
          <a:noFill/>
          <a:ln w="38100">
            <a:solidFill>
              <a:srgbClr val="FF0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057275" y="1277938"/>
            <a:ext cx="4174284" cy="923330"/>
          </a:xfrm>
          <a:prstGeom prst="rect">
            <a:avLst/>
          </a:prstGeom>
          <a:noFill/>
          <a:ln w="9525">
            <a:noFill/>
            <a:miter lim="800000"/>
          </a:ln>
        </p:spPr>
        <p:txBody>
          <a:bodyPr wrap="none">
            <a:spAutoFit/>
          </a:bodyPr>
          <a:lstStyle/>
          <a:p>
            <a:r>
              <a:rPr lang="en-US" sz="5400" b="1" dirty="0">
                <a:solidFill>
                  <a:srgbClr val="FF0000"/>
                </a:solidFill>
                <a:latin typeface="Calibri" panose="020F0502020204030204" pitchFamily="34" charset="0"/>
                <a:cs typeface="Times New Roman" panose="02020603050405020304" pitchFamily="18" charset="0"/>
              </a:rPr>
              <a:t>Work in pairs.</a:t>
            </a:r>
            <a:endParaRPr lang="en-US" sz="5400" b="1" dirty="0">
              <a:solidFill>
                <a:srgbClr val="FF0000"/>
              </a:solidFill>
              <a:latin typeface="Calibri" panose="020F0502020204030204" pitchFamily="34" charset="0"/>
            </a:endParaRPr>
          </a:p>
        </p:txBody>
      </p:sp>
      <p:pic>
        <p:nvPicPr>
          <p:cNvPr id="30722" name="Picture 2" descr="Free Speech bubble 1195466 PNG with Transparent Background"/>
          <p:cNvPicPr>
            <a:picLocks noChangeAspect="1" noChangeArrowheads="1"/>
          </p:cNvPicPr>
          <p:nvPr/>
        </p:nvPicPr>
        <p:blipFill>
          <a:blip r:embed="rId2"/>
          <a:srcRect/>
          <a:stretch>
            <a:fillRect/>
          </a:stretch>
        </p:blipFill>
        <p:spPr bwMode="auto">
          <a:xfrm>
            <a:off x="7400925" y="469900"/>
            <a:ext cx="3984625" cy="2541588"/>
          </a:xfrm>
          <a:prstGeom prst="rect">
            <a:avLst/>
          </a:prstGeom>
          <a:noFill/>
          <a:ln w="9525">
            <a:noFill/>
            <a:miter lim="800000"/>
            <a:headEnd/>
            <a:tailEnd/>
          </a:ln>
        </p:spPr>
      </p:pic>
      <p:sp>
        <p:nvSpPr>
          <p:cNvPr id="5" name="Rounded Rectangular Callout 4"/>
          <p:cNvSpPr>
            <a:spLocks noChangeArrowheads="1"/>
          </p:cNvSpPr>
          <p:nvPr/>
        </p:nvSpPr>
        <p:spPr bwMode="auto">
          <a:xfrm>
            <a:off x="1700011" y="2990087"/>
            <a:ext cx="9427335" cy="1520825"/>
          </a:xfrm>
          <a:prstGeom prst="wedgeRoundRectCallout">
            <a:avLst>
              <a:gd name="adj1" fmla="val 47958"/>
              <a:gd name="adj2" fmla="val 114194"/>
              <a:gd name="adj3" fmla="val 16667"/>
            </a:avLst>
          </a:prstGeom>
          <a:solidFill>
            <a:schemeClr val="bg1"/>
          </a:solidFill>
          <a:ln w="25400" algn="ctr">
            <a:solidFill>
              <a:srgbClr val="385D8A"/>
            </a:solidFill>
            <a:miter lim="800000"/>
          </a:ln>
          <a:effectLst>
            <a:outerShdw dist="38100" dir="5400000" algn="t" rotWithShape="0">
              <a:srgbClr val="000000">
                <a:alpha val="39999"/>
              </a:srgbClr>
            </a:outerShdw>
          </a:effectLst>
        </p:spPr>
        <p:txBody>
          <a:bodyPr anchor="ctr"/>
          <a:lstStyle/>
          <a:p>
            <a:pPr marL="514350" indent="-514350">
              <a:buFont typeface="+mj-lt"/>
              <a:buAutoNum type="arabicPeriod"/>
              <a:defRPr/>
            </a:pPr>
            <a:r>
              <a:rPr lang="en-US" sz="3200" dirty="0">
                <a:solidFill>
                  <a:schemeClr val="hlink"/>
                </a:solidFill>
                <a:latin typeface="Calibri" panose="020F0502020204030204" pitchFamily="34" charset="0"/>
              </a:rPr>
              <a:t>What do you know about the United States? </a:t>
            </a:r>
          </a:p>
          <a:p>
            <a:pPr marL="514350" indent="-514350">
              <a:buFont typeface="+mj-lt"/>
              <a:buAutoNum type="arabicPeriod"/>
              <a:defRPr/>
            </a:pPr>
            <a:r>
              <a:rPr lang="en-US" sz="3200" dirty="0">
                <a:solidFill>
                  <a:schemeClr val="hlink"/>
                </a:solidFill>
                <a:latin typeface="Calibri" panose="020F0502020204030204" pitchFamily="34" charset="0"/>
              </a:rPr>
              <a:t>Would you like to visit it?</a:t>
            </a:r>
            <a:r>
              <a:rPr lang="en-US" sz="3200" i="1" dirty="0">
                <a:solidFill>
                  <a:schemeClr val="hlink"/>
                </a:solidFill>
                <a:latin typeface="Calibri" panose="020F0502020204030204" pitchFamily="34" charset="0"/>
              </a:rPr>
              <a:t> </a:t>
            </a:r>
          </a:p>
        </p:txBody>
      </p:sp>
      <p:sp>
        <p:nvSpPr>
          <p:cNvPr id="7" name="TextBox 6"/>
          <p:cNvSpPr txBox="1"/>
          <p:nvPr/>
        </p:nvSpPr>
        <p:spPr>
          <a:xfrm>
            <a:off x="127000" y="457200"/>
            <a:ext cx="1814513" cy="400050"/>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2000" b="1" dirty="0">
                <a:solidFill>
                  <a:schemeClr val="bg1"/>
                </a:solidFill>
                <a:latin typeface="+mn-lt"/>
                <a:cs typeface="+mn-cs"/>
              </a:rPr>
              <a:t>Post - reading</a:t>
            </a:r>
          </a:p>
        </p:txBody>
      </p:sp>
      <p:sp>
        <p:nvSpPr>
          <p:cNvPr id="2" name="TextBox 1"/>
          <p:cNvSpPr txBox="1"/>
          <p:nvPr/>
        </p:nvSpPr>
        <p:spPr>
          <a:xfrm>
            <a:off x="2446986" y="2201863"/>
            <a:ext cx="4953939" cy="646331"/>
          </a:xfrm>
          <a:prstGeom prst="rect">
            <a:avLst/>
          </a:prstGeom>
          <a:noFill/>
        </p:spPr>
        <p:txBody>
          <a:bodyPr wrap="square" rtlCol="0">
            <a:spAutoFit/>
          </a:bodyPr>
          <a:lstStyle/>
          <a:p>
            <a:r>
              <a:rPr lang="en-US" sz="3600" dirty="0">
                <a:solidFill>
                  <a:srgbClr val="0066CC"/>
                </a:solidFill>
                <a:latin typeface="+mn-lt"/>
              </a:rPr>
              <a:t>Answer the questions: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2588" y="498508"/>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LET’S PLAY!</a:t>
            </a:r>
          </a:p>
        </p:txBody>
      </p:sp>
      <p:sp>
        <p:nvSpPr>
          <p:cNvPr id="3" name="Rectangle 2">
            <a:hlinkClick r:id="rId2"/>
          </p:cNvPr>
          <p:cNvSpPr/>
          <p:nvPr/>
        </p:nvSpPr>
        <p:spPr>
          <a:xfrm>
            <a:off x="321486" y="3086198"/>
            <a:ext cx="1983175"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2000" b="1" i="1" dirty="0">
                <a:solidFill>
                  <a:schemeClr val="accent6">
                    <a:lumMod val="75000"/>
                  </a:schemeClr>
                </a:solidFill>
              </a:rPr>
              <a:t>Click here to play the games!</a:t>
            </a:r>
          </a:p>
        </p:txBody>
      </p:sp>
      <p:pic>
        <p:nvPicPr>
          <p:cNvPr id="4" name="Picture 3"/>
          <p:cNvPicPr>
            <a:picLocks noChangeAspect="1"/>
          </p:cNvPicPr>
          <p:nvPr/>
        </p:nvPicPr>
        <p:blipFill>
          <a:blip r:embed="rId3"/>
          <a:stretch>
            <a:fillRect/>
          </a:stretch>
        </p:blipFill>
        <p:spPr>
          <a:xfrm>
            <a:off x="2685662" y="1884783"/>
            <a:ext cx="9287562" cy="41045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688" y="1058863"/>
            <a:ext cx="10548937" cy="1077218"/>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mj-lt"/>
              </a:rPr>
              <a:t>Write about a place you want to visit on your vacation (about 70 </a:t>
            </a:r>
            <a:r>
              <a:rPr lang="en-US" sz="3200" i="1">
                <a:solidFill>
                  <a:srgbClr val="0070C0"/>
                </a:solidFill>
                <a:latin typeface="+mj-lt"/>
              </a:rPr>
              <a:t>words).  </a:t>
            </a:r>
            <a:endParaRPr lang="en-US" sz="3200" i="1" dirty="0">
              <a:solidFill>
                <a:srgbClr val="0070C0"/>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p:cNvPicPr>
          <p:nvPr/>
        </p:nvPicPr>
        <p:blipFill>
          <a:blip r:embed="rId2"/>
          <a:srcRect l="16318" r="20451"/>
          <a:stretch>
            <a:fillRect/>
          </a:stretch>
        </p:blipFill>
        <p:spPr bwMode="auto">
          <a:xfrm>
            <a:off x="0" y="411163"/>
            <a:ext cx="5883275" cy="6054725"/>
          </a:xfrm>
          <a:prstGeom prst="rect">
            <a:avLst/>
          </a:prstGeom>
          <a:noFill/>
          <a:ln w="9525">
            <a:noFill/>
            <a:miter lim="800000"/>
            <a:headEnd/>
            <a:tailEnd/>
          </a:ln>
        </p:spPr>
      </p:pic>
      <p:sp>
        <p:nvSpPr>
          <p:cNvPr id="8194" name="TextBox 2"/>
          <p:cNvSpPr txBox="1">
            <a:spLocks noChangeArrowheads="1"/>
          </p:cNvSpPr>
          <p:nvPr/>
        </p:nvSpPr>
        <p:spPr bwMode="auto">
          <a:xfrm>
            <a:off x="6196013" y="588963"/>
            <a:ext cx="5980112" cy="5324535"/>
          </a:xfrm>
          <a:prstGeom prst="rect">
            <a:avLst/>
          </a:prstGeom>
          <a:noFill/>
          <a:ln w="9525">
            <a:noFill/>
            <a:miter lim="800000"/>
          </a:ln>
        </p:spPr>
        <p:txBody>
          <a:bodyPr>
            <a:spAutoFit/>
          </a:bodyPr>
          <a:lstStyle/>
          <a:p>
            <a:pPr>
              <a:spcBef>
                <a:spcPts val="600"/>
              </a:spcBef>
            </a:pPr>
            <a:r>
              <a:rPr lang="en-US" sz="3200" dirty="0">
                <a:solidFill>
                  <a:srgbClr val="FF0000"/>
                </a:solidFill>
                <a:latin typeface="Calibri" panose="020F0502020204030204" pitchFamily="34" charset="0"/>
                <a:cs typeface="Times New Roman" panose="02020603050405020304" pitchFamily="18" charset="0"/>
              </a:rPr>
              <a:t>By the end of this lesson, students will be able to…</a:t>
            </a:r>
          </a:p>
          <a:p>
            <a:pPr>
              <a:spcBef>
                <a:spcPts val="600"/>
              </a:spcBef>
            </a:pPr>
            <a:endParaRPr lang="en-US" sz="3200" dirty="0">
              <a:solidFill>
                <a:srgbClr val="FF0000"/>
              </a:solidFill>
              <a:latin typeface="Calibri" panose="020F0502020204030204" pitchFamily="34" charset="0"/>
              <a:cs typeface="Times New Roman" panose="02020603050405020304" pitchFamily="18" charset="0"/>
            </a:endParaRPr>
          </a:p>
          <a:p>
            <a:pPr>
              <a:spcBef>
                <a:spcPts val="600"/>
              </a:spcBef>
              <a:buFontTx/>
              <a:buChar char="-"/>
            </a:pPr>
            <a:r>
              <a:rPr lang="en-US" sz="3200" i="1" dirty="0">
                <a:solidFill>
                  <a:srgbClr val="0070C0"/>
                </a:solidFill>
                <a:latin typeface="Calibri" panose="020F0502020204030204" pitchFamily="34" charset="0"/>
              </a:rPr>
              <a:t> learn new vocabulary about the topic “English around the World”.</a:t>
            </a:r>
          </a:p>
          <a:p>
            <a:pPr>
              <a:spcBef>
                <a:spcPts val="600"/>
              </a:spcBef>
              <a:buFontTx/>
              <a:buChar char="-"/>
            </a:pPr>
            <a:r>
              <a:rPr lang="en-US" sz="3200" i="1" dirty="0">
                <a:solidFill>
                  <a:srgbClr val="0070C0"/>
                </a:solidFill>
                <a:latin typeface="Calibri" panose="020F0502020204030204" pitchFamily="34" charset="0"/>
              </a:rPr>
              <a:t> talk about tourist attractions and cultures of English-speaking countries.</a:t>
            </a:r>
          </a:p>
          <a:p>
            <a:pPr>
              <a:spcBef>
                <a:spcPts val="600"/>
              </a:spcBef>
            </a:pPr>
            <a:r>
              <a:rPr lang="en-US" sz="3200" i="1" dirty="0">
                <a:solidFill>
                  <a:srgbClr val="0070C0"/>
                </a:solidFill>
                <a:latin typeface="Calibri" panose="020F0502020204030204" pitchFamily="34" charset="0"/>
              </a:rPr>
              <a:t>- practice reading for main ideas and specific information.</a:t>
            </a:r>
            <a:endParaRPr lang="en-US" sz="3200" dirty="0">
              <a:solidFill>
                <a:srgbClr val="FF0000"/>
              </a:solidFill>
              <a:latin typeface="Calibri" panose="020F0502020204030204" pitchFamily="34" charset="0"/>
              <a:cs typeface="Times New Roman" panose="02020603050405020304" pitchFamily="18" charset="0"/>
            </a:endParaRP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2"/>
          <a:srcRect/>
          <a:stretch>
            <a:fillRect/>
          </a:stretch>
        </p:blipFill>
        <p:spPr bwMode="auto">
          <a:xfrm>
            <a:off x="0" y="352425"/>
            <a:ext cx="9023350" cy="6152515"/>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415925" y="693738"/>
            <a:ext cx="4276725" cy="922337"/>
          </a:xfrm>
          <a:prstGeom prst="rect">
            <a:avLst/>
          </a:prstGeom>
          <a:noFill/>
          <a:ln w="9525">
            <a:noFill/>
            <a:miter lim="800000"/>
          </a:ln>
        </p:spPr>
        <p:txBody>
          <a:bodyPr wrap="none">
            <a:spAutoFit/>
          </a:bodyPr>
          <a:lstStyle/>
          <a:p>
            <a:r>
              <a:rPr lang="en-US" sz="5400" b="1">
                <a:solidFill>
                  <a:srgbClr val="FF0000"/>
                </a:solidFill>
                <a:latin typeface="Calibri" panose="020F0502020204030204" pitchFamily="34" charset="0"/>
              </a:rPr>
              <a:t>Today’s lesson</a:t>
            </a:r>
          </a:p>
        </p:txBody>
      </p:sp>
      <p:sp>
        <p:nvSpPr>
          <p:cNvPr id="5" name="Rectangle 4"/>
          <p:cNvSpPr/>
          <p:nvPr/>
        </p:nvSpPr>
        <p:spPr>
          <a:xfrm>
            <a:off x="6289675" y="960438"/>
            <a:ext cx="4346575" cy="3970318"/>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anose="020F0502020204030204" pitchFamily="34" charset="0"/>
              </a:rPr>
              <a:t>Vocabularies</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tour guide</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stadium</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flight</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historic</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jog</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ferry</a:t>
            </a:r>
          </a:p>
        </p:txBody>
      </p:sp>
    </p:spTree>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333375" y="693738"/>
            <a:ext cx="4275138" cy="922337"/>
          </a:xfrm>
          <a:prstGeom prst="rect">
            <a:avLst/>
          </a:prstGeom>
          <a:noFill/>
          <a:ln w="9525">
            <a:noFill/>
            <a:miter lim="800000"/>
          </a:ln>
        </p:spPr>
        <p:txBody>
          <a:bodyPr wrap="none">
            <a:spAutoFit/>
          </a:bodyPr>
          <a:lstStyle/>
          <a:p>
            <a:r>
              <a:rPr lang="en-US" sz="5400" b="1">
                <a:solidFill>
                  <a:srgbClr val="FF0000"/>
                </a:solidFill>
                <a:latin typeface="Calibri" panose="020F0502020204030204" pitchFamily="34" charset="0"/>
              </a:rPr>
              <a:t>Today’s lesson</a:t>
            </a:r>
          </a:p>
        </p:txBody>
      </p:sp>
      <p:sp>
        <p:nvSpPr>
          <p:cNvPr id="5" name="Rectangle 4"/>
          <p:cNvSpPr/>
          <p:nvPr/>
        </p:nvSpPr>
        <p:spPr>
          <a:xfrm>
            <a:off x="1328738" y="1866900"/>
            <a:ext cx="10267950" cy="28384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anose="020F0502020204030204" pitchFamily="34" charset="0"/>
              </a:rPr>
              <a:t>Reading: </a:t>
            </a:r>
          </a:p>
          <a:p>
            <a:pPr>
              <a:buFontTx/>
              <a:buChar char="-"/>
              <a:defRPr/>
            </a:pPr>
            <a:r>
              <a:rPr lang="en-US" sz="3600" i="1" dirty="0">
                <a:solidFill>
                  <a:srgbClr val="0070C0"/>
                </a:solidFill>
                <a:latin typeface="Calibri" panose="020F0502020204030204" pitchFamily="34" charset="0"/>
              </a:rPr>
              <a:t> Reading for main ideas and specific information.</a:t>
            </a:r>
          </a:p>
          <a:p>
            <a:pPr>
              <a:defRPr/>
            </a:pPr>
            <a:r>
              <a:rPr lang="en-US" sz="3600" i="1" dirty="0">
                <a:solidFill>
                  <a:srgbClr val="FF0000"/>
                </a:solidFill>
                <a:latin typeface="Calibri" panose="020F0502020204030204" pitchFamily="34" charset="0"/>
              </a:rPr>
              <a:t>Speaking: </a:t>
            </a:r>
          </a:p>
          <a:p>
            <a:pPr>
              <a:buFontTx/>
              <a:buChar char="-"/>
              <a:defRPr/>
            </a:pPr>
            <a:r>
              <a:rPr lang="en-US" sz="3600" i="1" dirty="0">
                <a:solidFill>
                  <a:srgbClr val="0070C0"/>
                </a:solidFill>
                <a:latin typeface="Calibri" panose="020F0502020204030204" pitchFamily="34" charset="0"/>
              </a:rPr>
              <a:t> Tourist attractions and cultures of English-speaking countries.</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262255" y="308293"/>
            <a:ext cx="3362325" cy="922337"/>
          </a:xfrm>
          <a:prstGeom prst="rect">
            <a:avLst/>
          </a:prstGeom>
          <a:noFill/>
          <a:ln w="9525">
            <a:noFill/>
            <a:miter lim="800000"/>
          </a:ln>
        </p:spPr>
        <p:txBody>
          <a:bodyPr wrap="none">
            <a:spAutoFit/>
          </a:bodyPr>
          <a:lstStyle/>
          <a:p>
            <a:r>
              <a:rPr lang="en-US" sz="5400" b="1">
                <a:solidFill>
                  <a:srgbClr val="FF0000"/>
                </a:solidFill>
                <a:latin typeface="Calibri" panose="020F0502020204030204" pitchFamily="34" charset="0"/>
              </a:rPr>
              <a:t>Homework</a:t>
            </a:r>
          </a:p>
        </p:txBody>
      </p:sp>
      <p:sp>
        <p:nvSpPr>
          <p:cNvPr id="6" name="Rectangle 5"/>
          <p:cNvSpPr/>
          <p:nvPr/>
        </p:nvSpPr>
        <p:spPr>
          <a:xfrm>
            <a:off x="0" y="1092200"/>
            <a:ext cx="12192000" cy="50774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defRPr/>
            </a:pPr>
            <a:r>
              <a:rPr lang="en-US" sz="3600" i="1" dirty="0">
                <a:solidFill>
                  <a:srgbClr val="0070C0"/>
                </a:solidFill>
                <a:latin typeface="Calibri" panose="020F0502020204030204" pitchFamily="34" charset="0"/>
              </a:rPr>
              <a:t>Learn by heart the vocabularies and write a paragraph using them. </a:t>
            </a:r>
          </a:p>
          <a:p>
            <a:pPr marL="571500" indent="-571500">
              <a:buFontTx/>
              <a:buChar char="-"/>
              <a:defRPr/>
            </a:pPr>
            <a:r>
              <a:rPr lang="en-US" sz="3600" i="1" dirty="0">
                <a:solidFill>
                  <a:srgbClr val="0070C0"/>
                </a:solidFill>
                <a:latin typeface="Calibri" panose="020F0502020204030204" pitchFamily="34" charset="0"/>
              </a:rPr>
              <a:t>Do the Reading exercise </a:t>
            </a:r>
            <a:r>
              <a:rPr lang="en-US" sz="3600" i="1" dirty="0">
                <a:solidFill>
                  <a:srgbClr val="0070C0"/>
                </a:solidFill>
                <a:latin typeface="Calibri" panose="020F0502020204030204" pitchFamily="34" charset="0"/>
                <a:sym typeface="+mn-ea"/>
              </a:rPr>
              <a:t>in </a:t>
            </a:r>
            <a:r>
              <a:rPr lang="en-US" sz="3600" b="1" i="1" dirty="0" err="1">
                <a:solidFill>
                  <a:srgbClr val="0070C0"/>
                </a:solidFill>
                <a:latin typeface="Calibri" panose="020F0502020204030204" pitchFamily="34" charset="0"/>
                <a:sym typeface="+mn-ea"/>
              </a:rPr>
              <a:t>Tiếng</a:t>
            </a:r>
            <a:r>
              <a:rPr lang="en-US" sz="3600" b="1" i="1" dirty="0">
                <a:solidFill>
                  <a:srgbClr val="0070C0"/>
                </a:solidFill>
                <a:latin typeface="Calibri" panose="020F0502020204030204" pitchFamily="34" charset="0"/>
                <a:sym typeface="+mn-ea"/>
              </a:rPr>
              <a:t> Anh 7 </a:t>
            </a:r>
            <a:r>
              <a:rPr lang="en-US" sz="3600" b="1" i="1" dirty="0" err="1">
                <a:solidFill>
                  <a:srgbClr val="0070C0"/>
                </a:solidFill>
                <a:latin typeface="Calibri" panose="020F0502020204030204" pitchFamily="34" charset="0"/>
                <a:sym typeface="+mn-ea"/>
              </a:rPr>
              <a:t>i</a:t>
            </a:r>
            <a:r>
              <a:rPr lang="en-US" sz="3600" b="1" i="1" dirty="0">
                <a:solidFill>
                  <a:srgbClr val="0070C0"/>
                </a:solidFill>
                <a:latin typeface="Calibri" panose="020F0502020204030204" pitchFamily="34" charset="0"/>
                <a:sym typeface="+mn-ea"/>
              </a:rPr>
              <a:t>-Learn Smart World Workbook </a:t>
            </a:r>
            <a:r>
              <a:rPr lang="en-US" sz="3600" i="1" dirty="0">
                <a:solidFill>
                  <a:srgbClr val="0070C0"/>
                </a:solidFill>
                <a:latin typeface="Calibri" panose="020F0502020204030204" pitchFamily="34" charset="0"/>
                <a:sym typeface="+mn-ea"/>
              </a:rPr>
              <a:t>(</a:t>
            </a:r>
            <a:r>
              <a:rPr lang="en-US" sz="3600" i="1" dirty="0">
                <a:solidFill>
                  <a:srgbClr val="0070C0"/>
                </a:solidFill>
                <a:latin typeface="Calibri" panose="020F0502020204030204" pitchFamily="34" charset="0"/>
              </a:rPr>
              <a:t>page 50).</a:t>
            </a:r>
          </a:p>
          <a:p>
            <a:pPr marL="571500" indent="-571500">
              <a:buFontTx/>
              <a:buChar char="-"/>
              <a:defRPr/>
            </a:pPr>
            <a:r>
              <a:rPr lang="en-US" sz="3600" i="1" dirty="0">
                <a:solidFill>
                  <a:srgbClr val="0070C0"/>
                </a:solidFill>
                <a:latin typeface="Calibri" panose="020F0502020204030204" pitchFamily="34" charset="0"/>
              </a:rPr>
              <a:t>Do the exercises in </a:t>
            </a:r>
            <a:r>
              <a:rPr lang="en-US" sz="3600" b="1" i="1" dirty="0" err="1">
                <a:solidFill>
                  <a:srgbClr val="0070C0"/>
                </a:solidFill>
                <a:latin typeface="Calibri" panose="020F0502020204030204" pitchFamily="34" charset="0"/>
              </a:rPr>
              <a:t>Tiếng</a:t>
            </a:r>
            <a:r>
              <a:rPr lang="en-US" sz="3600" b="1" i="1" dirty="0">
                <a:solidFill>
                  <a:srgbClr val="0070C0"/>
                </a:solidFill>
                <a:latin typeface="Calibri" panose="020F0502020204030204" pitchFamily="34" charset="0"/>
              </a:rPr>
              <a:t> Anh 7 </a:t>
            </a:r>
            <a:r>
              <a:rPr lang="en-US" sz="3600" b="1" i="1" dirty="0" err="1">
                <a:solidFill>
                  <a:srgbClr val="0070C0"/>
                </a:solidFill>
                <a:latin typeface="Calibri" panose="020F0502020204030204" pitchFamily="34" charset="0"/>
              </a:rPr>
              <a:t>i</a:t>
            </a:r>
            <a:r>
              <a:rPr lang="en-US" sz="3600" b="1" i="1" dirty="0">
                <a:solidFill>
                  <a:srgbClr val="0070C0"/>
                </a:solidFill>
                <a:latin typeface="Calibri" panose="020F0502020204030204" pitchFamily="34" charset="0"/>
              </a:rPr>
              <a:t>-Learn Smart World Notebook </a:t>
            </a:r>
            <a:r>
              <a:rPr lang="en-US" sz="3600" i="1" dirty="0">
                <a:solidFill>
                  <a:srgbClr val="0070C0"/>
                </a:solidFill>
                <a:latin typeface="Calibri" panose="020F0502020204030204" pitchFamily="34" charset="0"/>
              </a:rPr>
              <a:t>(page 54).</a:t>
            </a:r>
          </a:p>
          <a:p>
            <a:pPr marL="571500" indent="-571500">
              <a:buFontTx/>
              <a:buChar char="-"/>
              <a:defRPr/>
            </a:pPr>
            <a:r>
              <a:rPr lang="en-US" sz="3600" i="1" dirty="0">
                <a:solidFill>
                  <a:srgbClr val="0070C0"/>
                </a:solidFill>
                <a:latin typeface="Calibri" panose="020F0502020204030204" pitchFamily="34" charset="0"/>
              </a:rPr>
              <a:t>Prepare the next lesson (page 69 SB).</a:t>
            </a:r>
          </a:p>
          <a:p>
            <a:pPr marL="571500" indent="-571500">
              <a:buFontTx/>
              <a:buChar char="-"/>
              <a:defRPr/>
            </a:pPr>
            <a:r>
              <a:rPr lang="en-US" sz="3600" i="1" dirty="0">
                <a:solidFill>
                  <a:srgbClr val="0070C0"/>
                </a:solidFill>
                <a:latin typeface="Calibri" panose="020F0502020204030204" pitchFamily="34" charset="0"/>
              </a:rPr>
              <a:t>Play the consolidation games in </a:t>
            </a:r>
            <a:r>
              <a:rPr lang="en-US" sz="3600" b="1" i="1" dirty="0" err="1">
                <a:solidFill>
                  <a:srgbClr val="0070C0"/>
                </a:solidFill>
                <a:latin typeface="Calibri" panose="020F0502020204030204" pitchFamily="34" charset="0"/>
              </a:rPr>
              <a:t>Tiếng</a:t>
            </a:r>
            <a:r>
              <a:rPr lang="en-US" sz="3600" b="1" i="1" dirty="0">
                <a:solidFill>
                  <a:srgbClr val="0070C0"/>
                </a:solidFill>
                <a:latin typeface="Calibri" panose="020F0502020204030204" pitchFamily="34" charset="0"/>
              </a:rPr>
              <a:t> Anh 7 </a:t>
            </a:r>
            <a:r>
              <a:rPr lang="en-US" sz="3600" b="1" i="1" dirty="0" err="1">
                <a:solidFill>
                  <a:srgbClr val="0070C0"/>
                </a:solidFill>
                <a:latin typeface="Calibri" panose="020F0502020204030204" pitchFamily="34" charset="0"/>
              </a:rPr>
              <a:t>i</a:t>
            </a:r>
            <a:r>
              <a:rPr lang="en-US" sz="3600" b="1" i="1" dirty="0">
                <a:solidFill>
                  <a:srgbClr val="0070C0"/>
                </a:solidFill>
                <a:latin typeface="Calibri" panose="020F0502020204030204" pitchFamily="34" charset="0"/>
              </a:rPr>
              <a:t>-Learn Smart World DHA App </a:t>
            </a:r>
            <a:r>
              <a:rPr lang="en-US" sz="3600" i="1" dirty="0">
                <a:solidFill>
                  <a:srgbClr val="0070C0"/>
                </a:solidFill>
                <a:latin typeface="Calibri" panose="020F0502020204030204" pitchFamily="34" charset="0"/>
              </a:rPr>
              <a:t>on </a:t>
            </a:r>
            <a:r>
              <a:rPr lang="en-US" sz="3600" i="1" dirty="0">
                <a:solidFill>
                  <a:srgbClr val="0070C0"/>
                </a:solidFill>
                <a:latin typeface="Calibri" panose="020F0502020204030204" pitchFamily="34" charset="0"/>
                <a:hlinkClick r:id="rId2"/>
              </a:rPr>
              <a:t>www.eduhome.com.vn</a:t>
            </a:r>
            <a:r>
              <a:rPr lang="en-US" sz="3600" i="1" dirty="0">
                <a:solidFill>
                  <a:srgbClr val="0070C0"/>
                </a:solidFill>
                <a:latin typeface="Calibri" panose="020F0502020204030204" pitchFamily="34" charset="0"/>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1)">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heel(1)">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37890" name="Picture 1"/>
          <p:cNvPicPr>
            <a:picLocks noChangeAspect="1"/>
          </p:cNvPicPr>
          <p:nvPr/>
        </p:nvPicPr>
        <p:blipFill>
          <a:blip r:embed="rId2"/>
          <a:srcRect t="6805" b="7188"/>
          <a:stretch>
            <a:fillRect/>
          </a:stretch>
        </p:blipFill>
        <p:spPr bwMode="auto">
          <a:xfrm>
            <a:off x="0" y="-52388"/>
            <a:ext cx="12382500" cy="7099301"/>
          </a:xfrm>
          <a:prstGeom prst="rect">
            <a:avLst/>
          </a:prstGeom>
          <a:noFill/>
          <a:ln w="9525">
            <a:noFill/>
            <a:miter lim="800000"/>
            <a:headEnd/>
            <a:tailEnd/>
          </a:ln>
        </p:spPr>
      </p:pic>
      <p:sp>
        <p:nvSpPr>
          <p:cNvPr id="37891" name="TextBox 5"/>
          <p:cNvSpPr txBox="1">
            <a:spLocks noChangeArrowheads="1"/>
          </p:cNvSpPr>
          <p:nvPr/>
        </p:nvSpPr>
        <p:spPr bwMode="auto">
          <a:xfrm>
            <a:off x="3111500" y="5575300"/>
            <a:ext cx="6451600" cy="646113"/>
          </a:xfrm>
          <a:prstGeom prst="rect">
            <a:avLst/>
          </a:prstGeom>
          <a:noFill/>
          <a:ln w="9525">
            <a:noFill/>
            <a:miter lim="800000"/>
          </a:ln>
        </p:spPr>
        <p:txBody>
          <a:bodyPr>
            <a:spAutoFit/>
          </a:bodyPr>
          <a:lstStyle/>
          <a:p>
            <a:r>
              <a:rPr lang="en-US" sz="3600">
                <a:solidFill>
                  <a:srgbClr val="0070C0"/>
                </a:solidFill>
                <a:latin typeface="Calibri" panose="020F0502020204030204" pitchFamily="34" charset="0"/>
              </a:rPr>
              <a:t>Stay positive and have a nice day!</a:t>
            </a:r>
            <a:endParaRPr lang="en-US">
              <a:solidFill>
                <a:srgbClr val="0070C0"/>
              </a:solidFill>
              <a:latin typeface="Calibri" panose="020F0502020204030204" pitchFamily="34" charset="0"/>
            </a:endParaRP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p:cNvPicPr>
          <p:nvPr/>
        </p:nvPicPr>
        <p:blipFill>
          <a:blip r:embed="rId2"/>
          <a:srcRect/>
          <a:stretch>
            <a:fillRect/>
          </a:stretch>
        </p:blipFill>
        <p:spPr bwMode="auto">
          <a:xfrm>
            <a:off x="0" y="468068"/>
            <a:ext cx="8958262" cy="5932488"/>
          </a:xfrm>
          <a:prstGeom prst="rect">
            <a:avLst/>
          </a:prstGeom>
          <a:noFill/>
          <a:ln w="9525">
            <a:noFill/>
            <a:miter lim="800000"/>
            <a:headEnd/>
            <a:tailEnd/>
          </a:ln>
        </p:spPr>
      </p:pic>
      <p:sp>
        <p:nvSpPr>
          <p:cNvPr id="9218" name="TextBox 3"/>
          <p:cNvSpPr txBox="1">
            <a:spLocks noChangeArrowheads="1"/>
          </p:cNvSpPr>
          <p:nvPr/>
        </p:nvSpPr>
        <p:spPr bwMode="auto">
          <a:xfrm>
            <a:off x="9074150" y="1690688"/>
            <a:ext cx="46038" cy="368300"/>
          </a:xfrm>
          <a:prstGeom prst="rect">
            <a:avLst/>
          </a:prstGeom>
          <a:noFill/>
          <a:ln w="9525">
            <a:noFill/>
            <a:miter lim="800000"/>
          </a:ln>
        </p:spPr>
        <p:txBody>
          <a:bodyPr>
            <a:spAutoFit/>
          </a:bodyPr>
          <a:lstStyle/>
          <a:p>
            <a:endParaRPr lang="en-US">
              <a:latin typeface="Calibri" panose="020F0502020204030204" pitchFamily="34" charset="0"/>
            </a:endParaRPr>
          </a:p>
        </p:txBody>
      </p:sp>
      <p:sp>
        <p:nvSpPr>
          <p:cNvPr id="5" name="Rectangle 4"/>
          <p:cNvSpPr/>
          <p:nvPr/>
        </p:nvSpPr>
        <p:spPr>
          <a:xfrm>
            <a:off x="8471235" y="890588"/>
            <a:ext cx="3711575" cy="39370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anose="020F0502020204030204" pitchFamily="34" charset="0"/>
              </a:rPr>
              <a:t>New words</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tour guide</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stadium</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flight</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historic</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jog</a:t>
            </a:r>
          </a:p>
          <a:p>
            <a:pPr marL="571500" indent="-571500">
              <a:buFont typeface="Arial" panose="020B0604020202020204" pitchFamily="34" charset="0"/>
              <a:buChar char="•"/>
              <a:defRPr/>
            </a:pPr>
            <a:r>
              <a:rPr lang="en-US" sz="3600" i="1" dirty="0">
                <a:solidFill>
                  <a:srgbClr val="0070C0"/>
                </a:solidFill>
                <a:latin typeface="Calibri" panose="020F0502020204030204" pitchFamily="34" charset="0"/>
              </a:rPr>
              <a:t>ferry</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6"/>
          <p:cNvPicPr>
            <a:picLocks noChangeAspect="1"/>
          </p:cNvPicPr>
          <p:nvPr/>
        </p:nvPicPr>
        <p:blipFill>
          <a:blip r:embed="rId2"/>
          <a:srcRect/>
          <a:stretch>
            <a:fillRect/>
          </a:stretch>
        </p:blipFill>
        <p:spPr bwMode="auto">
          <a:xfrm>
            <a:off x="39688" y="328613"/>
            <a:ext cx="8964612" cy="5975350"/>
          </a:xfrm>
          <a:prstGeom prst="rect">
            <a:avLst/>
          </a:prstGeom>
          <a:noFill/>
          <a:ln w="9525">
            <a:noFill/>
            <a:miter lim="800000"/>
            <a:headEnd/>
            <a:tailEnd/>
          </a:ln>
        </p:spPr>
      </p:pic>
      <p:sp>
        <p:nvSpPr>
          <p:cNvPr id="6" name="Rectangle 5"/>
          <p:cNvSpPr/>
          <p:nvPr/>
        </p:nvSpPr>
        <p:spPr>
          <a:xfrm>
            <a:off x="8050213" y="538163"/>
            <a:ext cx="4141787" cy="750887"/>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679450" y="871538"/>
            <a:ext cx="4174284" cy="923330"/>
          </a:xfrm>
          <a:prstGeom prst="rect">
            <a:avLst/>
          </a:prstGeom>
          <a:noFill/>
          <a:ln w="9525">
            <a:noFill/>
            <a:miter lim="800000"/>
          </a:ln>
        </p:spPr>
        <p:txBody>
          <a:bodyPr wrap="none">
            <a:spAutoFit/>
          </a:bodyPr>
          <a:lstStyle/>
          <a:p>
            <a:r>
              <a:rPr lang="en-US" sz="5400" b="1" dirty="0">
                <a:solidFill>
                  <a:srgbClr val="FF0000"/>
                </a:solidFill>
                <a:latin typeface="Calibri" panose="020F0502020204030204" pitchFamily="34" charset="0"/>
                <a:cs typeface="Times New Roman" panose="02020603050405020304" pitchFamily="18" charset="0"/>
              </a:rPr>
              <a:t>Work in pairs.</a:t>
            </a:r>
            <a:endParaRPr lang="en-US" sz="5400" b="1" dirty="0">
              <a:solidFill>
                <a:srgbClr val="FF0000"/>
              </a:solidFill>
              <a:latin typeface="Calibri" panose="020F0502020204030204" pitchFamily="34" charset="0"/>
            </a:endParaRPr>
          </a:p>
        </p:txBody>
      </p:sp>
      <p:sp>
        <p:nvSpPr>
          <p:cNvPr id="11266" name="Rectangle 2"/>
          <p:cNvSpPr>
            <a:spLocks noChangeArrowheads="1"/>
          </p:cNvSpPr>
          <p:nvPr/>
        </p:nvSpPr>
        <p:spPr bwMode="auto">
          <a:xfrm>
            <a:off x="841375" y="2730500"/>
            <a:ext cx="11018838" cy="2123658"/>
          </a:xfrm>
          <a:prstGeom prst="rect">
            <a:avLst/>
          </a:prstGeom>
          <a:noFill/>
          <a:ln w="9525">
            <a:noFill/>
            <a:miter lim="800000"/>
          </a:ln>
        </p:spPr>
        <p:txBody>
          <a:bodyPr>
            <a:spAutoFit/>
          </a:bodyPr>
          <a:lstStyle/>
          <a:p>
            <a:r>
              <a:rPr lang="en-US" sz="4400" b="1" i="1" dirty="0">
                <a:solidFill>
                  <a:srgbClr val="0070C0"/>
                </a:solidFill>
                <a:latin typeface="Calibri" panose="020F0502020204030204" pitchFamily="34" charset="0"/>
              </a:rPr>
              <a:t>1. Which countries are English-speaking countries?</a:t>
            </a:r>
          </a:p>
          <a:p>
            <a:r>
              <a:rPr lang="en-US" sz="4400" b="1" i="1" dirty="0">
                <a:solidFill>
                  <a:srgbClr val="0070C0"/>
                </a:solidFill>
                <a:latin typeface="Calibri" panose="020F0502020204030204" pitchFamily="34" charset="0"/>
              </a:rPr>
              <a:t>2. Which countries do you like to visit?</a:t>
            </a:r>
          </a:p>
        </p:txBody>
      </p:sp>
      <p:pic>
        <p:nvPicPr>
          <p:cNvPr id="11267" name="Picture 2" descr="Free Speech bubble 1195466 PNG with Transparent Background"/>
          <p:cNvPicPr>
            <a:picLocks noChangeAspect="1" noChangeArrowheads="1"/>
          </p:cNvPicPr>
          <p:nvPr/>
        </p:nvPicPr>
        <p:blipFill>
          <a:blip r:embed="rId2"/>
          <a:srcRect/>
          <a:stretch>
            <a:fillRect/>
          </a:stretch>
        </p:blipFill>
        <p:spPr bwMode="auto">
          <a:xfrm>
            <a:off x="5372100" y="596900"/>
            <a:ext cx="3106738" cy="1981200"/>
          </a:xfrm>
          <a:prstGeom prst="rect">
            <a:avLst/>
          </a:prstGeom>
          <a:noFill/>
          <a:ln w="9525">
            <a:noFill/>
            <a:miter lim="800000"/>
            <a:headEnd/>
            <a:tailEnd/>
          </a:ln>
        </p:spPr>
      </p:pic>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p:cNvPicPr>
            <a:picLocks noChangeAspect="1"/>
          </p:cNvPicPr>
          <p:nvPr/>
        </p:nvPicPr>
        <p:blipFill>
          <a:blip r:embed="rId2"/>
          <a:srcRect/>
          <a:stretch>
            <a:fillRect/>
          </a:stretch>
        </p:blipFill>
        <p:spPr bwMode="auto">
          <a:xfrm>
            <a:off x="2443163" y="328613"/>
            <a:ext cx="9748837" cy="6081712"/>
          </a:xfrm>
          <a:prstGeom prst="rect">
            <a:avLst/>
          </a:prstGeom>
          <a:noFill/>
          <a:ln w="9525">
            <a:noFill/>
            <a:miter lim="800000"/>
            <a:headEnd/>
            <a:tailEnd/>
          </a:ln>
        </p:spPr>
      </p:pic>
      <p:pic>
        <p:nvPicPr>
          <p:cNvPr id="12290" name="Picture 5"/>
          <p:cNvPicPr>
            <a:picLocks noChangeAspect="1"/>
          </p:cNvPicPr>
          <p:nvPr/>
        </p:nvPicPr>
        <p:blipFill>
          <a:blip r:embed="rId3"/>
          <a:srcRect/>
          <a:stretch>
            <a:fillRect/>
          </a:stretch>
        </p:blipFill>
        <p:spPr bwMode="auto">
          <a:xfrm>
            <a:off x="-669925" y="687388"/>
            <a:ext cx="5705475" cy="108108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69" y="1347537"/>
            <a:ext cx="11932931" cy="5053263"/>
          </a:xfrm>
          <a:prstGeom prst="rect">
            <a:avLst/>
          </a:prstGeom>
        </p:spPr>
      </p:pic>
      <p:sp>
        <p:nvSpPr>
          <p:cNvPr id="3" name="Rectangle 2"/>
          <p:cNvSpPr/>
          <p:nvPr/>
        </p:nvSpPr>
        <p:spPr>
          <a:xfrm>
            <a:off x="296214" y="319093"/>
            <a:ext cx="1138492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600" b="1" dirty="0">
                <a:solidFill>
                  <a:srgbClr val="0070C0"/>
                </a:solidFill>
                <a:latin typeface="Calibri" panose="020F0502020204030204" pitchFamily="34" charset="0"/>
              </a:rPr>
              <a:t>Work in pairs.           Match the words with the definitions. </a:t>
            </a:r>
          </a:p>
        </p:txBody>
      </p:sp>
      <p:pic>
        <p:nvPicPr>
          <p:cNvPr id="13314" name="Picture 2" descr="Free Speech bubble 1195466 PNG with Transparent Background"/>
          <p:cNvPicPr>
            <a:picLocks noChangeAspect="1" noChangeArrowheads="1"/>
          </p:cNvPicPr>
          <p:nvPr/>
        </p:nvPicPr>
        <p:blipFill>
          <a:blip r:embed="rId3"/>
          <a:srcRect/>
          <a:stretch>
            <a:fillRect/>
          </a:stretch>
        </p:blipFill>
        <p:spPr bwMode="auto">
          <a:xfrm>
            <a:off x="3078477" y="360041"/>
            <a:ext cx="966788" cy="615950"/>
          </a:xfrm>
          <a:prstGeom prst="rect">
            <a:avLst/>
          </a:prstGeom>
          <a:noFill/>
          <a:ln w="9525">
            <a:noFill/>
            <a:miter lim="800000"/>
            <a:headEnd/>
            <a:tailEnd/>
          </a:ln>
        </p:spPr>
      </p:pic>
      <p:sp>
        <p:nvSpPr>
          <p:cNvPr id="12295" name="Text Box 7"/>
          <p:cNvSpPr txBox="1">
            <a:spLocks noChangeArrowheads="1"/>
          </p:cNvSpPr>
          <p:nvPr/>
        </p:nvSpPr>
        <p:spPr bwMode="auto">
          <a:xfrm>
            <a:off x="2869484" y="975991"/>
            <a:ext cx="1773238" cy="584775"/>
          </a:xfrm>
          <a:prstGeom prst="rect">
            <a:avLst/>
          </a:prstGeom>
          <a:noFill/>
          <a:ln w="9525">
            <a:noFill/>
            <a:miter lim="800000"/>
          </a:ln>
        </p:spPr>
        <p:txBody>
          <a:bodyPr>
            <a:spAutoFit/>
          </a:bodyPr>
          <a:lstStyle/>
          <a:p>
            <a:pPr algn="ctr">
              <a:spcBef>
                <a:spcPct val="50000"/>
              </a:spcBef>
            </a:pPr>
            <a:r>
              <a:rPr lang="en-US" sz="3200" dirty="0">
                <a:solidFill>
                  <a:srgbClr val="FF0000"/>
                </a:solidFill>
                <a:latin typeface="Calibri" panose="020F0502020204030204" pitchFamily="34" charset="0"/>
              </a:rPr>
              <a:t>flight</a:t>
            </a:r>
          </a:p>
        </p:txBody>
      </p:sp>
      <p:sp>
        <p:nvSpPr>
          <p:cNvPr id="12296" name="Text Box 8"/>
          <p:cNvSpPr txBox="1">
            <a:spLocks noChangeArrowheads="1"/>
          </p:cNvSpPr>
          <p:nvPr/>
        </p:nvSpPr>
        <p:spPr bwMode="auto">
          <a:xfrm>
            <a:off x="6508487" y="975991"/>
            <a:ext cx="1773237" cy="584775"/>
          </a:xfrm>
          <a:prstGeom prst="rect">
            <a:avLst/>
          </a:prstGeom>
          <a:noFill/>
          <a:ln w="9525">
            <a:noFill/>
            <a:miter lim="800000"/>
          </a:ln>
        </p:spPr>
        <p:txBody>
          <a:bodyPr>
            <a:spAutoFit/>
          </a:bodyPr>
          <a:lstStyle/>
          <a:p>
            <a:pPr algn="ctr">
              <a:spcBef>
                <a:spcPct val="50000"/>
              </a:spcBef>
            </a:pPr>
            <a:r>
              <a:rPr lang="en-US" sz="3200" dirty="0">
                <a:solidFill>
                  <a:srgbClr val="FF0000"/>
                </a:solidFill>
                <a:latin typeface="Calibri" panose="020F0502020204030204" pitchFamily="34" charset="0"/>
              </a:rPr>
              <a:t>jog</a:t>
            </a:r>
          </a:p>
        </p:txBody>
      </p:sp>
      <p:sp>
        <p:nvSpPr>
          <p:cNvPr id="12297" name="Text Box 9"/>
          <p:cNvSpPr txBox="1">
            <a:spLocks noChangeArrowheads="1"/>
          </p:cNvSpPr>
          <p:nvPr/>
        </p:nvSpPr>
        <p:spPr bwMode="auto">
          <a:xfrm>
            <a:off x="8040774" y="975991"/>
            <a:ext cx="1773238" cy="584775"/>
          </a:xfrm>
          <a:prstGeom prst="rect">
            <a:avLst/>
          </a:prstGeom>
          <a:noFill/>
          <a:ln w="9525">
            <a:noFill/>
            <a:miter lim="800000"/>
          </a:ln>
        </p:spPr>
        <p:txBody>
          <a:bodyPr>
            <a:spAutoFit/>
          </a:bodyPr>
          <a:lstStyle/>
          <a:p>
            <a:pPr algn="ctr">
              <a:spcBef>
                <a:spcPct val="50000"/>
              </a:spcBef>
            </a:pPr>
            <a:r>
              <a:rPr lang="en-US" sz="3200" dirty="0">
                <a:solidFill>
                  <a:srgbClr val="FF0000"/>
                </a:solidFill>
                <a:latin typeface="Calibri" panose="020F0502020204030204" pitchFamily="34" charset="0"/>
              </a:rPr>
              <a:t>ferry</a:t>
            </a:r>
          </a:p>
        </p:txBody>
      </p:sp>
      <p:sp>
        <p:nvSpPr>
          <p:cNvPr id="12298" name="Text Box 10"/>
          <p:cNvSpPr txBox="1">
            <a:spLocks noChangeArrowheads="1"/>
          </p:cNvSpPr>
          <p:nvPr/>
        </p:nvSpPr>
        <p:spPr bwMode="auto">
          <a:xfrm>
            <a:off x="4720350" y="1002670"/>
            <a:ext cx="1773238" cy="584775"/>
          </a:xfrm>
          <a:prstGeom prst="rect">
            <a:avLst/>
          </a:prstGeom>
          <a:noFill/>
          <a:ln w="9525">
            <a:noFill/>
            <a:miter lim="800000"/>
          </a:ln>
        </p:spPr>
        <p:txBody>
          <a:bodyPr>
            <a:spAutoFit/>
          </a:bodyPr>
          <a:lstStyle/>
          <a:p>
            <a:pPr algn="ctr">
              <a:spcBef>
                <a:spcPct val="50000"/>
              </a:spcBef>
            </a:pPr>
            <a:r>
              <a:rPr lang="en-US" sz="3200" dirty="0">
                <a:solidFill>
                  <a:srgbClr val="FF0000"/>
                </a:solidFill>
                <a:latin typeface="Calibri" panose="020F0502020204030204" pitchFamily="34" charset="0"/>
              </a:rPr>
              <a:t>historic</a:t>
            </a:r>
          </a:p>
        </p:txBody>
      </p:sp>
      <p:sp>
        <p:nvSpPr>
          <p:cNvPr id="12299" name="Text Box 11"/>
          <p:cNvSpPr txBox="1">
            <a:spLocks noChangeArrowheads="1"/>
          </p:cNvSpPr>
          <p:nvPr/>
        </p:nvSpPr>
        <p:spPr bwMode="auto">
          <a:xfrm>
            <a:off x="1079616" y="975991"/>
            <a:ext cx="1773238" cy="584775"/>
          </a:xfrm>
          <a:prstGeom prst="rect">
            <a:avLst/>
          </a:prstGeom>
          <a:noFill/>
          <a:ln w="9525">
            <a:noFill/>
            <a:miter lim="800000"/>
          </a:ln>
        </p:spPr>
        <p:txBody>
          <a:bodyPr>
            <a:spAutoFit/>
          </a:bodyPr>
          <a:lstStyle/>
          <a:p>
            <a:pPr algn="ctr">
              <a:spcBef>
                <a:spcPct val="50000"/>
              </a:spcBef>
            </a:pPr>
            <a:r>
              <a:rPr lang="en-US" sz="3200" dirty="0">
                <a:solidFill>
                  <a:srgbClr val="FF0000"/>
                </a:solidFill>
                <a:latin typeface="Calibri" panose="020F0502020204030204" pitchFamily="34" charset="0"/>
              </a:rPr>
              <a:t>stadium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6 L -0.13711 0.21204 " pathEditMode="relative" rAng="0" ptsTypes="AA">
                                      <p:cBhvr>
                                        <p:cTn id="6" dur="2000" fill="hold"/>
                                        <p:tgtEl>
                                          <p:spTgt spid="12295"/>
                                        </p:tgtEl>
                                        <p:attrNameLst>
                                          <p:attrName>ppt_x</p:attrName>
                                          <p:attrName>ppt_y</p:attrName>
                                        </p:attrNameLst>
                                      </p:cBhvr>
                                      <p:rCtr x="-6862" y="1060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7 -3.7037E-6 L -0.43841 0.31042 " pathEditMode="relative" rAng="0" ptsTypes="AA">
                                      <p:cBhvr>
                                        <p:cTn id="10" dur="2000" fill="hold"/>
                                        <p:tgtEl>
                                          <p:spTgt spid="12296"/>
                                        </p:tgtEl>
                                        <p:attrNameLst>
                                          <p:attrName>ppt_x</p:attrName>
                                          <p:attrName>ppt_y</p:attrName>
                                        </p:attrNameLst>
                                      </p:cBhvr>
                                      <p:rCtr x="-21927" y="15509"/>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1.45833E-6 -3.7037E-6 L -0.28203 -3.7037E-6 C -0.40846 -3.7037E-6 -0.56406 0.11274 -0.56406 0.20463 L -0.56406 0.40949 " pathEditMode="relative" rAng="0" ptsTypes="AAAA">
                                      <p:cBhvr>
                                        <p:cTn id="14" dur="2000" fill="hold"/>
                                        <p:tgtEl>
                                          <p:spTgt spid="12297"/>
                                        </p:tgtEl>
                                        <p:attrNameLst>
                                          <p:attrName>ppt_x</p:attrName>
                                          <p:attrName>ppt_y</p:attrName>
                                        </p:attrNameLst>
                                      </p:cBhvr>
                                      <p:rCtr x="-28203" y="2046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375E-6 1.11111E-6 L -0.2918 0.5088 " pathEditMode="relative" rAng="0" ptsTypes="AA">
                                      <p:cBhvr>
                                        <p:cTn id="18" dur="2000" fill="hold"/>
                                        <p:tgtEl>
                                          <p:spTgt spid="12298"/>
                                        </p:tgtEl>
                                        <p:attrNameLst>
                                          <p:attrName>ppt_x</p:attrName>
                                          <p:attrName>ppt_y</p:attrName>
                                        </p:attrNameLst>
                                      </p:cBhvr>
                                      <p:rCtr x="-14596" y="2544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3.7037E-6 L 0.00534 0.61806 " pathEditMode="relative" rAng="0" ptsTypes="AA">
                                      <p:cBhvr>
                                        <p:cTn id="22" dur="2000" fill="hold"/>
                                        <p:tgtEl>
                                          <p:spTgt spid="12299"/>
                                        </p:tgtEl>
                                        <p:attrNameLst>
                                          <p:attrName>ppt_x</p:attrName>
                                          <p:attrName>ppt_y</p:attrName>
                                        </p:attrNameLst>
                                      </p:cBhvr>
                                      <p:rCtr x="260" y="3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P spid="12297" grpId="0"/>
      <p:bldP spid="12298" grpId="0"/>
      <p:bldP spid="122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513" y="436563"/>
            <a:ext cx="11363325" cy="64516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defTabSz="0" fontAlgn="auto">
              <a:spcBef>
                <a:spcPts val="0"/>
              </a:spcBef>
              <a:spcAft>
                <a:spcPts val="0"/>
              </a:spcAft>
              <a:tabLst>
                <a:tab pos="3402330" algn="l"/>
              </a:tabLst>
              <a:defRPr/>
            </a:pPr>
            <a:r>
              <a:rPr lang="en-US" sz="3600" b="1" i="1" dirty="0">
                <a:solidFill>
                  <a:srgbClr val="0070C0"/>
                </a:solidFill>
                <a:latin typeface="+mn-lt"/>
                <a:cs typeface="+mn-cs"/>
              </a:rPr>
              <a:t>Listen and repeat. </a:t>
            </a:r>
            <a:r>
              <a:rPr lang="en-US" sz="2400" b="1" i="1" dirty="0">
                <a:solidFill>
                  <a:srgbClr val="FF0000"/>
                </a:solidFill>
                <a:latin typeface="+mn-lt"/>
                <a:cs typeface="+mn-cs"/>
              </a:rPr>
              <a:t>Click each phrase to hear the sound</a:t>
            </a:r>
            <a:r>
              <a:rPr lang="en-US" sz="3600" b="1" i="1" dirty="0">
                <a:solidFill>
                  <a:srgbClr val="0070C0"/>
                </a:solidFill>
                <a:latin typeface="+mn-lt"/>
                <a:cs typeface="+mn-cs"/>
              </a:rPr>
              <a:t> </a:t>
            </a:r>
          </a:p>
        </p:txBody>
      </p:sp>
      <p:sp>
        <p:nvSpPr>
          <p:cNvPr id="9" name="TextBox 8"/>
          <p:cNvSpPr txBox="1"/>
          <p:nvPr/>
        </p:nvSpPr>
        <p:spPr>
          <a:xfrm>
            <a:off x="434340" y="4853940"/>
            <a:ext cx="11349038"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ferry</a:t>
            </a:r>
            <a:r>
              <a:rPr lang="en-US" sz="1600" b="1" dirty="0">
                <a:latin typeface="Calibri" panose="020F0502020204030204" pitchFamily="34" charset="0"/>
              </a:rPr>
              <a:t> </a:t>
            </a:r>
            <a:r>
              <a:rPr lang="en-US" sz="3200" dirty="0">
                <a:latin typeface="Calibri" panose="020F0502020204030204" pitchFamily="34" charset="0"/>
              </a:rPr>
              <a:t>(n) </a:t>
            </a:r>
            <a:r>
              <a:rPr lang="en-US" sz="3200" dirty="0">
                <a:solidFill>
                  <a:srgbClr val="FF0000"/>
                </a:solidFill>
                <a:latin typeface="Calibri" panose="020F0502020204030204" pitchFamily="34" charset="0"/>
              </a:rPr>
              <a:t>/ˈ</a:t>
            </a:r>
            <a:r>
              <a:rPr lang="en-US" sz="3200" dirty="0" err="1">
                <a:solidFill>
                  <a:srgbClr val="FF0000"/>
                </a:solidFill>
                <a:latin typeface="Calibri" panose="020F0502020204030204" pitchFamily="34" charset="0"/>
              </a:rPr>
              <a:t>feri</a:t>
            </a:r>
            <a:r>
              <a:rPr lang="en-US" sz="3200" dirty="0">
                <a:solidFill>
                  <a:srgbClr val="FF0000"/>
                </a:solidFill>
                <a:latin typeface="Calibri" panose="020F0502020204030204" pitchFamily="34" charset="0"/>
              </a:rPr>
              <a:t>/ </a:t>
            </a:r>
            <a:r>
              <a:rPr lang="en-US" sz="3200" dirty="0" err="1">
                <a:latin typeface="Calibri" panose="020F0502020204030204" pitchFamily="34" charset="0"/>
              </a:rPr>
              <a:t>phà</a:t>
            </a:r>
            <a:endParaRPr lang="en-US" sz="3200" dirty="0">
              <a:latin typeface="Calibri" panose="020F0502020204030204" pitchFamily="34" charset="0"/>
            </a:endParaRPr>
          </a:p>
        </p:txBody>
      </p:sp>
      <p:sp>
        <p:nvSpPr>
          <p:cNvPr id="10" name="TextBox 9"/>
          <p:cNvSpPr txBox="1"/>
          <p:nvPr/>
        </p:nvSpPr>
        <p:spPr>
          <a:xfrm>
            <a:off x="427990" y="4193540"/>
            <a:ext cx="11371263"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jog </a:t>
            </a:r>
            <a:r>
              <a:rPr lang="en-US" sz="3200" dirty="0">
                <a:latin typeface="Calibri" panose="020F0502020204030204" pitchFamily="34" charset="0"/>
              </a:rPr>
              <a:t>(n) </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dʒɑːɡ</a:t>
            </a:r>
            <a:r>
              <a:rPr lang="en-US" sz="3200" dirty="0">
                <a:solidFill>
                  <a:srgbClr val="FF0000"/>
                </a:solidFill>
                <a:latin typeface="Calibri" panose="020F0502020204030204" pitchFamily="34" charset="0"/>
              </a:rPr>
              <a:t>/ </a:t>
            </a:r>
            <a:r>
              <a:rPr lang="en-US" sz="3200" dirty="0" err="1">
                <a:latin typeface="Calibri" panose="020F0502020204030204" pitchFamily="34" charset="0"/>
              </a:rPr>
              <a:t>chạy</a:t>
            </a:r>
            <a:r>
              <a:rPr lang="en-US" sz="3200" dirty="0">
                <a:latin typeface="Calibri" panose="020F0502020204030204" pitchFamily="34" charset="0"/>
              </a:rPr>
              <a:t> </a:t>
            </a:r>
            <a:r>
              <a:rPr lang="en-US" sz="3200" dirty="0" err="1">
                <a:latin typeface="Calibri" panose="020F0502020204030204" pitchFamily="34" charset="0"/>
              </a:rPr>
              <a:t>bộ</a:t>
            </a:r>
            <a:endParaRPr lang="en-US" sz="3200" dirty="0">
              <a:latin typeface="Calibri" panose="020F0502020204030204" pitchFamily="34" charset="0"/>
            </a:endParaRPr>
          </a:p>
        </p:txBody>
      </p:sp>
      <p:sp>
        <p:nvSpPr>
          <p:cNvPr id="11" name="TextBox 10"/>
          <p:cNvSpPr txBox="1"/>
          <p:nvPr/>
        </p:nvSpPr>
        <p:spPr>
          <a:xfrm>
            <a:off x="427990" y="3533140"/>
            <a:ext cx="11371263"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historic</a:t>
            </a:r>
            <a:r>
              <a:rPr lang="vi-VN" sz="3200" i="1" dirty="0">
                <a:solidFill>
                  <a:srgbClr val="0070C0"/>
                </a:solidFill>
                <a:latin typeface="Calibri (body)"/>
              </a:rPr>
              <a:t> </a:t>
            </a:r>
            <a:r>
              <a:rPr lang="vi-VN" sz="3200" dirty="0">
                <a:latin typeface="Calibri" panose="020F0502020204030204" pitchFamily="34" charset="0"/>
              </a:rPr>
              <a:t>(</a:t>
            </a:r>
            <a:r>
              <a:rPr lang="en-US" sz="3200" dirty="0">
                <a:latin typeface="Calibri" panose="020F0502020204030204" pitchFamily="34" charset="0"/>
              </a:rPr>
              <a:t>adj</a:t>
            </a:r>
            <a:r>
              <a:rPr lang="vi-VN" sz="3200" dirty="0">
                <a:latin typeface="Calibri" panose="020F0502020204030204" pitchFamily="34" charset="0"/>
              </a:rPr>
              <a:t>) </a:t>
            </a:r>
            <a:r>
              <a:rPr lang="vi-VN"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hɪˈstɔːrɪk</a:t>
            </a:r>
            <a:r>
              <a:rPr lang="vi-VN" sz="3200" dirty="0">
                <a:solidFill>
                  <a:srgbClr val="FF0000"/>
                </a:solidFill>
                <a:latin typeface="Calibri" panose="020F0502020204030204" pitchFamily="34" charset="0"/>
              </a:rPr>
              <a:t>/ </a:t>
            </a:r>
            <a:r>
              <a:rPr lang="en-US" sz="3200" dirty="0" err="1">
                <a:latin typeface="Calibri" panose="020F0502020204030204" pitchFamily="34" charset="0"/>
              </a:rPr>
              <a:t>mang</a:t>
            </a:r>
            <a:r>
              <a:rPr lang="en-US" sz="3200" dirty="0">
                <a:latin typeface="Calibri" panose="020F0502020204030204" pitchFamily="34" charset="0"/>
              </a:rPr>
              <a:t> </a:t>
            </a:r>
            <a:r>
              <a:rPr lang="en-US" sz="3200" dirty="0" err="1">
                <a:latin typeface="Calibri" panose="020F0502020204030204" pitchFamily="34" charset="0"/>
              </a:rPr>
              <a:t>tính</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sử</a:t>
            </a:r>
            <a:endParaRPr lang="en-US" sz="3200" dirty="0">
              <a:latin typeface="Calibri" panose="020F0502020204030204" pitchFamily="34" charset="0"/>
            </a:endParaRPr>
          </a:p>
        </p:txBody>
      </p:sp>
      <p:sp>
        <p:nvSpPr>
          <p:cNvPr id="12" name="TextBox 11"/>
          <p:cNvSpPr txBox="1"/>
          <p:nvPr/>
        </p:nvSpPr>
        <p:spPr>
          <a:xfrm>
            <a:off x="412115" y="2852103"/>
            <a:ext cx="11371263"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flight</a:t>
            </a:r>
            <a:r>
              <a:rPr lang="vi-VN" sz="3200" i="1" dirty="0">
                <a:solidFill>
                  <a:srgbClr val="0070C0"/>
                </a:solidFill>
                <a:latin typeface="Calibri (body)"/>
              </a:rPr>
              <a:t> </a:t>
            </a:r>
            <a:r>
              <a:rPr lang="vi-VN" sz="3200" dirty="0">
                <a:latin typeface="Calibri" panose="020F0502020204030204" pitchFamily="34" charset="0"/>
                <a:cs typeface="Calibri" panose="020F0502020204030204" pitchFamily="34" charset="0"/>
              </a:rPr>
              <a:t>(n) </a:t>
            </a:r>
            <a:r>
              <a:rPr lang="vi-VN"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flaɪt</a:t>
            </a:r>
            <a:r>
              <a:rPr lang="vi-VN" sz="3200" dirty="0">
                <a:solidFill>
                  <a:srgbClr val="FF0000"/>
                </a:solidFill>
                <a:latin typeface="Calibri" panose="020F0502020204030204" pitchFamily="34" charset="0"/>
              </a:rPr>
              <a:t>/ </a:t>
            </a:r>
            <a:r>
              <a:rPr lang="en-US" sz="3200" dirty="0" err="1">
                <a:latin typeface="Calibri" panose="020F0502020204030204" pitchFamily="34" charset="0"/>
              </a:rPr>
              <a:t>chuyến</a:t>
            </a:r>
            <a:r>
              <a:rPr lang="en-US" sz="3200" dirty="0">
                <a:latin typeface="Calibri" panose="020F0502020204030204" pitchFamily="34" charset="0"/>
              </a:rPr>
              <a:t> bay </a:t>
            </a:r>
          </a:p>
        </p:txBody>
      </p:sp>
      <p:sp>
        <p:nvSpPr>
          <p:cNvPr id="13" name="TextBox 12"/>
          <p:cNvSpPr txBox="1"/>
          <p:nvPr/>
        </p:nvSpPr>
        <p:spPr>
          <a:xfrm>
            <a:off x="423228" y="2212340"/>
            <a:ext cx="11371262"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stadium</a:t>
            </a:r>
            <a:r>
              <a:rPr lang="vi-VN" sz="3200" i="1" dirty="0">
                <a:solidFill>
                  <a:srgbClr val="0070C0"/>
                </a:solidFill>
                <a:latin typeface="Calibri (body)"/>
              </a:rPr>
              <a: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rPr>
              <a:t>/</a:t>
            </a:r>
            <a:r>
              <a:rPr lang="en-US" sz="3200" dirty="0">
                <a:solidFill>
                  <a:srgbClr val="FF0000"/>
                </a:solidFill>
                <a:latin typeface="Calibri" panose="020F0502020204030204" pitchFamily="34" charset="0"/>
              </a:rPr>
              <a:t>ˈ</a:t>
            </a:r>
            <a:r>
              <a:rPr lang="en-US" sz="3200" dirty="0" err="1">
                <a:solidFill>
                  <a:srgbClr val="FF0000"/>
                </a:solidFill>
                <a:latin typeface="Calibri" panose="020F0502020204030204" pitchFamily="34" charset="0"/>
              </a:rPr>
              <a:t>steɪdiəm</a:t>
            </a:r>
            <a:r>
              <a:rPr lang="vi-VN" sz="3200" dirty="0">
                <a:solidFill>
                  <a:srgbClr val="FF0000"/>
                </a:solidFill>
                <a:latin typeface="Calibri" panose="020F0502020204030204" pitchFamily="34" charset="0"/>
              </a:rPr>
              <a:t>/ </a:t>
            </a:r>
            <a:r>
              <a:rPr lang="en-US" sz="3200" dirty="0" err="1">
                <a:latin typeface="Calibri" panose="020F0502020204030204" pitchFamily="34" charset="0"/>
              </a:rPr>
              <a:t>sân</a:t>
            </a:r>
            <a:r>
              <a:rPr lang="en-US" sz="3200" dirty="0">
                <a:latin typeface="Calibri" panose="020F0502020204030204" pitchFamily="34" charset="0"/>
              </a:rPr>
              <a:t> </a:t>
            </a:r>
            <a:r>
              <a:rPr lang="en-US" sz="3200" dirty="0" err="1">
                <a:latin typeface="Calibri" panose="020F0502020204030204" pitchFamily="34" charset="0"/>
              </a:rPr>
              <a:t>vận</a:t>
            </a:r>
            <a:r>
              <a:rPr lang="en-US" sz="3200" dirty="0">
                <a:latin typeface="Calibri" panose="020F0502020204030204" pitchFamily="34" charset="0"/>
              </a:rPr>
              <a:t> </a:t>
            </a:r>
            <a:r>
              <a:rPr lang="en-US" sz="3200" dirty="0" err="1">
                <a:latin typeface="Calibri" panose="020F0502020204030204" pitchFamily="34" charset="0"/>
              </a:rPr>
              <a:t>động</a:t>
            </a:r>
            <a:endParaRPr lang="en-US" sz="3200" dirty="0">
              <a:latin typeface="Calibri" panose="020F0502020204030204" pitchFamily="34" charset="0"/>
            </a:endParaRPr>
          </a:p>
        </p:txBody>
      </p:sp>
      <p:sp>
        <p:nvSpPr>
          <p:cNvPr id="14" name="TextBox 13"/>
          <p:cNvSpPr txBox="1"/>
          <p:nvPr/>
        </p:nvSpPr>
        <p:spPr>
          <a:xfrm>
            <a:off x="413703" y="1532890"/>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r>
              <a:rPr lang="en-US" sz="3200" i="1" dirty="0">
                <a:solidFill>
                  <a:srgbClr val="0070C0"/>
                </a:solidFill>
                <a:latin typeface="Calibri (body)"/>
              </a:rPr>
              <a:t>tour guide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tʊr</a:t>
            </a:r>
            <a:r>
              <a:rPr lang="en-US" sz="3200" dirty="0">
                <a:solidFill>
                  <a:srgbClr val="FF0000"/>
                </a:solidFill>
                <a:latin typeface="Calibri" panose="020F0502020204030204" pitchFamily="34" charset="0"/>
              </a:rPr>
              <a:t> </a:t>
            </a:r>
            <a:r>
              <a:rPr lang="en-US" sz="3200" dirty="0" err="1">
                <a:solidFill>
                  <a:srgbClr val="FF0000"/>
                </a:solidFill>
                <a:latin typeface="Calibri" panose="020F0502020204030204" pitchFamily="34" charset="0"/>
              </a:rPr>
              <a:t>ɡaɪd</a:t>
            </a:r>
            <a:r>
              <a:rPr lang="vi-VN" sz="3200" dirty="0">
                <a:solidFill>
                  <a:srgbClr val="FF0000"/>
                </a:solidFill>
                <a:latin typeface="Calibri" panose="020F0502020204030204" pitchFamily="34" charset="0"/>
              </a:rPr>
              <a:t>/ </a:t>
            </a:r>
            <a:r>
              <a:rPr lang="en-US" sz="3200" dirty="0" err="1">
                <a:latin typeface="Calibri" panose="020F0502020204030204" pitchFamily="34" charset="0"/>
              </a:rPr>
              <a:t>hướng</a:t>
            </a:r>
            <a:r>
              <a:rPr lang="en-US" sz="3200" dirty="0">
                <a:latin typeface="Calibri" panose="020F0502020204030204" pitchFamily="34" charset="0"/>
              </a:rPr>
              <a:t> </a:t>
            </a:r>
            <a:r>
              <a:rPr lang="en-US" sz="3200" dirty="0" err="1">
                <a:latin typeface="Calibri" panose="020F0502020204030204" pitchFamily="34" charset="0"/>
              </a:rPr>
              <a:t>dẫn</a:t>
            </a:r>
            <a:r>
              <a:rPr lang="en-US" sz="3200" dirty="0">
                <a:latin typeface="Calibri" panose="020F0502020204030204" pitchFamily="34" charset="0"/>
              </a:rPr>
              <a:t> </a:t>
            </a:r>
            <a:r>
              <a:rPr lang="en-US" sz="3200" dirty="0" err="1">
                <a:latin typeface="Calibri" panose="020F0502020204030204" pitchFamily="34" charset="0"/>
              </a:rPr>
              <a:t>viên</a:t>
            </a:r>
            <a:r>
              <a:rPr lang="en-US" sz="3200" dirty="0">
                <a:latin typeface="Calibri" panose="020F0502020204030204" pitchFamily="34" charset="0"/>
              </a:rPr>
              <a:t> du </a:t>
            </a:r>
            <a:r>
              <a:rPr lang="en-US" sz="3200" dirty="0" err="1">
                <a:latin typeface="Calibri" panose="020F0502020204030204" pitchFamily="34" charset="0"/>
              </a:rPr>
              <a:t>lịch</a:t>
            </a:r>
            <a:endParaRPr lang="en-US" sz="3200" dirty="0">
              <a:latin typeface="Calibri" panose="020F0502020204030204" pitchFamily="34" charset="0"/>
            </a:endParaRPr>
          </a:p>
        </p:txBody>
      </p:sp>
      <p:pic>
        <p:nvPicPr>
          <p:cNvPr id="16" name="fer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54974" y="4854225"/>
            <a:ext cx="609600" cy="609600"/>
          </a:xfrm>
          <a:prstGeom prst="rect">
            <a:avLst/>
          </a:prstGeom>
        </p:spPr>
      </p:pic>
      <p:pic>
        <p:nvPicPr>
          <p:cNvPr id="17" name="fligh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184819" y="2860325"/>
            <a:ext cx="609600" cy="609600"/>
          </a:xfrm>
          <a:prstGeom prst="rect">
            <a:avLst/>
          </a:prstGeom>
        </p:spPr>
      </p:pic>
      <p:pic>
        <p:nvPicPr>
          <p:cNvPr id="18" name="histori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15299" y="3555695"/>
            <a:ext cx="609600" cy="609600"/>
          </a:xfrm>
          <a:prstGeom prst="rect">
            <a:avLst/>
          </a:prstGeom>
        </p:spPr>
      </p:pic>
      <p:pic>
        <p:nvPicPr>
          <p:cNvPr id="19" name="jo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190024" y="4178585"/>
            <a:ext cx="609600" cy="609600"/>
          </a:xfrm>
          <a:prstGeom prst="rect">
            <a:avLst/>
          </a:prstGeom>
        </p:spPr>
      </p:pic>
      <p:pic>
        <p:nvPicPr>
          <p:cNvPr id="20" name="stadiu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190149" y="2170035"/>
            <a:ext cx="609600" cy="609600"/>
          </a:xfrm>
          <a:prstGeom prst="rect">
            <a:avLst/>
          </a:prstGeom>
        </p:spPr>
      </p:pic>
      <p:pic>
        <p:nvPicPr>
          <p:cNvPr id="22" name="tour guide">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1174051" y="15426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16"/>
                </p:tgtEl>
              </p:cMediaNode>
            </p:audio>
            <p:audio>
              <p:cMediaNode vol="80000" showWhenStopped="0">
                <p:cTn id="24" fill="hold" display="0">
                  <p:stCondLst>
                    <p:cond delay="indefinite"/>
                  </p:stCondLst>
                  <p:endCondLst>
                    <p:cond evt="onStopAudio" delay="0">
                      <p:tgtEl>
                        <p:sldTgt/>
                      </p:tgtEl>
                    </p:cond>
                  </p:endCondLst>
                </p:cTn>
                <p:tgtEl>
                  <p:spTgt spid="17"/>
                </p:tgtEl>
              </p:cMediaNode>
            </p:audio>
            <p:audio>
              <p:cMediaNode vol="80000" showWhenStopped="0">
                <p:cTn id="25" fill="hold" display="0">
                  <p:stCondLst>
                    <p:cond delay="indefinite"/>
                  </p:stCondLst>
                  <p:endCondLst>
                    <p:cond evt="onStopAudio" delay="0">
                      <p:tgtEl>
                        <p:sldTgt/>
                      </p:tgtEl>
                    </p:cond>
                  </p:endCondLst>
                </p:cTn>
                <p:tgtEl>
                  <p:spTgt spid="18"/>
                </p:tgtEl>
              </p:cMediaNode>
            </p:audio>
            <p:audio>
              <p:cMediaNode vol="80000" showWhenStopped="0">
                <p:cTn id="26" fill="hold" display="0">
                  <p:stCondLst>
                    <p:cond delay="indefinite"/>
                  </p:stCondLst>
                  <p:endCondLst>
                    <p:cond evt="onStopAudio" delay="0">
                      <p:tgtEl>
                        <p:sldTgt/>
                      </p:tgtEl>
                    </p:cond>
                  </p:endCondLst>
                </p:cTn>
                <p:tgtEl>
                  <p:spTgt spid="19"/>
                </p:tgtEl>
              </p:cMediaNode>
            </p:audio>
            <p:audio>
              <p:cMediaNode vol="80000" showWhenStopped="0">
                <p:cTn id="27" fill="hold" display="0">
                  <p:stCondLst>
                    <p:cond delay="indefinite"/>
                  </p:stCondLst>
                  <p:endCondLst>
                    <p:cond evt="onStopAudio" delay="0">
                      <p:tgtEl>
                        <p:sldTgt/>
                      </p:tgtEl>
                    </p:cond>
                  </p:endCondLst>
                </p:cTn>
                <p:tgtEl>
                  <p:spTgt spid="20"/>
                </p:tgtEl>
              </p:cMediaNode>
            </p:audio>
            <p:audio>
              <p:cMediaNode vol="80000" showWhenStopped="0">
                <p:cTn id="28" fill="hold" display="0">
                  <p:stCondLst>
                    <p:cond delay="indefinite"/>
                  </p:stCondLst>
                  <p:endCondLst>
                    <p:cond evt="onStopAudio" delay="0">
                      <p:tgtEl>
                        <p:sldTgt/>
                      </p:tgtEl>
                    </p:cond>
                  </p:endCondLst>
                </p:cTn>
                <p:tgtEl>
                  <p:spTgt spid="22"/>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217" fill="hold"/>
                                        <p:tgtEl>
                                          <p:spTgt spid="16"/>
                                        </p:tgtEl>
                                      </p:cBhvr>
                                    </p:cmd>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060" fill="hold"/>
                                        <p:tgtEl>
                                          <p:spTgt spid="17"/>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64" fill="hold"/>
                                        <p:tgtEl>
                                          <p:spTgt spid="18"/>
                                        </p:tgtEl>
                                      </p:cBhvr>
                                    </p:cmd>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60" fill="hold"/>
                                        <p:tgtEl>
                                          <p:spTgt spid="19"/>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347" fill="hold"/>
                                        <p:tgtEl>
                                          <p:spTgt spid="20"/>
                                        </p:tgtEl>
                                      </p:cBhvr>
                                    </p:cmd>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112" fill="hold"/>
                                        <p:tgtEl>
                                          <p:spTgt spid="22"/>
                                        </p:tgtEl>
                                      </p:cBhvr>
                                    </p:cmd>
                                  </p:childTnLst>
                                </p:cTn>
                              </p:par>
                            </p:childTnLst>
                          </p:cTn>
                        </p:par>
                      </p:childTnLst>
                    </p:cTn>
                  </p:par>
                </p:childTnLst>
              </p:cTn>
              <p:nextCondLst>
                <p:cond evt="onClick" delay="0">
                  <p:tgtEl>
                    <p:spTgt spid="14"/>
                  </p:tgtEl>
                </p:cond>
              </p:nextCondLst>
            </p:seq>
          </p:childTnLst>
        </p:cTn>
      </p:par>
    </p:tnLst>
    <p:bldLst>
      <p:bldP spid="9" grpId="0" bldLvl="0" animBg="1"/>
      <p:bldP spid="10" grpId="0" bldLvl="0" animBg="1"/>
      <p:bldP spid="11" grpId="0" bldLvl="0" animBg="1"/>
      <p:bldP spid="12" grpId="0" bldLvl="0" animBg="1"/>
      <p:bldP spid="13" grpId="0" bldLvl="0" animBg="1"/>
      <p:bldP spid="14"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2169</Words>
  <Application>Microsoft Office PowerPoint</Application>
  <PresentationFormat>Widescreen</PresentationFormat>
  <Paragraphs>225</Paragraphs>
  <Slides>34</Slides>
  <Notes>1</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Bửu Vũ Trần Gia</cp:lastModifiedBy>
  <cp:revision>224</cp:revision>
  <dcterms:created xsi:type="dcterms:W3CDTF">2020-12-08T03:17:00Z</dcterms:created>
  <dcterms:modified xsi:type="dcterms:W3CDTF">2023-07-26T08:27:12Z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D4D5750D481240A99441891D23A7DFD7</vt:lpwstr>
  </property>
  <property fmtid="{D5CDD505-2E9C-101B-9397-08002B2CF9AE}" pid="3" name="KSOProductBuildVer">
    <vt:lpwstr>1033-11.2.0.11486</vt:lpwstr>
  </property>
</Properties>
</file>