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5" r:id="rId2"/>
    <p:sldId id="268" r:id="rId3"/>
    <p:sldId id="276" r:id="rId4"/>
    <p:sldId id="277" r:id="rId5"/>
    <p:sldId id="291" r:id="rId6"/>
    <p:sldId id="278" r:id="rId7"/>
    <p:sldId id="282" r:id="rId8"/>
    <p:sldId id="293" r:id="rId9"/>
    <p:sldId id="294" r:id="rId10"/>
    <p:sldId id="304" r:id="rId11"/>
    <p:sldId id="292" r:id="rId12"/>
    <p:sldId id="297" r:id="rId13"/>
    <p:sldId id="298" r:id="rId14"/>
    <p:sldId id="299" r:id="rId15"/>
    <p:sldId id="300" r:id="rId16"/>
    <p:sldId id="301" r:id="rId17"/>
    <p:sldId id="303" r:id="rId18"/>
    <p:sldId id="285" r:id="rId19"/>
    <p:sldId id="302" r:id="rId20"/>
    <p:sldId id="286" r:id="rId21"/>
    <p:sldId id="287" r:id="rId22"/>
    <p:sldId id="288" r:id="rId23"/>
    <p:sldId id="284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FF0000"/>
    <a:srgbClr val="00CC00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9C1323-0838-4844-B507-E6B16DEA5356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8D36DCA-014F-4D5E-B154-EF029FEB2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0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FC9D4-3B44-40CA-9A03-45FB84EB711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4E83034-5E5B-BEF7-D2C4-A5E5C37E8599}"/>
              </a:ext>
            </a:extLst>
          </p:cNvPr>
          <p:cNvSpPr txBox="1"/>
          <p:nvPr userDrawn="1"/>
        </p:nvSpPr>
        <p:spPr>
          <a:xfrm>
            <a:off x="11054787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1E00708-5DF0-50DD-96A2-9198C22C1F28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65634-7FBA-51BC-07ED-B2F1DEF2EFE5}"/>
              </a:ext>
            </a:extLst>
          </p:cNvPr>
          <p:cNvSpPr txBox="1"/>
          <p:nvPr userDrawn="1"/>
        </p:nvSpPr>
        <p:spPr>
          <a:xfrm>
            <a:off x="11054787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C5CB9-44F2-4E5E-954F-9935A9E178AE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B444-6B50-402A-8F22-926F9AB8E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E4C3ACD-8945-41D1-A4B2-A3EE2FA5F25E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22FF623-AB0A-477F-BA29-BD1C2370E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534985" y="2373676"/>
            <a:ext cx="63436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1: Home &amp; Places</a:t>
            </a:r>
            <a:endParaRPr lang="en-US" sz="60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en-US" sz="4400" b="1" dirty="0">
                <a:solidFill>
                  <a:srgbClr val="00CC00"/>
                </a:solidFill>
                <a:latin typeface="Calibri" pitchFamily="34" charset="0"/>
              </a:rPr>
              <a:t>Lesson 1a: Reading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Calibri" pitchFamily="34" charset="0"/>
              </a:rPr>
              <a:t>Page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95388" y="515938"/>
            <a:ext cx="215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Vocabulary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947789" y="4981506"/>
            <a:ext cx="7638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quiet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kwaɪət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chemeClr val="hlink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):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yên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tĩnh</a:t>
            </a:r>
            <a:endParaRPr lang="en-US" sz="3200" i="1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7789" y="1209075"/>
            <a:ext cx="10364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ordinary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ɔːdnri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(adj):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bình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thường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789" y="1908533"/>
            <a:ext cx="10600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canal boat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kəˈnæl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bəʊt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thuyền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dài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hẹp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dùng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để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di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chuyển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trên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con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kênh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7789" y="3100434"/>
            <a:ext cx="7001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long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lɒŋ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rgbClr val="0563C1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dài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789" y="3685209"/>
            <a:ext cx="5098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 err="1">
                <a:solidFill>
                  <a:srgbClr val="009900"/>
                </a:solidFill>
                <a:latin typeface="Calibri" pitchFamily="34" charset="0"/>
              </a:rPr>
              <a:t>cosy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kəʊzi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rgbClr val="0563C1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ấm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cúng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7789" y="4308804"/>
            <a:ext cx="10364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shower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ʃaʊə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(r)/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vòi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tắm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hoa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sen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ordi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2697" y="211138"/>
            <a:ext cx="609600" cy="609600"/>
          </a:xfrm>
          <a:prstGeom prst="rect">
            <a:avLst/>
          </a:prstGeom>
        </p:spPr>
      </p:pic>
      <p:pic>
        <p:nvPicPr>
          <p:cNvPr id="8" name="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2697" y="204270"/>
            <a:ext cx="609600" cy="609600"/>
          </a:xfrm>
          <a:prstGeom prst="rect">
            <a:avLst/>
          </a:prstGeom>
        </p:spPr>
      </p:pic>
      <p:pic>
        <p:nvPicPr>
          <p:cNvPr id="9" name="cos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2697" y="196056"/>
            <a:ext cx="609600" cy="609600"/>
          </a:xfrm>
          <a:prstGeom prst="rect">
            <a:avLst/>
          </a:prstGeom>
        </p:spPr>
      </p:pic>
      <p:pic>
        <p:nvPicPr>
          <p:cNvPr id="10" name="sh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2697" y="204270"/>
            <a:ext cx="609600" cy="609600"/>
          </a:xfrm>
          <a:prstGeom prst="rect">
            <a:avLst/>
          </a:prstGeom>
        </p:spPr>
      </p:pic>
      <p:pic>
        <p:nvPicPr>
          <p:cNvPr id="11" name="qui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92697" y="161092"/>
            <a:ext cx="609600" cy="609600"/>
          </a:xfrm>
          <a:prstGeom prst="rect">
            <a:avLst/>
          </a:prstGeom>
        </p:spPr>
      </p:pic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1355519" y="1207373"/>
            <a:ext cx="163513" cy="131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981043" y="1922919"/>
            <a:ext cx="163513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519032" y="3685209"/>
            <a:ext cx="163513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1730602" y="4347209"/>
            <a:ext cx="163513" cy="131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1519032" y="5008262"/>
            <a:ext cx="163513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87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2863" y="592138"/>
            <a:ext cx="2655887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671763" y="587375"/>
            <a:ext cx="50244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Listen and read to find out.</a:t>
            </a:r>
            <a:r>
              <a:rPr lang="en-US"/>
              <a:t> 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1814513"/>
            <a:ext cx="11533188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645025" y="1354138"/>
            <a:ext cx="50085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=&gt; The house is a canal boat.</a:t>
            </a:r>
            <a:r>
              <a:rPr lang="en-US"/>
              <a:t> </a:t>
            </a: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3598863" y="2624138"/>
            <a:ext cx="7373937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V="1">
            <a:off x="3579813" y="2990850"/>
            <a:ext cx="31257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CD1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242" y="521244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7" grpId="0"/>
      <p:bldP spid="40968" grpId="0" animBg="1"/>
      <p:bldP spid="409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063750" y="822325"/>
            <a:ext cx="7631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Read the text and complete the sentences.</a:t>
            </a:r>
            <a:r>
              <a:rPr lang="en-US"/>
              <a:t> 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038225" y="1944688"/>
            <a:ext cx="1061720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1 </a:t>
            </a:r>
            <a:r>
              <a:rPr lang="en-US" sz="3200">
                <a:latin typeface="Calibri" pitchFamily="34" charset="0"/>
              </a:rPr>
              <a:t>Darren is from_____________________________________.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His house is_______________________________________ 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Canal boats are ___________________________________ 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4 </a:t>
            </a:r>
            <a:r>
              <a:rPr lang="en-US" sz="3200">
                <a:latin typeface="Calibri" pitchFamily="34" charset="0"/>
              </a:rPr>
              <a:t>The name of Darren’s boat is _________________________ 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5 </a:t>
            </a:r>
            <a:r>
              <a:rPr lang="en-US" sz="3200">
                <a:latin typeface="Calibri" pitchFamily="34" charset="0"/>
              </a:rPr>
              <a:t>Darren’s bed is under _______________________________</a:t>
            </a:r>
            <a:r>
              <a:rPr lang="en-US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1556" y="1457012"/>
            <a:ext cx="672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+mn-lt"/>
              </a:rPr>
              <a:t>Read all the statements and underline the key words.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457011" y="2441749"/>
            <a:ext cx="10575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3002088" y="2443424"/>
            <a:ext cx="815966" cy="67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42638" y="2935790"/>
            <a:ext cx="1559450" cy="20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21248" y="3429831"/>
            <a:ext cx="1886935" cy="20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148840" y="3902104"/>
            <a:ext cx="8549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29655" y="3913828"/>
            <a:ext cx="2075629" cy="20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90542" y="4407870"/>
            <a:ext cx="2075629" cy="20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004733" y="4417916"/>
            <a:ext cx="937543" cy="100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" y="2668588"/>
            <a:ext cx="10425113" cy="365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730375" y="458788"/>
            <a:ext cx="93408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>
                <a:latin typeface="Calibri" pitchFamily="34" charset="0"/>
              </a:rPr>
              <a:t>1 </a:t>
            </a:r>
            <a:r>
              <a:rPr lang="en-US" sz="2800">
                <a:latin typeface="Calibri" pitchFamily="34" charset="0"/>
              </a:rPr>
              <a:t>Darren is from_____________________________________.</a:t>
            </a:r>
            <a:br>
              <a:rPr lang="en-US" sz="2800">
                <a:latin typeface="Calibri" pitchFamily="34" charset="0"/>
              </a:rPr>
            </a:br>
            <a:r>
              <a:rPr lang="en-US" sz="2800" b="1">
                <a:latin typeface="Calibri" pitchFamily="34" charset="0"/>
              </a:rPr>
              <a:t>2 </a:t>
            </a:r>
            <a:r>
              <a:rPr lang="en-US" sz="2800">
                <a:latin typeface="Calibri" pitchFamily="34" charset="0"/>
              </a:rPr>
              <a:t>His house is_______________________________________ .</a:t>
            </a:r>
            <a:br>
              <a:rPr lang="en-US" sz="2800">
                <a:latin typeface="Calibri" pitchFamily="34" charset="0"/>
              </a:rPr>
            </a:br>
            <a:r>
              <a:rPr lang="en-US" sz="2800" b="1">
                <a:latin typeface="Calibri" pitchFamily="34" charset="0"/>
              </a:rPr>
              <a:t>3 </a:t>
            </a:r>
            <a:r>
              <a:rPr lang="en-US" sz="2800">
                <a:latin typeface="Calibri" pitchFamily="34" charset="0"/>
              </a:rPr>
              <a:t>Canal boats are ____________________________________ .</a:t>
            </a:r>
            <a:br>
              <a:rPr lang="en-US" sz="2800">
                <a:latin typeface="Calibri" pitchFamily="34" charset="0"/>
              </a:rPr>
            </a:br>
            <a:r>
              <a:rPr lang="en-US" sz="2800" b="1">
                <a:latin typeface="Calibri" pitchFamily="34" charset="0"/>
              </a:rPr>
              <a:t>4 </a:t>
            </a:r>
            <a:r>
              <a:rPr lang="en-US" sz="2800">
                <a:latin typeface="Calibri" pitchFamily="34" charset="0"/>
              </a:rPr>
              <a:t>The name of Darren’s boat is _________________________ .</a:t>
            </a:r>
            <a:br>
              <a:rPr lang="en-US" sz="2800">
                <a:latin typeface="Calibri" pitchFamily="34" charset="0"/>
              </a:rPr>
            </a:br>
            <a:r>
              <a:rPr lang="en-US" sz="2800" b="1">
                <a:latin typeface="Calibri" pitchFamily="34" charset="0"/>
              </a:rPr>
              <a:t>5 </a:t>
            </a:r>
            <a:r>
              <a:rPr lang="en-US" sz="2800">
                <a:latin typeface="Calibri" pitchFamily="34" charset="0"/>
              </a:rPr>
              <a:t>Darren’s bed is under _______________________________</a:t>
            </a:r>
            <a:r>
              <a:rPr lang="en-US" sz="2800"/>
              <a:t> .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484688" y="457200"/>
            <a:ext cx="2655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London, England</a:t>
            </a:r>
            <a:r>
              <a:rPr lang="en-US"/>
              <a:t> 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4140200" y="912813"/>
            <a:ext cx="2001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a canal boat</a:t>
            </a:r>
            <a:r>
              <a:rPr lang="en-US"/>
              <a:t> 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551363" y="1325563"/>
            <a:ext cx="215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long and thin</a:t>
            </a:r>
            <a:r>
              <a:rPr lang="en-US"/>
              <a:t> 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351588" y="1766888"/>
            <a:ext cx="2335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“Paper Moon”</a:t>
            </a:r>
            <a:r>
              <a:rPr lang="en-US"/>
              <a:t> 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286375" y="2176780"/>
            <a:ext cx="1416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the sofa</a:t>
            </a:r>
            <a:r>
              <a:rPr lang="en-US" dirty="0"/>
              <a:t> </a:t>
            </a: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1401763" y="3385003"/>
            <a:ext cx="1577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1216025" y="3622220"/>
            <a:ext cx="18875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1125538" y="3898219"/>
            <a:ext cx="67945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4424363" y="3647620"/>
            <a:ext cx="2168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V="1">
            <a:off x="3648075" y="3944936"/>
            <a:ext cx="3054350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V="1">
            <a:off x="9788525" y="3944936"/>
            <a:ext cx="1001713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V="1">
            <a:off x="3798435" y="4244973"/>
            <a:ext cx="1001712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7580768" y="4847995"/>
            <a:ext cx="2168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CD1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242" y="521244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40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7110" grpId="0"/>
      <p:bldP spid="47112" grpId="0"/>
      <p:bldP spid="47113" grpId="0"/>
      <p:bldP spid="47114" grpId="0"/>
      <p:bldP spid="47115" grpId="0" animBg="1"/>
      <p:bldP spid="47116" grpId="0" animBg="1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592138"/>
            <a:ext cx="289083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76550" y="504825"/>
            <a:ext cx="94011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700" dirty="0">
                <a:solidFill>
                  <a:schemeClr val="hlink"/>
                </a:solidFill>
                <a:latin typeface="Calibri" pitchFamily="34" charset="0"/>
              </a:rPr>
              <a:t>Read the text again. Choose the correct option for each question.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46213" y="1517650"/>
            <a:ext cx="10250487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Calibri" pitchFamily="34" charset="0"/>
              </a:rPr>
              <a:t>What is Darren’s mother’s name?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800" dirty="0">
                <a:latin typeface="Calibri" pitchFamily="34" charset="0"/>
              </a:rPr>
              <a:t>Lyn				B. Peter			C. Paper Moon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2. What are the </a:t>
            </a:r>
            <a:r>
              <a:rPr lang="en-US" sz="2800" b="1" dirty="0" err="1">
                <a:latin typeface="Calibri" pitchFamily="34" charset="0"/>
              </a:rPr>
              <a:t>colours</a:t>
            </a:r>
            <a:r>
              <a:rPr lang="en-US" sz="2800" b="1" dirty="0">
                <a:latin typeface="Calibri" pitchFamily="34" charset="0"/>
              </a:rPr>
              <a:t> of Darren’s boat?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800" dirty="0">
                <a:latin typeface="Calibri" pitchFamily="34" charset="0"/>
              </a:rPr>
              <a:t>red and blue		B. blue and green		C. green and red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3. How many rooms are there in Darren’s house?</a:t>
            </a:r>
          </a:p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800" dirty="0">
                <a:latin typeface="Calibri" pitchFamily="34" charset="0"/>
              </a:rPr>
              <a:t>3				B. 4				C. 5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4. Where does Darren sleep in his house?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 dirty="0">
                <a:latin typeface="Calibri" pitchFamily="34" charset="0"/>
              </a:rPr>
              <a:t>A. his parents’ bedroom	B. living room		C. kitchen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567238" y="1020763"/>
            <a:ext cx="4573587" cy="5032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latin typeface="Calibri" pitchFamily="34" charset="0"/>
              </a:rPr>
              <a:t>First, underline the key words.</a:t>
            </a: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1887538" y="1933575"/>
            <a:ext cx="782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3116263" y="1922463"/>
            <a:ext cx="3687762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1892300" y="3222625"/>
            <a:ext cx="782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3971925" y="3222625"/>
            <a:ext cx="9890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5534025" y="3221038"/>
            <a:ext cx="2081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1936750" y="4505325"/>
            <a:ext cx="2508250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V="1">
            <a:off x="6434138" y="4492625"/>
            <a:ext cx="22574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1981200" y="5802313"/>
            <a:ext cx="782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3838575" y="5788025"/>
            <a:ext cx="782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4839486" y="5802313"/>
            <a:ext cx="782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  <p:bldP spid="48137" grpId="0" animBg="1"/>
      <p:bldP spid="48138" grpId="0" animBg="1"/>
      <p:bldP spid="48139" grpId="0" animBg="1"/>
      <p:bldP spid="48140" grpId="0" animBg="1"/>
      <p:bldP spid="48141" grpId="0" animBg="1"/>
      <p:bldP spid="48142" grpId="0" animBg="1"/>
      <p:bldP spid="48143" grpId="0" animBg="1"/>
      <p:bldP spid="48144" grpId="0" animBg="1"/>
      <p:bldP spid="481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2551113"/>
            <a:ext cx="10739438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11188" y="546100"/>
            <a:ext cx="114633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800" b="1" dirty="0">
                <a:latin typeface="+mn-lt"/>
              </a:rPr>
              <a:t>1. What is Darren’s mother’s name?</a:t>
            </a:r>
          </a:p>
          <a:p>
            <a:pPr marL="342900" indent="-342900"/>
            <a:r>
              <a:rPr lang="en-US" sz="2800" dirty="0">
                <a:latin typeface="+mn-lt"/>
              </a:rPr>
              <a:t>A. Lyn				B. Peter			C. Paper Moon</a:t>
            </a:r>
          </a:p>
          <a:p>
            <a:pPr marL="342900" indent="-342900"/>
            <a:r>
              <a:rPr lang="en-US" sz="2800" b="1" dirty="0">
                <a:latin typeface="+mn-lt"/>
              </a:rPr>
              <a:t>2. What are the </a:t>
            </a:r>
            <a:r>
              <a:rPr lang="en-US" sz="2800" b="1" dirty="0" err="1">
                <a:latin typeface="+mn-lt"/>
              </a:rPr>
              <a:t>colours</a:t>
            </a:r>
            <a:r>
              <a:rPr lang="en-US" sz="2800" b="1" dirty="0">
                <a:latin typeface="+mn-lt"/>
              </a:rPr>
              <a:t> of Darren’s boat?</a:t>
            </a:r>
          </a:p>
          <a:p>
            <a:pPr marL="342900" indent="-342900"/>
            <a:r>
              <a:rPr lang="en-US" sz="2800" dirty="0">
                <a:latin typeface="+mn-lt"/>
              </a:rPr>
              <a:t>A. red and blue		B. blue and green		C. green and red</a:t>
            </a: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604838" y="1047750"/>
            <a:ext cx="412750" cy="396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1666875" y="3879850"/>
            <a:ext cx="1401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7946231" y="1863885"/>
            <a:ext cx="412750" cy="396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6729413" y="3943350"/>
            <a:ext cx="2433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  <p:bldP spid="49159" grpId="0" animBg="1"/>
      <p:bldP spid="49160" grpId="0" animBg="1"/>
      <p:bldP spid="491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2551113"/>
            <a:ext cx="10739438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68338" y="585788"/>
            <a:ext cx="10579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800" b="1" dirty="0">
                <a:latin typeface="+mn-lt"/>
              </a:rPr>
              <a:t>3. How many rooms are there in Darren’s house?</a:t>
            </a:r>
          </a:p>
          <a:p>
            <a:pPr marL="342900" indent="-342900"/>
            <a:r>
              <a:rPr lang="en-US" sz="2800" dirty="0">
                <a:latin typeface="+mn-lt"/>
              </a:rPr>
              <a:t>A. 3					B. 4				C. 5</a:t>
            </a:r>
          </a:p>
          <a:p>
            <a:pPr marL="342900" indent="-342900"/>
            <a:r>
              <a:rPr lang="en-US" sz="2800" b="1" dirty="0">
                <a:latin typeface="+mn-lt"/>
              </a:rPr>
              <a:t>4. Where does Darren sleep in his house?</a:t>
            </a:r>
          </a:p>
          <a:p>
            <a:pPr marL="342900" indent="-342900"/>
            <a:r>
              <a:rPr lang="en-US" sz="2800" dirty="0">
                <a:latin typeface="+mn-lt"/>
              </a:rPr>
              <a:t>A. his parents’ bedroom		B. living room		C. kitchen</a:t>
            </a:r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5226050" y="1070769"/>
            <a:ext cx="412750" cy="396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4171949" y="4592638"/>
            <a:ext cx="192405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5226050" y="1952625"/>
            <a:ext cx="412750" cy="396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3472498" y="4959349"/>
            <a:ext cx="61744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9405938" y="4597400"/>
            <a:ext cx="1385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  <p:bldP spid="50183" grpId="0" animBg="1"/>
      <p:bldP spid="50184" grpId="0" animBg="1"/>
      <p:bldP spid="50185" grpId="0" animBg="1"/>
      <p:bldP spid="501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2863" y="592138"/>
            <a:ext cx="2655887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33412" y="2106613"/>
            <a:ext cx="110023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Imagine you are living in a special house. Draw a picture of your house. Then, introduce that house to your partner.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33413" y="2106613"/>
            <a:ext cx="1083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(60-80 words) to introduce your family and your house.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689100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72891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6926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706813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Reading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01" y="464001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576470"/>
            <a:ext cx="10058400" cy="575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8886825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2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  <a:latin typeface="+mn-lt"/>
              </a:rPr>
              <a:t> Vocabulary to describe a house.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1976628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(p. 12)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(p. 23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844826" y="1669359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Learn vocabulary to describe a house.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reading for the main idea and specific information.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552450"/>
            <a:ext cx="10058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977900" y="506413"/>
            <a:ext cx="1093946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    </a:t>
            </a:r>
            <a:r>
              <a:rPr lang="vi-VN" sz="3200" i="1" dirty="0">
                <a:solidFill>
                  <a:schemeClr val="hlink"/>
                </a:solidFill>
                <a:latin typeface="Calibri" pitchFamily="34" charset="0"/>
              </a:rPr>
              <a:t>What do you see in the picture?</a:t>
            </a:r>
            <a:endParaRPr lang="en-US" sz="3200" i="1" dirty="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</a:t>
            </a:r>
            <a:r>
              <a:rPr lang="vi-VN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It looks like a boat. It is on the river. There is a flag and a picture on it…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6925" y="2840038"/>
            <a:ext cx="8901113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702050" y="2052638"/>
            <a:ext cx="48371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What type of house is it?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510" y="541880"/>
            <a:ext cx="7643657" cy="58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4676313" y="3743414"/>
            <a:ext cx="2686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Reading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1788"/>
            <a:ext cx="12192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449513" y="398463"/>
            <a:ext cx="8745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Find the words in the text. Guess their meanings.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887663" y="1073150"/>
            <a:ext cx="9102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>
                <a:latin typeface="Calibri" pitchFamily="34" charset="0"/>
              </a:rPr>
              <a:t>ordinary </a:t>
            </a:r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>
                <a:latin typeface="Calibri" pitchFamily="34" charset="0"/>
              </a:rPr>
              <a:t>canal boat </a:t>
            </a:r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>
                <a:latin typeface="Calibri" pitchFamily="34" charset="0"/>
              </a:rPr>
              <a:t>long </a:t>
            </a:r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 err="1">
                <a:latin typeface="Calibri" pitchFamily="34" charset="0"/>
              </a:rPr>
              <a:t>cosy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>
                <a:latin typeface="Calibri" pitchFamily="34" charset="0"/>
              </a:rPr>
              <a:t>shower </a:t>
            </a:r>
            <a:r>
              <a:rPr lang="en-US" sz="3200" b="1" dirty="0">
                <a:latin typeface="Calibri" pitchFamily="34" charset="0"/>
              </a:rPr>
              <a:t>• </a:t>
            </a:r>
            <a:r>
              <a:rPr lang="en-US" sz="3200" i="1" dirty="0">
                <a:latin typeface="Calibri" pitchFamily="34" charset="0"/>
              </a:rPr>
              <a:t>quiet</a:t>
            </a:r>
            <a:r>
              <a:rPr lang="en-US" dirty="0"/>
              <a:t> </a:t>
            </a: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10618788" y="2433638"/>
            <a:ext cx="781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962650" y="2835275"/>
            <a:ext cx="10175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5314950" y="3235325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8248650" y="3603625"/>
            <a:ext cx="4857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5345113" y="4768850"/>
            <a:ext cx="781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6656388" y="5549900"/>
            <a:ext cx="514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57150" y="592138"/>
            <a:ext cx="2198688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Pre-reading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41992" grpId="0" animBg="1"/>
      <p:bldP spid="41993" grpId="0" animBg="1"/>
      <p:bldP spid="41994" grpId="0" animBg="1"/>
      <p:bldP spid="41995" grpId="0" animBg="1"/>
      <p:bldP spid="419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95388" y="515938"/>
            <a:ext cx="215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Vocabulary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947789" y="4981506"/>
            <a:ext cx="7638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quiet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kwaɪət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chemeClr val="hlink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):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yên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tĩnh</a:t>
            </a:r>
            <a:endParaRPr lang="en-US" sz="3200" i="1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7789" y="1209075"/>
            <a:ext cx="10364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ordinary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ɔːdnri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(adj):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bình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thường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789" y="1908533"/>
            <a:ext cx="10600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canal boat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kəˈnæl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bəʊt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thuyền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dài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hẹp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dùng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để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di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chuyển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trên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con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kênh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7789" y="3100434"/>
            <a:ext cx="7001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long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lɒŋ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rgbClr val="0563C1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dài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789" y="3685209"/>
            <a:ext cx="5098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 err="1">
                <a:solidFill>
                  <a:srgbClr val="009900"/>
                </a:solidFill>
                <a:latin typeface="Calibri" pitchFamily="34" charset="0"/>
              </a:rPr>
              <a:t>cosy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kəʊzi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</a:t>
            </a:r>
            <a:r>
              <a:rPr lang="en-US" sz="3200" i="1" dirty="0" err="1">
                <a:solidFill>
                  <a:srgbClr val="0563C1"/>
                </a:solidFill>
                <a:latin typeface="Calibri" pitchFamily="34" charset="0"/>
              </a:rPr>
              <a:t>adj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ấm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cúng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7789" y="4308804"/>
            <a:ext cx="10364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• shower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ʃaʊə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(r)/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vòi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tắm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hoa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itchFamily="34" charset="0"/>
              </a:rPr>
              <a:t>sen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ordi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211138"/>
            <a:ext cx="609600" cy="609600"/>
          </a:xfrm>
          <a:prstGeom prst="rect">
            <a:avLst/>
          </a:prstGeom>
        </p:spPr>
      </p:pic>
      <p:pic>
        <p:nvPicPr>
          <p:cNvPr id="8" name="l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204270"/>
            <a:ext cx="609600" cy="609600"/>
          </a:xfrm>
          <a:prstGeom prst="rect">
            <a:avLst/>
          </a:prstGeom>
        </p:spPr>
      </p:pic>
      <p:pic>
        <p:nvPicPr>
          <p:cNvPr id="9" name="cos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196056"/>
            <a:ext cx="609600" cy="609600"/>
          </a:xfrm>
          <a:prstGeom prst="rect">
            <a:avLst/>
          </a:prstGeom>
        </p:spPr>
      </p:pic>
      <p:pic>
        <p:nvPicPr>
          <p:cNvPr id="10" name="sh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204270"/>
            <a:ext cx="609600" cy="609600"/>
          </a:xfrm>
          <a:prstGeom prst="rect">
            <a:avLst/>
          </a:prstGeom>
        </p:spPr>
      </p:pic>
      <p:pic>
        <p:nvPicPr>
          <p:cNvPr id="11" name="qui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161092"/>
            <a:ext cx="609600" cy="609600"/>
          </a:xfrm>
          <a:prstGeom prst="rect">
            <a:avLst/>
          </a:prstGeom>
        </p:spPr>
      </p:pic>
      <p:pic>
        <p:nvPicPr>
          <p:cNvPr id="12" name="canal boa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2697" y="152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3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737</Words>
  <Application>Microsoft Office PowerPoint</Application>
  <PresentationFormat>Widescreen</PresentationFormat>
  <Paragraphs>83</Paragraphs>
  <Slides>23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82</cp:revision>
  <dcterms:created xsi:type="dcterms:W3CDTF">2021-09-24T06:18:33Z</dcterms:created>
  <dcterms:modified xsi:type="dcterms:W3CDTF">2023-08-02T07:10:24Z</dcterms:modified>
</cp:coreProperties>
</file>