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639" r:id="rId3"/>
    <p:sldId id="656" r:id="rId4"/>
    <p:sldId id="386" r:id="rId5"/>
    <p:sldId id="642" r:id="rId6"/>
    <p:sldId id="644" r:id="rId7"/>
    <p:sldId id="65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3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2EC"/>
    <a:srgbClr val="DDDDDD"/>
    <a:srgbClr val="242452"/>
    <a:srgbClr val="3333FF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8" autoAdjust="0"/>
    <p:restoredTop sz="94139" autoAdjust="0"/>
  </p:normalViewPr>
  <p:slideViewPr>
    <p:cSldViewPr>
      <p:cViewPr varScale="1">
        <p:scale>
          <a:sx n="24" d="100"/>
          <a:sy n="24" d="100"/>
        </p:scale>
        <p:origin x="91" y="7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3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85800" y="1905000"/>
            <a:ext cx="22680054" cy="11316855"/>
            <a:chOff x="1339982" y="1793812"/>
            <a:chExt cx="22680054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339982" y="1793812"/>
              <a:ext cx="22680054" cy="11316855"/>
              <a:chOff x="1339982" y="1793812"/>
              <a:chExt cx="22680054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339982" y="1797127"/>
                <a:ext cx="22680054" cy="9505187"/>
                <a:chOff x="-3774846" y="3448230"/>
                <a:chExt cx="22680054" cy="9505187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774846" y="3448230"/>
                  <a:ext cx="22680054" cy="9505187"/>
                  <a:chOff x="-3774846" y="3448230"/>
                  <a:chExt cx="22680054" cy="9505187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774846" y="3624885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08139" y="1953929"/>
                <a:ext cx="14399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7" y="7156718"/>
                <a:ext cx="1406779" cy="742774"/>
                <a:chOff x="7459669" y="5886304"/>
                <a:chExt cx="1395325" cy="742860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83394" y="5886304"/>
                  <a:ext cx="1371600" cy="742860"/>
                  <a:chOff x="7483394" y="5886304"/>
                  <a:chExt cx="1371600" cy="74286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03433" y="5577604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41698" y="5886304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4" y="8450644"/>
                <a:ext cx="1429467" cy="1049624"/>
                <a:chOff x="7459669" y="6012077"/>
                <a:chExt cx="1832924" cy="104974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516647" y="6012077"/>
                  <a:ext cx="1775946" cy="788557"/>
                  <a:chOff x="7516647" y="6012077"/>
                  <a:chExt cx="1775946" cy="788557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8010341" y="5518383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34" y="6041810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57472"/>
            <a:ext cx="15621908" cy="2704711"/>
            <a:chOff x="61141" y="138049"/>
            <a:chExt cx="6776932" cy="92492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77690" y="190491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24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916223" cy="19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HOÁN VỊ - CHỈNH HỢP – TỔ HỢP 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4800" b="1" dirty="0">
                <a:solidFill>
                  <a:srgbClr val="FCFFE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304179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HOÁN VỊ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5740" y="7256253"/>
            <a:ext cx="360868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CHỈNH HỢP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99469" y="8565556"/>
            <a:ext cx="24609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TỔ HỢP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51">
            <a:extLst>
              <a:ext uri="{FF2B5EF4-FFF2-40B4-BE49-F238E27FC236}">
                <a16:creationId xmlns:a16="http://schemas.microsoft.com/office/drawing/2014/main" id="{949BEEBB-D84F-46E5-C027-EF08BEAC47A6}"/>
              </a:ext>
            </a:extLst>
          </p:cNvPr>
          <p:cNvSpPr/>
          <p:nvPr/>
        </p:nvSpPr>
        <p:spPr>
          <a:xfrm rot="5400000">
            <a:off x="1213018" y="9559540"/>
            <a:ext cx="788465" cy="1385031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D7B08A43-F988-C264-B4C3-990E5341848B}"/>
              </a:ext>
            </a:extLst>
          </p:cNvPr>
          <p:cNvSpPr txBox="1"/>
          <p:nvPr/>
        </p:nvSpPr>
        <p:spPr>
          <a:xfrm>
            <a:off x="1351409" y="9893226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" name="Rectangle 55">
            <a:extLst>
              <a:ext uri="{FF2B5EF4-FFF2-40B4-BE49-F238E27FC236}">
                <a16:creationId xmlns:a16="http://schemas.microsoft.com/office/drawing/2014/main" id="{5CD05B9D-EE0F-727F-F645-B01C94AE2897}"/>
              </a:ext>
            </a:extLst>
          </p:cNvPr>
          <p:cNvSpPr/>
          <p:nvPr/>
        </p:nvSpPr>
        <p:spPr>
          <a:xfrm>
            <a:off x="2683154" y="9857823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6" grpId="0"/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09062"/>
            <a:ext cx="4891422" cy="964757"/>
            <a:chOff x="224" y="462"/>
            <a:chExt cx="11374" cy="145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175" y="462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277363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10T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Tuấn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Hương,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Việt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Dung tham gia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cuộc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hùng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biện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a) Hai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phụ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Hai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phụ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trong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trưởng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  <a:endParaRPr lang="en-US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endParaRPr lang="en-US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</a:t>
                          </a:r>
                          <a:r>
                            <a:rPr lang="vi-VN" sz="4400" b="0" i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phụ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trong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trưởng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chúng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thực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hai công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đoạn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sau: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 một bạn (trong bốn bạn) làm nhóm trưởng: có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 một bạn (trong ba bạn còn lại) làm nhóm phó: có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theo quy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tắc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nhân,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phụ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trong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trưởng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 . 3 = 12</m:t>
                              </m:r>
                            </m:oMath>
                          </a14:m>
                          <a:r>
                            <a:rPr lang="en-US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  <a:endParaRPr lang="vi-VN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277363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53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691905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94538"/>
            <a:ext cx="4891422" cy="879280"/>
            <a:chOff x="224" y="591"/>
            <a:chExt cx="11374" cy="1327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594" y="59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25956"/>
              </p:ext>
            </p:extLst>
          </p:nvPr>
        </p:nvGraphicFramePr>
        <p:xfrm>
          <a:off x="372255" y="2331830"/>
          <a:ext cx="23418337" cy="442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337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4420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 TH2b,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mỗi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hai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trưởng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gọi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i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chỉnh</a:t>
                      </a:r>
                      <a:r>
                        <a:rPr lang="vi-VN" sz="4400" b="0" i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i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chập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chỉnh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chúng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dùng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quy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tắc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nhân.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Tổng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quát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pSp>
        <p:nvGrpSpPr>
          <p:cNvPr id="21" name="Group 57">
            <a:extLst>
              <a:ext uri="{FF2B5EF4-FFF2-40B4-BE49-F238E27FC236}">
                <a16:creationId xmlns:a16="http://schemas.microsoft.com/office/drawing/2014/main" id="{FE34B797-553E-6F27-6D44-229D592982EC}"/>
              </a:ext>
            </a:extLst>
          </p:cNvPr>
          <p:cNvGrpSpPr>
            <a:grpSpLocks/>
          </p:cNvGrpSpPr>
          <p:nvPr/>
        </p:nvGrpSpPr>
        <p:grpSpPr bwMode="auto">
          <a:xfrm>
            <a:off x="239070" y="6920026"/>
            <a:ext cx="4891422" cy="878617"/>
            <a:chOff x="224" y="592"/>
            <a:chExt cx="11374" cy="1326"/>
          </a:xfrm>
        </p:grpSpPr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1226B6FE-5565-F223-1611-B0C8385BC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25" name="Arrow: Pentagon 25">
                <a:extLst>
                  <a:ext uri="{FF2B5EF4-FFF2-40B4-BE49-F238E27FC236}">
                    <a16:creationId xmlns:a16="http://schemas.microsoft.com/office/drawing/2014/main" id="{EF153A18-E2F7-7D3A-B953-7EE020FF0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Arrow: Chevron 26">
                <a:extLst>
                  <a:ext uri="{FF2B5EF4-FFF2-40B4-BE49-F238E27FC236}">
                    <a16:creationId xmlns:a16="http://schemas.microsoft.com/office/drawing/2014/main" id="{E3B02487-6B11-69F2-8F0E-0B78852D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rrow: Chevron 27">
                <a:extLst>
                  <a:ext uri="{FF2B5EF4-FFF2-40B4-BE49-F238E27FC236}">
                    <a16:creationId xmlns:a16="http://schemas.microsoft.com/office/drawing/2014/main" id="{63DE3D29-03F3-E539-85AA-216514B7C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extBox 56">
              <a:extLst>
                <a:ext uri="{FF2B5EF4-FFF2-40B4-BE49-F238E27FC236}">
                  <a16:creationId xmlns:a16="http://schemas.microsoft.com/office/drawing/2014/main" id="{5872E3F5-D71A-20C0-EE2A-8B0E8B729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665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2">
                <a:extLst>
                  <a:ext uri="{FF2B5EF4-FFF2-40B4-BE49-F238E27FC236}">
                    <a16:creationId xmlns:a16="http://schemas.microsoft.com/office/drawing/2014/main" id="{60E06F11-4632-26D4-A317-77361F584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33476"/>
                  </p:ext>
                </p:extLst>
              </p:nvPr>
            </p:nvGraphicFramePr>
            <p:xfrm>
              <a:off x="378525" y="8116809"/>
              <a:ext cx="23418337" cy="5368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42000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 </a:t>
                          </a:r>
                          <a:r>
                            <a:rPr lang="vi-VN" sz="4400" b="1" i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 </a:t>
                          </a:r>
                          <a:r>
                            <a:rPr lang="vi-VN" sz="4400" b="1" i="1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i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i="1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1" i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vi-VN" sz="4400" b="1" i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i="1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i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i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, 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nhiên,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 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≤ 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</m:sSubSup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công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endParaRPr lang="vi-VN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nl-NL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</m:sSubSup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–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</m:e>
                              </m:d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…</m:t>
                              </m:r>
                              <m:d>
                                <m:d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–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𝒉𝒂𝒚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 </m:t>
                              </m:r>
                              <m:sSubSup>
                                <m:sSubSup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p>
                              </m:sSubSup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vi-VN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lang="nl-NL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nl-NL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nl-NL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lang="nl-NL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vi-VN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2">
                <a:extLst>
                  <a:ext uri="{FF2B5EF4-FFF2-40B4-BE49-F238E27FC236}">
                    <a16:creationId xmlns:a16="http://schemas.microsoft.com/office/drawing/2014/main" id="{60E06F11-4632-26D4-A317-77361F584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33476"/>
                  </p:ext>
                </p:extLst>
              </p:nvPr>
            </p:nvGraphicFramePr>
            <p:xfrm>
              <a:off x="378525" y="8116809"/>
              <a:ext cx="23418337" cy="5368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5368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113" r="-104" b="-4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8835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9520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454" y="606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 Ý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261208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marL="0" marR="0" lvl="0" indent="0" algn="just" defTabSz="1828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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tất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cả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còn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chúng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Symbol" panose="05050102010706020507" pitchFamily="18" charset="2"/>
                            </a:rPr>
                            <a:t>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chính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Vì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endParaRPr lang="en-US" sz="4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2261208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26" t="-53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15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70022"/>
            <a:ext cx="4891422" cy="903797"/>
            <a:chOff x="224" y="554"/>
            <a:chExt cx="11374" cy="1364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873" y="55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29067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</a:t>
                          </a:r>
                          <a:r>
                            <a:rPr lang="vi-VN" sz="44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𝟑𝟎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sinh,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giáo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viên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lượt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sinh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trồng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cây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tham gia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lễ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phát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Tết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trồng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cây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giáo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viên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 marL="0" indent="0" algn="just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2. Trong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đua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gồm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12 con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người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quan tâm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đến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 con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con nhanh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nhanh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nhì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nhanh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ba.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thể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xảy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ra?</a:t>
                          </a:r>
                        </a:p>
                        <a:p>
                          <a:pPr marL="0" indent="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endParaRPr lang="vi-VN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lần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lượt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trong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30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trồng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cây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30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30</m:t>
                                  </m:r>
                                </m:sub>
                                <m:sup>
                                  <m: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vi-VN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=657 720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marL="0" indent="0" algn="ctr">
                            <a:lnSpc>
                              <a:spcPct val="150000"/>
                            </a:lnSpc>
                            <a:buNone/>
                          </a:pPr>
                          <a:endParaRPr lang="vi-VN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4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29067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1212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84704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89900"/>
            <a:ext cx="4891422" cy="883919"/>
            <a:chOff x="224" y="584"/>
            <a:chExt cx="11374" cy="1334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175" y="58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262480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</a:t>
                          </a:r>
                          <a:r>
                            <a:rPr lang="vi-VN" sz="4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30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sinh,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giáo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viên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lần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lượt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oMath>
                          </a14:m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sinh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trồng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cây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tham gia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lễ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phát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Tết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trồng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cây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giáo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viên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 marL="0" indent="0" algn="just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2. Trong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đua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gồm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12 con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người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quan tâm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đến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 con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con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nhì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thể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xảy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ra?</a:t>
                          </a:r>
                        </a:p>
                        <a:p>
                          <a:pPr marL="0" indent="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sử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12 con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tham gia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thể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đạt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thành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nhì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ba. Khi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3 con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trong 12 con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tham gia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sẽ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con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nhì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nhanh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Nghĩa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 3 con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ngựa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trong 12 con tham gia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xảy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xảy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này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chỉnh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chập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12.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thể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xảy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ra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44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vi-VN" sz="4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vi-VN" sz="44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=1 320</m:t>
                              </m:r>
                            </m:oMath>
                          </a14:m>
                          <a:r>
                            <a:rPr lang="en-US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en-US" sz="4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0" kern="12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quả</a:t>
                          </a:r>
                          <a:r>
                            <a:rPr lang="en-US" sz="4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  <a:endParaRPr lang="vi-VN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4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262480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1212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969884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83813"/>
              </p:ext>
            </p:extLst>
          </p:nvPr>
        </p:nvGraphicFramePr>
        <p:xfrm>
          <a:off x="386840" y="2056994"/>
          <a:ext cx="23418337" cy="1156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337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156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3B5B48-6A3C-8B98-9022-4CF5FEF98B9E}"/>
              </a:ext>
            </a:extLst>
          </p:cNvPr>
          <p:cNvSpPr txBox="1"/>
          <p:nvPr/>
        </p:nvSpPr>
        <p:spPr>
          <a:xfrm>
            <a:off x="533400" y="2514600"/>
            <a:ext cx="22631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tổ có 10 bạn học sinh, hãy sắp xếp chỗ ngồi cho 10 bạn vào một dãy 5 bàn mỗi bàn 2 chỗ ngồi. Có bao nhiêu cách sắp xếp như thế?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9BA6ED9-DDE8-A82B-D1B6-6C3591E7828F}"/>
              </a:ext>
            </a:extLst>
          </p:cNvPr>
          <p:cNvSpPr txBox="1"/>
          <p:nvPr/>
        </p:nvSpPr>
        <p:spPr>
          <a:xfrm>
            <a:off x="604736" y="4391927"/>
            <a:ext cx="2263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10.9.8.7.6.5.4.3.2.1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40529F4-32DD-82A3-D055-4597CA63F990}"/>
              </a:ext>
            </a:extLst>
          </p:cNvPr>
          <p:cNvSpPr txBox="1"/>
          <p:nvPr/>
        </p:nvSpPr>
        <p:spPr>
          <a:xfrm>
            <a:off x="533400" y="5844317"/>
            <a:ext cx="2293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tổ có 10 bạn học sinh, hãy phân công trực nhật tuần từ thứ Hai đến thứ Bảy, mỗi bạn trực nhật 1 ngày. Hỏi có bao nhiêu cách phân công khác nhau?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C49750B-D7C6-5B13-2BD9-ADD4991F9EAE}"/>
              </a:ext>
            </a:extLst>
          </p:cNvPr>
          <p:cNvSpPr txBox="1"/>
          <p:nvPr/>
        </p:nvSpPr>
        <p:spPr>
          <a:xfrm>
            <a:off x="533400" y="7767810"/>
            <a:ext cx="2263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10.9.8.7.6.5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C8FF56B-B532-84E7-9DF3-3EDBD590A140}"/>
              </a:ext>
            </a:extLst>
          </p:cNvPr>
          <p:cNvSpPr txBox="1"/>
          <p:nvPr/>
        </p:nvSpPr>
        <p:spPr>
          <a:xfrm>
            <a:off x="533400" y="9179668"/>
            <a:ext cx="2293620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tổ có 10 bạn học sinh, chọn ra 2 bạn để đề cử vào ban cán sự lớp. Có tất cả bao nhiêu cách chọn?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C15EEFA-7469-6E68-DAAA-8CCEE0AC73D8}"/>
              </a:ext>
            </a:extLst>
          </p:cNvPr>
          <p:cNvSpPr txBox="1"/>
          <p:nvPr/>
        </p:nvSpPr>
        <p:spPr>
          <a:xfrm>
            <a:off x="570689" y="11201400"/>
            <a:ext cx="2263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10.9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08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199123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90097"/>
              </p:ext>
            </p:extLst>
          </p:nvPr>
        </p:nvGraphicFramePr>
        <p:xfrm>
          <a:off x="327016" y="2056994"/>
          <a:ext cx="23478161" cy="1156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161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1566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gồm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Mai, Nam,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Đạt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hàng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trái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sang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phải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tham gia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cuộc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phỏng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vấn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Hãy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liệt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kê ba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trên theo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bao nhiêu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trên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tham gia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phỏng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vấn</a:t>
                      </a:r>
                      <a:r>
                        <a:rPr lang="vi-VN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pic>
        <p:nvPicPr>
          <p:cNvPr id="4" name="Picture 7">
            <a:extLst>
              <a:ext uri="{FF2B5EF4-FFF2-40B4-BE49-F238E27FC236}">
                <a16:creationId xmlns:a16="http://schemas.microsoft.com/office/drawing/2014/main" id="{ABB0B9F5-2BE1-985C-B8A1-70BCDF4E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800600"/>
            <a:ext cx="10949176" cy="34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199123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75946"/>
              </p:ext>
            </p:extLst>
          </p:nvPr>
        </p:nvGraphicFramePr>
        <p:xfrm>
          <a:off x="386840" y="2056994"/>
          <a:ext cx="23418337" cy="1156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337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156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45254-BE98-D5CE-45AD-628E7120D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486" y="6411386"/>
            <a:ext cx="10303851" cy="326801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A5AC80C-61E6-5FEA-AF60-E3EA5ED13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310002"/>
            <a:ext cx="10262937" cy="373571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6F22A7F-C898-13A9-DC5F-C215B1A91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486" y="10045075"/>
            <a:ext cx="10303851" cy="35419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DC8AE8-DB8E-3FE3-DE93-149CBC19F262}"/>
              </a:ext>
            </a:extLst>
          </p:cNvPr>
          <p:cNvSpPr txBox="1"/>
          <p:nvPr/>
        </p:nvSpPr>
        <p:spPr>
          <a:xfrm>
            <a:off x="15395757" y="6045712"/>
            <a:ext cx="6477000" cy="245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4.3.2.1=24 </a:t>
            </a:r>
            <a:r>
              <a:rPr lang="en-US" sz="5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5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30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5349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046723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873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3153558"/>
                  </p:ext>
                </p:extLst>
              </p:nvPr>
            </p:nvGraphicFramePr>
            <p:xfrm>
              <a:off x="195170" y="2000349"/>
              <a:ext cx="24188830" cy="3333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883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333652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 cách sắp xếp thứ tự của bốn bạn tham gia phỏng vấn ở 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i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hoán</a:t>
                          </a:r>
                          <a:r>
                            <a:rPr lang="vi-VN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i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gồm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này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Số các hoán vị của bốn bạn ở 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TH1 là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. 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.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. 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3153558"/>
                  </p:ext>
                </p:extLst>
              </p:nvPr>
            </p:nvGraphicFramePr>
            <p:xfrm>
              <a:off x="195170" y="2000349"/>
              <a:ext cx="24188830" cy="3333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883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333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" t="-182" r="-126" b="-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57">
            <a:extLst>
              <a:ext uri="{FF2B5EF4-FFF2-40B4-BE49-F238E27FC236}">
                <a16:creationId xmlns:a16="http://schemas.microsoft.com/office/drawing/2014/main" id="{FE34B797-553E-6F27-6D44-229D592982EC}"/>
              </a:ext>
            </a:extLst>
          </p:cNvPr>
          <p:cNvGrpSpPr>
            <a:grpSpLocks/>
          </p:cNvGrpSpPr>
          <p:nvPr/>
        </p:nvGrpSpPr>
        <p:grpSpPr bwMode="auto">
          <a:xfrm>
            <a:off x="184284" y="5505750"/>
            <a:ext cx="4891422" cy="879280"/>
            <a:chOff x="224" y="591"/>
            <a:chExt cx="11374" cy="1327"/>
          </a:xfrm>
        </p:grpSpPr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1226B6FE-5565-F223-1611-B0C8385BC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25" name="Arrow: Pentagon 25">
                <a:extLst>
                  <a:ext uri="{FF2B5EF4-FFF2-40B4-BE49-F238E27FC236}">
                    <a16:creationId xmlns:a16="http://schemas.microsoft.com/office/drawing/2014/main" id="{EF153A18-E2F7-7D3A-B953-7EE020FF0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Arrow: Chevron 26">
                <a:extLst>
                  <a:ext uri="{FF2B5EF4-FFF2-40B4-BE49-F238E27FC236}">
                    <a16:creationId xmlns:a16="http://schemas.microsoft.com/office/drawing/2014/main" id="{E3B02487-6B11-69F2-8F0E-0B78852D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7" name="Arrow: Chevron 27">
                <a:extLst>
                  <a:ext uri="{FF2B5EF4-FFF2-40B4-BE49-F238E27FC236}">
                    <a16:creationId xmlns:a16="http://schemas.microsoft.com/office/drawing/2014/main" id="{63DE3D29-03F3-E539-85AA-216514B7C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  <p:sp>
          <p:nvSpPr>
            <p:cNvPr id="24" name="TextBox 56">
              <a:extLst>
                <a:ext uri="{FF2B5EF4-FFF2-40B4-BE49-F238E27FC236}">
                  <a16:creationId xmlns:a16="http://schemas.microsoft.com/office/drawing/2014/main" id="{5872E3F5-D71A-20C0-EE2A-8B0E8B729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59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Hoán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2">
                <a:extLst>
                  <a:ext uri="{FF2B5EF4-FFF2-40B4-BE49-F238E27FC236}">
                    <a16:creationId xmlns:a16="http://schemas.microsoft.com/office/drawing/2014/main" id="{60E06F11-4632-26D4-A317-77361F584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6105842"/>
                  </p:ext>
                </p:extLst>
              </p:nvPr>
            </p:nvGraphicFramePr>
            <p:xfrm>
              <a:off x="196725" y="6534479"/>
              <a:ext cx="24034875" cy="4399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4875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3997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tự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nhiên,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hoán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vi-VN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công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endParaRPr lang="vi-VN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nl-NL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vi-VN" sz="44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vi-VN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–</m:t>
                                  </m:r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vi-VN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–</m:t>
                                  </m:r>
                                  <m:r>
                                    <a:rPr lang="nl-NL" sz="4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…</m:t>
                              </m:r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nl-NL" sz="44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vi-VN" sz="4400" b="1" kern="1200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2">
                <a:extLst>
                  <a:ext uri="{FF2B5EF4-FFF2-40B4-BE49-F238E27FC236}">
                    <a16:creationId xmlns:a16="http://schemas.microsoft.com/office/drawing/2014/main" id="{60E06F11-4632-26D4-A317-77361F584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6105842"/>
                  </p:ext>
                </p:extLst>
              </p:nvPr>
            </p:nvGraphicFramePr>
            <p:xfrm>
              <a:off x="196725" y="6534479"/>
              <a:ext cx="24034875" cy="4399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4875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399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" t="-138" r="-127" b="-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1225C6B-E988-CDEC-FB46-F40517BA85F7}"/>
              </a:ext>
            </a:extLst>
          </p:cNvPr>
          <p:cNvSpPr txBox="1"/>
          <p:nvPr/>
        </p:nvSpPr>
        <p:spPr>
          <a:xfrm>
            <a:off x="184284" y="10920282"/>
            <a:ext cx="23303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25B4FE-D44A-C6D4-BD2B-F684C868AEF4}"/>
                  </a:ext>
                </a:extLst>
              </p:cNvPr>
              <p:cNvSpPr txBox="1"/>
              <p:nvPr/>
            </p:nvSpPr>
            <p:spPr>
              <a:xfrm>
                <a:off x="2469155" y="11083727"/>
                <a:ext cx="1942881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kern="120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sz="4400" b="1" i="1" kern="120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nl-NL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nl-NL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l-NL" sz="4400" b="1" i="1" kern="12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nl-NL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nl-NL" sz="4400" b="1" i="1" kern="120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nl-NL" sz="4400" b="1" i="1" kern="12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…</m:t>
                    </m:r>
                    <m:r>
                      <a:rPr lang="nl-NL" sz="4400" b="1" i="1" kern="12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sz="4400" b="1" i="1" kern="12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4400" b="1" i="1" kern="12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kern="120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kern="120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𝐥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giai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nl-NL" sz="44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nl-NL" sz="44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nl-NL" sz="44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ahoma" panose="020B0604030504040204" pitchFamily="34" charset="0"/>
                </a:endParaRPr>
              </a:p>
              <a:p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25B4FE-D44A-C6D4-BD2B-F684C868A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55" y="11083727"/>
                <a:ext cx="19428810" cy="2123658"/>
              </a:xfrm>
              <a:prstGeom prst="rect">
                <a:avLst/>
              </a:prstGeom>
              <a:blipFill>
                <a:blip r:embed="rId5"/>
                <a:stretch>
                  <a:fillRect l="-1255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88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199123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 NHÓM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391790"/>
                  </p:ext>
                </p:extLst>
              </p:nvPr>
            </p:nvGraphicFramePr>
            <p:xfrm>
              <a:off x="386840" y="2056995"/>
              <a:ext cx="23418337" cy="3734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734206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 Từ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chữ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,  </m:t>
                              </m:r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,  </m:t>
                              </m:r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𝟖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thể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lập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chữ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nhau?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2. Trong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cuộc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điền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kinh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gồm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vận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viên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chạy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trên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oMath>
                          </a14:m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đường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chạy</a:t>
                          </a:r>
                          <a:r>
                            <a:rPr lang="vi-VN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Hỏi có bao nhiêu cách xếp các vận động viên vào các đường chạy đó?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391790"/>
                  </p:ext>
                </p:extLst>
              </p:nvPr>
            </p:nvGraphicFramePr>
            <p:xfrm>
              <a:off x="386840" y="2056995"/>
              <a:ext cx="23418337" cy="3734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734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3746" r="-104" b="-14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A56AB8-C3DF-55EE-CC41-9B15D4AA2E47}"/>
                  </a:ext>
                </a:extLst>
              </p:cNvPr>
              <p:cNvSpPr txBox="1"/>
              <p:nvPr/>
            </p:nvSpPr>
            <p:spPr>
              <a:xfrm>
                <a:off x="372255" y="6145509"/>
                <a:ext cx="23729968" cy="68831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iải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sub>
                    </m:sSub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!=</m:t>
                    </m:r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á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viên)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sub>
                    </m:sSub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!=</m:t>
                    </m:r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𝟕𝟐𝟎</m:t>
                    </m:r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á</m:t>
                        </m:r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𝐜𝐡</m:t>
                        </m:r>
                      </m:e>
                    </m:d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A56AB8-C3DF-55EE-CC41-9B15D4AA2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55" y="6145509"/>
                <a:ext cx="23729968" cy="6883103"/>
              </a:xfrm>
              <a:prstGeom prst="rect">
                <a:avLst/>
              </a:prstGeom>
              <a:blipFill>
                <a:blip r:embed="rId4"/>
                <a:stretch>
                  <a:fillRect l="-1027" t="-2037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98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54782"/>
            <a:ext cx="4891422" cy="919037"/>
            <a:chOff x="224" y="531"/>
            <a:chExt cx="11374" cy="1387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53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7264"/>
              </p:ext>
            </p:extLst>
          </p:nvPr>
        </p:nvGraphicFramePr>
        <p:xfrm>
          <a:off x="386840" y="2056994"/>
          <a:ext cx="23418337" cy="1156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337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1566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10T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Tuấn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Hương,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Việt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Dung tham gia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cuộc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thi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hùng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trường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Hỏi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bao nhiêu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 Hai bạn phụ trách nhóm từ bốn bạn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Hai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phụ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trong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trưởng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4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71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70022"/>
            <a:ext cx="4891422" cy="903797"/>
            <a:chOff x="224" y="554"/>
            <a:chExt cx="11374" cy="1364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140" y="55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0CEE1A1-75D0-461B-AF7C-3F18CDA3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30853"/>
              </p:ext>
            </p:extLst>
          </p:nvPr>
        </p:nvGraphicFramePr>
        <p:xfrm>
          <a:off x="386840" y="2056994"/>
          <a:ext cx="23418337" cy="1156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337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1566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10T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Tuấn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Hương,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Việt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Dung tham gia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cuộc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thi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hùng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trường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Hỏi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bao nhiêu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 Hai bạn phụ trách nhóm từ bốn bạn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Hai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phụ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trong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trưởng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en-US" sz="4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Giải</a:t>
                      </a:r>
                      <a:endParaRPr lang="en-US" sz="4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42950" indent="-74295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kê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 hai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Tuấn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Hương                          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Tuấn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Việt</a:t>
                      </a:r>
                      <a:endParaRPr lang="vi-VN" sz="4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Tuấn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Dung                             Hương,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Việt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Hương, Dung                         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Việt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Dung.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Vậy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hai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phụ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trách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4400" b="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bạn</a:t>
                      </a:r>
                      <a:r>
                        <a:rPr lang="vi-VN" sz="4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09121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42855"/>
            <a:ext cx="4891422" cy="930964"/>
            <a:chOff x="224" y="513"/>
            <a:chExt cx="11374" cy="1405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039" y="513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huống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775226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lớp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10T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Tuấn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Hương,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Việt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Dung tham gia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cuộc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thi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hùng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biện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trường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Hỏi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bao nhiêu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a) Hai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phụ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bốn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Hai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phụ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trách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trong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trưởng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nhóm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phó</a:t>
                          </a: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  <a:endParaRPr lang="en-US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4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endParaRPr lang="en-US" sz="4400" b="0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</a:t>
                          </a:r>
                          <a:r>
                            <a:rPr lang="vi-VN" sz="4400" b="0" i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 1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Với mỗi cách chọn ra hai bạn ở câu </a:t>
                          </a:r>
                          <a:r>
                            <a:rPr lang="en-US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2a, chúng ta xếp một bạn </a:t>
                          </a:r>
                          <a:r>
                            <a:rPr lang="en-US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nhóm trưởng, một bạn </a:t>
                          </a:r>
                          <a:r>
                            <a:rPr lang="en-US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làm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nhóm phó (một bạn một chức vụ).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xếp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như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hoán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hai </a:t>
                          </a:r>
                          <a:r>
                            <a:rPr lang="vi-VN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Vậy từ 6 cách chọn nhóm hai bạn ở câu </a:t>
                          </a:r>
                          <a:r>
                            <a:rPr lang="en-US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</a:t>
                          </a:r>
                          <a:r>
                            <a:rPr lang="vi-VN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2a, chúng ta có số cách chọn hai bạn phụ trách nhóm, trong đó có một bạn làm nhóm trưởng, một bạn làm nhóm phó là </a:t>
                          </a:r>
                          <a14:m>
                            <m:oMath xmlns:m="http://schemas.openxmlformats.org/officeDocument/2006/math">
                              <m:r>
                                <a:rPr lang="vi-VN" sz="44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6. 2! = 12</m:t>
                              </m:r>
                              <m:r>
                                <a:rPr lang="en-US" sz="4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400" b="0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0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).</a:t>
                          </a:r>
                          <a:endParaRPr lang="vi-VN" sz="4400" b="0" kern="1200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775226"/>
                  </p:ext>
                </p:extLst>
              </p:nvPr>
            </p:nvGraphicFramePr>
            <p:xfrm>
              <a:off x="386840" y="2056994"/>
              <a:ext cx="23418337" cy="11566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1566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53" r="-104" b="-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845085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6099</TotalTime>
  <Words>1706</Words>
  <PresentationFormat>Custom</PresentationFormat>
  <Paragraphs>161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2022-10-15T04:26:56Z</dcterms:modified>
</cp:coreProperties>
</file>