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18"/>
  </p:notesMasterIdLst>
  <p:sldIdLst>
    <p:sldId id="310" r:id="rId3"/>
    <p:sldId id="323" r:id="rId4"/>
    <p:sldId id="324" r:id="rId5"/>
    <p:sldId id="280" r:id="rId6"/>
    <p:sldId id="314" r:id="rId7"/>
    <p:sldId id="315" r:id="rId8"/>
    <p:sldId id="313" r:id="rId9"/>
    <p:sldId id="316" r:id="rId10"/>
    <p:sldId id="317" r:id="rId11"/>
    <p:sldId id="318" r:id="rId12"/>
    <p:sldId id="320" r:id="rId13"/>
    <p:sldId id="319" r:id="rId14"/>
    <p:sldId id="321" r:id="rId15"/>
    <p:sldId id="322" r:id="rId16"/>
    <p:sldId id="261" r:id="rId17"/>
  </p:sldIdLst>
  <p:sldSz cx="9144000" cy="5143500" type="screen16x9"/>
  <p:notesSz cx="6858000" cy="9144000"/>
  <p:embeddedFontLst>
    <p:embeddedFont>
      <p:font typeface=".VnAvant" pitchFamily="34" charset="0"/>
      <p:regular r:id="rId19"/>
      <p:bold r:id="rId20"/>
      <p:italic r:id="rId21"/>
      <p:boldItalic r:id="rId22"/>
    </p:embeddedFont>
    <p:embeddedFont>
      <p:font typeface="Arial-Rounded" charset="0"/>
      <p:regular r:id="rId23"/>
      <p:bold r:id="rId24"/>
    </p:embeddedFont>
    <p:embeddedFont>
      <p:font typeface="Quicksand Medium" charset="0"/>
      <p:regular r:id="rId25"/>
    </p:embeddedFont>
    <p:embeddedFont>
      <p:font typeface="Calibri" pitchFamily="34" charset="0"/>
      <p:regular r:id="rId26"/>
      <p:bold r:id="rId27"/>
      <p:italic r:id="rId28"/>
      <p:boldItalic r:id="rId29"/>
    </p:embeddedFont>
    <p:embeddedFont>
      <p:font typeface="Lato" charset="0"/>
      <p:regular r:id="rId30"/>
      <p:bold r:id="rId31"/>
      <p:italic r:id="rId32"/>
      <p:boldItalic r:id="rId33"/>
    </p:embeddedFont>
    <p:embeddedFont>
      <p:font typeface="Calibri Light" charset="0"/>
      <p:regular r:id="rId34"/>
      <p: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72CEEE"/>
    <a:srgbClr val="FFFF99"/>
    <a:srgbClr val="FEE7EF"/>
    <a:srgbClr val="FEFDF9"/>
    <a:srgbClr val="FEFBF6"/>
    <a:srgbClr val="FEFBF5"/>
    <a:srgbClr val="74B43C"/>
    <a:srgbClr val="0099DA"/>
    <a:srgbClr val="E52D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95501" autoAdjust="0"/>
  </p:normalViewPr>
  <p:slideViewPr>
    <p:cSldViewPr snapToGrid="0">
      <p:cViewPr>
        <p:scale>
          <a:sx n="100" d="100"/>
          <a:sy n="100" d="100"/>
        </p:scale>
        <p:origin x="-72" y="-2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9">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1/3/2021</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microsoft.com/office/2007/relationships/hdphoto" Target="../media/hdphoto19.wdp"/><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3.wdp"/><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audio" Target="../media/audio4.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5.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audio" Target="../media/audio6.wav"/><Relationship Id="rId7" Type="http://schemas.openxmlformats.org/officeDocument/2006/relationships/image" Target="../media/image10.png"/><Relationship Id="rId12" Type="http://schemas.microsoft.com/office/2007/relationships/hdphoto" Target="../media/hdphoto6.wdp"/><Relationship Id="rId2" Type="http://schemas.openxmlformats.org/officeDocument/2006/relationships/audio" Target="../media/audio5.wav"/><Relationship Id="rId1" Type="http://schemas.openxmlformats.org/officeDocument/2006/relationships/slideLayout" Target="../slideLayouts/slideLayout5.xml"/><Relationship Id="rId6" Type="http://schemas.microsoft.com/office/2007/relationships/hdphoto" Target="../media/hdphoto4.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audio" Target="../media/audio7.wav"/><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2.png"/><Relationship Id="rId18" Type="http://schemas.microsoft.com/office/2007/relationships/hdphoto" Target="../media/hdphoto14.wdp"/><Relationship Id="rId26" Type="http://schemas.microsoft.com/office/2007/relationships/hdphoto" Target="../media/hdphoto18.wdp"/><Relationship Id="rId3" Type="http://schemas.openxmlformats.org/officeDocument/2006/relationships/image" Target="../media/image17.png"/><Relationship Id="rId21" Type="http://schemas.openxmlformats.org/officeDocument/2006/relationships/image" Target="../media/image26.png"/><Relationship Id="rId7" Type="http://schemas.openxmlformats.org/officeDocument/2006/relationships/image" Target="../media/image19.png"/><Relationship Id="rId12" Type="http://schemas.microsoft.com/office/2007/relationships/hdphoto" Target="../media/hdphoto11.wdp"/><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audio" Target="../media/audio8.wav"/><Relationship Id="rId16" Type="http://schemas.microsoft.com/office/2007/relationships/hdphoto" Target="../media/hdphoto13.wdp"/><Relationship Id="rId20" Type="http://schemas.microsoft.com/office/2007/relationships/hdphoto" Target="../media/hdphoto15.wdp"/><Relationship Id="rId1" Type="http://schemas.openxmlformats.org/officeDocument/2006/relationships/slideLayout" Target="../slideLayouts/slideLayout5.xml"/><Relationship Id="rId6" Type="http://schemas.microsoft.com/office/2007/relationships/hdphoto" Target="../media/hdphoto8.wdp"/><Relationship Id="rId11" Type="http://schemas.openxmlformats.org/officeDocument/2006/relationships/image" Target="../media/image21.png"/><Relationship Id="rId24" Type="http://schemas.microsoft.com/office/2007/relationships/hdphoto" Target="../media/hdphoto17.wdp"/><Relationship Id="rId5" Type="http://schemas.openxmlformats.org/officeDocument/2006/relationships/image" Target="../media/image18.png"/><Relationship Id="rId15" Type="http://schemas.openxmlformats.org/officeDocument/2006/relationships/image" Target="../media/image23.png"/><Relationship Id="rId23" Type="http://schemas.openxmlformats.org/officeDocument/2006/relationships/image" Target="../media/image27.png"/><Relationship Id="rId10" Type="http://schemas.microsoft.com/office/2007/relationships/hdphoto" Target="../media/hdphoto10.wdp"/><Relationship Id="rId19" Type="http://schemas.openxmlformats.org/officeDocument/2006/relationships/image" Target="../media/image25.png"/><Relationship Id="rId4" Type="http://schemas.microsoft.com/office/2007/relationships/hdphoto" Target="../media/hdphoto7.wdp"/><Relationship Id="rId9" Type="http://schemas.openxmlformats.org/officeDocument/2006/relationships/image" Target="../media/image20.png"/><Relationship Id="rId14" Type="http://schemas.microsoft.com/office/2007/relationships/hdphoto" Target="../media/hdphoto12.wdp"/><Relationship Id="rId22" Type="http://schemas.microsoft.com/office/2007/relationships/hdphoto" Target="../media/hdphoto16.wdp"/></Relationships>
</file>

<file path=ppt/slides/_rels/slide7.xml.rels><?xml version="1.0" encoding="UTF-8" standalone="yes"?>
<Relationships xmlns="http://schemas.openxmlformats.org/package/2006/relationships"><Relationship Id="rId3" Type="http://schemas.openxmlformats.org/officeDocument/2006/relationships/hyperlink" Target="../../NHAC/1-%20Toca%20Toca%20kid%20dance%20-%20zumba%20choreography%20(Fly%20Project).mp4" TargetMode="External"/><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9.wdp"/><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smtClean="0">
                <a:solidFill>
                  <a:srgbClr val="0070C0"/>
                </a:solidFill>
                <a:latin typeface="Times New Roman" pitchFamily="18" charset="0"/>
                <a:cs typeface="Times New Roman" pitchFamily="18" charset="0"/>
              </a:rPr>
              <a:t>KẾT NỐI TRI THỨC VỚI CUỘC SỐNG</a:t>
            </a:r>
            <a:endParaRPr lang="en-US" sz="2800">
              <a:solidFill>
                <a:srgbClr val="0070C0"/>
              </a:solidFill>
              <a:latin typeface="Times New Roman" pitchFamily="18" charset="0"/>
              <a:cs typeface="Times New Roman" pitchFamily="18" charset="0"/>
            </a:endParaRP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smtClean="0">
                <a:solidFill>
                  <a:srgbClr val="FF0000"/>
                </a:solidFill>
                <a:latin typeface="Times New Roman" pitchFamily="18" charset="0"/>
                <a:cs typeface="Times New Roman" pitchFamily="18" charset="0"/>
              </a:rPr>
              <a:t>Tiếng Việt 1</a:t>
            </a:r>
            <a:endParaRPr lang="en-US" sz="3200">
              <a:solidFill>
                <a:srgbClr val="FF0000"/>
              </a:solidFill>
              <a:latin typeface="Times New Roman" pitchFamily="18" charset="0"/>
              <a:cs typeface="Times New Roman" pitchFamily="18" charset="0"/>
            </a:endParaRPr>
          </a:p>
        </p:txBody>
      </p:sp>
      <p:sp>
        <p:nvSpPr>
          <p:cNvPr id="5" name="TextBox 4"/>
          <p:cNvSpPr txBox="1"/>
          <p:nvPr/>
        </p:nvSpPr>
        <p:spPr>
          <a:xfrm>
            <a:off x="1981199" y="2368550"/>
            <a:ext cx="5341527" cy="707886"/>
          </a:xfrm>
          <a:prstGeom prst="rect">
            <a:avLst/>
          </a:prstGeom>
          <a:solidFill>
            <a:srgbClr val="FFFF99"/>
          </a:solidFill>
          <a:ln w="28575">
            <a:solidFill>
              <a:srgbClr val="00B050"/>
            </a:solidFill>
          </a:ln>
        </p:spPr>
        <p:txBody>
          <a:bodyPr wrap="none" rtlCol="0">
            <a:spAutoFit/>
          </a:bodyPr>
          <a:lstStyle/>
          <a:p>
            <a:r>
              <a:rPr lang="en-US" sz="4000" smtClean="0">
                <a:solidFill>
                  <a:srgbClr val="FF0000"/>
                </a:solidFill>
                <a:latin typeface="Times New Roman" pitchFamily="18" charset="0"/>
                <a:cs typeface="Times New Roman" pitchFamily="18" charset="0"/>
              </a:rPr>
              <a:t>GV: Đồng Thị Ái Quỳnh</a:t>
            </a:r>
            <a:endParaRPr lang="en-US" sz="4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1034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87" b="100000" l="0" r="100000"/>
                    </a14:imgEffect>
                  </a14:imgLayer>
                </a14:imgProps>
              </a:ext>
              <a:ext uri="{28A0092B-C50C-407E-A947-70E740481C1C}">
                <a14:useLocalDpi xmlns:a14="http://schemas.microsoft.com/office/drawing/2010/main" val="0"/>
              </a:ext>
            </a:extLst>
          </a:blip>
          <a:srcRect/>
          <a:stretch>
            <a:fillRect/>
          </a:stretch>
        </p:blipFill>
        <p:spPr bwMode="auto">
          <a:xfrm>
            <a:off x="81038" y="1104478"/>
            <a:ext cx="2906712" cy="403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387" y="1"/>
            <a:ext cx="337661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774" y="-21265"/>
            <a:ext cx="2611282" cy="219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020" y="2029287"/>
            <a:ext cx="1842036" cy="165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8948" y="3534512"/>
            <a:ext cx="2806996" cy="147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9075" y="3838967"/>
            <a:ext cx="3449983" cy="307777"/>
          </a:xfrm>
          <a:prstGeom prst="rect">
            <a:avLst/>
          </a:prstGeom>
          <a:solidFill>
            <a:schemeClr val="bg1"/>
          </a:solidFill>
        </p:spPr>
        <p:txBody>
          <a:bodyPr wrap="none" rtlCol="0">
            <a:spAutoFit/>
          </a:bodyPr>
          <a:lstStyle/>
          <a:p>
            <a:r>
              <a:rPr lang="en-US" smtClean="0"/>
              <a:t>Loại hoa nào được nói tới trong bài thơ? </a:t>
            </a:r>
            <a:endParaRPr lang="en-US"/>
          </a:p>
        </p:txBody>
      </p:sp>
      <p:sp>
        <p:nvSpPr>
          <p:cNvPr id="25" name="TextBox 24"/>
          <p:cNvSpPr txBox="1"/>
          <p:nvPr/>
        </p:nvSpPr>
        <p:spPr>
          <a:xfrm>
            <a:off x="82971" y="3838967"/>
            <a:ext cx="4333238" cy="307777"/>
          </a:xfrm>
          <a:prstGeom prst="rect">
            <a:avLst/>
          </a:prstGeom>
          <a:solidFill>
            <a:schemeClr val="bg1"/>
          </a:solidFill>
        </p:spPr>
        <p:txBody>
          <a:bodyPr wrap="none" rtlCol="0">
            <a:spAutoFit/>
          </a:bodyPr>
          <a:lstStyle/>
          <a:p>
            <a:r>
              <a:rPr lang="en-US" smtClean="0"/>
              <a:t>Tìm những từ ngữ miêu tả vẻ đẹp của loài hoa đó ? </a:t>
            </a:r>
            <a:endParaRPr lang="en-US"/>
          </a:p>
        </p:txBody>
      </p:sp>
      <p:sp>
        <p:nvSpPr>
          <p:cNvPr id="26" name="TextBox 25"/>
          <p:cNvSpPr txBox="1"/>
          <p:nvPr/>
        </p:nvSpPr>
        <p:spPr>
          <a:xfrm>
            <a:off x="82971" y="3842336"/>
            <a:ext cx="4221027" cy="307777"/>
          </a:xfrm>
          <a:prstGeom prst="rect">
            <a:avLst/>
          </a:prstGeom>
          <a:solidFill>
            <a:schemeClr val="bg1"/>
          </a:solidFill>
        </p:spPr>
        <p:txBody>
          <a:bodyPr wrap="none" rtlCol="0">
            <a:spAutoFit/>
          </a:bodyPr>
          <a:lstStyle/>
          <a:p>
            <a:r>
              <a:rPr lang="en-US" smtClean="0"/>
              <a:t>Gia đình bạn nhỏ làm gì để chuẩn bị đón Tết?        </a:t>
            </a:r>
            <a:endParaRPr lang="en-US"/>
          </a:p>
        </p:txBody>
      </p:sp>
      <p:sp>
        <p:nvSpPr>
          <p:cNvPr id="27" name="TextBox 26"/>
          <p:cNvSpPr txBox="1"/>
          <p:nvPr/>
        </p:nvSpPr>
        <p:spPr>
          <a:xfrm>
            <a:off x="55666" y="4547186"/>
            <a:ext cx="5796780" cy="307777"/>
          </a:xfrm>
          <a:prstGeom prst="rect">
            <a:avLst/>
          </a:prstGeom>
          <a:solidFill>
            <a:schemeClr val="bg1"/>
          </a:solidFill>
        </p:spPr>
        <p:txBody>
          <a:bodyPr wrap="none" rtlCol="0">
            <a:spAutoFit/>
          </a:bodyPr>
          <a:lstStyle/>
          <a:p>
            <a:r>
              <a:rPr lang="en-US" smtClean="0"/>
              <a:t>Còn gia đình em thường làm gì để chuẩn bị đón Tết?     	Quynh miss </a:t>
            </a:r>
            <a:endParaRPr lang="en-US"/>
          </a:p>
        </p:txBody>
      </p:sp>
      <p:sp>
        <p:nvSpPr>
          <p:cNvPr id="28" name="TextBox 27"/>
          <p:cNvSpPr txBox="1"/>
          <p:nvPr/>
        </p:nvSpPr>
        <p:spPr>
          <a:xfrm>
            <a:off x="118782" y="3842336"/>
            <a:ext cx="3974165" cy="307777"/>
          </a:xfrm>
          <a:prstGeom prst="rect">
            <a:avLst/>
          </a:prstGeom>
          <a:solidFill>
            <a:schemeClr val="bg1"/>
          </a:solidFill>
        </p:spPr>
        <p:txBody>
          <a:bodyPr wrap="none" rtlCol="0">
            <a:spAutoFit/>
          </a:bodyPr>
          <a:lstStyle/>
          <a:p>
            <a:r>
              <a:rPr lang="en-US" smtClean="0"/>
              <a:t>Em có thích Tết không ? Vì sao ?                       </a:t>
            </a:r>
            <a:endParaRPr lang="en-US"/>
          </a:p>
        </p:txBody>
      </p:sp>
    </p:spTree>
    <p:extLst>
      <p:ext uri="{BB962C8B-B14F-4D97-AF65-F5344CB8AC3E}">
        <p14:creationId xmlns:p14="http://schemas.microsoft.com/office/powerpoint/2010/main" val="275990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6" grpId="0" animBg="1"/>
      <p:bldP spid="27" grpId="0" animBg="1"/>
      <p:bldP spid="27" grpId="1"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Tìm</a:t>
            </a:r>
            <a:endParaRPr lang="en-US" sz="6600">
              <a:solidFill>
                <a:schemeClr val="bg1"/>
              </a:solidFill>
            </a:endParaRPr>
          </a:p>
        </p:txBody>
      </p:sp>
      <p:sp>
        <p:nvSpPr>
          <p:cNvPr id="3" name="Oval 2"/>
          <p:cNvSpPr/>
          <p:nvPr/>
        </p:nvSpPr>
        <p:spPr>
          <a:xfrm>
            <a:off x="2064103" y="1953039"/>
            <a:ext cx="1212574" cy="1143000"/>
          </a:xfrm>
          <a:prstGeom prst="ellipse">
            <a:avLst/>
          </a:prstGeom>
          <a:solidFill>
            <a:schemeClr val="accent5">
              <a:lumMod val="20000"/>
              <a:lumOff val="80000"/>
            </a:schemeClr>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3</a:t>
            </a:r>
            <a:endParaRPr lang="en-US" sz="4800">
              <a:solidFill>
                <a:srgbClr val="FF0000"/>
              </a:solidFill>
            </a:endParaRPr>
          </a:p>
        </p:txBody>
      </p:sp>
    </p:spTree>
    <p:extLst>
      <p:ext uri="{BB962C8B-B14F-4D97-AF65-F5344CB8AC3E}">
        <p14:creationId xmlns:p14="http://schemas.microsoft.com/office/powerpoint/2010/main" val="1247336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776" y="0"/>
            <a:ext cx="8142228" cy="400110"/>
          </a:xfrm>
          <a:prstGeom prst="rect">
            <a:avLst/>
          </a:prstGeom>
          <a:solidFill>
            <a:schemeClr val="bg1"/>
          </a:solidFill>
        </p:spPr>
        <p:txBody>
          <a:bodyPr wrap="square" rtlCol="0">
            <a:spAutoFit/>
          </a:bodyPr>
          <a:lstStyle/>
          <a:p>
            <a:r>
              <a:rPr lang="en-US" sz="2000" smtClean="0"/>
              <a:t>Tìm trong bài đọc những tiếng chứa các vần </a:t>
            </a:r>
            <a:r>
              <a:rPr lang="en-US" sz="2000" smtClean="0">
                <a:solidFill>
                  <a:srgbClr val="FF0000"/>
                </a:solidFill>
              </a:rPr>
              <a:t>ơi, ao , ăng</a:t>
            </a:r>
            <a:endParaRPr lang="en-US" sz="2000">
              <a:solidFill>
                <a:srgbClr val="FF0000"/>
              </a:solidFill>
            </a:endParaRPr>
          </a:p>
        </p:txBody>
      </p:sp>
      <p:sp>
        <p:nvSpPr>
          <p:cNvPr id="5" name="Oval 4"/>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418AC"/>
                </a:solidFill>
              </a:rPr>
              <a:t>3</a:t>
            </a:r>
            <a:endParaRPr lang="en-US" sz="2400">
              <a:solidFill>
                <a:srgbClr val="0418AC"/>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888" y="427891"/>
            <a:ext cx="2711043" cy="43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76" y="1130299"/>
            <a:ext cx="2388976"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883" y="1130299"/>
            <a:ext cx="2040723" cy="175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3573" y="1130298"/>
            <a:ext cx="3300647"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34149" y="2977491"/>
            <a:ext cx="1188146" cy="523220"/>
          </a:xfrm>
          <a:prstGeom prst="rect">
            <a:avLst/>
          </a:prstGeom>
          <a:solidFill>
            <a:schemeClr val="accent1">
              <a:lumMod val="40000"/>
              <a:lumOff val="60000"/>
            </a:schemeClr>
          </a:solidFill>
          <a:ln w="19050">
            <a:solidFill>
              <a:schemeClr val="accent1">
                <a:lumMod val="75000"/>
              </a:schemeClr>
            </a:solidFill>
          </a:ln>
        </p:spPr>
        <p:txBody>
          <a:bodyPr wrap="square" rtlCol="0">
            <a:spAutoFit/>
          </a:bodyPr>
          <a:lstStyle/>
          <a:p>
            <a:r>
              <a:rPr lang="en-US" sz="2800" smtClean="0">
                <a:latin typeface="+mn-lt"/>
              </a:rPr>
              <a:t>    ơi</a:t>
            </a:r>
            <a:endParaRPr lang="en-US" sz="2800">
              <a:latin typeface="+mn-lt"/>
            </a:endParaRPr>
          </a:p>
        </p:txBody>
      </p:sp>
      <p:sp>
        <p:nvSpPr>
          <p:cNvPr id="20" name="TextBox 19"/>
          <p:cNvSpPr txBox="1"/>
          <p:nvPr/>
        </p:nvSpPr>
        <p:spPr>
          <a:xfrm>
            <a:off x="3423720" y="2977491"/>
            <a:ext cx="1188146" cy="523220"/>
          </a:xfrm>
          <a:prstGeom prst="rect">
            <a:avLst/>
          </a:prstGeom>
          <a:solidFill>
            <a:schemeClr val="accent1">
              <a:lumMod val="40000"/>
              <a:lumOff val="60000"/>
            </a:schemeClr>
          </a:solidFill>
          <a:ln w="19050">
            <a:solidFill>
              <a:schemeClr val="accent1">
                <a:lumMod val="75000"/>
              </a:schemeClr>
            </a:solidFill>
          </a:ln>
        </p:spPr>
        <p:txBody>
          <a:bodyPr wrap="square" rtlCol="0">
            <a:spAutoFit/>
          </a:bodyPr>
          <a:lstStyle/>
          <a:p>
            <a:r>
              <a:rPr lang="en-US" sz="2800" smtClean="0">
                <a:latin typeface="+mn-lt"/>
              </a:rPr>
              <a:t>    ao   </a:t>
            </a:r>
            <a:endParaRPr lang="en-US" sz="2800">
              <a:latin typeface="+mn-lt"/>
            </a:endParaRPr>
          </a:p>
        </p:txBody>
      </p:sp>
      <p:sp>
        <p:nvSpPr>
          <p:cNvPr id="21" name="TextBox 20"/>
          <p:cNvSpPr txBox="1"/>
          <p:nvPr/>
        </p:nvSpPr>
        <p:spPr>
          <a:xfrm>
            <a:off x="6151522" y="2975246"/>
            <a:ext cx="1181762" cy="523220"/>
          </a:xfrm>
          <a:prstGeom prst="rect">
            <a:avLst/>
          </a:prstGeom>
          <a:solidFill>
            <a:schemeClr val="accent1">
              <a:lumMod val="40000"/>
              <a:lumOff val="60000"/>
            </a:schemeClr>
          </a:solidFill>
          <a:ln w="19050">
            <a:solidFill>
              <a:schemeClr val="accent1">
                <a:lumMod val="75000"/>
              </a:schemeClr>
            </a:solidFill>
          </a:ln>
        </p:spPr>
        <p:txBody>
          <a:bodyPr wrap="square" rtlCol="0">
            <a:spAutoFit/>
          </a:bodyPr>
          <a:lstStyle/>
          <a:p>
            <a:r>
              <a:rPr lang="en-US" sz="2800" smtClean="0">
                <a:latin typeface="+mn-lt"/>
              </a:rPr>
              <a:t>  ăng</a:t>
            </a:r>
            <a:endParaRPr lang="en-US" sz="2800">
              <a:latin typeface="+mn-lt"/>
            </a:endParaRPr>
          </a:p>
        </p:txBody>
      </p:sp>
      <p:sp>
        <p:nvSpPr>
          <p:cNvPr id="22" name="TextBox 21"/>
          <p:cNvSpPr txBox="1"/>
          <p:nvPr/>
        </p:nvSpPr>
        <p:spPr>
          <a:xfrm>
            <a:off x="934149" y="3500711"/>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smtClean="0">
                <a:latin typeface="+mn-lt"/>
              </a:rPr>
              <a:t>  phơi</a:t>
            </a:r>
            <a:endParaRPr lang="en-US" sz="2800">
              <a:latin typeface="+mn-lt"/>
            </a:endParaRPr>
          </a:p>
        </p:txBody>
      </p:sp>
      <p:cxnSp>
        <p:nvCxnSpPr>
          <p:cNvPr id="23" name="Straight Connector 22"/>
          <p:cNvCxnSpPr/>
          <p:nvPr/>
        </p:nvCxnSpPr>
        <p:spPr>
          <a:xfrm>
            <a:off x="3931142" y="1943562"/>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53386" y="866775"/>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29186" y="1447800"/>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13244" y="1943562"/>
            <a:ext cx="2921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904895" y="1466850"/>
            <a:ext cx="2921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417336" y="3500711"/>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smtClean="0">
                <a:latin typeface="+mn-lt"/>
              </a:rPr>
              <a:t>vào</a:t>
            </a:r>
            <a:endParaRPr lang="en-US" sz="2800">
              <a:latin typeface="+mn-lt"/>
            </a:endParaRPr>
          </a:p>
        </p:txBody>
      </p:sp>
      <p:sp>
        <p:nvSpPr>
          <p:cNvPr id="30" name="TextBox 29"/>
          <p:cNvSpPr txBox="1"/>
          <p:nvPr/>
        </p:nvSpPr>
        <p:spPr>
          <a:xfrm>
            <a:off x="3423720" y="4023931"/>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smtClean="0">
                <a:latin typeface="+mn-lt"/>
              </a:rPr>
              <a:t>đào</a:t>
            </a:r>
            <a:endParaRPr lang="en-US" sz="2800">
              <a:latin typeface="+mn-lt"/>
            </a:endParaRPr>
          </a:p>
        </p:txBody>
      </p:sp>
      <p:sp>
        <p:nvSpPr>
          <p:cNvPr id="31" name="TextBox 30"/>
          <p:cNvSpPr txBox="1"/>
          <p:nvPr/>
        </p:nvSpPr>
        <p:spPr>
          <a:xfrm>
            <a:off x="3423720" y="4563130"/>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a:latin typeface="+mn-lt"/>
              </a:rPr>
              <a:t>á</a:t>
            </a:r>
            <a:r>
              <a:rPr lang="en-US" sz="2800" smtClean="0">
                <a:latin typeface="+mn-lt"/>
              </a:rPr>
              <a:t>o</a:t>
            </a:r>
            <a:endParaRPr lang="en-US" sz="2800">
              <a:latin typeface="+mn-lt"/>
            </a:endParaRPr>
          </a:p>
        </p:txBody>
      </p:sp>
      <p:sp>
        <p:nvSpPr>
          <p:cNvPr id="32" name="TextBox 31"/>
          <p:cNvSpPr txBox="1"/>
          <p:nvPr/>
        </p:nvSpPr>
        <p:spPr>
          <a:xfrm>
            <a:off x="6145138" y="3498466"/>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smtClean="0">
                <a:latin typeface="+mn-lt"/>
              </a:rPr>
              <a:t>trắng</a:t>
            </a:r>
            <a:endParaRPr lang="en-US" sz="2800">
              <a:latin typeface="+mn-lt"/>
            </a:endParaRPr>
          </a:p>
        </p:txBody>
      </p:sp>
      <p:sp>
        <p:nvSpPr>
          <p:cNvPr id="33" name="TextBox 32"/>
          <p:cNvSpPr txBox="1"/>
          <p:nvPr/>
        </p:nvSpPr>
        <p:spPr>
          <a:xfrm>
            <a:off x="6151522" y="4021686"/>
            <a:ext cx="1188146" cy="523220"/>
          </a:xfrm>
          <a:prstGeom prst="rect">
            <a:avLst/>
          </a:prstGeom>
          <a:solidFill>
            <a:schemeClr val="accent5">
              <a:lumMod val="20000"/>
              <a:lumOff val="80000"/>
            </a:schemeClr>
          </a:solidFill>
          <a:ln w="19050">
            <a:solidFill>
              <a:schemeClr val="accent1">
                <a:lumMod val="75000"/>
              </a:schemeClr>
            </a:solidFill>
          </a:ln>
        </p:spPr>
        <p:txBody>
          <a:bodyPr wrap="square" rtlCol="0">
            <a:spAutoFit/>
          </a:bodyPr>
          <a:lstStyle/>
          <a:p>
            <a:pPr algn="ctr"/>
            <a:r>
              <a:rPr lang="en-US" sz="2800" smtClean="0">
                <a:latin typeface="+mn-lt"/>
              </a:rPr>
              <a:t>nắng</a:t>
            </a:r>
            <a:endParaRPr lang="en-US" sz="2800">
              <a:latin typeface="+mn-lt"/>
            </a:endParaRPr>
          </a:p>
        </p:txBody>
      </p:sp>
      <p:cxnSp>
        <p:nvCxnSpPr>
          <p:cNvPr id="34" name="Straight Connector 33"/>
          <p:cNvCxnSpPr/>
          <p:nvPr/>
        </p:nvCxnSpPr>
        <p:spPr>
          <a:xfrm>
            <a:off x="2246669" y="2880902"/>
            <a:ext cx="6230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857750" y="1466850"/>
            <a:ext cx="5091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08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chép</a:t>
            </a:r>
            <a:endParaRPr lang="en-US" sz="6600">
              <a:solidFill>
                <a:schemeClr val="bg1"/>
              </a:solidFill>
            </a:endParaRPr>
          </a:p>
        </p:txBody>
      </p:sp>
      <p:sp>
        <p:nvSpPr>
          <p:cNvPr id="3" name="Oval 2"/>
          <p:cNvSpPr/>
          <p:nvPr/>
        </p:nvSpPr>
        <p:spPr>
          <a:xfrm>
            <a:off x="2064103" y="1953039"/>
            <a:ext cx="1212574" cy="1143000"/>
          </a:xfrm>
          <a:prstGeom prst="ellipse">
            <a:avLst/>
          </a:prstGeom>
          <a:solidFill>
            <a:schemeClr val="accent5">
              <a:lumMod val="20000"/>
              <a:lumOff val="80000"/>
            </a:schemeClr>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4</a:t>
            </a:r>
            <a:endParaRPr lang="en-US" sz="4800">
              <a:solidFill>
                <a:srgbClr val="FF0000"/>
              </a:solidFill>
            </a:endParaRPr>
          </a:p>
        </p:txBody>
      </p:sp>
    </p:spTree>
    <p:extLst>
      <p:ext uri="{BB962C8B-B14F-4D97-AF65-F5344CB8AC3E}">
        <p14:creationId xmlns:p14="http://schemas.microsoft.com/office/powerpoint/2010/main" val="1004017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776" y="0"/>
            <a:ext cx="3100624" cy="400110"/>
          </a:xfrm>
          <a:prstGeom prst="rect">
            <a:avLst/>
          </a:prstGeom>
          <a:solidFill>
            <a:schemeClr val="bg1"/>
          </a:solidFill>
        </p:spPr>
        <p:txBody>
          <a:bodyPr wrap="square" rtlCol="0">
            <a:spAutoFit/>
          </a:bodyPr>
          <a:lstStyle/>
          <a:p>
            <a:r>
              <a:rPr lang="en-US" sz="2000" smtClean="0"/>
              <a:t>Chép vào vở khổ thơ cuối</a:t>
            </a:r>
            <a:endParaRPr lang="en-US" sz="2000">
              <a:solidFill>
                <a:srgbClr val="FF0000"/>
              </a:solidFill>
            </a:endParaRPr>
          </a:p>
        </p:txBody>
      </p:sp>
      <p:sp>
        <p:nvSpPr>
          <p:cNvPr id="6" name="Oval 5"/>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418AC"/>
                </a:solidFill>
              </a:rPr>
              <a:t>4</a:t>
            </a:r>
            <a:endParaRPr lang="en-US" sz="2400">
              <a:solidFill>
                <a:srgbClr val="0418AC"/>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474788"/>
            <a:ext cx="2895600" cy="189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029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xmlns=""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xmlns="" id="{3DC8453C-C512-4489-80A2-2910095B8EFB}"/>
              </a:ext>
            </a:extLst>
          </p:cNvPr>
          <p:cNvPicPr>
            <a:picLocks noChangeAspect="1"/>
          </p:cNvPicPr>
          <p:nvPr/>
        </p:nvPicPr>
        <p:blipFill>
          <a:blip r:embed="rId4"/>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0517" y="33635"/>
            <a:ext cx="1944763" cy="523220"/>
          </a:xfrm>
          <a:prstGeom prst="rect">
            <a:avLst/>
          </a:prstGeom>
          <a:solidFill>
            <a:srgbClr val="92D050"/>
          </a:solidFill>
        </p:spPr>
        <p:txBody>
          <a:bodyPr wrap="none" lIns="91440" tIns="45720" rIns="91440" bIns="45720">
            <a:spAutoFit/>
          </a:bodyPr>
          <a:lstStyle/>
          <a:p>
            <a:pPr algn="ctr"/>
            <a:r>
              <a:rPr lang="en-US" sz="2800" b="1" cap="none"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Trò chơi</a:t>
            </a:r>
            <a:endParaRPr lang="en-US" sz="2800" b="1" cap="none"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TextBox 3"/>
          <p:cNvSpPr txBox="1"/>
          <p:nvPr/>
        </p:nvSpPr>
        <p:spPr>
          <a:xfrm>
            <a:off x="2752514" y="556855"/>
            <a:ext cx="2800767" cy="646331"/>
          </a:xfrm>
          <a:prstGeom prst="rect">
            <a:avLst/>
          </a:prstGeom>
          <a:noFill/>
        </p:spPr>
        <p:txBody>
          <a:bodyPr wrap="none" rtlCol="0">
            <a:spAutoFit/>
          </a:bodyPr>
          <a:lstStyle/>
          <a:p>
            <a:r>
              <a:rPr lang="en-US" sz="3600" smtClean="0">
                <a:solidFill>
                  <a:srgbClr val="FF0000"/>
                </a:solidFill>
              </a:rPr>
              <a:t>Con gì đây ?</a:t>
            </a:r>
            <a:endParaRPr lang="en-US" sz="3600">
              <a:solidFill>
                <a:srgbClr val="FF0000"/>
              </a:solidFill>
            </a:endParaRPr>
          </a:p>
        </p:txBody>
      </p:sp>
      <p:pic>
        <p:nvPicPr>
          <p:cNvPr id="5122" name="Picture 2" descr="E:\QUYNH\anh tai ve poiwer oint\800px_COLOURBOX16256959.jpg"/>
          <p:cNvPicPr>
            <a:picLocks noChangeAspect="1" noChangeArrowheads="1"/>
          </p:cNvPicPr>
          <p:nvPr/>
        </p:nvPicPr>
        <p:blipFill rotWithShape="1">
          <a:blip r:embed="rId6">
            <a:biLevel thresh="75000"/>
            <a:extLst>
              <a:ext uri="{BEBA8EAE-BF5A-486C-A8C5-ECC9F3942E4B}">
                <a14:imgProps xmlns:a14="http://schemas.microsoft.com/office/drawing/2010/main">
                  <a14:imgLayer r:embed="rId7">
                    <a14:imgEffect>
                      <a14:backgroundRemoval t="0" b="76806" l="10000" r="80625">
                        <a14:foregroundMark x1="41125" y1="15694" x2="41125" y2="15694"/>
                        <a14:foregroundMark x1="53875" y1="15694" x2="53875" y2="15694"/>
                        <a14:foregroundMark x1="56375" y1="19722" x2="56375" y2="19722"/>
                        <a14:foregroundMark x1="39625" y1="18889" x2="39625" y2="18889"/>
                        <a14:foregroundMark x1="40500" y1="20972" x2="40500" y2="20972"/>
                        <a14:foregroundMark x1="54625" y1="18333" x2="54625" y2="18333"/>
                        <a14:foregroundMark x1="52750" y1="17083" x2="52750" y2="17083"/>
                        <a14:foregroundMark x1="54625" y1="14722" x2="54625" y2="14722"/>
                        <a14:foregroundMark x1="56500" y1="21250" x2="56500" y2="21250"/>
                        <a14:foregroundMark x1="55875" y1="16944" x2="55875" y2="16944"/>
                        <a14:foregroundMark x1="57000" y1="17083" x2="57000" y2="17083"/>
                        <a14:foregroundMark x1="39750" y1="15972" x2="39750" y2="15972"/>
                        <a14:foregroundMark x1="42625" y1="15278" x2="42625" y2="15278"/>
                        <a14:foregroundMark x1="42750" y1="17500" x2="42750" y2="17500"/>
                        <a14:foregroundMark x1="40250" y1="17500" x2="40250" y2="17500"/>
                        <a14:backgroundMark x1="38875" y1="20000" x2="38875" y2="20000"/>
                        <a14:backgroundMark x1="38875" y1="16528" x2="38875" y2="16528"/>
                        <a14:backgroundMark x1="56750" y1="17639" x2="56750" y2="17639"/>
                        <a14:backgroundMark x1="56000" y1="15694" x2="56000" y2="15694"/>
                        <a14:backgroundMark x1="41125" y1="18611" x2="41125" y2="18611"/>
                        <a14:backgroundMark x1="42375" y1="16667" x2="42375" y2="166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7790" r="18857" b="29681"/>
          <a:stretch/>
        </p:blipFill>
        <p:spPr bwMode="auto">
          <a:xfrm>
            <a:off x="323849" y="1279386"/>
            <a:ext cx="2116753" cy="1825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QUYNH\anh tai ve poiwer oint\800px_COLOURBOX16256959.jpg"/>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0" b="76806" l="10000" r="80625">
                        <a14:foregroundMark x1="41125" y1="15694" x2="41125" y2="15694"/>
                        <a14:foregroundMark x1="53875" y1="15694" x2="53875" y2="15694"/>
                        <a14:foregroundMark x1="56375" y1="19722" x2="56375" y2="19722"/>
                        <a14:foregroundMark x1="39625" y1="18889" x2="39625" y2="18889"/>
                        <a14:foregroundMark x1="40500" y1="20972" x2="40500" y2="20972"/>
                        <a14:foregroundMark x1="54625" y1="18333" x2="54625" y2="18333"/>
                        <a14:foregroundMark x1="52750" y1="17083" x2="52750" y2="17083"/>
                        <a14:foregroundMark x1="54625" y1="14722" x2="54625" y2="14722"/>
                        <a14:foregroundMark x1="56500" y1="21250" x2="56500" y2="21250"/>
                        <a14:foregroundMark x1="55875" y1="16944" x2="55875" y2="16944"/>
                        <a14:foregroundMark x1="57000" y1="17083" x2="57000" y2="17083"/>
                        <a14:foregroundMark x1="39750" y1="15972" x2="39750" y2="15972"/>
                        <a14:foregroundMark x1="42625" y1="15278" x2="42625" y2="15278"/>
                        <a14:foregroundMark x1="42750" y1="17500" x2="42750" y2="17500"/>
                        <a14:foregroundMark x1="40250" y1="17500" x2="40250" y2="17500"/>
                        <a14:backgroundMark x1="38875" y1="20000" x2="38875" y2="20000"/>
                        <a14:backgroundMark x1="38875" y1="16528" x2="38875" y2="16528"/>
                        <a14:backgroundMark x1="56750" y1="17639" x2="56750" y2="17639"/>
                        <a14:backgroundMark x1="56000" y1="15694" x2="56000" y2="15694"/>
                        <a14:backgroundMark x1="41125" y1="18611" x2="41125" y2="18611"/>
                        <a14:backgroundMark x1="42375" y1="16667" x2="42375" y2="16667"/>
                      </a14:backgroundRemoval>
                    </a14:imgEffect>
                  </a14:imgLayer>
                </a14:imgProps>
              </a:ext>
              <a:ext uri="{28A0092B-C50C-407E-A947-70E740481C1C}">
                <a14:useLocalDpi xmlns:a14="http://schemas.microsoft.com/office/drawing/2010/main" val="0"/>
              </a:ext>
            </a:extLst>
          </a:blip>
          <a:srcRect l="7790" r="18857" b="29681"/>
          <a:stretch/>
        </p:blipFill>
        <p:spPr bwMode="auto">
          <a:xfrm>
            <a:off x="323848" y="1279386"/>
            <a:ext cx="2116753" cy="1825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41426" y="3355029"/>
            <a:ext cx="681597" cy="461665"/>
          </a:xfrm>
          <a:prstGeom prst="rect">
            <a:avLst/>
          </a:prstGeom>
          <a:noFill/>
        </p:spPr>
        <p:txBody>
          <a:bodyPr wrap="none" rtlCol="0">
            <a:spAutoFit/>
          </a:bodyPr>
          <a:lstStyle/>
          <a:p>
            <a:r>
              <a:rPr lang="en-US" sz="2400" smtClean="0"/>
              <a:t>ếch</a:t>
            </a:r>
            <a:endParaRPr lang="en-US" sz="2400"/>
          </a:p>
        </p:txBody>
      </p:sp>
      <p:pic>
        <p:nvPicPr>
          <p:cNvPr id="5123" name="Picture 3" descr="E:\QUYNH\anh tai ve poiwer oint\cá 3.jpg"/>
          <p:cNvPicPr>
            <a:picLocks noChangeAspect="1" noChangeArrowheads="1"/>
          </p:cNvPicPr>
          <p:nvPr/>
        </p:nvPicPr>
        <p:blipFill>
          <a:blip r:embed="rId9">
            <a:biLevel thresh="75000"/>
            <a:extLst>
              <a:ext uri="{BEBA8EAE-BF5A-486C-A8C5-ECC9F3942E4B}">
                <a14:imgProps xmlns:a14="http://schemas.microsoft.com/office/drawing/2010/main">
                  <a14:imgLayer r:embed="rId10">
                    <a14:imgEffect>
                      <a14:backgroundRemoval t="0" b="100000" l="0" r="100000">
                        <a14:foregroundMark x1="82375" y1="27461" x2="82375" y2="27461"/>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909886" y="1428750"/>
            <a:ext cx="2389418" cy="17668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QUYNH\anh tai ve poiwer oint\cá 3.jpg"/>
          <p:cNvPicPr>
            <a:picLocks noChangeAspect="1" noChangeArrowheads="1"/>
          </p:cNvPicPr>
          <p:nvPr/>
        </p:nvPicPr>
        <p:blipFill>
          <a:blip r:embed="rId11">
            <a:extLst>
              <a:ext uri="{BEBA8EAE-BF5A-486C-A8C5-ECC9F3942E4B}">
                <a14:imgProps xmlns:a14="http://schemas.microsoft.com/office/drawing/2010/main">
                  <a14:imgLayer r:embed="rId10">
                    <a14:imgEffect>
                      <a14:backgroundRemoval t="0" b="100000" l="0" r="100000">
                        <a14:foregroundMark x1="82375" y1="27461" x2="82375" y2="27461"/>
                      </a14:backgroundRemoval>
                    </a14:imgEffect>
                  </a14:imgLayer>
                </a14:imgProps>
              </a:ext>
              <a:ext uri="{28A0092B-C50C-407E-A947-70E740481C1C}">
                <a14:useLocalDpi xmlns:a14="http://schemas.microsoft.com/office/drawing/2010/main" val="0"/>
              </a:ext>
            </a:extLst>
          </a:blip>
          <a:srcRect/>
          <a:stretch>
            <a:fillRect/>
          </a:stretch>
        </p:blipFill>
        <p:spPr bwMode="auto">
          <a:xfrm>
            <a:off x="2909886" y="1428750"/>
            <a:ext cx="2389418" cy="17668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97860" y="3316930"/>
            <a:ext cx="510076" cy="461665"/>
          </a:xfrm>
          <a:prstGeom prst="rect">
            <a:avLst/>
          </a:prstGeom>
          <a:noFill/>
        </p:spPr>
        <p:txBody>
          <a:bodyPr wrap="none" rtlCol="0">
            <a:spAutoFit/>
          </a:bodyPr>
          <a:lstStyle/>
          <a:p>
            <a:r>
              <a:rPr lang="en-US" sz="2400" smtClean="0"/>
              <a:t>cá</a:t>
            </a:r>
            <a:endParaRPr lang="en-US" sz="2400"/>
          </a:p>
        </p:txBody>
      </p:sp>
      <p:pic>
        <p:nvPicPr>
          <p:cNvPr id="5124" name="Picture 4" descr="E:\QUYNH\anh tai ve poiwer oint\mèo 1.jpg"/>
          <p:cNvPicPr>
            <a:picLocks noChangeAspect="1" noChangeArrowheads="1"/>
          </p:cNvPicPr>
          <p:nvPr/>
        </p:nvPicPr>
        <p:blipFill rotWithShape="1">
          <a:blip r:embed="rId12">
            <a:biLevel thresh="75000"/>
            <a:extLst>
              <a:ext uri="{BEBA8EAE-BF5A-486C-A8C5-ECC9F3942E4B}">
                <a14:imgProps xmlns:a14="http://schemas.microsoft.com/office/drawing/2010/main">
                  <a14:imgLayer r:embed="rId13">
                    <a14:imgEffect>
                      <a14:backgroundRemoval t="4444" b="90000" l="0" r="100000">
                        <a14:foregroundMark x1="8709" y1="34907" x2="8709" y2="34907"/>
                        <a14:foregroundMark x1="28751" y1="34907" x2="28751" y2="34907"/>
                        <a14:foregroundMark x1="32109" y1="35833" x2="32109" y2="35833"/>
                        <a14:foregroundMark x1="26443" y1="37870" x2="26443" y2="37870"/>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9342" b="18912"/>
          <a:stretch/>
        </p:blipFill>
        <p:spPr bwMode="auto">
          <a:xfrm>
            <a:off x="5953127" y="880020"/>
            <a:ext cx="2847974" cy="23156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QUYNH\anh tai ve poiwer oint\mèo 1.jpg"/>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444" b="90000" l="0" r="100000">
                        <a14:foregroundMark x1="8709" y1="34907" x2="8709" y2="34907"/>
                        <a14:foregroundMark x1="28751" y1="34907" x2="28751" y2="34907"/>
                        <a14:foregroundMark x1="32109" y1="35833" x2="32109" y2="35833"/>
                        <a14:foregroundMark x1="26443" y1="37870" x2="26443" y2="37870"/>
                      </a14:backgroundRemoval>
                    </a14:imgEffect>
                  </a14:imgLayer>
                </a14:imgProps>
              </a:ext>
              <a:ext uri="{28A0092B-C50C-407E-A947-70E740481C1C}">
                <a14:useLocalDpi xmlns:a14="http://schemas.microsoft.com/office/drawing/2010/main" val="0"/>
              </a:ext>
            </a:extLst>
          </a:blip>
          <a:srcRect t="9342" b="18912"/>
          <a:stretch/>
        </p:blipFill>
        <p:spPr bwMode="auto">
          <a:xfrm>
            <a:off x="5953127" y="880020"/>
            <a:ext cx="2847974" cy="23156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985019" y="3195638"/>
            <a:ext cx="784189" cy="461665"/>
          </a:xfrm>
          <a:prstGeom prst="rect">
            <a:avLst/>
          </a:prstGeom>
          <a:noFill/>
        </p:spPr>
        <p:txBody>
          <a:bodyPr wrap="none" rtlCol="0">
            <a:spAutoFit/>
          </a:bodyPr>
          <a:lstStyle/>
          <a:p>
            <a:r>
              <a:rPr lang="en-US" sz="2400" smtClean="0"/>
              <a:t>mèo</a:t>
            </a:r>
            <a:endParaRPr lang="en-US" sz="2400"/>
          </a:p>
        </p:txBody>
      </p:sp>
    </p:spTree>
    <p:extLst>
      <p:ext uri="{BB962C8B-B14F-4D97-AF65-F5344CB8AC3E}">
        <p14:creationId xmlns:p14="http://schemas.microsoft.com/office/powerpoint/2010/main" val="157531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23"/>
                                        </p:tgtEl>
                                        <p:attrNameLst>
                                          <p:attrName>style.visibility</p:attrName>
                                        </p:attrNameLst>
                                      </p:cBhvr>
                                      <p:to>
                                        <p:strVal val="visible"/>
                                      </p:to>
                                    </p:set>
                                    <p:animEffect transition="in" filter="barn(inVertical)">
                                      <p:cBhvr>
                                        <p:cTn id="20" dur="500"/>
                                        <p:tgtEl>
                                          <p:spTgt spid="51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breeze.wav"/>
                                        </p:tgtEl>
                                      </p:cMediaNode>
                                    </p:audio>
                                  </p:sub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124"/>
                                        </p:tgtEl>
                                        <p:attrNameLst>
                                          <p:attrName>style.visibility</p:attrName>
                                        </p:attrNameLst>
                                      </p:cBhvr>
                                      <p:to>
                                        <p:strVal val="visible"/>
                                      </p:to>
                                    </p:set>
                                    <p:animEffect transition="in" filter="barn(inVertical)">
                                      <p:cBhvr>
                                        <p:cTn id="33" dur="500"/>
                                        <p:tgtEl>
                                          <p:spTgt spid="51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5" name="explode.wav"/>
                                        </p:tgtEl>
                                      </p:cMediaNode>
                                    </p:audio>
                                  </p:sub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5"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0517" y="33635"/>
            <a:ext cx="1944763" cy="523220"/>
          </a:xfrm>
          <a:prstGeom prst="rect">
            <a:avLst/>
          </a:prstGeom>
          <a:solidFill>
            <a:srgbClr val="92D050"/>
          </a:solidFill>
        </p:spPr>
        <p:txBody>
          <a:bodyPr wrap="none" lIns="91440" tIns="45720" rIns="91440" bIns="45720">
            <a:spAutoFit/>
          </a:bodyPr>
          <a:lstStyle/>
          <a:p>
            <a:pPr algn="ctr"/>
            <a:r>
              <a:rPr lang="en-US" sz="2800" b="1" cap="none"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Trò chơi</a:t>
            </a:r>
            <a:endParaRPr lang="en-US" sz="2800" b="1" cap="none"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TextBox 3"/>
          <p:cNvSpPr txBox="1"/>
          <p:nvPr/>
        </p:nvSpPr>
        <p:spPr>
          <a:xfrm>
            <a:off x="2752514" y="556855"/>
            <a:ext cx="2800767" cy="646331"/>
          </a:xfrm>
          <a:prstGeom prst="rect">
            <a:avLst/>
          </a:prstGeom>
          <a:noFill/>
        </p:spPr>
        <p:txBody>
          <a:bodyPr wrap="none" rtlCol="0">
            <a:spAutoFit/>
          </a:bodyPr>
          <a:lstStyle/>
          <a:p>
            <a:r>
              <a:rPr lang="en-US" sz="3600" smtClean="0">
                <a:solidFill>
                  <a:srgbClr val="FF0000"/>
                </a:solidFill>
              </a:rPr>
              <a:t>Con gì đây ?</a:t>
            </a:r>
            <a:endParaRPr lang="en-US" sz="3600">
              <a:solidFill>
                <a:srgbClr val="FF0000"/>
              </a:solidFill>
            </a:endParaRPr>
          </a:p>
        </p:txBody>
      </p:sp>
      <p:sp>
        <p:nvSpPr>
          <p:cNvPr id="5" name="TextBox 4"/>
          <p:cNvSpPr txBox="1"/>
          <p:nvPr/>
        </p:nvSpPr>
        <p:spPr>
          <a:xfrm>
            <a:off x="817480" y="3860203"/>
            <a:ext cx="612668" cy="461665"/>
          </a:xfrm>
          <a:prstGeom prst="rect">
            <a:avLst/>
          </a:prstGeom>
          <a:noFill/>
        </p:spPr>
        <p:txBody>
          <a:bodyPr wrap="none" rtlCol="0">
            <a:spAutoFit/>
          </a:bodyPr>
          <a:lstStyle/>
          <a:p>
            <a:r>
              <a:rPr lang="en-US" sz="2400" smtClean="0"/>
              <a:t>thỏ</a:t>
            </a:r>
            <a:endParaRPr lang="en-US" sz="2400"/>
          </a:p>
        </p:txBody>
      </p:sp>
      <p:sp>
        <p:nvSpPr>
          <p:cNvPr id="11" name="TextBox 10"/>
          <p:cNvSpPr txBox="1"/>
          <p:nvPr/>
        </p:nvSpPr>
        <p:spPr>
          <a:xfrm>
            <a:off x="3641245" y="3910567"/>
            <a:ext cx="630301" cy="461665"/>
          </a:xfrm>
          <a:prstGeom prst="rect">
            <a:avLst/>
          </a:prstGeom>
          <a:noFill/>
        </p:spPr>
        <p:txBody>
          <a:bodyPr wrap="none" rtlCol="0">
            <a:spAutoFit/>
          </a:bodyPr>
          <a:lstStyle/>
          <a:p>
            <a:r>
              <a:rPr lang="en-US" sz="2400" smtClean="0"/>
              <a:t>rắn</a:t>
            </a:r>
            <a:endParaRPr lang="en-US" sz="2400"/>
          </a:p>
        </p:txBody>
      </p:sp>
      <p:sp>
        <p:nvSpPr>
          <p:cNvPr id="14" name="TextBox 13"/>
          <p:cNvSpPr txBox="1"/>
          <p:nvPr/>
        </p:nvSpPr>
        <p:spPr>
          <a:xfrm>
            <a:off x="6169559" y="4346072"/>
            <a:ext cx="1980029" cy="461665"/>
          </a:xfrm>
          <a:prstGeom prst="rect">
            <a:avLst/>
          </a:prstGeom>
          <a:noFill/>
        </p:spPr>
        <p:txBody>
          <a:bodyPr wrap="none" rtlCol="0">
            <a:spAutoFit/>
          </a:bodyPr>
          <a:lstStyle/>
          <a:p>
            <a:r>
              <a:rPr lang="en-US" sz="2400" smtClean="0"/>
              <a:t>Hươu cao cổ</a:t>
            </a:r>
            <a:endParaRPr lang="en-US" sz="2400"/>
          </a:p>
        </p:txBody>
      </p:sp>
      <p:pic>
        <p:nvPicPr>
          <p:cNvPr id="6146" name="Picture 2" descr="E:\QUYNH\anh tai ve poiwer oint\thỏ 4.png"/>
          <p:cNvPicPr>
            <a:picLocks noChangeAspect="1" noChangeArrowheads="1"/>
          </p:cNvPicPr>
          <p:nvPr/>
        </p:nvPicPr>
        <p:blipFill rotWithShape="1">
          <a:blip r:embed="rId5">
            <a:biLevel thresh="75000"/>
            <a:extLst>
              <a:ext uri="{BEBA8EAE-BF5A-486C-A8C5-ECC9F3942E4B}">
                <a14:imgProps xmlns:a14="http://schemas.microsoft.com/office/drawing/2010/main">
                  <a14:imgLayer r:embed="rId6">
                    <a14:imgEffect>
                      <a14:backgroundRemoval t="0" b="100000" l="10000" r="90000"/>
                    </a14:imgEffect>
                    <a14:imgEffect>
                      <a14:brightnessContrast bright="-40000" contrast="-40000"/>
                    </a14:imgEffect>
                  </a14:imgLayer>
                </a14:imgProps>
              </a:ext>
              <a:ext uri="{28A0092B-C50C-407E-A947-70E740481C1C}">
                <a14:useLocalDpi xmlns:a14="http://schemas.microsoft.com/office/drawing/2010/main" val="0"/>
              </a:ext>
            </a:extLst>
          </a:blip>
          <a:srcRect l="23593" r="21941"/>
          <a:stretch/>
        </p:blipFill>
        <p:spPr bwMode="auto">
          <a:xfrm>
            <a:off x="368137" y="1441311"/>
            <a:ext cx="1781175" cy="24526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QUYNH\anh tai ve poiwer oint\thỏ 4.pn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0" b="100000" l="10000" r="90000"/>
                    </a14:imgEffect>
                  </a14:imgLayer>
                </a14:imgProps>
              </a:ext>
              <a:ext uri="{28A0092B-C50C-407E-A947-70E740481C1C}">
                <a14:useLocalDpi xmlns:a14="http://schemas.microsoft.com/office/drawing/2010/main" val="0"/>
              </a:ext>
            </a:extLst>
          </a:blip>
          <a:srcRect l="23593" r="21941"/>
          <a:stretch/>
        </p:blipFill>
        <p:spPr bwMode="auto">
          <a:xfrm>
            <a:off x="368137" y="1441311"/>
            <a:ext cx="1781175" cy="24526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QUYNH\anh tai ve poiwer oint\con rắn.jpg"/>
          <p:cNvPicPr>
            <a:picLocks noChangeAspect="1" noChangeArrowheads="1"/>
          </p:cNvPicPr>
          <p:nvPr/>
        </p:nvPicPr>
        <p:blipFill>
          <a:blip r:embed="rId8">
            <a:biLevel thresh="75000"/>
            <a:extLst>
              <a:ext uri="{BEBA8EAE-BF5A-486C-A8C5-ECC9F3942E4B}">
                <a14:imgProps xmlns:a14="http://schemas.microsoft.com/office/drawing/2010/main">
                  <a14:imgLayer r:embed="rId9">
                    <a14:imgEffect>
                      <a14:backgroundRemoval t="0" b="100000" l="0" r="100000">
                        <a14:foregroundMark x1="21000" y1="9532" x2="21000" y2="9532"/>
                        <a14:foregroundMark x1="18800" y1="14209" x2="18800" y2="14209"/>
                        <a14:foregroundMark x1="22800" y1="11511" x2="22800" y2="11511"/>
                        <a14:foregroundMark x1="20600" y1="12230" x2="20600" y2="12230"/>
                        <a14:foregroundMark x1="18200" y1="10252" x2="18200" y2="10252"/>
                        <a14:foregroundMark x1="18400" y1="11871" x2="18400" y2="11871"/>
                        <a14:foregroundMark x1="23600" y1="14029" x2="23600" y2="14029"/>
                        <a14:foregroundMark x1="15800" y1="11151" x2="15800" y2="11151"/>
                        <a14:foregroundMark x1="42800" y1="8453" x2="42800" y2="8453"/>
                        <a14:foregroundMark x1="40000" y1="8993" x2="40000" y2="8993"/>
                        <a14:foregroundMark x1="44600" y1="11331" x2="44600" y2="11331"/>
                        <a14:foregroundMark x1="43400" y1="14209" x2="43400" y2="14209"/>
                        <a14:foregroundMark x1="40000" y1="12050" x2="40000" y2="12050"/>
                        <a14:foregroundMark x1="46000" y1="14029" x2="46000" y2="14029"/>
                        <a14:foregroundMark x1="19800" y1="16367" x2="19800" y2="16367"/>
                        <a14:foregroundMark x1="16000" y1="14748" x2="16000" y2="14748"/>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180517" y="1415726"/>
            <a:ext cx="2182058" cy="24260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E:\QUYNH\anh tai ve poiwer oint\con rắn.jpg"/>
          <p:cNvPicPr>
            <a:picLocks noChangeAspect="1" noChangeArrowheads="1"/>
          </p:cNvPicPr>
          <p:nvPr/>
        </p:nvPicPr>
        <p:blipFill>
          <a:blip r:embed="rId10">
            <a:extLst>
              <a:ext uri="{BEBA8EAE-BF5A-486C-A8C5-ECC9F3942E4B}">
                <a14:imgProps xmlns:a14="http://schemas.microsoft.com/office/drawing/2010/main">
                  <a14:imgLayer r:embed="rId9">
                    <a14:imgEffect>
                      <a14:backgroundRemoval t="0" b="100000" l="0" r="100000">
                        <a14:foregroundMark x1="21000" y1="9532" x2="21000" y2="9532"/>
                        <a14:foregroundMark x1="18800" y1="14209" x2="18800" y2="14209"/>
                        <a14:foregroundMark x1="22800" y1="11511" x2="22800" y2="11511"/>
                        <a14:foregroundMark x1="20600" y1="12230" x2="20600" y2="12230"/>
                        <a14:foregroundMark x1="18200" y1="10252" x2="18200" y2="10252"/>
                        <a14:foregroundMark x1="18400" y1="11871" x2="18400" y2="11871"/>
                        <a14:foregroundMark x1="23600" y1="14029" x2="23600" y2="14029"/>
                        <a14:foregroundMark x1="15800" y1="11151" x2="15800" y2="11151"/>
                        <a14:foregroundMark x1="42800" y1="8453" x2="42800" y2="8453"/>
                        <a14:foregroundMark x1="40000" y1="8993" x2="40000" y2="8993"/>
                        <a14:foregroundMark x1="44600" y1="11331" x2="44600" y2="11331"/>
                        <a14:foregroundMark x1="43400" y1="14209" x2="43400" y2="14209"/>
                        <a14:foregroundMark x1="40000" y1="12050" x2="40000" y2="12050"/>
                        <a14:foregroundMark x1="46000" y1="14029" x2="46000" y2="14029"/>
                        <a14:foregroundMark x1="19800" y1="16367" x2="19800" y2="16367"/>
                        <a14:foregroundMark x1="16000" y1="14748" x2="16000" y2="14748"/>
                      </a14:backgroundRemoval>
                    </a14:imgEffect>
                  </a14:imgLayer>
                </a14:imgProps>
              </a:ext>
              <a:ext uri="{28A0092B-C50C-407E-A947-70E740481C1C}">
                <a14:useLocalDpi xmlns:a14="http://schemas.microsoft.com/office/drawing/2010/main" val="0"/>
              </a:ext>
            </a:extLst>
          </a:blip>
          <a:srcRect/>
          <a:stretch>
            <a:fillRect/>
          </a:stretch>
        </p:blipFill>
        <p:spPr bwMode="auto">
          <a:xfrm>
            <a:off x="3180517" y="1415726"/>
            <a:ext cx="2182058" cy="242602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QUYNH\anh tai ve poiwer oint\hươu cao cổ.png"/>
          <p:cNvPicPr>
            <a:picLocks noChangeAspect="1" noChangeArrowheads="1"/>
          </p:cNvPicPr>
          <p:nvPr/>
        </p:nvPicPr>
        <p:blipFill>
          <a:blip r:embed="rId11">
            <a:biLevel thresh="75000"/>
            <a:extLst>
              <a:ext uri="{BEBA8EAE-BF5A-486C-A8C5-ECC9F3942E4B}">
                <a14:imgProps xmlns:a14="http://schemas.microsoft.com/office/drawing/2010/main">
                  <a14:imgLayer r:embed="rId12">
                    <a14:imgEffect>
                      <a14:backgroundRemoval t="0" b="99583" l="4167" r="100000">
                        <a14:foregroundMark x1="10556" y1="76111" x2="10556" y2="76111"/>
                        <a14:foregroundMark x1="13056" y1="73194" x2="13056" y2="73194"/>
                        <a14:foregroundMark x1="14167" y1="71667" x2="14167" y2="71667"/>
                        <a14:foregroundMark x1="14167" y1="73750" x2="14167" y2="73750"/>
                        <a14:foregroundMark x1="10556" y1="75278" x2="10556" y2="75278"/>
                        <a14:foregroundMark x1="11389" y1="74722" x2="11389" y2="74722"/>
                        <a14:foregroundMark x1="8611" y1="76389" x2="8611" y2="76389"/>
                        <a14:foregroundMark x1="10278" y1="78194" x2="10278" y2="78194"/>
                        <a14:foregroundMark x1="10278" y1="79583" x2="10278" y2="79583"/>
                        <a14:foregroundMark x1="11111" y1="78889" x2="11111" y2="78889"/>
                        <a14:foregroundMark x1="12222" y1="79306" x2="12222" y2="79306"/>
                        <a14:foregroundMark x1="12778" y1="81389" x2="12778" y2="81389"/>
                        <a14:foregroundMark x1="13611" y1="80417" x2="13611" y2="80417"/>
                        <a14:foregroundMark x1="13611" y1="82222" x2="13611" y2="82222"/>
                        <a14:foregroundMark x1="78056" y1="694" x2="78056" y2="694"/>
                        <a14:foregroundMark x1="72778" y1="694" x2="72778" y2="69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49336" y="345568"/>
            <a:ext cx="2000252" cy="40005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E:\QUYNH\anh tai ve poiwer oint\hươu cao cổ.png"/>
          <p:cNvPicPr>
            <a:picLocks noChangeAspect="1" noChangeArrowheads="1"/>
          </p:cNvPicPr>
          <p:nvPr/>
        </p:nvPicPr>
        <p:blipFill>
          <a:blip r:embed="rId13">
            <a:extLst>
              <a:ext uri="{BEBA8EAE-BF5A-486C-A8C5-ECC9F3942E4B}">
                <a14:imgProps xmlns:a14="http://schemas.microsoft.com/office/drawing/2010/main">
                  <a14:imgLayer r:embed="rId12">
                    <a14:imgEffect>
                      <a14:backgroundRemoval t="0" b="99583" l="4167" r="100000">
                        <a14:foregroundMark x1="10556" y1="76111" x2="10556" y2="76111"/>
                        <a14:foregroundMark x1="13056" y1="73194" x2="13056" y2="73194"/>
                        <a14:foregroundMark x1="14167" y1="71667" x2="14167" y2="71667"/>
                        <a14:foregroundMark x1="14167" y1="73750" x2="14167" y2="73750"/>
                        <a14:foregroundMark x1="10556" y1="75278" x2="10556" y2="75278"/>
                        <a14:foregroundMark x1="11389" y1="74722" x2="11389" y2="74722"/>
                        <a14:foregroundMark x1="8611" y1="76389" x2="8611" y2="76389"/>
                        <a14:foregroundMark x1="10278" y1="78194" x2="10278" y2="78194"/>
                        <a14:foregroundMark x1="10278" y1="79583" x2="10278" y2="79583"/>
                        <a14:foregroundMark x1="11111" y1="78889" x2="11111" y2="78889"/>
                        <a14:foregroundMark x1="12222" y1="79306" x2="12222" y2="79306"/>
                        <a14:foregroundMark x1="12778" y1="81389" x2="12778" y2="81389"/>
                        <a14:foregroundMark x1="13611" y1="80417" x2="13611" y2="80417"/>
                        <a14:foregroundMark x1="13611" y1="82222" x2="13611" y2="82222"/>
                        <a14:foregroundMark x1="78056" y1="694" x2="78056" y2="694"/>
                        <a14:foregroundMark x1="72778" y1="694" x2="72778" y2="694"/>
                      </a14:backgroundRemoval>
                    </a14:imgEffect>
                  </a14:imgLayer>
                </a14:imgProps>
              </a:ext>
              <a:ext uri="{28A0092B-C50C-407E-A947-70E740481C1C}">
                <a14:useLocalDpi xmlns:a14="http://schemas.microsoft.com/office/drawing/2010/main" val="0"/>
              </a:ext>
            </a:extLst>
          </a:blip>
          <a:srcRect/>
          <a:stretch>
            <a:fillRect/>
          </a:stretch>
        </p:blipFill>
        <p:spPr bwMode="auto">
          <a:xfrm>
            <a:off x="6149336" y="345568"/>
            <a:ext cx="2000252" cy="400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1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2" name="drumroll.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drumroll.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48"/>
                                        </p:tgtEl>
                                        <p:attrNameLst>
                                          <p:attrName>style.visibility</p:attrName>
                                        </p:attrNameLst>
                                      </p:cBhvr>
                                      <p:to>
                                        <p:strVal val="visible"/>
                                      </p:to>
                                    </p:set>
                                    <p:animEffect transition="in" filter="barn(inVertical)">
                                      <p:cBhvr>
                                        <p:cTn id="20" dur="500"/>
                                        <p:tgtEl>
                                          <p:spTgt spid="614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suction.wav"/>
                                        </p:tgtEl>
                                      </p:cMediaNode>
                                    </p:audio>
                                  </p:sub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3" name="suction.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149"/>
                                        </p:tgtEl>
                                        <p:attrNameLst>
                                          <p:attrName>style.visibility</p:attrName>
                                        </p:attrNameLst>
                                      </p:cBhvr>
                                      <p:to>
                                        <p:strVal val="visible"/>
                                      </p:to>
                                    </p:set>
                                    <p:animEffect transition="in" filter="barn(inVertical)">
                                      <p:cBhvr>
                                        <p:cTn id="33" dur="500"/>
                                        <p:tgtEl>
                                          <p:spTgt spid="614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16" presetClass="entr" presetSubtype="21"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xmlns=""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sp>
        <p:nvSpPr>
          <p:cNvPr id="4" name="Google Shape;54;p13">
            <a:extLst>
              <a:ext uri="{FF2B5EF4-FFF2-40B4-BE49-F238E27FC236}">
                <a16:creationId xmlns:a16="http://schemas.microsoft.com/office/drawing/2014/main" xmlns="" id="{E2C67BEE-231F-445C-A57E-9693BDA052BF}"/>
              </a:ext>
            </a:extLst>
          </p:cNvPr>
          <p:cNvSpPr txBox="1">
            <a:spLocks/>
          </p:cNvSpPr>
          <p:nvPr/>
        </p:nvSpPr>
        <p:spPr>
          <a:xfrm>
            <a:off x="2471630" y="860547"/>
            <a:ext cx="6672370" cy="14863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4800" b="1">
                <a:latin typeface=".VnAvant" pitchFamily="34" charset="0"/>
                <a:ea typeface="Arial-Rounded" panose="020B0500000000000000" pitchFamily="34" charset="0"/>
                <a:cs typeface="Arial-Rounded" panose="020B0500000000000000" pitchFamily="34" charset="0"/>
              </a:rPr>
              <a:t>BÀI </a:t>
            </a:r>
            <a:r>
              <a:rPr lang="en-GB" sz="4800" b="1" smtClean="0">
                <a:latin typeface=".VnAvant" pitchFamily="34" charset="0"/>
                <a:ea typeface="Arial-Rounded" panose="020B0500000000000000" pitchFamily="34" charset="0"/>
                <a:cs typeface="Arial-Rounded" panose="020B0500000000000000" pitchFamily="34" charset="0"/>
              </a:rPr>
              <a:t>81:</a:t>
            </a:r>
            <a:r>
              <a:rPr lang="vi-VN" sz="4800" b="1" smtClean="0">
                <a:latin typeface="Quicksand Medium" panose="00000600000000000000" pitchFamily="2" charset="0"/>
                <a:ea typeface="Arial-Rounded" panose="020B0500000000000000" pitchFamily="34" charset="0"/>
                <a:cs typeface="Arial-Rounded" panose="020B0500000000000000" pitchFamily="34" charset="0"/>
              </a:rPr>
              <a:t> </a:t>
            </a:r>
            <a:endParaRPr lang="en-US" sz="4800" b="1" dirty="0" smtClean="0">
              <a:latin typeface=".VnAvant" pitchFamily="34" charset="0"/>
              <a:ea typeface="Arial-Rounded" panose="020B0500000000000000" pitchFamily="34" charset="0"/>
              <a:cs typeface="Arial-Rounded" panose="020B0500000000000000" pitchFamily="34" charset="0"/>
            </a:endParaRPr>
          </a:p>
          <a:p>
            <a:r>
              <a:rPr lang="en-US" sz="6000" b="1" smtClean="0">
                <a:solidFill>
                  <a:srgbClr val="FF0000"/>
                </a:solidFill>
                <a:latin typeface="Arial" pitchFamily="34" charset="0"/>
                <a:ea typeface="Arial-Rounded" panose="020B0500000000000000" pitchFamily="34" charset="0"/>
                <a:cs typeface="Arial" pitchFamily="34" charset="0"/>
              </a:rPr>
              <a:t>Ôn tập</a:t>
            </a:r>
            <a:endParaRPr lang="en-GB" sz="6000" b="1" dirty="0">
              <a:solidFill>
                <a:srgbClr val="FF0000"/>
              </a:solidFill>
              <a:latin typeface="Arial" pitchFamily="34" charset="0"/>
              <a:ea typeface="Arial-Rounded" panose="020B0500000000000000"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ghép</a:t>
            </a:r>
            <a:endParaRPr lang="en-US" sz="6600">
              <a:solidFill>
                <a:schemeClr val="bg1"/>
              </a:solidFill>
            </a:endParaRPr>
          </a:p>
        </p:txBody>
      </p:sp>
      <p:sp>
        <p:nvSpPr>
          <p:cNvPr id="3" name="Oval 2"/>
          <p:cNvSpPr/>
          <p:nvPr/>
        </p:nvSpPr>
        <p:spPr>
          <a:xfrm>
            <a:off x="2064103" y="1953039"/>
            <a:ext cx="1212574" cy="1143000"/>
          </a:xfrm>
          <a:prstGeom prst="ellipse">
            <a:avLst/>
          </a:prstGeom>
          <a:solidFill>
            <a:schemeClr val="accent5">
              <a:lumMod val="20000"/>
              <a:lumOff val="80000"/>
            </a:schemeClr>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1</a:t>
            </a:r>
            <a:endParaRPr lang="en-US" sz="4800">
              <a:solidFill>
                <a:srgbClr val="FF0000"/>
              </a:solidFill>
            </a:endParaRPr>
          </a:p>
        </p:txBody>
      </p:sp>
    </p:spTree>
    <p:extLst>
      <p:ext uri="{BB962C8B-B14F-4D97-AF65-F5344CB8AC3E}">
        <p14:creationId xmlns:p14="http://schemas.microsoft.com/office/powerpoint/2010/main" val="581861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0776" y="0"/>
            <a:ext cx="8142228" cy="707886"/>
          </a:xfrm>
          <a:prstGeom prst="rect">
            <a:avLst/>
          </a:prstGeom>
          <a:solidFill>
            <a:schemeClr val="bg1"/>
          </a:solidFill>
        </p:spPr>
        <p:txBody>
          <a:bodyPr wrap="square" rtlCol="0">
            <a:spAutoFit/>
          </a:bodyPr>
          <a:lstStyle/>
          <a:p>
            <a:r>
              <a:rPr lang="en-US" sz="2000" smtClean="0"/>
              <a:t>Ghép các từ đứng liền nhau ( thêm dấu thanh phù hợp ) để tạo thành từ ngữ chỉ loài vật</a:t>
            </a:r>
            <a:endParaRPr lang="en-US" sz="2000"/>
          </a:p>
        </p:txBody>
      </p:sp>
      <p:sp>
        <p:nvSpPr>
          <p:cNvPr id="4" name="Oval 3"/>
          <p:cNvSpPr/>
          <p:nvPr/>
        </p:nvSpPr>
        <p:spPr>
          <a:xfrm>
            <a:off x="1" y="0"/>
            <a:ext cx="480776" cy="520995"/>
          </a:xfrm>
          <a:prstGeom prst="ellipse">
            <a:avLst/>
          </a:prstGeom>
          <a:solidFill>
            <a:schemeClr val="bg1"/>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0418AC"/>
                </a:solidFill>
              </a:rPr>
              <a:t>1</a:t>
            </a:r>
            <a:endParaRPr lang="en-US" sz="2400">
              <a:solidFill>
                <a:srgbClr val="0418AC"/>
              </a:solidFill>
            </a:endParaRPr>
          </a:p>
        </p:txBody>
      </p:sp>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40389" y="707886"/>
            <a:ext cx="4930220" cy="416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5147160" y="10632"/>
            <a:ext cx="2019300" cy="1809750"/>
            <a:chOff x="5170609" y="260497"/>
            <a:chExt cx="2019300" cy="1809750"/>
          </a:xfrm>
        </p:grpSpPr>
        <p:pic>
          <p:nvPicPr>
            <p:cNvPr id="1029"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70609" y="260497"/>
              <a:ext cx="20193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454502" y="792949"/>
              <a:ext cx="1160895" cy="461665"/>
            </a:xfrm>
            <a:prstGeom prst="rect">
              <a:avLst/>
            </a:prstGeom>
            <a:noFill/>
          </p:spPr>
          <p:txBody>
            <a:bodyPr wrap="none" rtlCol="0">
              <a:spAutoFit/>
            </a:bodyPr>
            <a:lstStyle/>
            <a:p>
              <a:r>
                <a:rPr lang="en-US" sz="2400" b="1" smtClean="0">
                  <a:solidFill>
                    <a:schemeClr val="bg1"/>
                  </a:solidFill>
                  <a:latin typeface=".VnAvant" pitchFamily="34" charset="0"/>
                </a:rPr>
                <a:t>l¹c ®µ</a:t>
              </a:r>
              <a:endParaRPr lang="en-US" sz="2400" b="1">
                <a:solidFill>
                  <a:schemeClr val="bg1"/>
                </a:solidFill>
                <a:latin typeface=".VnAvant" pitchFamily="34" charset="0"/>
              </a:endParaRPr>
            </a:p>
          </p:txBody>
        </p:sp>
      </p:grpSp>
      <p:sp>
        <p:nvSpPr>
          <p:cNvPr id="13" name="Rounded Rectangle 12"/>
          <p:cNvSpPr/>
          <p:nvPr/>
        </p:nvSpPr>
        <p:spPr>
          <a:xfrm>
            <a:off x="2945214" y="882502"/>
            <a:ext cx="2030819" cy="5316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544733" y="214121"/>
            <a:ext cx="1721920" cy="1229943"/>
            <a:chOff x="7166460" y="507319"/>
            <a:chExt cx="1721920" cy="1229943"/>
          </a:xfrm>
        </p:grpSpPr>
        <p:pic>
          <p:nvPicPr>
            <p:cNvPr id="1030"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462" l="2198"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66460" y="507319"/>
              <a:ext cx="1721920" cy="1229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651102" y="805045"/>
              <a:ext cx="590226" cy="461665"/>
            </a:xfrm>
            <a:prstGeom prst="rect">
              <a:avLst/>
            </a:prstGeom>
            <a:noFill/>
          </p:spPr>
          <p:txBody>
            <a:bodyPr wrap="none" rtlCol="0">
              <a:spAutoFit/>
            </a:bodyPr>
            <a:lstStyle/>
            <a:p>
              <a:r>
                <a:rPr lang="en-US" sz="2400" b="1" smtClean="0">
                  <a:solidFill>
                    <a:schemeClr val="bg1"/>
                  </a:solidFill>
                  <a:latin typeface=".VnAvant" pitchFamily="34" charset="0"/>
                </a:rPr>
                <a:t>sãi</a:t>
              </a:r>
              <a:endParaRPr lang="en-US" sz="2400" b="1">
                <a:solidFill>
                  <a:schemeClr val="bg1"/>
                </a:solidFill>
                <a:latin typeface=".VnAvant" pitchFamily="34" charset="0"/>
              </a:endParaRPr>
            </a:p>
          </p:txBody>
        </p:sp>
      </p:grpSp>
      <p:sp>
        <p:nvSpPr>
          <p:cNvPr id="18" name="Rounded Rectangle 17"/>
          <p:cNvSpPr/>
          <p:nvPr/>
        </p:nvSpPr>
        <p:spPr>
          <a:xfrm>
            <a:off x="2126512" y="882502"/>
            <a:ext cx="478465" cy="1818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7"/>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6842" l="0" r="1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139021" y="1644593"/>
            <a:ext cx="14763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300775" y="2150195"/>
            <a:ext cx="670376" cy="461665"/>
          </a:xfrm>
          <a:prstGeom prst="rect">
            <a:avLst/>
          </a:prstGeom>
          <a:noFill/>
        </p:spPr>
        <p:txBody>
          <a:bodyPr wrap="none" rtlCol="0">
            <a:spAutoFit/>
          </a:bodyPr>
          <a:lstStyle/>
          <a:p>
            <a:r>
              <a:rPr lang="en-US" sz="2400" b="1" smtClean="0">
                <a:solidFill>
                  <a:srgbClr val="0418AC"/>
                </a:solidFill>
                <a:latin typeface=".VnAvant" pitchFamily="34" charset="0"/>
              </a:rPr>
              <a:t>rïa</a:t>
            </a:r>
            <a:endParaRPr lang="en-US" sz="2400" b="1">
              <a:solidFill>
                <a:srgbClr val="0418AC"/>
              </a:solidFill>
              <a:latin typeface=".VnAvant" pitchFamily="34" charset="0"/>
            </a:endParaRPr>
          </a:p>
        </p:txBody>
      </p:sp>
      <p:sp>
        <p:nvSpPr>
          <p:cNvPr id="20" name="Rounded Rectangle 19"/>
          <p:cNvSpPr/>
          <p:nvPr/>
        </p:nvSpPr>
        <p:spPr>
          <a:xfrm>
            <a:off x="480777" y="2317898"/>
            <a:ext cx="444256" cy="24561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586400" y="1445695"/>
            <a:ext cx="1207018" cy="89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6732091" y="2150194"/>
            <a:ext cx="915635" cy="461665"/>
          </a:xfrm>
          <a:prstGeom prst="rect">
            <a:avLst/>
          </a:prstGeom>
          <a:noFill/>
        </p:spPr>
        <p:txBody>
          <a:bodyPr wrap="none" rtlCol="0">
            <a:spAutoFit/>
          </a:bodyPr>
          <a:lstStyle/>
          <a:p>
            <a:r>
              <a:rPr lang="en-US" sz="2400" b="1" smtClean="0">
                <a:solidFill>
                  <a:srgbClr val="0418AC"/>
                </a:solidFill>
                <a:latin typeface=".VnAvant" pitchFamily="34" charset="0"/>
              </a:rPr>
              <a:t>nhÝm</a:t>
            </a:r>
            <a:endParaRPr lang="en-US" sz="2400" b="1">
              <a:solidFill>
                <a:srgbClr val="0418AC"/>
              </a:solidFill>
              <a:latin typeface=".VnAvant" pitchFamily="34" charset="0"/>
            </a:endParaRPr>
          </a:p>
        </p:txBody>
      </p:sp>
      <p:sp>
        <p:nvSpPr>
          <p:cNvPr id="22" name="Rounded Rectangle 21"/>
          <p:cNvSpPr/>
          <p:nvPr/>
        </p:nvSpPr>
        <p:spPr>
          <a:xfrm>
            <a:off x="2126512" y="2974788"/>
            <a:ext cx="2052083" cy="406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614" b="100000" l="0" r="1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41240" y="1285652"/>
            <a:ext cx="14001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8416585" y="1413760"/>
            <a:ext cx="620683" cy="461665"/>
          </a:xfrm>
          <a:prstGeom prst="rect">
            <a:avLst/>
          </a:prstGeom>
          <a:noFill/>
        </p:spPr>
        <p:txBody>
          <a:bodyPr wrap="none" rtlCol="0">
            <a:spAutoFit/>
          </a:bodyPr>
          <a:lstStyle/>
          <a:p>
            <a:r>
              <a:rPr lang="en-US" sz="2400" b="1" smtClean="0">
                <a:solidFill>
                  <a:srgbClr val="0418AC"/>
                </a:solidFill>
                <a:latin typeface=".VnAvant" pitchFamily="34" charset="0"/>
              </a:rPr>
              <a:t>khØ</a:t>
            </a:r>
            <a:endParaRPr lang="en-US" sz="2400" b="1">
              <a:solidFill>
                <a:srgbClr val="0418AC"/>
              </a:solidFill>
              <a:latin typeface=".VnAvant" pitchFamily="34" charset="0"/>
            </a:endParaRPr>
          </a:p>
        </p:txBody>
      </p:sp>
      <p:sp>
        <p:nvSpPr>
          <p:cNvPr id="23" name="Rounded Rectangle 22"/>
          <p:cNvSpPr/>
          <p:nvPr/>
        </p:nvSpPr>
        <p:spPr>
          <a:xfrm>
            <a:off x="1318437" y="2189901"/>
            <a:ext cx="510363" cy="19355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39021" y="2398949"/>
            <a:ext cx="139065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084724" y="3084293"/>
            <a:ext cx="639919" cy="461665"/>
          </a:xfrm>
          <a:prstGeom prst="rect">
            <a:avLst/>
          </a:prstGeom>
          <a:noFill/>
        </p:spPr>
        <p:txBody>
          <a:bodyPr wrap="none" rtlCol="0">
            <a:spAutoFit/>
          </a:bodyPr>
          <a:lstStyle/>
          <a:p>
            <a:r>
              <a:rPr lang="en-US" sz="2400" b="1" smtClean="0">
                <a:solidFill>
                  <a:srgbClr val="0418AC"/>
                </a:solidFill>
                <a:latin typeface=".VnAvant" pitchFamily="34" charset="0"/>
              </a:rPr>
              <a:t>lîn</a:t>
            </a:r>
            <a:endParaRPr lang="en-US" sz="2400" b="1">
              <a:solidFill>
                <a:srgbClr val="0418AC"/>
              </a:solidFill>
              <a:latin typeface=".VnAvant" pitchFamily="34" charset="0"/>
            </a:endParaRPr>
          </a:p>
        </p:txBody>
      </p:sp>
      <p:sp>
        <p:nvSpPr>
          <p:cNvPr id="24" name="Rounded Rectangle 23"/>
          <p:cNvSpPr/>
          <p:nvPr/>
        </p:nvSpPr>
        <p:spPr>
          <a:xfrm>
            <a:off x="2945214" y="2363332"/>
            <a:ext cx="457205" cy="169242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1"/>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8148" l="0" r="1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516033" y="2388317"/>
            <a:ext cx="10287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6793456" y="3190042"/>
            <a:ext cx="763351" cy="461665"/>
          </a:xfrm>
          <a:prstGeom prst="rect">
            <a:avLst/>
          </a:prstGeom>
          <a:noFill/>
        </p:spPr>
        <p:txBody>
          <a:bodyPr wrap="none" rtlCol="0">
            <a:spAutoFit/>
          </a:bodyPr>
          <a:lstStyle/>
          <a:p>
            <a:r>
              <a:rPr lang="en-US" sz="2400" b="1" smtClean="0">
                <a:solidFill>
                  <a:srgbClr val="0418AC"/>
                </a:solidFill>
                <a:latin typeface=".VnAvant" pitchFamily="34" charset="0"/>
              </a:rPr>
              <a:t>chã</a:t>
            </a:r>
            <a:endParaRPr lang="en-US" sz="2400" b="1">
              <a:solidFill>
                <a:srgbClr val="0418AC"/>
              </a:solidFill>
              <a:latin typeface=".VnAvant" pitchFamily="34" charset="0"/>
            </a:endParaRPr>
          </a:p>
        </p:txBody>
      </p:sp>
      <p:sp>
        <p:nvSpPr>
          <p:cNvPr id="25" name="Rounded Rectangle 24"/>
          <p:cNvSpPr/>
          <p:nvPr/>
        </p:nvSpPr>
        <p:spPr>
          <a:xfrm>
            <a:off x="361507" y="4359349"/>
            <a:ext cx="2169042" cy="414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9434" b="98113" l="9615"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417657" y="2420216"/>
            <a:ext cx="14859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8241328" y="3147510"/>
            <a:ext cx="867545" cy="461665"/>
          </a:xfrm>
          <a:prstGeom prst="rect">
            <a:avLst/>
          </a:prstGeom>
          <a:noFill/>
        </p:spPr>
        <p:txBody>
          <a:bodyPr wrap="none" rtlCol="0">
            <a:spAutoFit/>
          </a:bodyPr>
          <a:lstStyle/>
          <a:p>
            <a:r>
              <a:rPr lang="en-US" sz="2400" b="1" smtClean="0">
                <a:solidFill>
                  <a:srgbClr val="0418AC"/>
                </a:solidFill>
                <a:latin typeface=".VnAvant" pitchFamily="34" charset="0"/>
              </a:rPr>
              <a:t>mÌo</a:t>
            </a:r>
            <a:endParaRPr lang="en-US" sz="2400" b="1">
              <a:solidFill>
                <a:srgbClr val="0418AC"/>
              </a:solidFill>
              <a:latin typeface=".VnAvant" pitchFamily="34" charset="0"/>
            </a:endParaRPr>
          </a:p>
        </p:txBody>
      </p:sp>
      <p:pic>
        <p:nvPicPr>
          <p:cNvPr id="1037" name="Picture 13"/>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2857" l="0" r="1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27256" y="3395370"/>
            <a:ext cx="20478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5601176" y="3703784"/>
            <a:ext cx="776175" cy="461665"/>
          </a:xfrm>
          <a:prstGeom prst="rect">
            <a:avLst/>
          </a:prstGeom>
          <a:noFill/>
        </p:spPr>
        <p:txBody>
          <a:bodyPr wrap="none" rtlCol="0">
            <a:spAutoFit/>
          </a:bodyPr>
          <a:lstStyle/>
          <a:p>
            <a:r>
              <a:rPr lang="en-US" sz="2400" b="1" smtClean="0">
                <a:solidFill>
                  <a:schemeClr val="bg1"/>
                </a:solidFill>
                <a:latin typeface=".VnAvant" pitchFamily="34" charset="0"/>
              </a:rPr>
              <a:t>gÊu</a:t>
            </a:r>
            <a:endParaRPr lang="en-US" sz="2400" b="1">
              <a:solidFill>
                <a:schemeClr val="bg1"/>
              </a:solidFill>
              <a:latin typeface=".VnAvant" pitchFamily="34" charset="0"/>
            </a:endParaRPr>
          </a:p>
        </p:txBody>
      </p:sp>
      <p:sp>
        <p:nvSpPr>
          <p:cNvPr id="26" name="Rounded Rectangle 25"/>
          <p:cNvSpPr/>
          <p:nvPr/>
        </p:nvSpPr>
        <p:spPr>
          <a:xfrm>
            <a:off x="2945214" y="4338083"/>
            <a:ext cx="2030819" cy="4146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586728" y="1700269"/>
            <a:ext cx="424143" cy="100040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6512" l="0" r="1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743500" y="684172"/>
            <a:ext cx="128587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6743500" y="1125118"/>
            <a:ext cx="585417" cy="461665"/>
          </a:xfrm>
          <a:prstGeom prst="rect">
            <a:avLst/>
          </a:prstGeom>
          <a:noFill/>
        </p:spPr>
        <p:txBody>
          <a:bodyPr wrap="none" rtlCol="0">
            <a:spAutoFit/>
          </a:bodyPr>
          <a:lstStyle/>
          <a:p>
            <a:r>
              <a:rPr lang="en-US" sz="2400" b="1" smtClean="0">
                <a:solidFill>
                  <a:srgbClr val="0418AC"/>
                </a:solidFill>
                <a:latin typeface=".VnAvant" pitchFamily="34" charset="0"/>
              </a:rPr>
              <a:t>c¸</a:t>
            </a:r>
            <a:endParaRPr lang="en-US" sz="2400" b="1">
              <a:solidFill>
                <a:srgbClr val="0418AC"/>
              </a:solidFill>
              <a:latin typeface=".VnAvant" pitchFamily="34" charset="0"/>
            </a:endParaRPr>
          </a:p>
        </p:txBody>
      </p:sp>
      <p:pic>
        <p:nvPicPr>
          <p:cNvPr id="1039" name="Picture 15"/>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99454"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58222" y="3396322"/>
            <a:ext cx="2185778" cy="157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ounded Rectangle 29"/>
          <p:cNvSpPr/>
          <p:nvPr/>
        </p:nvSpPr>
        <p:spPr>
          <a:xfrm>
            <a:off x="3785191" y="3651707"/>
            <a:ext cx="1190842" cy="4040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7441928" y="4484389"/>
            <a:ext cx="566181" cy="461665"/>
          </a:xfrm>
          <a:prstGeom prst="rect">
            <a:avLst/>
          </a:prstGeom>
          <a:noFill/>
        </p:spPr>
        <p:txBody>
          <a:bodyPr wrap="none" rtlCol="0">
            <a:spAutoFit/>
          </a:bodyPr>
          <a:lstStyle/>
          <a:p>
            <a:r>
              <a:rPr lang="en-US" sz="2400" b="1" smtClean="0">
                <a:solidFill>
                  <a:srgbClr val="0418AC"/>
                </a:solidFill>
                <a:latin typeface=".VnAvant" pitchFamily="34" charset="0"/>
              </a:rPr>
              <a:t>hæ</a:t>
            </a:r>
            <a:endParaRPr lang="en-US" sz="2400" b="1">
              <a:solidFill>
                <a:srgbClr val="0418AC"/>
              </a:solidFill>
              <a:latin typeface=".VnAvant" pitchFamily="34" charset="0"/>
            </a:endParaRPr>
          </a:p>
        </p:txBody>
      </p:sp>
    </p:spTree>
    <p:extLst>
      <p:ext uri="{BB962C8B-B14F-4D97-AF65-F5344CB8AC3E}">
        <p14:creationId xmlns:p14="http://schemas.microsoft.com/office/powerpoint/2010/main" val="155863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barn(inVertical)">
                                      <p:cBhvr>
                                        <p:cTn id="32" dur="500"/>
                                        <p:tgtEl>
                                          <p:spTgt spid="10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32"/>
                                        </p:tgtEl>
                                        <p:attrNameLst>
                                          <p:attrName>style.visibility</p:attrName>
                                        </p:attrNameLst>
                                      </p:cBhvr>
                                      <p:to>
                                        <p:strVal val="visible"/>
                                      </p:to>
                                    </p:set>
                                    <p:animEffect transition="in" filter="barn(inVertical)">
                                      <p:cBhvr>
                                        <p:cTn id="50" dur="500"/>
                                        <p:tgtEl>
                                          <p:spTgt spid="103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033"/>
                                        </p:tgtEl>
                                        <p:attrNameLst>
                                          <p:attrName>style.visibility</p:attrName>
                                        </p:attrNameLst>
                                      </p:cBhvr>
                                      <p:to>
                                        <p:strVal val="visible"/>
                                      </p:to>
                                    </p:set>
                                    <p:animEffect transition="in" filter="barn(inVertical)">
                                      <p:cBhvr>
                                        <p:cTn id="68" dur="500"/>
                                        <p:tgtEl>
                                          <p:spTgt spid="103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arn(inVertical)">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barn(inVertical)">
                                      <p:cBhvr>
                                        <p:cTn id="86" dur="500"/>
                                        <p:tgtEl>
                                          <p:spTgt spid="35"/>
                                        </p:tgtEl>
                                      </p:cBhvr>
                                    </p:animEffect>
                                  </p:childTnLst>
                                </p:cTn>
                              </p:par>
                              <p:par>
                                <p:cTn id="87" presetID="16" presetClass="entr" presetSubtype="21" fill="hold" nodeType="withEffect">
                                  <p:stCondLst>
                                    <p:cond delay="0"/>
                                  </p:stCondLst>
                                  <p:childTnLst>
                                    <p:set>
                                      <p:cBhvr>
                                        <p:cTn id="88" dur="1" fill="hold">
                                          <p:stCondLst>
                                            <p:cond delay="0"/>
                                          </p:stCondLst>
                                        </p:cTn>
                                        <p:tgtEl>
                                          <p:spTgt spid="1034"/>
                                        </p:tgtEl>
                                        <p:attrNameLst>
                                          <p:attrName>style.visibility</p:attrName>
                                        </p:attrNameLst>
                                      </p:cBhvr>
                                      <p:to>
                                        <p:strVal val="visible"/>
                                      </p:to>
                                    </p:set>
                                    <p:animEffect transition="in" filter="barn(inVertical)">
                                      <p:cBhvr>
                                        <p:cTn id="89" dur="500"/>
                                        <p:tgtEl>
                                          <p:spTgt spid="1034"/>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barn(inVertical)">
                                      <p:cBhvr>
                                        <p:cTn id="99" dur="5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035"/>
                                        </p:tgtEl>
                                        <p:attrNameLst>
                                          <p:attrName>style.visibility</p:attrName>
                                        </p:attrNameLst>
                                      </p:cBhvr>
                                      <p:to>
                                        <p:strVal val="visible"/>
                                      </p:to>
                                    </p:set>
                                    <p:animEffect transition="in" filter="barn(inVertical)">
                                      <p:cBhvr>
                                        <p:cTn id="104" dur="500"/>
                                        <p:tgtEl>
                                          <p:spTgt spid="1035"/>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barn(inVertical)">
                                      <p:cBhvr>
                                        <p:cTn id="107" dur="500"/>
                                        <p:tgtEl>
                                          <p:spTgt spid="3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500"/>
                                        <p:tgtEl>
                                          <p:spTgt spid="24"/>
                                        </p:tgtEl>
                                      </p:cBhvr>
                                    </p:animEffect>
                                    <p:set>
                                      <p:cBhvr>
                                        <p:cTn id="112" dur="1" fill="hold">
                                          <p:stCondLst>
                                            <p:cond delay="499"/>
                                          </p:stCondLst>
                                        </p:cTn>
                                        <p:tgtEl>
                                          <p:spTgt spid="2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barn(inVertical)">
                                      <p:cBhvr>
                                        <p:cTn id="117" dur="500"/>
                                        <p:tgtEl>
                                          <p:spTgt spid="25"/>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barn(inVertical)">
                                      <p:cBhvr>
                                        <p:cTn id="122" dur="500"/>
                                        <p:tgtEl>
                                          <p:spTgt spid="41"/>
                                        </p:tgtEl>
                                      </p:cBhvr>
                                    </p:animEffect>
                                  </p:childTnLst>
                                </p:cTn>
                              </p:par>
                              <p:par>
                                <p:cTn id="123" presetID="16" presetClass="entr" presetSubtype="21" fill="hold" nodeType="withEffect">
                                  <p:stCondLst>
                                    <p:cond delay="0"/>
                                  </p:stCondLst>
                                  <p:childTnLst>
                                    <p:set>
                                      <p:cBhvr>
                                        <p:cTn id="124" dur="1" fill="hold">
                                          <p:stCondLst>
                                            <p:cond delay="0"/>
                                          </p:stCondLst>
                                        </p:cTn>
                                        <p:tgtEl>
                                          <p:spTgt spid="1036"/>
                                        </p:tgtEl>
                                        <p:attrNameLst>
                                          <p:attrName>style.visibility</p:attrName>
                                        </p:attrNameLst>
                                      </p:cBhvr>
                                      <p:to>
                                        <p:strVal val="visible"/>
                                      </p:to>
                                    </p:set>
                                    <p:animEffect transition="in" filter="barn(inVertical)">
                                      <p:cBhvr>
                                        <p:cTn id="125" dur="500"/>
                                        <p:tgtEl>
                                          <p:spTgt spid="103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25"/>
                                        </p:tgtEl>
                                      </p:cBhvr>
                                    </p:animEffect>
                                    <p:set>
                                      <p:cBhvr>
                                        <p:cTn id="130" dur="1" fill="hold">
                                          <p:stCondLst>
                                            <p:cond delay="499"/>
                                          </p:stCondLst>
                                        </p:cTn>
                                        <p:tgtEl>
                                          <p:spTgt spid="2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barn(inVertical)">
                                      <p:cBhvr>
                                        <p:cTn id="135" dur="500"/>
                                        <p:tgtEl>
                                          <p:spTgt spid="26"/>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43"/>
                                        </p:tgtEl>
                                        <p:attrNameLst>
                                          <p:attrName>style.visibility</p:attrName>
                                        </p:attrNameLst>
                                      </p:cBhvr>
                                      <p:to>
                                        <p:strVal val="visible"/>
                                      </p:to>
                                    </p:set>
                                    <p:animEffect transition="in" filter="barn(inVertical)">
                                      <p:cBhvr>
                                        <p:cTn id="140" dur="500"/>
                                        <p:tgtEl>
                                          <p:spTgt spid="43"/>
                                        </p:tgtEl>
                                      </p:cBhvr>
                                    </p:animEffect>
                                  </p:childTnLst>
                                </p:cTn>
                              </p:par>
                              <p:par>
                                <p:cTn id="141" presetID="16" presetClass="entr" presetSubtype="21" fill="hold" nodeType="withEffect">
                                  <p:stCondLst>
                                    <p:cond delay="0"/>
                                  </p:stCondLst>
                                  <p:childTnLst>
                                    <p:set>
                                      <p:cBhvr>
                                        <p:cTn id="142" dur="1" fill="hold">
                                          <p:stCondLst>
                                            <p:cond delay="0"/>
                                          </p:stCondLst>
                                        </p:cTn>
                                        <p:tgtEl>
                                          <p:spTgt spid="1037"/>
                                        </p:tgtEl>
                                        <p:attrNameLst>
                                          <p:attrName>style.visibility</p:attrName>
                                        </p:attrNameLst>
                                      </p:cBhvr>
                                      <p:to>
                                        <p:strVal val="visible"/>
                                      </p:to>
                                    </p:set>
                                    <p:animEffect transition="in" filter="barn(inVertical)">
                                      <p:cBhvr>
                                        <p:cTn id="143" dur="500"/>
                                        <p:tgtEl>
                                          <p:spTgt spid="1037"/>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26"/>
                                        </p:tgtEl>
                                      </p:cBhvr>
                                    </p:animEffect>
                                    <p:set>
                                      <p:cBhvr>
                                        <p:cTn id="148" dur="1" fill="hold">
                                          <p:stCondLst>
                                            <p:cond delay="499"/>
                                          </p:stCondLst>
                                        </p:cTn>
                                        <p:tgtEl>
                                          <p:spTgt spid="26"/>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28"/>
                                        </p:tgtEl>
                                        <p:attrNameLst>
                                          <p:attrName>style.visibility</p:attrName>
                                        </p:attrNameLst>
                                      </p:cBhvr>
                                      <p:to>
                                        <p:strVal val="visible"/>
                                      </p:to>
                                    </p:set>
                                    <p:animEffect transition="in" filter="fade">
                                      <p:cBhvr>
                                        <p:cTn id="153" dur="1000"/>
                                        <p:tgtEl>
                                          <p:spTgt spid="28"/>
                                        </p:tgtEl>
                                      </p:cBhvr>
                                    </p:animEffect>
                                    <p:anim calcmode="lin" valueType="num">
                                      <p:cBhvr>
                                        <p:cTn id="154" dur="1000" fill="hold"/>
                                        <p:tgtEl>
                                          <p:spTgt spid="28"/>
                                        </p:tgtEl>
                                        <p:attrNameLst>
                                          <p:attrName>ppt_x</p:attrName>
                                        </p:attrNameLst>
                                      </p:cBhvr>
                                      <p:tavLst>
                                        <p:tav tm="0">
                                          <p:val>
                                            <p:strVal val="#ppt_x"/>
                                          </p:val>
                                        </p:tav>
                                        <p:tav tm="100000">
                                          <p:val>
                                            <p:strVal val="#ppt_x"/>
                                          </p:val>
                                        </p:tav>
                                      </p:tavLst>
                                    </p:anim>
                                    <p:anim calcmode="lin" valueType="num">
                                      <p:cBhvr>
                                        <p:cTn id="1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grpId="0" nodeType="clickEffect">
                                  <p:stCondLst>
                                    <p:cond delay="0"/>
                                  </p:stCondLst>
                                  <p:childTnLst>
                                    <p:set>
                                      <p:cBhvr>
                                        <p:cTn id="159" dur="1" fill="hold">
                                          <p:stCondLst>
                                            <p:cond delay="0"/>
                                          </p:stCondLst>
                                        </p:cTn>
                                        <p:tgtEl>
                                          <p:spTgt spid="48"/>
                                        </p:tgtEl>
                                        <p:attrNameLst>
                                          <p:attrName>style.visibility</p:attrName>
                                        </p:attrNameLst>
                                      </p:cBhvr>
                                      <p:to>
                                        <p:strVal val="visible"/>
                                      </p:to>
                                    </p:set>
                                    <p:animEffect transition="in" filter="barn(inVertical)">
                                      <p:cBhvr>
                                        <p:cTn id="160" dur="500"/>
                                        <p:tgtEl>
                                          <p:spTgt spid="48"/>
                                        </p:tgtEl>
                                      </p:cBhvr>
                                    </p:animEffect>
                                  </p:childTnLst>
                                </p:cTn>
                              </p:par>
                              <p:par>
                                <p:cTn id="161" presetID="16" presetClass="entr" presetSubtype="21" fill="hold" nodeType="withEffect">
                                  <p:stCondLst>
                                    <p:cond delay="0"/>
                                  </p:stCondLst>
                                  <p:childTnLst>
                                    <p:set>
                                      <p:cBhvr>
                                        <p:cTn id="162" dur="1" fill="hold">
                                          <p:stCondLst>
                                            <p:cond delay="0"/>
                                          </p:stCondLst>
                                        </p:cTn>
                                        <p:tgtEl>
                                          <p:spTgt spid="1038"/>
                                        </p:tgtEl>
                                        <p:attrNameLst>
                                          <p:attrName>style.visibility</p:attrName>
                                        </p:attrNameLst>
                                      </p:cBhvr>
                                      <p:to>
                                        <p:strVal val="visible"/>
                                      </p:to>
                                    </p:set>
                                    <p:animEffect transition="in" filter="barn(inVertical)">
                                      <p:cBhvr>
                                        <p:cTn id="163" dur="500"/>
                                        <p:tgtEl>
                                          <p:spTgt spid="1038"/>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grpId="1" nodeType="clickEffect">
                                  <p:stCondLst>
                                    <p:cond delay="0"/>
                                  </p:stCondLst>
                                  <p:childTnLst>
                                    <p:animEffect transition="out" filter="fade">
                                      <p:cBhvr>
                                        <p:cTn id="167" dur="500"/>
                                        <p:tgtEl>
                                          <p:spTgt spid="28"/>
                                        </p:tgtEl>
                                      </p:cBhvr>
                                    </p:animEffect>
                                    <p:set>
                                      <p:cBhvr>
                                        <p:cTn id="168" dur="1" fill="hold">
                                          <p:stCondLst>
                                            <p:cond delay="499"/>
                                          </p:stCondLst>
                                        </p:cTn>
                                        <p:tgtEl>
                                          <p:spTgt spid="28"/>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6" presetClass="entr" presetSubtype="21" fill="hold" grpId="0" nodeType="clickEffect">
                                  <p:stCondLst>
                                    <p:cond delay="0"/>
                                  </p:stCondLst>
                                  <p:childTnLst>
                                    <p:set>
                                      <p:cBhvr>
                                        <p:cTn id="172" dur="1" fill="hold">
                                          <p:stCondLst>
                                            <p:cond delay="0"/>
                                          </p:stCondLst>
                                        </p:cTn>
                                        <p:tgtEl>
                                          <p:spTgt spid="30"/>
                                        </p:tgtEl>
                                        <p:attrNameLst>
                                          <p:attrName>style.visibility</p:attrName>
                                        </p:attrNameLst>
                                      </p:cBhvr>
                                      <p:to>
                                        <p:strVal val="visible"/>
                                      </p:to>
                                    </p:set>
                                    <p:animEffect transition="in" filter="barn(inVertical)">
                                      <p:cBhvr>
                                        <p:cTn id="173" dur="500"/>
                                        <p:tgtEl>
                                          <p:spTgt spid="30"/>
                                        </p:tgtEl>
                                      </p:cBhvr>
                                    </p:animEffect>
                                  </p:childTnLst>
                                </p:cTn>
                              </p:par>
                            </p:childTnLst>
                          </p:cTn>
                        </p:par>
                      </p:childTnLst>
                    </p:cTn>
                  </p:par>
                  <p:par>
                    <p:cTn id="174" fill="hold">
                      <p:stCondLst>
                        <p:cond delay="indefinite"/>
                      </p:stCondLst>
                      <p:childTnLst>
                        <p:par>
                          <p:cTn id="175" fill="hold">
                            <p:stCondLst>
                              <p:cond delay="0"/>
                            </p:stCondLst>
                            <p:childTnLst>
                              <p:par>
                                <p:cTn id="176" presetID="16" presetClass="entr" presetSubtype="21" fill="hold" grpId="0" nodeType="clickEffect">
                                  <p:stCondLst>
                                    <p:cond delay="0"/>
                                  </p:stCondLst>
                                  <p:childTnLst>
                                    <p:set>
                                      <p:cBhvr>
                                        <p:cTn id="177" dur="1" fill="hold">
                                          <p:stCondLst>
                                            <p:cond delay="0"/>
                                          </p:stCondLst>
                                        </p:cTn>
                                        <p:tgtEl>
                                          <p:spTgt spid="55"/>
                                        </p:tgtEl>
                                        <p:attrNameLst>
                                          <p:attrName>style.visibility</p:attrName>
                                        </p:attrNameLst>
                                      </p:cBhvr>
                                      <p:to>
                                        <p:strVal val="visible"/>
                                      </p:to>
                                    </p:set>
                                    <p:animEffect transition="in" filter="barn(inVertical)">
                                      <p:cBhvr>
                                        <p:cTn id="178" dur="500"/>
                                        <p:tgtEl>
                                          <p:spTgt spid="55"/>
                                        </p:tgtEl>
                                      </p:cBhvr>
                                    </p:animEffect>
                                  </p:childTnLst>
                                </p:cTn>
                              </p:par>
                              <p:par>
                                <p:cTn id="179" presetID="16" presetClass="entr" presetSubtype="21" fill="hold" nodeType="withEffect">
                                  <p:stCondLst>
                                    <p:cond delay="0"/>
                                  </p:stCondLst>
                                  <p:childTnLst>
                                    <p:set>
                                      <p:cBhvr>
                                        <p:cTn id="180" dur="1" fill="hold">
                                          <p:stCondLst>
                                            <p:cond delay="0"/>
                                          </p:stCondLst>
                                        </p:cTn>
                                        <p:tgtEl>
                                          <p:spTgt spid="1039"/>
                                        </p:tgtEl>
                                        <p:attrNameLst>
                                          <p:attrName>style.visibility</p:attrName>
                                        </p:attrNameLst>
                                      </p:cBhvr>
                                      <p:to>
                                        <p:strVal val="visible"/>
                                      </p:to>
                                    </p:set>
                                    <p:animEffect transition="in" filter="barn(inVertical)">
                                      <p:cBhvr>
                                        <p:cTn id="181" dur="500"/>
                                        <p:tgtEl>
                                          <p:spTgt spid="1039"/>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grpId="1" nodeType="clickEffect">
                                  <p:stCondLst>
                                    <p:cond delay="0"/>
                                  </p:stCondLst>
                                  <p:childTnLst>
                                    <p:animEffect transition="out" filter="fade">
                                      <p:cBhvr>
                                        <p:cTn id="185" dur="500"/>
                                        <p:tgtEl>
                                          <p:spTgt spid="30"/>
                                        </p:tgtEl>
                                      </p:cBhvr>
                                    </p:animEffect>
                                    <p:set>
                                      <p:cBhvr>
                                        <p:cTn id="186"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animBg="1"/>
      <p:bldP spid="18" grpId="1" animBg="1"/>
      <p:bldP spid="19" grpId="0"/>
      <p:bldP spid="20" grpId="0" animBg="1"/>
      <p:bldP spid="20" grpId="1" animBg="1"/>
      <p:bldP spid="29" grpId="0"/>
      <p:bldP spid="22" grpId="0" animBg="1"/>
      <p:bldP spid="22" grpId="1" animBg="1"/>
      <p:bldP spid="32" grpId="0"/>
      <p:bldP spid="23" grpId="0" animBg="1"/>
      <p:bldP spid="23" grpId="1" animBg="1"/>
      <p:bldP spid="35" grpId="0"/>
      <p:bldP spid="24" grpId="0" animBg="1"/>
      <p:bldP spid="24" grpId="1" animBg="1"/>
      <p:bldP spid="38" grpId="0"/>
      <p:bldP spid="25" grpId="0" animBg="1"/>
      <p:bldP spid="25" grpId="1" animBg="1"/>
      <p:bldP spid="41" grpId="0"/>
      <p:bldP spid="43" grpId="0"/>
      <p:bldP spid="26" grpId="0" animBg="1"/>
      <p:bldP spid="26" grpId="1" animBg="1"/>
      <p:bldP spid="28" grpId="0" animBg="1"/>
      <p:bldP spid="28" grpId="1" animBg="1"/>
      <p:bldP spid="48" grpId="0"/>
      <p:bldP spid="30" grpId="0" animBg="1"/>
      <p:bldP spid="30" grpId="1" animBg="1"/>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5" name="Rectangle 4"/>
          <p:cNvSpPr/>
          <p:nvPr/>
        </p:nvSpPr>
        <p:spPr>
          <a:xfrm>
            <a:off x="1942116" y="2110085"/>
            <a:ext cx="525977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Thư giãn nhé</a:t>
            </a:r>
            <a:endParaRPr lang="en-US"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Right Arrow 1">
            <a:hlinkClick r:id="rId3" action="ppaction://hlinkfile"/>
          </p:cNvPr>
          <p:cNvSpPr/>
          <p:nvPr/>
        </p:nvSpPr>
        <p:spPr>
          <a:xfrm>
            <a:off x="3230880" y="3033415"/>
            <a:ext cx="2346960" cy="843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489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92287" y="1709530"/>
            <a:ext cx="3071191" cy="16300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solidFill>
                  <a:schemeClr val="bg1"/>
                </a:solidFill>
              </a:rPr>
              <a:t>Đọc</a:t>
            </a:r>
            <a:endParaRPr lang="en-US" sz="6600">
              <a:solidFill>
                <a:schemeClr val="bg1"/>
              </a:solidFill>
            </a:endParaRPr>
          </a:p>
        </p:txBody>
      </p:sp>
      <p:sp>
        <p:nvSpPr>
          <p:cNvPr id="3" name="Oval 2"/>
          <p:cNvSpPr/>
          <p:nvPr/>
        </p:nvSpPr>
        <p:spPr>
          <a:xfrm>
            <a:off x="2064103" y="1953039"/>
            <a:ext cx="1212574" cy="1143000"/>
          </a:xfrm>
          <a:prstGeom prst="ellipse">
            <a:avLst/>
          </a:prstGeom>
          <a:solidFill>
            <a:schemeClr val="accent5">
              <a:lumMod val="20000"/>
              <a:lumOff val="80000"/>
            </a:schemeClr>
          </a:solidFill>
          <a:ln>
            <a:solidFill>
              <a:srgbClr val="041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rgbClr val="FF0000"/>
                </a:solidFill>
              </a:rPr>
              <a:t>2</a:t>
            </a:r>
            <a:endParaRPr lang="en-US" sz="4800">
              <a:solidFill>
                <a:srgbClr val="FF0000"/>
              </a:solidFill>
            </a:endParaRPr>
          </a:p>
        </p:txBody>
      </p:sp>
    </p:spTree>
    <p:extLst>
      <p:ext uri="{BB962C8B-B14F-4D97-AF65-F5344CB8AC3E}">
        <p14:creationId xmlns:p14="http://schemas.microsoft.com/office/powerpoint/2010/main" val="3700054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87" b="100000" l="0" r="100000"/>
                    </a14:imgEffect>
                  </a14:imgLayer>
                </a14:imgProps>
              </a:ext>
              <a:ext uri="{28A0092B-C50C-407E-A947-70E740481C1C}">
                <a14:useLocalDpi xmlns:a14="http://schemas.microsoft.com/office/drawing/2010/main" val="0"/>
              </a:ext>
            </a:extLst>
          </a:blip>
          <a:srcRect/>
          <a:stretch>
            <a:fillRect/>
          </a:stretch>
        </p:blipFill>
        <p:spPr bwMode="auto">
          <a:xfrm>
            <a:off x="81038" y="1104478"/>
            <a:ext cx="2906712" cy="403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387" y="1"/>
            <a:ext cx="3376613"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774" y="-21265"/>
            <a:ext cx="2611282" cy="219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020" y="2029287"/>
            <a:ext cx="1842036" cy="165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8948" y="3534512"/>
            <a:ext cx="2806996" cy="147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0520" y="4461194"/>
            <a:ext cx="3964547" cy="369332"/>
          </a:xfrm>
          <a:prstGeom prst="rect">
            <a:avLst/>
          </a:prstGeom>
          <a:noFill/>
        </p:spPr>
        <p:txBody>
          <a:bodyPr wrap="none" rtlCol="0">
            <a:spAutoFit/>
          </a:bodyPr>
          <a:lstStyle/>
          <a:p>
            <a:r>
              <a:rPr lang="en-US" sz="1800" smtClean="0"/>
              <a:t>Tìm tiếng chứa các vần </a:t>
            </a:r>
            <a:r>
              <a:rPr lang="en-US" sz="1800" smtClean="0">
                <a:solidFill>
                  <a:srgbClr val="FF0000"/>
                </a:solidFill>
              </a:rPr>
              <a:t>ơi / ao / ăng</a:t>
            </a:r>
            <a:endParaRPr lang="en-US" sz="1800">
              <a:solidFill>
                <a:srgbClr val="FF0000"/>
              </a:solidFill>
            </a:endParaRPr>
          </a:p>
        </p:txBody>
      </p:sp>
      <p:cxnSp>
        <p:nvCxnSpPr>
          <p:cNvPr id="5" name="Straight Connector 4"/>
          <p:cNvCxnSpPr/>
          <p:nvPr/>
        </p:nvCxnSpPr>
        <p:spPr>
          <a:xfrm>
            <a:off x="3794369" y="2810267"/>
            <a:ext cx="331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23767" y="457592"/>
            <a:ext cx="331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21137" y="924317"/>
            <a:ext cx="331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36323" y="3838967"/>
            <a:ext cx="331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039729" y="2029287"/>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54831" y="2429337"/>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9997" y="3608171"/>
            <a:ext cx="5593226" cy="1323439"/>
          </a:xfrm>
          <a:prstGeom prst="rect">
            <a:avLst/>
          </a:prstGeom>
          <a:solidFill>
            <a:schemeClr val="bg1"/>
          </a:solidFill>
        </p:spPr>
        <p:txBody>
          <a:bodyPr wrap="square" rtlCol="0">
            <a:spAutoFit/>
          </a:bodyPr>
          <a:lstStyle/>
          <a:p>
            <a:r>
              <a:rPr lang="en-US" sz="1600" smtClean="0">
                <a:solidFill>
                  <a:srgbClr val="0418AC"/>
                </a:solidFill>
              </a:rPr>
              <a:t>Câu đối: Được treo ở đình, chùa hoặc những nơi trang trọng trong nhà. Nó thường có nội dung ca ngợi những giá trị tốt đẹp. Vào ngày Tết, một số gia đình Việt Nam có truyền thống treo câu đối để thể hiện mong ước tốt lành cho một năm mới.</a:t>
            </a:r>
            <a:endParaRPr lang="en-US" sz="1600">
              <a:solidFill>
                <a:srgbClr val="0418AC"/>
              </a:solidFill>
            </a:endParaRPr>
          </a:p>
        </p:txBody>
      </p:sp>
      <p:cxnSp>
        <p:nvCxnSpPr>
          <p:cNvPr id="29" name="Straight Connector 28"/>
          <p:cNvCxnSpPr/>
          <p:nvPr/>
        </p:nvCxnSpPr>
        <p:spPr>
          <a:xfrm>
            <a:off x="4184689" y="2801204"/>
            <a:ext cx="4092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P spid="23" grpId="1"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2713</TotalTime>
  <Words>252</Words>
  <PresentationFormat>On-screen Show (16:9)</PresentationFormat>
  <Paragraphs>59</Paragraphs>
  <Slides>15</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.VnAvant</vt:lpstr>
      <vt:lpstr>Arial-Rounded</vt:lpstr>
      <vt:lpstr>Quicksand Medium</vt:lpstr>
      <vt:lpstr>Calibri</vt:lpstr>
      <vt:lpstr>Lato</vt:lpstr>
      <vt:lpstr>Times New Roman</vt:lpstr>
      <vt:lpstr>Calibri Light</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2021-01-03T09:13:21Z</dcterms:modified>
</cp:coreProperties>
</file>