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310" r:id="rId3"/>
    <p:sldId id="257" r:id="rId4"/>
    <p:sldId id="267" r:id="rId5"/>
    <p:sldId id="258" r:id="rId6"/>
    <p:sldId id="311" r:id="rId7"/>
    <p:sldId id="316" r:id="rId8"/>
    <p:sldId id="314" r:id="rId9"/>
    <p:sldId id="268" r:id="rId10"/>
    <p:sldId id="260" r:id="rId11"/>
    <p:sldId id="261" r:id="rId12"/>
    <p:sldId id="262" r:id="rId13"/>
    <p:sldId id="312" r:id="rId14"/>
    <p:sldId id="313" r:id="rId15"/>
    <p:sldId id="265" r:id="rId16"/>
    <p:sldId id="272" r:id="rId1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E39"/>
    <a:srgbClr val="F16247"/>
    <a:srgbClr val="F7A19F"/>
    <a:srgbClr val="F6908E"/>
    <a:srgbClr val="FAC3C2"/>
    <a:srgbClr val="FCDDDC"/>
    <a:srgbClr val="C8DB53"/>
    <a:srgbClr val="D3E273"/>
    <a:srgbClr val="35BEA7"/>
    <a:srgbClr val="AFCE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115" d="100"/>
          <a:sy n="115" d="100"/>
        </p:scale>
        <p:origin x="1416" y="114"/>
      </p:cViewPr>
      <p:guideLst>
        <p:guide orient="horz" pos="2184"/>
        <p:guide pos="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7/7/2023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0.png"/><Relationship Id="rId7" Type="http://schemas.openxmlformats.org/officeDocument/2006/relationships/image" Target="../media/image23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5.png"/><Relationship Id="rId9" Type="http://schemas.openxmlformats.org/officeDocument/2006/relationships/image" Target="../media/image2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59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" name="Picture 7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996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169371"/>
            <a:ext cx="821278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sz="2600" b="1" i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sz="26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995790" y="171134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70622" y="1704868"/>
            <a:ext cx="11130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I see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995790" y="238297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998582" y="309784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473412" y="3089194"/>
            <a:ext cx="467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_______ Moon is bright tonight.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470622" y="2391626"/>
            <a:ext cx="29973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Does your town have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995790" y="398377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470621" y="3977295"/>
            <a:ext cx="47429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There is a big temple in the town.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995790" y="5133386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2470621" y="5142039"/>
            <a:ext cx="23599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- Is your mother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1B8E078-C46E-46BF-8262-C7A0548B30DB}"/>
              </a:ext>
            </a:extLst>
          </p:cNvPr>
          <p:cNvSpPr txBox="1"/>
          <p:nvPr/>
        </p:nvSpPr>
        <p:spPr>
          <a:xfrm>
            <a:off x="3357418" y="171134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dog, I will run away.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683444B-4777-413C-AEFE-A7442E8C2D32}"/>
              </a:ext>
            </a:extLst>
          </p:cNvPr>
          <p:cNvSpPr txBox="1"/>
          <p:nvPr/>
        </p:nvSpPr>
        <p:spPr>
          <a:xfrm>
            <a:off x="3341199" y="1711344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</a:t>
            </a:r>
            <a:r>
              <a:rPr lang="en-US" sz="2400" dirty="0"/>
              <a:t> dog, I will run away.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888288F-FD54-43EA-8B6E-EE2B82B72741}"/>
              </a:ext>
            </a:extLst>
          </p:cNvPr>
          <p:cNvSpPr txBox="1"/>
          <p:nvPr/>
        </p:nvSpPr>
        <p:spPr>
          <a:xfrm>
            <a:off x="5140036" y="2396152"/>
            <a:ext cx="29973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art gallery?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E4C6467-E77E-4061-9A6C-0728D101706B}"/>
              </a:ext>
            </a:extLst>
          </p:cNvPr>
          <p:cNvSpPr txBox="1"/>
          <p:nvPr/>
        </p:nvSpPr>
        <p:spPr>
          <a:xfrm>
            <a:off x="5140034" y="2380191"/>
            <a:ext cx="239683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</a:t>
            </a:r>
            <a:r>
              <a:rPr lang="en-US" sz="2400" dirty="0"/>
              <a:t> art gallery?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F818E6C-761C-48DE-967B-D7B2D27BAEC9}"/>
              </a:ext>
            </a:extLst>
          </p:cNvPr>
          <p:cNvSpPr txBox="1"/>
          <p:nvPr/>
        </p:nvSpPr>
        <p:spPr>
          <a:xfrm>
            <a:off x="2470620" y="3081310"/>
            <a:ext cx="46720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Moon is bright tonight.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88C9BDCB-1A9A-44CF-9141-933B414DD35C}"/>
              </a:ext>
            </a:extLst>
          </p:cNvPr>
          <p:cNvSpPr txBox="1"/>
          <p:nvPr/>
        </p:nvSpPr>
        <p:spPr>
          <a:xfrm>
            <a:off x="2520623" y="4445215"/>
            <a:ext cx="4572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temple is very old.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D7F9C40-1A2E-43DC-85C6-C1CC7E408DD5}"/>
              </a:ext>
            </a:extLst>
          </p:cNvPr>
          <p:cNvSpPr txBox="1"/>
          <p:nvPr/>
        </p:nvSpPr>
        <p:spPr>
          <a:xfrm>
            <a:off x="2462512" y="4453868"/>
            <a:ext cx="31958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The</a:t>
            </a:r>
            <a:r>
              <a:rPr lang="en-US" sz="2400" dirty="0"/>
              <a:t> temple is very old.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58A2CE-10BB-406E-9177-BD4C5D881012}"/>
              </a:ext>
            </a:extLst>
          </p:cNvPr>
          <p:cNvSpPr txBox="1"/>
          <p:nvPr/>
        </p:nvSpPr>
        <p:spPr>
          <a:xfrm>
            <a:off x="2462512" y="5698897"/>
            <a:ext cx="274679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- No, she isn’t. She’s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08B396E-6A6E-4949-A4EF-72A4C7FA5825}"/>
              </a:ext>
            </a:extLst>
          </p:cNvPr>
          <p:cNvSpPr txBox="1"/>
          <p:nvPr/>
        </p:nvSpPr>
        <p:spPr>
          <a:xfrm>
            <a:off x="4572000" y="5142039"/>
            <a:ext cx="252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teacher?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376AF5A-DB30-44CC-9AFF-D50AEB0D6806}"/>
              </a:ext>
            </a:extLst>
          </p:cNvPr>
          <p:cNvSpPr txBox="1"/>
          <p:nvPr/>
        </p:nvSpPr>
        <p:spPr>
          <a:xfrm>
            <a:off x="4571999" y="5142038"/>
            <a:ext cx="252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</a:t>
            </a:r>
            <a:r>
              <a:rPr lang="en-US" sz="2400" dirty="0"/>
              <a:t> teacher?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9D46261-4AD7-44F8-9AAE-ABCEC5659A28}"/>
              </a:ext>
            </a:extLst>
          </p:cNvPr>
          <p:cNvSpPr txBox="1"/>
          <p:nvPr/>
        </p:nvSpPr>
        <p:spPr>
          <a:xfrm>
            <a:off x="5010728" y="5693173"/>
            <a:ext cx="220287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_______ artist.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FEB055D-14BD-4A02-8C3B-641604379646}"/>
              </a:ext>
            </a:extLst>
          </p:cNvPr>
          <p:cNvSpPr txBox="1"/>
          <p:nvPr/>
        </p:nvSpPr>
        <p:spPr>
          <a:xfrm>
            <a:off x="5010728" y="5686584"/>
            <a:ext cx="15816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an</a:t>
            </a:r>
            <a:r>
              <a:rPr lang="en-US" sz="2400" dirty="0"/>
              <a:t> artist.</a:t>
            </a:r>
          </a:p>
        </p:txBody>
      </p:sp>
    </p:spTree>
    <p:extLst>
      <p:ext uri="{BB962C8B-B14F-4D97-AF65-F5344CB8AC3E}">
        <p14:creationId xmlns:p14="http://schemas.microsoft.com/office/powerpoint/2010/main" val="1360288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8" grpId="0"/>
      <p:bldP spid="19" grpId="0"/>
      <p:bldP spid="21" grpId="0"/>
      <p:bldP spid="22" grpId="0"/>
      <p:bldP spid="23" grpId="0"/>
      <p:bldP spid="25" grpId="0"/>
      <p:bldP spid="26" grpId="0"/>
      <p:bldP spid="30" grpId="0"/>
      <p:bldP spid="31" grpId="0"/>
      <p:bldP spid="33" grpId="0"/>
      <p:bldP spid="3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05768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83813" y="169371"/>
            <a:ext cx="764768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just">
              <a:defRPr sz="2500" b="1" spc="-5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en-US" sz="2600"/>
              <a:t>Write the correct form of each verb in brackets.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78707" y="123335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53536" y="1143044"/>
            <a:ext cx="8190464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they (build) _______ an airport here, it (be) _______ very noisy.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78707" y="23414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953538" y="2276174"/>
            <a:ext cx="8076161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People (save) _______ the environment if they (reuse) _______ old items.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8705" y="347971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953535" y="3399354"/>
            <a:ext cx="8255119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(grow) _______ trees, our school (be) _______  greener.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478707" y="428116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953539" y="4215932"/>
            <a:ext cx="8076160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(not have) _______ enough food, we (be) _______ hungry.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78705" y="5397870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953536" y="5406523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_______ hungry, we (be) _______ tired.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C73B3CF-6180-4C8C-ACC8-6EB52372D71E}"/>
              </a:ext>
            </a:extLst>
          </p:cNvPr>
          <p:cNvSpPr txBox="1"/>
          <p:nvPr/>
        </p:nvSpPr>
        <p:spPr>
          <a:xfrm>
            <a:off x="953533" y="1149520"/>
            <a:ext cx="7959558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they (build) </a:t>
            </a:r>
            <a:r>
              <a:rPr lang="en-US" sz="2400" dirty="0">
                <a:solidFill>
                  <a:srgbClr val="00B050"/>
                </a:solidFill>
              </a:rPr>
              <a:t>build</a:t>
            </a:r>
            <a:r>
              <a:rPr lang="en-US" sz="2400" dirty="0"/>
              <a:t> an airport here, it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very noisy.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4FB9EDB-8621-4472-AD18-8C519D7670B5}"/>
              </a:ext>
            </a:extLst>
          </p:cNvPr>
          <p:cNvSpPr txBox="1"/>
          <p:nvPr/>
        </p:nvSpPr>
        <p:spPr>
          <a:xfrm>
            <a:off x="953533" y="2272700"/>
            <a:ext cx="7857958" cy="10138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People (save) </a:t>
            </a:r>
            <a:r>
              <a:rPr lang="en-US" sz="2400" dirty="0">
                <a:solidFill>
                  <a:srgbClr val="00B050"/>
                </a:solidFill>
              </a:rPr>
              <a:t>will save</a:t>
            </a:r>
            <a:r>
              <a:rPr lang="en-US" sz="2400" dirty="0"/>
              <a:t> the environment if they (reuse) </a:t>
            </a:r>
            <a:r>
              <a:rPr lang="en-US" sz="2400" dirty="0">
                <a:solidFill>
                  <a:srgbClr val="00B050"/>
                </a:solidFill>
              </a:rPr>
              <a:t>reuse</a:t>
            </a:r>
            <a:r>
              <a:rPr lang="en-US" sz="2400" dirty="0"/>
              <a:t> old items.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6A3B6AB-2E27-4D16-9850-AF5B9A69D8A0}"/>
              </a:ext>
            </a:extLst>
          </p:cNvPr>
          <p:cNvSpPr txBox="1"/>
          <p:nvPr/>
        </p:nvSpPr>
        <p:spPr>
          <a:xfrm>
            <a:off x="953535" y="3399217"/>
            <a:ext cx="8255119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(grow) </a:t>
            </a:r>
            <a:r>
              <a:rPr lang="en-US" sz="2400" dirty="0">
                <a:solidFill>
                  <a:srgbClr val="00B050"/>
                </a:solidFill>
              </a:rPr>
              <a:t>grow</a:t>
            </a:r>
            <a:r>
              <a:rPr lang="en-US" sz="2400" dirty="0"/>
              <a:t> trees, our school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 greener.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B517F917-2D91-44D9-95B6-8312572436F6}"/>
              </a:ext>
            </a:extLst>
          </p:cNvPr>
          <p:cNvSpPr txBox="1"/>
          <p:nvPr/>
        </p:nvSpPr>
        <p:spPr>
          <a:xfrm>
            <a:off x="953532" y="4211308"/>
            <a:ext cx="8346331" cy="533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400" dirty="0"/>
              <a:t>If we (not have) </a:t>
            </a:r>
            <a:r>
              <a:rPr lang="en-US" sz="2400" dirty="0">
                <a:solidFill>
                  <a:srgbClr val="00B050"/>
                </a:solidFill>
              </a:rPr>
              <a:t>don’t have</a:t>
            </a:r>
            <a:r>
              <a:rPr lang="en-US" sz="2400" dirty="0"/>
              <a:t> enough food, we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hungry.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EF16CD2-13A7-4ACC-91D6-CD4BB7E5C8B3}"/>
              </a:ext>
            </a:extLst>
          </p:cNvPr>
          <p:cNvSpPr txBox="1"/>
          <p:nvPr/>
        </p:nvSpPr>
        <p:spPr>
          <a:xfrm>
            <a:off x="953533" y="5402196"/>
            <a:ext cx="69123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we (be) </a:t>
            </a:r>
            <a:r>
              <a:rPr lang="en-US" sz="2400" dirty="0">
                <a:solidFill>
                  <a:srgbClr val="00B050"/>
                </a:solidFill>
              </a:rPr>
              <a:t>are</a:t>
            </a:r>
            <a:r>
              <a:rPr lang="en-US" sz="2400" dirty="0"/>
              <a:t> hungry, we (be) </a:t>
            </a:r>
            <a:r>
              <a:rPr lang="en-US" sz="2400" dirty="0">
                <a:solidFill>
                  <a:srgbClr val="00B050"/>
                </a:solidFill>
              </a:rPr>
              <a:t>will be</a:t>
            </a:r>
            <a:r>
              <a:rPr lang="en-US" sz="2400" dirty="0"/>
              <a:t> tired.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0" grpId="0"/>
      <p:bldP spid="19" grpId="0"/>
      <p:bldP spid="28" grpId="0"/>
      <p:bldP spid="30" grpId="0"/>
      <p:bldP spid="17" grpId="0"/>
      <p:bldP spid="21" grpId="0"/>
      <p:bldP spid="22" grpId="0"/>
      <p:bldP spid="2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9144000" cy="126473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11047" y="44289"/>
            <a:ext cx="785314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07403" y="138509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82233" y="1343782"/>
            <a:ext cx="48212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walk or cycle. We are healthy.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807403" y="2436274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82233" y="2415745"/>
            <a:ext cx="66252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use the car all the time. We make the air dirty.</a:t>
            </a:r>
            <a:endParaRPr lang="en-US" sz="2400" dirty="0"/>
          </a:p>
        </p:txBody>
      </p:sp>
      <p:sp>
        <p:nvSpPr>
          <p:cNvPr id="22" name="TextBox 21"/>
          <p:cNvSpPr txBox="1"/>
          <p:nvPr/>
        </p:nvSpPr>
        <p:spPr>
          <a:xfrm>
            <a:off x="807403" y="3481009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282233" y="3483242"/>
            <a:ext cx="592073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You reuse paper. You save trees.</a:t>
            </a:r>
            <a:endParaRPr lang="en-US" sz="2400" dirty="0"/>
          </a:p>
        </p:txBody>
      </p:sp>
      <p:sp>
        <p:nvSpPr>
          <p:cNvPr id="25" name="TextBox 24"/>
          <p:cNvSpPr txBox="1"/>
          <p:nvPr/>
        </p:nvSpPr>
        <p:spPr>
          <a:xfrm>
            <a:off x="807403" y="4547031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1282233" y="4549264"/>
            <a:ext cx="57030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You make noise. Your sister doesn’t sleep.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807403" y="5602005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82233" y="5612891"/>
            <a:ext cx="647977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 see a used bottle on the road. I put it in the bin.</a:t>
            </a:r>
            <a:endParaRPr lang="en-US" sz="24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3EED03-376F-43FC-BBF3-41C79CF724E6}"/>
              </a:ext>
            </a:extLst>
          </p:cNvPr>
          <p:cNvSpPr txBox="1"/>
          <p:nvPr/>
        </p:nvSpPr>
        <p:spPr>
          <a:xfrm>
            <a:off x="1280839" y="1857015"/>
            <a:ext cx="5232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0" i="0" dirty="0">
                <a:solidFill>
                  <a:srgbClr val="00B050"/>
                </a:solidFill>
                <a:effectLst/>
              </a:rPr>
              <a:t>If we walk or cycle, we will be healthy.</a:t>
            </a:r>
            <a:endParaRPr lang="en-US" sz="24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2067F28-C694-4B53-A426-35C5617E388C}"/>
              </a:ext>
            </a:extLst>
          </p:cNvPr>
          <p:cNvSpPr txBox="1"/>
          <p:nvPr/>
        </p:nvSpPr>
        <p:spPr>
          <a:xfrm>
            <a:off x="1280839" y="2947114"/>
            <a:ext cx="705575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we use the car all the time, we will make the air dirty.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F469A70-2D10-418E-ACDE-603B59F6C246}"/>
              </a:ext>
            </a:extLst>
          </p:cNvPr>
          <p:cNvSpPr txBox="1"/>
          <p:nvPr/>
        </p:nvSpPr>
        <p:spPr>
          <a:xfrm>
            <a:off x="1280839" y="4018885"/>
            <a:ext cx="52324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you reuse paper, you will save trees.</a:t>
            </a:r>
            <a:endParaRPr lang="en-US" sz="4000" dirty="0">
              <a:solidFill>
                <a:srgbClr val="00B050"/>
              </a:solidFill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76463E1-6259-401F-B010-5F471C7B0979}"/>
              </a:ext>
            </a:extLst>
          </p:cNvPr>
          <p:cNvSpPr txBox="1"/>
          <p:nvPr/>
        </p:nvSpPr>
        <p:spPr>
          <a:xfrm>
            <a:off x="1280839" y="5099603"/>
            <a:ext cx="7133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you make noise, your sister will not </a:t>
            </a:r>
            <a:r>
              <a:rPr lang="en-US" sz="2400" dirty="0">
                <a:solidFill>
                  <a:srgbClr val="7030A0"/>
                </a:solidFill>
              </a:rPr>
              <a:t>/</a:t>
            </a:r>
            <a:r>
              <a:rPr lang="en-US" sz="2400" dirty="0">
                <a:solidFill>
                  <a:srgbClr val="00B050"/>
                </a:solidFill>
              </a:rPr>
              <a:t> won’t sleep. </a:t>
            </a:r>
            <a:endParaRPr lang="en-US" sz="4800" dirty="0">
              <a:solidFill>
                <a:srgbClr val="00B05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C517F374-F161-4BFE-A8CF-E39B1C806B40}"/>
              </a:ext>
            </a:extLst>
          </p:cNvPr>
          <p:cNvSpPr txBox="1"/>
          <p:nvPr/>
        </p:nvSpPr>
        <p:spPr>
          <a:xfrm>
            <a:off x="1280839" y="6138789"/>
            <a:ext cx="71334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B050"/>
                </a:solidFill>
              </a:rPr>
              <a:t>If I see a used bottle on the road, I will put it in the bin.</a:t>
            </a:r>
            <a:endParaRPr lang="en-US" sz="60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1" grpId="0"/>
      <p:bldP spid="24" grpId="0"/>
      <p:bldP spid="29" grpId="0"/>
      <p:bldP spid="3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4-Point Star 7"/>
          <p:cNvSpPr/>
          <p:nvPr/>
        </p:nvSpPr>
        <p:spPr>
          <a:xfrm>
            <a:off x="8155713" y="367789"/>
            <a:ext cx="320584" cy="354330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0705" y="-164312"/>
            <a:ext cx="2712897" cy="2119061"/>
          </a:xfrm>
          <a:prstGeom prst="rect">
            <a:avLst/>
          </a:prstGeom>
        </p:spPr>
      </p:pic>
      <p:sp>
        <p:nvSpPr>
          <p:cNvPr id="14" name="4-Point Star 13"/>
          <p:cNvSpPr/>
          <p:nvPr/>
        </p:nvSpPr>
        <p:spPr>
          <a:xfrm>
            <a:off x="5400675" y="417194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4-Point Star 14"/>
          <p:cNvSpPr/>
          <p:nvPr/>
        </p:nvSpPr>
        <p:spPr>
          <a:xfrm>
            <a:off x="8052843" y="2859810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4-Point Star 15"/>
          <p:cNvSpPr/>
          <p:nvPr/>
        </p:nvSpPr>
        <p:spPr>
          <a:xfrm>
            <a:off x="8572092" y="3907795"/>
            <a:ext cx="263162" cy="26629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2" y="367789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" y="307229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48" y="1945617"/>
            <a:ext cx="382791" cy="415917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4894858" y="1884750"/>
            <a:ext cx="39187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What can you see in each picture? What did people use to make the things in the pictures? </a:t>
            </a:r>
          </a:p>
        </p:txBody>
      </p:sp>
      <p:sp>
        <p:nvSpPr>
          <p:cNvPr id="28" name="4-Point Star 27"/>
          <p:cNvSpPr/>
          <p:nvPr/>
        </p:nvSpPr>
        <p:spPr>
          <a:xfrm>
            <a:off x="5772094" y="1319828"/>
            <a:ext cx="480060" cy="485775"/>
          </a:xfrm>
          <a:prstGeom prst="star4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ounded Rectangle 1"/>
          <p:cNvSpPr/>
          <p:nvPr/>
        </p:nvSpPr>
        <p:spPr>
          <a:xfrm>
            <a:off x="426027" y="1356742"/>
            <a:ext cx="3721566" cy="5147968"/>
          </a:xfrm>
          <a:prstGeom prst="roundRect">
            <a:avLst>
              <a:gd name="adj" fmla="val 12758"/>
            </a:avLst>
          </a:prstGeom>
          <a:solidFill>
            <a:srgbClr val="F7A19F"/>
          </a:solidFill>
          <a:ln>
            <a:solidFill>
              <a:srgbClr val="F7A19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333" y="1235435"/>
            <a:ext cx="2356993" cy="15600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22683">
            <a:off x="319194" y="4299261"/>
            <a:ext cx="2655780" cy="19165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092" y="3321440"/>
            <a:ext cx="1921556" cy="12810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59" r="8934" b="9333"/>
          <a:stretch/>
        </p:blipFill>
        <p:spPr>
          <a:xfrm rot="20472298">
            <a:off x="357965" y="2069329"/>
            <a:ext cx="1680680" cy="162521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9948" y="3014967"/>
            <a:ext cx="382791" cy="37937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894858" y="2935828"/>
            <a:ext cx="391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Now work in pairs or in groups to complete the project.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894858" y="3689225"/>
            <a:ext cx="378453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000"/>
              <a:t>Choose a used object (a bottle, a sheet of paper, etc.).</a:t>
            </a:r>
          </a:p>
          <a:p>
            <a:pPr marL="285750" indent="-285750">
              <a:buFontTx/>
              <a:buChar char="-"/>
            </a:pPr>
            <a:r>
              <a:rPr lang="en-US" sz="2000"/>
              <a:t>Make something new from it and decorate it.</a:t>
            </a:r>
          </a:p>
          <a:p>
            <a:pPr marL="285750" indent="-285750">
              <a:buFontTx/>
              <a:buChar char="-"/>
            </a:pPr>
            <a:r>
              <a:rPr lang="en-US" sz="2000"/>
              <a:t>Bring it to class.</a:t>
            </a:r>
          </a:p>
          <a:p>
            <a:pPr marL="285750" indent="-285750">
              <a:buFontTx/>
              <a:buChar char="-"/>
            </a:pPr>
            <a:r>
              <a:rPr lang="en-US" sz="2000"/>
              <a:t>Do a “show and tell” about it.</a:t>
            </a: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217" y="5875963"/>
            <a:ext cx="358490" cy="37937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4897977" y="5796824"/>
            <a:ext cx="39187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/>
              <a:t>Listen to other presentations and decide which is the best.</a:t>
            </a:r>
          </a:p>
        </p:txBody>
      </p:sp>
    </p:spTree>
    <p:extLst>
      <p:ext uri="{BB962C8B-B14F-4D97-AF65-F5344CB8AC3E}">
        <p14:creationId xmlns:p14="http://schemas.microsoft.com/office/powerpoint/2010/main" val="299059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" name="Rectangle 2"/>
            <p:cNvSpPr/>
            <p:nvPr/>
          </p:nvSpPr>
          <p:spPr>
            <a:xfrm>
              <a:off x="0" y="0"/>
              <a:ext cx="9144000" cy="6858000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71450" y="160020"/>
              <a:ext cx="8801100" cy="648081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Rectangle 4"/>
            <p:cNvSpPr/>
            <p:nvPr/>
          </p:nvSpPr>
          <p:spPr>
            <a:xfrm>
              <a:off x="262890" y="262889"/>
              <a:ext cx="8618220" cy="6297931"/>
            </a:xfrm>
            <a:prstGeom prst="rect">
              <a:avLst/>
            </a:prstGeom>
            <a:solidFill>
              <a:srgbClr val="FAC3C2"/>
            </a:solidFill>
            <a:ln>
              <a:solidFill>
                <a:srgbClr val="FAC3C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242" y="367789"/>
            <a:ext cx="3916622" cy="656492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060" y="307229"/>
            <a:ext cx="961782" cy="777611"/>
          </a:xfrm>
          <a:prstGeom prst="rect">
            <a:avLst/>
          </a:prstGeom>
          <a:effectLst>
            <a:glow rad="50800">
              <a:schemeClr val="bg1"/>
            </a:glo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8"/>
          <a:stretch/>
        </p:blipFill>
        <p:spPr>
          <a:xfrm>
            <a:off x="262891" y="2139526"/>
            <a:ext cx="8618220" cy="3803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624" y="1436732"/>
            <a:ext cx="6305169" cy="130272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03951" y="2715255"/>
            <a:ext cx="16729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/>
              <a:t>Answers: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7695" y="3467100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Q1: </a:t>
            </a:r>
            <a:r>
              <a:rPr lang="pt-BR" sz="2200" spc="-100"/>
              <a:t>A (0) B (2) C (2)  </a:t>
            </a:r>
            <a:endParaRPr lang="en-US" sz="2200" spc="-100"/>
          </a:p>
        </p:txBody>
      </p:sp>
      <p:sp>
        <p:nvSpPr>
          <p:cNvPr id="13" name="TextBox 12"/>
          <p:cNvSpPr txBox="1"/>
          <p:nvPr/>
        </p:nvSpPr>
        <p:spPr>
          <a:xfrm>
            <a:off x="537695" y="4157389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Q2: </a:t>
            </a:r>
            <a:r>
              <a:rPr lang="pt-BR" sz="2200" spc="-100"/>
              <a:t>A (1) B (0) C (2) </a:t>
            </a:r>
            <a:endParaRPr lang="en-US" sz="2200" spc="-100"/>
          </a:p>
        </p:txBody>
      </p:sp>
      <p:sp>
        <p:nvSpPr>
          <p:cNvPr id="14" name="TextBox 13"/>
          <p:cNvSpPr txBox="1"/>
          <p:nvPr/>
        </p:nvSpPr>
        <p:spPr>
          <a:xfrm>
            <a:off x="537695" y="4849163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Q3: </a:t>
            </a:r>
            <a:r>
              <a:rPr lang="pt-BR" sz="2200" spc="-100"/>
              <a:t>A (0) B (2) C (0)</a:t>
            </a:r>
            <a:endParaRPr lang="en-US" sz="2200" spc="-100"/>
          </a:p>
        </p:txBody>
      </p:sp>
      <p:sp>
        <p:nvSpPr>
          <p:cNvPr id="15" name="TextBox 14"/>
          <p:cNvSpPr txBox="1"/>
          <p:nvPr/>
        </p:nvSpPr>
        <p:spPr>
          <a:xfrm>
            <a:off x="2772635" y="3467100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Q4: </a:t>
            </a:r>
            <a:r>
              <a:rPr lang="pt-BR" sz="2200" spc="-100"/>
              <a:t>A (1) B (0) C (2)  </a:t>
            </a:r>
            <a:endParaRPr lang="en-US" sz="2200" spc="-100"/>
          </a:p>
        </p:txBody>
      </p:sp>
      <p:sp>
        <p:nvSpPr>
          <p:cNvPr id="16" name="TextBox 15"/>
          <p:cNvSpPr txBox="1"/>
          <p:nvPr/>
        </p:nvSpPr>
        <p:spPr>
          <a:xfrm>
            <a:off x="2772635" y="4157389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Q5: </a:t>
            </a:r>
            <a:r>
              <a:rPr lang="pt-BR" sz="2200" spc="-100"/>
              <a:t>A (0) B (2) C (0) </a:t>
            </a:r>
            <a:endParaRPr lang="en-US" sz="2200" spc="-100"/>
          </a:p>
        </p:txBody>
      </p:sp>
      <p:sp>
        <p:nvSpPr>
          <p:cNvPr id="17" name="TextBox 16"/>
          <p:cNvSpPr txBox="1"/>
          <p:nvPr/>
        </p:nvSpPr>
        <p:spPr>
          <a:xfrm>
            <a:off x="2772635" y="4849163"/>
            <a:ext cx="251723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Q6: </a:t>
            </a:r>
            <a:r>
              <a:rPr lang="pt-BR" sz="2200" spc="-100"/>
              <a:t>A (2) B (0) C (2)</a:t>
            </a:r>
            <a:endParaRPr lang="en-US" sz="2200" spc="-100"/>
          </a:p>
        </p:txBody>
      </p:sp>
      <p:sp>
        <p:nvSpPr>
          <p:cNvPr id="18" name="TextBox 17"/>
          <p:cNvSpPr txBox="1"/>
          <p:nvPr/>
        </p:nvSpPr>
        <p:spPr>
          <a:xfrm>
            <a:off x="5038239" y="3479163"/>
            <a:ext cx="349823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/>
              <a:t> 9 - 12 points: </a:t>
            </a:r>
            <a:r>
              <a:rPr lang="pt-BR" sz="2200"/>
              <a:t>You’re green!</a:t>
            </a:r>
            <a:endParaRPr lang="en-US" sz="2200"/>
          </a:p>
        </p:txBody>
      </p:sp>
      <p:sp>
        <p:nvSpPr>
          <p:cNvPr id="19" name="TextBox 18"/>
          <p:cNvSpPr txBox="1"/>
          <p:nvPr/>
        </p:nvSpPr>
        <p:spPr>
          <a:xfrm>
            <a:off x="5038239" y="4169452"/>
            <a:ext cx="370363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/>
              <a:t>5 – 8 points: </a:t>
            </a:r>
            <a:r>
              <a:rPr lang="pt-BR" sz="2200"/>
              <a:t>Try to be greener!</a:t>
            </a:r>
            <a:endParaRPr lang="en-US" sz="2200"/>
          </a:p>
        </p:txBody>
      </p:sp>
      <p:sp>
        <p:nvSpPr>
          <p:cNvPr id="20" name="TextBox 19"/>
          <p:cNvSpPr txBox="1"/>
          <p:nvPr/>
        </p:nvSpPr>
        <p:spPr>
          <a:xfrm>
            <a:off x="5038239" y="4861226"/>
            <a:ext cx="375766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200" b="1" spc="-100"/>
              <a:t>1 – 4 points: </a:t>
            </a:r>
            <a:r>
              <a:rPr lang="pt-BR" sz="2200" spc="-100"/>
              <a:t>You aren’t green at all!</a:t>
            </a:r>
            <a:endParaRPr lang="en-US" sz="2200" spc="-100"/>
          </a:p>
        </p:txBody>
      </p:sp>
    </p:spTree>
    <p:extLst>
      <p:ext uri="{BB962C8B-B14F-4D97-AF65-F5344CB8AC3E}">
        <p14:creationId xmlns:p14="http://schemas.microsoft.com/office/powerpoint/2010/main" val="9338313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8384094"/>
              </p:ext>
            </p:extLst>
          </p:nvPr>
        </p:nvGraphicFramePr>
        <p:xfrm>
          <a:off x="0" y="863471"/>
          <a:ext cx="9144000" cy="5126446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70281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3162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592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2503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645886">
                <a:tc>
                  <a:txBody>
                    <a:bodyPr/>
                    <a:lstStyle/>
                    <a:p>
                      <a:r>
                        <a:rPr lang="en-US" sz="3000"/>
                        <a:t>Now</a:t>
                      </a:r>
                      <a:r>
                        <a:rPr lang="en-US" sz="3000" baseline="0"/>
                        <a:t> I can …</a:t>
                      </a:r>
                      <a:endParaRPr lang="en-US" sz="3000" dirty="0">
                        <a:solidFill>
                          <a:schemeClr val="tx1"/>
                        </a:solidFill>
                      </a:endParaRPr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>
                          <a:sym typeface="Wingdings 2" panose="05020102010507070707" pitchFamily="18" charset="2"/>
                        </a:rPr>
                        <a:t>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>
                          <a:sym typeface="Wingdings 2" panose="05020102010507070707" pitchFamily="18" charset="2"/>
                        </a:rPr>
                        <a:t></a:t>
                      </a:r>
                      <a:endParaRPr lang="en-US" sz="2400"/>
                    </a:p>
                  </a:txBody>
                  <a:tcPr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 spc="-80" baseline="0"/>
                        <a:t>use the words for things that can be reduced, reused and recycled.</a:t>
                      </a:r>
                      <a:endParaRPr lang="en-US" sz="2400" spc="-80" baseline="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say sentences with correct rhythm.</a:t>
                      </a:r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articles correctly.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use the first conditional to talk about possibilities.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give warnings.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read about ways to go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talk about tips for going green.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listen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en-US" sz="2400"/>
                        <a:t>write a paragraph about ideas for a green club.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173983D2-03F9-47AE-9350-1022208AA982}"/>
              </a:ext>
            </a:extLst>
          </p:cNvPr>
          <p:cNvSpPr/>
          <p:nvPr/>
        </p:nvSpPr>
        <p:spPr>
          <a:xfrm>
            <a:off x="7042276" y="1736084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131E8B-54C7-40F3-99F4-9BBE24669395}"/>
              </a:ext>
            </a:extLst>
          </p:cNvPr>
          <p:cNvSpPr txBox="1"/>
          <p:nvPr/>
        </p:nvSpPr>
        <p:spPr>
          <a:xfrm>
            <a:off x="7020742" y="167257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7A76ABF-A109-4469-ACD6-A48C695320C2}"/>
              </a:ext>
            </a:extLst>
          </p:cNvPr>
          <p:cNvSpPr/>
          <p:nvPr/>
        </p:nvSpPr>
        <p:spPr>
          <a:xfrm>
            <a:off x="7576714" y="1729293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07842E-CEEF-48BF-82D6-A72E0606E032}"/>
              </a:ext>
            </a:extLst>
          </p:cNvPr>
          <p:cNvSpPr/>
          <p:nvPr/>
        </p:nvSpPr>
        <p:spPr>
          <a:xfrm>
            <a:off x="8256390" y="1542473"/>
            <a:ext cx="824929" cy="721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1D929C7-C974-4764-92E2-7637F5920C01}"/>
              </a:ext>
            </a:extLst>
          </p:cNvPr>
          <p:cNvSpPr txBox="1"/>
          <p:nvPr/>
        </p:nvSpPr>
        <p:spPr>
          <a:xfrm>
            <a:off x="7592385" y="1688715"/>
            <a:ext cx="506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3B57F20-F56F-4D1B-BE94-5BC4082F0F82}"/>
              </a:ext>
            </a:extLst>
          </p:cNvPr>
          <p:cNvSpPr txBox="1"/>
          <p:nvPr/>
        </p:nvSpPr>
        <p:spPr>
          <a:xfrm>
            <a:off x="8360733" y="167065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B842CB1-ED3F-4670-BDC8-4C8EE519C384}"/>
              </a:ext>
            </a:extLst>
          </p:cNvPr>
          <p:cNvSpPr/>
          <p:nvPr/>
        </p:nvSpPr>
        <p:spPr>
          <a:xfrm>
            <a:off x="7057947" y="239755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B7287C6-CB15-4ED0-AC9F-442FA5744505}"/>
              </a:ext>
            </a:extLst>
          </p:cNvPr>
          <p:cNvSpPr txBox="1"/>
          <p:nvPr/>
        </p:nvSpPr>
        <p:spPr>
          <a:xfrm>
            <a:off x="7036413" y="233403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9989E14-25A5-43DF-B6F8-DBEF3F45BB08}"/>
              </a:ext>
            </a:extLst>
          </p:cNvPr>
          <p:cNvSpPr/>
          <p:nvPr/>
        </p:nvSpPr>
        <p:spPr>
          <a:xfrm>
            <a:off x="7592385" y="239076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9E4627-58D5-466A-A865-E39FFFD54462}"/>
              </a:ext>
            </a:extLst>
          </p:cNvPr>
          <p:cNvSpPr/>
          <p:nvPr/>
        </p:nvSpPr>
        <p:spPr>
          <a:xfrm>
            <a:off x="8272061" y="239076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354BB9-CB07-44C3-8729-13E88D8BA0EE}"/>
              </a:ext>
            </a:extLst>
          </p:cNvPr>
          <p:cNvSpPr txBox="1"/>
          <p:nvPr/>
        </p:nvSpPr>
        <p:spPr>
          <a:xfrm>
            <a:off x="7608056" y="235018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43A50A-B8CA-4A1A-A46C-BD483EC6A8D4}"/>
              </a:ext>
            </a:extLst>
          </p:cNvPr>
          <p:cNvSpPr txBox="1"/>
          <p:nvPr/>
        </p:nvSpPr>
        <p:spPr>
          <a:xfrm>
            <a:off x="8376404" y="233212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65BC74FF-F125-4493-9A2D-DBA15E9F2CF4}"/>
              </a:ext>
            </a:extLst>
          </p:cNvPr>
          <p:cNvSpPr/>
          <p:nvPr/>
        </p:nvSpPr>
        <p:spPr>
          <a:xfrm>
            <a:off x="7042276" y="2831117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49ECC21-AD53-4602-9B7D-467A78158D61}"/>
              </a:ext>
            </a:extLst>
          </p:cNvPr>
          <p:cNvSpPr txBox="1"/>
          <p:nvPr/>
        </p:nvSpPr>
        <p:spPr>
          <a:xfrm>
            <a:off x="7020742" y="276760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6F949B7-C40B-4C03-BE0E-566E1A88EE67}"/>
              </a:ext>
            </a:extLst>
          </p:cNvPr>
          <p:cNvSpPr/>
          <p:nvPr/>
        </p:nvSpPr>
        <p:spPr>
          <a:xfrm>
            <a:off x="7576714" y="2824326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AADCD8-7B69-41A8-A640-E493F46BB166}"/>
              </a:ext>
            </a:extLst>
          </p:cNvPr>
          <p:cNvSpPr/>
          <p:nvPr/>
        </p:nvSpPr>
        <p:spPr>
          <a:xfrm>
            <a:off x="8256390" y="2824326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78287E-6BA5-4496-ACA8-BC6E34D73217}"/>
              </a:ext>
            </a:extLst>
          </p:cNvPr>
          <p:cNvSpPr txBox="1"/>
          <p:nvPr/>
        </p:nvSpPr>
        <p:spPr>
          <a:xfrm>
            <a:off x="7592385" y="278374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CEEF68-350D-4A45-8B42-5A5FF9340C20}"/>
              </a:ext>
            </a:extLst>
          </p:cNvPr>
          <p:cNvSpPr txBox="1"/>
          <p:nvPr/>
        </p:nvSpPr>
        <p:spPr>
          <a:xfrm>
            <a:off x="8360733" y="27656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C02010F-64E3-4782-8371-E7F132598C97}"/>
              </a:ext>
            </a:extLst>
          </p:cNvPr>
          <p:cNvSpPr/>
          <p:nvPr/>
        </p:nvSpPr>
        <p:spPr>
          <a:xfrm>
            <a:off x="7081284" y="3302704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067AE18-FBD3-4D8D-957A-52C8FAE2BD52}"/>
              </a:ext>
            </a:extLst>
          </p:cNvPr>
          <p:cNvSpPr txBox="1"/>
          <p:nvPr/>
        </p:nvSpPr>
        <p:spPr>
          <a:xfrm>
            <a:off x="7059750" y="323919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24485C5-4561-4E47-B8D3-4892BA413153}"/>
              </a:ext>
            </a:extLst>
          </p:cNvPr>
          <p:cNvSpPr/>
          <p:nvPr/>
        </p:nvSpPr>
        <p:spPr>
          <a:xfrm>
            <a:off x="7615722" y="3295913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7D8694F-A681-4AF4-BD65-8C81F1C66689}"/>
              </a:ext>
            </a:extLst>
          </p:cNvPr>
          <p:cNvSpPr/>
          <p:nvPr/>
        </p:nvSpPr>
        <p:spPr>
          <a:xfrm>
            <a:off x="8295398" y="3295913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7A4B2F5-F5B7-4E6A-8C1E-AAB9B56DDB47}"/>
              </a:ext>
            </a:extLst>
          </p:cNvPr>
          <p:cNvSpPr txBox="1"/>
          <p:nvPr/>
        </p:nvSpPr>
        <p:spPr>
          <a:xfrm>
            <a:off x="7631393" y="325533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47B52CA-FC38-4912-825C-63C257A58364}"/>
              </a:ext>
            </a:extLst>
          </p:cNvPr>
          <p:cNvSpPr txBox="1"/>
          <p:nvPr/>
        </p:nvSpPr>
        <p:spPr>
          <a:xfrm>
            <a:off x="8399741" y="3237278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4DF40D-6947-4FD7-8B4B-A033A5D6DFB1}"/>
              </a:ext>
            </a:extLst>
          </p:cNvPr>
          <p:cNvSpPr/>
          <p:nvPr/>
        </p:nvSpPr>
        <p:spPr>
          <a:xfrm>
            <a:off x="7065613" y="3736270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2407E29-6F20-438D-A628-6034BC3B0DC3}"/>
              </a:ext>
            </a:extLst>
          </p:cNvPr>
          <p:cNvSpPr txBox="1"/>
          <p:nvPr/>
        </p:nvSpPr>
        <p:spPr>
          <a:xfrm>
            <a:off x="7044079" y="3672757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9B94E902-3A5A-4149-BA2F-0E69576FA0C7}"/>
              </a:ext>
            </a:extLst>
          </p:cNvPr>
          <p:cNvSpPr/>
          <p:nvPr/>
        </p:nvSpPr>
        <p:spPr>
          <a:xfrm>
            <a:off x="7600051" y="3729479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5E0D8817-81AE-4D1C-AB4D-3755579705F9}"/>
              </a:ext>
            </a:extLst>
          </p:cNvPr>
          <p:cNvSpPr/>
          <p:nvPr/>
        </p:nvSpPr>
        <p:spPr>
          <a:xfrm>
            <a:off x="8279727" y="3729479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02A030C-5E32-4B91-B413-E9A424A796C9}"/>
              </a:ext>
            </a:extLst>
          </p:cNvPr>
          <p:cNvSpPr txBox="1"/>
          <p:nvPr/>
        </p:nvSpPr>
        <p:spPr>
          <a:xfrm>
            <a:off x="7615722" y="3688901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4E9F3DA-FE1B-4AEE-8E9C-D656254A3B6F}"/>
              </a:ext>
            </a:extLst>
          </p:cNvPr>
          <p:cNvSpPr txBox="1"/>
          <p:nvPr/>
        </p:nvSpPr>
        <p:spPr>
          <a:xfrm>
            <a:off x="8384070" y="3670844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D291BCFF-C3C2-4171-9444-6EC1A61F9D2D}"/>
              </a:ext>
            </a:extLst>
          </p:cNvPr>
          <p:cNvSpPr/>
          <p:nvPr/>
        </p:nvSpPr>
        <p:spPr>
          <a:xfrm>
            <a:off x="7057947" y="422755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DD274D08-8194-4837-8869-461E82BEAE07}"/>
              </a:ext>
            </a:extLst>
          </p:cNvPr>
          <p:cNvSpPr txBox="1"/>
          <p:nvPr/>
        </p:nvSpPr>
        <p:spPr>
          <a:xfrm>
            <a:off x="7036413" y="41640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104D4C2-0A69-43C8-968E-2FE61DAFD01A}"/>
              </a:ext>
            </a:extLst>
          </p:cNvPr>
          <p:cNvSpPr/>
          <p:nvPr/>
        </p:nvSpPr>
        <p:spPr>
          <a:xfrm>
            <a:off x="7592385" y="422076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87BFF413-7F87-4CC8-A0C0-02DB48A8A30D}"/>
              </a:ext>
            </a:extLst>
          </p:cNvPr>
          <p:cNvSpPr/>
          <p:nvPr/>
        </p:nvSpPr>
        <p:spPr>
          <a:xfrm>
            <a:off x="8272061" y="422076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FDA2BE4F-5FE1-4747-A059-828C1D5492E2}"/>
              </a:ext>
            </a:extLst>
          </p:cNvPr>
          <p:cNvSpPr txBox="1"/>
          <p:nvPr/>
        </p:nvSpPr>
        <p:spPr>
          <a:xfrm>
            <a:off x="7608056" y="418018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C68F6F20-B309-4F60-B7FB-0DCCF6D9ECDA}"/>
              </a:ext>
            </a:extLst>
          </p:cNvPr>
          <p:cNvSpPr txBox="1"/>
          <p:nvPr/>
        </p:nvSpPr>
        <p:spPr>
          <a:xfrm>
            <a:off x="8376404" y="41621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5B40976-51C7-41D3-9B38-CD42B973AF77}"/>
              </a:ext>
            </a:extLst>
          </p:cNvPr>
          <p:cNvSpPr/>
          <p:nvPr/>
        </p:nvSpPr>
        <p:spPr>
          <a:xfrm>
            <a:off x="7042276" y="4661118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B78EE929-7275-4CBE-8F81-04D373743A06}"/>
              </a:ext>
            </a:extLst>
          </p:cNvPr>
          <p:cNvSpPr txBox="1"/>
          <p:nvPr/>
        </p:nvSpPr>
        <p:spPr>
          <a:xfrm>
            <a:off x="7020742" y="4597605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CE50AB3A-6C3C-40D1-BDD9-1CEBB226A0D7}"/>
              </a:ext>
            </a:extLst>
          </p:cNvPr>
          <p:cNvSpPr/>
          <p:nvPr/>
        </p:nvSpPr>
        <p:spPr>
          <a:xfrm>
            <a:off x="7576714" y="4654327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C7039C52-E104-40A8-B123-AD3BD5C3B3F1}"/>
              </a:ext>
            </a:extLst>
          </p:cNvPr>
          <p:cNvSpPr/>
          <p:nvPr/>
        </p:nvSpPr>
        <p:spPr>
          <a:xfrm>
            <a:off x="8256390" y="4654327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48191CE-98AC-425E-B415-EDE1BE64E378}"/>
              </a:ext>
            </a:extLst>
          </p:cNvPr>
          <p:cNvSpPr txBox="1"/>
          <p:nvPr/>
        </p:nvSpPr>
        <p:spPr>
          <a:xfrm>
            <a:off x="7592385" y="461374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4C3EE88-A798-409F-974C-E7027E8CE124}"/>
              </a:ext>
            </a:extLst>
          </p:cNvPr>
          <p:cNvSpPr txBox="1"/>
          <p:nvPr/>
        </p:nvSpPr>
        <p:spPr>
          <a:xfrm>
            <a:off x="8360733" y="459569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CE22E314-AF17-4809-B7E9-75E95A027C42}"/>
              </a:ext>
            </a:extLst>
          </p:cNvPr>
          <p:cNvSpPr/>
          <p:nvPr/>
        </p:nvSpPr>
        <p:spPr>
          <a:xfrm>
            <a:off x="7081284" y="5132705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878425-FD30-418E-9FA0-ED7E7AEA6826}"/>
              </a:ext>
            </a:extLst>
          </p:cNvPr>
          <p:cNvSpPr txBox="1"/>
          <p:nvPr/>
        </p:nvSpPr>
        <p:spPr>
          <a:xfrm>
            <a:off x="7059750" y="5069192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AB3D1626-3A5D-4FA6-9CEB-8007321C5257}"/>
              </a:ext>
            </a:extLst>
          </p:cNvPr>
          <p:cNvSpPr/>
          <p:nvPr/>
        </p:nvSpPr>
        <p:spPr>
          <a:xfrm>
            <a:off x="7615722" y="5125914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C3C78E1D-ADA4-4304-80D2-EF0E3BCC0034}"/>
              </a:ext>
            </a:extLst>
          </p:cNvPr>
          <p:cNvSpPr/>
          <p:nvPr/>
        </p:nvSpPr>
        <p:spPr>
          <a:xfrm>
            <a:off x="8295398" y="5125914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9395764-060E-47DD-AB45-B414C3D4F6FE}"/>
              </a:ext>
            </a:extLst>
          </p:cNvPr>
          <p:cNvSpPr txBox="1"/>
          <p:nvPr/>
        </p:nvSpPr>
        <p:spPr>
          <a:xfrm>
            <a:off x="7631393" y="508533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93C5938-06C0-48F2-A3A1-0BA390239A80}"/>
              </a:ext>
            </a:extLst>
          </p:cNvPr>
          <p:cNvSpPr txBox="1"/>
          <p:nvPr/>
        </p:nvSpPr>
        <p:spPr>
          <a:xfrm>
            <a:off x="8399741" y="506727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C26CA5B1-3806-4FD6-A387-925B14B6332B}"/>
              </a:ext>
            </a:extLst>
          </p:cNvPr>
          <p:cNvSpPr/>
          <p:nvPr/>
        </p:nvSpPr>
        <p:spPr>
          <a:xfrm>
            <a:off x="7065613" y="5566271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8BAE8E9B-AE9F-4D61-841A-A1FF2607F616}"/>
              </a:ext>
            </a:extLst>
          </p:cNvPr>
          <p:cNvSpPr/>
          <p:nvPr/>
        </p:nvSpPr>
        <p:spPr>
          <a:xfrm>
            <a:off x="7600051" y="5559480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37262211-EEDC-45A0-9C64-FF1CEE70CCDF}"/>
              </a:ext>
            </a:extLst>
          </p:cNvPr>
          <p:cNvSpPr/>
          <p:nvPr/>
        </p:nvSpPr>
        <p:spPr>
          <a:xfrm>
            <a:off x="8279727" y="5559480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4C406D6-638D-4FFD-BB0C-69D1DAFDADB6}"/>
              </a:ext>
            </a:extLst>
          </p:cNvPr>
          <p:cNvSpPr/>
          <p:nvPr/>
        </p:nvSpPr>
        <p:spPr>
          <a:xfrm>
            <a:off x="7057947" y="5565352"/>
            <a:ext cx="457200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587B393B-56CE-44FD-9BAA-36BB4BC0F954}"/>
              </a:ext>
            </a:extLst>
          </p:cNvPr>
          <p:cNvSpPr txBox="1"/>
          <p:nvPr/>
        </p:nvSpPr>
        <p:spPr>
          <a:xfrm>
            <a:off x="7036413" y="5501839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FF082583-5AED-4797-A7A3-9C00EDB96AFC}"/>
              </a:ext>
            </a:extLst>
          </p:cNvPr>
          <p:cNvSpPr/>
          <p:nvPr/>
        </p:nvSpPr>
        <p:spPr>
          <a:xfrm>
            <a:off x="7592385" y="5558561"/>
            <a:ext cx="562128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1725C786-00C9-4EC2-B039-8CE992BC1AB8}"/>
              </a:ext>
            </a:extLst>
          </p:cNvPr>
          <p:cNvSpPr/>
          <p:nvPr/>
        </p:nvSpPr>
        <p:spPr>
          <a:xfrm>
            <a:off x="8272061" y="5558561"/>
            <a:ext cx="824929" cy="365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A004A2-9BA5-4C7A-96E8-FF27D56C41AF}"/>
              </a:ext>
            </a:extLst>
          </p:cNvPr>
          <p:cNvSpPr txBox="1"/>
          <p:nvPr/>
        </p:nvSpPr>
        <p:spPr>
          <a:xfrm>
            <a:off x="7608056" y="5517983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8FC6F44-D1AE-493E-BFBF-9455853AAA54}"/>
              </a:ext>
            </a:extLst>
          </p:cNvPr>
          <p:cNvSpPr txBox="1"/>
          <p:nvPr/>
        </p:nvSpPr>
        <p:spPr>
          <a:xfrm>
            <a:off x="8376404" y="5499926"/>
            <a:ext cx="50687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sz="3200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640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3" fill="hold">
                      <p:stCondLst>
                        <p:cond delay="0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2" fill="hold">
                      <p:stCondLst>
                        <p:cond delay="0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0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8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5" fill="hold">
                      <p:stCondLst>
                        <p:cond delay="0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210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1" fill="hold">
                      <p:stCondLst>
                        <p:cond delay="0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23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4" fill="hold">
                      <p:stCondLst>
                        <p:cond delay="0"/>
                      </p:stCondLst>
                      <p:childTnLst>
                        <p:par>
                          <p:cTn id="225" fill="hold">
                            <p:stCondLst>
                              <p:cond delay="0"/>
                            </p:stCondLst>
                            <p:childTnLst>
                              <p:par>
                                <p:cTn id="2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23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7" fill="hold">
                      <p:stCondLst>
                        <p:cond delay="0"/>
                      </p:stCondLst>
                      <p:childTnLst>
                        <p:par>
                          <p:cTn id="238" fill="hold">
                            <p:stCondLst>
                              <p:cond delay="0"/>
                            </p:stCondLst>
                            <p:childTnLst>
                              <p:par>
                                <p:cTn id="2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0" fill="hold">
                      <p:stCondLst>
                        <p:cond delay="0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62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3" fill="hold">
                      <p:stCondLst>
                        <p:cond delay="0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3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75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6" fill="hold">
                      <p:stCondLst>
                        <p:cond delay="0"/>
                      </p:stCondLst>
                      <p:childTnLst>
                        <p:par>
                          <p:cTn id="277" fill="hold">
                            <p:stCondLst>
                              <p:cond delay="0"/>
                            </p:stCondLst>
                            <p:childTnLst>
                              <p:par>
                                <p:cTn id="2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0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4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28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9" fill="hold">
                      <p:stCondLst>
                        <p:cond delay="0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3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8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0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2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314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5" fill="hold">
                      <p:stCondLst>
                        <p:cond delay="0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9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1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327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8" fill="hold">
                      <p:stCondLst>
                        <p:cond delay="0"/>
                      </p:stCondLst>
                      <p:childTnLst>
                        <p:par>
                          <p:cTn id="329" fill="hold">
                            <p:stCondLst>
                              <p:cond delay="0"/>
                            </p:stCondLst>
                            <p:childTnLst>
                              <p:par>
                                <p:cTn id="3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2" presetID="1" presetClass="entr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8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340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1" fill="hold">
                      <p:stCondLst>
                        <p:cond delay="0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9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1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5" grpId="2"/>
      <p:bldP spid="5" grpId="3"/>
      <p:bldP spid="5" grpId="4"/>
      <p:bldP spid="8" grpId="0"/>
      <p:bldP spid="8" grpId="1"/>
      <p:bldP spid="8" grpId="2"/>
      <p:bldP spid="8" grpId="3"/>
      <p:bldP spid="8" grpId="4"/>
      <p:bldP spid="9" grpId="0"/>
      <p:bldP spid="9" grpId="1"/>
      <p:bldP spid="9" grpId="2"/>
      <p:bldP spid="9" grpId="3"/>
      <p:bldP spid="9" grpId="4"/>
      <p:bldP spid="11" grpId="0"/>
      <p:bldP spid="11" grpId="1"/>
      <p:bldP spid="11" grpId="2"/>
      <p:bldP spid="11" grpId="3"/>
      <p:bldP spid="11" grpId="4"/>
      <p:bldP spid="14" grpId="0"/>
      <p:bldP spid="14" grpId="1"/>
      <p:bldP spid="14" grpId="2"/>
      <p:bldP spid="14" grpId="3"/>
      <p:bldP spid="14" grpId="4"/>
      <p:bldP spid="15" grpId="0"/>
      <p:bldP spid="15" grpId="1"/>
      <p:bldP spid="15" grpId="2"/>
      <p:bldP spid="15" grpId="3"/>
      <p:bldP spid="15" grpId="4"/>
      <p:bldP spid="17" grpId="0"/>
      <p:bldP spid="17" grpId="1"/>
      <p:bldP spid="17" grpId="2"/>
      <p:bldP spid="17" grpId="3"/>
      <p:bldP spid="17" grpId="4"/>
      <p:bldP spid="20" grpId="0"/>
      <p:bldP spid="20" grpId="1"/>
      <p:bldP spid="20" grpId="2"/>
      <p:bldP spid="20" grpId="3"/>
      <p:bldP spid="20" grpId="4"/>
      <p:bldP spid="21" grpId="0"/>
      <p:bldP spid="21" grpId="1"/>
      <p:bldP spid="21" grpId="2"/>
      <p:bldP spid="21" grpId="3"/>
      <p:bldP spid="21" grpId="4"/>
      <p:bldP spid="23" grpId="0"/>
      <p:bldP spid="23" grpId="1"/>
      <p:bldP spid="23" grpId="2"/>
      <p:bldP spid="23" grpId="3"/>
      <p:bldP spid="23" grpId="4"/>
      <p:bldP spid="26" grpId="0"/>
      <p:bldP spid="26" grpId="1"/>
      <p:bldP spid="26" grpId="2"/>
      <p:bldP spid="26" grpId="3"/>
      <p:bldP spid="26" grpId="4"/>
      <p:bldP spid="27" grpId="0"/>
      <p:bldP spid="27" grpId="1"/>
      <p:bldP spid="27" grpId="2"/>
      <p:bldP spid="27" grpId="3"/>
      <p:bldP spid="27" grpId="4"/>
      <p:bldP spid="29" grpId="0"/>
      <p:bldP spid="29" grpId="1"/>
      <p:bldP spid="29" grpId="2"/>
      <p:bldP spid="29" grpId="3"/>
      <p:bldP spid="29" grpId="4"/>
      <p:bldP spid="32" grpId="0"/>
      <p:bldP spid="32" grpId="1"/>
      <p:bldP spid="32" grpId="2"/>
      <p:bldP spid="32" grpId="3"/>
      <p:bldP spid="32" grpId="4"/>
      <p:bldP spid="33" grpId="0"/>
      <p:bldP spid="33" grpId="1"/>
      <p:bldP spid="33" grpId="2"/>
      <p:bldP spid="33" grpId="3"/>
      <p:bldP spid="33" grpId="4"/>
      <p:bldP spid="35" grpId="0"/>
      <p:bldP spid="35" grpId="1"/>
      <p:bldP spid="35" grpId="2"/>
      <p:bldP spid="35" grpId="3"/>
      <p:bldP spid="35" grpId="4"/>
      <p:bldP spid="38" grpId="0"/>
      <p:bldP spid="38" grpId="1"/>
      <p:bldP spid="38" grpId="2"/>
      <p:bldP spid="38" grpId="3"/>
      <p:bldP spid="38" grpId="4"/>
      <p:bldP spid="39" grpId="0"/>
      <p:bldP spid="39" grpId="1"/>
      <p:bldP spid="39" grpId="2"/>
      <p:bldP spid="39" grpId="3"/>
      <p:bldP spid="39" grpId="4"/>
      <p:bldP spid="41" grpId="0"/>
      <p:bldP spid="41" grpId="1"/>
      <p:bldP spid="41" grpId="2"/>
      <p:bldP spid="41" grpId="3"/>
      <p:bldP spid="41" grpId="4"/>
      <p:bldP spid="44" grpId="0"/>
      <p:bldP spid="44" grpId="1"/>
      <p:bldP spid="44" grpId="2"/>
      <p:bldP spid="44" grpId="3"/>
      <p:bldP spid="44" grpId="4"/>
      <p:bldP spid="45" grpId="0"/>
      <p:bldP spid="45" grpId="1"/>
      <p:bldP spid="45" grpId="2"/>
      <p:bldP spid="45" grpId="3"/>
      <p:bldP spid="45" grpId="4"/>
      <p:bldP spid="47" grpId="0"/>
      <p:bldP spid="47" grpId="1"/>
      <p:bldP spid="47" grpId="2"/>
      <p:bldP spid="47" grpId="3"/>
      <p:bldP spid="47" grpId="4"/>
      <p:bldP spid="50" grpId="0"/>
      <p:bldP spid="50" grpId="1"/>
      <p:bldP spid="50" grpId="2"/>
      <p:bldP spid="50" grpId="3"/>
      <p:bldP spid="50" grpId="4"/>
      <p:bldP spid="51" grpId="0"/>
      <p:bldP spid="51" grpId="1"/>
      <p:bldP spid="51" grpId="2"/>
      <p:bldP spid="51" grpId="3"/>
      <p:bldP spid="51" grpId="4"/>
      <p:bldP spid="56" grpId="0"/>
      <p:bldP spid="56" grpId="1"/>
      <p:bldP spid="56" grpId="2"/>
      <p:bldP spid="56" grpId="3"/>
      <p:bldP spid="56" grpId="4"/>
      <p:bldP spid="59" grpId="0"/>
      <p:bldP spid="59" grpId="1"/>
      <p:bldP spid="59" grpId="2"/>
      <p:bldP spid="59" grpId="3"/>
      <p:bldP spid="59" grpId="4"/>
      <p:bldP spid="60" grpId="0"/>
      <p:bldP spid="60" grpId="1"/>
      <p:bldP spid="60" grpId="2"/>
      <p:bldP spid="60" grpId="3"/>
      <p:bldP spid="60" grpId="4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sp>
        <p:nvSpPr>
          <p:cNvPr id="9" name="Rectangle 8"/>
          <p:cNvSpPr/>
          <p:nvPr/>
        </p:nvSpPr>
        <p:spPr>
          <a:xfrm>
            <a:off x="1524000" y="576312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GB" b="1" dirty="0">
                <a:latin typeface="Calibri" panose="020F0502020204030204" pitchFamily="34" charset="0"/>
              </a:rPr>
              <a:t>Website: </a:t>
            </a:r>
            <a:r>
              <a:rPr lang="en-GB" b="1" i="1" dirty="0" err="1">
                <a:latin typeface="Calibri" panose="020F0502020204030204" pitchFamily="34" charset="0"/>
              </a:rPr>
              <a:t>hoclieu.vn</a:t>
            </a:r>
            <a:endParaRPr lang="en-GB" dirty="0"/>
          </a:p>
          <a:p>
            <a:pPr algn="ctr"/>
            <a:r>
              <a:rPr lang="en-GB" b="1" dirty="0" err="1">
                <a:latin typeface="Calibri" panose="020F0502020204030204" pitchFamily="34" charset="0"/>
              </a:rPr>
              <a:t>Fanpage</a:t>
            </a:r>
            <a:r>
              <a:rPr lang="en-GB" b="1" dirty="0">
                <a:latin typeface="Calibri" panose="020F0502020204030204" pitchFamily="34" charset="0"/>
              </a:rPr>
              <a:t>: </a:t>
            </a:r>
            <a:r>
              <a:rPr lang="en-GB" b="1" i="1" dirty="0" err="1">
                <a:latin typeface="Calibri" panose="020F0502020204030204" pitchFamily="34" charset="0"/>
              </a:rPr>
              <a:t>facebook.com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r>
              <a:rPr lang="en-GB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b="1" i="1" dirty="0">
                <a:latin typeface="Calibri" panose="020F0502020204030204" pitchFamily="34" charset="0"/>
              </a:rPr>
              <a:t>/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898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10" y="3047057"/>
            <a:ext cx="7964401" cy="29651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16140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2273026"/>
            <a:ext cx="3916623" cy="73298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269931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4" y="3632988"/>
            <a:ext cx="379594" cy="4124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034" y="5084063"/>
            <a:ext cx="375944" cy="3725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56678" y="3658507"/>
            <a:ext cx="37698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00100" y="5093022"/>
            <a:ext cx="40279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a / an 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or </a:t>
            </a:r>
            <a:r>
              <a:rPr lang="en-US" b="1" i="1">
                <a:latin typeface="Arial" panose="020B0604020202020204" pitchFamily="34" charset="0"/>
                <a:cs typeface="Arial" panose="020B0604020202020204" pitchFamily="34" charset="0"/>
              </a:rPr>
              <a:t>the</a:t>
            </a:r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83046" y="3035706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800100" y="4490488"/>
            <a:ext cx="26894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Grammar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995" y="5985722"/>
            <a:ext cx="3916623" cy="65649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5944380"/>
            <a:ext cx="961782" cy="77761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6" y="4973620"/>
            <a:ext cx="344522" cy="354461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981619" y="4938868"/>
            <a:ext cx="416238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Combine each pair of sentences below to make a first conditional sentence.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7096" y="3842163"/>
            <a:ext cx="369047" cy="390545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5004181" y="3835603"/>
            <a:ext cx="42333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Write the correct form of each verb in brackets.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24" y="23634"/>
            <a:ext cx="8812944" cy="2279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0838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10287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43666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847651" y="145893"/>
            <a:ext cx="830629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Add more words to the word webs below.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59957">
            <a:off x="503122" y="1373797"/>
            <a:ext cx="3447972" cy="230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785">
            <a:off x="5165345" y="1294941"/>
            <a:ext cx="3447972" cy="229777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3768" y="4358093"/>
            <a:ext cx="3447972" cy="23024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829785" y="901864"/>
            <a:ext cx="7643336" cy="4685088"/>
            <a:chOff x="497278" y="587832"/>
            <a:chExt cx="7643336" cy="4685088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plastic bags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60189" y="2697126"/>
                <a:ext cx="1291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b="1" dirty="0"/>
                  <a:t>Reduce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877811" y="1151567"/>
            <a:ext cx="16177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electricity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4026991" y="1129208"/>
            <a:ext cx="102463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water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6993824" y="1086139"/>
            <a:ext cx="6588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gas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3943768" y="4834733"/>
            <a:ext cx="12891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rubbish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7143351" y="4752033"/>
            <a:ext cx="10374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555240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DAA71DA9-A128-4403-A3C3-6F281A8F5B1E}"/>
              </a:ext>
            </a:extLst>
          </p:cNvPr>
          <p:cNvGrpSpPr/>
          <p:nvPr/>
        </p:nvGrpSpPr>
        <p:grpSpPr>
          <a:xfrm>
            <a:off x="829785" y="901864"/>
            <a:ext cx="7643336" cy="4685088"/>
            <a:chOff x="497278" y="587832"/>
            <a:chExt cx="7643336" cy="4685088"/>
          </a:xfrm>
        </p:grpSpPr>
        <p:cxnSp>
          <p:nvCxnSpPr>
            <p:cNvPr id="47" name="Straight Connector 46"/>
            <p:cNvCxnSpPr>
              <a:cxnSpLocks/>
              <a:stCxn id="43" idx="1"/>
              <a:endCxn id="53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cxnSpLocks/>
              <a:stCxn id="52" idx="2"/>
              <a:endCxn id="43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cxnSpLocks/>
              <a:stCxn id="51" idx="2"/>
              <a:endCxn id="43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51" name="Rounded Rectangle 50"/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ounded Rectangle 51"/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ounded Rectangle 52"/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ounded Rectangle 53"/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ounded Rectangle 51">
              <a:extLst>
                <a:ext uri="{FF2B5EF4-FFF2-40B4-BE49-F238E27FC236}">
                  <a16:creationId xmlns:a16="http://schemas.microsoft.com/office/drawing/2014/main" id="{1DEDD569-64A3-4FD6-9043-DBFC05B1AB6C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1EF9180E-BB6B-4623-911C-B04C6F1D0E52}"/>
                </a:ext>
              </a:extLst>
            </p:cNvPr>
            <p:cNvCxnSpPr>
              <a:cxnSpLocks/>
              <a:stCxn id="59" idx="2"/>
              <a:endCxn id="43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45" name="TextBox 44"/>
            <p:cNvSpPr txBox="1"/>
            <p:nvPr/>
          </p:nvSpPr>
          <p:spPr>
            <a:xfrm>
              <a:off x="534108" y="4242853"/>
              <a:ext cx="1643743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plastic bottles</a:t>
              </a:r>
            </a:p>
          </p:txBody>
        </p: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D3F674B-F2FD-4AAB-8E06-008638710B2C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43" name="Rounded Rectangle 42"/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TextBox 40"/>
              <p:cNvSpPr txBox="1"/>
              <p:nvPr/>
            </p:nvSpPr>
            <p:spPr>
              <a:xfrm>
                <a:off x="3560189" y="2697126"/>
                <a:ext cx="1291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Reuse</a:t>
                </a:r>
              </a:p>
            </p:txBody>
          </p:sp>
        </p:grpSp>
        <p:sp>
          <p:nvSpPr>
            <p:cNvPr id="73" name="Rounded Rectangle 51">
              <a:extLst>
                <a:ext uri="{FF2B5EF4-FFF2-40B4-BE49-F238E27FC236}">
                  <a16:creationId xmlns:a16="http://schemas.microsoft.com/office/drawing/2014/main" id="{23DA0439-D510-4AE2-B034-CD9B0598C7F2}"/>
                </a:ext>
              </a:extLst>
            </p:cNvPr>
            <p:cNvSpPr/>
            <p:nvPr/>
          </p:nvSpPr>
          <p:spPr>
            <a:xfrm>
              <a:off x="3395456" y="4250294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3C775988-61F5-4621-B9C0-968BBA3D569C}"/>
                </a:ext>
              </a:extLst>
            </p:cNvPr>
            <p:cNvCxnSpPr>
              <a:cxnSpLocks/>
              <a:stCxn id="43" idx="2"/>
              <a:endCxn id="73" idx="0"/>
            </p:cNvCxnSpPr>
            <p:nvPr/>
          </p:nvCxnSpPr>
          <p:spPr>
            <a:xfrm flipH="1">
              <a:off x="4206033" y="3331814"/>
              <a:ext cx="12999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A326F03A-4A72-4EC7-B8FA-CC4FE52FF858}"/>
              </a:ext>
            </a:extLst>
          </p:cNvPr>
          <p:cNvSpPr txBox="1"/>
          <p:nvPr/>
        </p:nvSpPr>
        <p:spPr>
          <a:xfrm>
            <a:off x="1071774" y="1151567"/>
            <a:ext cx="1199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bottles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983487BF-81CB-4C64-8D67-9E785296BF3F}"/>
              </a:ext>
            </a:extLst>
          </p:cNvPr>
          <p:cNvSpPr txBox="1"/>
          <p:nvPr/>
        </p:nvSpPr>
        <p:spPr>
          <a:xfrm>
            <a:off x="3703716" y="1129208"/>
            <a:ext cx="16611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envelopes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0C35CB6-D48D-4AD1-99A2-6E23A5CEE6E0}"/>
              </a:ext>
            </a:extLst>
          </p:cNvPr>
          <p:cNvSpPr txBox="1"/>
          <p:nvPr/>
        </p:nvSpPr>
        <p:spPr>
          <a:xfrm>
            <a:off x="6966116" y="1086139"/>
            <a:ext cx="83574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cans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6214E09B-306B-4BD6-A975-A25B270F2218}"/>
              </a:ext>
            </a:extLst>
          </p:cNvPr>
          <p:cNvSpPr txBox="1"/>
          <p:nvPr/>
        </p:nvSpPr>
        <p:spPr>
          <a:xfrm>
            <a:off x="3918024" y="4632845"/>
            <a:ext cx="122761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light bulbs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DACFE95D-CBB1-4B2E-AFFF-3434645813F0}"/>
              </a:ext>
            </a:extLst>
          </p:cNvPr>
          <p:cNvSpPr txBox="1"/>
          <p:nvPr/>
        </p:nvSpPr>
        <p:spPr>
          <a:xfrm>
            <a:off x="7014349" y="4565257"/>
            <a:ext cx="132977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plastic bags</a:t>
            </a:r>
          </a:p>
        </p:txBody>
      </p:sp>
    </p:spTree>
    <p:extLst>
      <p:ext uri="{BB962C8B-B14F-4D97-AF65-F5344CB8AC3E}">
        <p14:creationId xmlns:p14="http://schemas.microsoft.com/office/powerpoint/2010/main" val="444772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78" grpId="0"/>
      <p:bldP spid="79" grpId="0"/>
      <p:bldP spid="80" grpId="0"/>
      <p:bldP spid="8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" name="Group 72">
            <a:extLst>
              <a:ext uri="{FF2B5EF4-FFF2-40B4-BE49-F238E27FC236}">
                <a16:creationId xmlns:a16="http://schemas.microsoft.com/office/drawing/2014/main" id="{AFFC5E46-3EFF-41F2-805C-2B86086C6085}"/>
              </a:ext>
            </a:extLst>
          </p:cNvPr>
          <p:cNvGrpSpPr/>
          <p:nvPr/>
        </p:nvGrpSpPr>
        <p:grpSpPr>
          <a:xfrm>
            <a:off x="829785" y="901864"/>
            <a:ext cx="7643336" cy="4685088"/>
            <a:chOff x="497278" y="587832"/>
            <a:chExt cx="7643336" cy="4685088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4C2340AF-073C-48AE-A286-63C245D3F436}"/>
                </a:ext>
              </a:extLst>
            </p:cNvPr>
            <p:cNvCxnSpPr>
              <a:cxnSpLocks/>
              <a:stCxn id="88" idx="1"/>
              <a:endCxn id="80" idx="0"/>
            </p:cNvCxnSpPr>
            <p:nvPr/>
          </p:nvCxnSpPr>
          <p:spPr>
            <a:xfrm flipH="1">
              <a:off x="1355981" y="2929043"/>
              <a:ext cx="2041179" cy="1276866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9589F08A-5346-4F25-B3B2-396C6312105C}"/>
                </a:ext>
              </a:extLst>
            </p:cNvPr>
            <p:cNvCxnSpPr>
              <a:cxnSpLocks/>
              <a:stCxn id="79" idx="2"/>
              <a:endCxn id="88" idx="3"/>
            </p:cNvCxnSpPr>
            <p:nvPr/>
          </p:nvCxnSpPr>
          <p:spPr>
            <a:xfrm flipH="1">
              <a:off x="5040903" y="1610458"/>
              <a:ext cx="1957245" cy="1318585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CE2F0E6-F590-4E46-BE66-627FF3716259}"/>
                </a:ext>
              </a:extLst>
            </p:cNvPr>
            <p:cNvCxnSpPr>
              <a:cxnSpLocks/>
            </p:cNvCxnSpPr>
            <p:nvPr/>
          </p:nvCxnSpPr>
          <p:spPr>
            <a:xfrm>
              <a:off x="5040903" y="2958736"/>
              <a:ext cx="1897828" cy="1247173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69EC02C7-045B-4D5E-BC6F-A5CBD1908C8C}"/>
                </a:ext>
              </a:extLst>
            </p:cNvPr>
            <p:cNvCxnSpPr>
              <a:cxnSpLocks/>
              <a:stCxn id="78" idx="2"/>
              <a:endCxn id="88" idx="1"/>
            </p:cNvCxnSpPr>
            <p:nvPr/>
          </p:nvCxnSpPr>
          <p:spPr>
            <a:xfrm>
              <a:off x="1354180" y="1622096"/>
              <a:ext cx="2042980" cy="1306947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78" name="Rounded Rectangle 50">
              <a:extLst>
                <a:ext uri="{FF2B5EF4-FFF2-40B4-BE49-F238E27FC236}">
                  <a16:creationId xmlns:a16="http://schemas.microsoft.com/office/drawing/2014/main" id="{F6A09317-C290-4E84-A080-021EEAB6227A}"/>
                </a:ext>
              </a:extLst>
            </p:cNvPr>
            <p:cNvSpPr/>
            <p:nvPr/>
          </p:nvSpPr>
          <p:spPr>
            <a:xfrm>
              <a:off x="497278" y="599470"/>
              <a:ext cx="1713804" cy="1022626"/>
            </a:xfrm>
            <a:prstGeom prst="roundRect">
              <a:avLst>
                <a:gd name="adj" fmla="val 14016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9" name="Rounded Rectangle 51">
              <a:extLst>
                <a:ext uri="{FF2B5EF4-FFF2-40B4-BE49-F238E27FC236}">
                  <a16:creationId xmlns:a16="http://schemas.microsoft.com/office/drawing/2014/main" id="{A0D18C0D-849F-43B4-83EA-46B1788ACDCD}"/>
                </a:ext>
              </a:extLst>
            </p:cNvPr>
            <p:cNvSpPr/>
            <p:nvPr/>
          </p:nvSpPr>
          <p:spPr>
            <a:xfrm>
              <a:off x="6187571" y="587832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0" name="Rounded Rectangle 52">
              <a:extLst>
                <a:ext uri="{FF2B5EF4-FFF2-40B4-BE49-F238E27FC236}">
                  <a16:creationId xmlns:a16="http://schemas.microsoft.com/office/drawing/2014/main" id="{3C6045F1-B848-4840-AE55-830B85E2E279}"/>
                </a:ext>
              </a:extLst>
            </p:cNvPr>
            <p:cNvSpPr/>
            <p:nvPr/>
          </p:nvSpPr>
          <p:spPr>
            <a:xfrm>
              <a:off x="499078" y="4205909"/>
              <a:ext cx="1713805" cy="1022626"/>
            </a:xfrm>
            <a:prstGeom prst="roundRect">
              <a:avLst>
                <a:gd name="adj" fmla="val 18372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1" name="Rounded Rectangle 53">
              <a:extLst>
                <a:ext uri="{FF2B5EF4-FFF2-40B4-BE49-F238E27FC236}">
                  <a16:creationId xmlns:a16="http://schemas.microsoft.com/office/drawing/2014/main" id="{6999597D-5190-4103-820E-CFFA9C7CCB38}"/>
                </a:ext>
              </a:extLst>
            </p:cNvPr>
            <p:cNvSpPr/>
            <p:nvPr/>
          </p:nvSpPr>
          <p:spPr>
            <a:xfrm>
              <a:off x="6519461" y="4205909"/>
              <a:ext cx="1621153" cy="1022626"/>
            </a:xfrm>
            <a:prstGeom prst="roundRect">
              <a:avLst>
                <a:gd name="adj" fmla="val 18750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2" name="Rounded Rectangle 51">
              <a:extLst>
                <a:ext uri="{FF2B5EF4-FFF2-40B4-BE49-F238E27FC236}">
                  <a16:creationId xmlns:a16="http://schemas.microsoft.com/office/drawing/2014/main" id="{99E00EB3-DEF8-4461-B2FC-DA684AEFE6A2}"/>
                </a:ext>
              </a:extLst>
            </p:cNvPr>
            <p:cNvSpPr/>
            <p:nvPr/>
          </p:nvSpPr>
          <p:spPr>
            <a:xfrm>
              <a:off x="3388750" y="614766"/>
              <a:ext cx="162115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45621E4C-ABD0-4E09-96BA-34669D47B02A}"/>
                </a:ext>
              </a:extLst>
            </p:cNvPr>
            <p:cNvCxnSpPr>
              <a:cxnSpLocks/>
              <a:stCxn id="82" idx="2"/>
              <a:endCxn id="88" idx="0"/>
            </p:cNvCxnSpPr>
            <p:nvPr/>
          </p:nvCxnSpPr>
          <p:spPr>
            <a:xfrm>
              <a:off x="4199327" y="1637392"/>
              <a:ext cx="19705" cy="888879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BE10E522-C1EF-4400-9189-403E0BB321E0}"/>
                </a:ext>
              </a:extLst>
            </p:cNvPr>
            <p:cNvSpPr txBox="1"/>
            <p:nvPr/>
          </p:nvSpPr>
          <p:spPr>
            <a:xfrm>
              <a:off x="534108" y="4446050"/>
              <a:ext cx="164374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glass</a:t>
              </a:r>
            </a:p>
          </p:txBody>
        </p:sp>
        <p:grpSp>
          <p:nvGrpSpPr>
            <p:cNvPr id="85" name="Group 84">
              <a:extLst>
                <a:ext uri="{FF2B5EF4-FFF2-40B4-BE49-F238E27FC236}">
                  <a16:creationId xmlns:a16="http://schemas.microsoft.com/office/drawing/2014/main" id="{1CAED2CF-D1CB-448D-B531-93B028200906}"/>
                </a:ext>
              </a:extLst>
            </p:cNvPr>
            <p:cNvGrpSpPr/>
            <p:nvPr/>
          </p:nvGrpSpPr>
          <p:grpSpPr>
            <a:xfrm>
              <a:off x="3397160" y="2526271"/>
              <a:ext cx="1643743" cy="805543"/>
              <a:chOff x="3397160" y="2526271"/>
              <a:chExt cx="1643743" cy="805543"/>
            </a:xfrm>
          </p:grpSpPr>
          <p:sp>
            <p:nvSpPr>
              <p:cNvPr id="88" name="Rounded Rectangle 42">
                <a:extLst>
                  <a:ext uri="{FF2B5EF4-FFF2-40B4-BE49-F238E27FC236}">
                    <a16:creationId xmlns:a16="http://schemas.microsoft.com/office/drawing/2014/main" id="{4CC5F4F1-F0F1-445F-B4FC-5EF0CFBA24B2}"/>
                  </a:ext>
                </a:extLst>
              </p:cNvPr>
              <p:cNvSpPr/>
              <p:nvPr/>
            </p:nvSpPr>
            <p:spPr>
              <a:xfrm>
                <a:off x="3397160" y="2526271"/>
                <a:ext cx="1643743" cy="805543"/>
              </a:xfrm>
              <a:prstGeom prst="roundRect">
                <a:avLst>
                  <a:gd name="adj" fmla="val 50000"/>
                </a:avLst>
              </a:prstGeom>
              <a:solidFill>
                <a:srgbClr val="35BEA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9" name="TextBox 88">
                <a:extLst>
                  <a:ext uri="{FF2B5EF4-FFF2-40B4-BE49-F238E27FC236}">
                    <a16:creationId xmlns:a16="http://schemas.microsoft.com/office/drawing/2014/main" id="{B71EC30B-E4AC-4E12-825A-4FFF86E14AC4}"/>
                  </a:ext>
                </a:extLst>
              </p:cNvPr>
              <p:cNvSpPr txBox="1"/>
              <p:nvPr/>
            </p:nvSpPr>
            <p:spPr>
              <a:xfrm>
                <a:off x="3560189" y="2697126"/>
                <a:ext cx="129168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/>
                  <a:t>Recycle</a:t>
                </a:r>
              </a:p>
            </p:txBody>
          </p:sp>
        </p:grpSp>
        <p:sp>
          <p:nvSpPr>
            <p:cNvPr id="86" name="Rounded Rectangle 51">
              <a:extLst>
                <a:ext uri="{FF2B5EF4-FFF2-40B4-BE49-F238E27FC236}">
                  <a16:creationId xmlns:a16="http://schemas.microsoft.com/office/drawing/2014/main" id="{9372633C-CA68-4FAF-B400-5DCF51841A6C}"/>
                </a:ext>
              </a:extLst>
            </p:cNvPr>
            <p:cNvSpPr/>
            <p:nvPr/>
          </p:nvSpPr>
          <p:spPr>
            <a:xfrm>
              <a:off x="3213819" y="4250294"/>
              <a:ext cx="1971013" cy="1022626"/>
            </a:xfrm>
            <a:prstGeom prst="roundRect">
              <a:avLst>
                <a:gd name="adj" fmla="val 16667"/>
              </a:avLst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7" name="Straight Connector 86">
              <a:extLst>
                <a:ext uri="{FF2B5EF4-FFF2-40B4-BE49-F238E27FC236}">
                  <a16:creationId xmlns:a16="http://schemas.microsoft.com/office/drawing/2014/main" id="{B1360172-9031-4C8F-80E5-05E45386782E}"/>
                </a:ext>
              </a:extLst>
            </p:cNvPr>
            <p:cNvCxnSpPr>
              <a:cxnSpLocks/>
              <a:stCxn id="88" idx="2"/>
              <a:endCxn id="86" idx="0"/>
            </p:cNvCxnSpPr>
            <p:nvPr/>
          </p:nvCxnSpPr>
          <p:spPr>
            <a:xfrm flipH="1">
              <a:off x="4199326" y="3331814"/>
              <a:ext cx="19706" cy="918480"/>
            </a:xfrm>
            <a:prstGeom prst="line">
              <a:avLst/>
            </a:prstGeom>
            <a:ln w="38100">
              <a:solidFill>
                <a:srgbClr val="C8DB53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CABA41C5-37AB-4015-B6D8-4DE084807628}"/>
              </a:ext>
            </a:extLst>
          </p:cNvPr>
          <p:cNvSpPr txBox="1"/>
          <p:nvPr/>
        </p:nvSpPr>
        <p:spPr>
          <a:xfrm>
            <a:off x="1081639" y="960010"/>
            <a:ext cx="1200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plastic </a:t>
            </a:r>
          </a:p>
          <a:p>
            <a:pPr algn="ctr"/>
            <a:r>
              <a:rPr lang="en-US" sz="2800" dirty="0">
                <a:solidFill>
                  <a:srgbClr val="007E39"/>
                </a:solidFill>
              </a:rPr>
              <a:t>boxes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444627CD-A983-4366-8485-464F8A802206}"/>
              </a:ext>
            </a:extLst>
          </p:cNvPr>
          <p:cNvSpPr txBox="1"/>
          <p:nvPr/>
        </p:nvSpPr>
        <p:spPr>
          <a:xfrm>
            <a:off x="4008514" y="1129208"/>
            <a:ext cx="10533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007E39"/>
                </a:solidFill>
              </a:rPr>
              <a:t>books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AE373913-FA21-4CCB-B39D-C451879E6BB0}"/>
              </a:ext>
            </a:extLst>
          </p:cNvPr>
          <p:cNvSpPr txBox="1"/>
          <p:nvPr/>
        </p:nvSpPr>
        <p:spPr>
          <a:xfrm>
            <a:off x="6730585" y="936124"/>
            <a:ext cx="1200137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plastic </a:t>
            </a:r>
          </a:p>
          <a:p>
            <a:pPr algn="ctr"/>
            <a:r>
              <a:rPr lang="en-US" sz="2800" dirty="0">
                <a:solidFill>
                  <a:srgbClr val="007E39"/>
                </a:solidFill>
              </a:rPr>
              <a:t>bags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EB40B757-93A3-415B-B2F0-EA2A558C8D67}"/>
              </a:ext>
            </a:extLst>
          </p:cNvPr>
          <p:cNvSpPr txBox="1"/>
          <p:nvPr/>
        </p:nvSpPr>
        <p:spPr>
          <a:xfrm>
            <a:off x="3546326" y="4841325"/>
            <a:ext cx="1971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newspapers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B1FC3CF0-1A7D-4D74-9940-204E9405235D}"/>
              </a:ext>
            </a:extLst>
          </p:cNvPr>
          <p:cNvSpPr txBox="1"/>
          <p:nvPr/>
        </p:nvSpPr>
        <p:spPr>
          <a:xfrm>
            <a:off x="7014349" y="4759215"/>
            <a:ext cx="132977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007E39"/>
                </a:solidFill>
              </a:rPr>
              <a:t>cans</a:t>
            </a:r>
          </a:p>
        </p:txBody>
      </p:sp>
    </p:spTree>
    <p:extLst>
      <p:ext uri="{BB962C8B-B14F-4D97-AF65-F5344CB8AC3E}">
        <p14:creationId xmlns:p14="http://schemas.microsoft.com/office/powerpoint/2010/main" val="281962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0" grpId="0"/>
      <p:bldP spid="91" grpId="0"/>
      <p:bldP spid="92" grpId="0"/>
      <p:bldP spid="93" grpId="0"/>
      <p:bldP spid="9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091691" y="2573874"/>
            <a:ext cx="4824776" cy="1717040"/>
            <a:chOff x="2094743" y="1826837"/>
            <a:chExt cx="4824776" cy="1717040"/>
          </a:xfrm>
        </p:grpSpPr>
        <p:grpSp>
          <p:nvGrpSpPr>
            <p:cNvPr id="12" name="Group 11"/>
            <p:cNvGrpSpPr/>
            <p:nvPr/>
          </p:nvGrpSpPr>
          <p:grpSpPr>
            <a:xfrm>
              <a:off x="2094743" y="1826837"/>
              <a:ext cx="4824776" cy="777611"/>
              <a:chOff x="2100847" y="1826837"/>
              <a:chExt cx="4824776" cy="77761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09000" y="1829932"/>
                <a:ext cx="3916623" cy="732987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100847" y="1826837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>
                  <a:solidFill>
                    <a:srgbClr val="0084B1"/>
                  </a:solidFill>
                </a:rPr>
                <a:t>Grammar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09624388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2728</TotalTime>
  <Words>828</Words>
  <Application>Microsoft Office PowerPoint</Application>
  <PresentationFormat>On-screen Show (4:3)</PresentationFormat>
  <Paragraphs>146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2" baseType="lpstr">
      <vt:lpstr>Arial</vt:lpstr>
      <vt:lpstr>Calibri</vt:lpstr>
      <vt:lpstr>Calibri Light</vt:lpstr>
      <vt:lpstr>Wingdings</vt:lpstr>
      <vt:lpstr>Wingdings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Hoai Linh</cp:lastModifiedBy>
  <cp:revision>161</cp:revision>
  <dcterms:created xsi:type="dcterms:W3CDTF">2020-12-09T02:04:09Z</dcterms:created>
  <dcterms:modified xsi:type="dcterms:W3CDTF">2023-07-07T10:13:50Z</dcterms:modified>
</cp:coreProperties>
</file>