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8288000" cy="10287000"/>
  <p:notesSz cx="6858000" cy="9144000"/>
  <p:embeddedFontLst>
    <p:embeddedFont>
      <p:font typeface="Alata" panose="020B0604020202020204" charset="-93"/>
      <p:regular r:id="rId30"/>
    </p:embeddedFont>
    <p:embeddedFont>
      <p:font typeface="DejaVu Serif" panose="020B0604020202020204" charset="0"/>
      <p:regular r:id="rId31"/>
    </p:embeddedFont>
    <p:embeddedFont>
      <p:font typeface="Public Sans Bold" panose="020B0604020202020204" charset="-93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igmar One" panose="020B0604020202020204" charset="-93"/>
      <p:regular r:id="rId37"/>
    </p:embeddedFont>
    <p:embeddedFont>
      <p:font typeface="Noto Sans" panose="020B0604020202020204" charset="0"/>
      <p:regular r:id="rId38"/>
      <p:bold r:id="rId39"/>
      <p:italic r:id="rId40"/>
      <p:boldItalic r:id="rId41"/>
    </p:embeddedFont>
    <p:embeddedFont>
      <p:font typeface="Arimo" panose="020B0604020202020204" charset="0"/>
      <p:regular r:id="rId42"/>
    </p:embeddedFont>
    <p:embeddedFont>
      <p:font typeface="TT Norms" panose="020B0604020202020204" charset="0"/>
      <p:regular r:id="rId43"/>
    </p:embeddedFont>
    <p:embeddedFont>
      <p:font typeface="Alegreya Sans Bold" panose="020B0604020202020204" charset="0"/>
      <p:regular r:id="rId44"/>
    </p:embeddedFont>
    <p:embeddedFont>
      <p:font typeface="Nunito Sans Regular" panose="020B0604020202020204" charset="-93"/>
      <p:regular r:id="rId45"/>
    </p:embeddedFont>
    <p:embeddedFont>
      <p:font typeface="Public Sans" panose="020B0604020202020204" charset="-9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1006F-D275-4292-BB44-A05D7033F8A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EFB89-DE47-4438-A06B-63491BD5F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EFB89-DE47-4438-A06B-63491BD5F6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7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1.sv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72.svg"/><Relationship Id="rId2" Type="http://schemas.openxmlformats.org/officeDocument/2006/relationships/image" Target="../media/image44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48.png"/><Relationship Id="rId1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sv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sv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9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3.emf"/><Relationship Id="rId5" Type="http://schemas.openxmlformats.org/officeDocument/2006/relationships/image" Target="../media/image91.sv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60.png"/><Relationship Id="rId9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5.pn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8.wmf"/><Relationship Id="rId5" Type="http://schemas.openxmlformats.org/officeDocument/2006/relationships/image" Target="../media/image96.sv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64.png"/><Relationship Id="rId9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808811" y="-1822797"/>
            <a:ext cx="5617623" cy="5423559"/>
          </a:xfrm>
          <a:prstGeom prst="rect">
            <a:avLst/>
          </a:prstGeom>
        </p:spPr>
      </p:pic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9390" y="7092759"/>
            <a:ext cx="6757048" cy="6388482"/>
          </a:xfrm>
          <a:prstGeom prst="rect">
            <a:avLst/>
          </a:prstGeom>
        </p:spPr>
      </p:pic>
      <p:pic>
        <p:nvPicPr>
          <p:cNvPr id="4" name="Picture 4" descr="n25 Fb Nguyen Phu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99035" y="-1714110"/>
            <a:ext cx="5572982" cy="5015684"/>
          </a:xfrm>
          <a:prstGeom prst="rect">
            <a:avLst/>
          </a:prstGeom>
        </p:spPr>
      </p:pic>
      <p:pic>
        <p:nvPicPr>
          <p:cNvPr id="5" name="Picture 5" descr="n25 Fb Nguyen Phu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84527" y="6065732"/>
            <a:ext cx="4956216" cy="5222067"/>
          </a:xfrm>
          <a:prstGeom prst="rect">
            <a:avLst/>
          </a:prstGeom>
        </p:spPr>
      </p:pic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10"/>
          <a:srcRect l="12558" r="12558" b="19119"/>
          <a:stretch>
            <a:fillRect/>
          </a:stretch>
        </p:blipFill>
        <p:spPr>
          <a:xfrm>
            <a:off x="2376540" y="2403859"/>
            <a:ext cx="13534921" cy="591915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8743419" y="0"/>
            <a:ext cx="9544581" cy="10287000"/>
            <a:chOff x="0" y="0"/>
            <a:chExt cx="1272610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872" b="13872"/>
            <a:stretch>
              <a:fillRect/>
            </a:stretch>
          </p:blipFill>
          <p:spPr>
            <a:xfrm>
              <a:off x="0" y="0"/>
              <a:ext cx="12726108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608" r="3608"/>
            <a:stretch>
              <a:fillRect/>
            </a:stretch>
          </p:blipFill>
          <p:spPr>
            <a:xfrm>
              <a:off x="0" y="6858000"/>
              <a:ext cx="6363054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8694" r="8694"/>
            <a:stretch>
              <a:fillRect/>
            </a:stretch>
          </p:blipFill>
          <p:spPr>
            <a:xfrm>
              <a:off x="6363054" y="6858000"/>
              <a:ext cx="6363054" cy="6858000"/>
            </a:xfrm>
            <a:prstGeom prst="rect">
              <a:avLst/>
            </a:prstGeom>
          </p:spPr>
        </p:pic>
      </p:grpSp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31030" y="841321"/>
            <a:ext cx="5409011" cy="4415720"/>
          </a:xfrm>
          <a:prstGeom prst="rect">
            <a:avLst/>
          </a:prstGeom>
        </p:spPr>
      </p:pic>
      <p:sp>
        <p:nvSpPr>
          <p:cNvPr id="7" name="AutoShape 7" descr="n25 Fb Nguyen Phuong"/>
          <p:cNvSpPr/>
          <p:nvPr/>
        </p:nvSpPr>
        <p:spPr>
          <a:xfrm>
            <a:off x="514337" y="2505622"/>
            <a:ext cx="7264677" cy="67526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 descr="n25 Fb Nguyen Phuong"/>
          <p:cNvSpPr txBox="1"/>
          <p:nvPr/>
        </p:nvSpPr>
        <p:spPr>
          <a:xfrm>
            <a:off x="860560" y="2567346"/>
            <a:ext cx="6572231" cy="681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5.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a)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đun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nước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bằng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ấm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sử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dụng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bàn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là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sấy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tóc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,...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b)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một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số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móc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địa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đại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dương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,...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c)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Quang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mặt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trời</a:t>
            </a:r>
            <a:endParaRPr lang="en-US" sz="3499" dirty="0">
              <a:solidFill>
                <a:srgbClr val="32478C"/>
              </a:solidFill>
              <a:latin typeface="Alata Bold"/>
            </a:endParaRP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d)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Quang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chuyển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bắn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pháo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hoa</a:t>
            </a:r>
            <a:endParaRPr lang="en-US" sz="3499" dirty="0">
              <a:solidFill>
                <a:srgbClr val="32478C"/>
              </a:solidFill>
              <a:latin typeface="Alata Bold"/>
            </a:endParaRPr>
          </a:p>
          <a:p>
            <a:pPr>
              <a:lnSpc>
                <a:spcPts val="4199"/>
              </a:lnSpc>
            </a:pPr>
            <a:endParaRPr lang="en-US" sz="3499" dirty="0">
              <a:solidFill>
                <a:srgbClr val="32478C"/>
              </a:solidFill>
              <a:latin typeface="Alata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25 Fb Nguyen Phuong"/>
          <p:cNvSpPr/>
          <p:nvPr/>
        </p:nvSpPr>
        <p:spPr>
          <a:xfrm>
            <a:off x="8270643" y="3718537"/>
            <a:ext cx="8988657" cy="4796254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18669" y="1213560"/>
            <a:ext cx="8313335" cy="7859881"/>
          </a:xfrm>
          <a:prstGeom prst="rect">
            <a:avLst/>
          </a:prstGeom>
        </p:spPr>
      </p:pic>
      <p:grpSp>
        <p:nvGrpSpPr>
          <p:cNvPr id="4" name="Group 4" descr="n25 Fb Nguyen Phuong"/>
          <p:cNvGrpSpPr>
            <a:grpSpLocks noChangeAspect="1"/>
          </p:cNvGrpSpPr>
          <p:nvPr/>
        </p:nvGrpSpPr>
        <p:grpSpPr>
          <a:xfrm>
            <a:off x="1028700" y="1910530"/>
            <a:ext cx="6465966" cy="64659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911" r="-37911"/>
              </a:stretch>
            </a:blipFill>
          </p:spPr>
        </p:sp>
      </p:grpSp>
      <p:sp>
        <p:nvSpPr>
          <p:cNvPr id="6" name="TextBox 6" descr="n25 Fb Nguyen Phuong"/>
          <p:cNvSpPr txBox="1"/>
          <p:nvPr/>
        </p:nvSpPr>
        <p:spPr>
          <a:xfrm>
            <a:off x="8270643" y="1762503"/>
            <a:ext cx="8988657" cy="114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KẾT LUẬN</a:t>
            </a:r>
          </a:p>
        </p:txBody>
      </p:sp>
      <p:sp>
        <p:nvSpPr>
          <p:cNvPr id="7" name="TextBox 7" descr="n25 Fb Nguyen Phuong"/>
          <p:cNvSpPr txBox="1"/>
          <p:nvPr/>
        </p:nvSpPr>
        <p:spPr>
          <a:xfrm>
            <a:off x="8663993" y="3963593"/>
            <a:ext cx="8338101" cy="452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69"/>
              </a:lnSpc>
              <a:spcBef>
                <a:spcPct val="0"/>
              </a:spcBef>
            </a:pPr>
            <a:r>
              <a:rPr lang="en-US" sz="5426" dirty="0">
                <a:solidFill>
                  <a:srgbClr val="32478C"/>
                </a:solidFill>
                <a:latin typeface="Alata"/>
              </a:rPr>
              <a:t>“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thể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dạng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này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dạng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khác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hoặc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vật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này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vật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khác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luôn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bảo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toàn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.”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8334" y="3438342"/>
            <a:ext cx="5946645" cy="6515249"/>
          </a:xfrm>
          <a:prstGeom prst="rect">
            <a:avLst/>
          </a:prstGeom>
        </p:spPr>
      </p:pic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797321" y="1959574"/>
            <a:ext cx="4238562" cy="3460208"/>
          </a:xfrm>
          <a:prstGeom prst="rect">
            <a:avLst/>
          </a:prstGeom>
        </p:spPr>
      </p:pic>
      <p:sp>
        <p:nvSpPr>
          <p:cNvPr id="4" name="AutoShape 4" descr="n25 Fb Nguyen Phuong"/>
          <p:cNvSpPr/>
          <p:nvPr/>
        </p:nvSpPr>
        <p:spPr>
          <a:xfrm>
            <a:off x="7412317" y="3521215"/>
            <a:ext cx="9846983" cy="1622285"/>
          </a:xfrm>
          <a:prstGeom prst="rect">
            <a:avLst/>
          </a:prstGeom>
          <a:solidFill>
            <a:srgbClr val="FBBE25"/>
          </a:solidFill>
        </p:spPr>
      </p:sp>
      <p:sp>
        <p:nvSpPr>
          <p:cNvPr id="5" name="AutoShape 5" descr="n25 Fb Nguyen Phuong"/>
          <p:cNvSpPr/>
          <p:nvPr/>
        </p:nvSpPr>
        <p:spPr>
          <a:xfrm>
            <a:off x="7412317" y="5655222"/>
            <a:ext cx="9846983" cy="1469071"/>
          </a:xfrm>
          <a:prstGeom prst="rect">
            <a:avLst/>
          </a:prstGeom>
          <a:solidFill>
            <a:srgbClr val="FBBE25"/>
          </a:solidFill>
        </p:spPr>
      </p:sp>
      <p:grpSp>
        <p:nvGrpSpPr>
          <p:cNvPr id="6" name="Group 6" descr="n25 Fb Nguyen Phuong"/>
          <p:cNvGrpSpPr>
            <a:grpSpLocks noChangeAspect="1"/>
          </p:cNvGrpSpPr>
          <p:nvPr/>
        </p:nvGrpSpPr>
        <p:grpSpPr>
          <a:xfrm>
            <a:off x="1028700" y="3689678"/>
            <a:ext cx="5400181" cy="540015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557" r="-7557"/>
              </a:stretch>
            </a:blipFill>
          </p:spPr>
        </p:sp>
      </p:grpSp>
      <p:sp>
        <p:nvSpPr>
          <p:cNvPr id="8" name="TextBox 8" descr="n25 Fb Nguyen Phuong"/>
          <p:cNvSpPr txBox="1"/>
          <p:nvPr/>
        </p:nvSpPr>
        <p:spPr>
          <a:xfrm>
            <a:off x="1028700" y="1280912"/>
            <a:ext cx="13912357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II. CÔNG CƠ HỌC</a:t>
            </a:r>
          </a:p>
        </p:txBody>
      </p:sp>
      <p:sp>
        <p:nvSpPr>
          <p:cNvPr id="9" name="TextBox 9" descr="n25 Fb Nguyen Phuong"/>
          <p:cNvSpPr txBox="1"/>
          <p:nvPr/>
        </p:nvSpPr>
        <p:spPr>
          <a:xfrm>
            <a:off x="7994522" y="4067175"/>
            <a:ext cx="6466813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>
                <a:solidFill>
                  <a:srgbClr val="32478C"/>
                </a:solidFill>
                <a:latin typeface="Public Sans Bold"/>
              </a:rPr>
              <a:t>1. THỰC HIỆN CÔNG</a:t>
            </a:r>
          </a:p>
        </p:txBody>
      </p:sp>
      <p:sp>
        <p:nvSpPr>
          <p:cNvPr id="10" name="TextBox 10" descr="n25 Fb Nguyen Phuong"/>
          <p:cNvSpPr txBox="1"/>
          <p:nvPr/>
        </p:nvSpPr>
        <p:spPr>
          <a:xfrm>
            <a:off x="7984879" y="6044406"/>
            <a:ext cx="8234935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32478C"/>
                </a:solidFill>
                <a:latin typeface="Public Sans Bold"/>
              </a:rPr>
              <a:t>2. CÔNG THỨC TÍNH CÔNG</a:t>
            </a:r>
          </a:p>
        </p:txBody>
      </p:sp>
      <p:sp>
        <p:nvSpPr>
          <p:cNvPr id="11" name="AutoShape 11" descr="n25 Fb Nguyen Phuong"/>
          <p:cNvSpPr/>
          <p:nvPr/>
        </p:nvSpPr>
        <p:spPr>
          <a:xfrm>
            <a:off x="7412317" y="7724667"/>
            <a:ext cx="9846983" cy="1533633"/>
          </a:xfrm>
          <a:prstGeom prst="rect">
            <a:avLst/>
          </a:prstGeom>
          <a:solidFill>
            <a:srgbClr val="FBBE25"/>
          </a:solidFill>
        </p:spPr>
      </p:sp>
      <p:sp>
        <p:nvSpPr>
          <p:cNvPr id="12" name="TextBox 12" descr="n25 Fb Nguyen Phuong"/>
          <p:cNvSpPr txBox="1"/>
          <p:nvPr/>
        </p:nvSpPr>
        <p:spPr>
          <a:xfrm>
            <a:off x="7994522" y="8101806"/>
            <a:ext cx="8234935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dirty="0">
                <a:solidFill>
                  <a:srgbClr val="32478C"/>
                </a:solidFill>
                <a:latin typeface="Public Sans Bold"/>
              </a:rPr>
              <a:t>3. BÀI TẬP </a:t>
            </a:r>
            <a:r>
              <a:rPr lang="en-US" sz="4800">
                <a:solidFill>
                  <a:srgbClr val="32478C"/>
                </a:solidFill>
                <a:latin typeface="Public Sans Bold"/>
              </a:rPr>
              <a:t>VÍ DỤ</a:t>
            </a:r>
            <a:endParaRPr lang="en-US" sz="4800" dirty="0">
              <a:solidFill>
                <a:srgbClr val="32478C"/>
              </a:solidFill>
              <a:latin typeface="Public Sans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25 Fb Nguyen Phuong"/>
          <p:cNvSpPr/>
          <p:nvPr/>
        </p:nvSpPr>
        <p:spPr>
          <a:xfrm>
            <a:off x="1028700" y="2938364"/>
            <a:ext cx="8115300" cy="6319936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4" name="Picture 4" descr="n25 Fb Nguyen Phuo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50954" y="2938364"/>
            <a:ext cx="7766234" cy="6081584"/>
          </a:xfrm>
          <a:prstGeom prst="rect">
            <a:avLst/>
          </a:prstGeom>
        </p:spPr>
      </p:pic>
      <p:sp>
        <p:nvSpPr>
          <p:cNvPr id="5" name="TextBox 5" descr="n25 Fb Nguyen Phuong"/>
          <p:cNvSpPr txBox="1"/>
          <p:nvPr/>
        </p:nvSpPr>
        <p:spPr>
          <a:xfrm>
            <a:off x="1446632" y="3417987"/>
            <a:ext cx="7279436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32478C"/>
                </a:solidFill>
                <a:latin typeface="Alata"/>
              </a:rPr>
              <a:t>HS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đẩy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trên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mặt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bàn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trả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lời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các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câu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hỏi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sau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:</a:t>
            </a:r>
          </a:p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32478C"/>
                </a:solidFill>
                <a:latin typeface="Alata"/>
                <a:sym typeface="Wingdings" panose="05000000000000000000" pitchFamily="2" charset="2"/>
              </a:rPr>
              <a:t> </a:t>
            </a:r>
            <a:r>
              <a:rPr lang="en-US" sz="3999">
                <a:solidFill>
                  <a:srgbClr val="32478C"/>
                </a:solidFill>
                <a:latin typeface="Alata"/>
              </a:rPr>
              <a:t>Mô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tả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trạng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thái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ta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dụng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vào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32478C"/>
                </a:solidFill>
                <a:latin typeface="Alata"/>
                <a:sym typeface="Wingdings" panose="05000000000000000000" pitchFamily="2" charset="2"/>
              </a:rPr>
              <a:t> </a:t>
            </a:r>
            <a:r>
              <a:rPr lang="en-US" sz="3999">
                <a:solidFill>
                  <a:srgbClr val="32478C"/>
                </a:solidFill>
                <a:latin typeface="Alata"/>
              </a:rPr>
              <a:t>Có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những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nào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?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đó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gọi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gì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?</a:t>
            </a:r>
          </a:p>
        </p:txBody>
      </p:sp>
      <p:sp>
        <p:nvSpPr>
          <p:cNvPr id="7" name="TextBox 8" descr="n25 Fb Nguyen Phuong"/>
          <p:cNvSpPr txBox="1"/>
          <p:nvPr/>
        </p:nvSpPr>
        <p:spPr>
          <a:xfrm>
            <a:off x="1028700" y="1138037"/>
            <a:ext cx="11297722" cy="118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22"/>
              </a:lnSpc>
              <a:spcBef>
                <a:spcPct val="0"/>
              </a:spcBef>
            </a:pPr>
            <a:r>
              <a:rPr lang="en-US" sz="7325" dirty="0">
                <a:solidFill>
                  <a:srgbClr val="32478C"/>
                </a:solidFill>
                <a:latin typeface="Sigmar One"/>
              </a:rPr>
              <a:t>PHIẾU HỌC TẬP SỐ 3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5483" y="1823837"/>
            <a:ext cx="4915647" cy="5179321"/>
          </a:xfrm>
          <a:prstGeom prst="rect">
            <a:avLst/>
          </a:prstGeom>
        </p:spPr>
      </p:pic>
      <p:sp>
        <p:nvSpPr>
          <p:cNvPr id="3" name="AutoShape 3" descr="n25 Fb Nguyen Phuong"/>
          <p:cNvSpPr/>
          <p:nvPr/>
        </p:nvSpPr>
        <p:spPr>
          <a:xfrm>
            <a:off x="771519" y="3783242"/>
            <a:ext cx="4950346" cy="547505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 descr="n25 Fb Nguyen Phuong"/>
          <p:cNvSpPr txBox="1"/>
          <p:nvPr/>
        </p:nvSpPr>
        <p:spPr>
          <a:xfrm>
            <a:off x="1109446" y="4106019"/>
            <a:ext cx="4274492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Khi đẩy cuốn sách, ta tác dụng lực vào nó làm nó chuyển từ trạng thái đứng yên (v = 0, W</a:t>
            </a:r>
            <a:r>
              <a:rPr lang="en-US" sz="3500" baseline="-25000">
                <a:solidFill>
                  <a:srgbClr val="32478C"/>
                </a:solidFill>
                <a:latin typeface="Alata Bold"/>
              </a:rPr>
              <a:t>đ</a:t>
            </a:r>
            <a:r>
              <a:rPr lang="en-US" sz="3500">
                <a:solidFill>
                  <a:srgbClr val="32478C"/>
                </a:solidFill>
                <a:latin typeface="Alata Bold"/>
              </a:rPr>
              <a:t> = 0) sang trạng thái chuyển động nhanh dần (vận tốc tăng, động năng tăng)</a:t>
            </a:r>
          </a:p>
        </p:txBody>
      </p:sp>
      <p:sp>
        <p:nvSpPr>
          <p:cNvPr id="5" name="AutoShape 5" descr="n25 Fb Nguyen Phuong"/>
          <p:cNvSpPr/>
          <p:nvPr/>
        </p:nvSpPr>
        <p:spPr>
          <a:xfrm>
            <a:off x="6797417" y="4651229"/>
            <a:ext cx="4693165" cy="460707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68098" y="8230859"/>
            <a:ext cx="4258639" cy="4994139"/>
          </a:xfrm>
          <a:prstGeom prst="rect">
            <a:avLst/>
          </a:prstGeom>
        </p:spPr>
      </p:pic>
      <p:sp>
        <p:nvSpPr>
          <p:cNvPr id="8" name="TextBox 8" descr="n25 Fb Nguyen Phuong"/>
          <p:cNvSpPr txBox="1"/>
          <p:nvPr/>
        </p:nvSpPr>
        <p:spPr>
          <a:xfrm>
            <a:off x="1028700" y="1138037"/>
            <a:ext cx="11297722" cy="118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22"/>
              </a:lnSpc>
              <a:spcBef>
                <a:spcPct val="0"/>
              </a:spcBef>
            </a:pPr>
            <a:r>
              <a:rPr lang="en-US" sz="7325" dirty="0">
                <a:solidFill>
                  <a:srgbClr val="32478C"/>
                </a:solidFill>
                <a:latin typeface="Sigmar One"/>
              </a:rPr>
              <a:t>PHIẾU HỌC TẬP SỐ 3</a:t>
            </a:r>
          </a:p>
        </p:txBody>
      </p:sp>
      <p:sp>
        <p:nvSpPr>
          <p:cNvPr id="9" name="TextBox 9" descr="n25 Fb Nguyen Phuong"/>
          <p:cNvSpPr txBox="1"/>
          <p:nvPr/>
        </p:nvSpPr>
        <p:spPr>
          <a:xfrm>
            <a:off x="7087908" y="5133975"/>
            <a:ext cx="4144332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Năng lượng truyền từ tay sang cuốn sách làm cho vật có động năng. Quá trình đó gọi là thực hiện công.</a:t>
            </a:r>
          </a:p>
          <a:p>
            <a:pPr algn="just">
              <a:lnSpc>
                <a:spcPts val="4200"/>
              </a:lnSpc>
            </a:pPr>
            <a:endParaRPr lang="en-US" sz="3500">
              <a:solidFill>
                <a:srgbClr val="32478C"/>
              </a:solidFill>
              <a:latin typeface="Alata Bold"/>
            </a:endParaRPr>
          </a:p>
        </p:txBody>
      </p:sp>
      <p:pic>
        <p:nvPicPr>
          <p:cNvPr id="10" name="Picture 10" descr="n25 Fb Nguyen Phuo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66908" y="5044040"/>
            <a:ext cx="4880023" cy="382144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25 Fb Nguyen Phuong"/>
          <p:cNvSpPr/>
          <p:nvPr/>
        </p:nvSpPr>
        <p:spPr>
          <a:xfrm>
            <a:off x="739371" y="2830484"/>
            <a:ext cx="9558215" cy="6427816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1780" y="3071318"/>
            <a:ext cx="6889735" cy="6186982"/>
          </a:xfrm>
          <a:prstGeom prst="rect">
            <a:avLst/>
          </a:prstGeom>
        </p:spPr>
      </p:pic>
      <p:sp>
        <p:nvSpPr>
          <p:cNvPr id="4" name="TextBox 4" descr="n25 Fb Nguyen Phuong"/>
          <p:cNvSpPr txBox="1"/>
          <p:nvPr/>
        </p:nvSpPr>
        <p:spPr>
          <a:xfrm>
            <a:off x="739371" y="1095375"/>
            <a:ext cx="13075062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04" lvl="1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1. THỰC HIỆN CÔNG</a:t>
            </a:r>
          </a:p>
        </p:txBody>
      </p:sp>
      <p:sp>
        <p:nvSpPr>
          <p:cNvPr id="5" name="TextBox 5" descr="n25 Fb Nguyen Phuong"/>
          <p:cNvSpPr txBox="1"/>
          <p:nvPr/>
        </p:nvSpPr>
        <p:spPr>
          <a:xfrm>
            <a:off x="926323" y="3157575"/>
            <a:ext cx="9184310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90"/>
              </a:lnSpc>
              <a:spcBef>
                <a:spcPct val="0"/>
              </a:spcBef>
            </a:pPr>
            <a:r>
              <a:rPr lang="en-US" sz="5400" dirty="0">
                <a:solidFill>
                  <a:srgbClr val="32478C"/>
                </a:solidFill>
                <a:latin typeface="Alata"/>
              </a:rPr>
              <a:t>-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số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đo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phần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hoặc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trong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 marL="685800" indent="-685800" algn="just">
              <a:lnSpc>
                <a:spcPts val="6690"/>
              </a:lnSpc>
              <a:spcBef>
                <a:spcPct val="0"/>
              </a:spcBef>
              <a:buFontTx/>
              <a:buChar char="-"/>
            </a:pP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đơn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vị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jun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(J</a:t>
            </a:r>
            <a:r>
              <a:rPr lang="en-US" sz="5400">
                <a:solidFill>
                  <a:srgbClr val="32478C"/>
                </a:solidFill>
                <a:latin typeface="Alata"/>
              </a:rPr>
              <a:t>): </a:t>
            </a:r>
            <a:endParaRPr lang="en-US" sz="5400" dirty="0">
              <a:solidFill>
                <a:srgbClr val="32478C"/>
              </a:solidFill>
              <a:latin typeface="Alata"/>
            </a:endParaRPr>
          </a:p>
          <a:p>
            <a:pPr algn="ctr">
              <a:lnSpc>
                <a:spcPts val="6690"/>
              </a:lnSpc>
              <a:spcBef>
                <a:spcPct val="0"/>
              </a:spcBef>
            </a:pPr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lata"/>
              </a:rPr>
              <a:t>1J = 1N.m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Alat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9668790" y="1352118"/>
            <a:ext cx="7170227" cy="9525663"/>
          </a:xfrm>
          <a:prstGeom prst="rect">
            <a:avLst/>
          </a:prstGeom>
        </p:spPr>
      </p:pic>
      <p:grpSp>
        <p:nvGrpSpPr>
          <p:cNvPr id="3" name="Group 3" descr="n25 Fb Nguyen Phuong"/>
          <p:cNvGrpSpPr/>
          <p:nvPr/>
        </p:nvGrpSpPr>
        <p:grpSpPr>
          <a:xfrm>
            <a:off x="9537562" y="797131"/>
            <a:ext cx="7275955" cy="7871423"/>
            <a:chOff x="0" y="810282"/>
            <a:chExt cx="7569919" cy="10495230"/>
          </a:xfrm>
        </p:grpSpPr>
        <p:sp>
          <p:nvSpPr>
            <p:cNvPr id="4" name="TextBox 4"/>
            <p:cNvSpPr txBox="1"/>
            <p:nvPr/>
          </p:nvSpPr>
          <p:spPr>
            <a:xfrm>
              <a:off x="163058" y="810282"/>
              <a:ext cx="7406861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Phiếu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học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tập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số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4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68623"/>
              <a:ext cx="7406861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1.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Hãy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trao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đổi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với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bạn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để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chứng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minh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rằng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các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ví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dụ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mô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tả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ở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hình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dưới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đây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có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sự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bằng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cách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thực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hiện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công</a:t>
              </a:r>
              <a:endParaRPr lang="en-US" sz="2799" dirty="0">
                <a:solidFill>
                  <a:srgbClr val="000000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067258"/>
              <a:ext cx="7406861" cy="4238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2.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Khi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một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miếng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đồng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tiếp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xúc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với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ngọn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lửa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thì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ngọn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lửa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miếng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đồng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làm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nó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nóng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lên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.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Quá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trình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này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có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phải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hay không?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Tạisao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?</a:t>
              </a:r>
            </a:p>
            <a:p>
              <a:pPr>
                <a:lnSpc>
                  <a:spcPts val="4199"/>
                </a:lnSpc>
              </a:pPr>
              <a:endParaRPr lang="en-US" sz="2799" dirty="0">
                <a:solidFill>
                  <a:srgbClr val="000000"/>
                </a:solidFill>
                <a:latin typeface="Arimo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50818" y="1736457"/>
              <a:ext cx="368274" cy="1269909"/>
            </a:xfrm>
            <a:prstGeom prst="rect">
              <a:avLst/>
            </a:prstGeom>
          </p:spPr>
        </p:pic>
      </p:grpSp>
      <p:pic>
        <p:nvPicPr>
          <p:cNvPr id="8" name="Picture 8" descr="n25 Fb Nguyen Phu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8286883" y="1672719"/>
            <a:ext cx="408377" cy="1305857"/>
          </a:xfrm>
          <a:prstGeom prst="rect">
            <a:avLst/>
          </a:prstGeom>
        </p:spPr>
      </p:pic>
      <p:pic>
        <p:nvPicPr>
          <p:cNvPr id="9" name="Picture 9" descr="n25 Fb Nguyen Phu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436501">
            <a:off x="16908814" y="7039443"/>
            <a:ext cx="855898" cy="821662"/>
          </a:xfrm>
          <a:prstGeom prst="rect">
            <a:avLst/>
          </a:prstGeom>
        </p:spPr>
      </p:pic>
      <p:pic>
        <p:nvPicPr>
          <p:cNvPr id="10" name="Picture 10" descr="n25 Fb Nguyen Phu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36128" y="1600977"/>
            <a:ext cx="1875672" cy="2092800"/>
          </a:xfrm>
          <a:prstGeom prst="rect">
            <a:avLst/>
          </a:prstGeom>
        </p:spPr>
      </p:pic>
      <p:pic>
        <p:nvPicPr>
          <p:cNvPr id="11" name="Picture 11" descr="n25 Fb Nguyen Phuo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654509">
            <a:off x="9105616" y="8410413"/>
            <a:ext cx="945563" cy="833814"/>
          </a:xfrm>
          <a:prstGeom prst="rect">
            <a:avLst/>
          </a:prstGeom>
        </p:spPr>
      </p:pic>
      <p:pic>
        <p:nvPicPr>
          <p:cNvPr id="12" name="Picture 12" descr="n25 Fb Nguyen Phuong"/>
          <p:cNvPicPr>
            <a:picLocks noChangeAspect="1"/>
          </p:cNvPicPr>
          <p:nvPr/>
        </p:nvPicPr>
        <p:blipFill>
          <a:blip r:embed="rId14"/>
          <a:srcRect t="536" r="1389" b="536"/>
          <a:stretch>
            <a:fillRect/>
          </a:stretch>
        </p:blipFill>
        <p:spPr>
          <a:xfrm>
            <a:off x="253163" y="2834585"/>
            <a:ext cx="7844347" cy="6607328"/>
          </a:xfrm>
          <a:prstGeom prst="rect">
            <a:avLst/>
          </a:prstGeom>
        </p:spPr>
      </p:pic>
      <p:grpSp>
        <p:nvGrpSpPr>
          <p:cNvPr id="14" name="Group 13" descr="n25 Fb Nguyen Phuong"/>
          <p:cNvGrpSpPr/>
          <p:nvPr/>
        </p:nvGrpSpPr>
        <p:grpSpPr>
          <a:xfrm>
            <a:off x="208225" y="7772243"/>
            <a:ext cx="7863208" cy="1792622"/>
            <a:chOff x="18804" y="0"/>
            <a:chExt cx="4838946" cy="723900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8804" y="228600"/>
              <a:ext cx="2495797" cy="495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900" lvl="0" indent="-342900" algn="just">
                <a:spcAft>
                  <a:spcPts val="0"/>
                </a:spcAft>
                <a:buFont typeface="+mj-lt"/>
                <a:buAutoNum type="alphaLcParenR"/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nặng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dưới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542255" y="0"/>
              <a:ext cx="2315495" cy="721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Hỗn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xăng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không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xilanh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đốt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cháy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đẩy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pittong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7575" y="324058"/>
            <a:ext cx="984967" cy="860615"/>
          </a:xfrm>
          <a:prstGeom prst="rect">
            <a:avLst/>
          </a:prstGeom>
        </p:spPr>
      </p:pic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28204" y="7902087"/>
            <a:ext cx="851382" cy="850318"/>
          </a:xfrm>
          <a:prstGeom prst="rect">
            <a:avLst/>
          </a:prstGeom>
        </p:spPr>
      </p:pic>
      <p:pic>
        <p:nvPicPr>
          <p:cNvPr id="4" name="Picture 4" descr="n25 Fb Nguyen Phuo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1308">
            <a:off x="15724119" y="9329110"/>
            <a:ext cx="1884790" cy="1307573"/>
          </a:xfrm>
          <a:prstGeom prst="rect">
            <a:avLst/>
          </a:prstGeom>
        </p:spPr>
      </p:pic>
      <p:pic>
        <p:nvPicPr>
          <p:cNvPr id="5" name="Picture 5" descr="n25 Fb Nguyen Phuong"/>
          <p:cNvPicPr>
            <a:picLocks noChangeAspect="1"/>
          </p:cNvPicPr>
          <p:nvPr/>
        </p:nvPicPr>
        <p:blipFill>
          <a:blip r:embed="rId5"/>
          <a:srcRect b="18718"/>
          <a:stretch>
            <a:fillRect/>
          </a:stretch>
        </p:blipFill>
        <p:spPr>
          <a:xfrm>
            <a:off x="1583987" y="1028700"/>
            <a:ext cx="5310866" cy="7114105"/>
          </a:xfrm>
          <a:prstGeom prst="rect">
            <a:avLst/>
          </a:prstGeom>
        </p:spPr>
      </p:pic>
      <p:sp>
        <p:nvSpPr>
          <p:cNvPr id="6" name="TextBox 6" descr="n25 Fb Nguyen Phuong"/>
          <p:cNvSpPr txBox="1"/>
          <p:nvPr/>
        </p:nvSpPr>
        <p:spPr>
          <a:xfrm>
            <a:off x="9144000" y="2089590"/>
            <a:ext cx="8403841" cy="572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4"/>
              </a:lnSpc>
            </a:pPr>
            <a:r>
              <a:rPr lang="en-US" sz="3457" b="1" dirty="0">
                <a:solidFill>
                  <a:srgbClr val="001A47"/>
                </a:solidFill>
                <a:latin typeface="TT Norms"/>
              </a:rPr>
              <a:t>1a)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cơ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điện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đưa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nặng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chuyển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dưới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đất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lên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cao</a:t>
            </a:r>
            <a:endParaRPr lang="en-US" sz="3457" dirty="0">
              <a:solidFill>
                <a:srgbClr val="001A47"/>
              </a:solidFill>
              <a:latin typeface="TT Norms"/>
            </a:endParaRPr>
          </a:p>
          <a:p>
            <a:pPr algn="just">
              <a:lnSpc>
                <a:spcPts val="4494"/>
              </a:lnSpc>
            </a:pPr>
            <a:r>
              <a:rPr lang="en-US" sz="3457" dirty="0" err="1">
                <a:solidFill>
                  <a:srgbClr val="001A47"/>
                </a:solidFill>
                <a:latin typeface="Arimo"/>
              </a:rPr>
              <a:t>Khi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lên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cao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,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đã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làm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trạng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thái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đứng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yên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(v = 0;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Wđ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= 0) sang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trạng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thái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chuyển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(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tốc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,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).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của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nhận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được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lượng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của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ròng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rọc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truyền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sang.</a:t>
            </a:r>
          </a:p>
          <a:p>
            <a:pPr algn="just">
              <a:lnSpc>
                <a:spcPts val="4494"/>
              </a:lnSpc>
            </a:pPr>
            <a:r>
              <a:rPr lang="en-US" sz="3457">
                <a:solidFill>
                  <a:srgbClr val="001A47"/>
                </a:solidFill>
                <a:latin typeface="Arimo"/>
                <a:sym typeface="Symbol" panose="05050102010706020507" pitchFamily="18" charset="2"/>
              </a:rPr>
              <a:t> </a:t>
            </a:r>
            <a:r>
              <a:rPr lang="en-US" sz="3457">
                <a:solidFill>
                  <a:srgbClr val="001A47"/>
                </a:solidFill>
                <a:latin typeface="Arimo"/>
              </a:rPr>
              <a:t>Đã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có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sự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truyền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lượng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bằng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cách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hiện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err="1">
                <a:solidFill>
                  <a:srgbClr val="001A47"/>
                </a:solidFill>
                <a:latin typeface="Arimo"/>
              </a:rPr>
              <a:t>công</a:t>
            </a:r>
            <a:r>
              <a:rPr lang="en-US" sz="3457">
                <a:solidFill>
                  <a:srgbClr val="001A47"/>
                </a:solidFill>
                <a:latin typeface="Arimo"/>
              </a:rPr>
              <a:t>.</a:t>
            </a:r>
            <a:endParaRPr lang="en-US" sz="3457" dirty="0">
              <a:solidFill>
                <a:srgbClr val="001A47"/>
              </a:solidFill>
              <a:latin typeface="Arimo"/>
            </a:endParaRPr>
          </a:p>
        </p:txBody>
      </p:sp>
      <p:pic>
        <p:nvPicPr>
          <p:cNvPr id="7" name="Picture 7" descr="n25 Fb Nguyen Phuo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548585">
            <a:off x="6714988" y="1057646"/>
            <a:ext cx="1847061" cy="2441412"/>
          </a:xfrm>
          <a:prstGeom prst="rect">
            <a:avLst/>
          </a:prstGeom>
        </p:spPr>
      </p:pic>
      <p:sp>
        <p:nvSpPr>
          <p:cNvPr id="8" name="TextBox 8" descr="n25 Fb Nguyen Phuong"/>
          <p:cNvSpPr txBox="1"/>
          <p:nvPr/>
        </p:nvSpPr>
        <p:spPr>
          <a:xfrm>
            <a:off x="1583987" y="8225990"/>
            <a:ext cx="5310866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1A47"/>
                </a:solidFill>
                <a:latin typeface="DejaVu Serif"/>
              </a:rPr>
              <a:t>a) Động cơ điện đưa vật nặng chuyển động từ dưới đất lên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>
            <a:grpSpLocks noChangeAspect="1"/>
          </p:cNvGrpSpPr>
          <p:nvPr/>
        </p:nvGrpSpPr>
        <p:grpSpPr>
          <a:xfrm>
            <a:off x="0" y="0"/>
            <a:ext cx="6274570" cy="7507735"/>
            <a:chOff x="0" y="0"/>
            <a:chExt cx="3663950" cy="438404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319270"/>
            </a:xfrm>
            <a:custGeom>
              <a:avLst/>
              <a:gdLst/>
              <a:ahLst/>
              <a:cxnLst/>
              <a:rect l="l" t="t" r="r" b="b"/>
              <a:pathLst>
                <a:path w="3600450" h="4319270">
                  <a:moveTo>
                    <a:pt x="3600450" y="3959860"/>
                  </a:moveTo>
                  <a:cubicBezTo>
                    <a:pt x="3600450" y="4159250"/>
                    <a:pt x="3439160" y="4319270"/>
                    <a:pt x="3241040" y="4319270"/>
                  </a:cubicBezTo>
                  <a:lnTo>
                    <a:pt x="359410" y="4319270"/>
                  </a:lnTo>
                  <a:cubicBezTo>
                    <a:pt x="160020" y="4319270"/>
                    <a:pt x="0" y="4157980"/>
                    <a:pt x="0" y="395986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3959860"/>
                  </a:lnTo>
                  <a:close/>
                </a:path>
              </a:pathLst>
            </a:custGeom>
            <a:blipFill>
              <a:blip r:embed="rId2"/>
              <a:stretch>
                <a:fillRect t="-2990" b="-3919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384040"/>
            </a:xfrm>
            <a:custGeom>
              <a:avLst/>
              <a:gdLst/>
              <a:ahLst/>
              <a:cxnLst/>
              <a:rect l="l" t="t" r="r" b="b"/>
              <a:pathLst>
                <a:path w="3663950" h="4384040">
                  <a:moveTo>
                    <a:pt x="3271520" y="4384040"/>
                  </a:moveTo>
                  <a:lnTo>
                    <a:pt x="391160" y="4384040"/>
                  </a:lnTo>
                  <a:cubicBezTo>
                    <a:pt x="175260" y="4384040"/>
                    <a:pt x="0" y="4208780"/>
                    <a:pt x="0" y="399288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3991610"/>
                  </a:lnTo>
                  <a:cubicBezTo>
                    <a:pt x="3663950" y="4207510"/>
                    <a:pt x="3487420" y="4384040"/>
                    <a:pt x="3271520" y="438404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3991610"/>
                  </a:lnTo>
                  <a:cubicBezTo>
                    <a:pt x="63500" y="4173220"/>
                    <a:pt x="210820" y="4319270"/>
                    <a:pt x="391160" y="4319270"/>
                  </a:cubicBezTo>
                  <a:lnTo>
                    <a:pt x="3271520" y="4319270"/>
                  </a:lnTo>
                  <a:cubicBezTo>
                    <a:pt x="3453130" y="4319270"/>
                    <a:pt x="3599180" y="4171950"/>
                    <a:pt x="3599180" y="399161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5926"/>
            </a:solidFill>
          </p:spPr>
        </p:sp>
      </p:grpSp>
      <p:pic>
        <p:nvPicPr>
          <p:cNvPr id="5" name="Picture 5" descr="n25 Fb Nguyen Phuo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401399" y="5713951"/>
            <a:ext cx="6733534" cy="6219336"/>
          </a:xfrm>
          <a:prstGeom prst="rect">
            <a:avLst/>
          </a:prstGeom>
        </p:spPr>
      </p:pic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108254" y="-1274875"/>
            <a:ext cx="4461149" cy="2303575"/>
          </a:xfrm>
          <a:prstGeom prst="rect">
            <a:avLst/>
          </a:prstGeom>
        </p:spPr>
      </p:pic>
      <p:pic>
        <p:nvPicPr>
          <p:cNvPr id="7" name="Picture 7" descr="n25 Fb Nguyen Phuo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891154">
            <a:off x="12634807" y="-1517439"/>
            <a:ext cx="2454256" cy="2788703"/>
          </a:xfrm>
          <a:prstGeom prst="rect">
            <a:avLst/>
          </a:prstGeom>
        </p:spPr>
      </p:pic>
      <p:pic>
        <p:nvPicPr>
          <p:cNvPr id="8" name="Picture 8" descr="n25 Fb Nguyen Phu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525010" flipH="1">
            <a:off x="9395329" y="8588885"/>
            <a:ext cx="2118166" cy="3264996"/>
          </a:xfrm>
          <a:prstGeom prst="rect">
            <a:avLst/>
          </a:prstGeom>
        </p:spPr>
      </p:pic>
      <p:pic>
        <p:nvPicPr>
          <p:cNvPr id="9" name="Picture 9" descr="n25 Fb Nguyen Phu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25953">
            <a:off x="9445530" y="-1720451"/>
            <a:ext cx="3378805" cy="3235206"/>
          </a:xfrm>
          <a:prstGeom prst="rect">
            <a:avLst/>
          </a:prstGeom>
        </p:spPr>
      </p:pic>
      <p:pic>
        <p:nvPicPr>
          <p:cNvPr id="10" name="Picture 10" descr="n25 Fb Nguyen Phuo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350567">
            <a:off x="11151776" y="8472132"/>
            <a:ext cx="2291889" cy="3498501"/>
          </a:xfrm>
          <a:prstGeom prst="rect">
            <a:avLst/>
          </a:prstGeom>
        </p:spPr>
      </p:pic>
      <p:pic>
        <p:nvPicPr>
          <p:cNvPr id="11" name="Picture 11" descr="n25 Fb Nguyen Phuo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3347213" y="6483244"/>
            <a:ext cx="9111300" cy="6493872"/>
          </a:xfrm>
          <a:prstGeom prst="rect">
            <a:avLst/>
          </a:prstGeom>
        </p:spPr>
      </p:pic>
      <p:sp>
        <p:nvSpPr>
          <p:cNvPr id="12" name="TextBox 12" descr="n25 Fb Nguyen Phuong"/>
          <p:cNvSpPr txBox="1"/>
          <p:nvPr/>
        </p:nvSpPr>
        <p:spPr>
          <a:xfrm>
            <a:off x="7078934" y="2165938"/>
            <a:ext cx="10180366" cy="4905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1b)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Hỗn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không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xilanh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>
              <a:lnSpc>
                <a:spcPts val="4799"/>
              </a:lnSpc>
            </a:pP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chứng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tỏ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hóa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thành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nhận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nhận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xilanh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>
              <a:lnSpc>
                <a:spcPts val="4799"/>
              </a:lnSpc>
            </a:pP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thực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3999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3" descr="n25 Fb Nguyen Phuong"/>
          <p:cNvSpPr txBox="1"/>
          <p:nvPr/>
        </p:nvSpPr>
        <p:spPr>
          <a:xfrm>
            <a:off x="54372" y="7562107"/>
            <a:ext cx="6274570" cy="180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b)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Hỗn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hợp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xăng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và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không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khí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trong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xilanh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bị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đốt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cháy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đẩy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pittong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chuyển</a:t>
            </a:r>
            <a:r>
              <a:rPr lang="en-US" sz="3399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động</a:t>
            </a:r>
            <a:endParaRPr lang="en-US" sz="3399" dirty="0">
              <a:solidFill>
                <a:schemeClr val="tx1">
                  <a:lumMod val="95000"/>
                  <a:lumOff val="5000"/>
                </a:schemeClr>
              </a:solidFill>
              <a:latin typeface="Noto San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>
            <a:grpSpLocks noChangeAspect="1"/>
          </p:cNvGrpSpPr>
          <p:nvPr/>
        </p:nvGrpSpPr>
        <p:grpSpPr>
          <a:xfrm>
            <a:off x="10319769" y="1432097"/>
            <a:ext cx="6203591" cy="7422807"/>
            <a:chOff x="0" y="0"/>
            <a:chExt cx="3663950" cy="438404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319270"/>
            </a:xfrm>
            <a:custGeom>
              <a:avLst/>
              <a:gdLst/>
              <a:ahLst/>
              <a:cxnLst/>
              <a:rect l="l" t="t" r="r" b="b"/>
              <a:pathLst>
                <a:path w="3600450" h="4319270">
                  <a:moveTo>
                    <a:pt x="3600450" y="3959860"/>
                  </a:moveTo>
                  <a:cubicBezTo>
                    <a:pt x="3600450" y="4159250"/>
                    <a:pt x="3439160" y="4319270"/>
                    <a:pt x="3241040" y="4319270"/>
                  </a:cubicBezTo>
                  <a:lnTo>
                    <a:pt x="359410" y="4319270"/>
                  </a:lnTo>
                  <a:cubicBezTo>
                    <a:pt x="160020" y="4319270"/>
                    <a:pt x="0" y="4157980"/>
                    <a:pt x="0" y="395986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3959860"/>
                  </a:lnTo>
                  <a:close/>
                </a:path>
              </a:pathLst>
            </a:custGeom>
            <a:blipFill>
              <a:blip r:embed="rId2"/>
              <a:stretch>
                <a:fillRect l="-28450" r="-284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384040"/>
            </a:xfrm>
            <a:custGeom>
              <a:avLst/>
              <a:gdLst/>
              <a:ahLst/>
              <a:cxnLst/>
              <a:rect l="l" t="t" r="r" b="b"/>
              <a:pathLst>
                <a:path w="3663950" h="4384040">
                  <a:moveTo>
                    <a:pt x="3271520" y="4384040"/>
                  </a:moveTo>
                  <a:lnTo>
                    <a:pt x="391160" y="4384040"/>
                  </a:lnTo>
                  <a:cubicBezTo>
                    <a:pt x="175260" y="4384040"/>
                    <a:pt x="0" y="4208780"/>
                    <a:pt x="0" y="399288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3991610"/>
                  </a:lnTo>
                  <a:cubicBezTo>
                    <a:pt x="3663950" y="4207510"/>
                    <a:pt x="3487420" y="4384040"/>
                    <a:pt x="3271520" y="438404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3991610"/>
                  </a:lnTo>
                  <a:cubicBezTo>
                    <a:pt x="63500" y="4173220"/>
                    <a:pt x="210820" y="4319270"/>
                    <a:pt x="391160" y="4319270"/>
                  </a:cubicBezTo>
                  <a:lnTo>
                    <a:pt x="3271520" y="4319270"/>
                  </a:lnTo>
                  <a:cubicBezTo>
                    <a:pt x="3453130" y="4319270"/>
                    <a:pt x="3599180" y="4171950"/>
                    <a:pt x="3599180" y="399161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D839E"/>
            </a:solidFill>
          </p:spPr>
        </p:sp>
      </p:grpSp>
      <p:pic>
        <p:nvPicPr>
          <p:cNvPr id="5" name="Picture 5" descr="n25 Fb Nguyen Phuo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59205" y="7248493"/>
            <a:ext cx="7383069" cy="4161366"/>
          </a:xfrm>
          <a:prstGeom prst="rect">
            <a:avLst/>
          </a:prstGeom>
        </p:spPr>
      </p:pic>
      <p:sp>
        <p:nvSpPr>
          <p:cNvPr id="6" name="TextBox 6" descr="n25 Fb Nguyen Phuong"/>
          <p:cNvSpPr txBox="1"/>
          <p:nvPr/>
        </p:nvSpPr>
        <p:spPr>
          <a:xfrm>
            <a:off x="762000" y="2670175"/>
            <a:ext cx="8382000" cy="498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2.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tiếp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xúc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ngọn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lửa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ngọn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lửa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nóng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xảy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,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này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phải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/>
          <a:srcRect t="886"/>
          <a:stretch>
            <a:fillRect/>
          </a:stretch>
        </p:blipFill>
        <p:spPr>
          <a:xfrm>
            <a:off x="1962381" y="6413600"/>
            <a:ext cx="14363239" cy="3595303"/>
          </a:xfrm>
          <a:prstGeom prst="rect">
            <a:avLst/>
          </a:prstGeom>
        </p:spPr>
      </p:pic>
      <p:sp>
        <p:nvSpPr>
          <p:cNvPr id="3" name="TextBox 3" descr="n25 Fb Nguyen Phuong"/>
          <p:cNvSpPr txBox="1"/>
          <p:nvPr/>
        </p:nvSpPr>
        <p:spPr>
          <a:xfrm>
            <a:off x="1028700" y="1095375"/>
            <a:ext cx="11296769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5E17EB"/>
                </a:solidFill>
                <a:latin typeface="Sigmar One"/>
              </a:rPr>
              <a:t>KHỞI ĐỘNG</a:t>
            </a:r>
          </a:p>
        </p:txBody>
      </p:sp>
      <p:sp>
        <p:nvSpPr>
          <p:cNvPr id="4" name="TextBox 4" descr="n25 Fb Nguyen Phuong"/>
          <p:cNvSpPr txBox="1"/>
          <p:nvPr/>
        </p:nvSpPr>
        <p:spPr>
          <a:xfrm>
            <a:off x="0" y="2573655"/>
            <a:ext cx="18288000" cy="315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Phiếu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học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tập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số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1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Trong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động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nâng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tạ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(1)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(2),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(2)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(3),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(3)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(4) ở </a:t>
            </a:r>
            <a:r>
              <a:rPr lang="en-US" sz="4099" dirty="0" err="1">
                <a:solidFill>
                  <a:srgbClr val="5E17EB"/>
                </a:solidFill>
              </a:rPr>
              <a:t>hình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dưới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đây</a:t>
            </a:r>
            <a:r>
              <a:rPr lang="en-US" sz="4099" dirty="0">
                <a:solidFill>
                  <a:srgbClr val="5E17EB"/>
                </a:solidFill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Có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những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quá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trình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truyền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và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chuyển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hóa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năng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lượng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nào</a:t>
            </a:r>
            <a:r>
              <a:rPr lang="en-US" sz="4099" dirty="0">
                <a:solidFill>
                  <a:srgbClr val="5E17EB"/>
                </a:solidFill>
              </a:rPr>
              <a:t>?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Động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nào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có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thực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hiện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công</a:t>
            </a:r>
            <a:r>
              <a:rPr lang="en-US" sz="4099" dirty="0">
                <a:solidFill>
                  <a:srgbClr val="5E17EB"/>
                </a:solidFill>
              </a:rPr>
              <a:t>, không </a:t>
            </a:r>
            <a:r>
              <a:rPr lang="en-US" sz="4099" dirty="0" err="1">
                <a:solidFill>
                  <a:srgbClr val="5E17EB"/>
                </a:solidFill>
              </a:rPr>
              <a:t>thực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hiện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công</a:t>
            </a:r>
            <a:r>
              <a:rPr lang="en-US" sz="4099" dirty="0">
                <a:solidFill>
                  <a:srgbClr val="5E17EB"/>
                </a:solidFill>
              </a:rPr>
              <a:t>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436"/>
          <a:stretch>
            <a:fillRect/>
          </a:stretch>
        </p:blipFill>
        <p:spPr>
          <a:xfrm rot="8855174">
            <a:off x="15164507" y="-1001463"/>
            <a:ext cx="3270948" cy="5017511"/>
          </a:xfrm>
          <a:prstGeom prst="rect">
            <a:avLst/>
          </a:prstGeom>
        </p:spPr>
      </p:pic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17896" y="-948460"/>
            <a:ext cx="2979266" cy="2958916"/>
          </a:xfrm>
          <a:prstGeom prst="rect">
            <a:avLst/>
          </a:prstGeom>
        </p:spPr>
      </p:pic>
      <p:sp>
        <p:nvSpPr>
          <p:cNvPr id="4" name="TextBox 4" descr="n25 Fb Nguyen Phuong"/>
          <p:cNvSpPr txBox="1"/>
          <p:nvPr/>
        </p:nvSpPr>
        <p:spPr>
          <a:xfrm>
            <a:off x="1327548" y="1450142"/>
            <a:ext cx="14668500" cy="826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endParaRPr dirty="0"/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điều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>
              <a:lnSpc>
                <a:spcPts val="5399"/>
              </a:lnSpc>
            </a:pP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…………………………….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Nếu 0 </a:t>
            </a:r>
            <a:r>
              <a:rPr lang="en-US" sz="39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 &lt; 90</a:t>
            </a:r>
            <a:r>
              <a:rPr lang="en-US" sz="3999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Nếu 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= 90</a:t>
            </a:r>
            <a:r>
              <a:rPr lang="en-US" sz="3999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Nếu 90</a:t>
            </a:r>
            <a:r>
              <a:rPr lang="en-US" sz="3999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</a:t>
            </a:r>
            <a:r>
              <a:rPr lang="en-US" sz="39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180</a:t>
            </a:r>
            <a:r>
              <a:rPr lang="en-US" sz="3999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:………………………….</a:t>
            </a:r>
          </a:p>
        </p:txBody>
      </p:sp>
      <p:sp>
        <p:nvSpPr>
          <p:cNvPr id="13" name="TextBox 13" descr="n25 Fb Nguyen Phuong"/>
          <p:cNvSpPr txBox="1"/>
          <p:nvPr/>
        </p:nvSpPr>
        <p:spPr>
          <a:xfrm>
            <a:off x="1981200" y="871583"/>
            <a:ext cx="12328997" cy="113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</p:txBody>
      </p:sp>
      <p:sp>
        <p:nvSpPr>
          <p:cNvPr id="5" name="TextBox 13" descr="n25 Fb Nguyen Phuong">
            <a:extLst>
              <a:ext uri="{FF2B5EF4-FFF2-40B4-BE49-F238E27FC236}">
                <a16:creationId xmlns:a16="http://schemas.microsoft.com/office/drawing/2014/main" id="{521F62B6-7C1A-AAED-10C7-84A1029361E1}"/>
              </a:ext>
            </a:extLst>
          </p:cNvPr>
          <p:cNvSpPr txBox="1"/>
          <p:nvPr/>
        </p:nvSpPr>
        <p:spPr>
          <a:xfrm>
            <a:off x="10744200" y="4580997"/>
            <a:ext cx="3987402" cy="102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0000"/>
                </a:solidFill>
                <a:latin typeface="Alata" panose="020B0604020202020204" charset="0"/>
              </a:rPr>
              <a:t>A = F.s</a:t>
            </a:r>
          </a:p>
        </p:txBody>
      </p:sp>
      <p:sp>
        <p:nvSpPr>
          <p:cNvPr id="6" name="TextBox 13" descr="n25 Fb Nguyen Phuong">
            <a:extLst>
              <a:ext uri="{FF2B5EF4-FFF2-40B4-BE49-F238E27FC236}">
                <a16:creationId xmlns:a16="http://schemas.microsoft.com/office/drawing/2014/main" id="{5A26AC54-5E58-50AE-E05F-B17123735DC3}"/>
              </a:ext>
            </a:extLst>
          </p:cNvPr>
          <p:cNvSpPr txBox="1"/>
          <p:nvPr/>
        </p:nvSpPr>
        <p:spPr>
          <a:xfrm>
            <a:off x="1801939" y="6591649"/>
            <a:ext cx="3987402" cy="102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0000"/>
                </a:solidFill>
                <a:latin typeface="Alata" panose="020B0604020202020204" charset="0"/>
              </a:rPr>
              <a:t>A = F.s cos</a:t>
            </a:r>
            <a:r>
              <a:rPr lang="en-US" sz="4800" b="1" dirty="0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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7" name="TextBox 13" descr="n25 Fb Nguyen Phuong">
            <a:extLst>
              <a:ext uri="{FF2B5EF4-FFF2-40B4-BE49-F238E27FC236}">
                <a16:creationId xmlns:a16="http://schemas.microsoft.com/office/drawing/2014/main" id="{F87ADFFD-39E2-37FF-EC71-4150043DAAE7}"/>
              </a:ext>
            </a:extLst>
          </p:cNvPr>
          <p:cNvSpPr txBox="1"/>
          <p:nvPr/>
        </p:nvSpPr>
        <p:spPr>
          <a:xfrm>
            <a:off x="5486400" y="7284546"/>
            <a:ext cx="7267672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&gt;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Công phát động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9" name="TextBox 13" descr="n25 Fb Nguyen Phuong">
            <a:extLst>
              <a:ext uri="{FF2B5EF4-FFF2-40B4-BE49-F238E27FC236}">
                <a16:creationId xmlns:a16="http://schemas.microsoft.com/office/drawing/2014/main" id="{0D2DBD74-64C9-C60D-1226-D8389C73440A}"/>
              </a:ext>
            </a:extLst>
          </p:cNvPr>
          <p:cNvSpPr txBox="1"/>
          <p:nvPr/>
        </p:nvSpPr>
        <p:spPr>
          <a:xfrm>
            <a:off x="4725402" y="7977443"/>
            <a:ext cx="8380998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=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Lực không sinh công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18" name="TextBox 13" descr="n25 Fb Nguyen Phuong">
            <a:extLst>
              <a:ext uri="{FF2B5EF4-FFF2-40B4-BE49-F238E27FC236}">
                <a16:creationId xmlns:a16="http://schemas.microsoft.com/office/drawing/2014/main" id="{4BA158F6-A97D-47CE-7879-F06714453A0E}"/>
              </a:ext>
            </a:extLst>
          </p:cNvPr>
          <p:cNvSpPr txBox="1"/>
          <p:nvPr/>
        </p:nvSpPr>
        <p:spPr>
          <a:xfrm>
            <a:off x="6295928" y="8632061"/>
            <a:ext cx="5438872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&lt;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Công cản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11570495" y="1669158"/>
            <a:ext cx="6241352" cy="8229600"/>
            <a:chOff x="0" y="0"/>
            <a:chExt cx="8321803" cy="109728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806160" y="1844837"/>
              <a:ext cx="10566400" cy="7689526"/>
              <a:chOff x="0" y="0"/>
              <a:chExt cx="6783283" cy="4936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6719783" cy="4872924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872924">
                    <a:moveTo>
                      <a:pt x="6627073" y="4872924"/>
                    </a:moveTo>
                    <a:lnTo>
                      <a:pt x="92710" y="4872924"/>
                    </a:lnTo>
                    <a:cubicBezTo>
                      <a:pt x="41910" y="4872924"/>
                      <a:pt x="0" y="4831014"/>
                      <a:pt x="0" y="47802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778944"/>
                    </a:lnTo>
                    <a:cubicBezTo>
                      <a:pt x="6719783" y="4831014"/>
                      <a:pt x="6677873" y="4872924"/>
                      <a:pt x="6627073" y="487292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6783284" cy="4936425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36425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11964"/>
                    </a:lnTo>
                    <a:cubicBezTo>
                      <a:pt x="6723593" y="4847525"/>
                      <a:pt x="6694383" y="4876735"/>
                      <a:pt x="6658823" y="4876735"/>
                    </a:cubicBezTo>
                    <a:lnTo>
                      <a:pt x="124460" y="4876735"/>
                    </a:lnTo>
                    <a:cubicBezTo>
                      <a:pt x="88900" y="4876735"/>
                      <a:pt x="59690" y="4847525"/>
                      <a:pt x="59690" y="48119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11964"/>
                    </a:lnTo>
                    <a:cubicBezTo>
                      <a:pt x="0" y="4880544"/>
                      <a:pt x="55880" y="4936425"/>
                      <a:pt x="124460" y="4936425"/>
                    </a:cubicBezTo>
                    <a:lnTo>
                      <a:pt x="6658823" y="4936425"/>
                    </a:lnTo>
                    <a:cubicBezTo>
                      <a:pt x="6727403" y="4936425"/>
                      <a:pt x="6783284" y="4880544"/>
                      <a:pt x="6783284" y="4811964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-1326649" y="1326649"/>
              <a:ext cx="10603175" cy="7949876"/>
              <a:chOff x="0" y="0"/>
              <a:chExt cx="6806891" cy="51035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6743391" cy="5040061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40061">
                    <a:moveTo>
                      <a:pt x="6650682" y="5040061"/>
                    </a:moveTo>
                    <a:lnTo>
                      <a:pt x="92710" y="5040061"/>
                    </a:lnTo>
                    <a:cubicBezTo>
                      <a:pt x="41910" y="5040061"/>
                      <a:pt x="0" y="4998150"/>
                      <a:pt x="0" y="4947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46080"/>
                    </a:lnTo>
                    <a:cubicBezTo>
                      <a:pt x="6743391" y="4998150"/>
                      <a:pt x="6701482" y="5040061"/>
                      <a:pt x="6650682" y="5040061"/>
                    </a:cubicBezTo>
                    <a:close/>
                  </a:path>
                </a:pathLst>
              </a:custGeom>
              <a:solidFill>
                <a:srgbClr val="0D839E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806891" cy="5103561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03561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4979100"/>
                    </a:lnTo>
                    <a:cubicBezTo>
                      <a:pt x="6747201" y="5014661"/>
                      <a:pt x="6717991" y="5043870"/>
                      <a:pt x="6682432" y="5043870"/>
                    </a:cubicBezTo>
                    <a:lnTo>
                      <a:pt x="124460" y="5043870"/>
                    </a:lnTo>
                    <a:cubicBezTo>
                      <a:pt x="88900" y="5043870"/>
                      <a:pt x="59690" y="5014661"/>
                      <a:pt x="59690" y="4979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979100"/>
                    </a:lnTo>
                    <a:cubicBezTo>
                      <a:pt x="0" y="5047681"/>
                      <a:pt x="55880" y="5103561"/>
                      <a:pt x="124460" y="5103561"/>
                    </a:cubicBezTo>
                    <a:lnTo>
                      <a:pt x="6682432" y="5103561"/>
                    </a:lnTo>
                    <a:cubicBezTo>
                      <a:pt x="6751012" y="5103561"/>
                      <a:pt x="6806891" y="5047681"/>
                      <a:pt x="6806891" y="4979100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 descr="n25 Fb Nguyen Phuong"/>
          <p:cNvPicPr>
            <a:picLocks noChangeAspect="1"/>
          </p:cNvPicPr>
          <p:nvPr/>
        </p:nvPicPr>
        <p:blipFill>
          <a:blip r:embed="rId3"/>
          <a:srcRect t="1017" b="1017"/>
          <a:stretch>
            <a:fillRect/>
          </a:stretch>
        </p:blipFill>
        <p:spPr>
          <a:xfrm rot="73156">
            <a:off x="11892406" y="2179716"/>
            <a:ext cx="4949184" cy="7208485"/>
          </a:xfrm>
          <a:prstGeom prst="rect">
            <a:avLst/>
          </a:prstGeom>
        </p:spPr>
      </p:pic>
      <p:pic>
        <p:nvPicPr>
          <p:cNvPr id="10" name="Picture 10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21221" y="87877"/>
            <a:ext cx="1317153" cy="1881647"/>
          </a:xfrm>
          <a:prstGeom prst="rect">
            <a:avLst/>
          </a:prstGeom>
        </p:spPr>
      </p:pic>
      <p:grpSp>
        <p:nvGrpSpPr>
          <p:cNvPr id="12" name="Group 12" descr="n25 Fb Nguyen Phuong"/>
          <p:cNvGrpSpPr/>
          <p:nvPr/>
        </p:nvGrpSpPr>
        <p:grpSpPr>
          <a:xfrm>
            <a:off x="571246" y="742914"/>
            <a:ext cx="10008464" cy="8016235"/>
            <a:chOff x="0" y="-238224"/>
            <a:chExt cx="13344618" cy="1068831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38224"/>
              <a:ext cx="13344618" cy="2709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4"/>
                </a:lnSpc>
              </a:pPr>
              <a:endParaRPr/>
            </a:p>
            <a:p>
              <a:pPr>
                <a:lnSpc>
                  <a:spcPts val="9104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364816"/>
              <a:ext cx="13344618" cy="708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5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đó A là công của lực F tác dụng lên vật làm cho vật dịch chuyển được quãng đường d, 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góc hợp bởi lực và hướng chuyển động.</a:t>
              </a:r>
            </a:p>
            <a:p>
              <a:pPr algn="just">
                <a:lnSpc>
                  <a:spcPts val="595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+ 0 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  &lt; 90</a:t>
              </a:r>
              <a:r>
                <a:rPr lang="en-US" sz="3999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 &gt; 0. Ta có công phát động</a:t>
              </a:r>
            </a:p>
            <a:p>
              <a:pPr algn="just">
                <a:lnSpc>
                  <a:spcPts val="595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 = 90</a:t>
              </a:r>
              <a:r>
                <a:rPr lang="en-US" sz="3999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Lực không sinh công</a:t>
              </a:r>
            </a:p>
            <a:p>
              <a:pPr algn="just">
                <a:lnSpc>
                  <a:spcPts val="595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+ 90</a:t>
              </a:r>
              <a:r>
                <a:rPr lang="en-US" sz="3999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&lt; 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 </a:t>
              </a:r>
              <a:r>
                <a:rPr lang="en-US" sz="39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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180</a:t>
              </a:r>
              <a:r>
                <a:rPr lang="en-US" sz="3999" baseline="30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US" sz="39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 &lt; 0. Ta có công cản</a:t>
              </a:r>
            </a:p>
            <a:p>
              <a:pPr marL="0" lvl="0" indent="0" algn="just">
                <a:lnSpc>
                  <a:spcPts val="5959"/>
                </a:lnSpc>
              </a:pPr>
              <a:endParaRPr lang="en-US" sz="3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9" descr="n25 Fb Nguyen Phuong"/>
          <p:cNvSpPr txBox="1"/>
          <p:nvPr/>
        </p:nvSpPr>
        <p:spPr>
          <a:xfrm>
            <a:off x="-74526" y="586718"/>
            <a:ext cx="1333470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4"/>
              </a:lnSpc>
              <a:spcBef>
                <a:spcPct val="0"/>
              </a:spcBef>
            </a:pPr>
            <a:r>
              <a:rPr lang="en-US" sz="687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CÔNG THỨC TÍNH CÔNG</a:t>
            </a:r>
          </a:p>
        </p:txBody>
      </p:sp>
      <p:sp>
        <p:nvSpPr>
          <p:cNvPr id="11" name="TextBox 13" descr="n25 Fb Nguyen Phuong">
            <a:extLst>
              <a:ext uri="{FF2B5EF4-FFF2-40B4-BE49-F238E27FC236}">
                <a16:creationId xmlns:a16="http://schemas.microsoft.com/office/drawing/2014/main" id="{CC42A5B3-0045-00DE-5448-0B839C6DEFCC}"/>
              </a:ext>
            </a:extLst>
          </p:cNvPr>
          <p:cNvSpPr txBox="1"/>
          <p:nvPr/>
        </p:nvSpPr>
        <p:spPr>
          <a:xfrm>
            <a:off x="3213206" y="1909789"/>
            <a:ext cx="4940193" cy="1056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F.s cos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3825668" y="1019408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3900">
            <a:off x="8045435" y="360385"/>
            <a:ext cx="2882929" cy="1336631"/>
          </a:xfrm>
          <a:prstGeom prst="rect">
            <a:avLst/>
          </a:prstGeom>
        </p:spPr>
      </p:pic>
      <p:sp>
        <p:nvSpPr>
          <p:cNvPr id="10" name="TextBox 10" descr="n25 Fb Nguyen Phuong"/>
          <p:cNvSpPr txBox="1"/>
          <p:nvPr/>
        </p:nvSpPr>
        <p:spPr>
          <a:xfrm>
            <a:off x="4592916" y="3278982"/>
            <a:ext cx="9102167" cy="337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 dirty="0">
                <a:solidFill>
                  <a:srgbClr val="000000"/>
                </a:solidFill>
                <a:latin typeface="Sigmar One"/>
              </a:rPr>
              <a:t>3.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dụ</a:t>
            </a:r>
            <a:endParaRPr lang="en-US" sz="11099" dirty="0">
              <a:solidFill>
                <a:srgbClr val="000000"/>
              </a:solidFill>
              <a:latin typeface="Sigmar One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9144000" y="3457968"/>
            <a:ext cx="8738608" cy="6341138"/>
            <a:chOff x="0" y="0"/>
            <a:chExt cx="10820400" cy="8454851"/>
          </a:xfrm>
        </p:grpSpPr>
        <p:sp>
          <p:nvSpPr>
            <p:cNvPr id="3" name="TextBox 3"/>
            <p:cNvSpPr txBox="1"/>
            <p:nvPr/>
          </p:nvSpPr>
          <p:spPr>
            <a:xfrm>
              <a:off x="854136" y="-9525"/>
              <a:ext cx="9966264" cy="800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Khi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rửa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gầm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xe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,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người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ta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sử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để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độ </a:t>
              </a:r>
              <a:r>
                <a:rPr lang="en-US" sz="4372" err="1">
                  <a:solidFill>
                    <a:srgbClr val="000000"/>
                  </a:solidFill>
                  <a:latin typeface="Public Sans"/>
                </a:rPr>
                <a:t>cao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 h = 160 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cm so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với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mặt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sàn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. Cho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biết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khối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m = 1,5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tấn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gia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err="1">
                  <a:solidFill>
                    <a:srgbClr val="000000"/>
                  </a:solidFill>
                  <a:latin typeface="Public Sans"/>
                </a:rPr>
                <a:t>trường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 là g = 10m/s</a:t>
              </a:r>
              <a:r>
                <a:rPr lang="en-US" sz="4372" baseline="30000">
                  <a:solidFill>
                    <a:srgbClr val="000000"/>
                  </a:solidFill>
                  <a:latin typeface="Public Sans"/>
                </a:rPr>
                <a:t>2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. Tính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công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đã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thực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hiện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.</a:t>
              </a:r>
            </a:p>
            <a:p>
              <a:pPr marL="0" lvl="0" indent="0" algn="just">
                <a:lnSpc>
                  <a:spcPts val="5247"/>
                </a:lnSpc>
                <a:spcBef>
                  <a:spcPct val="0"/>
                </a:spcBef>
              </a:pPr>
              <a:endParaRPr lang="en-US" sz="4372" dirty="0">
                <a:solidFill>
                  <a:srgbClr val="000000"/>
                </a:solidFill>
                <a:latin typeface="Public Sans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74779"/>
              <a:ext cx="310590" cy="31059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6" name="Group 6" descr="n25 Fb Nguyen Phuong"/>
          <p:cNvGrpSpPr/>
          <p:nvPr/>
        </p:nvGrpSpPr>
        <p:grpSpPr>
          <a:xfrm>
            <a:off x="1162311" y="102870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3" name="Group 13" descr="n25 Fb Nguyen Phuong"/>
          <p:cNvGrpSpPr>
            <a:grpSpLocks noChangeAspect="1"/>
          </p:cNvGrpSpPr>
          <p:nvPr/>
        </p:nvGrpSpPr>
        <p:grpSpPr>
          <a:xfrm rot="-92914">
            <a:off x="1888500" y="2085818"/>
            <a:ext cx="6027224" cy="6115364"/>
            <a:chOff x="0" y="0"/>
            <a:chExt cx="2952750" cy="2995930"/>
          </a:xfrm>
        </p:grpSpPr>
        <p:sp>
          <p:nvSpPr>
            <p:cNvPr id="14" name="Freeform 1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2"/>
              <a:stretch>
                <a:fillRect l="-6007" r="-6007"/>
              </a:stretch>
            </a:blipFill>
          </p:spPr>
        </p:sp>
      </p:grpSp>
      <p:pic>
        <p:nvPicPr>
          <p:cNvPr id="15" name="Picture 15" descr="n25 Fb Nguyen Phuo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24110" y="505881"/>
            <a:ext cx="2556004" cy="1045638"/>
          </a:xfrm>
          <a:prstGeom prst="rect">
            <a:avLst/>
          </a:prstGeom>
        </p:spPr>
      </p:pic>
      <p:sp>
        <p:nvSpPr>
          <p:cNvPr id="16" name="TextBox 16" descr="n25 Fb Nguyen Phuong"/>
          <p:cNvSpPr txBox="1"/>
          <p:nvPr/>
        </p:nvSpPr>
        <p:spPr>
          <a:xfrm>
            <a:off x="8883918" y="1637045"/>
            <a:ext cx="940408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dụ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1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9144000" y="2639682"/>
            <a:ext cx="8115300" cy="7657563"/>
            <a:chOff x="0" y="0"/>
            <a:chExt cx="10820400" cy="10210084"/>
          </a:xfrm>
        </p:grpSpPr>
        <p:sp>
          <p:nvSpPr>
            <p:cNvPr id="3" name="TextBox 3"/>
            <p:cNvSpPr txBox="1"/>
            <p:nvPr/>
          </p:nvSpPr>
          <p:spPr>
            <a:xfrm>
              <a:off x="854136" y="-9525"/>
              <a:ext cx="9966264" cy="9762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Để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được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thì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tác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vào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một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độ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lớn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bằng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của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: </a:t>
              </a:r>
            </a:p>
            <a:p>
              <a:pPr algn="just">
                <a:lnSpc>
                  <a:spcPts val="5859"/>
                </a:lnSpc>
              </a:pP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</a:p>
            <a:p>
              <a:pPr algn="just">
                <a:lnSpc>
                  <a:spcPts val="5247"/>
                </a:lnSpc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mà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mấy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đã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: </a:t>
              </a:r>
            </a:p>
            <a:p>
              <a:pPr algn="just">
                <a:lnSpc>
                  <a:spcPts val="5247"/>
                </a:lnSpc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  <a:p>
              <a:pPr marL="0" lvl="0" indent="0" algn="just">
                <a:lnSpc>
                  <a:spcPts val="5247"/>
                </a:lnSpc>
                <a:spcBef>
                  <a:spcPct val="0"/>
                </a:spcBef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74779"/>
              <a:ext cx="310590" cy="31059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6" name="Group 6" descr="n25 Fb Nguyen Phuong"/>
          <p:cNvGrpSpPr/>
          <p:nvPr/>
        </p:nvGrpSpPr>
        <p:grpSpPr>
          <a:xfrm>
            <a:off x="1162311" y="102870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3" name="Group 13" descr="n25 Fb Nguyen Phuong"/>
          <p:cNvGrpSpPr>
            <a:grpSpLocks noChangeAspect="1"/>
          </p:cNvGrpSpPr>
          <p:nvPr/>
        </p:nvGrpSpPr>
        <p:grpSpPr>
          <a:xfrm rot="-92914">
            <a:off x="1888500" y="2085818"/>
            <a:ext cx="6027224" cy="6115364"/>
            <a:chOff x="0" y="0"/>
            <a:chExt cx="2952750" cy="2995930"/>
          </a:xfrm>
        </p:grpSpPr>
        <p:sp>
          <p:nvSpPr>
            <p:cNvPr id="14" name="Freeform 1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6007" r="-6007"/>
              </a:stretch>
            </a:blipFill>
          </p:spPr>
        </p:sp>
      </p:grpSp>
      <p:pic>
        <p:nvPicPr>
          <p:cNvPr id="15" name="Picture 15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24110" y="505881"/>
            <a:ext cx="2556004" cy="1045638"/>
          </a:xfrm>
          <a:prstGeom prst="rect">
            <a:avLst/>
          </a:prstGeom>
        </p:spPr>
      </p:pic>
      <p:sp>
        <p:nvSpPr>
          <p:cNvPr id="18" name="TextBox 18" descr="n25 Fb Nguyen Phuong"/>
          <p:cNvSpPr txBox="1"/>
          <p:nvPr/>
        </p:nvSpPr>
        <p:spPr>
          <a:xfrm>
            <a:off x="9393908" y="1028700"/>
            <a:ext cx="940408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giải</a:t>
            </a:r>
            <a:endParaRPr lang="en-US" sz="8499" dirty="0">
              <a:solidFill>
                <a:srgbClr val="000000"/>
              </a:solidFill>
              <a:latin typeface="Sigmar One"/>
            </a:endParaRPr>
          </a:p>
        </p:txBody>
      </p:sp>
      <p:graphicFrame>
        <p:nvGraphicFramePr>
          <p:cNvPr id="19" name="Object 18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139451"/>
              </p:ext>
            </p:extLst>
          </p:nvPr>
        </p:nvGraphicFramePr>
        <p:xfrm>
          <a:off x="4888014" y="983110"/>
          <a:ext cx="1050186" cy="32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749160" imgH="228600" progId="Equation.DSMT4">
                  <p:embed/>
                </p:oleObj>
              </mc:Choice>
              <mc:Fallback>
                <p:oleObj name="Equation" r:id="rId6" imgW="74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8014" y="983110"/>
                        <a:ext cx="1050186" cy="320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31026"/>
              </p:ext>
            </p:extLst>
          </p:nvPr>
        </p:nvGraphicFramePr>
        <p:xfrm>
          <a:off x="9694411" y="6293290"/>
          <a:ext cx="7831589" cy="84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2255453" imgH="228481" progId="Equation.DSMT4">
                  <p:embed/>
                </p:oleObj>
              </mc:Choice>
              <mc:Fallback>
                <p:oleObj name="Equation" r:id="rId8" imgW="2255453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94411" y="6293290"/>
                        <a:ext cx="7831589" cy="843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704876"/>
              </p:ext>
            </p:extLst>
          </p:nvPr>
        </p:nvGraphicFramePr>
        <p:xfrm>
          <a:off x="10515600" y="8960474"/>
          <a:ext cx="5418334" cy="59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646182" imgH="180986" progId="Equation.DSMT4">
                  <p:embed/>
                </p:oleObj>
              </mc:Choice>
              <mc:Fallback>
                <p:oleObj name="Equation" r:id="rId10" imgW="164618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15600" y="8960474"/>
                        <a:ext cx="5418334" cy="595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1028700" y="2770503"/>
            <a:ext cx="7156368" cy="6771084"/>
            <a:chOff x="0" y="-9525"/>
            <a:chExt cx="9541824" cy="9028112"/>
          </a:xfrm>
        </p:grpSpPr>
        <p:sp>
          <p:nvSpPr>
            <p:cNvPr id="3" name="TextBox 3"/>
            <p:cNvSpPr txBox="1"/>
            <p:nvPr/>
          </p:nvSpPr>
          <p:spPr>
            <a:xfrm>
              <a:off x="682707" y="-9525"/>
              <a:ext cx="8859117" cy="902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Một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khối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50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kh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một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cầu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gồm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20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,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mỗi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cao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15 cm,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dài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20 cm.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Tính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công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ấy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thực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hiện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Coi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tác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mỗi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không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đổi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trong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quá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trình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di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chuyển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Lấy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gia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tốc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err="1">
                  <a:solidFill>
                    <a:srgbClr val="000000"/>
                  </a:solidFill>
                  <a:latin typeface="Public Sans"/>
                </a:rPr>
                <a:t>trường</a:t>
              </a:r>
              <a:r>
                <a:rPr lang="en-US" sz="3999">
                  <a:solidFill>
                    <a:srgbClr val="000000"/>
                  </a:solidFill>
                  <a:latin typeface="Public Sans"/>
                </a:rPr>
                <a:t> là </a:t>
              </a:r>
              <a:r>
                <a:rPr lang="en-US" sz="4000">
                  <a:solidFill>
                    <a:srgbClr val="000000"/>
                  </a:solidFill>
                  <a:latin typeface="Public Sans"/>
                </a:rPr>
                <a:t>g = 10m/s</a:t>
              </a:r>
              <a:r>
                <a:rPr lang="en-US" sz="4000" baseline="30000">
                  <a:solidFill>
                    <a:srgbClr val="000000"/>
                  </a:solidFill>
                  <a:latin typeface="Public Sans"/>
                </a:rPr>
                <a:t>2</a:t>
              </a:r>
              <a:r>
                <a:rPr lang="en-US" sz="4000">
                  <a:solidFill>
                    <a:srgbClr val="000000"/>
                  </a:solidFill>
                  <a:latin typeface="Public Sans"/>
                </a:rPr>
                <a:t>.</a:t>
              </a:r>
              <a:r>
                <a:rPr lang="en-US" sz="3999">
                  <a:solidFill>
                    <a:srgbClr val="000000"/>
                  </a:solidFill>
                  <a:latin typeface="Public Sans"/>
                </a:rPr>
                <a:t>                   </a:t>
              </a:r>
              <a:endParaRPr lang="en-US" sz="3999" dirty="0">
                <a:solidFill>
                  <a:srgbClr val="000000"/>
                </a:solidFill>
                <a:latin typeface="Public Sans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39700"/>
              <a:ext cx="248253" cy="24825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6" name="TextBox 6" descr="n25 Fb Nguyen Phuong"/>
          <p:cNvSpPr txBox="1"/>
          <p:nvPr/>
        </p:nvSpPr>
        <p:spPr>
          <a:xfrm>
            <a:off x="1277587" y="1656367"/>
            <a:ext cx="977483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9"/>
              </a:lnSpc>
            </a:pP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dụ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2</a:t>
            </a:r>
          </a:p>
        </p:txBody>
      </p:sp>
      <p:grpSp>
        <p:nvGrpSpPr>
          <p:cNvPr id="7" name="Group 7" descr="n25 Fb Nguyen Phuong"/>
          <p:cNvGrpSpPr/>
          <p:nvPr/>
        </p:nvGrpSpPr>
        <p:grpSpPr>
          <a:xfrm>
            <a:off x="9067800" y="1323754"/>
            <a:ext cx="12015019" cy="8389848"/>
            <a:chOff x="0" y="0"/>
            <a:chExt cx="14512418" cy="11186464"/>
          </a:xfrm>
        </p:grpSpPr>
        <p:grpSp>
          <p:nvGrpSpPr>
            <p:cNvPr id="8" name="Group 8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BBE25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40662" y="620545"/>
            <a:ext cx="2951527" cy="1620656"/>
          </a:xfrm>
          <a:prstGeom prst="rect">
            <a:avLst/>
          </a:prstGeom>
        </p:spPr>
      </p:pic>
      <p:pic>
        <p:nvPicPr>
          <p:cNvPr id="15" name="Picture 15" descr="n25 Fb Nguyen Phuong"/>
          <p:cNvPicPr>
            <a:picLocks noChangeAspect="1"/>
          </p:cNvPicPr>
          <p:nvPr/>
        </p:nvPicPr>
        <p:blipFill>
          <a:blip r:embed="rId4"/>
          <a:srcRect b="50817"/>
          <a:stretch>
            <a:fillRect/>
          </a:stretch>
        </p:blipFill>
        <p:spPr>
          <a:xfrm>
            <a:off x="9429311" y="2278294"/>
            <a:ext cx="8439997" cy="58370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25 Fb Nguyen Phuong"/>
          <p:cNvGrpSpPr/>
          <p:nvPr/>
        </p:nvGrpSpPr>
        <p:grpSpPr>
          <a:xfrm>
            <a:off x="1028700" y="1516397"/>
            <a:ext cx="9000080" cy="8079135"/>
            <a:chOff x="0" y="-228600"/>
            <a:chExt cx="9443672" cy="10772180"/>
          </a:xfrm>
        </p:grpSpPr>
        <p:sp>
          <p:nvSpPr>
            <p:cNvPr id="3" name="TextBox 3"/>
            <p:cNvSpPr txBox="1"/>
            <p:nvPr/>
          </p:nvSpPr>
          <p:spPr>
            <a:xfrm>
              <a:off x="675685" y="-228600"/>
              <a:ext cx="8767987" cy="10772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-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Muốn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cầu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này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:</a:t>
              </a: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Độ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dịch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chuyển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của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học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sinh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: </a:t>
              </a:r>
            </a:p>
            <a:p>
              <a:pPr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-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tối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thiểu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mà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ấy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phải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:</a:t>
              </a:r>
            </a:p>
            <a:p>
              <a:pPr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  <a:p>
              <a:pPr marL="0" lvl="0" indent="0"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38263"/>
              <a:ext cx="245700" cy="24570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6" name="TextBox 6" descr="n25 Fb Nguyen Phuong"/>
          <p:cNvSpPr txBox="1"/>
          <p:nvPr/>
        </p:nvSpPr>
        <p:spPr>
          <a:xfrm>
            <a:off x="3531449" y="759611"/>
            <a:ext cx="977483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9"/>
              </a:lnSpc>
            </a:pPr>
            <a:r>
              <a:rPr lang="en-US" sz="5649" dirty="0">
                <a:solidFill>
                  <a:srgbClr val="000000"/>
                </a:solidFill>
                <a:latin typeface="Sigmar One"/>
              </a:rPr>
              <a:t>Giải</a:t>
            </a:r>
          </a:p>
        </p:txBody>
      </p:sp>
      <p:grpSp>
        <p:nvGrpSpPr>
          <p:cNvPr id="7" name="Group 7" descr="n25 Fb Nguyen Phuong"/>
          <p:cNvGrpSpPr/>
          <p:nvPr/>
        </p:nvGrpSpPr>
        <p:grpSpPr>
          <a:xfrm>
            <a:off x="11600415" y="680374"/>
            <a:ext cx="11036714" cy="8915157"/>
            <a:chOff x="0" y="0"/>
            <a:chExt cx="14512418" cy="11186464"/>
          </a:xfrm>
        </p:grpSpPr>
        <p:grpSp>
          <p:nvGrpSpPr>
            <p:cNvPr id="8" name="Group 8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BBE25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 descr="n25 Fb Nguyen Phuong"/>
          <p:cNvPicPr>
            <a:picLocks noChangeAspect="1"/>
          </p:cNvPicPr>
          <p:nvPr/>
        </p:nvPicPr>
        <p:blipFill>
          <a:blip r:embed="rId3"/>
          <a:srcRect t="1629" r="4523" b="1629"/>
          <a:stretch>
            <a:fillRect/>
          </a:stretch>
        </p:blipFill>
        <p:spPr>
          <a:xfrm>
            <a:off x="12221261" y="1437767"/>
            <a:ext cx="5313306" cy="7570453"/>
          </a:xfrm>
          <a:prstGeom prst="rect">
            <a:avLst/>
          </a:prstGeom>
        </p:spPr>
      </p:pic>
      <p:pic>
        <p:nvPicPr>
          <p:cNvPr id="15" name="Picture 15" descr="n25 Fb Nguyen Phuo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36473" y="-205975"/>
            <a:ext cx="2951527" cy="1620656"/>
          </a:xfrm>
          <a:prstGeom prst="rect">
            <a:avLst/>
          </a:prstGeom>
        </p:spPr>
      </p:pic>
      <p:graphicFrame>
        <p:nvGraphicFramePr>
          <p:cNvPr id="19" name="Object 18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368421"/>
              </p:ext>
            </p:extLst>
          </p:nvPr>
        </p:nvGraphicFramePr>
        <p:xfrm>
          <a:off x="2580027" y="3390901"/>
          <a:ext cx="5754112" cy="90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636831" imgH="256906" progId="Equation.DSMT4">
                  <p:embed/>
                </p:oleObj>
              </mc:Choice>
              <mc:Fallback>
                <p:oleObj name="Equation" r:id="rId6" imgW="1636831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80027" y="3390901"/>
                        <a:ext cx="5754112" cy="90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95854"/>
              </p:ext>
            </p:extLst>
          </p:nvPr>
        </p:nvGraphicFramePr>
        <p:xfrm>
          <a:off x="4038600" y="5018713"/>
          <a:ext cx="1938322" cy="87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485187" imgH="219126" progId="Equation.DSMT4">
                  <p:embed/>
                </p:oleObj>
              </mc:Choice>
              <mc:Fallback>
                <p:oleObj name="Equation" r:id="rId8" imgW="485187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38600" y="5018713"/>
                        <a:ext cx="1938322" cy="874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n25 Fb Nguyen Phuo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020227"/>
              </p:ext>
            </p:extLst>
          </p:nvPr>
        </p:nvGraphicFramePr>
        <p:xfrm>
          <a:off x="1817520" y="7886700"/>
          <a:ext cx="8356135" cy="160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2374560" imgH="457200" progId="Equation.DSMT4">
                  <p:embed/>
                </p:oleObj>
              </mc:Choice>
              <mc:Fallback>
                <p:oleObj name="Equation" r:id="rId10" imgW="2374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17520" y="7886700"/>
                        <a:ext cx="8356135" cy="160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25 Fb Nguyen Phuong"/>
          <p:cNvSpPr txBox="1"/>
          <p:nvPr/>
        </p:nvSpPr>
        <p:spPr>
          <a:xfrm>
            <a:off x="9899652" y="1678043"/>
            <a:ext cx="98246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Public Sans Bold"/>
              </a:rPr>
              <a:t>01</a:t>
            </a:r>
          </a:p>
        </p:txBody>
      </p:sp>
      <p:sp>
        <p:nvSpPr>
          <p:cNvPr id="3" name="TextBox 3" descr="n25 Fb Nguyen Phuong"/>
          <p:cNvSpPr txBox="1"/>
          <p:nvPr/>
        </p:nvSpPr>
        <p:spPr>
          <a:xfrm>
            <a:off x="11373353" y="1678043"/>
            <a:ext cx="5885947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hiểu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thêm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một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số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ví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dụ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dạng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năng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lượng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sự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chuyển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hóa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năng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lượng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quá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trình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công</a:t>
            </a:r>
            <a:endParaRPr lang="en-US" sz="5000" dirty="0">
              <a:solidFill>
                <a:srgbClr val="000000"/>
              </a:solidFill>
              <a:latin typeface="Public Sans"/>
            </a:endParaRPr>
          </a:p>
          <a:p>
            <a:pPr marL="0" lvl="0" indent="0" algn="just">
              <a:lnSpc>
                <a:spcPts val="6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4" name="TextBox 4" descr="n25 Fb Nguyen Phuong"/>
          <p:cNvSpPr txBox="1"/>
          <p:nvPr/>
        </p:nvSpPr>
        <p:spPr>
          <a:xfrm>
            <a:off x="9899652" y="7724816"/>
            <a:ext cx="98246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Public Sans Bold"/>
              </a:rPr>
              <a:t>02</a:t>
            </a:r>
          </a:p>
        </p:txBody>
      </p:sp>
      <p:sp>
        <p:nvSpPr>
          <p:cNvPr id="5" name="TextBox 5" descr="n25 Fb Nguyen Phuong"/>
          <p:cNvSpPr txBox="1"/>
          <p:nvPr/>
        </p:nvSpPr>
        <p:spPr>
          <a:xfrm>
            <a:off x="11373353" y="7343816"/>
            <a:ext cx="5885947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bài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tập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SGK – Trang 95</a:t>
            </a:r>
          </a:p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Public Sans"/>
            </a:endParaRPr>
          </a:p>
        </p:txBody>
      </p:sp>
      <p:grpSp>
        <p:nvGrpSpPr>
          <p:cNvPr id="6" name="Group 6" descr="n25 Fb Nguyen Phuong"/>
          <p:cNvGrpSpPr/>
          <p:nvPr/>
        </p:nvGrpSpPr>
        <p:grpSpPr>
          <a:xfrm>
            <a:off x="1162311" y="123825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3" name="TextBox 13" descr="n25 Fb Nguyen Phuong"/>
          <p:cNvSpPr txBox="1"/>
          <p:nvPr/>
        </p:nvSpPr>
        <p:spPr>
          <a:xfrm>
            <a:off x="1353184" y="3296272"/>
            <a:ext cx="6672043" cy="295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nhiệm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vụ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về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nhà</a:t>
            </a:r>
            <a:endParaRPr lang="en-US" sz="9000" dirty="0">
              <a:solidFill>
                <a:srgbClr val="000000"/>
              </a:solidFill>
              <a:latin typeface="Sigmar One"/>
            </a:endParaRPr>
          </a:p>
        </p:txBody>
      </p:sp>
      <p:pic>
        <p:nvPicPr>
          <p:cNvPr id="14" name="Picture 14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26990">
            <a:off x="1066053" y="1158631"/>
            <a:ext cx="2281689" cy="1057874"/>
          </a:xfrm>
          <a:prstGeom prst="rect">
            <a:avLst/>
          </a:prstGeom>
        </p:spPr>
      </p:pic>
      <p:pic>
        <p:nvPicPr>
          <p:cNvPr id="15" name="Picture 15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58246">
            <a:off x="6085718" y="1085672"/>
            <a:ext cx="2281689" cy="105787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25 Fb Nguyen Phuong"/>
          <p:cNvSpPr txBox="1"/>
          <p:nvPr/>
        </p:nvSpPr>
        <p:spPr>
          <a:xfrm>
            <a:off x="562584" y="851291"/>
            <a:ext cx="17162832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8"/>
              </a:lnSpc>
              <a:spcBef>
                <a:spcPct val="0"/>
              </a:spcBef>
            </a:pPr>
            <a:r>
              <a:rPr lang="en-US" sz="5207">
                <a:solidFill>
                  <a:srgbClr val="32478C"/>
                </a:solidFill>
                <a:latin typeface="Alata"/>
              </a:rPr>
              <a:t>+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Trong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nâng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tạ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đã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sự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thế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>
              <a:lnSpc>
                <a:spcPts val="5728"/>
              </a:lnSpc>
              <a:spcBef>
                <a:spcPct val="0"/>
              </a:spcBef>
            </a:pPr>
            <a:r>
              <a:rPr lang="en-US" sz="5207" dirty="0">
                <a:solidFill>
                  <a:srgbClr val="32478C"/>
                </a:solidFill>
                <a:latin typeface="Alata"/>
              </a:rPr>
              <a:t>+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nâng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tạ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đứng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lên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của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vận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viên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không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.</a:t>
            </a:r>
          </a:p>
        </p:txBody>
      </p:sp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2"/>
          <a:srcRect t="886"/>
          <a:stretch>
            <a:fillRect/>
          </a:stretch>
        </p:blipFill>
        <p:spPr>
          <a:xfrm>
            <a:off x="924685" y="5127171"/>
            <a:ext cx="16438630" cy="411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1661037" y="1214237"/>
            <a:ext cx="9082666" cy="9775864"/>
          </a:xfrm>
          <a:prstGeom prst="rect">
            <a:avLst/>
          </a:prstGeom>
        </p:spPr>
      </p:pic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2399" y="2625920"/>
            <a:ext cx="5810852" cy="3476249"/>
          </a:xfrm>
          <a:prstGeom prst="rect">
            <a:avLst/>
          </a:prstGeom>
        </p:spPr>
      </p:pic>
      <p:pic>
        <p:nvPicPr>
          <p:cNvPr id="4" name="Picture 4" descr="n25 Fb Nguyen Phuong"/>
          <p:cNvPicPr>
            <a:picLocks noChangeAspect="1"/>
          </p:cNvPicPr>
          <p:nvPr/>
        </p:nvPicPr>
        <p:blipFill>
          <a:blip r:embed="rId5"/>
          <a:srcRect t="1617"/>
          <a:stretch>
            <a:fillRect/>
          </a:stretch>
        </p:blipFill>
        <p:spPr>
          <a:xfrm>
            <a:off x="8579284" y="2625920"/>
            <a:ext cx="6163506" cy="3476249"/>
          </a:xfrm>
          <a:prstGeom prst="rect">
            <a:avLst/>
          </a:prstGeom>
        </p:spPr>
      </p:pic>
      <p:pic>
        <p:nvPicPr>
          <p:cNvPr id="5" name="Picture 5" descr="n25 Fb Nguyen Phuong"/>
          <p:cNvPicPr>
            <a:picLocks noChangeAspect="1"/>
          </p:cNvPicPr>
          <p:nvPr/>
        </p:nvPicPr>
        <p:blipFill>
          <a:blip r:embed="rId6"/>
          <a:srcRect r="11777"/>
          <a:stretch>
            <a:fillRect/>
          </a:stretch>
        </p:blipFill>
        <p:spPr>
          <a:xfrm>
            <a:off x="1542399" y="6473644"/>
            <a:ext cx="5810852" cy="3472683"/>
          </a:xfrm>
          <a:prstGeom prst="rect">
            <a:avLst/>
          </a:prstGeom>
        </p:spPr>
      </p:pic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7"/>
          <a:srcRect t="20321" b="14327"/>
          <a:stretch>
            <a:fillRect/>
          </a:stretch>
        </p:blipFill>
        <p:spPr>
          <a:xfrm>
            <a:off x="8529651" y="6473644"/>
            <a:ext cx="6213140" cy="3472683"/>
          </a:xfrm>
          <a:prstGeom prst="rect">
            <a:avLst/>
          </a:prstGeom>
        </p:spPr>
      </p:pic>
      <p:sp>
        <p:nvSpPr>
          <p:cNvPr id="7" name="TextBox 7" descr="n25 Fb Nguyen Phuong"/>
          <p:cNvSpPr txBox="1"/>
          <p:nvPr/>
        </p:nvSpPr>
        <p:spPr>
          <a:xfrm>
            <a:off x="1028700" y="1280912"/>
            <a:ext cx="10461883" cy="97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2"/>
              </a:lnSpc>
              <a:spcBef>
                <a:spcPct val="0"/>
              </a:spcBef>
            </a:pPr>
            <a:r>
              <a:rPr lang="en-US" sz="6875">
                <a:solidFill>
                  <a:srgbClr val="32478C"/>
                </a:solidFill>
                <a:latin typeface="Sigmar One"/>
              </a:rPr>
              <a:t>I. NĂNG LƯỢNG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25 Fb Nguyen Phuong"/>
          <p:cNvSpPr txBox="1"/>
          <p:nvPr/>
        </p:nvSpPr>
        <p:spPr>
          <a:xfrm>
            <a:off x="1028700" y="114300"/>
            <a:ext cx="13784399" cy="116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37"/>
              </a:lnSpc>
              <a:spcBef>
                <a:spcPct val="0"/>
              </a:spcBef>
            </a:pPr>
            <a:r>
              <a:rPr lang="en-US" sz="6425" dirty="0">
                <a:solidFill>
                  <a:srgbClr val="32478C"/>
                </a:solidFill>
                <a:latin typeface="Sigmar One"/>
              </a:rPr>
              <a:t>PHIẾU HỌC TẬP SỐ 2</a:t>
            </a:r>
          </a:p>
        </p:txBody>
      </p:sp>
      <p:grpSp>
        <p:nvGrpSpPr>
          <p:cNvPr id="3" name="Group 3" descr="n25 Fb Nguyen Phuong"/>
          <p:cNvGrpSpPr/>
          <p:nvPr/>
        </p:nvGrpSpPr>
        <p:grpSpPr>
          <a:xfrm>
            <a:off x="1028700" y="1485900"/>
            <a:ext cx="7696200" cy="1963258"/>
            <a:chOff x="0" y="0"/>
            <a:chExt cx="10261600" cy="26176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261600" cy="2617678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83775" y="469900"/>
              <a:ext cx="9294050" cy="170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32478C"/>
                  </a:solidFill>
                  <a:latin typeface="Alata"/>
                </a:rPr>
                <a:t>1. Khi đun nước bằng ấm điện thì có những quá trình truyền và chuyển hóa năng lượng nào?</a:t>
              </a:r>
            </a:p>
          </p:txBody>
        </p:sp>
      </p:grpSp>
      <p:grpSp>
        <p:nvGrpSpPr>
          <p:cNvPr id="6" name="Group 6" descr="n25 Fb Nguyen Phuong"/>
          <p:cNvGrpSpPr/>
          <p:nvPr/>
        </p:nvGrpSpPr>
        <p:grpSpPr>
          <a:xfrm>
            <a:off x="1028700" y="3848100"/>
            <a:ext cx="16230600" cy="2776070"/>
            <a:chOff x="0" y="0"/>
            <a:chExt cx="21640800" cy="439002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1640800" cy="4019539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20239" y="292517"/>
              <a:ext cx="20162405" cy="4097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3. Một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quả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bóng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su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được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ném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từ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độ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h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xuống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đất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cứng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bị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 Sau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mỗi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, độ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giảm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,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nghĩa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cơ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năng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giảm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 Điều đó 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có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trái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với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định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luật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bảo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toàn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năng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không?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sao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?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dự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đoán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xem 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còn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có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hiện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gì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nữa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ra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với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quả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bóng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ngoài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hiện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bị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rơi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xuống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</a:t>
              </a:r>
            </a:p>
            <a:p>
              <a:pPr marL="0" lvl="0" indent="0" algn="just">
                <a:lnSpc>
                  <a:spcPts val="4079"/>
                </a:lnSpc>
              </a:pPr>
              <a:endParaRPr lang="en-US" sz="2999" dirty="0">
                <a:solidFill>
                  <a:srgbClr val="32478C"/>
                </a:solidFill>
                <a:latin typeface="Alata"/>
              </a:endParaRPr>
            </a:p>
          </p:txBody>
        </p:sp>
      </p:grpSp>
      <p:grpSp>
        <p:nvGrpSpPr>
          <p:cNvPr id="9" name="Group 9" descr="n25 Fb Nguyen Phuong"/>
          <p:cNvGrpSpPr/>
          <p:nvPr/>
        </p:nvGrpSpPr>
        <p:grpSpPr>
          <a:xfrm>
            <a:off x="9941947" y="1532341"/>
            <a:ext cx="7318775" cy="1865768"/>
            <a:chOff x="0" y="0"/>
            <a:chExt cx="9758367" cy="2487691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758367" cy="2487691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460050" y="377793"/>
              <a:ext cx="8838266" cy="1738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88"/>
                </a:lnSpc>
                <a:spcBef>
                  <a:spcPct val="0"/>
                </a:spcBef>
              </a:pPr>
              <a:r>
                <a:rPr lang="en-US" sz="3080">
                  <a:solidFill>
                    <a:srgbClr val="32478C"/>
                  </a:solidFill>
                  <a:latin typeface="Alata"/>
                </a:rPr>
                <a:t>2. Khi xoa hai tay vào nhau cho nóng thì có những quá trình truyền và chuyển hóa năng lượng nào xảy ra?</a:t>
              </a:r>
            </a:p>
          </p:txBody>
        </p:sp>
      </p:grpSp>
      <p:pic>
        <p:nvPicPr>
          <p:cNvPr id="12" name="Picture 3" descr="n25 Fb Nguyen Phuong">
            <a:extLst>
              <a:ext uri="{FF2B5EF4-FFF2-40B4-BE49-F238E27FC236}">
                <a16:creationId xmlns:a16="http://schemas.microsoft.com/office/drawing/2014/main" id="{7EC46DEF-CDBB-0E04-F6B5-2A147953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1" y="6611683"/>
            <a:ext cx="4610100" cy="3613032"/>
          </a:xfrm>
          <a:prstGeom prst="rect">
            <a:avLst/>
          </a:prstGeom>
        </p:spPr>
      </p:pic>
      <p:pic>
        <p:nvPicPr>
          <p:cNvPr id="13" name="Picture 6" descr="n25 Fb Nguyen Phuong">
            <a:extLst>
              <a:ext uri="{FF2B5EF4-FFF2-40B4-BE49-F238E27FC236}">
                <a16:creationId xmlns:a16="http://schemas.microsoft.com/office/drawing/2014/main" id="{E17E9965-AD74-1D30-B27C-9CD71B78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40338" y="6611683"/>
            <a:ext cx="5007324" cy="3613032"/>
          </a:xfrm>
          <a:prstGeom prst="rect">
            <a:avLst/>
          </a:prstGeom>
        </p:spPr>
      </p:pic>
      <p:pic>
        <p:nvPicPr>
          <p:cNvPr id="14" name="Picture 13" descr="n25 Fb Nguyen Phuong">
            <a:extLst>
              <a:ext uri="{FF2B5EF4-FFF2-40B4-BE49-F238E27FC236}">
                <a16:creationId xmlns:a16="http://schemas.microsoft.com/office/drawing/2014/main" id="{D68B2EB1-F84E-A49C-3D1B-24D708F21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6574868"/>
            <a:ext cx="4076699" cy="364984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25 Fb Nguyen Phuong"/>
          <p:cNvSpPr/>
          <p:nvPr/>
        </p:nvSpPr>
        <p:spPr>
          <a:xfrm>
            <a:off x="738975" y="831531"/>
            <a:ext cx="8629663" cy="39959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57103" y="326346"/>
            <a:ext cx="6387835" cy="5006280"/>
          </a:xfrm>
          <a:prstGeom prst="rect">
            <a:avLst/>
          </a:prstGeom>
        </p:spPr>
      </p:pic>
      <p:pic>
        <p:nvPicPr>
          <p:cNvPr id="4" name="Picture 4" descr="n25 Fb Nguyen Phuo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11162" y="0"/>
            <a:ext cx="3005309" cy="3401070"/>
          </a:xfrm>
          <a:prstGeom prst="rect">
            <a:avLst/>
          </a:prstGeom>
        </p:spPr>
      </p:pic>
      <p:sp>
        <p:nvSpPr>
          <p:cNvPr id="5" name="TextBox 5" descr="n25 Fb Nguyen Phuong"/>
          <p:cNvSpPr txBox="1"/>
          <p:nvPr/>
        </p:nvSpPr>
        <p:spPr>
          <a:xfrm>
            <a:off x="1028700" y="1159939"/>
            <a:ext cx="7465658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6"/>
              </a:lnSpc>
              <a:spcBef>
                <a:spcPct val="0"/>
              </a:spcBef>
            </a:pPr>
            <a:r>
              <a:rPr lang="en-US" sz="5832">
                <a:solidFill>
                  <a:srgbClr val="32478C"/>
                </a:solidFill>
                <a:latin typeface="Alata"/>
              </a:rPr>
              <a:t>1. Khi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đun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nước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bằng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ấm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điện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điện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thành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nhiệt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cơ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endParaRPr lang="en-US" sz="5832" dirty="0">
              <a:solidFill>
                <a:srgbClr val="32478C"/>
              </a:solidFill>
              <a:latin typeface="Alata"/>
            </a:endParaRPr>
          </a:p>
        </p:txBody>
      </p:sp>
      <p:pic>
        <p:nvPicPr>
          <p:cNvPr id="6" name="Picture 6" descr="n25 Fb Nguyen Phuo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9110" y="5599025"/>
            <a:ext cx="5917896" cy="4270055"/>
          </a:xfrm>
          <a:prstGeom prst="rect">
            <a:avLst/>
          </a:prstGeom>
        </p:spPr>
      </p:pic>
      <p:sp>
        <p:nvSpPr>
          <p:cNvPr id="7" name="AutoShape 7" descr="n25 Fb Nguyen Phuong"/>
          <p:cNvSpPr/>
          <p:nvPr/>
        </p:nvSpPr>
        <p:spPr>
          <a:xfrm>
            <a:off x="9368638" y="5661063"/>
            <a:ext cx="8280385" cy="42080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 descr="n25 Fb Nguyen Phuo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69682" y="5143500"/>
            <a:ext cx="2944134" cy="3331839"/>
          </a:xfrm>
          <a:prstGeom prst="rect">
            <a:avLst/>
          </a:prstGeom>
        </p:spPr>
      </p:pic>
      <p:sp>
        <p:nvSpPr>
          <p:cNvPr id="9" name="TextBox 9" descr="n25 Fb Nguyen Phuong"/>
          <p:cNvSpPr txBox="1"/>
          <p:nvPr/>
        </p:nvSpPr>
        <p:spPr>
          <a:xfrm>
            <a:off x="10030620" y="6107601"/>
            <a:ext cx="7228680" cy="33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5"/>
              </a:lnSpc>
            </a:pPr>
            <a:r>
              <a:rPr lang="en-US" sz="5471">
                <a:solidFill>
                  <a:srgbClr val="32478C"/>
                </a:solidFill>
                <a:latin typeface="Alata Bold"/>
              </a:rPr>
              <a:t>2. Khi xoa hai bàn tay vào nhau cho nóng thì cơ năng chuyển hóa thành nhiệt năng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88212" y="0"/>
            <a:ext cx="5179482" cy="4228341"/>
          </a:xfrm>
          <a:prstGeom prst="rect">
            <a:avLst/>
          </a:prstGeom>
        </p:spPr>
      </p:pic>
      <p:sp>
        <p:nvSpPr>
          <p:cNvPr id="3" name="AutoShape 3" descr="n25 Fb Nguyen Phuong"/>
          <p:cNvSpPr/>
          <p:nvPr/>
        </p:nvSpPr>
        <p:spPr>
          <a:xfrm>
            <a:off x="980479" y="2219514"/>
            <a:ext cx="11151767" cy="62754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 descr="n25 Fb Nguyen Phuong"/>
          <p:cNvSpPr txBox="1"/>
          <p:nvPr/>
        </p:nvSpPr>
        <p:spPr>
          <a:xfrm>
            <a:off x="1383712" y="2424410"/>
            <a:ext cx="10351087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3.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  <a:p>
            <a:pPr algn="just">
              <a:lnSpc>
                <a:spcPts val="4200"/>
              </a:lnSpc>
            </a:pPr>
            <a:r>
              <a:rPr lang="en-US" sz="3500" dirty="0">
                <a:solidFill>
                  <a:srgbClr val="32478C"/>
                </a:solidFill>
                <a:latin typeface="Alata Bold"/>
              </a:rPr>
              <a:t>- Sau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mỗi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độ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cao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giảm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cơ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giảm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điều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này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trái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với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định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luật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bảo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toàn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. Do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mỗi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đập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đất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một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phần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chuyển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dẫn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đến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cơ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không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được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bảo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toàn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  <a:p>
            <a:pPr algn="just">
              <a:lnSpc>
                <a:spcPts val="4200"/>
              </a:lnSpc>
            </a:pPr>
            <a:r>
              <a:rPr lang="en-US" sz="3500" dirty="0">
                <a:solidFill>
                  <a:srgbClr val="32478C"/>
                </a:solidFill>
                <a:latin typeface="Alata Bold"/>
              </a:rPr>
              <a:t>-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Ngoài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hiện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rơi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thì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còn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có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hiện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khác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khi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tiếp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xúc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với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mặt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đất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cứng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thì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biến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dạng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(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lõm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>
                <a:solidFill>
                  <a:srgbClr val="32478C"/>
                </a:solidFill>
                <a:latin typeface="Alata Bold"/>
              </a:rPr>
              <a:t>)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</p:txBody>
      </p:sp>
      <p:pic>
        <p:nvPicPr>
          <p:cNvPr id="6" name="Picture 5" descr="n25 Fb Nguyen Phuo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r="20131"/>
          <a:stretch/>
        </p:blipFill>
        <p:spPr>
          <a:xfrm>
            <a:off x="12535478" y="1656591"/>
            <a:ext cx="5179482" cy="68383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25 Fb Nguyen Phuong"/>
          <p:cNvSpPr txBox="1"/>
          <p:nvPr/>
        </p:nvSpPr>
        <p:spPr>
          <a:xfrm>
            <a:off x="1028700" y="838200"/>
            <a:ext cx="13784399" cy="116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37"/>
              </a:lnSpc>
              <a:spcBef>
                <a:spcPct val="0"/>
              </a:spcBef>
            </a:pPr>
            <a:r>
              <a:rPr lang="en-US" sz="6425" dirty="0">
                <a:solidFill>
                  <a:srgbClr val="32478C"/>
                </a:solidFill>
                <a:latin typeface="Sigmar One"/>
              </a:rPr>
              <a:t>PHIẾU HỌC TẬP SỐ 2</a:t>
            </a:r>
          </a:p>
        </p:txBody>
      </p:sp>
      <p:grpSp>
        <p:nvGrpSpPr>
          <p:cNvPr id="3" name="Group 3" descr="n25 Fb Nguyen Phuong"/>
          <p:cNvGrpSpPr/>
          <p:nvPr/>
        </p:nvGrpSpPr>
        <p:grpSpPr>
          <a:xfrm>
            <a:off x="1028700" y="2757003"/>
            <a:ext cx="11087100" cy="1796082"/>
            <a:chOff x="0" y="0"/>
            <a:chExt cx="17729200" cy="239477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729200" cy="2394776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20239" y="641996"/>
              <a:ext cx="15997763" cy="1128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32478C"/>
                  </a:solidFill>
                  <a:latin typeface="Alata"/>
                </a:rPr>
                <a:t>4. Có sự truyền và chuyển hóa năng lượng nào trong việc bắn pháo hoa?</a:t>
              </a:r>
            </a:p>
          </p:txBody>
        </p:sp>
      </p:grpSp>
      <p:grpSp>
        <p:nvGrpSpPr>
          <p:cNvPr id="6" name="Group 6" descr="n25 Fb Nguyen Phuong"/>
          <p:cNvGrpSpPr/>
          <p:nvPr/>
        </p:nvGrpSpPr>
        <p:grpSpPr>
          <a:xfrm>
            <a:off x="1028700" y="5295900"/>
            <a:ext cx="16230600" cy="3529004"/>
            <a:chOff x="0" y="0"/>
            <a:chExt cx="21640800" cy="4705339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1640800" cy="4705339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20239" y="292517"/>
              <a:ext cx="19600324" cy="4155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5. Hãy thảo luận nhóm để tìm thêm ví dụ minh họa cho các quá trình chuyển hóa năng lượng sau đây: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a. Điện năng chuyển hóa thành nhiệt năng.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b. Nhiệt năng chuyển hóa thành điện năng.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c. Quang năng chuyển hóa thành điện năng.</a:t>
              </a:r>
            </a:p>
            <a:p>
              <a:pPr marL="0" lvl="0" indent="0"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d. Quang năng chuyển hóa thành hóa năng.</a:t>
              </a:r>
            </a:p>
          </p:txBody>
        </p:sp>
      </p:grpSp>
      <p:pic>
        <p:nvPicPr>
          <p:cNvPr id="9" name="Picture 8" descr="n25 Fb Nguyen Phuong">
            <a:extLst>
              <a:ext uri="{FF2B5EF4-FFF2-40B4-BE49-F238E27FC236}">
                <a16:creationId xmlns:a16="http://schemas.microsoft.com/office/drawing/2014/main" id="{0A0F2C50-055D-FE92-9D99-F1C678E9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1" y="838199"/>
            <a:ext cx="5029200" cy="40619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25 Fb Nguyen Phuong"/>
          <p:cNvSpPr/>
          <p:nvPr/>
        </p:nvSpPr>
        <p:spPr>
          <a:xfrm>
            <a:off x="10210062" y="3361621"/>
            <a:ext cx="7049238" cy="568181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 descr="n25 Fb Nguyen Phuo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152291" y="6417394"/>
            <a:ext cx="4496522" cy="4737715"/>
          </a:xfrm>
          <a:prstGeom prst="rect">
            <a:avLst/>
          </a:prstGeom>
        </p:spPr>
      </p:pic>
      <p:sp>
        <p:nvSpPr>
          <p:cNvPr id="5" name="TextBox 5" descr="n25 Fb Nguyen Phuong"/>
          <p:cNvSpPr txBox="1"/>
          <p:nvPr/>
        </p:nvSpPr>
        <p:spPr>
          <a:xfrm>
            <a:off x="10210062" y="1841991"/>
            <a:ext cx="7049238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>
                <a:solidFill>
                  <a:srgbClr val="32478C"/>
                </a:solidFill>
                <a:latin typeface="Sigmar One"/>
              </a:rPr>
              <a:t>4</a:t>
            </a:r>
          </a:p>
        </p:txBody>
      </p:sp>
      <p:sp>
        <p:nvSpPr>
          <p:cNvPr id="6" name="TextBox 6" descr="n25 Fb Nguyen Phuong"/>
          <p:cNvSpPr txBox="1"/>
          <p:nvPr/>
        </p:nvSpPr>
        <p:spPr>
          <a:xfrm>
            <a:off x="10608728" y="4040121"/>
            <a:ext cx="5555173" cy="392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1"/>
              </a:lnSpc>
              <a:spcBef>
                <a:spcPct val="0"/>
              </a:spcBef>
            </a:pPr>
            <a:r>
              <a:rPr lang="en-US" sz="5592" dirty="0" err="1">
                <a:solidFill>
                  <a:srgbClr val="32478C"/>
                </a:solidFill>
                <a:latin typeface="Alata"/>
              </a:rPr>
              <a:t>Khi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pháo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hoa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nổ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thì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sự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quang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thành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nhiệt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năng</a:t>
            </a:r>
            <a:endParaRPr lang="en-US" sz="5592" dirty="0">
              <a:solidFill>
                <a:srgbClr val="32478C"/>
              </a:solidFill>
              <a:latin typeface="Alata"/>
            </a:endParaRPr>
          </a:p>
        </p:txBody>
      </p:sp>
      <p:pic>
        <p:nvPicPr>
          <p:cNvPr id="7" name="Picture 6" descr="n25 Fb Nguyen Phuo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18166"/>
            <a:ext cx="8810071" cy="691982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1643</Words>
  <PresentationFormat>Custom</PresentationFormat>
  <Paragraphs>104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Alata</vt:lpstr>
      <vt:lpstr>DejaVu Serif</vt:lpstr>
      <vt:lpstr>Public Sans Bold</vt:lpstr>
      <vt:lpstr>Calibri</vt:lpstr>
      <vt:lpstr>Sigmar One</vt:lpstr>
      <vt:lpstr>Noto Sans</vt:lpstr>
      <vt:lpstr>Wingdings</vt:lpstr>
      <vt:lpstr>Arimo</vt:lpstr>
      <vt:lpstr>TT Norms</vt:lpstr>
      <vt:lpstr>Symbol</vt:lpstr>
      <vt:lpstr>Alata Bold</vt:lpstr>
      <vt:lpstr>Alegreya Sans Bold</vt:lpstr>
      <vt:lpstr>Krabuler Bold</vt:lpstr>
      <vt:lpstr>Nunito Sans Regular</vt:lpstr>
      <vt:lpstr>Times New Roman</vt:lpstr>
      <vt:lpstr>Arial</vt:lpstr>
      <vt:lpstr>Public Sans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dcterms:created xsi:type="dcterms:W3CDTF">2006-08-16T00:00:00Z</dcterms:created>
  <dcterms:modified xsi:type="dcterms:W3CDTF">2023-02-06T15:04:25Z</dcterms:modified>
  <dc:identifier>DAFC1wwYnjU</dc:identifier>
</cp:coreProperties>
</file>