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8"/>
  </p:notesMasterIdLst>
  <p:sldIdLst>
    <p:sldId id="278" r:id="rId3"/>
    <p:sldId id="256" r:id="rId4"/>
    <p:sldId id="315" r:id="rId5"/>
    <p:sldId id="316" r:id="rId6"/>
    <p:sldId id="314" r:id="rId7"/>
    <p:sldId id="288" r:id="rId8"/>
    <p:sldId id="289" r:id="rId9"/>
    <p:sldId id="290" r:id="rId10"/>
    <p:sldId id="291" r:id="rId11"/>
    <p:sldId id="292" r:id="rId12"/>
    <p:sldId id="295" r:id="rId13"/>
    <p:sldId id="293" r:id="rId14"/>
    <p:sldId id="294" r:id="rId15"/>
    <p:sldId id="296" r:id="rId16"/>
    <p:sldId id="312" r:id="rId17"/>
    <p:sldId id="297" r:id="rId18"/>
    <p:sldId id="298" r:id="rId19"/>
    <p:sldId id="299" r:id="rId20"/>
    <p:sldId id="313" r:id="rId21"/>
    <p:sldId id="300" r:id="rId22"/>
    <p:sldId id="301" r:id="rId23"/>
    <p:sldId id="306" r:id="rId24"/>
    <p:sldId id="302" r:id="rId25"/>
    <p:sldId id="303" r:id="rId26"/>
    <p:sldId id="307" r:id="rId27"/>
    <p:sldId id="310" r:id="rId28"/>
    <p:sldId id="311" r:id="rId29"/>
    <p:sldId id="304" r:id="rId30"/>
    <p:sldId id="308" r:id="rId31"/>
    <p:sldId id="309" r:id="rId32"/>
    <p:sldId id="349" r:id="rId33"/>
    <p:sldId id="346" r:id="rId34"/>
    <p:sldId id="347" r:id="rId35"/>
    <p:sldId id="348" r:id="rId36"/>
    <p:sldId id="350" r:id="rId37"/>
  </p:sldIdLst>
  <p:sldSz cx="24384000" cy="13716000"/>
  <p:notesSz cx="6858000" cy="9144000"/>
  <p:custDataLst>
    <p:tags r:id="rId3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9FE"/>
    <a:srgbClr val="548235"/>
    <a:srgbClr val="FFF9BC"/>
    <a:srgbClr val="398842"/>
    <a:srgbClr val="006600"/>
    <a:srgbClr val="008000"/>
    <a:srgbClr val="009900"/>
    <a:srgbClr val="DAE3F3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55" autoAdjust="0"/>
  </p:normalViewPr>
  <p:slideViewPr>
    <p:cSldViewPr>
      <p:cViewPr varScale="1">
        <p:scale>
          <a:sx n="34" d="100"/>
          <a:sy n="34" d="100"/>
        </p:scale>
        <p:origin x="644" y="6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7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90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85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7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4211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7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9.emf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3.png"/><Relationship Id="rId3" Type="http://schemas.openxmlformats.org/officeDocument/2006/relationships/image" Target="../media/image121.png"/><Relationship Id="rId7" Type="http://schemas.openxmlformats.org/officeDocument/2006/relationships/image" Target="../media/image126.png"/><Relationship Id="rId12" Type="http://schemas.openxmlformats.org/officeDocument/2006/relationships/image" Target="../media/image1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5.png"/><Relationship Id="rId10" Type="http://schemas.openxmlformats.org/officeDocument/2006/relationships/image" Target="../media/image129.png"/><Relationship Id="rId4" Type="http://schemas.openxmlformats.org/officeDocument/2006/relationships/image" Target="../media/image122.png"/><Relationship Id="rId9" Type="http://schemas.openxmlformats.org/officeDocument/2006/relationships/image" Target="../media/image128.png"/><Relationship Id="rId14" Type="http://schemas.openxmlformats.org/officeDocument/2006/relationships/image" Target="../media/image1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10" Type="http://schemas.openxmlformats.org/officeDocument/2006/relationships/image" Target="../media/image144.png"/><Relationship Id="rId4" Type="http://schemas.openxmlformats.org/officeDocument/2006/relationships/image" Target="../media/image137.png"/><Relationship Id="rId9" Type="http://schemas.openxmlformats.org/officeDocument/2006/relationships/image" Target="../media/image1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6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8.png"/><Relationship Id="rId11" Type="http://schemas.openxmlformats.org/officeDocument/2006/relationships/image" Target="../media/image154.png"/><Relationship Id="rId5" Type="http://schemas.openxmlformats.org/officeDocument/2006/relationships/image" Target="../media/image147.png"/><Relationship Id="rId10" Type="http://schemas.openxmlformats.org/officeDocument/2006/relationships/image" Target="../media/image153.png"/><Relationship Id="rId4" Type="http://schemas.openxmlformats.org/officeDocument/2006/relationships/image" Target="../media/image146.png"/><Relationship Id="rId9" Type="http://schemas.openxmlformats.org/officeDocument/2006/relationships/image" Target="../media/image1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7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10" Type="http://schemas.openxmlformats.org/officeDocument/2006/relationships/image" Target="../media/image165.png"/><Relationship Id="rId4" Type="http://schemas.openxmlformats.org/officeDocument/2006/relationships/image" Target="../media/image158.png"/><Relationship Id="rId9" Type="http://schemas.openxmlformats.org/officeDocument/2006/relationships/image" Target="../media/image16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Relationship Id="rId9" Type="http://schemas.openxmlformats.org/officeDocument/2006/relationships/image" Target="../media/image1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71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51.png"/><Relationship Id="rId4" Type="http://schemas.openxmlformats.org/officeDocument/2006/relationships/image" Target="../media/image1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ách giáo khoa Đại số và Giải tích 11 cơ bản - TOANMATH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848600" cy="1121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851187" y="2126503"/>
            <a:ext cx="13944600" cy="11181523"/>
            <a:chOff x="1339699" y="3448230"/>
            <a:chExt cx="13944600" cy="11181523"/>
          </a:xfrm>
        </p:grpSpPr>
        <p:sp>
          <p:nvSpPr>
            <p:cNvPr id="9" name="Right Triangle 8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39699" y="3448230"/>
              <a:ext cx="13944600" cy="11181523"/>
              <a:chOff x="1339699" y="3448230"/>
              <a:chExt cx="13944600" cy="11181523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339699" y="3696072"/>
                <a:ext cx="13944600" cy="10933681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759299" y="3448230"/>
                <a:ext cx="389080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5400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CHƯƠNG I</a:t>
                </a:r>
              </a:p>
            </p:txBody>
          </p:sp>
        </p:grpSp>
      </p:grpSp>
      <p:sp>
        <p:nvSpPr>
          <p:cNvPr id="13" name="Right Triangle 12"/>
          <p:cNvSpPr/>
          <p:nvPr/>
        </p:nvSpPr>
        <p:spPr>
          <a:xfrm flipH="1">
            <a:off x="11477625" y="2164818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 flipV="1">
            <a:off x="11671001" y="2164813"/>
            <a:ext cx="10807999" cy="1492785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0744200" y="5288483"/>
            <a:ext cx="12191999" cy="637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§1.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Định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nghĩa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̀ ý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nghĩa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của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đạo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hàm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§2.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tắc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tính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đạo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hàm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§3.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Đạo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hàm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của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hàm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sô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́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lượng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giác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§4. Vi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phân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§5.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Đạo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hàm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cấp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53900" y="2454818"/>
            <a:ext cx="1032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bg1"/>
                </a:solidFill>
                <a:latin typeface="+mj-lt"/>
              </a:rPr>
              <a:t>CHƯƠNG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 ĐẠO HÀM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16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" name="TextBox 2"/>
            <p:cNvSpPr txBox="1"/>
            <p:nvPr/>
          </p:nvSpPr>
          <p:spPr>
            <a:xfrm>
              <a:off x="3847064" y="2743371"/>
              <a:ext cx="20839667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Dùng định nghĩa để tính đạo hàm của hàm số tại một điểm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565118" y="7774984"/>
            <a:ext cx="21873217" cy="5031069"/>
            <a:chOff x="1286371" y="6420376"/>
            <a:chExt cx="21885983" cy="5090258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1817977" cy="5058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76"/>
              <a:ext cx="3542349" cy="695329"/>
              <a:chOff x="1224541" y="6305967"/>
              <a:chExt cx="3542349" cy="769263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905356" y="5213696"/>
                <a:ext cx="752433" cy="297063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302235" cy="640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596508" y="3461658"/>
            <a:ext cx="21805251" cy="3961157"/>
            <a:chOff x="1211498" y="3461658"/>
            <a:chExt cx="21841827" cy="1911968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1841827" cy="154723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3" cy="940513"/>
              <a:chOff x="1311958" y="3405486"/>
              <a:chExt cx="3579193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272534" y="2319934"/>
                <a:ext cx="418761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145526" cy="371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/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-337386" y="1607403"/>
            <a:ext cx="19659599" cy="817375"/>
            <a:chOff x="-288924" y="1892299"/>
            <a:chExt cx="19659599" cy="817373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0506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DÙNG ĐỊNH NGHĨA ĐỂ TÍNH ĐẠO HÀM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1900540-E105-419B-8F02-D42AD3E34A29}"/>
                  </a:ext>
                </a:extLst>
              </p:cNvPr>
              <p:cNvSpPr txBox="1"/>
              <p:nvPr/>
            </p:nvSpPr>
            <p:spPr>
              <a:xfrm>
                <a:off x="2549462" y="4222157"/>
                <a:ext cx="19648136" cy="2924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2705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 rằng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không có đạo hàm </a:t>
                </a:r>
              </a:p>
              <a:p>
                <a:pPr marL="629920" indent="2705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nhưng có đạo hàm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1900540-E105-419B-8F02-D42AD3E34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462" y="4222157"/>
                <a:ext cx="19648136" cy="2924968"/>
              </a:xfrm>
              <a:prstGeom prst="rect">
                <a:avLst/>
              </a:prstGeom>
              <a:blipFill>
                <a:blip r:embed="rId2"/>
                <a:stretch>
                  <a:fillRect r="-310" b="-89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CF83B5E-EEDE-448C-AAB5-D523719749EA}"/>
                  </a:ext>
                </a:extLst>
              </p:cNvPr>
              <p:cNvSpPr txBox="1"/>
              <p:nvPr/>
            </p:nvSpPr>
            <p:spPr>
              <a:xfrm>
                <a:off x="2239985" y="8452410"/>
                <a:ext cx="21136171" cy="128996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limLow>
                        <m:limLow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limLow>
                        <m:limLow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</m:t>
                      </m:r>
                      <m:limLow>
                        <m:limLow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CF83B5E-EEDE-448C-AAB5-D52371974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985" y="8452410"/>
                <a:ext cx="21136171" cy="1289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590C67-A295-4A65-933B-A5E4F1534680}"/>
                  </a:ext>
                </a:extLst>
              </p:cNvPr>
              <p:cNvSpPr txBox="1"/>
              <p:nvPr/>
            </p:nvSpPr>
            <p:spPr>
              <a:xfrm>
                <a:off x="2604580" y="10976494"/>
                <a:ext cx="1987442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hàm số gián đoạn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không có đạo hàm tại đó.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590C67-A295-4A65-933B-A5E4F1534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580" y="10976494"/>
                <a:ext cx="19874420" cy="799963"/>
              </a:xfrm>
              <a:prstGeom prst="rect">
                <a:avLst/>
              </a:prstGeom>
              <a:blipFill>
                <a:blip r:embed="rId4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91863693-A777-45CE-80D5-DB353DE221E9}"/>
              </a:ext>
            </a:extLst>
          </p:cNvPr>
          <p:cNvSpPr txBox="1"/>
          <p:nvPr/>
        </p:nvSpPr>
        <p:spPr>
          <a:xfrm>
            <a:off x="5040660" y="7815616"/>
            <a:ext cx="2636299" cy="72853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29920" indent="450215">
              <a:lnSpc>
                <a:spcPct val="115000"/>
              </a:lnSpc>
              <a:spcAft>
                <a:spcPts val="800"/>
              </a:spcAft>
            </a:pPr>
            <a:r>
              <a:rPr lang="vi-VN" sz="4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có</a:t>
            </a:r>
          </a:p>
        </p:txBody>
      </p:sp>
    </p:spTree>
    <p:extLst>
      <p:ext uri="{BB962C8B-B14F-4D97-AF65-F5344CB8AC3E}">
        <p14:creationId xmlns:p14="http://schemas.microsoft.com/office/powerpoint/2010/main" val="34780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" name="TextBox 2"/>
            <p:cNvSpPr txBox="1"/>
            <p:nvPr/>
          </p:nvSpPr>
          <p:spPr>
            <a:xfrm>
              <a:off x="3847064" y="2743371"/>
              <a:ext cx="20839667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Dùng định nghĩa để tính đạo hàm của hàm số tại một điểm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565118" y="7774984"/>
            <a:ext cx="21873217" cy="5031069"/>
            <a:chOff x="1286371" y="6420376"/>
            <a:chExt cx="21885983" cy="5090258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1817977" cy="5058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76"/>
              <a:ext cx="3542349" cy="695329"/>
              <a:chOff x="1224541" y="6305967"/>
              <a:chExt cx="3542349" cy="769263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905356" y="5213696"/>
                <a:ext cx="752433" cy="297063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302235" cy="640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596508" y="3461658"/>
            <a:ext cx="21805251" cy="3961157"/>
            <a:chOff x="1211498" y="3461658"/>
            <a:chExt cx="21841827" cy="1911968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1841827" cy="154723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3" cy="940513"/>
              <a:chOff x="1311958" y="3405486"/>
              <a:chExt cx="3579193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272534" y="2319934"/>
                <a:ext cx="418761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145526" cy="371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/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-337386" y="1607403"/>
            <a:ext cx="19659599" cy="817375"/>
            <a:chOff x="-288924" y="1892299"/>
            <a:chExt cx="19659599" cy="817373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0506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DÙNG ĐỊNH NGHĨA ĐỂ TÍNH ĐẠO HÀM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1900540-E105-419B-8F02-D42AD3E34A29}"/>
                  </a:ext>
                </a:extLst>
              </p:cNvPr>
              <p:cNvSpPr txBox="1"/>
              <p:nvPr/>
            </p:nvSpPr>
            <p:spPr>
              <a:xfrm>
                <a:off x="2549462" y="4222157"/>
                <a:ext cx="19648136" cy="29249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2705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 rằng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không có đạo hàm </a:t>
                </a:r>
              </a:p>
              <a:p>
                <a:pPr marL="629920" indent="2705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nhưng có đạo hàm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1900540-E105-419B-8F02-D42AD3E34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462" y="4222157"/>
                <a:ext cx="19648136" cy="2924968"/>
              </a:xfrm>
              <a:prstGeom prst="rect">
                <a:avLst/>
              </a:prstGeom>
              <a:blipFill>
                <a:blip r:embed="rId2"/>
                <a:stretch>
                  <a:fillRect r="-310" b="-89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590C67-A295-4A65-933B-A5E4F1534680}"/>
                  </a:ext>
                </a:extLst>
              </p:cNvPr>
              <p:cNvSpPr txBox="1"/>
              <p:nvPr/>
            </p:nvSpPr>
            <p:spPr>
              <a:xfrm>
                <a:off x="2604580" y="10976494"/>
                <a:ext cx="19874420" cy="82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</a:rPr>
                  <a:t> có đạo hàm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590C67-A295-4A65-933B-A5E4F1534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580" y="10976494"/>
                <a:ext cx="19874420" cy="822341"/>
              </a:xfrm>
              <a:prstGeom prst="rect">
                <a:avLst/>
              </a:prstGeom>
              <a:blipFill>
                <a:blip r:embed="rId3"/>
                <a:stretch>
                  <a:fillRect l="-1227" t="-1037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085D4DA-5BDD-4AF5-8BE2-4C6ACD3F2A3C}"/>
                  </a:ext>
                </a:extLst>
              </p:cNvPr>
              <p:cNvSpPr txBox="1"/>
              <p:nvPr/>
            </p:nvSpPr>
            <p:spPr>
              <a:xfrm>
                <a:off x="4002360" y="8582322"/>
                <a:ext cx="16742340" cy="14683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085D4DA-5BDD-4AF5-8BE2-4C6ACD3F2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360" y="8582322"/>
                <a:ext cx="16742340" cy="14683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9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" name="TextBox 2"/>
            <p:cNvSpPr txBox="1"/>
            <p:nvPr/>
          </p:nvSpPr>
          <p:spPr>
            <a:xfrm>
              <a:off x="3847064" y="2743371"/>
              <a:ext cx="20839667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Dùng định nghĩa để tính đạo hàm của hàm số tại một điểm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90600" y="5667724"/>
            <a:ext cx="22707599" cy="7286276"/>
            <a:chOff x="1286371" y="6420375"/>
            <a:chExt cx="22599638" cy="5090259"/>
          </a:xfrm>
        </p:grpSpPr>
        <p:sp>
          <p:nvSpPr>
            <p:cNvPr id="33" name="Rounded Rectangle 32"/>
            <p:cNvSpPr/>
            <p:nvPr/>
          </p:nvSpPr>
          <p:spPr>
            <a:xfrm>
              <a:off x="1354376" y="6451864"/>
              <a:ext cx="22531633" cy="5058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75"/>
              <a:ext cx="3577650" cy="695328"/>
              <a:chOff x="1224541" y="6305967"/>
              <a:chExt cx="3577650" cy="769262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981717" y="5137335"/>
                <a:ext cx="635012" cy="300593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302235" cy="640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990600" y="3390744"/>
            <a:ext cx="22639269" cy="2121816"/>
            <a:chOff x="1211498" y="3461658"/>
            <a:chExt cx="22639269" cy="2050901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2639269" cy="16861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/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-337386" y="1607403"/>
            <a:ext cx="19659599" cy="817375"/>
            <a:chOff x="-288924" y="1892299"/>
            <a:chExt cx="19659599" cy="817373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0506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DÙNG ĐỊNH NGHĨA ĐỂ TÍNH ĐẠO HÀM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EBBE64F-94CB-49A5-9CB9-DE52FD90177A}"/>
                  </a:ext>
                </a:extLst>
              </p:cNvPr>
              <p:cNvSpPr txBox="1"/>
              <p:nvPr/>
            </p:nvSpPr>
            <p:spPr>
              <a:xfrm>
                <a:off x="4853818" y="3495847"/>
                <a:ext cx="17959892" cy="1848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nhưng không có đạo hàm tại điểm đó.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EBBE64F-94CB-49A5-9CB9-DE52FD901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818" y="3495847"/>
                <a:ext cx="17959892" cy="1848711"/>
              </a:xfrm>
              <a:prstGeom prst="rect">
                <a:avLst/>
              </a:prstGeom>
              <a:blipFill>
                <a:blip r:embed="rId2"/>
                <a:stretch>
                  <a:fillRect l="-1358" b="-14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F9867DF-414C-4BC4-9DD6-5BBC847CDC05}"/>
                  </a:ext>
                </a:extLst>
              </p:cNvPr>
              <p:cNvSpPr txBox="1"/>
              <p:nvPr/>
            </p:nvSpPr>
            <p:spPr>
              <a:xfrm>
                <a:off x="3890586" y="6286637"/>
                <a:ext cx="19502813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17970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sơ cấp xác định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nó liên tục tại đó.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F9867DF-414C-4BC4-9DD6-5BBC847CD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86" y="6286637"/>
                <a:ext cx="19502813" cy="799963"/>
              </a:xfrm>
              <a:prstGeom prst="rect">
                <a:avLst/>
              </a:prstGeom>
              <a:blipFill>
                <a:blip r:embed="rId3"/>
                <a:stretch>
                  <a:fillRect t="-12121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D7D3813-96DC-4332-AC4A-6D8E9E9C263D}"/>
                  </a:ext>
                </a:extLst>
              </p:cNvPr>
              <p:cNvSpPr txBox="1"/>
              <p:nvPr/>
            </p:nvSpPr>
            <p:spPr>
              <a:xfrm>
                <a:off x="1537872" y="7774364"/>
                <a:ext cx="20638570" cy="1425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17970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D7D3813-96DC-4332-AC4A-6D8E9E9C2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872" y="7774364"/>
                <a:ext cx="20638570" cy="1425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319EFA6-84F9-448E-A288-BBFBCF1A342D}"/>
                  </a:ext>
                </a:extLst>
              </p:cNvPr>
              <p:cNvSpPr txBox="1"/>
              <p:nvPr/>
            </p:nvSpPr>
            <p:spPr>
              <a:xfrm>
                <a:off x="2438400" y="9492456"/>
                <a:ext cx="12458700" cy="1447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319EFA6-84F9-448E-A288-BBFBCF1A3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9492456"/>
                <a:ext cx="12458700" cy="14470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03163EB-3845-456F-9725-344918A21D59}"/>
                  </a:ext>
                </a:extLst>
              </p:cNvPr>
              <p:cNvSpPr txBox="1"/>
              <p:nvPr/>
            </p:nvSpPr>
            <p:spPr>
              <a:xfrm>
                <a:off x="1745953" y="11373798"/>
                <a:ext cx="20013433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17970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có đạo hàm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03163EB-3845-456F-9725-344918A21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953" y="11373798"/>
                <a:ext cx="20013433" cy="808619"/>
              </a:xfrm>
              <a:prstGeom prst="rect">
                <a:avLst/>
              </a:prstGeom>
              <a:blipFill>
                <a:blip r:embed="rId6"/>
                <a:stretch>
                  <a:fillRect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06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utoUpdateAnimBg="0"/>
      <p:bldP spid="70" grpId="0" autoUpdateAnimBg="0"/>
      <p:bldP spid="71" grpId="0" autoUpdateAnimBg="0"/>
      <p:bldP spid="78" grpId="0" autoUpdateAnimBg="0"/>
      <p:bldP spid="7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" name="TextBox 2"/>
            <p:cNvSpPr txBox="1"/>
            <p:nvPr/>
          </p:nvSpPr>
          <p:spPr>
            <a:xfrm>
              <a:off x="3847064" y="2743371"/>
              <a:ext cx="20839667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Dùng định nghĩa để tính đạo hàm của hàm số tại một điểm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2735513" y="4078467"/>
            <a:ext cx="11191288" cy="8922712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9920" indent="89535">
              <a:lnSpc>
                <a:spcPct val="115000"/>
              </a:lnSpc>
              <a:spcAft>
                <a:spcPts val="800"/>
              </a:spcAft>
            </a:pPr>
            <a:endParaRPr lang="vi-VN" sz="44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609600" y="3461658"/>
            <a:ext cx="11734801" cy="9539521"/>
            <a:chOff x="757990" y="3461658"/>
            <a:chExt cx="11734801" cy="9539521"/>
          </a:xfrm>
        </p:grpSpPr>
        <p:sp>
          <p:nvSpPr>
            <p:cNvPr id="39" name="Rounded Rectangle 38"/>
            <p:cNvSpPr/>
            <p:nvPr/>
          </p:nvSpPr>
          <p:spPr>
            <a:xfrm>
              <a:off x="757990" y="3933525"/>
              <a:ext cx="11734801" cy="906765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/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-337386" y="1607403"/>
            <a:ext cx="19659599" cy="817375"/>
            <a:chOff x="-288924" y="1892299"/>
            <a:chExt cx="19659599" cy="817373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0506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DÙNG ĐỊNH NGHĨA ĐỂ TÍNH ĐẠO HÀM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3C88D8B-D9A3-4A35-B7F0-7DE54987A745}"/>
              </a:ext>
            </a:extLst>
          </p:cNvPr>
          <p:cNvGrpSpPr/>
          <p:nvPr/>
        </p:nvGrpSpPr>
        <p:grpSpPr>
          <a:xfrm>
            <a:off x="13202989" y="3581084"/>
            <a:ext cx="4584769" cy="949671"/>
            <a:chOff x="1205494" y="6947472"/>
            <a:chExt cx="4349271" cy="949796"/>
          </a:xfrm>
        </p:grpSpPr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54125CC5-9A45-4280-AD7F-ECDA116568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8FEFA98-548F-46E2-8FB2-D9DC6462AA6C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Round Diagonal Corner Rectangle 128">
              <a:extLst>
                <a:ext uri="{FF2B5EF4-FFF2-40B4-BE49-F238E27FC236}">
                  <a16:creationId xmlns:a16="http://schemas.microsoft.com/office/drawing/2014/main" id="{B6D1C262-3A58-49BE-8E3E-D8B774089032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4EF8B038-7A3A-4BB8-8302-1C1AC7360C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F4788F4-183A-4FCE-A7C1-1C6E9F7C2184}"/>
                  </a:ext>
                </a:extLst>
              </p:cNvPr>
              <p:cNvSpPr txBox="1"/>
              <p:nvPr/>
            </p:nvSpPr>
            <p:spPr>
              <a:xfrm>
                <a:off x="708159" y="4503632"/>
                <a:ext cx="8207241" cy="8210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như hình vẽ.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hình vẽ hãy cho biết tại mỗi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Hàm số có liên tục không?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Hàm số có đạo hàm không?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đạo hàm nếu có.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F4788F4-183A-4FCE-A7C1-1C6E9F7C2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59" y="4503632"/>
                <a:ext cx="8207241" cy="8210646"/>
              </a:xfrm>
              <a:prstGeom prst="rect">
                <a:avLst/>
              </a:prstGeom>
              <a:blipFill>
                <a:blip r:embed="rId2"/>
                <a:stretch>
                  <a:fillRect l="-2970" t="-1262" b="-2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Picture 80" descr="Chart, line chart&#10;&#10;Description automatically generated">
            <a:extLst>
              <a:ext uri="{FF2B5EF4-FFF2-40B4-BE49-F238E27FC236}">
                <a16:creationId xmlns:a16="http://schemas.microsoft.com/office/drawing/2014/main" id="{A41C49AF-BE30-4C4B-879B-42B978FEC9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9" y="4503632"/>
            <a:ext cx="3772429" cy="326876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6514A77-7F32-4076-9F9E-12B588304095}"/>
                  </a:ext>
                </a:extLst>
              </p:cNvPr>
              <p:cNvSpPr txBox="1"/>
              <p:nvPr/>
            </p:nvSpPr>
            <p:spPr>
              <a:xfrm>
                <a:off x="12367246" y="8199421"/>
                <a:ext cx="10807952" cy="2357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8953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Tại các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hàm số không có đạo hàm do hàm số gián đoạn tại các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6514A77-7F32-4076-9F9E-12B588304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7246" y="8199421"/>
                <a:ext cx="10807952" cy="2357312"/>
              </a:xfrm>
              <a:prstGeom prst="rect">
                <a:avLst/>
              </a:prstGeom>
              <a:blipFill>
                <a:blip r:embed="rId4"/>
                <a:stretch>
                  <a:fillRect t="-4134" r="-298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A8A67A2-8228-4624-8C4C-84DFEAD5DCB3}"/>
                  </a:ext>
                </a:extLst>
              </p:cNvPr>
              <p:cNvSpPr txBox="1"/>
              <p:nvPr/>
            </p:nvSpPr>
            <p:spPr>
              <a:xfrm>
                <a:off x="12192000" y="4416862"/>
                <a:ext cx="11582400" cy="3128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8953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Hàm số gián đoạn tại các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vì đồ thị bị đứt tại các điểm đó. Hàm số liên tục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vì đồ thị là đường liền nét khi đi qua các điểm đó.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A8A67A2-8228-4624-8C4C-84DFEAD5D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4416862"/>
                <a:ext cx="11582400" cy="3128229"/>
              </a:xfrm>
              <a:prstGeom prst="rect">
                <a:avLst/>
              </a:prstGeom>
              <a:blipFill>
                <a:blip r:embed="rId5"/>
                <a:stretch>
                  <a:fillRect t="-3314" r="-1263" b="-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59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80" grpId="0"/>
      <p:bldP spid="82" grpId="0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" name="TextBox 2"/>
            <p:cNvSpPr txBox="1"/>
            <p:nvPr/>
          </p:nvSpPr>
          <p:spPr>
            <a:xfrm>
              <a:off x="3847064" y="2743371"/>
              <a:ext cx="20839667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Dùng định nghĩa để tính đạo hàm của hàm số tại một điểm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2464696" y="4078467"/>
            <a:ext cx="11538304" cy="8922712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9920" indent="89535">
              <a:lnSpc>
                <a:spcPct val="115000"/>
              </a:lnSpc>
              <a:spcAft>
                <a:spcPts val="800"/>
              </a:spcAft>
            </a:pPr>
            <a:endParaRPr lang="vi-VN" sz="44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533400" y="3461658"/>
            <a:ext cx="11734801" cy="9539521"/>
            <a:chOff x="757990" y="3461658"/>
            <a:chExt cx="11734801" cy="9539521"/>
          </a:xfrm>
        </p:grpSpPr>
        <p:sp>
          <p:nvSpPr>
            <p:cNvPr id="39" name="Rounded Rectangle 38"/>
            <p:cNvSpPr/>
            <p:nvPr/>
          </p:nvSpPr>
          <p:spPr>
            <a:xfrm>
              <a:off x="757990" y="3933525"/>
              <a:ext cx="11734801" cy="906765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/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-337386" y="1607403"/>
            <a:ext cx="19659599" cy="817375"/>
            <a:chOff x="-288924" y="1892299"/>
            <a:chExt cx="19659599" cy="817373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0506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DÙNG ĐỊNH NGHĨA ĐỂ TÍNH ĐẠO HÀM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3C88D8B-D9A3-4A35-B7F0-7DE54987A745}"/>
              </a:ext>
            </a:extLst>
          </p:cNvPr>
          <p:cNvGrpSpPr/>
          <p:nvPr/>
        </p:nvGrpSpPr>
        <p:grpSpPr>
          <a:xfrm>
            <a:off x="12932172" y="3581084"/>
            <a:ext cx="4584769" cy="949671"/>
            <a:chOff x="1205494" y="6947472"/>
            <a:chExt cx="4349271" cy="949796"/>
          </a:xfrm>
        </p:grpSpPr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54125CC5-9A45-4280-AD7F-ECDA116568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8FEFA98-548F-46E2-8FB2-D9DC6462AA6C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Round Diagonal Corner Rectangle 128">
              <a:extLst>
                <a:ext uri="{FF2B5EF4-FFF2-40B4-BE49-F238E27FC236}">
                  <a16:creationId xmlns:a16="http://schemas.microsoft.com/office/drawing/2014/main" id="{B6D1C262-3A58-49BE-8E3E-D8B774089032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4EF8B038-7A3A-4BB8-8302-1C1AC7360C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F4788F4-183A-4FCE-A7C1-1C6E9F7C2184}"/>
                  </a:ext>
                </a:extLst>
              </p:cNvPr>
              <p:cNvSpPr txBox="1"/>
              <p:nvPr/>
            </p:nvSpPr>
            <p:spPr>
              <a:xfrm>
                <a:off x="631959" y="4503632"/>
                <a:ext cx="8207241" cy="8210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đồ thị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như hình vẽ.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hình vẽ hãy cho biết tại mỗi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Hàm số có liên tục không?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Hàm số có đạo hàm không?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đạo hàm nếu có.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F4788F4-183A-4FCE-A7C1-1C6E9F7C2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59" y="4503632"/>
                <a:ext cx="8207241" cy="8210646"/>
              </a:xfrm>
              <a:prstGeom prst="rect">
                <a:avLst/>
              </a:prstGeom>
              <a:blipFill>
                <a:blip r:embed="rId2"/>
                <a:stretch>
                  <a:fillRect l="-3046" t="-1262" b="-2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Picture 80" descr="Chart, line chart&#10;&#10;Description automatically generated">
            <a:extLst>
              <a:ext uri="{FF2B5EF4-FFF2-40B4-BE49-F238E27FC236}">
                <a16:creationId xmlns:a16="http://schemas.microsoft.com/office/drawing/2014/main" id="{A41C49AF-BE30-4C4B-879B-42B978FEC9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4503632"/>
            <a:ext cx="3772429" cy="326876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0905BDB-E178-41ED-8E31-076060514100}"/>
                  </a:ext>
                </a:extLst>
              </p:cNvPr>
              <p:cNvSpPr txBox="1"/>
              <p:nvPr/>
            </p:nvSpPr>
            <p:spPr>
              <a:xfrm>
                <a:off x="11810999" y="4861092"/>
                <a:ext cx="11941041" cy="1570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8953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không có đạo hàm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vì đồ thị bị gãy (không có tiếp tuyến tại đó).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0905BDB-E178-41ED-8E31-076060514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0999" y="4861092"/>
                <a:ext cx="11941041" cy="1570879"/>
              </a:xfrm>
              <a:prstGeom prst="rect">
                <a:avLst/>
              </a:prstGeom>
              <a:blipFill>
                <a:blip r:embed="rId4"/>
                <a:stretch>
                  <a:fillRect t="-6202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B019E07-EE70-49C5-96F7-ED2FCF68238D}"/>
                  </a:ext>
                </a:extLst>
              </p:cNvPr>
              <p:cNvSpPr txBox="1"/>
              <p:nvPr/>
            </p:nvSpPr>
            <p:spPr>
              <a:xfrm>
                <a:off x="11963400" y="7828767"/>
                <a:ext cx="11734800" cy="3128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8953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có đạo hàm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vì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 thị hàm số có tiếp tuyến và tiếp tuyến song song với trục hoành (hệ số góc của tiếp tuyến bằng 0).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B019E07-EE70-49C5-96F7-ED2FCF682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400" y="7828767"/>
                <a:ext cx="11734800" cy="3128229"/>
              </a:xfrm>
              <a:prstGeom prst="rect">
                <a:avLst/>
              </a:prstGeom>
              <a:blipFill>
                <a:blip r:embed="rId5"/>
                <a:stretch>
                  <a:fillRect t="-3119" r="-1922" b="-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87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6">
            <a:extLst>
              <a:ext uri="{FF2B5EF4-FFF2-40B4-BE49-F238E27FC236}">
                <a16:creationId xmlns:a16="http://schemas.microsoft.com/office/drawing/2014/main" id="{4592EEDB-E8B3-4701-BF2F-03576DF7B164}"/>
              </a:ext>
            </a:extLst>
          </p:cNvPr>
          <p:cNvSpPr/>
          <p:nvPr/>
        </p:nvSpPr>
        <p:spPr>
          <a:xfrm>
            <a:off x="639565" y="4388658"/>
            <a:ext cx="23211035" cy="8991600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9" name="Group 65">
            <a:extLst>
              <a:ext uri="{FF2B5EF4-FFF2-40B4-BE49-F238E27FC236}">
                <a16:creationId xmlns:a16="http://schemas.microsoft.com/office/drawing/2014/main" id="{B54499BE-3E92-4F12-863A-AAC4E77113F9}"/>
              </a:ext>
            </a:extLst>
          </p:cNvPr>
          <p:cNvGrpSpPr/>
          <p:nvPr/>
        </p:nvGrpSpPr>
        <p:grpSpPr>
          <a:xfrm>
            <a:off x="7694449" y="3868290"/>
            <a:ext cx="6797134" cy="865659"/>
            <a:chOff x="166396" y="8671265"/>
            <a:chExt cx="6384859" cy="865759"/>
          </a:xfrm>
        </p:grpSpPr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D5EDDB36-1B9A-4264-8426-C9A5AF410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6166733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1" name="Group 11">
              <a:extLst>
                <a:ext uri="{FF2B5EF4-FFF2-40B4-BE49-F238E27FC236}">
                  <a16:creationId xmlns:a16="http://schemas.microsoft.com/office/drawing/2014/main" id="{350E9E56-45AA-4776-BED9-794EB557B340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83" name="Freeform 45">
                <a:extLst>
                  <a:ext uri="{FF2B5EF4-FFF2-40B4-BE49-F238E27FC236}">
                    <a16:creationId xmlns:a16="http://schemas.microsoft.com/office/drawing/2014/main" id="{702A5491-FA69-400F-9DB7-5FF25FA9E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46">
                <a:extLst>
                  <a:ext uri="{FF2B5EF4-FFF2-40B4-BE49-F238E27FC236}">
                    <a16:creationId xmlns:a16="http://schemas.microsoft.com/office/drawing/2014/main" id="{2EA6E9BB-49AE-4E0E-8ECA-37D8654052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47">
                <a:extLst>
                  <a:ext uri="{FF2B5EF4-FFF2-40B4-BE49-F238E27FC236}">
                    <a16:creationId xmlns:a16="http://schemas.microsoft.com/office/drawing/2014/main" id="{6109787F-FBCC-43F6-B9FA-E33C99EEE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Freeform 48">
                <a:extLst>
                  <a:ext uri="{FF2B5EF4-FFF2-40B4-BE49-F238E27FC236}">
                    <a16:creationId xmlns:a16="http://schemas.microsoft.com/office/drawing/2014/main" id="{2BCA370E-2E35-41F1-8E8B-98E8B24C2B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49">
                <a:extLst>
                  <a:ext uri="{FF2B5EF4-FFF2-40B4-BE49-F238E27FC236}">
                    <a16:creationId xmlns:a16="http://schemas.microsoft.com/office/drawing/2014/main" id="{F6DB0D3F-3749-49C3-B4F7-A722BDEC2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50">
                <a:extLst>
                  <a:ext uri="{FF2B5EF4-FFF2-40B4-BE49-F238E27FC236}">
                    <a16:creationId xmlns:a16="http://schemas.microsoft.com/office/drawing/2014/main" id="{585A2376-F30D-488B-8228-4D3DF6C9AC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51">
                <a:extLst>
                  <a:ext uri="{FF2B5EF4-FFF2-40B4-BE49-F238E27FC236}">
                    <a16:creationId xmlns:a16="http://schemas.microsoft.com/office/drawing/2014/main" id="{3289623A-49C0-40DD-B91F-18D817FA8F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reeform 52">
                <a:extLst>
                  <a:ext uri="{FF2B5EF4-FFF2-40B4-BE49-F238E27FC236}">
                    <a16:creationId xmlns:a16="http://schemas.microsoft.com/office/drawing/2014/main" id="{6A4ED625-8E45-4513-8E99-10294A42E6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53">
                <a:extLst>
                  <a:ext uri="{FF2B5EF4-FFF2-40B4-BE49-F238E27FC236}">
                    <a16:creationId xmlns:a16="http://schemas.microsoft.com/office/drawing/2014/main" id="{B50BD816-D9DA-4301-9B6F-149E08A35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ectangle 54">
                <a:extLst>
                  <a:ext uri="{FF2B5EF4-FFF2-40B4-BE49-F238E27FC236}">
                    <a16:creationId xmlns:a16="http://schemas.microsoft.com/office/drawing/2014/main" id="{22915D26-D9FA-43FC-9527-4376BAC73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reeform 55">
                <a:extLst>
                  <a:ext uri="{FF2B5EF4-FFF2-40B4-BE49-F238E27FC236}">
                    <a16:creationId xmlns:a16="http://schemas.microsoft.com/office/drawing/2014/main" id="{EEE4F464-DCB6-40E1-9EF1-B74516537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56">
                <a:extLst>
                  <a:ext uri="{FF2B5EF4-FFF2-40B4-BE49-F238E27FC236}">
                    <a16:creationId xmlns:a16="http://schemas.microsoft.com/office/drawing/2014/main" id="{1D4B42D7-22BF-4EF2-8A80-D99E90F753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68F2ECA-AAAA-4B75-9F4A-87B8F4ED6C48}"/>
                </a:ext>
              </a:extLst>
            </p:cNvPr>
            <p:cNvSpPr txBox="1"/>
            <p:nvPr/>
          </p:nvSpPr>
          <p:spPr>
            <a:xfrm>
              <a:off x="1124687" y="8671265"/>
              <a:ext cx="5005495" cy="769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D1CFB20-F8F3-44EC-AD42-070CCFE12C29}"/>
              </a:ext>
            </a:extLst>
          </p:cNvPr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A5219B-F529-4EE0-9FFA-15131D16D39A}"/>
                </a:ext>
              </a:extLst>
            </p:cNvPr>
            <p:cNvSpPr txBox="1"/>
            <p:nvPr/>
          </p:nvSpPr>
          <p:spPr>
            <a:xfrm>
              <a:off x="3847064" y="2743371"/>
              <a:ext cx="20839667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Dùng định nghĩa để tính đạo hàm trên một khoảng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C94165BA-AC06-4029-9896-606FA10134D7}"/>
                </a:ext>
              </a:extLst>
            </p:cNvPr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26C6C02-17EC-4CAC-A67A-C8753826514B}"/>
                </a:ext>
              </a:extLst>
            </p:cNvPr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F17BAF8-5CEC-4228-925F-F9AAA8BF8463}"/>
              </a:ext>
            </a:extLst>
          </p:cNvPr>
          <p:cNvGrpSpPr/>
          <p:nvPr/>
        </p:nvGrpSpPr>
        <p:grpSpPr>
          <a:xfrm>
            <a:off x="-337386" y="1607403"/>
            <a:ext cx="19659599" cy="817375"/>
            <a:chOff x="-288924" y="1892299"/>
            <a:chExt cx="19659599" cy="817373"/>
          </a:xfrm>
        </p:grpSpPr>
        <p:sp>
          <p:nvSpPr>
            <p:cNvPr id="34" name="Rounded Rectangle 74">
              <a:extLst>
                <a:ext uri="{FF2B5EF4-FFF2-40B4-BE49-F238E27FC236}">
                  <a16:creationId xmlns:a16="http://schemas.microsoft.com/office/drawing/2014/main" id="{159D1B25-7809-4B08-A37E-A87295069F1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2906901-7267-4371-AB6F-117E0510E455}"/>
                </a:ext>
              </a:extLst>
            </p:cNvPr>
            <p:cNvSpPr txBox="1"/>
            <p:nvPr/>
          </p:nvSpPr>
          <p:spPr>
            <a:xfrm>
              <a:off x="-208891" y="1916823"/>
              <a:ext cx="210506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4C8462-874A-4987-ACA2-2EC7E1AD3245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DÙNG ĐỊNH NGHĨA ĐỂ TÍNH ĐẠO HÀM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5F628E-F639-4803-9AE4-681070E88716}"/>
                  </a:ext>
                </a:extLst>
              </p:cNvPr>
              <p:cNvSpPr txBox="1"/>
              <p:nvPr/>
            </p:nvSpPr>
            <p:spPr>
              <a:xfrm>
                <a:off x="1757662" y="5100243"/>
                <a:ext cx="19733419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1: Giả sử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gia của đối số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5F628E-F639-4803-9AE4-681070E88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662" y="5100243"/>
                <a:ext cx="19733419" cy="799963"/>
              </a:xfrm>
              <a:prstGeom prst="rect">
                <a:avLst/>
              </a:prstGeom>
              <a:blipFill>
                <a:blip r:embed="rId2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C8C4664-9DD5-43FF-878B-BF0856BB33C5}"/>
                  </a:ext>
                </a:extLst>
              </p:cNvPr>
              <p:cNvSpPr txBox="1"/>
              <p:nvPr/>
            </p:nvSpPr>
            <p:spPr>
              <a:xfrm>
                <a:off x="4117481" y="6131702"/>
                <a:ext cx="12458700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C8C4664-9DD5-43FF-878B-BF0856BB3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481" y="6131702"/>
                <a:ext cx="12458700" cy="808619"/>
              </a:xfrm>
              <a:prstGeom prst="rect">
                <a:avLst/>
              </a:prstGeom>
              <a:blipFill>
                <a:blip r:embed="rId3"/>
                <a:stretch>
                  <a:fillRect t="-12782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3FA419-13F0-40A2-BE7E-D6F8C0F7010A}"/>
                  </a:ext>
                </a:extLst>
              </p:cNvPr>
              <p:cNvSpPr txBox="1"/>
              <p:nvPr/>
            </p:nvSpPr>
            <p:spPr>
              <a:xfrm>
                <a:off x="1825479" y="6932703"/>
                <a:ext cx="12458700" cy="1215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2: Lập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3FA419-13F0-40A2-BE7E-D6F8C0F70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479" y="6932703"/>
                <a:ext cx="12458700" cy="1215461"/>
              </a:xfrm>
              <a:prstGeom prst="rect">
                <a:avLst/>
              </a:prstGeom>
              <a:blipFill>
                <a:blip r:embed="rId4"/>
                <a:stretch>
                  <a:fillRect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AD4FF53-9F40-4D48-9E19-329CF6ACB21F}"/>
                  </a:ext>
                </a:extLst>
              </p:cNvPr>
              <p:cNvSpPr txBox="1"/>
              <p:nvPr/>
            </p:nvSpPr>
            <p:spPr>
              <a:xfrm>
                <a:off x="1934799" y="8337035"/>
                <a:ext cx="12458700" cy="1274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3: Tìm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AD4FF53-9F40-4D48-9E19-329CF6ACB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799" y="8337035"/>
                <a:ext cx="12458700" cy="1274773"/>
              </a:xfrm>
              <a:prstGeom prst="rect">
                <a:avLst/>
              </a:prstGeom>
              <a:blipFill>
                <a:blip r:embed="rId5"/>
                <a:stretch>
                  <a:fillRect b="-4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0CD5ACF-EF59-4688-936C-E34558263CBA}"/>
                  </a:ext>
                </a:extLst>
              </p:cNvPr>
              <p:cNvSpPr txBox="1"/>
              <p:nvPr/>
            </p:nvSpPr>
            <p:spPr>
              <a:xfrm>
                <a:off x="533400" y="9800679"/>
                <a:ext cx="23211034" cy="3443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2286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nó có đạo hàm tại mọi 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 indent="-2286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</a:t>
                </a:r>
              </a:p>
              <a:p>
                <a:pPr marL="629920" indent="-2286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nó có đạo hàm tại mọi điểm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indent="-2286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 thời tồn tại đạo hàm trái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đạo hàm phải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0CD5ACF-EF59-4688-936C-E34558263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9800679"/>
                <a:ext cx="23211034" cy="3443763"/>
              </a:xfrm>
              <a:prstGeom prst="rect">
                <a:avLst/>
              </a:prstGeom>
              <a:blipFill>
                <a:blip r:embed="rId6"/>
                <a:stretch>
                  <a:fillRect t="-3009" b="-7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72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28" grpId="0"/>
      <p:bldP spid="37" grpId="0"/>
      <p:bldP spid="38" grpId="0"/>
      <p:bldP spid="39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" name="TextBox 2"/>
            <p:cNvSpPr txBox="1"/>
            <p:nvPr/>
          </p:nvSpPr>
          <p:spPr>
            <a:xfrm>
              <a:off x="3847064" y="2743371"/>
              <a:ext cx="20839667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Dùng định nghĩa để tính đạo hàm trên một khoảng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95400" y="5667724"/>
            <a:ext cx="21990535" cy="7286276"/>
            <a:chOff x="1286371" y="6420375"/>
            <a:chExt cx="21885983" cy="5090259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1817977" cy="5058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75"/>
              <a:ext cx="3577650" cy="695328"/>
              <a:chOff x="1224541" y="6305967"/>
              <a:chExt cx="3577650" cy="769262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981717" y="5137335"/>
                <a:ext cx="635012" cy="300593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267356" cy="594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336643" y="3461658"/>
            <a:ext cx="21841827" cy="2050901"/>
            <a:chOff x="1211498" y="3461658"/>
            <a:chExt cx="21841827" cy="2050901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1841827" cy="16861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-337386" y="1607403"/>
            <a:ext cx="19659599" cy="817375"/>
            <a:chOff x="-288924" y="1892299"/>
            <a:chExt cx="19659599" cy="817373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0506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DÙNG ĐỊNH NGHĨA ĐỂ TÍNH ĐẠO HÀM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8750B10-6025-4FB4-802A-DD99A4138608}"/>
                  </a:ext>
                </a:extLst>
              </p:cNvPr>
              <p:cNvSpPr txBox="1"/>
              <p:nvPr/>
            </p:nvSpPr>
            <p:spPr>
              <a:xfrm>
                <a:off x="5311369" y="3946201"/>
                <a:ext cx="17593565" cy="1461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 định nghĩa tính đạo hàm của hàm số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−∞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8750B10-6025-4FB4-802A-DD99A4138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69" y="3946201"/>
                <a:ext cx="17593565" cy="1461875"/>
              </a:xfrm>
              <a:prstGeom prst="rect">
                <a:avLst/>
              </a:prstGeom>
              <a:blipFill>
                <a:blip r:embed="rId2"/>
                <a:stretch>
                  <a:fillRect l="-1386" t="-7917" r="-970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029C117-EA37-4CB3-8C7D-449A0E880391}"/>
                  </a:ext>
                </a:extLst>
              </p:cNvPr>
              <p:cNvSpPr txBox="1"/>
              <p:nvPr/>
            </p:nvSpPr>
            <p:spPr>
              <a:xfrm>
                <a:off x="4709863" y="5811463"/>
                <a:ext cx="12458700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gia của đối số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029C117-EA37-4CB3-8C7D-449A0E880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863" y="5811463"/>
                <a:ext cx="12458700" cy="808619"/>
              </a:xfrm>
              <a:prstGeom prst="rect">
                <a:avLst/>
              </a:prstGeom>
              <a:blipFill>
                <a:blip r:embed="rId3"/>
                <a:stretch>
                  <a:fillRect t="-12030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938BE5C-15E2-4EB8-A055-C67F395DDBB4}"/>
                  </a:ext>
                </a:extLst>
              </p:cNvPr>
              <p:cNvSpPr txBox="1"/>
              <p:nvPr/>
            </p:nvSpPr>
            <p:spPr>
              <a:xfrm>
                <a:off x="1917586" y="6753556"/>
                <a:ext cx="18046813" cy="814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𝐟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𝐟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𝚫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938BE5C-15E2-4EB8-A055-C67F395DD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86" y="6753556"/>
                <a:ext cx="18046813" cy="814967"/>
              </a:xfrm>
              <a:prstGeom prst="rect">
                <a:avLst/>
              </a:prstGeom>
              <a:blipFill>
                <a:blip r:embed="rId4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438922A-27BC-46B3-9311-776D2D7574B3}"/>
                  </a:ext>
                </a:extLst>
              </p:cNvPr>
              <p:cNvSpPr txBox="1"/>
              <p:nvPr/>
            </p:nvSpPr>
            <p:spPr>
              <a:xfrm>
                <a:off x="2971800" y="7643054"/>
                <a:ext cx="12458700" cy="991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171513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438922A-27BC-46B3-9311-776D2D757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7643054"/>
                <a:ext cx="12458700" cy="9912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D4C1E11-EB30-471C-B427-4A3A97F802BC}"/>
                  </a:ext>
                </a:extLst>
              </p:cNvPr>
              <p:cNvSpPr txBox="1"/>
              <p:nvPr/>
            </p:nvSpPr>
            <p:spPr>
              <a:xfrm>
                <a:off x="1925565" y="8564184"/>
                <a:ext cx="8921417" cy="129304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𝚫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D4C1E11-EB30-471C-B427-4A3A97F80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565" y="8564184"/>
                <a:ext cx="8921417" cy="1293046"/>
              </a:xfrm>
              <a:prstGeom prst="rect">
                <a:avLst/>
              </a:prstGeom>
              <a:blipFill>
                <a:blip r:embed="rId6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9FC7178-3727-41AF-8CDE-7259ECE23C41}"/>
                  </a:ext>
                </a:extLst>
              </p:cNvPr>
              <p:cNvSpPr txBox="1"/>
              <p:nvPr/>
            </p:nvSpPr>
            <p:spPr>
              <a:xfrm>
                <a:off x="1947977" y="11758874"/>
                <a:ext cx="4827091" cy="799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9FC7178-3727-41AF-8CDE-7259ECE23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977" y="11758874"/>
                <a:ext cx="4827091" cy="799963"/>
              </a:xfrm>
              <a:prstGeom prst="rect">
                <a:avLst/>
              </a:prstGeom>
              <a:blipFill>
                <a:blip r:embed="rId7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175A9C6-689C-42B4-A81D-B273312DA74D}"/>
                  </a:ext>
                </a:extLst>
              </p:cNvPr>
              <p:cNvSpPr txBox="1"/>
              <p:nvPr/>
            </p:nvSpPr>
            <p:spPr>
              <a:xfrm>
                <a:off x="2765185" y="10150601"/>
                <a:ext cx="7738593" cy="11267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175A9C6-689C-42B4-A81D-B273312DA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185" y="10150601"/>
                <a:ext cx="7738593" cy="1126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7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" name="TextBox 2"/>
            <p:cNvSpPr txBox="1"/>
            <p:nvPr/>
          </p:nvSpPr>
          <p:spPr>
            <a:xfrm>
              <a:off x="3847064" y="2743371"/>
              <a:ext cx="20839667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Dùng định nghĩa để tính đạo hàm trên một khoảng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36268" y="5743924"/>
            <a:ext cx="21990535" cy="7286276"/>
            <a:chOff x="1286371" y="6420375"/>
            <a:chExt cx="21885983" cy="5090259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1817977" cy="5058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75"/>
              <a:ext cx="3577650" cy="695328"/>
              <a:chOff x="1224541" y="6305967"/>
              <a:chExt cx="3577650" cy="769262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981717" y="5137335"/>
                <a:ext cx="635012" cy="300593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267356" cy="594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277511" y="3461658"/>
            <a:ext cx="21922204" cy="2050901"/>
            <a:chOff x="1211498" y="3461658"/>
            <a:chExt cx="21922204" cy="2050901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1922204" cy="16861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3182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/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-337386" y="1607403"/>
            <a:ext cx="19659599" cy="817375"/>
            <a:chOff x="-288924" y="1892299"/>
            <a:chExt cx="19659599" cy="817373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0506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DÙNG ĐỊNH NGHĨA ĐỂ TÍNH ĐẠO HÀM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AE6D067-DCAC-46FA-A969-3CFD07F5B914}"/>
                  </a:ext>
                </a:extLst>
              </p:cNvPr>
              <p:cNvSpPr txBox="1"/>
              <p:nvPr/>
            </p:nvSpPr>
            <p:spPr>
              <a:xfrm>
                <a:off x="4409816" y="3598421"/>
                <a:ext cx="18191799" cy="1838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 định nghĩa tính đạo hàm của hàm số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các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AE6D067-DCAC-46FA-A969-3CFD07F5B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816" y="3598421"/>
                <a:ext cx="18191799" cy="1838388"/>
              </a:xfrm>
              <a:prstGeom prst="rect">
                <a:avLst/>
              </a:prstGeom>
              <a:blipFill>
                <a:blip r:embed="rId2"/>
                <a:stretch>
                  <a:fillRect b="-13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F5B77AF-8B1E-4A56-9772-D6731254E084}"/>
                  </a:ext>
                </a:extLst>
              </p:cNvPr>
              <p:cNvSpPr txBox="1"/>
              <p:nvPr/>
            </p:nvSpPr>
            <p:spPr>
              <a:xfrm>
                <a:off x="5405455" y="6068514"/>
                <a:ext cx="12458700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gia của đối số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F5B77AF-8B1E-4A56-9772-D6731254E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455" y="6068514"/>
                <a:ext cx="12458700" cy="808619"/>
              </a:xfrm>
              <a:prstGeom prst="rect">
                <a:avLst/>
              </a:prstGeom>
              <a:blipFill>
                <a:blip r:embed="rId3"/>
                <a:stretch>
                  <a:fillRect t="-12030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FC2BEC2-9389-4893-93FB-EF214BA0885F}"/>
                  </a:ext>
                </a:extLst>
              </p:cNvPr>
              <p:cNvSpPr txBox="1"/>
              <p:nvPr/>
            </p:nvSpPr>
            <p:spPr>
              <a:xfrm>
                <a:off x="914400" y="7041024"/>
                <a:ext cx="16025990" cy="12958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2216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𝐟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𝐟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num>
                      <m:den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𝚫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FC2BEC2-9389-4893-93FB-EF214BA08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041024"/>
                <a:ext cx="16025990" cy="1295868"/>
              </a:xfrm>
              <a:prstGeom prst="rect">
                <a:avLst/>
              </a:prstGeom>
              <a:blipFill>
                <a:blip r:embed="rId4"/>
                <a:stretch>
                  <a:fillRect b="-3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9A8C943-9393-4822-A243-EDB9C3D71951}"/>
                  </a:ext>
                </a:extLst>
              </p:cNvPr>
              <p:cNvSpPr txBox="1"/>
              <p:nvPr/>
            </p:nvSpPr>
            <p:spPr>
              <a:xfrm>
                <a:off x="941294" y="8509264"/>
                <a:ext cx="17531588" cy="1429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num>
                        <m:den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vi-VN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vi-VN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vi-VN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vi-VN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vi-VN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9A8C943-9393-4822-A243-EDB9C3D71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94" y="8509264"/>
                <a:ext cx="17531588" cy="14290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30F9DDC-FC22-485B-86C1-AA640C516F96}"/>
                  </a:ext>
                </a:extLst>
              </p:cNvPr>
              <p:cNvSpPr txBox="1"/>
              <p:nvPr/>
            </p:nvSpPr>
            <p:spPr>
              <a:xfrm>
                <a:off x="2449253" y="10107929"/>
                <a:ext cx="10032362" cy="129753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2216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𝚫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30F9DDC-FC22-485B-86C1-AA640C516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253" y="10107929"/>
                <a:ext cx="10032362" cy="1297535"/>
              </a:xfrm>
              <a:prstGeom prst="rect">
                <a:avLst/>
              </a:prstGeom>
              <a:blipFill>
                <a:blip r:embed="rId6"/>
                <a:stretch>
                  <a:fillRect b="-3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988A9D2-FFEA-4D53-806C-FBE2C3FEF561}"/>
                  </a:ext>
                </a:extLst>
              </p:cNvPr>
              <p:cNvSpPr txBox="1"/>
              <p:nvPr/>
            </p:nvSpPr>
            <p:spPr>
              <a:xfrm>
                <a:off x="2684068" y="11709347"/>
                <a:ext cx="5792932" cy="129753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2216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988A9D2-FFEA-4D53-806C-FBE2C3FEF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068" y="11709347"/>
                <a:ext cx="5792932" cy="1297535"/>
              </a:xfrm>
              <a:prstGeom prst="rect">
                <a:avLst/>
              </a:prstGeom>
              <a:blipFill>
                <a:blip r:embed="rId7"/>
                <a:stretch>
                  <a:fillRect r="-1472" b="-3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1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8" grpId="0"/>
      <p:bldP spid="79" grpId="0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" name="TextBox 2"/>
            <p:cNvSpPr txBox="1"/>
            <p:nvPr/>
          </p:nvSpPr>
          <p:spPr>
            <a:xfrm>
              <a:off x="3847064" y="2743371"/>
              <a:ext cx="20839667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Dùng định nghĩa để tính đạo hàm trên một khoảng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95400" y="5667724"/>
            <a:ext cx="21990535" cy="7286276"/>
            <a:chOff x="1286371" y="6420375"/>
            <a:chExt cx="21885983" cy="5090259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1817977" cy="5058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75"/>
              <a:ext cx="3577650" cy="695328"/>
              <a:chOff x="1224541" y="6305967"/>
              <a:chExt cx="3577650" cy="769262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981717" y="5137335"/>
                <a:ext cx="635012" cy="300593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267356" cy="594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371600" y="3461658"/>
            <a:ext cx="21841827" cy="2050901"/>
            <a:chOff x="1211498" y="3461658"/>
            <a:chExt cx="21841827" cy="2050901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1841827" cy="16861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-337386" y="1607403"/>
            <a:ext cx="19659599" cy="817375"/>
            <a:chOff x="-288924" y="1892299"/>
            <a:chExt cx="19659599" cy="817373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0506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DÙNG ĐỊNH NGHĨA ĐỂ TÍNH ĐẠO HÀM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E6FFB41-6F2E-41FE-B733-C69322E18BCD}"/>
                  </a:ext>
                </a:extLst>
              </p:cNvPr>
              <p:cNvSpPr txBox="1"/>
              <p:nvPr/>
            </p:nvSpPr>
            <p:spPr>
              <a:xfrm>
                <a:off x="5223470" y="3972660"/>
                <a:ext cx="17487821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2705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đạo hàm của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−∞;+∞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E6FFB41-6F2E-41FE-B733-C69322E18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470" y="3972660"/>
                <a:ext cx="17487821" cy="799963"/>
              </a:xfrm>
              <a:prstGeom prst="rect">
                <a:avLst/>
              </a:prstGeom>
              <a:blipFill>
                <a:blip r:embed="rId2"/>
                <a:stretch>
                  <a:fillRect t="-12977" r="-279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BC74BB9-8508-4808-898B-DB8F80DD0D32}"/>
                  </a:ext>
                </a:extLst>
              </p:cNvPr>
              <p:cNvSpPr txBox="1"/>
              <p:nvPr/>
            </p:nvSpPr>
            <p:spPr>
              <a:xfrm>
                <a:off x="4650318" y="5899226"/>
                <a:ext cx="12458700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gia của đối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BC74BB9-8508-4808-898B-DB8F80DD0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318" y="5899226"/>
                <a:ext cx="12458700" cy="808619"/>
              </a:xfrm>
              <a:prstGeom prst="rect">
                <a:avLst/>
              </a:prstGeom>
              <a:blipFill>
                <a:blip r:embed="rId3"/>
                <a:stretch>
                  <a:fillRect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04CD69B-470F-49F2-BF26-520BB8B60D01}"/>
                  </a:ext>
                </a:extLst>
              </p:cNvPr>
              <p:cNvSpPr txBox="1"/>
              <p:nvPr/>
            </p:nvSpPr>
            <p:spPr>
              <a:xfrm>
                <a:off x="1572966" y="6958401"/>
                <a:ext cx="21363233" cy="1257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𝜟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f>
                          <m:f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04CD69B-470F-49F2-BF26-520BB8B60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966" y="6958401"/>
                <a:ext cx="21363233" cy="1257717"/>
              </a:xfrm>
              <a:prstGeom prst="rect">
                <a:avLst/>
              </a:prstGeom>
              <a:blipFill>
                <a:blip r:embed="rId4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A3ED465-E08A-450A-8854-97E9A06ADADA}"/>
                  </a:ext>
                </a:extLst>
              </p:cNvPr>
              <p:cNvSpPr txBox="1"/>
              <p:nvPr/>
            </p:nvSpPr>
            <p:spPr>
              <a:xfrm>
                <a:off x="3124200" y="8224981"/>
                <a:ext cx="17297399" cy="2462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vi-VN" sz="44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𝜟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vi-VN" sz="44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vi-VN" sz="44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𝜟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vi-VN" sz="44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A3ED465-E08A-450A-8854-97E9A06AD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8224981"/>
                <a:ext cx="17297399" cy="24625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9454826-E150-4002-B794-2EE651E64151}"/>
                  </a:ext>
                </a:extLst>
              </p:cNvPr>
              <p:cNvSpPr txBox="1"/>
              <p:nvPr/>
            </p:nvSpPr>
            <p:spPr>
              <a:xfrm>
                <a:off x="2264417" y="10393442"/>
                <a:ext cx="12458700" cy="2462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vi-VN" sz="4400" b="1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𝜟</m:t>
                                      </m:r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𝜟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9454826-E150-4002-B794-2EE651E64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417" y="10393442"/>
                <a:ext cx="12458700" cy="24625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DF3301A-2697-4CFC-87ED-C4DC17BAB150}"/>
                  </a:ext>
                </a:extLst>
              </p:cNvPr>
              <p:cNvSpPr txBox="1"/>
              <p:nvPr/>
            </p:nvSpPr>
            <p:spPr>
              <a:xfrm>
                <a:off x="14030923" y="11224727"/>
                <a:ext cx="6506461" cy="799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DF3301A-2697-4CFC-87ED-C4DC17BAB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0923" y="11224727"/>
                <a:ext cx="6506461" cy="799963"/>
              </a:xfrm>
              <a:prstGeom prst="rect">
                <a:avLst/>
              </a:prstGeom>
              <a:blipFill>
                <a:blip r:embed="rId7"/>
                <a:stretch>
                  <a:fillRect t="-12121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02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8" grpId="0"/>
      <p:bldP spid="79" grpId="0"/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6">
            <a:extLst>
              <a:ext uri="{FF2B5EF4-FFF2-40B4-BE49-F238E27FC236}">
                <a16:creationId xmlns:a16="http://schemas.microsoft.com/office/drawing/2014/main" id="{4592EEDB-E8B3-4701-BF2F-03576DF7B164}"/>
              </a:ext>
            </a:extLst>
          </p:cNvPr>
          <p:cNvSpPr/>
          <p:nvPr/>
        </p:nvSpPr>
        <p:spPr>
          <a:xfrm>
            <a:off x="1172666" y="4388658"/>
            <a:ext cx="21534934" cy="8991600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5996" tIns="17998" rIns="35996" bIns="17998"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9" name="Group 65">
            <a:extLst>
              <a:ext uri="{FF2B5EF4-FFF2-40B4-BE49-F238E27FC236}">
                <a16:creationId xmlns:a16="http://schemas.microsoft.com/office/drawing/2014/main" id="{B54499BE-3E92-4F12-863A-AAC4E77113F9}"/>
              </a:ext>
            </a:extLst>
          </p:cNvPr>
          <p:cNvGrpSpPr/>
          <p:nvPr/>
        </p:nvGrpSpPr>
        <p:grpSpPr>
          <a:xfrm>
            <a:off x="8227549" y="3868290"/>
            <a:ext cx="6797134" cy="865659"/>
            <a:chOff x="166396" y="8671265"/>
            <a:chExt cx="6384859" cy="865759"/>
          </a:xfrm>
        </p:grpSpPr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D5EDDB36-1B9A-4264-8426-C9A5AF410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6166733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1" name="Group 11">
              <a:extLst>
                <a:ext uri="{FF2B5EF4-FFF2-40B4-BE49-F238E27FC236}">
                  <a16:creationId xmlns:a16="http://schemas.microsoft.com/office/drawing/2014/main" id="{350E9E56-45AA-4776-BED9-794EB557B340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83" name="Freeform 45">
                <a:extLst>
                  <a:ext uri="{FF2B5EF4-FFF2-40B4-BE49-F238E27FC236}">
                    <a16:creationId xmlns:a16="http://schemas.microsoft.com/office/drawing/2014/main" id="{702A5491-FA69-400F-9DB7-5FF25FA9E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46">
                <a:extLst>
                  <a:ext uri="{FF2B5EF4-FFF2-40B4-BE49-F238E27FC236}">
                    <a16:creationId xmlns:a16="http://schemas.microsoft.com/office/drawing/2014/main" id="{2EA6E9BB-49AE-4E0E-8ECA-37D8654052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47">
                <a:extLst>
                  <a:ext uri="{FF2B5EF4-FFF2-40B4-BE49-F238E27FC236}">
                    <a16:creationId xmlns:a16="http://schemas.microsoft.com/office/drawing/2014/main" id="{6109787F-FBCC-43F6-B9FA-E33C99EEE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Freeform 48">
                <a:extLst>
                  <a:ext uri="{FF2B5EF4-FFF2-40B4-BE49-F238E27FC236}">
                    <a16:creationId xmlns:a16="http://schemas.microsoft.com/office/drawing/2014/main" id="{2BCA370E-2E35-41F1-8E8B-98E8B24C2B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49">
                <a:extLst>
                  <a:ext uri="{FF2B5EF4-FFF2-40B4-BE49-F238E27FC236}">
                    <a16:creationId xmlns:a16="http://schemas.microsoft.com/office/drawing/2014/main" id="{F6DB0D3F-3749-49C3-B4F7-A722BDEC2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50">
                <a:extLst>
                  <a:ext uri="{FF2B5EF4-FFF2-40B4-BE49-F238E27FC236}">
                    <a16:creationId xmlns:a16="http://schemas.microsoft.com/office/drawing/2014/main" id="{585A2376-F30D-488B-8228-4D3DF6C9AC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51">
                <a:extLst>
                  <a:ext uri="{FF2B5EF4-FFF2-40B4-BE49-F238E27FC236}">
                    <a16:creationId xmlns:a16="http://schemas.microsoft.com/office/drawing/2014/main" id="{3289623A-49C0-40DD-B91F-18D817FA8F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reeform 52">
                <a:extLst>
                  <a:ext uri="{FF2B5EF4-FFF2-40B4-BE49-F238E27FC236}">
                    <a16:creationId xmlns:a16="http://schemas.microsoft.com/office/drawing/2014/main" id="{6A4ED625-8E45-4513-8E99-10294A42E6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53">
                <a:extLst>
                  <a:ext uri="{FF2B5EF4-FFF2-40B4-BE49-F238E27FC236}">
                    <a16:creationId xmlns:a16="http://schemas.microsoft.com/office/drawing/2014/main" id="{B50BD816-D9DA-4301-9B6F-149E08A35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ectangle 54">
                <a:extLst>
                  <a:ext uri="{FF2B5EF4-FFF2-40B4-BE49-F238E27FC236}">
                    <a16:creationId xmlns:a16="http://schemas.microsoft.com/office/drawing/2014/main" id="{22915D26-D9FA-43FC-9527-4376BAC73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reeform 55">
                <a:extLst>
                  <a:ext uri="{FF2B5EF4-FFF2-40B4-BE49-F238E27FC236}">
                    <a16:creationId xmlns:a16="http://schemas.microsoft.com/office/drawing/2014/main" id="{EEE4F464-DCB6-40E1-9EF1-B74516537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56">
                <a:extLst>
                  <a:ext uri="{FF2B5EF4-FFF2-40B4-BE49-F238E27FC236}">
                    <a16:creationId xmlns:a16="http://schemas.microsoft.com/office/drawing/2014/main" id="{1D4B42D7-22BF-4EF2-8A80-D99E90F753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68F2ECA-AAAA-4B75-9F4A-87B8F4ED6C48}"/>
                </a:ext>
              </a:extLst>
            </p:cNvPr>
            <p:cNvSpPr txBox="1"/>
            <p:nvPr/>
          </p:nvSpPr>
          <p:spPr>
            <a:xfrm>
              <a:off x="1124687" y="8671265"/>
              <a:ext cx="5005495" cy="769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D1CFB20-F8F3-44EC-AD42-070CCFE12C29}"/>
              </a:ext>
            </a:extLst>
          </p:cNvPr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A5219B-F529-4EE0-9FFA-15131D16D39A}"/>
                </a:ext>
              </a:extLst>
            </p:cNvPr>
            <p:cNvSpPr txBox="1"/>
            <p:nvPr/>
          </p:nvSpPr>
          <p:spPr>
            <a:xfrm>
              <a:off x="3847064" y="2743371"/>
              <a:ext cx="20839667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Dùng định nghĩa để tính đạo hàm trên một khoảng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C94165BA-AC06-4029-9896-606FA10134D7}"/>
                </a:ext>
              </a:extLst>
            </p:cNvPr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26C6C02-17EC-4CAC-A67A-C8753826514B}"/>
                </a:ext>
              </a:extLst>
            </p:cNvPr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F17BAF8-5CEC-4228-925F-F9AAA8BF8463}"/>
              </a:ext>
            </a:extLst>
          </p:cNvPr>
          <p:cNvGrpSpPr/>
          <p:nvPr/>
        </p:nvGrpSpPr>
        <p:grpSpPr>
          <a:xfrm>
            <a:off x="-337386" y="1607403"/>
            <a:ext cx="19659599" cy="817375"/>
            <a:chOff x="-288924" y="1892299"/>
            <a:chExt cx="19659599" cy="817373"/>
          </a:xfrm>
        </p:grpSpPr>
        <p:sp>
          <p:nvSpPr>
            <p:cNvPr id="34" name="Rounded Rectangle 74">
              <a:extLst>
                <a:ext uri="{FF2B5EF4-FFF2-40B4-BE49-F238E27FC236}">
                  <a16:creationId xmlns:a16="http://schemas.microsoft.com/office/drawing/2014/main" id="{159D1B25-7809-4B08-A37E-A87295069F1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2906901-7267-4371-AB6F-117E0510E455}"/>
                </a:ext>
              </a:extLst>
            </p:cNvPr>
            <p:cNvSpPr txBox="1"/>
            <p:nvPr/>
          </p:nvSpPr>
          <p:spPr>
            <a:xfrm>
              <a:off x="-208891" y="1916823"/>
              <a:ext cx="210506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4C8462-874A-4987-ACA2-2EC7E1AD3245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DÙNG ĐỊNH NGHĨA ĐỂ TÍNH ĐẠO HÀM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01A9725-990E-49D1-BA7F-8BD94ABAB7BB}"/>
              </a:ext>
            </a:extLst>
          </p:cNvPr>
          <p:cNvSpPr txBox="1"/>
          <p:nvPr/>
        </p:nvSpPr>
        <p:spPr>
          <a:xfrm>
            <a:off x="3018368" y="5570937"/>
            <a:ext cx="5865388" cy="7922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29920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 dụng 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D000A7-6F9E-4D39-B772-020BC820A04E}"/>
                  </a:ext>
                </a:extLst>
              </p:cNvPr>
              <p:cNvSpPr txBox="1"/>
              <p:nvPr/>
            </p:nvSpPr>
            <p:spPr>
              <a:xfrm>
                <a:off x="2746099" y="7562117"/>
                <a:ext cx="18937044" cy="17179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và chỉ khi tồn tại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 thời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D000A7-6F9E-4D39-B772-020BC820A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099" y="7562117"/>
                <a:ext cx="18937044" cy="1717906"/>
              </a:xfrm>
              <a:prstGeom prst="rect">
                <a:avLst/>
              </a:prstGeom>
              <a:blipFill>
                <a:blip r:embed="rId2"/>
                <a:stretch>
                  <a:fillRect t="-5338" b="-15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04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9050" y="22790"/>
            <a:ext cx="24402971" cy="13823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latin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46427" y="5375622"/>
            <a:ext cx="19582172" cy="600083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latin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1344" y="3571631"/>
            <a:ext cx="24255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8853" y="3287900"/>
            <a:ext cx="24397318" cy="110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6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6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6600" b="1" dirty="0">
                <a:solidFill>
                  <a:srgbClr val="FF0000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6600" b="1" dirty="0">
                <a:solidFill>
                  <a:srgbClr val="FF0000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ĐẠO HÀM</a:t>
            </a:r>
            <a:endParaRPr lang="en-US" sz="6600" b="1" dirty="0">
              <a:solidFill>
                <a:srgbClr val="FF0000"/>
              </a:solidFill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74250" y="1711352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75964" y="1872033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8" name="Group 87"/>
          <p:cNvGrpSpPr/>
          <p:nvPr/>
        </p:nvGrpSpPr>
        <p:grpSpPr>
          <a:xfrm>
            <a:off x="2463654" y="6871285"/>
            <a:ext cx="13117835" cy="873701"/>
            <a:chOff x="644526" y="2760833"/>
            <a:chExt cx="13119543" cy="873815"/>
          </a:xfrm>
        </p:grpSpPr>
        <p:sp>
          <p:nvSpPr>
            <p:cNvPr id="89" name="TextBox 88"/>
            <p:cNvSpPr txBox="1"/>
            <p:nvPr/>
          </p:nvSpPr>
          <p:spPr>
            <a:xfrm>
              <a:off x="4155579" y="2760833"/>
              <a:ext cx="9608490" cy="873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9920" indent="-629920" algn="just">
                <a:lnSpc>
                  <a:spcPct val="115000"/>
                </a:lnSpc>
                <a:spcAft>
                  <a:spcPts val="800"/>
                </a:spcAft>
                <a:tabLst>
                  <a:tab pos="3599815" algn="l"/>
                  <a:tab pos="5039995" algn="l"/>
                </a:tabLst>
              </a:pPr>
              <a:r>
                <a:rPr lang="vi-VN" sz="4800" b="1" i="1" u="none" strike="noStrike" spc="0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Dùng định nghĩa tính đạo hàm</a:t>
              </a:r>
              <a:endPara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317555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62803" y="2810198"/>
              <a:ext cx="2191911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01251" y="4782565"/>
            <a:ext cx="14072523" cy="1565194"/>
          </a:xfrm>
          <a:prstGeom prst="rect">
            <a:avLst/>
          </a:prstGeom>
          <a:solidFill>
            <a:schemeClr val="bg1"/>
          </a:solidFill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ts val="5998"/>
              </a:lnSpc>
              <a:spcBef>
                <a:spcPts val="1800"/>
              </a:spcBef>
            </a:pPr>
            <a:r>
              <a:rPr lang="en-US" sz="4800" b="1" dirty="0" err="1">
                <a:solidFill>
                  <a:srgbClr val="135F82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4800" b="1" dirty="0">
                <a:solidFill>
                  <a:srgbClr val="135F82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1- ĐỊNH NGHĨA VÀ Ý NGHĨA CỦA ĐẠO HÀM - 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TIẾT 64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2357369" y="8154124"/>
            <a:ext cx="19373921" cy="1569660"/>
            <a:chOff x="561740" y="2766774"/>
            <a:chExt cx="19376443" cy="1569864"/>
          </a:xfrm>
        </p:grpSpPr>
        <p:sp>
          <p:nvSpPr>
            <p:cNvPr id="93" name="TextBox 92"/>
            <p:cNvSpPr txBox="1"/>
            <p:nvPr/>
          </p:nvSpPr>
          <p:spPr>
            <a:xfrm>
              <a:off x="4208375" y="2766774"/>
              <a:ext cx="15729808" cy="156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hệ số góc của tiếp tuyến và viết phương trình tiếp tuyến tại một điểm</a:t>
              </a:r>
              <a:endParaRPr lang="en-US" sz="48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309277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61740" y="2795826"/>
              <a:ext cx="3175560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E244F3-D7BC-4CCB-909D-3F068C955E02}"/>
              </a:ext>
            </a:extLst>
          </p:cNvPr>
          <p:cNvGrpSpPr/>
          <p:nvPr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D8CAE40-4727-470E-ADE9-879285A8E3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4A9F419-9F11-492A-A7A1-CD604BF78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84F31A73-0DCE-4962-8FF8-4F9B50BE09C7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6" name="AutoShape 3">
                <a:extLst>
                  <a:ext uri="{FF2B5EF4-FFF2-40B4-BE49-F238E27FC236}">
                    <a16:creationId xmlns:a16="http://schemas.microsoft.com/office/drawing/2014/main" id="{D7D471E4-8199-48A9-95F0-B0012507DF88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7" name="Picture 5">
                <a:extLst>
                  <a:ext uri="{FF2B5EF4-FFF2-40B4-BE49-F238E27FC236}">
                    <a16:creationId xmlns:a16="http://schemas.microsoft.com/office/drawing/2014/main" id="{111ADBC9-E72C-461E-BB08-46D004DB8F4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E7313947-B97A-4830-99A1-5BAC8E1B4C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AD55A282-3F96-4510-94AF-7781BF3FAF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40" name="Picture 10">
                <a:extLst>
                  <a:ext uri="{FF2B5EF4-FFF2-40B4-BE49-F238E27FC236}">
                    <a16:creationId xmlns:a16="http://schemas.microsoft.com/office/drawing/2014/main" id="{3014995B-04DB-45E5-8EAD-1F3C582A7FB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11">
                <a:extLst>
                  <a:ext uri="{FF2B5EF4-FFF2-40B4-BE49-F238E27FC236}">
                    <a16:creationId xmlns:a16="http://schemas.microsoft.com/office/drawing/2014/main" id="{3913A859-1B5A-4EC4-B477-4F69F627E01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13">
                <a:extLst>
                  <a:ext uri="{FF2B5EF4-FFF2-40B4-BE49-F238E27FC236}">
                    <a16:creationId xmlns:a16="http://schemas.microsoft.com/office/drawing/2014/main" id="{67DBBB62-94DC-4CB0-BAC3-3D8786ECC03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E7CE51E6-3DF1-4044-BF2F-B3501D2B7E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4BDC519D-5BC2-489D-BF8C-7E5B7A4DA8F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>
                <a:extLst>
                  <a:ext uri="{FF2B5EF4-FFF2-40B4-BE49-F238E27FC236}">
                    <a16:creationId xmlns:a16="http://schemas.microsoft.com/office/drawing/2014/main" id="{68E2BE49-905B-4AFE-B324-70267A4778B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>
                <a:extLst>
                  <a:ext uri="{FF2B5EF4-FFF2-40B4-BE49-F238E27FC236}">
                    <a16:creationId xmlns:a16="http://schemas.microsoft.com/office/drawing/2014/main" id="{0A9684D5-5951-42AF-B274-43746E0912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>
                <a:extLst>
                  <a:ext uri="{FF2B5EF4-FFF2-40B4-BE49-F238E27FC236}">
                    <a16:creationId xmlns:a16="http://schemas.microsoft.com/office/drawing/2014/main" id="{CA82FB19-DC31-4899-BAF5-3479F40D6B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>
                <a:extLst>
                  <a:ext uri="{FF2B5EF4-FFF2-40B4-BE49-F238E27FC236}">
                    <a16:creationId xmlns:a16="http://schemas.microsoft.com/office/drawing/2014/main" id="{5AA19AF0-F956-4E38-877C-E56938A28D9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6BE060DC-C2DB-4111-AEB5-00B17FD148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>
                <a:extLst>
                  <a:ext uri="{FF2B5EF4-FFF2-40B4-BE49-F238E27FC236}">
                    <a16:creationId xmlns:a16="http://schemas.microsoft.com/office/drawing/2014/main" id="{66A9D05B-2744-4D4A-97DA-925D13C383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>
                <a:extLst>
                  <a:ext uri="{FF2B5EF4-FFF2-40B4-BE49-F238E27FC236}">
                    <a16:creationId xmlns:a16="http://schemas.microsoft.com/office/drawing/2014/main" id="{A6FEE399-1061-465B-B36E-31C02FF64C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>
                <a:extLst>
                  <a:ext uri="{FF2B5EF4-FFF2-40B4-BE49-F238E27FC236}">
                    <a16:creationId xmlns:a16="http://schemas.microsoft.com/office/drawing/2014/main" id="{E2EBFA1A-EAF0-4BAC-A097-043DDFAC7E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>
                <a:extLst>
                  <a:ext uri="{FF2B5EF4-FFF2-40B4-BE49-F238E27FC236}">
                    <a16:creationId xmlns:a16="http://schemas.microsoft.com/office/drawing/2014/main" id="{7872A64A-7EFA-44E0-A925-02BABD0364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>
                <a:extLst>
                  <a:ext uri="{FF2B5EF4-FFF2-40B4-BE49-F238E27FC236}">
                    <a16:creationId xmlns:a16="http://schemas.microsoft.com/office/drawing/2014/main" id="{F131CA44-D6F8-4436-9CCB-AEF55146D6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>
                <a:extLst>
                  <a:ext uri="{FF2B5EF4-FFF2-40B4-BE49-F238E27FC236}">
                    <a16:creationId xmlns:a16="http://schemas.microsoft.com/office/drawing/2014/main" id="{BC11B101-C300-495E-B014-0E23B79450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CBB6A83C-9C0B-47DE-97CD-5132000CD6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814B8D46-D507-4158-A7BC-0AC980D36D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>
                <a:extLst>
                  <a:ext uri="{FF2B5EF4-FFF2-40B4-BE49-F238E27FC236}">
                    <a16:creationId xmlns:a16="http://schemas.microsoft.com/office/drawing/2014/main" id="{DFEBEA8C-9197-4CA5-9C63-04A4EA7280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>
                <a:extLst>
                  <a:ext uri="{FF2B5EF4-FFF2-40B4-BE49-F238E27FC236}">
                    <a16:creationId xmlns:a16="http://schemas.microsoft.com/office/drawing/2014/main" id="{C831537C-7653-4873-95B3-80E2DAFDCB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>
                <a:extLst>
                  <a:ext uri="{FF2B5EF4-FFF2-40B4-BE49-F238E27FC236}">
                    <a16:creationId xmlns:a16="http://schemas.microsoft.com/office/drawing/2014/main" id="{870C6DF9-802B-4D2D-917E-93006CC5DF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AC53AC38-69A2-4BA7-8B32-D1E11C4DE5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938BA82-D63A-44A5-82BB-470F6AE57BA3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6628A7-E953-49C5-A145-33BDE2A4F995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itle 2">
              <a:extLst>
                <a:ext uri="{FF2B5EF4-FFF2-40B4-BE49-F238E27FC236}">
                  <a16:creationId xmlns:a16="http://schemas.microsoft.com/office/drawing/2014/main" id="{3197732F-37C8-4D18-A8DD-CF27156436A2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62" name="Picture 13">
            <a:extLst>
              <a:ext uri="{FF2B5EF4-FFF2-40B4-BE49-F238E27FC236}">
                <a16:creationId xmlns:a16="http://schemas.microsoft.com/office/drawing/2014/main" id="{37F434C0-9547-4147-8D6D-671888A4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8534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" name="TextBox 2"/>
            <p:cNvSpPr txBox="1"/>
            <p:nvPr/>
          </p:nvSpPr>
          <p:spPr>
            <a:xfrm>
              <a:off x="3847064" y="2743371"/>
              <a:ext cx="20839667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Tìm điều kiện của tham số để hàm số có đạo hàm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19200" y="5519777"/>
            <a:ext cx="21990535" cy="7286276"/>
            <a:chOff x="1286371" y="6420375"/>
            <a:chExt cx="21885983" cy="5090259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1817977" cy="5058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75"/>
              <a:ext cx="3577650" cy="695328"/>
              <a:chOff x="1224541" y="6305967"/>
              <a:chExt cx="3577650" cy="769262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981717" y="5137335"/>
                <a:ext cx="635012" cy="300593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267356" cy="594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219200" y="3352896"/>
            <a:ext cx="21922204" cy="2050901"/>
            <a:chOff x="1211498" y="3461658"/>
            <a:chExt cx="21922204" cy="2050901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1922204" cy="16861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-337386" y="1607403"/>
            <a:ext cx="19659599" cy="817375"/>
            <a:chOff x="-288924" y="1892299"/>
            <a:chExt cx="19659599" cy="817373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0506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DÙNG ĐỊNH NGHĨA ĐỂ TÍNH ĐẠO HÀM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93CE461-DD87-4455-B9A5-9C5F90EA6A37}"/>
                  </a:ext>
                </a:extLst>
              </p:cNvPr>
              <p:cNvSpPr txBox="1"/>
              <p:nvPr/>
            </p:nvSpPr>
            <p:spPr>
              <a:xfrm>
                <a:off x="5038377" y="3451867"/>
                <a:ext cx="17830196" cy="2254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    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đạo hàm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93CE461-DD87-4455-B9A5-9C5F90EA6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377" y="3451867"/>
                <a:ext cx="17830196" cy="2254015"/>
              </a:xfrm>
              <a:prstGeom prst="rect">
                <a:avLst/>
              </a:prstGeom>
              <a:blipFill>
                <a:blip r:embed="rId2"/>
                <a:stretch>
                  <a:fillRect l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B241F64-2110-46AA-89D7-63576A178113}"/>
                  </a:ext>
                </a:extLst>
              </p:cNvPr>
              <p:cNvSpPr txBox="1"/>
              <p:nvPr/>
            </p:nvSpPr>
            <p:spPr>
              <a:xfrm>
                <a:off x="4461269" y="5624885"/>
                <a:ext cx="12458700" cy="1405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B241F64-2110-46AA-89D7-63576A178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269" y="5624885"/>
                <a:ext cx="12458700" cy="1405065"/>
              </a:xfrm>
              <a:prstGeom prst="rect">
                <a:avLst/>
              </a:prstGeom>
              <a:blipFill>
                <a:blip r:embed="rId3"/>
                <a:stretch>
                  <a:fillRect b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A0BF489-8E74-4E0A-A1A8-0548235A35CF}"/>
                  </a:ext>
                </a:extLst>
              </p:cNvPr>
              <p:cNvSpPr txBox="1"/>
              <p:nvPr/>
            </p:nvSpPr>
            <p:spPr>
              <a:xfrm>
                <a:off x="1991468" y="7368965"/>
                <a:ext cx="18766783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hàm số có đạo hàm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phải liên tục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A0BF489-8E74-4E0A-A1A8-0548235A3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68" y="7368965"/>
                <a:ext cx="18766783" cy="799963"/>
              </a:xfrm>
              <a:prstGeom prst="rect">
                <a:avLst/>
              </a:prstGeom>
              <a:blipFill>
                <a:blip r:embed="rId4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45BE0F9-3B7A-4289-8442-18C3E0A59335}"/>
                  </a:ext>
                </a:extLst>
              </p:cNvPr>
              <p:cNvSpPr txBox="1"/>
              <p:nvPr/>
            </p:nvSpPr>
            <p:spPr>
              <a:xfrm>
                <a:off x="1987179" y="9901924"/>
                <a:ext cx="18766782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có đạo hàm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45BE0F9-3B7A-4289-8442-18C3E0A59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79" y="9901924"/>
                <a:ext cx="18766782" cy="799963"/>
              </a:xfrm>
              <a:prstGeom prst="rect">
                <a:avLst/>
              </a:prstGeom>
              <a:blipFill>
                <a:blip r:embed="rId5"/>
                <a:stretch>
                  <a:fillRect t="-12121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9FA724F-6149-4CAD-A5B4-51B2A7618581}"/>
                  </a:ext>
                </a:extLst>
              </p:cNvPr>
              <p:cNvSpPr txBox="1"/>
              <p:nvPr/>
            </p:nvSpPr>
            <p:spPr>
              <a:xfrm>
                <a:off x="4230550" y="8464636"/>
                <a:ext cx="12443012" cy="897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lim>
                    </m:limLow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9FA724F-6149-4CAD-A5B4-51B2A7618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550" y="8464636"/>
                <a:ext cx="12443012" cy="897297"/>
              </a:xfrm>
              <a:prstGeom prst="rect">
                <a:avLst/>
              </a:prstGeom>
              <a:blipFill>
                <a:blip r:embed="rId6"/>
                <a:stretch>
                  <a:fillRect l="-1764" t="-13605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91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8" grpId="0"/>
      <p:bldP spid="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" name="TextBox 2"/>
            <p:cNvSpPr txBox="1"/>
            <p:nvPr/>
          </p:nvSpPr>
          <p:spPr>
            <a:xfrm>
              <a:off x="3847064" y="2743371"/>
              <a:ext cx="20839667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Tìm điều kiện của tham số để hàm số có đạo hàm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19200" y="5667724"/>
            <a:ext cx="21990535" cy="7286276"/>
            <a:chOff x="1286371" y="6420375"/>
            <a:chExt cx="21885983" cy="5090259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1817977" cy="5058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75"/>
              <a:ext cx="3577650" cy="695328"/>
              <a:chOff x="1224541" y="6305967"/>
              <a:chExt cx="3577650" cy="769262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981717" y="5137335"/>
                <a:ext cx="635012" cy="300593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267356" cy="594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367908" y="3461658"/>
            <a:ext cx="21841827" cy="2050901"/>
            <a:chOff x="1211498" y="3461658"/>
            <a:chExt cx="21841827" cy="2050901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1841827" cy="16861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-337386" y="1607403"/>
            <a:ext cx="19659599" cy="817375"/>
            <a:chOff x="-288924" y="1892299"/>
            <a:chExt cx="19659599" cy="817373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0506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DÙNG ĐỊNH NGHĨA ĐỂ TÍNH ĐẠO HÀM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8F6A29D-9672-4326-ADBC-B028FB19BA67}"/>
                  </a:ext>
                </a:extLst>
              </p:cNvPr>
              <p:cNvSpPr txBox="1"/>
              <p:nvPr/>
            </p:nvSpPr>
            <p:spPr>
              <a:xfrm>
                <a:off x="4230003" y="3757985"/>
                <a:ext cx="18720836" cy="1829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18669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a, b để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8F6A29D-9672-4326-ADBC-B028FB19B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003" y="3757985"/>
                <a:ext cx="18720836" cy="18292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EE25E82-DEC0-40DC-BAEB-05A8317A413B}"/>
                  </a:ext>
                </a:extLst>
              </p:cNvPr>
              <p:cNvSpPr txBox="1"/>
              <p:nvPr/>
            </p:nvSpPr>
            <p:spPr>
              <a:xfrm>
                <a:off x="2435382" y="6612279"/>
                <a:ext cx="19815018" cy="1187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98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EE25E82-DEC0-40DC-BAEB-05A8317A4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382" y="6612279"/>
                <a:ext cx="19815018" cy="1187376"/>
              </a:xfrm>
              <a:prstGeom prst="rect">
                <a:avLst/>
              </a:prstGeom>
              <a:blipFill>
                <a:blip r:embed="rId3"/>
                <a:stretch>
                  <a:fillRect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4DF09F1-147C-4531-A0C3-168BF5F2837C}"/>
                  </a:ext>
                </a:extLst>
              </p:cNvPr>
              <p:cNvSpPr txBox="1"/>
              <p:nvPr/>
            </p:nvSpPr>
            <p:spPr>
              <a:xfrm>
                <a:off x="2432184" y="8450863"/>
                <a:ext cx="18827615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98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hàm số có đạo hàm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hàm số liên tục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4DF09F1-147C-4531-A0C3-168BF5F28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184" y="8450863"/>
                <a:ext cx="18827615" cy="808619"/>
              </a:xfrm>
              <a:prstGeom prst="rect">
                <a:avLst/>
              </a:prstGeom>
              <a:blipFill>
                <a:blip r:embed="rId4"/>
                <a:stretch>
                  <a:fillRect t="-12030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1700F6C-24DA-44E8-85D5-0F42F1E883A5}"/>
                  </a:ext>
                </a:extLst>
              </p:cNvPr>
              <p:cNvSpPr txBox="1"/>
              <p:nvPr/>
            </p:nvSpPr>
            <p:spPr>
              <a:xfrm>
                <a:off x="2895600" y="9948598"/>
                <a:ext cx="124587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1700F6C-24DA-44E8-85D5-0F42F1E88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9948598"/>
                <a:ext cx="12458700" cy="769441"/>
              </a:xfrm>
              <a:prstGeom prst="rect">
                <a:avLst/>
              </a:prstGeom>
              <a:blipFill>
                <a:blip r:embed="rId5"/>
                <a:stretch>
                  <a:fillRect l="-195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3DC207A1-BB88-4FFA-8B85-E335434E60BF}"/>
              </a:ext>
            </a:extLst>
          </p:cNvPr>
          <p:cNvSpPr txBox="1"/>
          <p:nvPr/>
        </p:nvSpPr>
        <p:spPr>
          <a:xfrm>
            <a:off x="12226862" y="9992742"/>
            <a:ext cx="12458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lại có: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79EAD40-52FD-4C88-84FB-C6212193C693}"/>
                  </a:ext>
                </a:extLst>
              </p:cNvPr>
              <p:cNvSpPr txBox="1"/>
              <p:nvPr/>
            </p:nvSpPr>
            <p:spPr>
              <a:xfrm>
                <a:off x="2023370" y="10737450"/>
                <a:ext cx="18093430" cy="1468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79EAD40-52FD-4C88-84FB-C6212193C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370" y="10737450"/>
                <a:ext cx="18093430" cy="14683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8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8" grpId="0"/>
      <p:bldP spid="80" grpId="0"/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" name="TextBox 2"/>
            <p:cNvSpPr txBox="1"/>
            <p:nvPr/>
          </p:nvSpPr>
          <p:spPr>
            <a:xfrm>
              <a:off x="3847064" y="2743371"/>
              <a:ext cx="20839667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Tìm điều kiện của tham số để hàm số có đạo hàm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66800" y="5667724"/>
            <a:ext cx="21990535" cy="7286276"/>
            <a:chOff x="1286371" y="6420375"/>
            <a:chExt cx="21885983" cy="5090259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1817977" cy="5058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75"/>
              <a:ext cx="3577650" cy="695328"/>
              <a:chOff x="1224541" y="6305967"/>
              <a:chExt cx="3577650" cy="769262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981717" y="5137335"/>
                <a:ext cx="635012" cy="300593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267356" cy="594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215508" y="3461658"/>
            <a:ext cx="21841827" cy="2050901"/>
            <a:chOff x="1211498" y="3461658"/>
            <a:chExt cx="21841827" cy="2050901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1841827" cy="16861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-337386" y="1607403"/>
            <a:ext cx="19659599" cy="817375"/>
            <a:chOff x="-288924" y="1892299"/>
            <a:chExt cx="19659599" cy="817373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0506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DÙNG ĐỊNH NGHĨA ĐỂ TÍNH ĐẠO HÀM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8F6A29D-9672-4326-ADBC-B028FB19BA67}"/>
                  </a:ext>
                </a:extLst>
              </p:cNvPr>
              <p:cNvSpPr txBox="1"/>
              <p:nvPr/>
            </p:nvSpPr>
            <p:spPr>
              <a:xfrm>
                <a:off x="4077603" y="3757985"/>
                <a:ext cx="18720836" cy="1829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18669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a, b để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8F6A29D-9672-4326-ADBC-B028FB19B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603" y="3757985"/>
                <a:ext cx="18720836" cy="18292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EE25E82-DEC0-40DC-BAEB-05A8317A413B}"/>
                  </a:ext>
                </a:extLst>
              </p:cNvPr>
              <p:cNvSpPr txBox="1"/>
              <p:nvPr/>
            </p:nvSpPr>
            <p:spPr>
              <a:xfrm>
                <a:off x="2282982" y="6612279"/>
                <a:ext cx="19815018" cy="1406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EE25E82-DEC0-40DC-BAEB-05A8317A4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982" y="6612279"/>
                <a:ext cx="19815018" cy="14064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899B4A7-1145-45D2-AF0A-09791AFBFA0B}"/>
                  </a:ext>
                </a:extLst>
              </p:cNvPr>
              <p:cNvSpPr txBox="1"/>
              <p:nvPr/>
            </p:nvSpPr>
            <p:spPr>
              <a:xfrm>
                <a:off x="1923309" y="8284513"/>
                <a:ext cx="19815017" cy="1300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899B4A7-1145-45D2-AF0A-09791AFBF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309" y="8284513"/>
                <a:ext cx="19815017" cy="1300484"/>
              </a:xfrm>
              <a:prstGeom prst="rect">
                <a:avLst/>
              </a:prstGeom>
              <a:blipFill>
                <a:blip r:embed="rId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54CA64A-F23D-411F-ABD0-0FB954BF0486}"/>
                  </a:ext>
                </a:extLst>
              </p:cNvPr>
              <p:cNvSpPr txBox="1"/>
              <p:nvPr/>
            </p:nvSpPr>
            <p:spPr>
              <a:xfrm>
                <a:off x="1215508" y="10067387"/>
                <a:ext cx="12719956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hàm số có đạo hàm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54CA64A-F23D-411F-ABD0-0FB954BF0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508" y="10067387"/>
                <a:ext cx="12719956" cy="808619"/>
              </a:xfrm>
              <a:prstGeom prst="rect">
                <a:avLst/>
              </a:prstGeom>
              <a:blipFill>
                <a:blip r:embed="rId5"/>
                <a:stretch>
                  <a:fillRect t="-12030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7B99CA5-3E11-4C2C-A50F-86326813538E}"/>
                  </a:ext>
                </a:extLst>
              </p:cNvPr>
              <p:cNvSpPr txBox="1"/>
              <p:nvPr/>
            </p:nvSpPr>
            <p:spPr>
              <a:xfrm>
                <a:off x="2590800" y="11183762"/>
                <a:ext cx="19507200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7B99CA5-3E11-4C2C-A50F-863268135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1183762"/>
                <a:ext cx="19507200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7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9" grpId="0"/>
      <p:bldP spid="82" grpId="0"/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" name="TextBox 2"/>
            <p:cNvSpPr txBox="1"/>
            <p:nvPr/>
          </p:nvSpPr>
          <p:spPr>
            <a:xfrm>
              <a:off x="3847064" y="2743371"/>
              <a:ext cx="20839667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Tìm điều kiện của tham số để hàm số có đạo hàm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447800" y="5667724"/>
            <a:ext cx="21990535" cy="7286276"/>
            <a:chOff x="1286371" y="6420375"/>
            <a:chExt cx="21885983" cy="5090259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1817977" cy="5058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75"/>
              <a:ext cx="3577650" cy="695328"/>
              <a:chOff x="1224541" y="6305967"/>
              <a:chExt cx="3577650" cy="769262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981717" y="5137335"/>
                <a:ext cx="635012" cy="300593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267356" cy="594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596508" y="3461658"/>
            <a:ext cx="21841827" cy="2050901"/>
            <a:chOff x="1211498" y="3461658"/>
            <a:chExt cx="21841827" cy="2050901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1841827" cy="16861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-337386" y="1607403"/>
            <a:ext cx="19659599" cy="817375"/>
            <a:chOff x="-288924" y="1892299"/>
            <a:chExt cx="19659599" cy="817373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0506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DÙNG ĐỊNH NGHĨA ĐỂ TÍNH ĐẠO HÀM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A9349A1-9540-445B-8199-0BA2826E85EC}"/>
                  </a:ext>
                </a:extLst>
              </p:cNvPr>
              <p:cNvSpPr txBox="1"/>
              <p:nvPr/>
            </p:nvSpPr>
            <p:spPr>
              <a:xfrm>
                <a:off x="795178" y="3809185"/>
                <a:ext cx="23209670" cy="1829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2705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  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func>
                              <m:func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có đạo hàm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A9349A1-9540-445B-8199-0BA2826E8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78" y="3809185"/>
                <a:ext cx="23209670" cy="18292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CC5CA190-E53B-4608-9727-E411455A8960}"/>
              </a:ext>
            </a:extLst>
          </p:cNvPr>
          <p:cNvSpPr txBox="1"/>
          <p:nvPr/>
        </p:nvSpPr>
        <p:spPr>
          <a:xfrm>
            <a:off x="4495735" y="5818538"/>
            <a:ext cx="12458700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indent="450215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5571550-18B0-4AEE-A084-5C9712E2E6FA}"/>
                  </a:ext>
                </a:extLst>
              </p:cNvPr>
              <p:cNvSpPr txBox="1"/>
              <p:nvPr/>
            </p:nvSpPr>
            <p:spPr>
              <a:xfrm>
                <a:off x="7746422" y="7928603"/>
                <a:ext cx="15150165" cy="996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⇒</m:t>
                      </m:r>
                      <m:limLow>
                        <m:limLow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≠</m:t>
                      </m:r>
                      <m:limLow>
                        <m:limLow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5571550-18B0-4AEE-A084-5C9712E2E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422" y="7928603"/>
                <a:ext cx="15150165" cy="9960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3A47180-ECAE-4F2D-B8E9-104C7C917849}"/>
                  </a:ext>
                </a:extLst>
              </p:cNvPr>
              <p:cNvSpPr txBox="1"/>
              <p:nvPr/>
            </p:nvSpPr>
            <p:spPr>
              <a:xfrm>
                <a:off x="8775206" y="5924262"/>
                <a:ext cx="7249613" cy="9960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3A47180-ECAE-4F2D-B8E9-104C7C91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206" y="5924262"/>
                <a:ext cx="7249613" cy="996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66D6BAB-C206-4601-9952-D108DCC5B4A1}"/>
                  </a:ext>
                </a:extLst>
              </p:cNvPr>
              <p:cNvSpPr txBox="1"/>
              <p:nvPr/>
            </p:nvSpPr>
            <p:spPr>
              <a:xfrm>
                <a:off x="1143000" y="9832847"/>
                <a:ext cx="208026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hàm số gián đoạn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không có đạo hàm tại đó.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66D6BAB-C206-4601-9952-D108DCC5B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9832847"/>
                <a:ext cx="20802600" cy="799963"/>
              </a:xfrm>
              <a:prstGeom prst="rect">
                <a:avLst/>
              </a:prstGeom>
              <a:blipFill>
                <a:blip r:embed="rId5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84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8" grpId="0"/>
      <p:bldP spid="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" name="TextBox 2"/>
            <p:cNvSpPr txBox="1"/>
            <p:nvPr/>
          </p:nvSpPr>
          <p:spPr>
            <a:xfrm>
              <a:off x="3847064" y="2743371"/>
              <a:ext cx="20839667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Tìm điều kiện của tham số để hàm số có đạo hàm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447800" y="5667724"/>
            <a:ext cx="21990535" cy="7286276"/>
            <a:chOff x="1286371" y="6420375"/>
            <a:chExt cx="21885983" cy="5090259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1817977" cy="5058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75"/>
              <a:ext cx="3577650" cy="695328"/>
              <a:chOff x="1224541" y="6305967"/>
              <a:chExt cx="3577650" cy="769262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981717" y="5137335"/>
                <a:ext cx="635012" cy="300593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267356" cy="594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596508" y="3461658"/>
            <a:ext cx="21841827" cy="2050901"/>
            <a:chOff x="1211498" y="3461658"/>
            <a:chExt cx="21841827" cy="2050901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1841827" cy="16861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-337386" y="1607403"/>
            <a:ext cx="19659599" cy="817375"/>
            <a:chOff x="-288924" y="1892299"/>
            <a:chExt cx="19659599" cy="817373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0506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DÙNG ĐỊNH NGHĨA ĐỂ TÍNH ĐẠO HÀM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6B059B1-E114-4449-BA5B-A376632F1766}"/>
                  </a:ext>
                </a:extLst>
              </p:cNvPr>
              <p:cNvSpPr txBox="1"/>
              <p:nvPr/>
            </p:nvSpPr>
            <p:spPr>
              <a:xfrm>
                <a:off x="4002110" y="3109458"/>
                <a:ext cx="20832063" cy="2578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2705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   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6B059B1-E114-4449-BA5B-A376632F1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110" y="3109458"/>
                <a:ext cx="20832063" cy="25782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67DA17ED-83F4-47FA-A5B2-740153F96969}"/>
              </a:ext>
            </a:extLst>
          </p:cNvPr>
          <p:cNvSpPr txBox="1"/>
          <p:nvPr/>
        </p:nvSpPr>
        <p:spPr>
          <a:xfrm>
            <a:off x="4971973" y="6032855"/>
            <a:ext cx="5109732" cy="7922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29920" indent="450215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 kiện cần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77FD9C0-7BED-4BE6-A20F-6161E746BAB9}"/>
                  </a:ext>
                </a:extLst>
              </p:cNvPr>
              <p:cNvSpPr txBox="1"/>
              <p:nvPr/>
            </p:nvSpPr>
            <p:spPr>
              <a:xfrm>
                <a:off x="1829650" y="7161222"/>
                <a:ext cx="21922203" cy="1469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77FD9C0-7BED-4BE6-A20F-6161E746B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650" y="7161222"/>
                <a:ext cx="21922203" cy="14693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E84B74E-EC2E-4D6B-AB0C-2E14B6F5F87C}"/>
                  </a:ext>
                </a:extLst>
              </p:cNvPr>
              <p:cNvSpPr txBox="1"/>
              <p:nvPr/>
            </p:nvSpPr>
            <p:spPr>
              <a:xfrm>
                <a:off x="1776666" y="9008550"/>
                <a:ext cx="21708147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E84B74E-EC2E-4D6B-AB0C-2E14B6F5F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666" y="9008550"/>
                <a:ext cx="21708147" cy="799963"/>
              </a:xfrm>
              <a:prstGeom prst="rect">
                <a:avLst/>
              </a:prstGeom>
              <a:blipFill>
                <a:blip r:embed="rId4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0E1020D-12AA-486D-B99A-DFFEE0ED5828}"/>
                  </a:ext>
                </a:extLst>
              </p:cNvPr>
              <p:cNvSpPr txBox="1"/>
              <p:nvPr/>
            </p:nvSpPr>
            <p:spPr>
              <a:xfrm>
                <a:off x="2660784" y="10021060"/>
                <a:ext cx="18827615" cy="1309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0E1020D-12AA-486D-B99A-DFFEE0ED5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84" y="10021060"/>
                <a:ext cx="18827615" cy="1309654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05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8" grpId="0"/>
      <p:bldP spid="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" name="TextBox 2"/>
            <p:cNvSpPr txBox="1"/>
            <p:nvPr/>
          </p:nvSpPr>
          <p:spPr>
            <a:xfrm>
              <a:off x="3847064" y="2743371"/>
              <a:ext cx="20839667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Tìm điều kiện của tham số để hàm số có đạo hàm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447800" y="5667724"/>
            <a:ext cx="21990535" cy="7286276"/>
            <a:chOff x="1286371" y="6420375"/>
            <a:chExt cx="21885983" cy="5090259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1817977" cy="5058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75"/>
              <a:ext cx="3577650" cy="695328"/>
              <a:chOff x="1224541" y="6305967"/>
              <a:chExt cx="3577650" cy="769262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981717" y="5137335"/>
                <a:ext cx="635012" cy="300593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267356" cy="594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596508" y="3461658"/>
            <a:ext cx="21841827" cy="2050901"/>
            <a:chOff x="1211498" y="3461658"/>
            <a:chExt cx="21841827" cy="2050901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1841827" cy="16861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-337386" y="1607403"/>
            <a:ext cx="19659599" cy="817375"/>
            <a:chOff x="-288924" y="1892299"/>
            <a:chExt cx="19659599" cy="817373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0506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DÙNG ĐỊNH NGHĨA ĐỂ TÍNH ĐẠO HÀM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6B059B1-E114-4449-BA5B-A376632F1766}"/>
                  </a:ext>
                </a:extLst>
              </p:cNvPr>
              <p:cNvSpPr txBox="1"/>
              <p:nvPr/>
            </p:nvSpPr>
            <p:spPr>
              <a:xfrm>
                <a:off x="4002110" y="3109458"/>
                <a:ext cx="20832063" cy="2578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2705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   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effectLst/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6B059B1-E114-4449-BA5B-A376632F1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110" y="3109458"/>
                <a:ext cx="20832063" cy="25782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77FD9C0-7BED-4BE6-A20F-6161E746BAB9}"/>
                  </a:ext>
                </a:extLst>
              </p:cNvPr>
              <p:cNvSpPr txBox="1"/>
              <p:nvPr/>
            </p:nvSpPr>
            <p:spPr>
              <a:xfrm>
                <a:off x="1715685" y="6576341"/>
                <a:ext cx="16653340" cy="22866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77FD9C0-7BED-4BE6-A20F-6161E746B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85" y="6576341"/>
                <a:ext cx="16653340" cy="2286652"/>
              </a:xfrm>
              <a:prstGeom prst="rect">
                <a:avLst/>
              </a:prstGeom>
              <a:blipFill>
                <a:blip r:embed="rId3"/>
                <a:stretch>
                  <a:fillRect r="-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E84B74E-EC2E-4D6B-AB0C-2E14B6F5F87C}"/>
                  </a:ext>
                </a:extLst>
              </p:cNvPr>
              <p:cNvSpPr txBox="1"/>
              <p:nvPr/>
            </p:nvSpPr>
            <p:spPr>
              <a:xfrm>
                <a:off x="400292" y="8807413"/>
                <a:ext cx="23198530" cy="1706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E84B74E-EC2E-4D6B-AB0C-2E14B6F5F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92" y="8807413"/>
                <a:ext cx="23198530" cy="1706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0E1020D-12AA-486D-B99A-DFFEE0ED5828}"/>
                  </a:ext>
                </a:extLst>
              </p:cNvPr>
              <p:cNvSpPr txBox="1"/>
              <p:nvPr/>
            </p:nvSpPr>
            <p:spPr>
              <a:xfrm>
                <a:off x="1750309" y="10724615"/>
                <a:ext cx="20498497" cy="10703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0E1020D-12AA-486D-B99A-DFFEE0ED5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309" y="10724615"/>
                <a:ext cx="20498497" cy="1070358"/>
              </a:xfrm>
              <a:prstGeom prst="rect">
                <a:avLst/>
              </a:prstGeom>
              <a:blipFill>
                <a:blip r:embed="rId5"/>
                <a:stretch>
                  <a:fillRect l="-118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6F1A7FE6-13C8-403F-9682-61B594904AB8}"/>
              </a:ext>
            </a:extLst>
          </p:cNvPr>
          <p:cNvSpPr txBox="1"/>
          <p:nvPr/>
        </p:nvSpPr>
        <p:spPr>
          <a:xfrm>
            <a:off x="4511610" y="5761241"/>
            <a:ext cx="5031186" cy="7922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29920" indent="450215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 kiện đủ: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1A83E3C-91DC-4C39-85D0-DA0A2578326A}"/>
                  </a:ext>
                </a:extLst>
              </p:cNvPr>
              <p:cNvSpPr txBox="1"/>
              <p:nvPr/>
            </p:nvSpPr>
            <p:spPr>
              <a:xfrm>
                <a:off x="3393150" y="11698577"/>
                <a:ext cx="15004107" cy="12170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yêu cầu của bài toán.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1A83E3C-91DC-4C39-85D0-DA0A25783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150" y="11698577"/>
                <a:ext cx="15004107" cy="1217064"/>
              </a:xfrm>
              <a:prstGeom prst="rect">
                <a:avLst/>
              </a:prstGeom>
              <a:blipFill>
                <a:blip r:embed="rId6"/>
                <a:stretch>
                  <a:fillRect r="-731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61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8" grpId="0"/>
      <p:bldP spid="79" grpId="0"/>
      <p:bldP spid="80" grpId="0"/>
      <p:bldP spid="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37386" y="1607404"/>
            <a:ext cx="25711985" cy="1446550"/>
            <a:chOff x="-288924" y="1892299"/>
            <a:chExt cx="25711985" cy="1446546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91626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0" y="1892299"/>
              <a:ext cx="23335501" cy="144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HỆ SỐ GÓC CỦA TIẾP TUYẾN VÀ VIẾT PHƯƠNG TRÌNH TIẾP TUYẾN TẠI 1 ĐIỂM</a:t>
              </a:r>
            </a:p>
          </p:txBody>
        </p:sp>
      </p:grpSp>
      <p:sp>
        <p:nvSpPr>
          <p:cNvPr id="78" name="Rounded Rectangle 6">
            <a:extLst>
              <a:ext uri="{FF2B5EF4-FFF2-40B4-BE49-F238E27FC236}">
                <a16:creationId xmlns:a16="http://schemas.microsoft.com/office/drawing/2014/main" id="{4592EEDB-E8B3-4701-BF2F-03576DF7B164}"/>
              </a:ext>
            </a:extLst>
          </p:cNvPr>
          <p:cNvSpPr/>
          <p:nvPr/>
        </p:nvSpPr>
        <p:spPr>
          <a:xfrm>
            <a:off x="762000" y="3581400"/>
            <a:ext cx="22631400" cy="8991600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9" name="Group 65">
            <a:extLst>
              <a:ext uri="{FF2B5EF4-FFF2-40B4-BE49-F238E27FC236}">
                <a16:creationId xmlns:a16="http://schemas.microsoft.com/office/drawing/2014/main" id="{B54499BE-3E92-4F12-863A-AAC4E77113F9}"/>
              </a:ext>
            </a:extLst>
          </p:cNvPr>
          <p:cNvGrpSpPr/>
          <p:nvPr/>
        </p:nvGrpSpPr>
        <p:grpSpPr>
          <a:xfrm>
            <a:off x="289465" y="3306071"/>
            <a:ext cx="6797134" cy="805067"/>
            <a:chOff x="166396" y="8731864"/>
            <a:chExt cx="6384859" cy="805160"/>
          </a:xfrm>
        </p:grpSpPr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D5EDDB36-1B9A-4264-8426-C9A5AF410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6166733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1" name="Group 11">
              <a:extLst>
                <a:ext uri="{FF2B5EF4-FFF2-40B4-BE49-F238E27FC236}">
                  <a16:creationId xmlns:a16="http://schemas.microsoft.com/office/drawing/2014/main" id="{350E9E56-45AA-4776-BED9-794EB557B340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83" name="Freeform 45">
                <a:extLst>
                  <a:ext uri="{FF2B5EF4-FFF2-40B4-BE49-F238E27FC236}">
                    <a16:creationId xmlns:a16="http://schemas.microsoft.com/office/drawing/2014/main" id="{702A5491-FA69-400F-9DB7-5FF25FA9E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46">
                <a:extLst>
                  <a:ext uri="{FF2B5EF4-FFF2-40B4-BE49-F238E27FC236}">
                    <a16:creationId xmlns:a16="http://schemas.microsoft.com/office/drawing/2014/main" id="{2EA6E9BB-49AE-4E0E-8ECA-37D8654052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47">
                <a:extLst>
                  <a:ext uri="{FF2B5EF4-FFF2-40B4-BE49-F238E27FC236}">
                    <a16:creationId xmlns:a16="http://schemas.microsoft.com/office/drawing/2014/main" id="{6109787F-FBCC-43F6-B9FA-E33C99EEE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Freeform 48">
                <a:extLst>
                  <a:ext uri="{FF2B5EF4-FFF2-40B4-BE49-F238E27FC236}">
                    <a16:creationId xmlns:a16="http://schemas.microsoft.com/office/drawing/2014/main" id="{2BCA370E-2E35-41F1-8E8B-98E8B24C2B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49">
                <a:extLst>
                  <a:ext uri="{FF2B5EF4-FFF2-40B4-BE49-F238E27FC236}">
                    <a16:creationId xmlns:a16="http://schemas.microsoft.com/office/drawing/2014/main" id="{F6DB0D3F-3749-49C3-B4F7-A722BDEC2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50">
                <a:extLst>
                  <a:ext uri="{FF2B5EF4-FFF2-40B4-BE49-F238E27FC236}">
                    <a16:creationId xmlns:a16="http://schemas.microsoft.com/office/drawing/2014/main" id="{585A2376-F30D-488B-8228-4D3DF6C9AC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51">
                <a:extLst>
                  <a:ext uri="{FF2B5EF4-FFF2-40B4-BE49-F238E27FC236}">
                    <a16:creationId xmlns:a16="http://schemas.microsoft.com/office/drawing/2014/main" id="{3289623A-49C0-40DD-B91F-18D817FA8F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reeform 52">
                <a:extLst>
                  <a:ext uri="{FF2B5EF4-FFF2-40B4-BE49-F238E27FC236}">
                    <a16:creationId xmlns:a16="http://schemas.microsoft.com/office/drawing/2014/main" id="{6A4ED625-8E45-4513-8E99-10294A42E6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53">
                <a:extLst>
                  <a:ext uri="{FF2B5EF4-FFF2-40B4-BE49-F238E27FC236}">
                    <a16:creationId xmlns:a16="http://schemas.microsoft.com/office/drawing/2014/main" id="{B50BD816-D9DA-4301-9B6F-149E08A35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ectangle 54">
                <a:extLst>
                  <a:ext uri="{FF2B5EF4-FFF2-40B4-BE49-F238E27FC236}">
                    <a16:creationId xmlns:a16="http://schemas.microsoft.com/office/drawing/2014/main" id="{22915D26-D9FA-43FC-9527-4376BAC73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reeform 55">
                <a:extLst>
                  <a:ext uri="{FF2B5EF4-FFF2-40B4-BE49-F238E27FC236}">
                    <a16:creationId xmlns:a16="http://schemas.microsoft.com/office/drawing/2014/main" id="{EEE4F464-DCB6-40E1-9EF1-B74516537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56">
                <a:extLst>
                  <a:ext uri="{FF2B5EF4-FFF2-40B4-BE49-F238E27FC236}">
                    <a16:creationId xmlns:a16="http://schemas.microsoft.com/office/drawing/2014/main" id="{1D4B42D7-22BF-4EF2-8A80-D99E90F753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68F2ECA-AAAA-4B75-9F4A-87B8F4ED6C48}"/>
                </a:ext>
              </a:extLst>
            </p:cNvPr>
            <p:cNvSpPr txBox="1"/>
            <p:nvPr/>
          </p:nvSpPr>
          <p:spPr>
            <a:xfrm>
              <a:off x="1248656" y="8731864"/>
              <a:ext cx="5229854" cy="8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8E5AD14-C343-49E7-94E4-379A0EF52C12}"/>
                  </a:ext>
                </a:extLst>
              </p:cNvPr>
              <p:cNvSpPr txBox="1"/>
              <p:nvPr/>
            </p:nvSpPr>
            <p:spPr>
              <a:xfrm>
                <a:off x="472370" y="4186676"/>
                <a:ext cx="17119430" cy="799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Cho hàm số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𝐟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8E5AD14-C343-49E7-94E4-379A0EF52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70" y="4186676"/>
                <a:ext cx="17119430" cy="799963"/>
              </a:xfrm>
              <a:prstGeom prst="rect">
                <a:avLst/>
              </a:prstGeom>
              <a:blipFill>
                <a:blip r:embed="rId2"/>
                <a:stretch>
                  <a:fillRect t="-12977" r="-463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79281D1-AFD5-4FE4-8732-40F56C1B7882}"/>
                  </a:ext>
                </a:extLst>
              </p:cNvPr>
              <p:cNvSpPr txBox="1"/>
              <p:nvPr/>
            </p:nvSpPr>
            <p:spPr>
              <a:xfrm>
                <a:off x="1446090" y="5950872"/>
                <a:ext cx="12948556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2286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số góc của tiếp tuyến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𝐤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79281D1-AFD5-4FE4-8732-40F56C1B7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090" y="5950872"/>
                <a:ext cx="12948556" cy="808619"/>
              </a:xfrm>
              <a:prstGeom prst="rect">
                <a:avLst/>
              </a:prstGeom>
              <a:blipFill>
                <a:blip r:embed="rId3"/>
                <a:stretch>
                  <a:fillRect t="-12030" b="-33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448B110-D560-4C0E-8081-0E81A99629C0}"/>
                  </a:ext>
                </a:extLst>
              </p:cNvPr>
              <p:cNvSpPr txBox="1"/>
              <p:nvPr/>
            </p:nvSpPr>
            <p:spPr>
              <a:xfrm>
                <a:off x="1508893" y="8531848"/>
                <a:ext cx="17056336" cy="18548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-2286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tiếp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dạng:</a:t>
                </a:r>
              </a:p>
              <a:p>
                <a:pPr marL="62992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448B110-D560-4C0E-8081-0E81A9962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893" y="8531848"/>
                <a:ext cx="17056336" cy="1854867"/>
              </a:xfrm>
              <a:prstGeom prst="rect">
                <a:avLst/>
              </a:prstGeom>
              <a:blipFill>
                <a:blip r:embed="rId4"/>
                <a:stretch>
                  <a:fillRect t="-5592" r="-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58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5" grpId="0"/>
      <p:bldP spid="96" grpId="0"/>
      <p:bldP spid="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37386" y="1607404"/>
            <a:ext cx="25711985" cy="1446550"/>
            <a:chOff x="-288924" y="1892299"/>
            <a:chExt cx="25711985" cy="1446546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91626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0" y="1892299"/>
              <a:ext cx="23335501" cy="144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HỆ SỐ GÓC CỦA TIẾP TUYẾN VÀ VIẾT PHƯƠNG TRÌNH TIẾP TUYẾN TẠI 1 ĐIỂM</a:t>
              </a:r>
            </a:p>
          </p:txBody>
        </p:sp>
      </p:grpSp>
      <p:sp>
        <p:nvSpPr>
          <p:cNvPr id="78" name="Rounded Rectangle 6">
            <a:extLst>
              <a:ext uri="{FF2B5EF4-FFF2-40B4-BE49-F238E27FC236}">
                <a16:creationId xmlns:a16="http://schemas.microsoft.com/office/drawing/2014/main" id="{4592EEDB-E8B3-4701-BF2F-03576DF7B164}"/>
              </a:ext>
            </a:extLst>
          </p:cNvPr>
          <p:cNvSpPr/>
          <p:nvPr/>
        </p:nvSpPr>
        <p:spPr>
          <a:xfrm>
            <a:off x="762000" y="3581400"/>
            <a:ext cx="22707600" cy="8991600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9" name="Group 65">
            <a:extLst>
              <a:ext uri="{FF2B5EF4-FFF2-40B4-BE49-F238E27FC236}">
                <a16:creationId xmlns:a16="http://schemas.microsoft.com/office/drawing/2014/main" id="{B54499BE-3E92-4F12-863A-AAC4E77113F9}"/>
              </a:ext>
            </a:extLst>
          </p:cNvPr>
          <p:cNvGrpSpPr/>
          <p:nvPr/>
        </p:nvGrpSpPr>
        <p:grpSpPr>
          <a:xfrm>
            <a:off x="289465" y="3306071"/>
            <a:ext cx="6797134" cy="805067"/>
            <a:chOff x="166396" y="8731864"/>
            <a:chExt cx="6384859" cy="805160"/>
          </a:xfrm>
        </p:grpSpPr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D5EDDB36-1B9A-4264-8426-C9A5AF410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6166733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1" name="Group 11">
              <a:extLst>
                <a:ext uri="{FF2B5EF4-FFF2-40B4-BE49-F238E27FC236}">
                  <a16:creationId xmlns:a16="http://schemas.microsoft.com/office/drawing/2014/main" id="{350E9E56-45AA-4776-BED9-794EB557B340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83" name="Freeform 45">
                <a:extLst>
                  <a:ext uri="{FF2B5EF4-FFF2-40B4-BE49-F238E27FC236}">
                    <a16:creationId xmlns:a16="http://schemas.microsoft.com/office/drawing/2014/main" id="{702A5491-FA69-400F-9DB7-5FF25FA9E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46">
                <a:extLst>
                  <a:ext uri="{FF2B5EF4-FFF2-40B4-BE49-F238E27FC236}">
                    <a16:creationId xmlns:a16="http://schemas.microsoft.com/office/drawing/2014/main" id="{2EA6E9BB-49AE-4E0E-8ECA-37D8654052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47">
                <a:extLst>
                  <a:ext uri="{FF2B5EF4-FFF2-40B4-BE49-F238E27FC236}">
                    <a16:creationId xmlns:a16="http://schemas.microsoft.com/office/drawing/2014/main" id="{6109787F-FBCC-43F6-B9FA-E33C99EEE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Freeform 48">
                <a:extLst>
                  <a:ext uri="{FF2B5EF4-FFF2-40B4-BE49-F238E27FC236}">
                    <a16:creationId xmlns:a16="http://schemas.microsoft.com/office/drawing/2014/main" id="{2BCA370E-2E35-41F1-8E8B-98E8B24C2B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49">
                <a:extLst>
                  <a:ext uri="{FF2B5EF4-FFF2-40B4-BE49-F238E27FC236}">
                    <a16:creationId xmlns:a16="http://schemas.microsoft.com/office/drawing/2014/main" id="{F6DB0D3F-3749-49C3-B4F7-A722BDEC2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50">
                <a:extLst>
                  <a:ext uri="{FF2B5EF4-FFF2-40B4-BE49-F238E27FC236}">
                    <a16:creationId xmlns:a16="http://schemas.microsoft.com/office/drawing/2014/main" id="{585A2376-F30D-488B-8228-4D3DF6C9AC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51">
                <a:extLst>
                  <a:ext uri="{FF2B5EF4-FFF2-40B4-BE49-F238E27FC236}">
                    <a16:creationId xmlns:a16="http://schemas.microsoft.com/office/drawing/2014/main" id="{3289623A-49C0-40DD-B91F-18D817FA8F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reeform 52">
                <a:extLst>
                  <a:ext uri="{FF2B5EF4-FFF2-40B4-BE49-F238E27FC236}">
                    <a16:creationId xmlns:a16="http://schemas.microsoft.com/office/drawing/2014/main" id="{6A4ED625-8E45-4513-8E99-10294A42E6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53">
                <a:extLst>
                  <a:ext uri="{FF2B5EF4-FFF2-40B4-BE49-F238E27FC236}">
                    <a16:creationId xmlns:a16="http://schemas.microsoft.com/office/drawing/2014/main" id="{B50BD816-D9DA-4301-9B6F-149E08A35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ectangle 54">
                <a:extLst>
                  <a:ext uri="{FF2B5EF4-FFF2-40B4-BE49-F238E27FC236}">
                    <a16:creationId xmlns:a16="http://schemas.microsoft.com/office/drawing/2014/main" id="{22915D26-D9FA-43FC-9527-4376BAC73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reeform 55">
                <a:extLst>
                  <a:ext uri="{FF2B5EF4-FFF2-40B4-BE49-F238E27FC236}">
                    <a16:creationId xmlns:a16="http://schemas.microsoft.com/office/drawing/2014/main" id="{EEE4F464-DCB6-40E1-9EF1-B74516537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56">
                <a:extLst>
                  <a:ext uri="{FF2B5EF4-FFF2-40B4-BE49-F238E27FC236}">
                    <a16:creationId xmlns:a16="http://schemas.microsoft.com/office/drawing/2014/main" id="{1D4B42D7-22BF-4EF2-8A80-D99E90F753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68F2ECA-AAAA-4B75-9F4A-87B8F4ED6C48}"/>
                </a:ext>
              </a:extLst>
            </p:cNvPr>
            <p:cNvSpPr txBox="1"/>
            <p:nvPr/>
          </p:nvSpPr>
          <p:spPr>
            <a:xfrm>
              <a:off x="1248656" y="8731864"/>
              <a:ext cx="5229854" cy="8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D346F1-710F-4E78-B42E-84B1B8E5C259}"/>
                  </a:ext>
                </a:extLst>
              </p:cNvPr>
              <p:cNvSpPr txBox="1"/>
              <p:nvPr/>
            </p:nvSpPr>
            <p:spPr>
              <a:xfrm>
                <a:off x="1295400" y="4141451"/>
                <a:ext cx="19592864" cy="799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180340">
                  <a:lnSpc>
                    <a:spcPct val="115000"/>
                  </a:lnSpc>
                  <a:spcBef>
                    <a:spcPts val="5000"/>
                  </a:spcBef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Viết phương trình tiếp tuyến khi biết hệ số góc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𝐤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tiếp tuyến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D346F1-710F-4E78-B42E-84B1B8E5C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141451"/>
                <a:ext cx="19592864" cy="799963"/>
              </a:xfrm>
              <a:prstGeom prst="rect">
                <a:avLst/>
              </a:prstGeom>
              <a:blipFill>
                <a:blip r:embed="rId2"/>
                <a:stretch>
                  <a:fillRect t="-12121" r="-342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382D8FC-E170-44DE-A69F-B0EA1754FF05}"/>
                  </a:ext>
                </a:extLst>
              </p:cNvPr>
              <p:cNvSpPr txBox="1"/>
              <p:nvPr/>
            </p:nvSpPr>
            <p:spPr>
              <a:xfrm>
                <a:off x="2087066" y="5079457"/>
                <a:ext cx="13815705" cy="799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18034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Gọi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tiếp điểm,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𝐤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382D8FC-E170-44DE-A69F-B0EA1754F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066" y="5079457"/>
                <a:ext cx="13815705" cy="799963"/>
              </a:xfrm>
              <a:prstGeom prst="rect">
                <a:avLst/>
              </a:prstGeom>
              <a:blipFill>
                <a:blip r:embed="rId3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9735897-238A-440B-A7FD-990382E86952}"/>
                  </a:ext>
                </a:extLst>
              </p:cNvPr>
              <p:cNvSpPr txBox="1"/>
              <p:nvPr/>
            </p:nvSpPr>
            <p:spPr>
              <a:xfrm>
                <a:off x="2039098" y="6649245"/>
                <a:ext cx="14145604" cy="799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18034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Giải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từ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  <m: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𝐟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9735897-238A-440B-A7FD-990382E86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98" y="6649245"/>
                <a:ext cx="14145604" cy="799963"/>
              </a:xfrm>
              <a:prstGeom prst="rect">
                <a:avLst/>
              </a:prstGeom>
              <a:blipFill>
                <a:blip r:embed="rId4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A3D14FE-E88C-4AC2-9008-1E78C661AE7A}"/>
                  </a:ext>
                </a:extLst>
              </p:cNvPr>
              <p:cNvSpPr txBox="1"/>
              <p:nvPr/>
            </p:nvSpPr>
            <p:spPr>
              <a:xfrm>
                <a:off x="2286000" y="8610600"/>
                <a:ext cx="17990310" cy="799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Phương trình tiếp tuyến phải tìm có dạng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𝐤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  <m: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A3D14FE-E88C-4AC2-9008-1E78C661A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8610600"/>
                <a:ext cx="17990310" cy="799963"/>
              </a:xfrm>
              <a:prstGeom prst="rect">
                <a:avLst/>
              </a:prstGeom>
              <a:blipFill>
                <a:blip r:embed="rId5"/>
                <a:stretch>
                  <a:fillRect t="-12977" b="-343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62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1447800" y="5667724"/>
            <a:ext cx="21990535" cy="7286276"/>
            <a:chOff x="1286371" y="6420375"/>
            <a:chExt cx="21885983" cy="5090259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1817977" cy="5058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75"/>
              <a:ext cx="3577650" cy="695328"/>
              <a:chOff x="1224541" y="6305967"/>
              <a:chExt cx="3577650" cy="769262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981717" y="5137335"/>
                <a:ext cx="635012" cy="300593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267356" cy="594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596508" y="3461658"/>
            <a:ext cx="21841827" cy="2050901"/>
            <a:chOff x="1211498" y="3461658"/>
            <a:chExt cx="21841827" cy="2050901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1841827" cy="16861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-337386" y="1607404"/>
            <a:ext cx="25711985" cy="1446550"/>
            <a:chOff x="-288924" y="1892299"/>
            <a:chExt cx="25711985" cy="1446546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91626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0" y="1892299"/>
              <a:ext cx="23335501" cy="144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HỆ SỐ GÓC CỦA TIẾP TUYẾN VÀ VIẾT PHƯƠNG TRÌNH TIẾP TUYẾN TẠI 1 ĐIỂM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B30C908-4E2E-4A74-99A2-4611B06DC812}"/>
                  </a:ext>
                </a:extLst>
              </p:cNvPr>
              <p:cNvSpPr txBox="1"/>
              <p:nvPr/>
            </p:nvSpPr>
            <p:spPr>
              <a:xfrm>
                <a:off x="4950891" y="3818108"/>
                <a:ext cx="17346018" cy="814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27051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hệ số góc của tiếp tuyến của parabol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B30C908-4E2E-4A74-99A2-4611B06DC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91" y="3818108"/>
                <a:ext cx="17346018" cy="814967"/>
              </a:xfrm>
              <a:prstGeom prst="rect">
                <a:avLst/>
              </a:prstGeom>
              <a:blipFill>
                <a:blip r:embed="rId2"/>
                <a:stretch>
                  <a:fillRect t="-10448" b="-335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D3F12E-1433-4BF0-9FC4-359BEB11B845}"/>
                  </a:ext>
                </a:extLst>
              </p:cNvPr>
              <p:cNvSpPr txBox="1"/>
              <p:nvPr/>
            </p:nvSpPr>
            <p:spPr>
              <a:xfrm>
                <a:off x="4153350" y="6440063"/>
                <a:ext cx="12948556" cy="1405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𝚫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4D3F12E-1433-4BF0-9FC4-359BEB11B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50" y="6440063"/>
                <a:ext cx="12948556" cy="1405065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3240971-60BE-474B-8BC1-4B9E35D7BD14}"/>
                  </a:ext>
                </a:extLst>
              </p:cNvPr>
              <p:cNvSpPr txBox="1"/>
              <p:nvPr/>
            </p:nvSpPr>
            <p:spPr>
              <a:xfrm>
                <a:off x="4162315" y="9186635"/>
                <a:ext cx="12948556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hệ số góc là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𝐤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3240971-60BE-474B-8BC1-4B9E35D7B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315" y="9186635"/>
                <a:ext cx="12948556" cy="808619"/>
              </a:xfrm>
              <a:prstGeom prst="rect">
                <a:avLst/>
              </a:prstGeom>
              <a:blipFill>
                <a:blip r:embed="rId4"/>
                <a:stretch>
                  <a:fillRect t="-12782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77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1438835" y="5188726"/>
            <a:ext cx="21990535" cy="8374874"/>
            <a:chOff x="1286371" y="6420375"/>
            <a:chExt cx="21885983" cy="5090259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1817977" cy="5058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75"/>
              <a:ext cx="3577650" cy="695328"/>
              <a:chOff x="1224541" y="6305967"/>
              <a:chExt cx="3577650" cy="769262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981717" y="5137335"/>
                <a:ext cx="635012" cy="300593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267356" cy="594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447800" y="2925838"/>
            <a:ext cx="21841827" cy="2050901"/>
            <a:chOff x="1211498" y="3461658"/>
            <a:chExt cx="21841827" cy="2050901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1841827" cy="16861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-337386" y="1607404"/>
            <a:ext cx="25711985" cy="1446550"/>
            <a:chOff x="-288924" y="1892299"/>
            <a:chExt cx="25711985" cy="1446546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91626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0" y="1892299"/>
              <a:ext cx="23335501" cy="144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HỆ SỐ GÓC CỦA TIẾP TUYẾN VÀ VIẾT PHƯƠNG TRÌNH TIẾP TUYẾN TẠI 1 ĐIỂM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B9A6614-5F2B-4109-A07E-35BBB327B52C}"/>
                  </a:ext>
                </a:extLst>
              </p:cNvPr>
              <p:cNvSpPr txBox="1"/>
              <p:nvPr/>
            </p:nvSpPr>
            <p:spPr>
              <a:xfrm>
                <a:off x="4980767" y="3306923"/>
                <a:ext cx="18111493" cy="1596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hệ số góc của tiếp tuyến tại giao điểm của đồ thị với đường 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B9A6614-5F2B-4109-A07E-35BBB327B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767" y="3306923"/>
                <a:ext cx="18111493" cy="1596271"/>
              </a:xfrm>
              <a:prstGeom prst="rect">
                <a:avLst/>
              </a:prstGeom>
              <a:blipFill>
                <a:blip r:embed="rId2"/>
                <a:stretch>
                  <a:fillRect t="-5344" r="-1717" b="-167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CCC1CCC-A2BE-492A-899E-057BDF0DAC35}"/>
                  </a:ext>
                </a:extLst>
              </p:cNvPr>
              <p:cNvSpPr txBox="1"/>
              <p:nvPr/>
            </p:nvSpPr>
            <p:spPr>
              <a:xfrm>
                <a:off x="4495800" y="5225367"/>
                <a:ext cx="17419640" cy="1698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hoành độ giao điểm của đồ thị hàm số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đường thẳng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CCC1CCC-A2BE-492A-899E-057BDF0DA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225367"/>
                <a:ext cx="17419640" cy="1698863"/>
              </a:xfrm>
              <a:prstGeom prst="rect">
                <a:avLst/>
              </a:prstGeom>
              <a:blipFill>
                <a:blip r:embed="rId3"/>
                <a:stretch>
                  <a:fillRect t="-5018" b="-15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AD4F4E2-B633-4108-932D-18C5FFD527C4}"/>
                  </a:ext>
                </a:extLst>
              </p:cNvPr>
              <p:cNvSpPr txBox="1"/>
              <p:nvPr/>
            </p:nvSpPr>
            <p:spPr>
              <a:xfrm>
                <a:off x="4518212" y="6947526"/>
                <a:ext cx="1294855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𝟑𝐱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AD4F4E2-B633-4108-932D-18C5FFD52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12" y="6947526"/>
                <a:ext cx="12948556" cy="1602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01DD412-BD0D-4A42-88F3-72A1E1737244}"/>
                  </a:ext>
                </a:extLst>
              </p:cNvPr>
              <p:cNvSpPr txBox="1"/>
              <p:nvPr/>
            </p:nvSpPr>
            <p:spPr>
              <a:xfrm>
                <a:off x="2400252" y="8402516"/>
                <a:ext cx="16972916" cy="1399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𝚫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𝚫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01DD412-BD0D-4A42-88F3-72A1E1737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252" y="8402516"/>
                <a:ext cx="16972916" cy="1399999"/>
              </a:xfrm>
              <a:prstGeom prst="rect">
                <a:avLst/>
              </a:prstGeom>
              <a:blipFill>
                <a:blip r:embed="rId5"/>
                <a:stretch>
                  <a:fillRect b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B2BA76D-2224-4F99-81F6-3DF06ADFDE8A}"/>
                  </a:ext>
                </a:extLst>
              </p:cNvPr>
              <p:cNvSpPr txBox="1"/>
              <p:nvPr/>
            </p:nvSpPr>
            <p:spPr>
              <a:xfrm>
                <a:off x="2424715" y="9996002"/>
                <a:ext cx="8039893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số 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𝐤</m:t>
                        </m:r>
                      </m:e>
                      <m: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B2BA76D-2224-4F99-81F6-3DF06ADF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715" y="9996002"/>
                <a:ext cx="8039893" cy="799963"/>
              </a:xfrm>
              <a:prstGeom prst="rect">
                <a:avLst/>
              </a:prstGeom>
              <a:blipFill>
                <a:blip r:embed="rId6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227F5BE-9349-4DD6-900F-D4355BBBD690}"/>
                  </a:ext>
                </a:extLst>
              </p:cNvPr>
              <p:cNvSpPr txBox="1"/>
              <p:nvPr/>
            </p:nvSpPr>
            <p:spPr>
              <a:xfrm>
                <a:off x="2284504" y="10848296"/>
                <a:ext cx="18670496" cy="1399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𝚫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𝚫</m:t>
                                </m:r>
                                <m:r>
                                  <a:rPr lang="en-US" sz="4400" b="1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227F5BE-9349-4DD6-900F-D4355BBBD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504" y="10848296"/>
                <a:ext cx="18670496" cy="1399999"/>
              </a:xfrm>
              <a:prstGeom prst="rect">
                <a:avLst/>
              </a:prstGeom>
              <a:blipFill>
                <a:blip r:embed="rId7"/>
                <a:stretch>
                  <a:fillRect b="-3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5FFD87D-70A3-4DFF-97B2-CB3773881430}"/>
                  </a:ext>
                </a:extLst>
              </p:cNvPr>
              <p:cNvSpPr txBox="1"/>
              <p:nvPr/>
            </p:nvSpPr>
            <p:spPr>
              <a:xfrm>
                <a:off x="2400252" y="12317717"/>
                <a:ext cx="12948556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số 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𝐤</m:t>
                        </m:r>
                      </m:e>
                      <m: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5FFD87D-70A3-4DFF-97B2-CB3773881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252" y="12317717"/>
                <a:ext cx="12948556" cy="808619"/>
              </a:xfrm>
              <a:prstGeom prst="rect">
                <a:avLst/>
              </a:prstGeom>
              <a:blipFill>
                <a:blip r:embed="rId8"/>
                <a:stretch>
                  <a:fillRect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2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257B36-F509-40A6-8475-0EC0779D69C2}"/>
                  </a:ext>
                </a:extLst>
              </p:cNvPr>
              <p:cNvSpPr/>
              <p:nvPr/>
            </p:nvSpPr>
            <p:spPr>
              <a:xfrm>
                <a:off x="990600" y="4933950"/>
                <a:ext cx="7924797" cy="32766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 hàm trên một khoảng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0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𝐟</m:t>
                    </m:r>
                    <m:d>
                      <m:d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d>
                  </m:oMath>
                </a14:m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nó có đạo hàm tại mọi điểm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d>
                  </m:oMath>
                </a14:m>
                <a:endParaRPr lang="vi-VN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257B36-F509-40A6-8475-0EC0779D6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933950"/>
                <a:ext cx="7924797" cy="3276600"/>
              </a:xfrm>
              <a:prstGeom prst="rect">
                <a:avLst/>
              </a:prstGeom>
              <a:blipFill>
                <a:blip r:embed="rId2"/>
                <a:stretch>
                  <a:fillRect l="-2446"/>
                </a:stretch>
              </a:blip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CD92A728-8E83-4529-AC90-3781041A2B9E}"/>
              </a:ext>
            </a:extLst>
          </p:cNvPr>
          <p:cNvSpPr/>
          <p:nvPr/>
        </p:nvSpPr>
        <p:spPr>
          <a:xfrm>
            <a:off x="2819400" y="2209800"/>
            <a:ext cx="3886200" cy="1828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 HÀM</a:t>
            </a:r>
          </a:p>
          <a:p>
            <a:pPr algn="ctr"/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E5C2FA-393C-46D0-87F8-0D0F1DB70DB7}"/>
              </a:ext>
            </a:extLst>
          </p:cNvPr>
          <p:cNvSpPr/>
          <p:nvPr/>
        </p:nvSpPr>
        <p:spPr>
          <a:xfrm>
            <a:off x="10515600" y="2438400"/>
            <a:ext cx="4953000" cy="1828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 hàm tại 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điểm</a:t>
            </a:r>
          </a:p>
          <a:p>
            <a:pPr algn="ctr"/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38B80A3-A871-48FB-8AE3-A81D74810F6B}"/>
                  </a:ext>
                </a:extLst>
              </p:cNvPr>
              <p:cNvSpPr/>
              <p:nvPr/>
            </p:nvSpPr>
            <p:spPr>
              <a:xfrm>
                <a:off x="17830800" y="6324600"/>
                <a:ext cx="6172200" cy="23622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 hàm trái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en-US" sz="40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f>
                        <m:f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  <m:d>
                            <m:d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  <m:d>
                            <m:d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4000" b="1" i="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38B80A3-A871-48FB-8AE3-A81D74810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800" y="6324600"/>
                <a:ext cx="6172200" cy="2362200"/>
              </a:xfrm>
              <a:prstGeom prst="roundRect">
                <a:avLst/>
              </a:prstGeom>
              <a:blipFill>
                <a:blip r:embed="rId3"/>
                <a:stretch>
                  <a:fillRect l="-1272"/>
                </a:stretch>
              </a:blip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4B8FFDF-53EA-422A-8502-0051037AEFB8}"/>
                  </a:ext>
                </a:extLst>
              </p:cNvPr>
              <p:cNvSpPr/>
              <p:nvPr/>
            </p:nvSpPr>
            <p:spPr>
              <a:xfrm>
                <a:off x="17602200" y="2099388"/>
                <a:ext cx="6400800" cy="323461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  <m:d>
                            <m:d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  <m:d>
                            <m:d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4000" b="1" i="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40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num>
                        <m:den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vi-VN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4B8FFDF-53EA-422A-8502-0051037AE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2200" y="2099388"/>
                <a:ext cx="6400800" cy="323461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FF967F-E541-4A51-9F80-99F7029E52BD}"/>
              </a:ext>
            </a:extLst>
          </p:cNvPr>
          <p:cNvSpPr/>
          <p:nvPr/>
        </p:nvSpPr>
        <p:spPr>
          <a:xfrm>
            <a:off x="10972800" y="8991600"/>
            <a:ext cx="4953000" cy="1828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 hàm một bên </a:t>
            </a:r>
          </a:p>
          <a:p>
            <a:pPr algn="ctr"/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26678CC-8FAA-4EE1-91A1-B0DB52134F49}"/>
                  </a:ext>
                </a:extLst>
              </p:cNvPr>
              <p:cNvSpPr/>
              <p:nvPr/>
            </p:nvSpPr>
            <p:spPr>
              <a:xfrm>
                <a:off x="18151928" y="9906000"/>
                <a:ext cx="6003471" cy="31242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 hàm phải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en-US" sz="40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f>
                        <m:f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  <m:d>
                            <m:d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  <m:d>
                            <m:d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4000" b="1" i="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en-US" sz="4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26678CC-8FAA-4EE1-91A1-B0DB52134F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1928" y="9906000"/>
                <a:ext cx="6003471" cy="3124200"/>
              </a:xfrm>
              <a:prstGeom prst="roundRect">
                <a:avLst/>
              </a:prstGeom>
              <a:blipFill>
                <a:blip r:embed="rId5"/>
                <a:stretch>
                  <a:fillRect l="-705"/>
                </a:stretch>
              </a:blip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488FA8-F596-439B-AF38-24BE9253E334}"/>
                  </a:ext>
                </a:extLst>
              </p:cNvPr>
              <p:cNvSpPr/>
              <p:nvPr/>
            </p:nvSpPr>
            <p:spPr>
              <a:xfrm>
                <a:off x="838200" y="8686800"/>
                <a:ext cx="8534399" cy="4876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 hàm trên một đoạn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0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𝐟</m:t>
                    </m:r>
                    <m:d>
                      <m:d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d>
                  </m:oMath>
                </a14:m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∃</m:t>
                              </m:r>
                              <m:sSup>
                                <m:sSupPr>
                                  <m:ctrlP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𝐟</m:t>
                                  </m:r>
                                </m:e>
                                <m:sup>
                                  <m:r>
                                    <a:rPr lang="en-US" sz="4000" b="1" i="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𝐚</m:t>
                                  </m:r>
                                  <m:r>
                                    <a:rPr lang="en-US" sz="4000" b="1" i="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4000" b="1" i="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𝐛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∃</m:t>
                              </m:r>
                              <m:sSup>
                                <m:sSupPr>
                                  <m:ctrlP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𝐟</m:t>
                                  </m:r>
                                </m:e>
                                <m:sup>
                                  <m:r>
                                    <a:rPr lang="en-US" sz="4000" b="1" i="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vi-VN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𝐛</m:t>
                                      </m:r>
                                    </m:e>
                                    <m:sup>
                                      <m:r>
                                        <a:rPr lang="en-US" sz="4000" b="1" i="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e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∃</m:t>
                              </m:r>
                              <m:sSup>
                                <m:sSupPr>
                                  <m:ctrlP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𝐟</m:t>
                                  </m:r>
                                </m:e>
                                <m:sup>
                                  <m:r>
                                    <a:rPr lang="en-US" sz="4000" b="1" i="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vi-VN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vi-VN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𝐚</m:t>
                                      </m:r>
                                    </m:e>
                                    <m:sup>
                                      <m:r>
                                        <a:rPr lang="en-US" sz="4000" b="1" i="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vi-VN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488FA8-F596-439B-AF38-24BE9253E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686800"/>
                <a:ext cx="8534399" cy="4876800"/>
              </a:xfrm>
              <a:prstGeom prst="rect">
                <a:avLst/>
              </a:prstGeom>
              <a:blipFill>
                <a:blip r:embed="rId6"/>
                <a:stretch>
                  <a:fillRect l="-2273" r="-1918"/>
                </a:stretch>
              </a:blip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E6B8B8-FAD4-4F01-8B36-A6792BC77F96}"/>
              </a:ext>
            </a:extLst>
          </p:cNvPr>
          <p:cNvCxnSpPr/>
          <p:nvPr/>
        </p:nvCxnSpPr>
        <p:spPr>
          <a:xfrm flipV="1">
            <a:off x="5029200" y="4019550"/>
            <a:ext cx="0" cy="91440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22D510-6714-409D-89D6-8C4336336DC7}"/>
              </a:ext>
            </a:extLst>
          </p:cNvPr>
          <p:cNvCxnSpPr>
            <a:cxnSpLocks/>
          </p:cNvCxnSpPr>
          <p:nvPr/>
        </p:nvCxnSpPr>
        <p:spPr>
          <a:xfrm>
            <a:off x="6705600" y="3316941"/>
            <a:ext cx="3657600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E7918C7-DFFA-49F5-B567-050945753EF7}"/>
              </a:ext>
            </a:extLst>
          </p:cNvPr>
          <p:cNvCxnSpPr>
            <a:cxnSpLocks/>
          </p:cNvCxnSpPr>
          <p:nvPr/>
        </p:nvCxnSpPr>
        <p:spPr>
          <a:xfrm>
            <a:off x="15468600" y="3316941"/>
            <a:ext cx="2133600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455B91-92A9-4FAA-9924-89CAFD3BF766}"/>
              </a:ext>
            </a:extLst>
          </p:cNvPr>
          <p:cNvCxnSpPr>
            <a:cxnSpLocks/>
          </p:cNvCxnSpPr>
          <p:nvPr/>
        </p:nvCxnSpPr>
        <p:spPr>
          <a:xfrm flipV="1">
            <a:off x="16002000" y="8153400"/>
            <a:ext cx="1600200" cy="175260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0CCE16-B154-4E01-82F0-797CCBAAEF2F}"/>
              </a:ext>
            </a:extLst>
          </p:cNvPr>
          <p:cNvCxnSpPr>
            <a:cxnSpLocks/>
          </p:cNvCxnSpPr>
          <p:nvPr/>
        </p:nvCxnSpPr>
        <p:spPr>
          <a:xfrm>
            <a:off x="15958457" y="9906000"/>
            <a:ext cx="1872343" cy="152400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AB0143E-DD00-4EFA-B274-DF3E0C1FFBCA}"/>
              </a:ext>
            </a:extLst>
          </p:cNvPr>
          <p:cNvCxnSpPr>
            <a:cxnSpLocks/>
          </p:cNvCxnSpPr>
          <p:nvPr/>
        </p:nvCxnSpPr>
        <p:spPr>
          <a:xfrm>
            <a:off x="6705600" y="3390900"/>
            <a:ext cx="7467600" cy="563880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6924E86-F602-458C-B761-DA602F35D8FE}"/>
              </a:ext>
            </a:extLst>
          </p:cNvPr>
          <p:cNvCxnSpPr>
            <a:cxnSpLocks/>
          </p:cNvCxnSpPr>
          <p:nvPr/>
        </p:nvCxnSpPr>
        <p:spPr>
          <a:xfrm>
            <a:off x="5029200" y="8210550"/>
            <a:ext cx="0" cy="57150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7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1438835" y="5112526"/>
            <a:ext cx="21990535" cy="8374874"/>
            <a:chOff x="1286371" y="6420375"/>
            <a:chExt cx="21885983" cy="5090259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1817977" cy="5058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75"/>
              <a:ext cx="3577650" cy="695328"/>
              <a:chOff x="1224541" y="6305967"/>
              <a:chExt cx="3577650" cy="769262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981717" y="5137335"/>
                <a:ext cx="635012" cy="300593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267356" cy="517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447800" y="2925838"/>
            <a:ext cx="21841827" cy="2050901"/>
            <a:chOff x="1211498" y="3461658"/>
            <a:chExt cx="21841827" cy="2050901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1841827" cy="16861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-337386" y="1607404"/>
            <a:ext cx="25711985" cy="1446550"/>
            <a:chOff x="-288924" y="1892299"/>
            <a:chExt cx="25711985" cy="1446546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91626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0" y="1892299"/>
              <a:ext cx="23335501" cy="1446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HỆ SỐ GÓC CỦA TIẾP TUYẾN VÀ VIẾT PHƯƠNG TRÌNH TIẾP TUYẾN TẠI 1 ĐIỂM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E2DF41D-CFAB-4B0E-A451-CF0996ED1DE8}"/>
                  </a:ext>
                </a:extLst>
              </p:cNvPr>
              <p:cNvSpPr txBox="1"/>
              <p:nvPr/>
            </p:nvSpPr>
            <p:spPr>
              <a:xfrm>
                <a:off x="4450322" y="3265364"/>
                <a:ext cx="16416161" cy="16911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 phương trình tiếp tuyến của đồ thị hàm số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điểm có tung độ bằng 27.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E2DF41D-CFAB-4B0E-A451-CF0996ED1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322" y="3265364"/>
                <a:ext cx="16416161" cy="1691104"/>
              </a:xfrm>
              <a:prstGeom prst="rect">
                <a:avLst/>
              </a:prstGeom>
              <a:blipFill>
                <a:blip r:embed="rId2"/>
                <a:stretch>
                  <a:fillRect t="-5415" r="-557" b="-166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BD35298-2062-41AA-8C25-DFE0EFB44575}"/>
                  </a:ext>
                </a:extLst>
              </p:cNvPr>
              <p:cNvSpPr txBox="1"/>
              <p:nvPr/>
            </p:nvSpPr>
            <p:spPr>
              <a:xfrm>
                <a:off x="4654010" y="5357909"/>
                <a:ext cx="7627344" cy="799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𝟐𝟕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BD35298-2062-41AA-8C25-DFE0EFB44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010" y="5357909"/>
                <a:ext cx="7627344" cy="799963"/>
              </a:xfrm>
              <a:prstGeom prst="rect">
                <a:avLst/>
              </a:prstGeom>
              <a:blipFill>
                <a:blip r:embed="rId3"/>
                <a:stretch>
                  <a:fillRect t="-12977" r="-2236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065378-C4A9-4401-AAB6-D17A67A586FF}"/>
                  </a:ext>
                </a:extLst>
              </p:cNvPr>
              <p:cNvSpPr txBox="1"/>
              <p:nvPr/>
            </p:nvSpPr>
            <p:spPr>
              <a:xfrm>
                <a:off x="3179269" y="7718624"/>
                <a:ext cx="17687214" cy="14639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𝟐𝟕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4065378-C4A9-4401-AAB6-D17A67A58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269" y="7718624"/>
                <a:ext cx="17687214" cy="14639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73F88A7-5E30-4DCF-B08C-53AF2426DDCA}"/>
                  </a:ext>
                </a:extLst>
              </p:cNvPr>
              <p:cNvSpPr txBox="1"/>
              <p:nvPr/>
            </p:nvSpPr>
            <p:spPr>
              <a:xfrm>
                <a:off x="6747595" y="6584411"/>
                <a:ext cx="5632183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73F88A7-5E30-4DCF-B08C-53AF2426D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595" y="6584411"/>
                <a:ext cx="563218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1BBD084-DCE5-4BC6-803F-DCF0A592A1B4}"/>
                  </a:ext>
                </a:extLst>
              </p:cNvPr>
              <p:cNvSpPr txBox="1"/>
              <p:nvPr/>
            </p:nvSpPr>
            <p:spPr>
              <a:xfrm>
                <a:off x="2195835" y="10733811"/>
                <a:ext cx="18278658" cy="799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tiếp tuyến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𝟐𝟕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𝟐𝟕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𝟐𝟕𝐱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1BBD084-DCE5-4BC6-803F-DCF0A592A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835" y="10733811"/>
                <a:ext cx="18278658" cy="799963"/>
              </a:xfrm>
              <a:prstGeom prst="rect">
                <a:avLst/>
              </a:prstGeom>
              <a:blipFill>
                <a:blip r:embed="rId6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6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85" grpId="0"/>
      <p:bldP spid="8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81165" y="5016508"/>
            <a:ext cx="23597049" cy="153669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76803" y="4784541"/>
            <a:ext cx="4636391" cy="819112"/>
            <a:chOff x="1205494" y="6947472"/>
            <a:chExt cx="434927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593072" y="2444477"/>
            <a:ext cx="23547165" cy="2159681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184" y="2355239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37342" y="3469332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pc="-15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342" y="3469332"/>
                <a:ext cx="5485687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374234" y="3654036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234" y="3654036"/>
                <a:ext cx="548568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79226" y="3630009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7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9226" y="3630009"/>
                <a:ext cx="548568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364913" y="3627820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4913" y="3627820"/>
                <a:ext cx="548568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5985518" y="5263628"/>
                <a:ext cx="1456337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518" y="5263628"/>
                <a:ext cx="14563375" cy="784767"/>
              </a:xfrm>
              <a:prstGeom prst="rect">
                <a:avLst/>
              </a:prstGeom>
              <a:blipFill>
                <a:blip r:embed="rId7"/>
                <a:stretch>
                  <a:fillRect l="-1716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851447" y="335280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7041157" y="1360351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1C8D248-B0AA-41DF-BA40-0A64B024822E}"/>
                  </a:ext>
                </a:extLst>
              </p:cNvPr>
              <p:cNvSpPr txBox="1"/>
              <p:nvPr/>
            </p:nvSpPr>
            <p:spPr>
              <a:xfrm>
                <a:off x="4532015" y="2515681"/>
                <a:ext cx="16942202" cy="8149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Số gia của hàm số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𝐟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𝐱</m:t>
                        </m:r>
                      </m:e>
                      <m: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ứng với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𝚫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1C8D248-B0AA-41DF-BA40-0A64B0248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015" y="2515681"/>
                <a:ext cx="16942202" cy="814967"/>
              </a:xfrm>
              <a:prstGeom prst="rect">
                <a:avLst/>
              </a:prstGeom>
              <a:blipFill>
                <a:blip r:embed="rId8"/>
                <a:stretch>
                  <a:fillRect l="-1439" t="-11278" r="-504" b="-3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ounded Rectangle 124">
            <a:extLst>
              <a:ext uri="{FF2B5EF4-FFF2-40B4-BE49-F238E27FC236}">
                <a16:creationId xmlns:a16="http://schemas.microsoft.com/office/drawing/2014/main" id="{DF0C01B6-ECFE-486B-AE3A-6E8C627B7237}"/>
              </a:ext>
            </a:extLst>
          </p:cNvPr>
          <p:cNvSpPr/>
          <p:nvPr/>
        </p:nvSpPr>
        <p:spPr>
          <a:xfrm>
            <a:off x="536968" y="11016621"/>
            <a:ext cx="23597049" cy="2775579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BC2C3BA-7A6C-4770-9B9A-EA665EB1603E}"/>
              </a:ext>
            </a:extLst>
          </p:cNvPr>
          <p:cNvGrpSpPr/>
          <p:nvPr/>
        </p:nvGrpSpPr>
        <p:grpSpPr>
          <a:xfrm>
            <a:off x="536968" y="10935461"/>
            <a:ext cx="4636391" cy="819112"/>
            <a:chOff x="1205494" y="6947472"/>
            <a:chExt cx="4349271" cy="819220"/>
          </a:xfrm>
        </p:grpSpPr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23F9DE5D-8B5B-40E7-A39C-15396A17CFF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624AC55-ABF0-4792-967F-FEFA7DA4E8F2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Round Diagonal Corner Rectangle 128">
              <a:extLst>
                <a:ext uri="{FF2B5EF4-FFF2-40B4-BE49-F238E27FC236}">
                  <a16:creationId xmlns:a16="http://schemas.microsoft.com/office/drawing/2014/main" id="{AC1C0E17-DF46-4B0F-911E-28FBD016CCE4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4BEC5607-CE3B-4C0E-83D6-D1D39A6D0A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7" name="Rounded Rectangle 133">
            <a:extLst>
              <a:ext uri="{FF2B5EF4-FFF2-40B4-BE49-F238E27FC236}">
                <a16:creationId xmlns:a16="http://schemas.microsoft.com/office/drawing/2014/main" id="{1E640B5B-D67D-4EAE-B95A-697C4AFED7FE}"/>
              </a:ext>
            </a:extLst>
          </p:cNvPr>
          <p:cNvSpPr/>
          <p:nvPr/>
        </p:nvSpPr>
        <p:spPr bwMode="auto">
          <a:xfrm>
            <a:off x="586852" y="6871285"/>
            <a:ext cx="23547165" cy="3949028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455231C-9D5D-4AA4-A7A7-AB07DDB2F14F}"/>
              </a:ext>
            </a:extLst>
          </p:cNvPr>
          <p:cNvGrpSpPr/>
          <p:nvPr/>
        </p:nvGrpSpPr>
        <p:grpSpPr>
          <a:xfrm>
            <a:off x="351601" y="6813700"/>
            <a:ext cx="3814032" cy="937131"/>
            <a:chOff x="534987" y="1599334"/>
            <a:chExt cx="4446703" cy="1224869"/>
          </a:xfrm>
        </p:grpSpPr>
        <p:sp>
          <p:nvSpPr>
            <p:cNvPr id="69" name="Isosceles Triangle 44">
              <a:extLst>
                <a:ext uri="{FF2B5EF4-FFF2-40B4-BE49-F238E27FC236}">
                  <a16:creationId xmlns:a16="http://schemas.microsoft.com/office/drawing/2014/main" id="{5E06946E-D4F2-476E-8EB6-2FB86C6D83BA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Pentagon 136">
              <a:extLst>
                <a:ext uri="{FF2B5EF4-FFF2-40B4-BE49-F238E27FC236}">
                  <a16:creationId xmlns:a16="http://schemas.microsoft.com/office/drawing/2014/main" id="{B3ED9D2D-9495-4077-97A9-CE644214675E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1" name="Group 11">
              <a:extLst>
                <a:ext uri="{FF2B5EF4-FFF2-40B4-BE49-F238E27FC236}">
                  <a16:creationId xmlns:a16="http://schemas.microsoft.com/office/drawing/2014/main" id="{2033F7BA-8F59-4685-B0B4-ECF771BFB5AF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74" name="Freeform 140">
                <a:extLst>
                  <a:ext uri="{FF2B5EF4-FFF2-40B4-BE49-F238E27FC236}">
                    <a16:creationId xmlns:a16="http://schemas.microsoft.com/office/drawing/2014/main" id="{F6DC5666-7A22-489C-B464-4FA1AD307F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Freeform 141">
                <a:extLst>
                  <a:ext uri="{FF2B5EF4-FFF2-40B4-BE49-F238E27FC236}">
                    <a16:creationId xmlns:a16="http://schemas.microsoft.com/office/drawing/2014/main" id="{882705A0-4112-4575-8173-5149D375C6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reeform 142">
                <a:extLst>
                  <a:ext uri="{FF2B5EF4-FFF2-40B4-BE49-F238E27FC236}">
                    <a16:creationId xmlns:a16="http://schemas.microsoft.com/office/drawing/2014/main" id="{44CAF5EB-94E0-4947-A769-64FA404AB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FBAE968-3204-4B84-BD8A-FDDD4C7C4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D8D927F-289D-4E28-AABD-CD1E152BB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FD6FF66-F086-465A-A1A4-186A052B5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773D941-EA0B-4931-8FAA-64683C0E6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2" name="Chevron 138">
              <a:extLst>
                <a:ext uri="{FF2B5EF4-FFF2-40B4-BE49-F238E27FC236}">
                  <a16:creationId xmlns:a16="http://schemas.microsoft.com/office/drawing/2014/main" id="{5991CAF6-CA8D-43AE-BB96-6302AF437A2C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TextBox 13">
              <a:extLst>
                <a:ext uri="{FF2B5EF4-FFF2-40B4-BE49-F238E27FC236}">
                  <a16:creationId xmlns:a16="http://schemas.microsoft.com/office/drawing/2014/main" id="{FD92CB50-98DA-4D57-89EF-E7B2FD97B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42E10E4-AAF2-4276-9AA9-5E908CC179B6}"/>
                  </a:ext>
                </a:extLst>
              </p:cNvPr>
              <p:cNvSpPr/>
              <p:nvPr/>
            </p:nvSpPr>
            <p:spPr>
              <a:xfrm>
                <a:off x="4803240" y="6820661"/>
                <a:ext cx="17531157" cy="1065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</a:rPr>
                  <a:t>Biểu thức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𝐲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</a:rPr>
                  <a:t> tính theo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42E10E4-AAF2-4276-9AA9-5E908CC17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240" y="6820661"/>
                <a:ext cx="17531157" cy="1065741"/>
              </a:xfrm>
              <a:prstGeom prst="rect">
                <a:avLst/>
              </a:prstGeom>
              <a:blipFill>
                <a:blip r:embed="rId9"/>
                <a:stretch>
                  <a:fillRect l="-1426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BCFB2998-843B-498C-B695-5BCEBCE5D088}"/>
                  </a:ext>
                </a:extLst>
              </p:cNvPr>
              <p:cNvSpPr/>
              <p:nvPr/>
            </p:nvSpPr>
            <p:spPr>
              <a:xfrm>
                <a:off x="1514152" y="7853016"/>
                <a:ext cx="5485687" cy="1358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BCFB2998-843B-498C-B695-5BCEBCE5D0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152" y="7853016"/>
                <a:ext cx="5485687" cy="13580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7A48B06-88F5-4640-8756-985D8163DC2E}"/>
                  </a:ext>
                </a:extLst>
              </p:cNvPr>
              <p:cNvSpPr/>
              <p:nvPr/>
            </p:nvSpPr>
            <p:spPr>
              <a:xfrm>
                <a:off x="14429207" y="7658861"/>
                <a:ext cx="9618531" cy="1358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𝟐𝐱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𝟐𝐱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7A48B06-88F5-4640-8756-985D8163D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9207" y="7658861"/>
                <a:ext cx="9618531" cy="13580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12241CA-E889-4037-8946-460EACB093FD}"/>
                  </a:ext>
                </a:extLst>
              </p:cNvPr>
              <p:cNvSpPr/>
              <p:nvPr/>
            </p:nvSpPr>
            <p:spPr>
              <a:xfrm>
                <a:off x="1781238" y="9341111"/>
                <a:ext cx="10725372" cy="1358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𝟐𝐱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𝟐𝐱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12241CA-E889-4037-8946-460EACB09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238" y="9341111"/>
                <a:ext cx="10725372" cy="13580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921AEFF-2916-4AA3-80D6-C6A6733F9C7C}"/>
                  </a:ext>
                </a:extLst>
              </p:cNvPr>
              <p:cNvSpPr/>
              <p:nvPr/>
            </p:nvSpPr>
            <p:spPr>
              <a:xfrm>
                <a:off x="14429207" y="9242485"/>
                <a:ext cx="6383735" cy="1358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921AEFF-2916-4AA3-80D6-C6A6733F9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9207" y="9242485"/>
                <a:ext cx="6383735" cy="13580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8CA74BB-4D00-474B-9AB0-C8B28B2738FE}"/>
                  </a:ext>
                </a:extLst>
              </p:cNvPr>
              <p:cNvSpPr/>
              <p:nvPr/>
            </p:nvSpPr>
            <p:spPr>
              <a:xfrm>
                <a:off x="4393908" y="11255841"/>
                <a:ext cx="18406577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𝟐𝐱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8CA74BB-4D00-474B-9AB0-C8B28B273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908" y="11255841"/>
                <a:ext cx="18406577" cy="856581"/>
              </a:xfrm>
              <a:prstGeom prst="rect">
                <a:avLst/>
              </a:prstGeom>
              <a:blipFill>
                <a:blip r:embed="rId14"/>
                <a:stretch>
                  <a:fillRect l="-1358" t="-1134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AE56D0B1-A029-4C06-A53A-EC41763B39C8}"/>
              </a:ext>
            </a:extLst>
          </p:cNvPr>
          <p:cNvSpPr/>
          <p:nvPr/>
        </p:nvSpPr>
        <p:spPr>
          <a:xfrm>
            <a:off x="13984140" y="7840987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4DF2BDD-BC8A-4F1F-A2DA-63B988E655B4}"/>
                  </a:ext>
                </a:extLst>
              </p:cNvPr>
              <p:cNvSpPr txBox="1"/>
              <p:nvPr/>
            </p:nvSpPr>
            <p:spPr>
              <a:xfrm>
                <a:off x="5945306" y="12351208"/>
                <a:ext cx="3498072" cy="12430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num>
                        <m:den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𝟐𝐱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4DF2BDD-BC8A-4F1F-A2DA-63B988E65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306" y="12351208"/>
                <a:ext cx="3498072" cy="12430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9254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34" grpId="0" animBg="1"/>
      <p:bldP spid="2" grpId="0"/>
      <p:bldP spid="53" grpId="0"/>
      <p:bldP spid="54" grpId="0"/>
      <p:bldP spid="55" grpId="0"/>
      <p:bldP spid="5" grpId="0"/>
      <p:bldP spid="52" grpId="0" animBg="1"/>
      <p:bldP spid="59" grpId="0"/>
      <p:bldP spid="60" grpId="0" animBg="1"/>
      <p:bldP spid="67" grpId="0" animBg="1"/>
      <p:bldP spid="86" grpId="0"/>
      <p:bldP spid="87" grpId="0"/>
      <p:bldP spid="88" grpId="0"/>
      <p:bldP spid="89" grpId="0"/>
      <p:bldP spid="90" grpId="0"/>
      <p:bldP spid="91" grpId="0"/>
      <p:bldP spid="92" grpId="0" animBg="1"/>
      <p:bldP spid="9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24138" y="5762534"/>
            <a:ext cx="23597049" cy="4219666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19776" y="5530567"/>
            <a:ext cx="4636391" cy="819112"/>
            <a:chOff x="1205494" y="6947472"/>
            <a:chExt cx="434927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593072" y="2444478"/>
            <a:ext cx="23547165" cy="2890240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184" y="2355239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434394" y="3020607"/>
                <a:ext cx="1406410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𝟐𝐱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394" y="3020607"/>
                <a:ext cx="14064107" cy="754053"/>
              </a:xfrm>
              <a:prstGeom prst="rect">
                <a:avLst/>
              </a:prstGeom>
              <a:blipFill>
                <a:blip r:embed="rId3"/>
                <a:stretch>
                  <a:fillRect l="-1690" t="-17073" r="-260" b="-373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46029" y="3958404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spc="-1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pc="-15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 spc="-15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29" y="3958404"/>
                <a:ext cx="5485687" cy="769441"/>
              </a:xfrm>
              <a:prstGeom prst="rect">
                <a:avLst/>
              </a:prstGeom>
              <a:blipFill>
                <a:blip r:embed="rId4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82921" y="4143108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921" y="4143108"/>
                <a:ext cx="548568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187913" y="4119081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7913" y="4119081"/>
                <a:ext cx="548568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673600" y="4116892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3600" y="4116892"/>
                <a:ext cx="548568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515491" y="5935170"/>
                <a:ext cx="14755258" cy="1043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𝐲</m:t>
                        </m:r>
                      </m:num>
                      <m:den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r>
                      <a:rPr lang="en-US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491" y="5935170"/>
                <a:ext cx="14755258" cy="1043619"/>
              </a:xfrm>
              <a:prstGeom prst="rect">
                <a:avLst/>
              </a:prstGeom>
              <a:blipFill>
                <a:blip r:embed="rId8"/>
                <a:stretch>
                  <a:fillRect l="-165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20327771" y="402756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7190869" y="14475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4AAE36B-899A-4526-9B52-D6D69305DA38}"/>
                  </a:ext>
                </a:extLst>
              </p:cNvPr>
              <p:cNvSpPr txBox="1"/>
              <p:nvPr/>
            </p:nvSpPr>
            <p:spPr>
              <a:xfrm>
                <a:off x="4415344" y="7189005"/>
                <a:ext cx="12192000" cy="1103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𝐲</m:t>
                        </m:r>
                      </m:num>
                      <m:den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r>
                      <a:rPr lang="en-US" b="1" i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𝟎</m:t>
                        </m:r>
                      </m:lim>
                    </m:limLow>
                    <m:r>
                      <a:rPr lang="en-US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4AAE36B-899A-4526-9B52-D6D69305D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344" y="7189005"/>
                <a:ext cx="12192000" cy="1103315"/>
              </a:xfrm>
              <a:prstGeom prst="rect">
                <a:avLst/>
              </a:prstGeom>
              <a:blipFill>
                <a:blip r:embed="rId9"/>
                <a:stretch>
                  <a:fillRect l="-1950"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9960790-ECE3-457B-A069-F973DB346F83}"/>
                  </a:ext>
                </a:extLst>
              </p:cNvPr>
              <p:cNvSpPr txBox="1"/>
              <p:nvPr/>
            </p:nvSpPr>
            <p:spPr>
              <a:xfrm>
                <a:off x="4438350" y="8916095"/>
                <a:ext cx="12192000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b="1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9960790-ECE3-457B-A069-F973DB346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350" y="8916095"/>
                <a:ext cx="12192000" cy="754053"/>
              </a:xfrm>
              <a:prstGeom prst="rect">
                <a:avLst/>
              </a:prstGeom>
              <a:blipFill>
                <a:blip r:embed="rId10"/>
                <a:stretch>
                  <a:fillRect l="-1950" t="-17886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408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1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2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34" grpId="0" animBg="1"/>
      <p:bldP spid="119" grpId="0"/>
      <p:bldP spid="2" grpId="0"/>
      <p:bldP spid="53" grpId="0"/>
      <p:bldP spid="54" grpId="0"/>
      <p:bldP spid="55" grpId="0"/>
      <p:bldP spid="5" grpId="0"/>
      <p:bldP spid="52" grpId="0" animBg="1"/>
      <p:bldP spid="59" grpId="0"/>
      <p:bldP spid="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43188" y="7433628"/>
            <a:ext cx="23597049" cy="582517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38826" y="7201661"/>
            <a:ext cx="4636391" cy="819112"/>
            <a:chOff x="1205494" y="6947472"/>
            <a:chExt cx="434927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593072" y="2444477"/>
            <a:ext cx="23547165" cy="4545029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184" y="2355239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376291" y="2909948"/>
                <a:ext cx="2256217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291" y="2909948"/>
                <a:ext cx="22562171" cy="784767"/>
              </a:xfrm>
              <a:prstGeom prst="rect">
                <a:avLst/>
              </a:prstGeom>
              <a:blipFill>
                <a:blip r:embed="rId3"/>
                <a:stretch>
                  <a:fillRect l="-1108" t="-14729" b="-348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09095" y="3967289"/>
                <a:ext cx="7495450" cy="1026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95" y="3967289"/>
                <a:ext cx="7495450" cy="10262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209214" y="3863045"/>
                <a:ext cx="10687734" cy="1026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9214" y="3863045"/>
                <a:ext cx="10687734" cy="1026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76167" y="5324156"/>
                <a:ext cx="9914509" cy="1026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167" y="5324156"/>
                <a:ext cx="9914509" cy="10262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330795" y="5324786"/>
                <a:ext cx="8205964" cy="9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795" y="5324786"/>
                <a:ext cx="8205964" cy="9777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263216" y="7459751"/>
                <a:ext cx="8363636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216" y="7459751"/>
                <a:ext cx="8363636" cy="784767"/>
              </a:xfrm>
              <a:prstGeom prst="rect">
                <a:avLst/>
              </a:prstGeom>
              <a:blipFill>
                <a:blip r:embed="rId8"/>
                <a:stretch>
                  <a:fillRect l="-2915" t="-15625" r="-2041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2041993" y="523255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7251395" y="123541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316C7A7-7A36-48CF-843F-A1AC9A64F297}"/>
                  </a:ext>
                </a:extLst>
              </p:cNvPr>
              <p:cNvSpPr txBox="1"/>
              <p:nvPr/>
            </p:nvSpPr>
            <p:spPr>
              <a:xfrm>
                <a:off x="12064405" y="7463322"/>
                <a:ext cx="9890849" cy="799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-8953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gia của đối số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316C7A7-7A36-48CF-843F-A1AC9A64F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405" y="7463322"/>
                <a:ext cx="9890849" cy="799963"/>
              </a:xfrm>
              <a:prstGeom prst="rect">
                <a:avLst/>
              </a:prstGeom>
              <a:blipFill>
                <a:blip r:embed="rId9"/>
                <a:stretch>
                  <a:fillRect t="-12121" r="-1602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DDE9B27-77DA-4C3C-9694-E34607E3C382}"/>
                  </a:ext>
                </a:extLst>
              </p:cNvPr>
              <p:cNvSpPr txBox="1"/>
              <p:nvPr/>
            </p:nvSpPr>
            <p:spPr>
              <a:xfrm>
                <a:off x="0" y="8618947"/>
                <a:ext cx="19105487" cy="9311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18034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𝜟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DDE9B27-77DA-4C3C-9694-E34607E3C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618947"/>
                <a:ext cx="19105487" cy="931152"/>
              </a:xfrm>
              <a:prstGeom prst="rect">
                <a:avLst/>
              </a:prstGeom>
              <a:blipFill>
                <a:blip r:embed="rId10"/>
                <a:stretch>
                  <a:fillRect t="-3268" b="-235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992CDB4-D138-4782-9656-BBFD29E73E08}"/>
                  </a:ext>
                </a:extLst>
              </p:cNvPr>
              <p:cNvSpPr txBox="1"/>
              <p:nvPr/>
            </p:nvSpPr>
            <p:spPr>
              <a:xfrm>
                <a:off x="1253417" y="10668084"/>
                <a:ext cx="10498900" cy="128701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18034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992CDB4-D138-4782-9656-BBFD29E73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417" y="10668084"/>
                <a:ext cx="10498900" cy="1287019"/>
              </a:xfrm>
              <a:prstGeom prst="rect">
                <a:avLst/>
              </a:prstGeom>
              <a:blipFill>
                <a:blip r:embed="rId11"/>
                <a:stretch>
                  <a:fillRect r="-1394" b="-3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E2BD6EE-F554-46E3-844B-28EA6CA282A6}"/>
                  </a:ext>
                </a:extLst>
              </p:cNvPr>
              <p:cNvSpPr txBox="1"/>
              <p:nvPr/>
            </p:nvSpPr>
            <p:spPr>
              <a:xfrm>
                <a:off x="11141550" y="10903281"/>
                <a:ext cx="9692077" cy="11105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18034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E2BD6EE-F554-46E3-844B-28EA6CA28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1550" y="10903281"/>
                <a:ext cx="9692077" cy="1110560"/>
              </a:xfrm>
              <a:prstGeom prst="rect">
                <a:avLst/>
              </a:prstGeom>
              <a:blipFill>
                <a:blip r:embed="rId12"/>
                <a:stretch>
                  <a:fillRect t="-1099" r="-1572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B7AE617-4BA7-417A-A6A2-3F959E802DF8}"/>
                  </a:ext>
                </a:extLst>
              </p:cNvPr>
              <p:cNvSpPr txBox="1"/>
              <p:nvPr/>
            </p:nvSpPr>
            <p:spPr>
              <a:xfrm>
                <a:off x="8763000" y="9796259"/>
                <a:ext cx="5629297" cy="72180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B7AE617-4BA7-417A-A6A2-3F959E802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9796259"/>
                <a:ext cx="5629297" cy="7218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99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34" grpId="0" animBg="1"/>
      <p:bldP spid="119" grpId="0"/>
      <p:bldP spid="2" grpId="0"/>
      <p:bldP spid="53" grpId="0"/>
      <p:bldP spid="54" grpId="0"/>
      <p:bldP spid="55" grpId="0"/>
      <p:bldP spid="5" grpId="0"/>
      <p:bldP spid="52" grpId="0" animBg="1"/>
      <p:bldP spid="59" grpId="0"/>
      <p:bldP spid="60" grpId="0"/>
      <p:bldP spid="61" grpId="0"/>
      <p:bldP spid="63" grpId="0"/>
      <p:bldP spid="6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642653" y="7206147"/>
            <a:ext cx="23597049" cy="630712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9920">
              <a:lnSpc>
                <a:spcPct val="115000"/>
              </a:lnSpc>
              <a:spcAft>
                <a:spcPts val="800"/>
              </a:spcAft>
            </a:pPr>
            <a:r>
              <a:rPr lang="vi-VN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538826" y="7201661"/>
            <a:ext cx="4636391" cy="819112"/>
            <a:chOff x="1205494" y="6947472"/>
            <a:chExt cx="434927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593072" y="2444477"/>
            <a:ext cx="23547165" cy="4545029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184" y="2355239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82569" y="3376745"/>
                <a:ext cx="22562171" cy="10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b="1" dirty="0">
                    <a:latin typeface="Tahoma" panose="020B0604030504040204" pitchFamily="34" charset="0"/>
                  </a:rPr>
                  <a:t>Viết phương trình tiếp tuyến của đồ thị hàm số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vi-VN" b="1" dirty="0">
                    <a:latin typeface="Tahoma" panose="020B0604030504040204" pitchFamily="34" charset="0"/>
                  </a:rPr>
                  <a:t> tại điểm có hoành độ là -1.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569" y="3376745"/>
                <a:ext cx="22562171" cy="1048107"/>
              </a:xfrm>
              <a:prstGeom prst="rect">
                <a:avLst/>
              </a:prstGeom>
              <a:blipFill>
                <a:blip r:embed="rId3"/>
                <a:stretch>
                  <a:fillRect l="-1053" b="-110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42433" y="5691027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33" y="5691027"/>
                <a:ext cx="5485687" cy="769441"/>
              </a:xfrm>
              <a:prstGeom prst="rect">
                <a:avLst/>
              </a:prstGeom>
              <a:blipFill>
                <a:blip r:embed="rId4"/>
                <a:stretch>
                  <a:fillRect t="-16667" b="-341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067713" y="5728844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13" y="5728844"/>
                <a:ext cx="548568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572705" y="5704817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705" y="5704817"/>
                <a:ext cx="548568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058392" y="5702628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8392" y="5702628"/>
                <a:ext cx="548568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534541" y="7606264"/>
                <a:ext cx="14563375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>
                    <a:latin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𝐱</m:t>
                        </m:r>
                      </m:fName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𝐲</m:t>
                        </m:r>
                      </m:fName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541" y="7606264"/>
                <a:ext cx="14563375" cy="754053"/>
              </a:xfrm>
              <a:prstGeom prst="rect">
                <a:avLst/>
              </a:prstGeom>
              <a:blipFill>
                <a:blip r:embed="rId8"/>
                <a:stretch>
                  <a:fillRect l="-1674" t="-17073" b="-373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1913807" y="561329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271930" y="1216096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D8604B6-AE64-45C0-8EFE-AD880838435C}"/>
                  </a:ext>
                </a:extLst>
              </p:cNvPr>
              <p:cNvSpPr txBox="1"/>
              <p:nvPr/>
            </p:nvSpPr>
            <p:spPr>
              <a:xfrm>
                <a:off x="1796423" y="9363105"/>
                <a:ext cx="14374897" cy="12835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𝐤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D8604B6-AE64-45C0-8EFE-AD8808384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423" y="9363105"/>
                <a:ext cx="14374897" cy="1283557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07190-0693-4B8F-BB04-E7E7B868725D}"/>
                  </a:ext>
                </a:extLst>
              </p:cNvPr>
              <p:cNvSpPr txBox="1"/>
              <p:nvPr/>
            </p:nvSpPr>
            <p:spPr>
              <a:xfrm>
                <a:off x="3836585" y="11904733"/>
                <a:ext cx="12703628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 trình tiếp tuyến: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07190-0693-4B8F-BB04-E7E7B8687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585" y="11904733"/>
                <a:ext cx="12703628" cy="808619"/>
              </a:xfrm>
              <a:prstGeom prst="rect">
                <a:avLst/>
              </a:prstGeom>
              <a:blipFill>
                <a:blip r:embed="rId10"/>
                <a:stretch>
                  <a:fillRect t="-12782" b="-33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6527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" grpId="0"/>
      <p:bldP spid="52" grpId="0" animBg="1"/>
      <p:bldP spid="59" grpId="0"/>
      <p:bldP spid="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43188" y="6256495"/>
            <a:ext cx="23597049" cy="630712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9920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439361" y="6252009"/>
            <a:ext cx="4636391" cy="819112"/>
            <a:chOff x="1205494" y="6947472"/>
            <a:chExt cx="434927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593072" y="2444477"/>
            <a:ext cx="23547165" cy="3551955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49184" y="2355239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451285" y="3303521"/>
                <a:ext cx="1918951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tiếp tuyến của đường cong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điểm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285" y="3303521"/>
                <a:ext cx="19189516" cy="784767"/>
              </a:xfrm>
              <a:prstGeom prst="rect">
                <a:avLst/>
              </a:prstGeom>
              <a:blipFill>
                <a:blip r:embed="rId3"/>
                <a:stretch>
                  <a:fillRect l="-1271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49358" y="4401934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358" y="4401934"/>
                <a:ext cx="5485687" cy="769441"/>
              </a:xfrm>
              <a:prstGeom prst="rect">
                <a:avLst/>
              </a:prstGeom>
              <a:blipFill>
                <a:blip r:embed="rId4"/>
                <a:stretch>
                  <a:fillRect l="-4556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886250" y="4586638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250" y="4586638"/>
                <a:ext cx="548568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391242" y="4562611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242" y="4562611"/>
                <a:ext cx="548568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876929" y="4560422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6929" y="4560422"/>
                <a:ext cx="548568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7903329" y="6562928"/>
                <a:ext cx="11315059" cy="2039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329" y="6562928"/>
                <a:ext cx="11315059" cy="20395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8351898" y="4410899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45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7041157" y="1450106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7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8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07190-0693-4B8F-BB04-E7E7B868725D}"/>
                  </a:ext>
                </a:extLst>
              </p:cNvPr>
              <p:cNvSpPr txBox="1"/>
              <p:nvPr/>
            </p:nvSpPr>
            <p:spPr>
              <a:xfrm>
                <a:off x="3838600" y="9396161"/>
                <a:ext cx="11560601" cy="14465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tiếp tuyến: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r>
                  <a:rPr lang="en-US" sz="4400" b="1" dirty="0"/>
                  <a:t>	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07190-0693-4B8F-BB04-E7E7B8687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600" y="9396161"/>
                <a:ext cx="11560601" cy="1446550"/>
              </a:xfrm>
              <a:prstGeom prst="rect">
                <a:avLst/>
              </a:prstGeom>
              <a:blipFill>
                <a:blip r:embed="rId9"/>
                <a:stretch>
                  <a:fillRect l="-2162" t="-8824" b="-17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2478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34" grpId="0" animBg="1"/>
      <p:bldP spid="119" grpId="0"/>
      <p:bldP spid="2" grpId="0"/>
      <p:bldP spid="53" grpId="0"/>
      <p:bldP spid="54" grpId="0"/>
      <p:bldP spid="55" grpId="0"/>
      <p:bldP spid="5" grpId="0"/>
      <p:bldP spid="52" grpId="0" animBg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D92A728-8E83-4529-AC90-3781041A2B9E}"/>
              </a:ext>
            </a:extLst>
          </p:cNvPr>
          <p:cNvSpPr/>
          <p:nvPr/>
        </p:nvSpPr>
        <p:spPr>
          <a:xfrm>
            <a:off x="1371600" y="4495800"/>
            <a:ext cx="3962400" cy="38100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 nghĩa  hình học của </a:t>
            </a:r>
            <a:r>
              <a:rPr lang="vi-VN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 HÀM</a:t>
            </a:r>
          </a:p>
          <a:p>
            <a:pPr algn="ctr"/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E5C2FA-393C-46D0-87F8-0D0F1DB70DB7}"/>
              </a:ext>
            </a:extLst>
          </p:cNvPr>
          <p:cNvSpPr/>
          <p:nvPr/>
        </p:nvSpPr>
        <p:spPr>
          <a:xfrm>
            <a:off x="7124700" y="2427515"/>
            <a:ext cx="4953000" cy="1828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 nghĩa hình học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38B80A3-A871-48FB-8AE3-A81D74810F6B}"/>
                  </a:ext>
                </a:extLst>
              </p:cNvPr>
              <p:cNvSpPr/>
              <p:nvPr/>
            </p:nvSpPr>
            <p:spPr>
              <a:xfrm>
                <a:off x="17145000" y="6542314"/>
                <a:ext cx="4953000" cy="1496787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 tốc tức thời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𝒗</m:t>
                      </m:r>
                      <m:d>
                        <m:d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vi-VN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38B80A3-A871-48FB-8AE3-A81D74810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0" y="6542314"/>
                <a:ext cx="4953000" cy="1496787"/>
              </a:xfrm>
              <a:prstGeom prst="roundRect">
                <a:avLst/>
              </a:prstGeom>
              <a:blipFill>
                <a:blip r:embed="rId2"/>
                <a:stretch>
                  <a:fillRect l="-2436" t="-4706"/>
                </a:stretch>
              </a:blip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4B8FFDF-53EA-422A-8502-0051037AEFB8}"/>
                  </a:ext>
                </a:extLst>
              </p:cNvPr>
              <p:cNvSpPr/>
              <p:nvPr/>
            </p:nvSpPr>
            <p:spPr>
              <a:xfrm>
                <a:off x="13335000" y="1741714"/>
                <a:ext cx="10439400" cy="453389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tuy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vi-VN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vi-VN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vi-VN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vi-VN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</m:oMath>
                  </m:oMathPara>
                </a14:m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vi-VN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 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tuy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vi-VN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</m:oMath>
                  </m:oMathPara>
                </a14:m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4B8FFDF-53EA-422A-8502-0051037AE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0" y="1741714"/>
                <a:ext cx="10439400" cy="453389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FF967F-E541-4A51-9F80-99F7029E52BD}"/>
              </a:ext>
            </a:extLst>
          </p:cNvPr>
          <p:cNvSpPr/>
          <p:nvPr/>
        </p:nvSpPr>
        <p:spPr>
          <a:xfrm>
            <a:off x="7353300" y="8561615"/>
            <a:ext cx="4953000" cy="1828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 ngĩa vật lí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26678CC-8FAA-4EE1-91A1-B0DB52134F49}"/>
                  </a:ext>
                </a:extLst>
              </p:cNvPr>
              <p:cNvSpPr/>
              <p:nvPr/>
            </p:nvSpPr>
            <p:spPr>
              <a:xfrm>
                <a:off x="17123229" y="8991601"/>
                <a:ext cx="4953000" cy="166551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 tốc tức thời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d>
                        <m:d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4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40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vi-VN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26678CC-8FAA-4EE1-91A1-B0DB52134F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3229" y="8991601"/>
                <a:ext cx="4953000" cy="1665512"/>
              </a:xfrm>
              <a:prstGeom prst="roundRect">
                <a:avLst/>
              </a:prstGeom>
              <a:blipFill>
                <a:blip r:embed="rId4"/>
                <a:stretch>
                  <a:fillRect l="-2192"/>
                </a:stretch>
              </a:blip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E8C62A8-CA2F-4A7B-9FEE-C58BC081B6A7}"/>
                  </a:ext>
                </a:extLst>
              </p:cNvPr>
              <p:cNvSpPr/>
              <p:nvPr/>
            </p:nvSpPr>
            <p:spPr>
              <a:xfrm>
                <a:off x="17153965" y="11609613"/>
                <a:ext cx="4953000" cy="1496787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Cường độ tức thời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4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vi-VN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E8C62A8-CA2F-4A7B-9FEE-C58BC081B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3965" y="11609613"/>
                <a:ext cx="4953000" cy="1496787"/>
              </a:xfrm>
              <a:prstGeom prst="roundRect">
                <a:avLst/>
              </a:prstGeom>
              <a:blipFill>
                <a:blip r:embed="rId5"/>
                <a:stretch>
                  <a:fillRect l="-2436" t="-4314" r="-1462" b="-13333"/>
                </a:stretch>
              </a:blipFill>
              <a:ln w="571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73C403-4B76-45EC-A712-0056B21B6C5F}"/>
              </a:ext>
            </a:extLst>
          </p:cNvPr>
          <p:cNvCxnSpPr>
            <a:cxnSpLocks/>
          </p:cNvCxnSpPr>
          <p:nvPr/>
        </p:nvCxnSpPr>
        <p:spPr>
          <a:xfrm flipV="1">
            <a:off x="5372100" y="4256315"/>
            <a:ext cx="1786218" cy="266700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141C5E-B412-4AA7-9E70-2D697FFC81C6}"/>
              </a:ext>
            </a:extLst>
          </p:cNvPr>
          <p:cNvCxnSpPr>
            <a:cxnSpLocks/>
          </p:cNvCxnSpPr>
          <p:nvPr/>
        </p:nvCxnSpPr>
        <p:spPr>
          <a:xfrm>
            <a:off x="5334000" y="6923316"/>
            <a:ext cx="2019300" cy="221524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0446A43-7909-4FAB-A620-2CFE5E944186}"/>
              </a:ext>
            </a:extLst>
          </p:cNvPr>
          <p:cNvCxnSpPr>
            <a:stCxn id="7" idx="3"/>
          </p:cNvCxnSpPr>
          <p:nvPr/>
        </p:nvCxnSpPr>
        <p:spPr>
          <a:xfrm>
            <a:off x="12077700" y="3341915"/>
            <a:ext cx="12573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3D31A3B-C4AB-4829-9F03-B216A1EE1BC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12306300" y="7437665"/>
            <a:ext cx="4740729" cy="203835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15D70D-0E77-41B4-BCD2-2022D8015C54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12306300" y="9476015"/>
            <a:ext cx="4847665" cy="2881992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4415154-0D2A-4E50-A420-FBE43E063D3D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2306300" y="9476015"/>
            <a:ext cx="4702629" cy="64770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2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6">
            <a:extLst>
              <a:ext uri="{FF2B5EF4-FFF2-40B4-BE49-F238E27FC236}">
                <a16:creationId xmlns:a16="http://schemas.microsoft.com/office/drawing/2014/main" id="{4592EEDB-E8B3-4701-BF2F-03576DF7B164}"/>
              </a:ext>
            </a:extLst>
          </p:cNvPr>
          <p:cNvSpPr/>
          <p:nvPr/>
        </p:nvSpPr>
        <p:spPr>
          <a:xfrm>
            <a:off x="865485" y="4388658"/>
            <a:ext cx="21534934" cy="8991600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5996" tIns="17998" rIns="35996" bIns="17998"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9" name="Group 65">
            <a:extLst>
              <a:ext uri="{FF2B5EF4-FFF2-40B4-BE49-F238E27FC236}">
                <a16:creationId xmlns:a16="http://schemas.microsoft.com/office/drawing/2014/main" id="{B54499BE-3E92-4F12-863A-AAC4E77113F9}"/>
              </a:ext>
            </a:extLst>
          </p:cNvPr>
          <p:cNvGrpSpPr/>
          <p:nvPr/>
        </p:nvGrpSpPr>
        <p:grpSpPr>
          <a:xfrm>
            <a:off x="7920368" y="3868290"/>
            <a:ext cx="6797134" cy="865659"/>
            <a:chOff x="166396" y="8671265"/>
            <a:chExt cx="6384859" cy="865759"/>
          </a:xfrm>
        </p:grpSpPr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D5EDDB36-1B9A-4264-8426-C9A5AF410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6166733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1" name="Group 11">
              <a:extLst>
                <a:ext uri="{FF2B5EF4-FFF2-40B4-BE49-F238E27FC236}">
                  <a16:creationId xmlns:a16="http://schemas.microsoft.com/office/drawing/2014/main" id="{350E9E56-45AA-4776-BED9-794EB557B340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83" name="Freeform 45">
                <a:extLst>
                  <a:ext uri="{FF2B5EF4-FFF2-40B4-BE49-F238E27FC236}">
                    <a16:creationId xmlns:a16="http://schemas.microsoft.com/office/drawing/2014/main" id="{702A5491-FA69-400F-9DB7-5FF25FA9E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46">
                <a:extLst>
                  <a:ext uri="{FF2B5EF4-FFF2-40B4-BE49-F238E27FC236}">
                    <a16:creationId xmlns:a16="http://schemas.microsoft.com/office/drawing/2014/main" id="{2EA6E9BB-49AE-4E0E-8ECA-37D8654052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47">
                <a:extLst>
                  <a:ext uri="{FF2B5EF4-FFF2-40B4-BE49-F238E27FC236}">
                    <a16:creationId xmlns:a16="http://schemas.microsoft.com/office/drawing/2014/main" id="{6109787F-FBCC-43F6-B9FA-E33C99EEE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Freeform 48">
                <a:extLst>
                  <a:ext uri="{FF2B5EF4-FFF2-40B4-BE49-F238E27FC236}">
                    <a16:creationId xmlns:a16="http://schemas.microsoft.com/office/drawing/2014/main" id="{2BCA370E-2E35-41F1-8E8B-98E8B24C2B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49">
                <a:extLst>
                  <a:ext uri="{FF2B5EF4-FFF2-40B4-BE49-F238E27FC236}">
                    <a16:creationId xmlns:a16="http://schemas.microsoft.com/office/drawing/2014/main" id="{F6DB0D3F-3749-49C3-B4F7-A722BDEC2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50">
                <a:extLst>
                  <a:ext uri="{FF2B5EF4-FFF2-40B4-BE49-F238E27FC236}">
                    <a16:creationId xmlns:a16="http://schemas.microsoft.com/office/drawing/2014/main" id="{585A2376-F30D-488B-8228-4D3DF6C9AC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51">
                <a:extLst>
                  <a:ext uri="{FF2B5EF4-FFF2-40B4-BE49-F238E27FC236}">
                    <a16:creationId xmlns:a16="http://schemas.microsoft.com/office/drawing/2014/main" id="{3289623A-49C0-40DD-B91F-18D817FA8F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reeform 52">
                <a:extLst>
                  <a:ext uri="{FF2B5EF4-FFF2-40B4-BE49-F238E27FC236}">
                    <a16:creationId xmlns:a16="http://schemas.microsoft.com/office/drawing/2014/main" id="{6A4ED625-8E45-4513-8E99-10294A42E6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53">
                <a:extLst>
                  <a:ext uri="{FF2B5EF4-FFF2-40B4-BE49-F238E27FC236}">
                    <a16:creationId xmlns:a16="http://schemas.microsoft.com/office/drawing/2014/main" id="{B50BD816-D9DA-4301-9B6F-149E08A35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Rectangle 54">
                <a:extLst>
                  <a:ext uri="{FF2B5EF4-FFF2-40B4-BE49-F238E27FC236}">
                    <a16:creationId xmlns:a16="http://schemas.microsoft.com/office/drawing/2014/main" id="{22915D26-D9FA-43FC-9527-4376BAC73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reeform 55">
                <a:extLst>
                  <a:ext uri="{FF2B5EF4-FFF2-40B4-BE49-F238E27FC236}">
                    <a16:creationId xmlns:a16="http://schemas.microsoft.com/office/drawing/2014/main" id="{EEE4F464-DCB6-40E1-9EF1-B74516537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56">
                <a:extLst>
                  <a:ext uri="{FF2B5EF4-FFF2-40B4-BE49-F238E27FC236}">
                    <a16:creationId xmlns:a16="http://schemas.microsoft.com/office/drawing/2014/main" id="{1D4B42D7-22BF-4EF2-8A80-D99E90F753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68F2ECA-AAAA-4B75-9F4A-87B8F4ED6C48}"/>
                </a:ext>
              </a:extLst>
            </p:cNvPr>
            <p:cNvSpPr txBox="1"/>
            <p:nvPr/>
          </p:nvSpPr>
          <p:spPr>
            <a:xfrm>
              <a:off x="1124687" y="8671265"/>
              <a:ext cx="5005495" cy="769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D1CFB20-F8F3-44EC-AD42-070CCFE12C29}"/>
              </a:ext>
            </a:extLst>
          </p:cNvPr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A5219B-F529-4EE0-9FFA-15131D16D39A}"/>
                </a:ext>
              </a:extLst>
            </p:cNvPr>
            <p:cNvSpPr txBox="1"/>
            <p:nvPr/>
          </p:nvSpPr>
          <p:spPr>
            <a:xfrm>
              <a:off x="3847064" y="2743371"/>
              <a:ext cx="20839667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Dùng định nghĩa để tính đạo hàm hàm số tại một điểm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C94165BA-AC06-4029-9896-606FA10134D7}"/>
                </a:ext>
              </a:extLst>
            </p:cNvPr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26C6C02-17EC-4CAC-A67A-C8753826514B}"/>
                </a:ext>
              </a:extLst>
            </p:cNvPr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F17BAF8-5CEC-4228-925F-F9AAA8BF8463}"/>
              </a:ext>
            </a:extLst>
          </p:cNvPr>
          <p:cNvGrpSpPr/>
          <p:nvPr/>
        </p:nvGrpSpPr>
        <p:grpSpPr>
          <a:xfrm>
            <a:off x="-337386" y="1607403"/>
            <a:ext cx="19659599" cy="817375"/>
            <a:chOff x="-288924" y="1892299"/>
            <a:chExt cx="19659599" cy="817373"/>
          </a:xfrm>
        </p:grpSpPr>
        <p:sp>
          <p:nvSpPr>
            <p:cNvPr id="34" name="Rounded Rectangle 74">
              <a:extLst>
                <a:ext uri="{FF2B5EF4-FFF2-40B4-BE49-F238E27FC236}">
                  <a16:creationId xmlns:a16="http://schemas.microsoft.com/office/drawing/2014/main" id="{159D1B25-7809-4B08-A37E-A87295069F1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2906901-7267-4371-AB6F-117E0510E455}"/>
                </a:ext>
              </a:extLst>
            </p:cNvPr>
            <p:cNvSpPr txBox="1"/>
            <p:nvPr/>
          </p:nvSpPr>
          <p:spPr>
            <a:xfrm>
              <a:off x="-208891" y="1916823"/>
              <a:ext cx="210506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4C8462-874A-4987-ACA2-2EC7E1AD3245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DÙNG ĐỊNH NGHĨA ĐỂ TÍNH ĐẠO HÀM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388E8EE-F3F1-46E4-8FB7-D684C93ECFA9}"/>
                  </a:ext>
                </a:extLst>
              </p:cNvPr>
              <p:cNvSpPr txBox="1"/>
              <p:nvPr/>
            </p:nvSpPr>
            <p:spPr>
              <a:xfrm>
                <a:off x="876371" y="4986314"/>
                <a:ext cx="12458700" cy="1587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1: Giả sử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gia của đối số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𝐟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𝐟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388E8EE-F3F1-46E4-8FB7-D684C93EC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71" y="4986314"/>
                <a:ext cx="12458700" cy="1587294"/>
              </a:xfrm>
              <a:prstGeom prst="rect">
                <a:avLst/>
              </a:prstGeom>
              <a:blipFill>
                <a:blip r:embed="rId2"/>
                <a:stretch>
                  <a:fillRect t="-6538" r="-3278" b="-165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A5FD40C-F21D-4F17-90F7-DE43C68CAFDC}"/>
                  </a:ext>
                </a:extLst>
              </p:cNvPr>
              <p:cNvSpPr txBox="1"/>
              <p:nvPr/>
            </p:nvSpPr>
            <p:spPr>
              <a:xfrm>
                <a:off x="909028" y="6838610"/>
                <a:ext cx="12458700" cy="1215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2: Lập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A5FD40C-F21D-4F17-90F7-DE43C68CA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28" y="6838610"/>
                <a:ext cx="12458700" cy="1215461"/>
              </a:xfrm>
              <a:prstGeom prst="rect">
                <a:avLst/>
              </a:prstGeom>
              <a:blipFill>
                <a:blip r:embed="rId3"/>
                <a:stretch>
                  <a:fillRect b="-95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50E52D4-90E1-4548-9DD8-BD56D39DA465}"/>
                  </a:ext>
                </a:extLst>
              </p:cNvPr>
              <p:cNvSpPr txBox="1"/>
              <p:nvPr/>
            </p:nvSpPr>
            <p:spPr>
              <a:xfrm>
                <a:off x="911528" y="8306362"/>
                <a:ext cx="12458700" cy="1274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3: Tìm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50E52D4-90E1-4548-9DD8-BD56D39DA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28" y="8306362"/>
                <a:ext cx="12458700" cy="1274773"/>
              </a:xfrm>
              <a:prstGeom prst="rect">
                <a:avLst/>
              </a:prstGeom>
              <a:blipFill>
                <a:blip r:embed="rId4"/>
                <a:stretch>
                  <a:fillRect b="-4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13DD66-B0E3-4258-A77D-296E0A44098B}"/>
                  </a:ext>
                </a:extLst>
              </p:cNvPr>
              <p:cNvSpPr txBox="1"/>
              <p:nvPr/>
            </p:nvSpPr>
            <p:spPr>
              <a:xfrm>
                <a:off x="843714" y="9950794"/>
                <a:ext cx="21477867" cy="128701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 tại hữu hạn thì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có đạo hàm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13DD66-B0E3-4258-A77D-296E0A440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14" y="9950794"/>
                <a:ext cx="21477867" cy="1287019"/>
              </a:xfrm>
              <a:prstGeom prst="rect">
                <a:avLst/>
              </a:prstGeom>
              <a:blipFill>
                <a:blip r:embed="rId5"/>
                <a:stretch>
                  <a:fillRect b="-37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11CA89B-857E-4A8D-9FEA-123B6D9A136B}"/>
                  </a:ext>
                </a:extLst>
              </p:cNvPr>
              <p:cNvSpPr txBox="1"/>
              <p:nvPr/>
            </p:nvSpPr>
            <p:spPr>
              <a:xfrm>
                <a:off x="795178" y="11611479"/>
                <a:ext cx="21256268" cy="128701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</m:num>
                      <m:den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tồn tại hữu hạn thì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hàm số không có đạo hàm.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11CA89B-857E-4A8D-9FEA-123B6D9A1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78" y="11611479"/>
                <a:ext cx="21256268" cy="1287019"/>
              </a:xfrm>
              <a:prstGeom prst="rect">
                <a:avLst/>
              </a:prstGeom>
              <a:blipFill>
                <a:blip r:embed="rId6"/>
                <a:stretch>
                  <a:fillRect b="-37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4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37" grpId="0"/>
      <p:bldP spid="38" grpId="0"/>
      <p:bldP spid="39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" name="TextBox 2"/>
            <p:cNvSpPr txBox="1"/>
            <p:nvPr/>
          </p:nvSpPr>
          <p:spPr>
            <a:xfrm>
              <a:off x="3847064" y="2743371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Dùng định nghĩa để tính đạo hàm của hàm số tại một điểm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565118" y="6043820"/>
            <a:ext cx="21873217" cy="6762231"/>
            <a:chOff x="1286371" y="6420369"/>
            <a:chExt cx="22104095" cy="5090265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2036089" cy="5058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69"/>
              <a:ext cx="3568119" cy="800220"/>
              <a:chOff x="1224541" y="6305967"/>
              <a:chExt cx="3568119" cy="885308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/>
              <p:nvPr/>
            </p:nvSpPr>
            <p:spPr>
              <a:xfrm>
                <a:off x="3215515" y="7164159"/>
                <a:ext cx="1842388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</a:rPr>
                  <a:t> là số gia của đối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A949D4E-E127-4FD8-836C-06C187A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515" y="7164159"/>
                <a:ext cx="18423884" cy="769441"/>
              </a:xfrm>
              <a:prstGeom prst="rect">
                <a:avLst/>
              </a:prstGeom>
              <a:blipFill>
                <a:blip r:embed="rId2"/>
                <a:stretch>
                  <a:fillRect l="-1323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/>
          <p:cNvGrpSpPr/>
          <p:nvPr/>
        </p:nvGrpSpPr>
        <p:grpSpPr>
          <a:xfrm>
            <a:off x="1596508" y="3461658"/>
            <a:ext cx="21841827" cy="2050901"/>
            <a:chOff x="1211498" y="3461658"/>
            <a:chExt cx="21841827" cy="2050901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1841827" cy="16861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2819927" y="4093242"/>
                <a:ext cx="20671553" cy="996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</a:rPr>
                  <a:t>Dùng định nghĩa tính đạo hàm của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</a:rPr>
                  <a:t>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927" y="4093242"/>
                <a:ext cx="20671553" cy="996748"/>
              </a:xfrm>
              <a:prstGeom prst="rect">
                <a:avLst/>
              </a:prstGeom>
              <a:blipFill>
                <a:blip r:embed="rId3"/>
                <a:stretch>
                  <a:fillRect l="-1209" b="-274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-337386" y="1607403"/>
            <a:ext cx="19659599" cy="830997"/>
            <a:chOff x="-288924" y="1892299"/>
            <a:chExt cx="19659599" cy="830995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06178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DÙNG ĐỊNH NGHĨA ĐỂ TÍNH ĐẠO HÀM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975570DD-0E5E-4591-9AEA-EC434C681260}"/>
              </a:ext>
            </a:extLst>
          </p:cNvPr>
          <p:cNvSpPr txBox="1"/>
          <p:nvPr/>
        </p:nvSpPr>
        <p:spPr>
          <a:xfrm>
            <a:off x="2687679" y="8056651"/>
            <a:ext cx="2521524" cy="7922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29920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C12B6B3-F24F-4F7A-AE9B-E5C2446CB5F7}"/>
                  </a:ext>
                </a:extLst>
              </p:cNvPr>
              <p:cNvSpPr txBox="1"/>
              <p:nvPr/>
            </p:nvSpPr>
            <p:spPr>
              <a:xfrm>
                <a:off x="4896745" y="8107231"/>
                <a:ext cx="10523457" cy="7847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C12B6B3-F24F-4F7A-AE9B-E5C2446CB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745" y="8107231"/>
                <a:ext cx="10523457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8B1A7E0-C467-4528-976D-45840631EDE5}"/>
                  </a:ext>
                </a:extLst>
              </p:cNvPr>
              <p:cNvSpPr txBox="1"/>
              <p:nvPr/>
            </p:nvSpPr>
            <p:spPr>
              <a:xfrm>
                <a:off x="3515892" y="8770808"/>
                <a:ext cx="5377562" cy="9912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171513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8B1A7E0-C467-4528-976D-45840631E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892" y="8770808"/>
                <a:ext cx="5377562" cy="991233"/>
              </a:xfrm>
              <a:prstGeom prst="rect">
                <a:avLst/>
              </a:prstGeom>
              <a:blipFill>
                <a:blip r:embed="rId5"/>
                <a:stretch>
                  <a:fillRect r="-25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8F74298-9C54-4E0D-BFC1-73A8FA90CBAE}"/>
                  </a:ext>
                </a:extLst>
              </p:cNvPr>
              <p:cNvSpPr txBox="1"/>
              <p:nvPr/>
            </p:nvSpPr>
            <p:spPr>
              <a:xfrm>
                <a:off x="2687679" y="9918141"/>
                <a:ext cx="12362328" cy="1293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𝜟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8F74298-9C54-4E0D-BFC1-73A8FA90C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679" y="9918141"/>
                <a:ext cx="12362328" cy="1293046"/>
              </a:xfrm>
              <a:prstGeom prst="rect">
                <a:avLst/>
              </a:prstGeom>
              <a:blipFill>
                <a:blip r:embed="rId6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AE405FF-942F-4CCC-9CD2-F8233B69E626}"/>
                  </a:ext>
                </a:extLst>
              </p:cNvPr>
              <p:cNvSpPr txBox="1"/>
              <p:nvPr/>
            </p:nvSpPr>
            <p:spPr>
              <a:xfrm>
                <a:off x="3282236" y="11241028"/>
                <a:ext cx="12362328" cy="1120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AE405FF-942F-4CCC-9CD2-F8233B69E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236" y="11241028"/>
                <a:ext cx="12362328" cy="1120563"/>
              </a:xfrm>
              <a:prstGeom prst="rect">
                <a:avLst/>
              </a:prstGeom>
              <a:blipFill>
                <a:blip r:embed="rId7"/>
                <a:stretch>
                  <a:fillRect b="-5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29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8" grpId="0"/>
      <p:bldP spid="79" grpId="0"/>
      <p:bldP spid="81" grpId="0"/>
      <p:bldP spid="82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" name="TextBox 2"/>
            <p:cNvSpPr txBox="1"/>
            <p:nvPr/>
          </p:nvSpPr>
          <p:spPr>
            <a:xfrm>
              <a:off x="3847064" y="2743371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Dùng định nghĩa để tính đạo hàm của hàm số tại một điểm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90600" y="6043820"/>
            <a:ext cx="22133082" cy="6762231"/>
            <a:chOff x="1286371" y="6420369"/>
            <a:chExt cx="22366703" cy="5090265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2298697" cy="5058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69"/>
              <a:ext cx="3568119" cy="800220"/>
              <a:chOff x="1224541" y="6305967"/>
              <a:chExt cx="3568119" cy="885308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021990" y="3461658"/>
            <a:ext cx="22101692" cy="2050901"/>
            <a:chOff x="1211498" y="3461658"/>
            <a:chExt cx="22101692" cy="2050901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2101692" cy="16861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2245409" y="4093242"/>
                <a:ext cx="20671553" cy="2449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</a:rPr>
                  <a:t>Dùng định nghĩa tính đạo hàm của hàm số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09" y="4093242"/>
                <a:ext cx="20671553" cy="2449388"/>
              </a:xfrm>
              <a:prstGeom prst="rect">
                <a:avLst/>
              </a:prstGeom>
              <a:blipFill>
                <a:blip r:embed="rId2"/>
                <a:stretch>
                  <a:fillRect l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-337386" y="1607403"/>
            <a:ext cx="19659599" cy="830997"/>
            <a:chOff x="-288924" y="1892299"/>
            <a:chExt cx="19659599" cy="830995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06178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DÙNG ĐỊNH NGHĨA ĐỂ TÍNH ĐẠO HÀM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DD0DB1C-58B2-4039-A8C2-61720987836A}"/>
                  </a:ext>
                </a:extLst>
              </p:cNvPr>
              <p:cNvSpPr txBox="1"/>
              <p:nvPr/>
            </p:nvSpPr>
            <p:spPr>
              <a:xfrm>
                <a:off x="4295108" y="6301366"/>
                <a:ext cx="11902489" cy="799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số gia của đối số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DD0DB1C-58B2-4039-A8C2-617209878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108" y="6301366"/>
                <a:ext cx="11902489" cy="799963"/>
              </a:xfrm>
              <a:prstGeom prst="rect">
                <a:avLst/>
              </a:prstGeom>
              <a:blipFill>
                <a:blip r:embed="rId3"/>
                <a:stretch>
                  <a:fillRect t="-12977" r="-112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1196F3A2-C9F5-42C0-A4ED-E1C82B21A70E}"/>
              </a:ext>
            </a:extLst>
          </p:cNvPr>
          <p:cNvSpPr txBox="1"/>
          <p:nvPr/>
        </p:nvSpPr>
        <p:spPr>
          <a:xfrm>
            <a:off x="2473482" y="7501542"/>
            <a:ext cx="205056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vi-VN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có: </a:t>
            </a:r>
            <a:endParaRPr lang="vi-VN" sz="4400" b="1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1F89C15-FCE2-4517-A880-168E08F557D6}"/>
                  </a:ext>
                </a:extLst>
              </p:cNvPr>
              <p:cNvSpPr txBox="1"/>
              <p:nvPr/>
            </p:nvSpPr>
            <p:spPr>
              <a:xfrm>
                <a:off x="3750327" y="7006842"/>
                <a:ext cx="12447270" cy="1417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1F89C15-FCE2-4517-A880-168E08F55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327" y="7006842"/>
                <a:ext cx="12447270" cy="1417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0880344-B3FA-496D-88B3-E4C70C7B700A}"/>
                  </a:ext>
                </a:extLst>
              </p:cNvPr>
              <p:cNvSpPr txBox="1"/>
              <p:nvPr/>
            </p:nvSpPr>
            <p:spPr>
              <a:xfrm>
                <a:off x="14844150" y="6823779"/>
                <a:ext cx="8132931" cy="17837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2216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d>
                            <m:d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0880344-B3FA-496D-88B3-E4C70C7B7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4150" y="6823779"/>
                <a:ext cx="8132931" cy="17837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0F2602D-F3D4-4D75-A1D3-B1F407FF74D2}"/>
                  </a:ext>
                </a:extLst>
              </p:cNvPr>
              <p:cNvSpPr txBox="1"/>
              <p:nvPr/>
            </p:nvSpPr>
            <p:spPr>
              <a:xfrm>
                <a:off x="1073136" y="10379981"/>
                <a:ext cx="13897146" cy="1297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2216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0F2602D-F3D4-4D75-A1D3-B1F407FF7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36" y="10379981"/>
                <a:ext cx="13897146" cy="1297535"/>
              </a:xfrm>
              <a:prstGeom prst="rect">
                <a:avLst/>
              </a:prstGeom>
              <a:blipFill>
                <a:blip r:embed="rId6"/>
                <a:stretch>
                  <a:fillRect b="-3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17854ED-DD66-4556-8946-F0AFD6058A36}"/>
                  </a:ext>
                </a:extLst>
              </p:cNvPr>
              <p:cNvSpPr txBox="1"/>
              <p:nvPr/>
            </p:nvSpPr>
            <p:spPr>
              <a:xfrm>
                <a:off x="4111568" y="11565092"/>
                <a:ext cx="12447270" cy="1217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2216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17854ED-DD66-4556-8946-F0AFD605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568" y="11565092"/>
                <a:ext cx="12447270" cy="1217064"/>
              </a:xfrm>
              <a:prstGeom prst="rect">
                <a:avLst/>
              </a:prstGeom>
              <a:blipFill>
                <a:blip r:embed="rId7"/>
                <a:stretch>
                  <a:fillRect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9DCF430-8724-41C2-950A-EB89F1554B13}"/>
                  </a:ext>
                </a:extLst>
              </p:cNvPr>
              <p:cNvSpPr txBox="1"/>
              <p:nvPr/>
            </p:nvSpPr>
            <p:spPr>
              <a:xfrm>
                <a:off x="3510244" y="8227505"/>
                <a:ext cx="9348200" cy="17679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2216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d>
                            <m:d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d>
                            <m:d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9DCF430-8724-41C2-950A-EB89F1554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244" y="8227505"/>
                <a:ext cx="9348200" cy="17679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07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9" grpId="0"/>
      <p:bldP spid="90" grpId="0"/>
      <p:bldP spid="91" grpId="0"/>
      <p:bldP spid="92" grpId="0"/>
      <p:bldP spid="94" grpId="0"/>
      <p:bldP spid="95" grpId="0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" name="TextBox 2"/>
            <p:cNvSpPr txBox="1"/>
            <p:nvPr/>
          </p:nvSpPr>
          <p:spPr>
            <a:xfrm>
              <a:off x="3847064" y="2743371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Dùng định nghĩa để tính đạo hàm của hàm số tại một điểm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565118" y="6043820"/>
            <a:ext cx="21657383" cy="6762231"/>
            <a:chOff x="1286371" y="6420369"/>
            <a:chExt cx="21885983" cy="5090265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1817977" cy="5058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69"/>
              <a:ext cx="3568119" cy="800220"/>
              <a:chOff x="1224541" y="6305967"/>
              <a:chExt cx="3568119" cy="885308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596508" y="3461658"/>
            <a:ext cx="21841827" cy="2050901"/>
            <a:chOff x="1211498" y="3461658"/>
            <a:chExt cx="21841827" cy="2050901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1841827" cy="16861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/>
              <p:nvPr/>
            </p:nvSpPr>
            <p:spPr>
              <a:xfrm>
                <a:off x="2819927" y="4093242"/>
                <a:ext cx="25642585" cy="1051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</a:rPr>
                  <a:t>Dùng định nghĩa tính đạo hàm của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vi-VN" sz="4400" b="1" dirty="0">
                    <a:latin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11D46B-3309-4E3E-A788-2B0185F3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927" y="4093242"/>
                <a:ext cx="25642585" cy="1051122"/>
              </a:xfrm>
              <a:prstGeom prst="rect">
                <a:avLst/>
              </a:prstGeom>
              <a:blipFill>
                <a:blip r:embed="rId2"/>
                <a:stretch>
                  <a:fillRect l="-975" b="-254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-337386" y="1607403"/>
            <a:ext cx="19659599" cy="830997"/>
            <a:chOff x="-288924" y="1892299"/>
            <a:chExt cx="19659599" cy="830995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06178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DÙNG ĐỊNH NGHĨA ĐỂ TÍNH ĐẠO HÀM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68D663E-1936-4E9D-B3D7-E1A7931CE9C6}"/>
                  </a:ext>
                </a:extLst>
              </p:cNvPr>
              <p:cNvSpPr txBox="1"/>
              <p:nvPr/>
            </p:nvSpPr>
            <p:spPr>
              <a:xfrm>
                <a:off x="10026388" y="11059777"/>
                <a:ext cx="54102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68D663E-1936-4E9D-B3D7-E1A7931CE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388" y="11059777"/>
                <a:ext cx="5410200" cy="799963"/>
              </a:xfrm>
              <a:prstGeom prst="rect">
                <a:avLst/>
              </a:prstGeom>
              <a:blipFill>
                <a:blip r:embed="rId3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AA7F05F-0F9F-40CC-A6C0-6D2E06EB98DC}"/>
                  </a:ext>
                </a:extLst>
              </p:cNvPr>
              <p:cNvSpPr txBox="1"/>
              <p:nvPr/>
            </p:nvSpPr>
            <p:spPr>
              <a:xfrm>
                <a:off x="5357845" y="6262748"/>
                <a:ext cx="14689201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số gia của đối số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AA7F05F-0F9F-40CC-A6C0-6D2E06EB9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845" y="6262748"/>
                <a:ext cx="14689201" cy="799963"/>
              </a:xfrm>
              <a:prstGeom prst="rect">
                <a:avLst/>
              </a:prstGeom>
              <a:blipFill>
                <a:blip r:embed="rId4"/>
                <a:stretch>
                  <a:fillRect t="-12121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2CA39F2-CADB-4EB2-AC52-E7B2D318F63C}"/>
                  </a:ext>
                </a:extLst>
              </p:cNvPr>
              <p:cNvSpPr txBox="1"/>
              <p:nvPr/>
            </p:nvSpPr>
            <p:spPr>
              <a:xfrm>
                <a:off x="1804430" y="7431951"/>
                <a:ext cx="23566792" cy="1245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2CA39F2-CADB-4EB2-AC52-E7B2D318F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30" y="7431951"/>
                <a:ext cx="23566792" cy="1245406"/>
              </a:xfrm>
              <a:prstGeom prst="rect">
                <a:avLst/>
              </a:prstGeom>
              <a:blipFill>
                <a:blip r:embed="rId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3A72610-2E0F-4BCB-B921-1C16603EA1B4}"/>
                  </a:ext>
                </a:extLst>
              </p:cNvPr>
              <p:cNvSpPr txBox="1"/>
              <p:nvPr/>
            </p:nvSpPr>
            <p:spPr>
              <a:xfrm>
                <a:off x="2606271" y="8471133"/>
                <a:ext cx="14271778" cy="1949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𝜟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3A72610-2E0F-4BCB-B921-1C16603EA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271" y="8471133"/>
                <a:ext cx="14271778" cy="19494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79E012A-33AA-45F8-99C3-14D771F6C61F}"/>
                  </a:ext>
                </a:extLst>
              </p:cNvPr>
              <p:cNvSpPr txBox="1"/>
              <p:nvPr/>
            </p:nvSpPr>
            <p:spPr>
              <a:xfrm>
                <a:off x="2165005" y="10713077"/>
                <a:ext cx="7861383" cy="12886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79E012A-33AA-45F8-99C3-14D771F6C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005" y="10713077"/>
                <a:ext cx="7861383" cy="1288686"/>
              </a:xfrm>
              <a:prstGeom prst="rect">
                <a:avLst/>
              </a:prstGeom>
              <a:blipFill>
                <a:blip r:embed="rId7"/>
                <a:stretch>
                  <a:fillRect r="-2171" b="-3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41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69" grpId="0"/>
      <p:bldP spid="71" grpId="0"/>
      <p:bldP spid="78" grpId="0"/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252" y="2467737"/>
            <a:ext cx="23680175" cy="913875"/>
            <a:chOff x="536885" y="2743371"/>
            <a:chExt cx="24149846" cy="913994"/>
          </a:xfrm>
        </p:grpSpPr>
        <p:sp>
          <p:nvSpPr>
            <p:cNvPr id="3" name="TextBox 2"/>
            <p:cNvSpPr txBox="1"/>
            <p:nvPr/>
          </p:nvSpPr>
          <p:spPr>
            <a:xfrm>
              <a:off x="3847064" y="2743371"/>
              <a:ext cx="20839667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Dùng định nghĩa để tính đạo hàm của hàm số tại một điểm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3202538" cy="83348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885" y="2818121"/>
              <a:ext cx="331017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toán 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565118" y="5519777"/>
            <a:ext cx="21873217" cy="7286276"/>
            <a:chOff x="1286371" y="6420375"/>
            <a:chExt cx="21885983" cy="5090259"/>
          </a:xfrm>
        </p:grpSpPr>
        <p:sp>
          <p:nvSpPr>
            <p:cNvPr id="33" name="Rounded Rectangle 32"/>
            <p:cNvSpPr/>
            <p:nvPr/>
          </p:nvSpPr>
          <p:spPr>
            <a:xfrm>
              <a:off x="1354377" y="6451864"/>
              <a:ext cx="21817977" cy="5058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1286371" y="6420375"/>
              <a:ext cx="3577650" cy="695328"/>
              <a:chOff x="1224541" y="6305967"/>
              <a:chExt cx="3577650" cy="769262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981717" y="5137335"/>
                <a:ext cx="635012" cy="300593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96330" y="6305967"/>
                <a:ext cx="2302235" cy="640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224541" y="6322799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596508" y="3461658"/>
            <a:ext cx="21841827" cy="2050901"/>
            <a:chOff x="1211498" y="3461658"/>
            <a:chExt cx="21841827" cy="2050901"/>
          </a:xfrm>
        </p:grpSpPr>
        <p:sp>
          <p:nvSpPr>
            <p:cNvPr id="39" name="Rounded Rectangle 38"/>
            <p:cNvSpPr/>
            <p:nvPr/>
          </p:nvSpPr>
          <p:spPr>
            <a:xfrm>
              <a:off x="1211498" y="3826394"/>
              <a:ext cx="21841827" cy="16861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71088" y="3461658"/>
              <a:ext cx="3579192" cy="940513"/>
              <a:chOff x="1311958" y="3405486"/>
              <a:chExt cx="357919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16645" y="3484582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/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-337386" y="1607403"/>
            <a:ext cx="19659599" cy="817375"/>
            <a:chOff x="-288924" y="1892299"/>
            <a:chExt cx="19659599" cy="817373"/>
          </a:xfrm>
        </p:grpSpPr>
        <p:sp>
          <p:nvSpPr>
            <p:cNvPr id="75" name="Rounded Rectangle 7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208891" y="1916823"/>
              <a:ext cx="210506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DÙNG ĐỊNH NGHĨA ĐỂ TÍNH ĐẠO HÀM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71C9501-825C-4A30-9A1B-0B2BA410A1BE}"/>
                  </a:ext>
                </a:extLst>
              </p:cNvPr>
              <p:cNvSpPr txBox="1"/>
              <p:nvPr/>
            </p:nvSpPr>
            <p:spPr>
              <a:xfrm>
                <a:off x="2269698" y="6612981"/>
                <a:ext cx="20971302" cy="1105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71C9501-825C-4A30-9A1B-0B2BA410A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698" y="6612981"/>
                <a:ext cx="20971302" cy="1105687"/>
              </a:xfrm>
              <a:prstGeom prst="rect">
                <a:avLst/>
              </a:prstGeom>
              <a:blipFill>
                <a:blip r:embed="rId2"/>
                <a:stretch>
                  <a:fillRect l="-1162" b="-88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1D0276B-B59F-474C-8533-E94C5AF337A8}"/>
                  </a:ext>
                </a:extLst>
              </p:cNvPr>
              <p:cNvSpPr txBox="1"/>
              <p:nvPr/>
            </p:nvSpPr>
            <p:spPr>
              <a:xfrm>
                <a:off x="4451306" y="5509665"/>
                <a:ext cx="12458700" cy="1129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17970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số gia của đối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1D0276B-B59F-474C-8533-E94C5AF33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306" y="5509665"/>
                <a:ext cx="12458700" cy="1129155"/>
              </a:xfrm>
              <a:prstGeom prst="rect">
                <a:avLst/>
              </a:prstGeom>
              <a:blipFill>
                <a:blip r:embed="rId3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4101DF9-6635-4D04-8714-4B55C9A67917}"/>
                  </a:ext>
                </a:extLst>
              </p:cNvPr>
              <p:cNvSpPr txBox="1"/>
              <p:nvPr/>
            </p:nvSpPr>
            <p:spPr>
              <a:xfrm>
                <a:off x="3033825" y="8190726"/>
                <a:ext cx="7168373" cy="234076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>
                        <m:fPr>
                          <m:ctrlPr>
                            <a:rPr lang="vi-VN" sz="4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vi-VN" sz="4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4101DF9-6635-4D04-8714-4B55C9A67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825" y="8190726"/>
                <a:ext cx="7168373" cy="23407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FC7C95F-D497-4991-8AD0-217A473F391D}"/>
                  </a:ext>
                </a:extLst>
              </p:cNvPr>
              <p:cNvSpPr txBox="1"/>
              <p:nvPr/>
            </p:nvSpPr>
            <p:spPr>
              <a:xfrm>
                <a:off x="9448800" y="8414798"/>
                <a:ext cx="10839057" cy="18670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629920" indent="17970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𝜟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func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f>
                              <m:f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𝜟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</m:num>
                      <m:den>
                        <m:f>
                          <m:f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FC7C95F-D497-4991-8AD0-217A473F3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8414798"/>
                <a:ext cx="10839057" cy="18670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4800D1D-BE0E-4872-BBA3-A7A53FEFBB94}"/>
                  </a:ext>
                </a:extLst>
              </p:cNvPr>
              <p:cNvSpPr txBox="1"/>
              <p:nvPr/>
            </p:nvSpPr>
            <p:spPr>
              <a:xfrm>
                <a:off x="1542706" y="10762089"/>
                <a:ext cx="17744452" cy="1873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17970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f>
                              <m:f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𝜟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</m:num>
                      <m:den>
                        <m:f>
                          <m:f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𝜟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4800D1D-BE0E-4872-BBA3-A7A53FEFB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706" y="10762089"/>
                <a:ext cx="17744452" cy="1873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16337AC-5584-44B6-B004-3ED8CDCACFE9}"/>
                  </a:ext>
                </a:extLst>
              </p:cNvPr>
              <p:cNvSpPr txBox="1"/>
              <p:nvPr/>
            </p:nvSpPr>
            <p:spPr>
              <a:xfrm>
                <a:off x="17754600" y="11146490"/>
                <a:ext cx="4821513" cy="1257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17970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16337AC-5584-44B6-B004-3ED8CDCAC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00" y="11146490"/>
                <a:ext cx="4821513" cy="1257717"/>
              </a:xfrm>
              <a:prstGeom prst="rect">
                <a:avLst/>
              </a:prstGeom>
              <a:blipFill>
                <a:blip r:embed="rId7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CEC5CEF-18C0-4C0B-99A4-0823A3125420}"/>
                  </a:ext>
                </a:extLst>
              </p:cNvPr>
              <p:cNvSpPr txBox="1"/>
              <p:nvPr/>
            </p:nvSpPr>
            <p:spPr>
              <a:xfrm>
                <a:off x="5712060" y="3937998"/>
                <a:ext cx="17528939" cy="992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Dùng định nghĩa tính đạo hàm của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CEC5CEF-18C0-4C0B-99A4-0823A3125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060" y="3937998"/>
                <a:ext cx="17528939" cy="992131"/>
              </a:xfrm>
              <a:prstGeom prst="rect">
                <a:avLst/>
              </a:prstGeom>
              <a:blipFill>
                <a:blip r:embed="rId8"/>
                <a:stretch>
                  <a:fillRect l="-1391" t="-7362" b="-116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29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  <p:bldP spid="9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1811</TotalTime>
  <Words>3592</Words>
  <PresentationFormat>Custom</PresentationFormat>
  <Paragraphs>417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2021-09-30T15:03:26Z</dcterms:modified>
</cp:coreProperties>
</file>