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9"/>
  </p:notesMasterIdLst>
  <p:sldIdLst>
    <p:sldId id="271" r:id="rId2"/>
    <p:sldId id="323" r:id="rId3"/>
    <p:sldId id="324" r:id="rId4"/>
    <p:sldId id="316" r:id="rId5"/>
    <p:sldId id="361" r:id="rId6"/>
    <p:sldId id="337" r:id="rId7"/>
    <p:sldId id="339" r:id="rId8"/>
    <p:sldId id="340" r:id="rId9"/>
    <p:sldId id="341" r:id="rId10"/>
    <p:sldId id="336" r:id="rId11"/>
    <p:sldId id="356" r:id="rId12"/>
    <p:sldId id="311" r:id="rId13"/>
    <p:sldId id="355" r:id="rId14"/>
    <p:sldId id="310" r:id="rId15"/>
    <p:sldId id="325" r:id="rId16"/>
    <p:sldId id="31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E0A4A5"/>
    <a:srgbClr val="FFFF99"/>
    <a:srgbClr val="E36427"/>
    <a:srgbClr val="000000"/>
    <a:srgbClr val="61953D"/>
    <a:srgbClr val="5E913B"/>
    <a:srgbClr val="5C8E3A"/>
    <a:srgbClr val="D98F91"/>
    <a:srgbClr val="CB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0" autoAdjust="0"/>
    <p:restoredTop sz="91957" autoAdjust="0"/>
  </p:normalViewPr>
  <p:slideViewPr>
    <p:cSldViewPr snapToGrid="0" showGuides="1">
      <p:cViewPr varScale="1">
        <p:scale>
          <a:sx n="55" d="100"/>
          <a:sy n="55" d="100"/>
        </p:scale>
        <p:origin x="96" y="10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Hhspf5Ifd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www.youtube.com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watch?v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=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kHhspf5IfdE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04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2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6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9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8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92589"/>
              </p:ext>
            </p:extLst>
          </p:nvPr>
        </p:nvGraphicFramePr>
        <p:xfrm>
          <a:off x="1" y="-1"/>
          <a:ext cx="12191999" cy="685800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090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384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1445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17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Form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Pronunciation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Meaning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7474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 mass tourism (noun phrase)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mæs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ˈ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tʊərɪzəm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kind of tourism in which there is huge gathering of tourist in a destination and creates huge impact upon its carrying capacity.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7474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carbon footprint 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(noun phrase)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/ˌ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kɑːbən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ˈ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fʊtprɪnt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measure of the amount of carbon dioxide that is produced by the activities of a person or company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3735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 shelter (n) 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/ˈ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ʃeltə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(r)/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structure built to give protection, especially from the weather or from attack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5359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 native (adj) </a:t>
                      </a:r>
                      <a:endParaRPr lang="en-US" sz="280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/ˈ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neɪtɪv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(of animals and plants) existing naturally in a place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546" y="1091269"/>
            <a:ext cx="103900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cs typeface="Arial" panose="020B0604020202020204" pitchFamily="34" charset="0"/>
              </a:rPr>
              <a:t>Which </a:t>
            </a:r>
            <a:r>
              <a:rPr lang="en-US" sz="2800" b="1" dirty="0">
                <a:cs typeface="Arial" panose="020B0604020202020204" pitchFamily="34" charset="0"/>
              </a:rPr>
              <a:t>of the followings are ways to protect local biodiversity. Tick the correct boxes.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364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243075"/>
              </p:ext>
            </p:extLst>
          </p:nvPr>
        </p:nvGraphicFramePr>
        <p:xfrm>
          <a:off x="494437" y="2243445"/>
          <a:ext cx="11189563" cy="421568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9347949"/>
                <a:gridCol w="1841614"/>
              </a:tblGrid>
              <a:tr h="649833">
                <a:tc>
                  <a:txBody>
                    <a:bodyPr/>
                    <a:lstStyle/>
                    <a:p>
                      <a:r>
                        <a:rPr lang="en-US" sz="3600" b="1" i="0" dirty="0">
                          <a:solidFill>
                            <a:srgbClr val="E36427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lang="en-US" sz="36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banning the hunting of wild animals</a:t>
                      </a:r>
                      <a:endParaRPr lang="en-US" sz="66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69122">
                <a:tc>
                  <a:txBody>
                    <a:bodyPr/>
                    <a:lstStyle/>
                    <a:p>
                      <a:r>
                        <a:rPr lang="en-US" sz="3600" b="1" i="0" dirty="0">
                          <a:solidFill>
                            <a:srgbClr val="E36427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lang="en-US" sz="36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planting local trees, flowers, and other plants</a:t>
                      </a:r>
                      <a:endParaRPr lang="en-US" sz="66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9833">
                <a:tc>
                  <a:txBody>
                    <a:bodyPr/>
                    <a:lstStyle/>
                    <a:p>
                      <a:r>
                        <a:rPr lang="en-US" sz="3600" b="1" i="0" dirty="0">
                          <a:solidFill>
                            <a:srgbClr val="E36427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lang="en-US" sz="36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promoting mass tourism</a:t>
                      </a:r>
                      <a:endParaRPr lang="en-US" sz="66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97062">
                <a:tc>
                  <a:txBody>
                    <a:bodyPr/>
                    <a:lstStyle/>
                    <a:p>
                      <a:r>
                        <a:rPr lang="en-US" sz="3600" b="1" i="0" dirty="0">
                          <a:solidFill>
                            <a:srgbClr val="E36427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lang="en-US" sz="36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educating people about the importance of biodiversity</a:t>
                      </a:r>
                      <a:endParaRPr lang="en-US" sz="66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9833">
                <a:tc>
                  <a:txBody>
                    <a:bodyPr/>
                    <a:lstStyle/>
                    <a:p>
                      <a:r>
                        <a:rPr lang="en-US" sz="3600" b="1" i="0" dirty="0">
                          <a:solidFill>
                            <a:srgbClr val="E36427"/>
                          </a:solidFill>
                          <a:effectLst/>
                          <a:latin typeface="+mn-lt"/>
                        </a:rPr>
                        <a:t>5. </a:t>
                      </a:r>
                      <a:r>
                        <a:rPr lang="en-US" sz="36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increasing your carbon footprint</a:t>
                      </a:r>
                      <a:endParaRPr lang="en-US" sz="66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3" b="94182" l="6875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52" y="2158779"/>
            <a:ext cx="677047" cy="7757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3" b="94182" l="6875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52" y="3007391"/>
            <a:ext cx="677047" cy="7757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3" b="94182" l="6875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52" y="4715712"/>
            <a:ext cx="677047" cy="7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48919" y="939727"/>
            <a:ext cx="106180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cs typeface="Arial" panose="020B0604020202020204" pitchFamily="34" charset="0"/>
              </a:rPr>
              <a:t>Work in pairs. Choose a way to protect local biodiversity from the list in Task 1, and tell your partner about it. 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29344" y="3872828"/>
            <a:ext cx="105725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1" dirty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  <a:endParaRPr lang="en-US" sz="2800" dirty="0">
              <a:solidFill>
                <a:schemeClr val="accent2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i="1" dirty="0" smtClean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Plants </a:t>
            </a:r>
            <a:r>
              <a:rPr lang="en-US" sz="2800" i="1" dirty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play an important role in ecosystems. They provide food and shelter for </a:t>
            </a:r>
            <a:r>
              <a:rPr lang="en-US" sz="2800" i="1" dirty="0" smtClean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many animal </a:t>
            </a:r>
            <a:r>
              <a:rPr lang="en-US" sz="2800" i="1" dirty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species. Each plant supports the ecosystem and biodiversity of the local area. We </a:t>
            </a:r>
            <a:r>
              <a:rPr lang="en-US" sz="2800" i="1" dirty="0" smtClean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can help </a:t>
            </a:r>
            <a:r>
              <a:rPr lang="en-US" sz="2800" i="1" dirty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by researching the local flora, and planting more native </a:t>
            </a:r>
            <a:r>
              <a:rPr lang="en-US" sz="2800" i="1" dirty="0" smtClean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plants.</a:t>
            </a:r>
            <a:endParaRPr lang="en-US" sz="2800" dirty="0">
              <a:solidFill>
                <a:schemeClr val="accent2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364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2287" y="2331678"/>
            <a:ext cx="97197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Why is it important? How will it help protect local biodiversity? What can you do to help? </a:t>
            </a: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cs typeface="Arial" panose="020B0604020202020204" pitchFamily="34" charset="0"/>
              </a:rPr>
              <a:t>Work in groups. Your class is on a field trip to a national park. Read the situations below and think of some possible responses. Provide reasons for each answer. 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09" y="2706712"/>
            <a:ext cx="11468239" cy="743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09" y="3340675"/>
            <a:ext cx="11744331" cy="20830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6465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LESS 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82738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cs typeface="Arial" panose="020B0604020202020204" pitchFamily="34" charset="0"/>
              </a:rPr>
              <a:t>Report your answer to the whole class. Vote for the best answer. 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15" y="2063467"/>
            <a:ext cx="4178369" cy="37997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6465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LESS 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How to protect local biodiversity;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Vocabulary to talk about how to protect local biodiversity.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Prepare for Lesson 5 - Unit 10.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facebook.com/sachmem.vn/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57182" y="5969377"/>
            <a:ext cx="587763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SPEAKING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722417" y="3980965"/>
            <a:ext cx="927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Ways to protect local biodiversity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4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The ecosystem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182532" y="1160269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5046" y="2587125"/>
            <a:ext cx="2199967" cy="747097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ea typeface="Adobe Gothic Std B" panose="020B0800000000000000" pitchFamily="34" charset="-128"/>
              </a:rPr>
              <a:t>CONTROLLED PRACTICE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63600" y="4060743"/>
            <a:ext cx="2202699" cy="85615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ea typeface="Adobe Gothic Std B" panose="020B0800000000000000" pitchFamily="34" charset="-128"/>
              </a:rPr>
              <a:t>LESS CONTROLLED PRACTICE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3" y="1218664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</a:rPr>
              <a:t>Watch a video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2" y="2353487"/>
            <a:ext cx="4879384" cy="13887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1. Which of the followings are ways to protect local biodiversity?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Task </a:t>
            </a:r>
            <a:r>
              <a:rPr lang="en-US" sz="2000" dirty="0">
                <a:solidFill>
                  <a:schemeClr val="tx1"/>
                </a:solidFill>
              </a:rPr>
              <a:t>2.</a:t>
            </a:r>
            <a:r>
              <a:rPr lang="en-US" sz="2000" b="1" dirty="0"/>
              <a:t> </a:t>
            </a:r>
            <a:r>
              <a:rPr lang="en-US" sz="2000" dirty="0">
                <a:solidFill>
                  <a:schemeClr val="tx1"/>
                </a:solidFill>
              </a:rPr>
              <a:t>Choose a way to protect local biodiversity from the list in Task </a:t>
            </a:r>
            <a:r>
              <a:rPr lang="en-US" sz="2000" dirty="0" smtClean="0">
                <a:solidFill>
                  <a:schemeClr val="tx1"/>
                </a:solidFill>
              </a:rPr>
              <a:t>1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1" y="4060743"/>
            <a:ext cx="4879385" cy="11686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Task </a:t>
            </a:r>
            <a:r>
              <a:rPr lang="en-GB" sz="2000" dirty="0" smtClean="0">
                <a:solidFill>
                  <a:schemeClr val="tx1"/>
                </a:solidFill>
              </a:rPr>
              <a:t>3: Read the situations and think of possible responses.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Task 4. Report your answer to the whole class.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66299" y="1487971"/>
            <a:ext cx="848731" cy="1099154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64950" y="2960673"/>
            <a:ext cx="850096" cy="110006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66299" y="5622841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066299" y="4488820"/>
            <a:ext cx="1091500" cy="113402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644085" y="307352"/>
            <a:ext cx="3407448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SPEAKING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4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9579" y="305936"/>
            <a:ext cx="573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3056" y="5466870"/>
            <a:ext cx="8453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What did the group of students do in the video to protect biodiversity</a:t>
            </a:r>
            <a:r>
              <a:rPr lang="en-US" sz="3600" i="1" dirty="0" smtClean="0"/>
              <a:t>?</a:t>
            </a:r>
            <a:endParaRPr lang="en-US" sz="3600" dirty="0"/>
          </a:p>
        </p:txBody>
      </p:sp>
      <p:pic>
        <p:nvPicPr>
          <p:cNvPr id="4" name="Learning to protect biodivers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7151" y="1013822"/>
            <a:ext cx="7725025" cy="434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2804" y="1963886"/>
            <a:ext cx="105703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/>
              <a:t>Suggested answers:</a:t>
            </a:r>
            <a:endParaRPr lang="en-US" sz="4000" dirty="0"/>
          </a:p>
          <a:p>
            <a:r>
              <a:rPr lang="en-US" sz="4000" i="1" dirty="0"/>
              <a:t>- Discuss reasons for deforestation and the effects</a:t>
            </a:r>
            <a:endParaRPr lang="en-US" sz="4000" dirty="0"/>
          </a:p>
          <a:p>
            <a:r>
              <a:rPr lang="en-US" sz="4000" i="1" dirty="0"/>
              <a:t>- Develop a list of actions to restore the forest</a:t>
            </a:r>
            <a:endParaRPr lang="en-US" sz="4000" dirty="0"/>
          </a:p>
          <a:p>
            <a:r>
              <a:rPr lang="en-US" sz="4000" i="1" dirty="0"/>
              <a:t>- Animate a community radio program</a:t>
            </a:r>
            <a:endParaRPr lang="en-US" sz="4000" dirty="0"/>
          </a:p>
          <a:p>
            <a:r>
              <a:rPr lang="en-US" sz="4000" i="1" dirty="0"/>
              <a:t>- Organize role-play activities to raise awareness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88877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01767" y="1538093"/>
            <a:ext cx="6026459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chemeClr val="accent2"/>
                </a:solidFill>
              </a:rPr>
              <a:t>mass tourism </a:t>
            </a:r>
            <a:r>
              <a:rPr lang="en-US" sz="4400" b="1" dirty="0">
                <a:solidFill>
                  <a:schemeClr val="accent2"/>
                </a:solidFill>
              </a:rPr>
              <a:t>(</a:t>
            </a:r>
            <a:r>
              <a:rPr lang="en-US" sz="4400" b="1" dirty="0" err="1">
                <a:solidFill>
                  <a:schemeClr val="accent2"/>
                </a:solidFill>
              </a:rPr>
              <a:t>n.phr</a:t>
            </a:r>
            <a:r>
              <a:rPr lang="en-US" sz="4400" b="1" dirty="0">
                <a:solidFill>
                  <a:schemeClr val="accent2"/>
                </a:solidFill>
              </a:rPr>
              <a:t>)</a:t>
            </a:r>
            <a:endParaRPr lang="en-US" sz="44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6850" y="4225232"/>
            <a:ext cx="631629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 kind of tourism in which there is huge gathering of tourist in a destination and creates huge impact upon its carrying capacity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3556" y="2475251"/>
            <a:ext cx="3502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/mæs ˈtʊərɪzəm/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364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607" y="2288308"/>
            <a:ext cx="5335872" cy="3687247"/>
          </a:xfrm>
          <a:prstGeom prst="rect">
            <a:avLst/>
          </a:prstGeom>
        </p:spPr>
      </p:pic>
      <p:pic>
        <p:nvPicPr>
          <p:cNvPr id="5" name="ma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59733" y="3285067"/>
            <a:ext cx="776680" cy="7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76480" y="1562056"/>
            <a:ext cx="7398914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chemeClr val="accent2"/>
                </a:solidFill>
              </a:rPr>
              <a:t>carbon footprint  </a:t>
            </a:r>
            <a:r>
              <a:rPr lang="en-US" sz="4400" b="1" dirty="0">
                <a:solidFill>
                  <a:schemeClr val="accent2"/>
                </a:solidFill>
              </a:rPr>
              <a:t>(</a:t>
            </a:r>
            <a:r>
              <a:rPr lang="en-US" sz="4400" b="1" dirty="0" err="1">
                <a:solidFill>
                  <a:schemeClr val="accent2"/>
                </a:solidFill>
              </a:rPr>
              <a:t>n.phr</a:t>
            </a:r>
            <a:r>
              <a:rPr lang="en-US" sz="4400" b="1" dirty="0">
                <a:solidFill>
                  <a:schemeClr val="accent2"/>
                </a:solidFill>
              </a:rPr>
              <a:t>)</a:t>
            </a:r>
            <a:endParaRPr lang="en-US" sz="44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0976" y="4601885"/>
            <a:ext cx="60435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 measure of the amount of carbon dioxide that is produced by the activities of a person or company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79662" y="2588273"/>
            <a:ext cx="3822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/ˌkɑːbən ˈfʊtprɪnt/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055" y="2968583"/>
            <a:ext cx="4700724" cy="2276058"/>
          </a:xfrm>
          <a:prstGeom prst="rect">
            <a:avLst/>
          </a:prstGeom>
        </p:spPr>
      </p:pic>
      <p:pic>
        <p:nvPicPr>
          <p:cNvPr id="5" name="carb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9397" y="3374281"/>
            <a:ext cx="886540" cy="886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364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33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accent2"/>
                </a:solidFill>
              </a:rPr>
              <a:t>shelter (n) </a:t>
            </a:r>
            <a:endParaRPr lang="en-US" sz="60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684" y="4558066"/>
            <a:ext cx="58280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structure built to give protection, especially from the weather or from attack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1562" y="2838549"/>
            <a:ext cx="2016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/ˈʃeltə(r)/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624" y="1901314"/>
            <a:ext cx="5134692" cy="3905795"/>
          </a:xfrm>
          <a:prstGeom prst="rect">
            <a:avLst/>
          </a:prstGeom>
        </p:spPr>
      </p:pic>
      <p:pic>
        <p:nvPicPr>
          <p:cNvPr id="5" name="shel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5733" y="3546234"/>
            <a:ext cx="752945" cy="752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364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8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04176" y="160760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accent2"/>
                </a:solidFill>
              </a:rPr>
              <a:t>native (</a:t>
            </a:r>
            <a:r>
              <a:rPr lang="en-US" sz="6000" b="1" dirty="0" err="1">
                <a:solidFill>
                  <a:schemeClr val="accent2"/>
                </a:solidFill>
              </a:rPr>
              <a:t>adj</a:t>
            </a:r>
            <a:r>
              <a:rPr lang="en-US" sz="6000" b="1" dirty="0">
                <a:solidFill>
                  <a:schemeClr val="accent2"/>
                </a:solidFill>
              </a:rPr>
              <a:t>) </a:t>
            </a:r>
            <a:endParaRPr lang="en-US" sz="60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5925" y="4762306"/>
            <a:ext cx="60705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(of animals and plants) existing naturally in a place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3283" y="2720056"/>
            <a:ext cx="1875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neɪtɪv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475" y="1723229"/>
            <a:ext cx="5268060" cy="4067743"/>
          </a:xfrm>
          <a:prstGeom prst="rect">
            <a:avLst/>
          </a:prstGeom>
        </p:spPr>
      </p:pic>
      <p:pic>
        <p:nvPicPr>
          <p:cNvPr id="6" name="nati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1811" y="3531334"/>
            <a:ext cx="735857" cy="7358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364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2974</TotalTime>
  <Words>563</Words>
  <Application>Microsoft Office PowerPoint</Application>
  <PresentationFormat>Widescreen</PresentationFormat>
  <Paragraphs>104</Paragraphs>
  <Slides>17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193</cp:revision>
  <dcterms:created xsi:type="dcterms:W3CDTF">2020-12-09T02:04:09Z</dcterms:created>
  <dcterms:modified xsi:type="dcterms:W3CDTF">2023-07-10T10:36:24Z</dcterms:modified>
</cp:coreProperties>
</file>