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sldIdLst>
    <p:sldId id="256" r:id="rId4"/>
    <p:sldId id="259" r:id="rId5"/>
    <p:sldId id="266" r:id="rId6"/>
    <p:sldId id="260" r:id="rId7"/>
    <p:sldId id="271" r:id="rId8"/>
    <p:sldId id="281" r:id="rId9"/>
    <p:sldId id="282" r:id="rId10"/>
    <p:sldId id="283" r:id="rId11"/>
    <p:sldId id="284" r:id="rId12"/>
    <p:sldId id="285" r:id="rId13"/>
    <p:sldId id="264" r:id="rId14"/>
    <p:sldId id="287" r:id="rId15"/>
    <p:sldId id="286" r:id="rId16"/>
    <p:sldId id="288" r:id="rId17"/>
    <p:sldId id="257" r:id="rId18"/>
    <p:sldId id="274" r:id="rId19"/>
    <p:sldId id="267" r:id="rId20"/>
    <p:sldId id="263" r:id="rId21"/>
    <p:sldId id="270" r:id="rId22"/>
    <p:sldId id="279" r:id="rId23"/>
    <p:sldId id="280" r:id="rId24"/>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UTM Avo" panose="02040603050506020204" pitchFamily="18" charset="0"/>
      <p:regular r:id="rId31"/>
      <p:bold r:id="rId32"/>
      <p:italic r:id="rId33"/>
      <p:boldItalic r:id="rId34"/>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41" autoAdjust="0"/>
    <p:restoredTop sz="94643"/>
  </p:normalViewPr>
  <p:slideViewPr>
    <p:cSldViewPr snapToGrid="0">
      <p:cViewPr varScale="1">
        <p:scale>
          <a:sx n="73" d="100"/>
          <a:sy n="73" d="100"/>
        </p:scale>
        <p:origin x="72"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ieng-viet-4-tap-2/1/388/43/"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ieng-viet-4-tap-2/1/388/43/"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43/"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3.jpg"/><Relationship Id="rId1" Type="http://schemas.openxmlformats.org/officeDocument/2006/relationships/slideLayout" Target="../slideLayouts/slideLayout23.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43/"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hoc10.vn/doc-sach/tieng-viet-4-tap-2/1/388/4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12" name="Title 1">
            <a:extLst>
              <a:ext uri="{FF2B5EF4-FFF2-40B4-BE49-F238E27FC236}">
                <a16:creationId xmlns:a16="http://schemas.microsoft.com/office/drawing/2014/main" id="{E63D72D3-0655-742A-1739-650672E1426A}"/>
              </a:ext>
            </a:extLst>
          </p:cNvPr>
          <p:cNvSpPr>
            <a:spLocks noGrp="1"/>
          </p:cNvSpPr>
          <p:nvPr>
            <p:ph type="ctrTitle"/>
          </p:nvPr>
        </p:nvSpPr>
        <p:spPr>
          <a:xfrm>
            <a:off x="1524000" y="1794374"/>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24</a:t>
            </a:r>
          </a:p>
        </p:txBody>
      </p:sp>
      <p:sp>
        <p:nvSpPr>
          <p:cNvPr id="16" name="Subtitle 2">
            <a:extLst>
              <a:ext uri="{FF2B5EF4-FFF2-40B4-BE49-F238E27FC236}">
                <a16:creationId xmlns:a16="http://schemas.microsoft.com/office/drawing/2014/main" id="{2B695205-2C54-FA03-4CF6-6BFEC220057E}"/>
              </a:ext>
            </a:extLst>
          </p:cNvPr>
          <p:cNvSpPr>
            <a:spLocks noGrp="1"/>
          </p:cNvSpPr>
          <p:nvPr>
            <p:ph type="subTitle" idx="1"/>
          </p:nvPr>
        </p:nvSpPr>
        <p:spPr>
          <a:xfrm>
            <a:off x="762000" y="3137624"/>
            <a:ext cx="10668000" cy="2989730"/>
          </a:xfrm>
        </p:spPr>
        <p:txBody>
          <a:bodyPr>
            <a:normAutofit/>
          </a:bodyPr>
          <a:lstStyle/>
          <a:p>
            <a:pPr>
              <a:lnSpc>
                <a:spcPct val="15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4: </a:t>
            </a:r>
            <a:r>
              <a:rPr lang="en-US" sz="5400" b="1" dirty="0" err="1">
                <a:solidFill>
                  <a:srgbClr val="FF0000"/>
                </a:solidFill>
                <a:latin typeface="UTM Avo" panose="02040603050506020204" pitchFamily="18" charset="0"/>
              </a:rPr>
              <a:t>Có</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thể</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bạn</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đã</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biết</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177;p12">
            <a:extLst>
              <a:ext uri="{FF2B5EF4-FFF2-40B4-BE49-F238E27FC236}">
                <a16:creationId xmlns:a16="http://schemas.microsoft.com/office/drawing/2014/main" id="{D26933DF-A5FE-CA06-A105-D0D50E1723DC}"/>
              </a:ext>
            </a:extLst>
          </p:cNvPr>
          <p:cNvSpPr txBox="1"/>
          <p:nvPr/>
        </p:nvSpPr>
        <p:spPr>
          <a:xfrm>
            <a:off x="634206" y="1714159"/>
            <a:ext cx="6654801" cy="1169525"/>
          </a:xfrm>
          <a:prstGeom prst="rect">
            <a:avLst/>
          </a:prstGeom>
          <a:noFill/>
          <a:ln>
            <a:noFill/>
          </a:ln>
        </p:spPr>
        <p:txBody>
          <a:bodyPr spcFirstLastPara="1" wrap="square" lIns="60950" tIns="30467" rIns="60950" bIns="30467" anchor="t" anchorCtr="0">
            <a:spAutoFit/>
          </a:bodyPr>
          <a:lstStyle/>
          <a:p>
            <a:pPr algn="ctr">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Câu 2. Bài đọc giới thiệu những cây cầu trên theo trình tự nào?</a:t>
            </a:r>
            <a:endParaRPr sz="2400" b="1" kern="0" dirty="0">
              <a:solidFill>
                <a:srgbClr val="000000"/>
              </a:solidFill>
              <a:latin typeface="UTM Avo" panose="02040603050506020204" pitchFamily="18"/>
              <a:cs typeface="Arial"/>
              <a:sym typeface="Arial"/>
            </a:endParaRPr>
          </a:p>
        </p:txBody>
      </p:sp>
      <p:sp>
        <p:nvSpPr>
          <p:cNvPr id="10" name="Google Shape;178;p12">
            <a:extLst>
              <a:ext uri="{FF2B5EF4-FFF2-40B4-BE49-F238E27FC236}">
                <a16:creationId xmlns:a16="http://schemas.microsoft.com/office/drawing/2014/main" id="{7E9CD84C-180D-0C47-31F3-C9697FBE525E}"/>
              </a:ext>
            </a:extLst>
          </p:cNvPr>
          <p:cNvSpPr/>
          <p:nvPr/>
        </p:nvSpPr>
        <p:spPr>
          <a:xfrm>
            <a:off x="634206" y="2883684"/>
            <a:ext cx="6654801" cy="3570398"/>
          </a:xfrm>
          <a:prstGeom prst="wedgeRectCallout">
            <a:avLst>
              <a:gd name="adj1" fmla="val -21229"/>
              <a:gd name="adj2" fmla="val 56221"/>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000000"/>
                </a:solidFill>
                <a:effectLst/>
                <a:uLnTx/>
                <a:uFillTx/>
                <a:latin typeface="UTM Avo" panose="02040603050506020204" pitchFamily="18"/>
                <a:cs typeface="Arial"/>
                <a:sym typeface="Arial"/>
              </a:rPr>
              <a:t>Bài đọc giới thiệu những cây cầu trên theo trình tự: </a:t>
            </a:r>
            <a:r>
              <a:rPr kumimoji="0" lang="vi-VN" sz="2200" b="0" i="0" u="none" strike="noStrike" kern="0" cap="none" spc="0" normalizeH="0" baseline="0" noProof="0" dirty="0">
                <a:ln>
                  <a:noFill/>
                </a:ln>
                <a:solidFill>
                  <a:srgbClr val="000000"/>
                </a:solidFill>
                <a:effectLst/>
                <a:uLnTx/>
                <a:uFillTx/>
                <a:latin typeface="UTM Avo" panose="02040603050506020204" pitchFamily="18"/>
                <a:cs typeface="Arial"/>
                <a:sym typeface="Arial"/>
              </a:rPr>
              <a:t>Đó là những cây cầu ở miền Bắc, miền Trung và miền Nam nước ta. Bài đọc giới thiệu các cây cầu theo trình tự không gian: cầu Cần Thơ ở miền Nam, cầu Rồng ở miền Trung, cầu Vĩnh Tuy ở miền Bắc. </a:t>
            </a:r>
            <a:endParaRPr kumimoji="0" sz="2200" b="0" i="0" u="none" strike="noStrike" kern="0" cap="none" spc="0" normalizeH="0" baseline="0" noProof="0" dirty="0">
              <a:ln>
                <a:noFill/>
              </a:ln>
              <a:solidFill>
                <a:srgbClr val="FFFFFF"/>
              </a:solidFill>
              <a:effectLst/>
              <a:uLnTx/>
              <a:uFillTx/>
              <a:latin typeface="UTM Avo" panose="02040603050506020204" pitchFamily="18"/>
              <a:cs typeface="Arial"/>
              <a:sym typeface="Arial"/>
            </a:endParaRPr>
          </a:p>
        </p:txBody>
      </p:sp>
      <p:pic>
        <p:nvPicPr>
          <p:cNvPr id="11" name="Google Shape;179;p12" descr="Cầu Cần Thơ 2 bắc qua sông Hậu sẽ được xây dựng giai đoạn 2026-2030">
            <a:extLst>
              <a:ext uri="{FF2B5EF4-FFF2-40B4-BE49-F238E27FC236}">
                <a16:creationId xmlns:a16="http://schemas.microsoft.com/office/drawing/2014/main" id="{99851EC8-FCA7-B914-89F1-ACFFB0AD7E7D}"/>
              </a:ext>
            </a:extLst>
          </p:cNvPr>
          <p:cNvPicPr preferRelativeResize="0"/>
          <p:nvPr/>
        </p:nvPicPr>
        <p:blipFill rotWithShape="1">
          <a:blip r:embed="rId3">
            <a:alphaModFix/>
          </a:blip>
          <a:srcRect/>
          <a:stretch/>
        </p:blipFill>
        <p:spPr>
          <a:xfrm>
            <a:off x="7780222" y="1591033"/>
            <a:ext cx="2489200" cy="149352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2" name="Google Shape;180;p12" descr="Cầu Rồng Đà Nẵng: Chia Sẻ Kinh Nghiệm Du Lịch A – Z | TIKI">
            <a:extLst>
              <a:ext uri="{FF2B5EF4-FFF2-40B4-BE49-F238E27FC236}">
                <a16:creationId xmlns:a16="http://schemas.microsoft.com/office/drawing/2014/main" id="{E2592423-9009-1396-5318-955FFFE42189}"/>
              </a:ext>
            </a:extLst>
          </p:cNvPr>
          <p:cNvPicPr preferRelativeResize="0"/>
          <p:nvPr/>
        </p:nvPicPr>
        <p:blipFill rotWithShape="1">
          <a:blip r:embed="rId4">
            <a:alphaModFix/>
          </a:blip>
          <a:srcRect/>
          <a:stretch/>
        </p:blipFill>
        <p:spPr>
          <a:xfrm>
            <a:off x="9601994" y="3167021"/>
            <a:ext cx="2235200" cy="160189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3" name="Google Shape;181;p12" descr="Toàn cảnh giao thông cầu Vĩnh Tuy trước khi xây cầu Vĩnh Tuy 2">
            <a:extLst>
              <a:ext uri="{FF2B5EF4-FFF2-40B4-BE49-F238E27FC236}">
                <a16:creationId xmlns:a16="http://schemas.microsoft.com/office/drawing/2014/main" id="{3AF9D2BC-B222-C73C-9238-76C91A4D8D46}"/>
              </a:ext>
            </a:extLst>
          </p:cNvPr>
          <p:cNvPicPr preferRelativeResize="0"/>
          <p:nvPr/>
        </p:nvPicPr>
        <p:blipFill rotWithShape="1">
          <a:blip r:embed="rId5">
            <a:alphaModFix/>
          </a:blip>
          <a:srcRect/>
          <a:stretch/>
        </p:blipFill>
        <p:spPr>
          <a:xfrm>
            <a:off x="7763289" y="4870512"/>
            <a:ext cx="3118611" cy="175303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48194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87;p13">
            <a:extLst>
              <a:ext uri="{FF2B5EF4-FFF2-40B4-BE49-F238E27FC236}">
                <a16:creationId xmlns:a16="http://schemas.microsoft.com/office/drawing/2014/main" id="{BA86A2F2-F0A4-E29C-AB22-12E0D4EFF971}"/>
              </a:ext>
            </a:extLst>
          </p:cNvPr>
          <p:cNvSpPr txBox="1"/>
          <p:nvPr/>
        </p:nvSpPr>
        <p:spPr>
          <a:xfrm>
            <a:off x="863600" y="1651026"/>
            <a:ext cx="10464799"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b="1" kern="0">
                <a:solidFill>
                  <a:srgbClr val="000000"/>
                </a:solidFill>
                <a:latin typeface="UTM Avo" panose="02040603050506020204" pitchFamily="18"/>
                <a:cs typeface="Arial"/>
                <a:sym typeface="Arial"/>
              </a:rPr>
              <a:t>Câu 3. Kể tên một số cây cầu khác trên đất nước ta mà em biết.</a:t>
            </a:r>
            <a:endParaRPr sz="2400" b="1" kern="0">
              <a:solidFill>
                <a:srgbClr val="000000"/>
              </a:solidFill>
              <a:latin typeface="UTM Avo" panose="02040603050506020204" pitchFamily="18"/>
              <a:cs typeface="Arial"/>
              <a:sym typeface="Arial"/>
            </a:endParaRPr>
          </a:p>
        </p:txBody>
      </p:sp>
      <p:sp>
        <p:nvSpPr>
          <p:cNvPr id="8" name="Google Shape;188;p13">
            <a:extLst>
              <a:ext uri="{FF2B5EF4-FFF2-40B4-BE49-F238E27FC236}">
                <a16:creationId xmlns:a16="http://schemas.microsoft.com/office/drawing/2014/main" id="{FF602118-899B-E621-0149-A676F27515EC}"/>
              </a:ext>
            </a:extLst>
          </p:cNvPr>
          <p:cNvSpPr/>
          <p:nvPr/>
        </p:nvSpPr>
        <p:spPr>
          <a:xfrm>
            <a:off x="1975532" y="2228271"/>
            <a:ext cx="3251201" cy="912107"/>
          </a:xfrm>
          <a:prstGeom prst="wedgeRectCallout">
            <a:avLst>
              <a:gd name="adj1" fmla="val -21229"/>
              <a:gd name="adj2" fmla="val 56221"/>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Cầu Thăng Long</a:t>
            </a:r>
            <a:endParaRPr kumimoji="0" sz="22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pic>
        <p:nvPicPr>
          <p:cNvPr id="9" name="Google Shape;189;p13" descr="Hà Nội: Cấm ô tô qua cầu Thăng Long trong 3 đêm 26 - 28/8 | Báo Đấu thầu">
            <a:extLst>
              <a:ext uri="{FF2B5EF4-FFF2-40B4-BE49-F238E27FC236}">
                <a16:creationId xmlns:a16="http://schemas.microsoft.com/office/drawing/2014/main" id="{0AC799A4-DC3E-9B93-6737-A9549FD3CA4E}"/>
              </a:ext>
            </a:extLst>
          </p:cNvPr>
          <p:cNvPicPr preferRelativeResize="0"/>
          <p:nvPr/>
        </p:nvPicPr>
        <p:blipFill rotWithShape="1">
          <a:blip r:embed="rId3">
            <a:alphaModFix/>
          </a:blip>
          <a:srcRect/>
          <a:stretch/>
        </p:blipFill>
        <p:spPr>
          <a:xfrm>
            <a:off x="1224003" y="3429000"/>
            <a:ext cx="4754257" cy="30988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 name="Google Shape;190;p13">
            <a:extLst>
              <a:ext uri="{FF2B5EF4-FFF2-40B4-BE49-F238E27FC236}">
                <a16:creationId xmlns:a16="http://schemas.microsoft.com/office/drawing/2014/main" id="{BDAB5E86-740D-3B4A-E8CC-F87E5C16AB4E}"/>
              </a:ext>
            </a:extLst>
          </p:cNvPr>
          <p:cNvSpPr/>
          <p:nvPr/>
        </p:nvSpPr>
        <p:spPr>
          <a:xfrm>
            <a:off x="6965269" y="2228270"/>
            <a:ext cx="3251201" cy="912107"/>
          </a:xfrm>
          <a:prstGeom prst="wedgeRectCallout">
            <a:avLst>
              <a:gd name="adj1" fmla="val -21229"/>
              <a:gd name="adj2" fmla="val 56221"/>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Cầu Hoàng Văn Thụ</a:t>
            </a:r>
            <a:endParaRPr kumimoji="0" sz="22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pic>
        <p:nvPicPr>
          <p:cNvPr id="11" name="Google Shape;191;p13" descr="Công trình cầu Hoàng Văn Thụ lung linh rực rỡ vào ban đêm">
            <a:extLst>
              <a:ext uri="{FF2B5EF4-FFF2-40B4-BE49-F238E27FC236}">
                <a16:creationId xmlns:a16="http://schemas.microsoft.com/office/drawing/2014/main" id="{A90086F7-B474-767F-089A-310442084345}"/>
              </a:ext>
            </a:extLst>
          </p:cNvPr>
          <p:cNvPicPr preferRelativeResize="0"/>
          <p:nvPr/>
        </p:nvPicPr>
        <p:blipFill rotWithShape="1">
          <a:blip r:embed="rId4">
            <a:alphaModFix/>
          </a:blip>
          <a:srcRect/>
          <a:stretch/>
        </p:blipFill>
        <p:spPr>
          <a:xfrm>
            <a:off x="6497597" y="3429000"/>
            <a:ext cx="4470400" cy="30988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87;p13">
            <a:extLst>
              <a:ext uri="{FF2B5EF4-FFF2-40B4-BE49-F238E27FC236}">
                <a16:creationId xmlns:a16="http://schemas.microsoft.com/office/drawing/2014/main" id="{BA86A2F2-F0A4-E29C-AB22-12E0D4EFF971}"/>
              </a:ext>
            </a:extLst>
          </p:cNvPr>
          <p:cNvSpPr txBox="1"/>
          <p:nvPr/>
        </p:nvSpPr>
        <p:spPr>
          <a:xfrm>
            <a:off x="863600" y="1651026"/>
            <a:ext cx="10464799" cy="430861"/>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400" b="1" kern="0">
                <a:solidFill>
                  <a:srgbClr val="000000"/>
                </a:solidFill>
                <a:latin typeface="UTM Avo" panose="02040603050506020204" pitchFamily="18"/>
                <a:cs typeface="Arial"/>
                <a:sym typeface="Arial"/>
              </a:rPr>
              <a:t>Câu 3. Kể tên một số cây cầu khác trên đất nước ta mà em biết.</a:t>
            </a:r>
            <a:endParaRPr sz="2400" b="1" kern="0">
              <a:solidFill>
                <a:srgbClr val="000000"/>
              </a:solidFill>
              <a:latin typeface="UTM Avo" panose="02040603050506020204" pitchFamily="18"/>
              <a:cs typeface="Arial"/>
              <a:sym typeface="Arial"/>
            </a:endParaRPr>
          </a:p>
        </p:txBody>
      </p:sp>
      <p:sp>
        <p:nvSpPr>
          <p:cNvPr id="2" name="Google Shape;198;p14">
            <a:extLst>
              <a:ext uri="{FF2B5EF4-FFF2-40B4-BE49-F238E27FC236}">
                <a16:creationId xmlns:a16="http://schemas.microsoft.com/office/drawing/2014/main" id="{F5524FB8-6895-A053-8DF5-6367A7241947}"/>
              </a:ext>
            </a:extLst>
          </p:cNvPr>
          <p:cNvSpPr/>
          <p:nvPr/>
        </p:nvSpPr>
        <p:spPr>
          <a:xfrm>
            <a:off x="1402127" y="2212055"/>
            <a:ext cx="3251201" cy="912107"/>
          </a:xfrm>
          <a:prstGeom prst="wedgeRectCallout">
            <a:avLst>
              <a:gd name="adj1" fmla="val -21229"/>
              <a:gd name="adj2" fmla="val 56221"/>
            </a:avLst>
          </a:prstGeom>
          <a:solidFill>
            <a:schemeClr val="lt1"/>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algn="ctr">
              <a:lnSpc>
                <a:spcPct val="150000"/>
              </a:lnSpc>
            </a:pPr>
            <a:r>
              <a:rPr lang="vi-VN" sz="2200">
                <a:solidFill>
                  <a:schemeClr val="bg1"/>
                </a:solidFill>
                <a:latin typeface="UTM Avo" panose="02040603050506020204" pitchFamily="18"/>
              </a:rPr>
              <a:t>Cầu Chương Dương</a:t>
            </a:r>
            <a:endParaRPr sz="2200">
              <a:solidFill>
                <a:schemeClr val="bg1"/>
              </a:solidFill>
              <a:latin typeface="UTM Avo" panose="02040603050506020204" pitchFamily="18"/>
            </a:endParaRPr>
          </a:p>
        </p:txBody>
      </p:sp>
      <p:sp>
        <p:nvSpPr>
          <p:cNvPr id="3" name="Google Shape;199;p14">
            <a:extLst>
              <a:ext uri="{FF2B5EF4-FFF2-40B4-BE49-F238E27FC236}">
                <a16:creationId xmlns:a16="http://schemas.microsoft.com/office/drawing/2014/main" id="{391A1D92-E99F-9DD5-4EBB-AC6814B2C47C}"/>
              </a:ext>
            </a:extLst>
          </p:cNvPr>
          <p:cNvSpPr/>
          <p:nvPr/>
        </p:nvSpPr>
        <p:spPr>
          <a:xfrm>
            <a:off x="7037821" y="2212055"/>
            <a:ext cx="3251201" cy="912107"/>
          </a:xfrm>
          <a:prstGeom prst="wedgeRectCallout">
            <a:avLst>
              <a:gd name="adj1" fmla="val -21229"/>
              <a:gd name="adj2" fmla="val 56221"/>
            </a:avLst>
          </a:prstGeom>
          <a:solidFill>
            <a:schemeClr val="lt1"/>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algn="ctr">
              <a:lnSpc>
                <a:spcPct val="150000"/>
              </a:lnSpc>
            </a:pPr>
            <a:r>
              <a:rPr lang="vi-VN" sz="2200">
                <a:solidFill>
                  <a:schemeClr val="bg1"/>
                </a:solidFill>
                <a:latin typeface="UTM Avo" panose="02040603050506020204" pitchFamily="18"/>
              </a:rPr>
              <a:t>Cầu Thuận Phước</a:t>
            </a:r>
            <a:endParaRPr sz="2200">
              <a:solidFill>
                <a:schemeClr val="bg1"/>
              </a:solidFill>
              <a:latin typeface="UTM Avo" panose="02040603050506020204" pitchFamily="18"/>
            </a:endParaRPr>
          </a:p>
        </p:txBody>
      </p:sp>
      <p:pic>
        <p:nvPicPr>
          <p:cNvPr id="4" name="Google Shape;200;p14" descr="Cầu Chương Dương - chứng nhân sự đổi mới của Thủ đô">
            <a:extLst>
              <a:ext uri="{FF2B5EF4-FFF2-40B4-BE49-F238E27FC236}">
                <a16:creationId xmlns:a16="http://schemas.microsoft.com/office/drawing/2014/main" id="{3BC734B2-1E43-12F8-D7D7-55A4EED1EFC7}"/>
              </a:ext>
            </a:extLst>
          </p:cNvPr>
          <p:cNvPicPr preferRelativeResize="0"/>
          <p:nvPr/>
        </p:nvPicPr>
        <p:blipFill rotWithShape="1">
          <a:blip r:embed="rId3">
            <a:alphaModFix/>
          </a:blip>
          <a:srcRect/>
          <a:stretch/>
        </p:blipFill>
        <p:spPr>
          <a:xfrm>
            <a:off x="627328" y="3429000"/>
            <a:ext cx="4800799" cy="32221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 name="Google Shape;201;p14" descr="Cầu Thuận Phước – Wikipedia tiếng Việt">
            <a:extLst>
              <a:ext uri="{FF2B5EF4-FFF2-40B4-BE49-F238E27FC236}">
                <a16:creationId xmlns:a16="http://schemas.microsoft.com/office/drawing/2014/main" id="{7A43A931-E822-9414-D93F-FE79DC74AD9E}"/>
              </a:ext>
            </a:extLst>
          </p:cNvPr>
          <p:cNvPicPr preferRelativeResize="0"/>
          <p:nvPr/>
        </p:nvPicPr>
        <p:blipFill rotWithShape="1">
          <a:blip r:embed="rId4">
            <a:alphaModFix/>
          </a:blip>
          <a:srcRect/>
          <a:stretch/>
        </p:blipFill>
        <p:spPr>
          <a:xfrm>
            <a:off x="5726716" y="3429000"/>
            <a:ext cx="5873413" cy="322215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2003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07;p15">
            <a:extLst>
              <a:ext uri="{FF2B5EF4-FFF2-40B4-BE49-F238E27FC236}">
                <a16:creationId xmlns:a16="http://schemas.microsoft.com/office/drawing/2014/main" id="{FB5CE38B-C226-89BC-797C-A3C17BD8D66D}"/>
              </a:ext>
            </a:extLst>
          </p:cNvPr>
          <p:cNvSpPr txBox="1"/>
          <p:nvPr/>
        </p:nvSpPr>
        <p:spPr>
          <a:xfrm>
            <a:off x="863600" y="1610718"/>
            <a:ext cx="10464799" cy="1169525"/>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Câu 4. Theo em, sự xuất hiện của những cây cầu hiện đại có ý nghĩa như thế nào?</a:t>
            </a:r>
            <a:endParaRPr sz="2400" b="1" kern="0" dirty="0">
              <a:solidFill>
                <a:srgbClr val="000000"/>
              </a:solidFill>
              <a:latin typeface="UTM Avo" panose="02040603050506020204" pitchFamily="18"/>
              <a:cs typeface="Arial"/>
              <a:sym typeface="Arial"/>
            </a:endParaRPr>
          </a:p>
        </p:txBody>
      </p:sp>
      <p:sp>
        <p:nvSpPr>
          <p:cNvPr id="6" name="Google Shape;208;p15">
            <a:extLst>
              <a:ext uri="{FF2B5EF4-FFF2-40B4-BE49-F238E27FC236}">
                <a16:creationId xmlns:a16="http://schemas.microsoft.com/office/drawing/2014/main" id="{ABB10178-F716-E500-2050-2622FF7FAA3B}"/>
              </a:ext>
            </a:extLst>
          </p:cNvPr>
          <p:cNvSpPr/>
          <p:nvPr/>
        </p:nvSpPr>
        <p:spPr>
          <a:xfrm>
            <a:off x="863600" y="2931181"/>
            <a:ext cx="5334001" cy="3158067"/>
          </a:xfrm>
          <a:prstGeom prst="wedgeRectCallout">
            <a:avLst>
              <a:gd name="adj1" fmla="val -21229"/>
              <a:gd name="adj2" fmla="val 56221"/>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Chỉ cần quan sát sự xuất hiện nhanh chóng của rất nhiều cây cầu hiện đại đã có thể thấy một phần sự phát triển nhanh chóng của đất nước ta.</a:t>
            </a:r>
            <a:endParaRPr kumimoji="0" sz="2400" b="0" i="0" u="none" strike="noStrike" kern="0" cap="none" spc="0" normalizeH="0" baseline="0" noProof="0" dirty="0">
              <a:ln>
                <a:noFill/>
              </a:ln>
              <a:solidFill>
                <a:srgbClr val="FFFFFF"/>
              </a:solidFill>
              <a:effectLst/>
              <a:uLnTx/>
              <a:uFillTx/>
              <a:latin typeface="UTM Avo" panose="02040603050506020204" pitchFamily="18"/>
              <a:cs typeface="Arial"/>
              <a:sym typeface="Arial"/>
            </a:endParaRPr>
          </a:p>
        </p:txBody>
      </p:sp>
      <p:sp>
        <p:nvSpPr>
          <p:cNvPr id="7" name="Google Shape;209;p15">
            <a:extLst>
              <a:ext uri="{FF2B5EF4-FFF2-40B4-BE49-F238E27FC236}">
                <a16:creationId xmlns:a16="http://schemas.microsoft.com/office/drawing/2014/main" id="{D2D1A5F1-0072-EDD6-E72B-8B742A51DEAE}"/>
              </a:ext>
            </a:extLst>
          </p:cNvPr>
          <p:cNvSpPr/>
          <p:nvPr/>
        </p:nvSpPr>
        <p:spPr>
          <a:xfrm>
            <a:off x="6647695" y="2387067"/>
            <a:ext cx="4832199" cy="4246296"/>
          </a:xfrm>
          <a:custGeom>
            <a:avLst/>
            <a:gdLst/>
            <a:ahLst/>
            <a:cxnLst/>
            <a:rect l="l" t="t" r="r" b="b"/>
            <a:pathLst>
              <a:path w="4682560" h="4114800" extrusionOk="0">
                <a:moveTo>
                  <a:pt x="0" y="0"/>
                </a:moveTo>
                <a:lnTo>
                  <a:pt x="4682560" y="0"/>
                </a:lnTo>
                <a:lnTo>
                  <a:pt x="4682560" y="4114800"/>
                </a:lnTo>
                <a:lnTo>
                  <a:pt x="0" y="4114800"/>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7484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215;p16">
            <a:extLst>
              <a:ext uri="{FF2B5EF4-FFF2-40B4-BE49-F238E27FC236}">
                <a16:creationId xmlns:a16="http://schemas.microsoft.com/office/drawing/2014/main" id="{66466200-418B-6700-3306-1314852D9E44}"/>
              </a:ext>
            </a:extLst>
          </p:cNvPr>
          <p:cNvSpPr txBox="1"/>
          <p:nvPr/>
        </p:nvSpPr>
        <p:spPr>
          <a:xfrm>
            <a:off x="4546600" y="1648172"/>
            <a:ext cx="3098800"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vi-VN" sz="3200" b="1" kern="0" dirty="0">
                <a:solidFill>
                  <a:schemeClr val="bg1"/>
                </a:solidFill>
                <a:latin typeface="UTM Avo" panose="02040603050506020204" pitchFamily="18"/>
                <a:cs typeface="Arial"/>
                <a:sym typeface="Arial"/>
              </a:rPr>
              <a:t>Mở rộng</a:t>
            </a:r>
            <a:endParaRPr sz="3200" b="1" kern="0" dirty="0">
              <a:solidFill>
                <a:schemeClr val="bg1"/>
              </a:solidFill>
              <a:latin typeface="UTM Avo" panose="02040603050506020204" pitchFamily="18"/>
              <a:cs typeface="Arial"/>
              <a:sym typeface="Arial"/>
            </a:endParaRPr>
          </a:p>
        </p:txBody>
      </p:sp>
      <p:sp>
        <p:nvSpPr>
          <p:cNvPr id="9" name="Google Shape;216;p16">
            <a:extLst>
              <a:ext uri="{FF2B5EF4-FFF2-40B4-BE49-F238E27FC236}">
                <a16:creationId xmlns:a16="http://schemas.microsoft.com/office/drawing/2014/main" id="{3F9CE058-093C-D796-80E0-8511B237C7DF}"/>
              </a:ext>
            </a:extLst>
          </p:cNvPr>
          <p:cNvSpPr/>
          <p:nvPr/>
        </p:nvSpPr>
        <p:spPr>
          <a:xfrm>
            <a:off x="1118394" y="2312097"/>
            <a:ext cx="9956800" cy="3377503"/>
          </a:xfrm>
          <a:prstGeom prst="wedgeRectCallout">
            <a:avLst>
              <a:gd name="adj1" fmla="val -20323"/>
              <a:gd name="adj2" fmla="val 54999"/>
            </a:avLst>
          </a:prstGeom>
          <a:solidFill>
            <a:srgbClr val="FFFFFF"/>
          </a:solidFill>
          <a:ln w="25400" cap="flat" cmpd="sng">
            <a:solidFill>
              <a:srgbClr val="704C35"/>
            </a:solidFill>
            <a:prstDash val="solid"/>
            <a:round/>
            <a:headEnd type="none" w="sm" len="sm"/>
            <a:tailEnd type="none" w="sm" len="sm"/>
          </a:ln>
        </p:spPr>
        <p:txBody>
          <a:bodyPr spcFirstLastPara="1" wrap="square" lIns="240000" tIns="30467" rIns="240000" bIns="168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Bài đọc cho thấy sự phát triển nhanh chóng của đất nước ta. Sự phát triển có thể là trên lĩnh vực giao thông như trong bài đọc hôm nay, có thể là ở các lĩnh vực khác, như xây dựng, nông nghiệp, ngư nghiệp. Sự thay đổi tích cực trong đời sống của người dân địa phương em cũng là minh chứng cho sự phát triển của đất nước ta.</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10" name="Google Shape;217;p16">
            <a:extLst>
              <a:ext uri="{FF2B5EF4-FFF2-40B4-BE49-F238E27FC236}">
                <a16:creationId xmlns:a16="http://schemas.microsoft.com/office/drawing/2014/main" id="{3C0B5CC8-71FD-8F1E-E1F2-055B8DF27974}"/>
              </a:ext>
            </a:extLst>
          </p:cNvPr>
          <p:cNvSpPr/>
          <p:nvPr/>
        </p:nvSpPr>
        <p:spPr>
          <a:xfrm>
            <a:off x="-203777" y="5206303"/>
            <a:ext cx="2644342" cy="1708906"/>
          </a:xfrm>
          <a:custGeom>
            <a:avLst/>
            <a:gdLst/>
            <a:ahLst/>
            <a:cxnLst/>
            <a:rect l="l" t="t" r="r" b="b"/>
            <a:pathLst>
              <a:path w="3966513" h="2563359" extrusionOk="0">
                <a:moveTo>
                  <a:pt x="0" y="0"/>
                </a:moveTo>
                <a:lnTo>
                  <a:pt x="3966513" y="0"/>
                </a:lnTo>
                <a:lnTo>
                  <a:pt x="3966513" y="2563359"/>
                </a:lnTo>
                <a:lnTo>
                  <a:pt x="0" y="2563359"/>
                </a:lnTo>
                <a:lnTo>
                  <a:pt x="0" y="0"/>
                </a:lnTo>
                <a:close/>
              </a:path>
            </a:pathLst>
          </a:custGeom>
          <a:blipFill rotWithShape="1">
            <a:blip r:embed="rId3">
              <a:alphaModFix/>
            </a:blip>
            <a:stretch>
              <a:fillRect/>
            </a:stretch>
          </a:blipFill>
          <a:ln>
            <a:noFill/>
          </a:ln>
        </p:spPr>
        <p:txBody>
          <a:bodyPr/>
          <a:lstStyle/>
          <a:p>
            <a:endParaRPr lang="en-US"/>
          </a:p>
        </p:txBody>
      </p:sp>
      <p:sp>
        <p:nvSpPr>
          <p:cNvPr id="11" name="Google Shape;218;p16">
            <a:extLst>
              <a:ext uri="{FF2B5EF4-FFF2-40B4-BE49-F238E27FC236}">
                <a16:creationId xmlns:a16="http://schemas.microsoft.com/office/drawing/2014/main" id="{492BD152-A751-1A79-FDB3-39E1488DA50A}"/>
              </a:ext>
            </a:extLst>
          </p:cNvPr>
          <p:cNvSpPr/>
          <p:nvPr/>
        </p:nvSpPr>
        <p:spPr>
          <a:xfrm>
            <a:off x="10079481" y="5714599"/>
            <a:ext cx="2112519" cy="1143401"/>
          </a:xfrm>
          <a:custGeom>
            <a:avLst/>
            <a:gdLst/>
            <a:ahLst/>
            <a:cxnLst/>
            <a:rect l="l" t="t" r="r" b="b"/>
            <a:pathLst>
              <a:path w="3168778" h="1715101" extrusionOk="0">
                <a:moveTo>
                  <a:pt x="0" y="0"/>
                </a:moveTo>
                <a:lnTo>
                  <a:pt x="3168778" y="0"/>
                </a:lnTo>
                <a:lnTo>
                  <a:pt x="3168778" y="1715101"/>
                </a:lnTo>
                <a:lnTo>
                  <a:pt x="0" y="1715101"/>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36681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E0198DF-34EC-9ED1-A5EE-58746D98A20A}"/>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621639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2D6231A7-FA88-D5D1-D58F-994396BF2C22}"/>
              </a:ext>
            </a:extLst>
          </p:cNvPr>
          <p:cNvSpPr txBox="1"/>
          <p:nvPr/>
        </p:nvSpPr>
        <p:spPr>
          <a:xfrm>
            <a:off x="1375929" y="1686967"/>
            <a:ext cx="9440139"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chemeClr val="bg1"/>
                </a:solidFill>
                <a:latin typeface="UTM Avo" panose="02040603050506020204" pitchFamily="18"/>
                <a:cs typeface="Arial"/>
                <a:sym typeface="Arial"/>
              </a:rPr>
              <a:t>ĐỌC NÂNG CAO</a:t>
            </a:r>
            <a:endParaRPr sz="2800" b="1" i="1" kern="0" dirty="0">
              <a:solidFill>
                <a:schemeClr val="bg1"/>
              </a:solidFill>
              <a:latin typeface="UTM Avo" panose="02040603050506020204" pitchFamily="18"/>
              <a:cs typeface="Arial"/>
              <a:sym typeface="Arial"/>
            </a:endParaRPr>
          </a:p>
        </p:txBody>
      </p:sp>
      <p:sp>
        <p:nvSpPr>
          <p:cNvPr id="3" name="Google Shape;276;p23">
            <a:extLst>
              <a:ext uri="{FF2B5EF4-FFF2-40B4-BE49-F238E27FC236}">
                <a16:creationId xmlns:a16="http://schemas.microsoft.com/office/drawing/2014/main" id="{144AEAB7-7F85-6A8C-0702-DF263AAE8961}"/>
              </a:ext>
            </a:extLst>
          </p:cNvPr>
          <p:cNvSpPr/>
          <p:nvPr/>
        </p:nvSpPr>
        <p:spPr>
          <a:xfrm>
            <a:off x="0" y="2396430"/>
            <a:ext cx="8573293" cy="4181064"/>
          </a:xfrm>
          <a:prstGeom prst="flowChartProcess">
            <a:avLst/>
          </a:prstGeom>
          <a:solidFill>
            <a:srgbClr val="FFFFFF"/>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UTM Avo" panose="02040603050506020204" pitchFamily="18"/>
              <a:ea typeface="Calibri"/>
              <a:cs typeface="Calibri"/>
              <a:sym typeface="Calibri"/>
            </a:endParaRPr>
          </a:p>
        </p:txBody>
      </p:sp>
      <p:sp>
        <p:nvSpPr>
          <p:cNvPr id="4" name="Google Shape;277;p23">
            <a:extLst>
              <a:ext uri="{FF2B5EF4-FFF2-40B4-BE49-F238E27FC236}">
                <a16:creationId xmlns:a16="http://schemas.microsoft.com/office/drawing/2014/main" id="{A1F47A6A-3A78-4BD1-F7EA-8DDB5B45C63D}"/>
              </a:ext>
            </a:extLst>
          </p:cNvPr>
          <p:cNvSpPr/>
          <p:nvPr/>
        </p:nvSpPr>
        <p:spPr>
          <a:xfrm flipH="1">
            <a:off x="8274461" y="1721126"/>
            <a:ext cx="3647083" cy="5136874"/>
          </a:xfrm>
          <a:custGeom>
            <a:avLst/>
            <a:gdLst/>
            <a:ahLst/>
            <a:cxnLst/>
            <a:rect l="l" t="t" r="r" b="b"/>
            <a:pathLst>
              <a:path w="6833575" h="9625012" extrusionOk="0">
                <a:moveTo>
                  <a:pt x="6833575" y="0"/>
                </a:moveTo>
                <a:lnTo>
                  <a:pt x="0" y="0"/>
                </a:lnTo>
                <a:lnTo>
                  <a:pt x="0" y="9625012"/>
                </a:lnTo>
                <a:lnTo>
                  <a:pt x="6833575" y="9625012"/>
                </a:lnTo>
                <a:lnTo>
                  <a:pt x="6833575" y="0"/>
                </a:lnTo>
                <a:close/>
              </a:path>
            </a:pathLst>
          </a:custGeom>
          <a:blipFill rotWithShape="1">
            <a:blip r:embed="rId3">
              <a:alphaModFix/>
            </a:blip>
            <a:stretch>
              <a:fillRect r="-80573"/>
            </a:stretch>
          </a:blipFill>
          <a:ln>
            <a:noFill/>
          </a:ln>
        </p:spPr>
        <p:txBody>
          <a:bodyPr/>
          <a:lstStyle/>
          <a:p>
            <a:endParaRPr lang="en-US"/>
          </a:p>
        </p:txBody>
      </p:sp>
      <p:sp>
        <p:nvSpPr>
          <p:cNvPr id="5" name="Google Shape;278;p23">
            <a:extLst>
              <a:ext uri="{FF2B5EF4-FFF2-40B4-BE49-F238E27FC236}">
                <a16:creationId xmlns:a16="http://schemas.microsoft.com/office/drawing/2014/main" id="{6A0004D0-98C1-1C7B-5338-AD25E52804C4}"/>
              </a:ext>
            </a:extLst>
          </p:cNvPr>
          <p:cNvSpPr txBox="1"/>
          <p:nvPr/>
        </p:nvSpPr>
        <p:spPr>
          <a:xfrm>
            <a:off x="1272981" y="3163536"/>
            <a:ext cx="6027329" cy="2646852"/>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800" b="1" kern="0" dirty="0">
                <a:solidFill>
                  <a:srgbClr val="000000"/>
                </a:solidFill>
                <a:latin typeface="UTM Avo" panose="02040603050506020204" pitchFamily="18"/>
                <a:cs typeface="Arial"/>
                <a:sym typeface="Arial"/>
              </a:rPr>
              <a:t>Luyện tập, chú ý cách ngắt nghỉ ở giữa các câu; nhấn mạnh các từ ngữ quan trọng trong bài. </a:t>
            </a:r>
            <a:endParaRPr sz="2800" b="1" kern="0" dirty="0">
              <a:solidFill>
                <a:srgbClr val="000000"/>
              </a:solidFill>
              <a:latin typeface="UTM Avo" panose="02040603050506020204" pitchFamily="18"/>
              <a:cs typeface="Arial"/>
              <a:sym typeface="Arial"/>
            </a:endParaRPr>
          </a:p>
        </p:txBody>
      </p:sp>
    </p:spTree>
    <p:extLst>
      <p:ext uri="{BB962C8B-B14F-4D97-AF65-F5344CB8AC3E}">
        <p14:creationId xmlns:p14="http://schemas.microsoft.com/office/powerpoint/2010/main" val="32523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245;p19">
            <a:extLst>
              <a:ext uri="{FF2B5EF4-FFF2-40B4-BE49-F238E27FC236}">
                <a16:creationId xmlns:a16="http://schemas.microsoft.com/office/drawing/2014/main" id="{737C44AE-C6D6-0C3F-BDDF-715DC5F6E958}"/>
              </a:ext>
            </a:extLst>
          </p:cNvPr>
          <p:cNvSpPr txBox="1"/>
          <p:nvPr/>
        </p:nvSpPr>
        <p:spPr>
          <a:xfrm>
            <a:off x="4546600" y="1674981"/>
            <a:ext cx="3098800"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vi-VN" sz="3200" b="1" kern="0" dirty="0">
                <a:solidFill>
                  <a:schemeClr val="bg1"/>
                </a:solidFill>
                <a:latin typeface="UTM Avo" panose="02040603050506020204" pitchFamily="18"/>
                <a:cs typeface="Arial"/>
                <a:sym typeface="Arial"/>
              </a:rPr>
              <a:t>Luyện đọc</a:t>
            </a:r>
            <a:endParaRPr sz="3200" b="1" kern="0" dirty="0">
              <a:solidFill>
                <a:schemeClr val="bg1"/>
              </a:solidFill>
              <a:latin typeface="UTM Avo" panose="02040603050506020204" pitchFamily="18"/>
              <a:cs typeface="Arial"/>
              <a:sym typeface="Arial"/>
            </a:endParaRPr>
          </a:p>
        </p:txBody>
      </p:sp>
      <p:sp>
        <p:nvSpPr>
          <p:cNvPr id="5" name="Google Shape;246;p19">
            <a:extLst>
              <a:ext uri="{FF2B5EF4-FFF2-40B4-BE49-F238E27FC236}">
                <a16:creationId xmlns:a16="http://schemas.microsoft.com/office/drawing/2014/main" id="{B75B7013-10D0-0933-0B9A-EDB9F9E2589D}"/>
              </a:ext>
            </a:extLst>
          </p:cNvPr>
          <p:cNvSpPr/>
          <p:nvPr/>
        </p:nvSpPr>
        <p:spPr>
          <a:xfrm>
            <a:off x="980387" y="2353734"/>
            <a:ext cx="10231225" cy="4059046"/>
          </a:xfrm>
          <a:prstGeom prst="wedgeRectCallout">
            <a:avLst>
              <a:gd name="adj1" fmla="val -20833"/>
              <a:gd name="adj2" fmla="val 53727"/>
            </a:avLst>
          </a:prstGeom>
          <a:solidFill>
            <a:srgbClr val="FFFFFF"/>
          </a:solidFill>
          <a:ln w="25400" cap="flat" cmpd="sng">
            <a:solidFill>
              <a:srgbClr val="704C35"/>
            </a:solidFill>
            <a:prstDash val="solid"/>
            <a:round/>
            <a:headEnd type="none" w="sm" len="sm"/>
            <a:tailEnd type="none" w="sm" len="sm"/>
          </a:ln>
        </p:spPr>
        <p:txBody>
          <a:bodyPr spcFirstLastPara="1" wrap="square" lIns="240000" tIns="30467" rIns="240000" bIns="168000" anchor="ctr" anchorCtr="0">
            <a:noAutofit/>
          </a:bodyPr>
          <a:lstStyle/>
          <a:p>
            <a:pPr marL="381019" marR="0" lvl="0" indent="-381019" algn="just" defTabSz="914400" eaLnBrk="1" fontAlgn="auto" latinLnBrk="0" hangingPunct="1">
              <a:lnSpc>
                <a:spcPct val="150000"/>
              </a:lnSpc>
              <a:spcBef>
                <a:spcPts val="0"/>
              </a:spcBef>
              <a:spcAft>
                <a:spcPts val="0"/>
              </a:spcAft>
              <a:buClr>
                <a:srgbClr val="000000"/>
              </a:buClr>
              <a:buSzPts val="36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Quan sát những cây cầu hiện đại xuất hiện ngày càng nhiều,</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bạn có thể hình dung được</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một phần sự phát triển của đất nước ta.</a:t>
            </a:r>
            <a:endParaRPr kumimoji="0" sz="2400" b="0" i="0" u="none" strike="noStrike" kern="0" cap="none" spc="0" normalizeH="0" baseline="0" noProof="0" dirty="0">
              <a:ln>
                <a:noFill/>
              </a:ln>
              <a:solidFill>
                <a:srgbClr val="FFFFFF"/>
              </a:solidFill>
              <a:effectLst/>
              <a:uLnTx/>
              <a:uFillTx/>
              <a:latin typeface="UTM Avo" panose="02040603050506020204" pitchFamily="18"/>
              <a:cs typeface="Arial"/>
              <a:sym typeface="Arial"/>
            </a:endParaRPr>
          </a:p>
          <a:p>
            <a:pPr marL="381019" marR="0" lvl="0" indent="-381019" algn="just" defTabSz="914400" eaLnBrk="1" fontAlgn="auto" latinLnBrk="0" hangingPunct="1">
              <a:lnSpc>
                <a:spcPct val="150000"/>
              </a:lnSpc>
              <a:spcBef>
                <a:spcPts val="0"/>
              </a:spcBef>
              <a:spcAft>
                <a:spcPts val="0"/>
              </a:spcAft>
              <a:buClr>
                <a:srgbClr val="000000"/>
              </a:buClr>
              <a:buSzPts val="36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Cầu Rồng bắc qua sông Hàn (Đà Nẵng)</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là cây cầu thép độc đáo</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với những màn trình diễn phun lửa,</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phun nước,</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 </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đổi màu hết sức ấn tượng.</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Cây cầu này</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đã nhận được nhiều giải thưởng danh giá </a:t>
            </a:r>
            <a:r>
              <a:rPr kumimoji="0" lang="vi-VN" sz="2400" b="0" i="0" u="none" strike="noStrike" kern="0" cap="none" spc="0" normalizeH="0" baseline="0" noProof="0" dirty="0">
                <a:ln>
                  <a:noFill/>
                </a:ln>
                <a:solidFill>
                  <a:srgbClr val="FF0000"/>
                </a:solidFill>
                <a:effectLst/>
                <a:uLnTx/>
                <a:uFillTx/>
                <a:latin typeface="UTM Avo" panose="02040603050506020204" pitchFamily="18"/>
                <a:cs typeface="Arial"/>
                <a:sym typeface="Arial"/>
              </a:rPr>
              <a:t>/</a:t>
            </a: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 về kĩ thuật.</a:t>
            </a:r>
            <a:endParaRPr kumimoji="0" sz="2400" b="0" i="0" u="none" strike="noStrike" kern="0" cap="none" spc="0" normalizeH="0" baseline="0" noProof="0" dirty="0">
              <a:ln>
                <a:noFill/>
              </a:ln>
              <a:solidFill>
                <a:srgbClr val="FFFFFF"/>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5313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53;p20">
            <a:extLst>
              <a:ext uri="{FF2B5EF4-FFF2-40B4-BE49-F238E27FC236}">
                <a16:creationId xmlns:a16="http://schemas.microsoft.com/office/drawing/2014/main" id="{6A2BC935-6712-CBA7-ADE1-939D52E70CCF}"/>
              </a:ext>
            </a:extLst>
          </p:cNvPr>
          <p:cNvSpPr/>
          <p:nvPr/>
        </p:nvSpPr>
        <p:spPr>
          <a:xfrm>
            <a:off x="5019108" y="2190050"/>
            <a:ext cx="6013600" cy="1018800"/>
          </a:xfrm>
          <a:prstGeom prst="homePlate">
            <a:avLst>
              <a:gd name="adj" fmla="val 50000"/>
            </a:avLst>
          </a:prstGeom>
          <a:solidFill>
            <a:srgbClr val="FFFFFF"/>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a:cs typeface="Arial"/>
                <a:sym typeface="Arial"/>
              </a:rPr>
              <a:t>Ôn lại kiến thức đã học</a:t>
            </a:r>
            <a:endParaRPr kumimoji="0" sz="5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6" name="Google Shape;254;p20">
            <a:extLst>
              <a:ext uri="{FF2B5EF4-FFF2-40B4-BE49-F238E27FC236}">
                <a16:creationId xmlns:a16="http://schemas.microsoft.com/office/drawing/2014/main" id="{2310C246-5523-307D-C4DE-28505C027CB8}"/>
              </a:ext>
            </a:extLst>
          </p:cNvPr>
          <p:cNvSpPr/>
          <p:nvPr/>
        </p:nvSpPr>
        <p:spPr>
          <a:xfrm>
            <a:off x="1159292" y="1715311"/>
            <a:ext cx="2805101" cy="5142689"/>
          </a:xfrm>
          <a:custGeom>
            <a:avLst/>
            <a:gdLst/>
            <a:ahLst/>
            <a:cxnLst/>
            <a:rect l="l" t="t" r="r" b="b"/>
            <a:pathLst>
              <a:path w="1313888" h="2408796" extrusionOk="0">
                <a:moveTo>
                  <a:pt x="0" y="0"/>
                </a:moveTo>
                <a:lnTo>
                  <a:pt x="1313888" y="0"/>
                </a:lnTo>
                <a:lnTo>
                  <a:pt x="1313888" y="2408796"/>
                </a:lnTo>
                <a:lnTo>
                  <a:pt x="0" y="2408796"/>
                </a:lnTo>
                <a:lnTo>
                  <a:pt x="0" y="0"/>
                </a:lnTo>
                <a:close/>
              </a:path>
            </a:pathLst>
          </a:custGeom>
          <a:blipFill rotWithShape="1">
            <a:blip r:embed="rId3">
              <a:alphaModFix/>
            </a:blip>
            <a:stretch>
              <a:fillRect/>
            </a:stretch>
          </a:blipFill>
          <a:ln>
            <a:noFill/>
          </a:ln>
        </p:spPr>
        <p:txBody>
          <a:bodyPr/>
          <a:lstStyle/>
          <a:p>
            <a:endParaRPr lang="en-US"/>
          </a:p>
        </p:txBody>
      </p:sp>
      <p:sp>
        <p:nvSpPr>
          <p:cNvPr id="7" name="Google Shape;255;p20">
            <a:extLst>
              <a:ext uri="{FF2B5EF4-FFF2-40B4-BE49-F238E27FC236}">
                <a16:creationId xmlns:a16="http://schemas.microsoft.com/office/drawing/2014/main" id="{D867F249-0EB2-0FDB-2BE3-725E94D82631}"/>
              </a:ext>
            </a:extLst>
          </p:cNvPr>
          <p:cNvSpPr/>
          <p:nvPr/>
        </p:nvSpPr>
        <p:spPr>
          <a:xfrm>
            <a:off x="5019108" y="3768684"/>
            <a:ext cx="6013600" cy="1720800"/>
          </a:xfrm>
          <a:prstGeom prst="homePlate">
            <a:avLst>
              <a:gd name="adj" fmla="val 40718"/>
            </a:avLst>
          </a:prstGeom>
          <a:solidFill>
            <a:srgbClr val="FFFFFF"/>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Chuẩn bị </a:t>
            </a:r>
            <a:endParaRPr kumimoji="0" sz="5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a:cs typeface="Arial"/>
                <a:sym typeface="Arial"/>
              </a:rPr>
              <a:t>Luyện từ và câu:</a:t>
            </a:r>
            <a:r>
              <a:rPr kumimoji="0" lang="vi-VN" sz="2400" b="1" i="1" u="none" strike="noStrike" kern="0" cap="none" spc="0" normalizeH="0" baseline="0" noProof="0" dirty="0">
                <a:ln>
                  <a:noFill/>
                </a:ln>
                <a:solidFill>
                  <a:srgbClr val="000000"/>
                </a:solidFill>
                <a:effectLst/>
                <a:uLnTx/>
                <a:uFillTx/>
                <a:latin typeface="UTM Avo" panose="02040603050506020204" pitchFamily="18"/>
                <a:cs typeface="Arial"/>
                <a:sym typeface="Arial"/>
              </a:rPr>
              <a:t> </a:t>
            </a:r>
            <a:r>
              <a:rPr kumimoji="0" lang="vi-VN" sz="2400" b="1" u="none" strike="noStrike" kern="0" cap="none" spc="0" normalizeH="0" baseline="0" noProof="0" dirty="0">
                <a:ln>
                  <a:noFill/>
                </a:ln>
                <a:solidFill>
                  <a:srgbClr val="000000"/>
                </a:solidFill>
                <a:effectLst/>
                <a:uLnTx/>
                <a:uFillTx/>
                <a:latin typeface="UTM Avo" panose="02040603050506020204" pitchFamily="18"/>
                <a:cs typeface="Arial"/>
                <a:sym typeface="Arial"/>
              </a:rPr>
              <a:t>Dấu ngoặc đơn</a:t>
            </a:r>
            <a:endParaRPr kumimoji="0" sz="500" b="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51549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oogle Shape;93;p2" descr="Bài múa tay cho bé phát triển ngôn ngữ | Trường mầm non Nguyễn Công Trứ">
            <a:extLst>
              <a:ext uri="{FF2B5EF4-FFF2-40B4-BE49-F238E27FC236}">
                <a16:creationId xmlns:a16="http://schemas.microsoft.com/office/drawing/2014/main" id="{E337ED08-D6A0-A581-016B-774D5E00A907}"/>
              </a:ext>
            </a:extLst>
          </p:cNvPr>
          <p:cNvPicPr preferRelativeResize="0"/>
          <p:nvPr/>
        </p:nvPicPr>
        <p:blipFill rotWithShape="1">
          <a:blip r:embed="rId5">
            <a:alphaModFix/>
          </a:blip>
          <a:srcRect t="22537" b="22537"/>
          <a:stretch/>
        </p:blipFill>
        <p:spPr>
          <a:xfrm>
            <a:off x="2018732" y="3703390"/>
            <a:ext cx="8154535" cy="3441319"/>
          </a:xfrm>
          <a:prstGeom prst="rect">
            <a:avLst/>
          </a:prstGeom>
          <a:noFill/>
          <a:ln>
            <a:noFill/>
          </a:ln>
        </p:spPr>
      </p:pic>
      <p:sp>
        <p:nvSpPr>
          <p:cNvPr id="8" name="Google Shape;94;p2">
            <a:extLst>
              <a:ext uri="{FF2B5EF4-FFF2-40B4-BE49-F238E27FC236}">
                <a16:creationId xmlns:a16="http://schemas.microsoft.com/office/drawing/2014/main" id="{7102E579-12E9-B889-7A0E-F058453FA0C4}"/>
              </a:ext>
            </a:extLst>
          </p:cNvPr>
          <p:cNvSpPr/>
          <p:nvPr/>
        </p:nvSpPr>
        <p:spPr>
          <a:xfrm>
            <a:off x="1777997" y="1994677"/>
            <a:ext cx="8636004" cy="1164945"/>
          </a:xfrm>
          <a:prstGeom prst="flowChartAlternateProcess">
            <a:avLst/>
          </a:prstGeom>
          <a:solidFill>
            <a:srgbClr val="FFFFFF"/>
          </a:solidFill>
          <a:ln w="25400" cap="flat" cmpd="sng">
            <a:solidFill>
              <a:srgbClr val="593A1B"/>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UTM Avo" panose="02040603050506020204" pitchFamily="18"/>
                <a:cs typeface="Arial"/>
                <a:sym typeface="Arial"/>
              </a:rPr>
              <a:t>Cả lớp cùng hát bài “Em yêu trường em”</a:t>
            </a:r>
            <a:endParaRPr kumimoji="0" sz="2800" b="1" i="0" u="none" strike="noStrike" kern="0" cap="none" spc="0" normalizeH="0" baseline="0" noProof="0">
              <a:ln>
                <a:noFill/>
              </a:ln>
              <a:solidFill>
                <a:srgbClr val="FFFFFF"/>
              </a:solidFill>
              <a:effectLst/>
              <a:uLnTx/>
              <a:uFillTx/>
              <a:latin typeface="UTM Avo" panose="02040603050506020204" pitchFamily="18"/>
              <a:cs typeface="Arial"/>
              <a:sym typeface="Arial"/>
            </a:endParaRPr>
          </a:p>
        </p:txBody>
      </p:sp>
      <p:pic>
        <p:nvPicPr>
          <p:cNvPr id="10" name="EmYeuTruongEm-ThanhLam-2633463.mp3">
            <a:hlinkClick r:id="" action="ppaction://media"/>
            <a:extLst>
              <a:ext uri="{FF2B5EF4-FFF2-40B4-BE49-F238E27FC236}">
                <a16:creationId xmlns:a16="http://schemas.microsoft.com/office/drawing/2014/main" id="{E5FFFEA9-33A3-877A-E44B-AE9B74A203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4051" y="2170749"/>
            <a:ext cx="812800" cy="812800"/>
          </a:xfrm>
          <a:prstGeom prst="rect">
            <a:avLst/>
          </a:prstGeom>
        </p:spPr>
      </p:pic>
    </p:spTree>
    <p:extLst>
      <p:ext uri="{BB962C8B-B14F-4D97-AF65-F5344CB8AC3E}">
        <p14:creationId xmlns:p14="http://schemas.microsoft.com/office/powerpoint/2010/main" val="41961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16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23;p6">
            <a:extLst>
              <a:ext uri="{FF2B5EF4-FFF2-40B4-BE49-F238E27FC236}">
                <a16:creationId xmlns:a16="http://schemas.microsoft.com/office/drawing/2014/main" id="{D6624BFC-BF2A-46AA-D125-0E47221B07EC}"/>
              </a:ext>
            </a:extLst>
          </p:cNvPr>
          <p:cNvSpPr txBox="1"/>
          <p:nvPr/>
        </p:nvSpPr>
        <p:spPr>
          <a:xfrm>
            <a:off x="4145563" y="2620767"/>
            <a:ext cx="7590031" cy="689420"/>
          </a:xfrm>
          <a:prstGeom prst="rect">
            <a:avLst/>
          </a:prstGeom>
          <a:noFill/>
          <a:ln>
            <a:noFill/>
          </a:ln>
        </p:spPr>
        <p:txBody>
          <a:bodyPr spcFirstLastPara="1" wrap="square" lIns="0" tIns="0" rIns="0" bIns="0" anchor="t" anchorCtr="0">
            <a:spAutoFit/>
          </a:bodyPr>
          <a:lstStyle/>
          <a:p>
            <a:pPr algn="ctr">
              <a:lnSpc>
                <a:spcPct val="140000"/>
              </a:lnSpc>
              <a:buClr>
                <a:srgbClr val="000000"/>
              </a:buClr>
              <a:buFont typeface="Arial"/>
              <a:buNone/>
            </a:pPr>
            <a:r>
              <a:rPr lang="vi-VN" sz="3200" b="1" kern="0" dirty="0">
                <a:solidFill>
                  <a:schemeClr val="bg1"/>
                </a:solidFill>
                <a:latin typeface="UTM Avo" panose="02040603050506020204" pitchFamily="18"/>
                <a:cs typeface="Arial"/>
                <a:sym typeface="Arial"/>
              </a:rPr>
              <a:t>Đọc mẫu bài </a:t>
            </a:r>
            <a:r>
              <a:rPr lang="vi-VN" sz="3200" b="1" i="1" kern="0" dirty="0">
                <a:solidFill>
                  <a:schemeClr val="bg1"/>
                </a:solidFill>
                <a:latin typeface="UTM Avo" panose="02040603050506020204" pitchFamily="18"/>
                <a:cs typeface="Arial"/>
                <a:sym typeface="Arial"/>
              </a:rPr>
              <a:t>"Có thể bạn đã biết"</a:t>
            </a:r>
            <a:endParaRPr sz="3200" b="1" i="1" kern="0" dirty="0">
              <a:solidFill>
                <a:schemeClr val="bg1"/>
              </a:solidFill>
              <a:latin typeface="UTM Avo" panose="02040603050506020204" pitchFamily="18"/>
              <a:cs typeface="Arial"/>
              <a:sym typeface="Arial"/>
            </a:endParaRPr>
          </a:p>
        </p:txBody>
      </p:sp>
      <p:sp>
        <p:nvSpPr>
          <p:cNvPr id="6" name="Google Shape;124;p6">
            <a:extLst>
              <a:ext uri="{FF2B5EF4-FFF2-40B4-BE49-F238E27FC236}">
                <a16:creationId xmlns:a16="http://schemas.microsoft.com/office/drawing/2014/main" id="{9C511F6F-7AD3-C811-7796-6F6B1DCD8A32}"/>
              </a:ext>
            </a:extLst>
          </p:cNvPr>
          <p:cNvSpPr/>
          <p:nvPr/>
        </p:nvSpPr>
        <p:spPr>
          <a:xfrm>
            <a:off x="5944394" y="3429000"/>
            <a:ext cx="5791200" cy="3141133"/>
          </a:xfrm>
          <a:prstGeom prst="roundRect">
            <a:avLst>
              <a:gd name="adj" fmla="val 6547"/>
            </a:avLst>
          </a:prstGeom>
          <a:solidFill>
            <a:srgbClr val="FFFFFF"/>
          </a:solidFill>
          <a:ln w="25400" cap="flat" cmpd="sng">
            <a:solidFill>
              <a:srgbClr val="593A1B"/>
            </a:solidFill>
            <a:prstDash val="solid"/>
            <a:round/>
            <a:headEnd type="none" w="sm" len="sm"/>
            <a:tailEnd type="none" w="sm" len="sm"/>
          </a:ln>
        </p:spPr>
        <p:txBody>
          <a:bodyPr spcFirstLastPara="1" wrap="square" lIns="60950" tIns="30467" rIns="60950" bIns="30467"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a:cs typeface="Arial"/>
                <a:sym typeface="Arial"/>
              </a:rPr>
              <a:t>Giọng đọc:</a:t>
            </a:r>
            <a:endParaRPr kumimoji="0" sz="2400" b="1"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381019" marR="0" lvl="0" indent="-381019" algn="just" defTabSz="914400" eaLnBrk="1" fontAlgn="auto" latinLnBrk="0" hangingPunct="1">
              <a:lnSpc>
                <a:spcPct val="150000"/>
              </a:lnSpc>
              <a:spcBef>
                <a:spcPts val="0"/>
              </a:spcBef>
              <a:spcAft>
                <a:spcPts val="0"/>
              </a:spcAft>
              <a:buClr>
                <a:srgbClr val="000000"/>
              </a:buClr>
              <a:buSzPts val="44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Thể hiện niềm tự hào của người dân Việt Nam khi có các công trình kiến trúc nổi tiếng.</a:t>
            </a:r>
            <a:endParaRPr kumimoji="0" sz="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a:p>
            <a:pPr marL="381019" marR="0" lvl="0" indent="-381019" algn="just" defTabSz="914400" eaLnBrk="1" fontAlgn="auto" latinLnBrk="0" hangingPunct="1">
              <a:lnSpc>
                <a:spcPct val="150000"/>
              </a:lnSpc>
              <a:spcBef>
                <a:spcPts val="0"/>
              </a:spcBef>
              <a:spcAft>
                <a:spcPts val="0"/>
              </a:spcAft>
              <a:buClr>
                <a:srgbClr val="000000"/>
              </a:buClr>
              <a:buSzPts val="4400"/>
              <a:buFont typeface="Arial"/>
              <a:buChar char="•"/>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a:cs typeface="Arial"/>
                <a:sym typeface="Arial"/>
              </a:rPr>
              <a:t>Vui tươi, rành mạch, rõ ràng.</a:t>
            </a:r>
            <a:endParaRPr kumimoji="0" sz="2400" b="0"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7" name="Google Shape;125;p6">
            <a:extLst>
              <a:ext uri="{FF2B5EF4-FFF2-40B4-BE49-F238E27FC236}">
                <a16:creationId xmlns:a16="http://schemas.microsoft.com/office/drawing/2014/main" id="{35CDFFD9-1270-12CF-FE10-FD044C400648}"/>
              </a:ext>
            </a:extLst>
          </p:cNvPr>
          <p:cNvSpPr/>
          <p:nvPr/>
        </p:nvSpPr>
        <p:spPr>
          <a:xfrm>
            <a:off x="0" y="2620767"/>
            <a:ext cx="4237233" cy="4237233"/>
          </a:xfrm>
          <a:custGeom>
            <a:avLst/>
            <a:gdLst/>
            <a:ahLst/>
            <a:cxnLst/>
            <a:rect l="l" t="t" r="r" b="b"/>
            <a:pathLst>
              <a:path w="8406492" h="8406492" extrusionOk="0">
                <a:moveTo>
                  <a:pt x="0" y="0"/>
                </a:moveTo>
                <a:lnTo>
                  <a:pt x="8406492" y="0"/>
                </a:lnTo>
                <a:lnTo>
                  <a:pt x="8406492" y="8406493"/>
                </a:lnTo>
                <a:lnTo>
                  <a:pt x="0" y="8406493"/>
                </a:lnTo>
                <a:lnTo>
                  <a:pt x="0" y="0"/>
                </a:lnTo>
                <a:close/>
              </a:path>
            </a:pathLst>
          </a:custGeom>
          <a:blipFill rotWithShape="1">
            <a:blip r:embed="rId3">
              <a:alphaModFix/>
            </a:blip>
            <a:stretch>
              <a:fillRect/>
            </a:stretch>
          </a:blipFill>
          <a:ln>
            <a:noFill/>
          </a:ln>
        </p:spPr>
        <p:txBody>
          <a:bodyPr/>
          <a:lstStyle/>
          <a:p>
            <a:endParaRPr lang="en-VN" dirty="0"/>
          </a:p>
        </p:txBody>
      </p:sp>
      <p:pic>
        <p:nvPicPr>
          <p:cNvPr id="8" name="Picture 7">
            <a:hlinkClick r:id="rId4"/>
            <a:extLst>
              <a:ext uri="{FF2B5EF4-FFF2-40B4-BE49-F238E27FC236}">
                <a16:creationId xmlns:a16="http://schemas.microsoft.com/office/drawing/2014/main" id="{B466E132-5816-C320-2DAB-955ABB62C87B}"/>
              </a:ext>
            </a:extLst>
          </p:cNvPr>
          <p:cNvPicPr>
            <a:picLocks noChangeAspect="1"/>
          </p:cNvPicPr>
          <p:nvPr/>
        </p:nvPicPr>
        <p:blipFill>
          <a:blip r:embed="rId5"/>
          <a:stretch>
            <a:fillRect/>
          </a:stretch>
        </p:blipFill>
        <p:spPr>
          <a:xfrm>
            <a:off x="10816069" y="698367"/>
            <a:ext cx="1165005" cy="1281600"/>
          </a:xfrm>
          <a:prstGeom prst="rect">
            <a:avLst/>
          </a:prstGeom>
          <a:ln>
            <a:noFill/>
          </a:ln>
        </p:spPr>
      </p:pic>
      <p:sp>
        <p:nvSpPr>
          <p:cNvPr id="9" name="Google Shape;122;p6">
            <a:extLst>
              <a:ext uri="{FF2B5EF4-FFF2-40B4-BE49-F238E27FC236}">
                <a16:creationId xmlns:a16="http://schemas.microsoft.com/office/drawing/2014/main" id="{7DB51863-519D-B0FD-C765-1B15DB08380D}"/>
              </a:ext>
            </a:extLst>
          </p:cNvPr>
          <p:cNvSpPr txBox="1"/>
          <p:nvPr/>
        </p:nvSpPr>
        <p:spPr>
          <a:xfrm>
            <a:off x="1375930" y="1733759"/>
            <a:ext cx="9440139"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chemeClr val="bg1"/>
                </a:solidFill>
                <a:latin typeface="UTM Avo" panose="02040603050506020204" pitchFamily="18"/>
                <a:cs typeface="Arial"/>
                <a:sym typeface="Arial"/>
              </a:rPr>
              <a:t>1. ĐỌC THÀNH TIẾNG</a:t>
            </a:r>
            <a:endParaRPr sz="2800" b="1" i="1" kern="0" dirty="0">
              <a:solidFill>
                <a:schemeClr val="bg1"/>
              </a:solidFill>
              <a:latin typeface="UTM Avo" panose="02040603050506020204" pitchFamily="18"/>
              <a:cs typeface="Arial"/>
              <a:sym typeface="Arial"/>
            </a:endParaRPr>
          </a:p>
        </p:txBody>
      </p:sp>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132;p7">
            <a:extLst>
              <a:ext uri="{FF2B5EF4-FFF2-40B4-BE49-F238E27FC236}">
                <a16:creationId xmlns:a16="http://schemas.microsoft.com/office/drawing/2014/main" id="{F5899F76-728E-B3A0-D090-1CEB3B1A83C2}"/>
              </a:ext>
            </a:extLst>
          </p:cNvPr>
          <p:cNvSpPr txBox="1"/>
          <p:nvPr/>
        </p:nvSpPr>
        <p:spPr>
          <a:xfrm>
            <a:off x="1828800" y="1722576"/>
            <a:ext cx="8534400" cy="689420"/>
          </a:xfrm>
          <a:prstGeom prst="rect">
            <a:avLst/>
          </a:prstGeom>
          <a:noFill/>
          <a:ln>
            <a:noFill/>
          </a:ln>
        </p:spPr>
        <p:txBody>
          <a:bodyPr spcFirstLastPara="1" wrap="square" lIns="0" tIns="0" rIns="0" bIns="0" anchor="t" anchorCtr="0">
            <a:spAutoFit/>
          </a:bodyPr>
          <a:lstStyle/>
          <a:p>
            <a:pPr algn="ctr">
              <a:lnSpc>
                <a:spcPct val="140000"/>
              </a:lnSpc>
              <a:buClr>
                <a:srgbClr val="000000"/>
              </a:buClr>
              <a:buFont typeface="Arial"/>
              <a:buNone/>
            </a:pPr>
            <a:r>
              <a:rPr lang="vi-VN" sz="3200" b="1" kern="0" dirty="0">
                <a:solidFill>
                  <a:schemeClr val="bg1"/>
                </a:solidFill>
                <a:latin typeface="UTM Avo" panose="02040603050506020204" pitchFamily="18"/>
                <a:cs typeface="Arial"/>
                <a:sym typeface="Arial"/>
              </a:rPr>
              <a:t>Tìm hiểu nghĩa của một số từ khó</a:t>
            </a:r>
            <a:endParaRPr sz="3200" b="1" i="1" kern="0" dirty="0">
              <a:solidFill>
                <a:schemeClr val="bg1"/>
              </a:solidFill>
              <a:latin typeface="UTM Avo" panose="02040603050506020204" pitchFamily="18"/>
              <a:cs typeface="Arial"/>
              <a:sym typeface="Arial"/>
            </a:endParaRPr>
          </a:p>
        </p:txBody>
      </p:sp>
      <p:sp>
        <p:nvSpPr>
          <p:cNvPr id="11" name="Google Shape;133;p7">
            <a:extLst>
              <a:ext uri="{FF2B5EF4-FFF2-40B4-BE49-F238E27FC236}">
                <a16:creationId xmlns:a16="http://schemas.microsoft.com/office/drawing/2014/main" id="{DEA73039-3BC0-B146-19C6-DE0D292D9E19}"/>
              </a:ext>
            </a:extLst>
          </p:cNvPr>
          <p:cNvSpPr/>
          <p:nvPr/>
        </p:nvSpPr>
        <p:spPr>
          <a:xfrm>
            <a:off x="744273" y="2937778"/>
            <a:ext cx="4826000" cy="3141133"/>
          </a:xfrm>
          <a:prstGeom prst="roundRect">
            <a:avLst>
              <a:gd name="adj" fmla="val 6547"/>
            </a:avLst>
          </a:prstGeom>
          <a:solidFill>
            <a:srgbClr val="FFFFFF"/>
          </a:solidFill>
          <a:ln w="25400" cap="flat" cmpd="sng">
            <a:solidFill>
              <a:srgbClr val="593A1B"/>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chemeClr val="bg1"/>
                </a:solidFill>
                <a:effectLst/>
                <a:uLnTx/>
                <a:uFillTx/>
                <a:latin typeface="UTM Avo" panose="02040603050506020204" pitchFamily="18"/>
                <a:cs typeface="Arial"/>
                <a:sym typeface="Arial"/>
              </a:rPr>
              <a:t>Cầu dây văng:</a:t>
            </a:r>
            <a:endParaRPr kumimoji="0" sz="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Loại cầu bao gồm một hoặc nhiều trụ, với dây cáp neo chịu đỡ toàn bộ hệ mặt cầu và các dầm cầu.</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pic>
        <p:nvPicPr>
          <p:cNvPr id="12" name="Google Shape;134;p7" descr="Cầu dây văng – Wikipedia tiếng Việt">
            <a:extLst>
              <a:ext uri="{FF2B5EF4-FFF2-40B4-BE49-F238E27FC236}">
                <a16:creationId xmlns:a16="http://schemas.microsoft.com/office/drawing/2014/main" id="{2B2C8A0C-62BF-3FAA-E47C-912304E6CA36}"/>
              </a:ext>
            </a:extLst>
          </p:cNvPr>
          <p:cNvPicPr preferRelativeResize="0"/>
          <p:nvPr/>
        </p:nvPicPr>
        <p:blipFill rotWithShape="1">
          <a:blip r:embed="rId3">
            <a:alphaModFix/>
          </a:blip>
          <a:srcRect/>
          <a:stretch/>
        </p:blipFill>
        <p:spPr>
          <a:xfrm>
            <a:off x="5736859" y="2602343"/>
            <a:ext cx="5710868" cy="381200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60855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40;p8">
            <a:extLst>
              <a:ext uri="{FF2B5EF4-FFF2-40B4-BE49-F238E27FC236}">
                <a16:creationId xmlns:a16="http://schemas.microsoft.com/office/drawing/2014/main" id="{EA78921E-AB96-A591-0489-26E4E66FA1F0}"/>
              </a:ext>
            </a:extLst>
          </p:cNvPr>
          <p:cNvSpPr txBox="1"/>
          <p:nvPr/>
        </p:nvSpPr>
        <p:spPr>
          <a:xfrm>
            <a:off x="4546599" y="1766707"/>
            <a:ext cx="3098800" cy="492443"/>
          </a:xfrm>
          <a:prstGeom prst="rect">
            <a:avLst/>
          </a:prstGeom>
          <a:noFill/>
          <a:ln>
            <a:noFill/>
          </a:ln>
        </p:spPr>
        <p:txBody>
          <a:bodyPr spcFirstLastPara="1" wrap="square" lIns="0" tIns="0" rIns="0" bIns="0" anchor="t" anchorCtr="0">
            <a:spAutoFit/>
          </a:bodyPr>
          <a:lstStyle/>
          <a:p>
            <a:pPr algn="ctr">
              <a:buClr>
                <a:srgbClr val="000000"/>
              </a:buClr>
              <a:buFont typeface="Arial"/>
              <a:buNone/>
            </a:pPr>
            <a:r>
              <a:rPr lang="vi-VN" sz="3200" b="1" kern="0" dirty="0">
                <a:solidFill>
                  <a:schemeClr val="bg1"/>
                </a:solidFill>
                <a:latin typeface="UTM Avo" panose="02040603050506020204" pitchFamily="18"/>
                <a:cs typeface="Arial"/>
                <a:sym typeface="Arial"/>
              </a:rPr>
              <a:t>Luyện đọc</a:t>
            </a:r>
            <a:endParaRPr sz="3200" b="1" kern="0" dirty="0">
              <a:solidFill>
                <a:schemeClr val="bg1"/>
              </a:solidFill>
              <a:latin typeface="UTM Avo" panose="02040603050506020204" pitchFamily="18"/>
              <a:cs typeface="Arial"/>
              <a:sym typeface="Arial"/>
            </a:endParaRPr>
          </a:p>
        </p:txBody>
      </p:sp>
      <p:sp>
        <p:nvSpPr>
          <p:cNvPr id="6" name="Google Shape;141;p8">
            <a:extLst>
              <a:ext uri="{FF2B5EF4-FFF2-40B4-BE49-F238E27FC236}">
                <a16:creationId xmlns:a16="http://schemas.microsoft.com/office/drawing/2014/main" id="{0BDA4B56-B894-29F2-0FF0-BC1E1252AED7}"/>
              </a:ext>
            </a:extLst>
          </p:cNvPr>
          <p:cNvSpPr/>
          <p:nvPr/>
        </p:nvSpPr>
        <p:spPr>
          <a:xfrm>
            <a:off x="1117599" y="2560305"/>
            <a:ext cx="9956800" cy="1737390"/>
          </a:xfrm>
          <a:prstGeom prst="wedgeRectCallout">
            <a:avLst>
              <a:gd name="adj1" fmla="val -20833"/>
              <a:gd name="adj2" fmla="val 62500"/>
            </a:avLst>
          </a:prstGeom>
          <a:solidFill>
            <a:srgbClr val="FFFFFF"/>
          </a:solidFill>
          <a:ln w="25400" cap="flat" cmpd="sng">
            <a:solidFill>
              <a:srgbClr val="704C35"/>
            </a:solidFill>
            <a:prstDash val="solid"/>
            <a:round/>
            <a:headEnd type="none" w="sm" len="sm"/>
            <a:tailEnd type="none" w="sm" len="sm"/>
          </a:ln>
        </p:spPr>
        <p:txBody>
          <a:bodyPr spcFirstLastPara="1" wrap="square" lIns="60950" tIns="30467" rIns="60950" bIns="168000" anchor="ctr" anchorCtr="0">
            <a:no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Luyện đọc bài với giọng đọc diễn cảm, nhấn giọng </a:t>
            </a:r>
            <a:endParaRPr kumimoji="0" sz="5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đúng chỗ, phù hợp và đọc đúng các từ khó có trong bài đọc.</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7" name="Google Shape;142;p8">
            <a:extLst>
              <a:ext uri="{FF2B5EF4-FFF2-40B4-BE49-F238E27FC236}">
                <a16:creationId xmlns:a16="http://schemas.microsoft.com/office/drawing/2014/main" id="{2423622E-D67F-643A-79A0-CE23BB04EA2E}"/>
              </a:ext>
            </a:extLst>
          </p:cNvPr>
          <p:cNvSpPr/>
          <p:nvPr/>
        </p:nvSpPr>
        <p:spPr>
          <a:xfrm>
            <a:off x="4099863" y="3990219"/>
            <a:ext cx="3992273" cy="2867781"/>
          </a:xfrm>
          <a:custGeom>
            <a:avLst/>
            <a:gdLst/>
            <a:ahLst/>
            <a:cxnLst/>
            <a:rect l="l" t="t" r="r" b="b"/>
            <a:pathLst>
              <a:path w="1203213" h="864308" extrusionOk="0">
                <a:moveTo>
                  <a:pt x="0" y="0"/>
                </a:moveTo>
                <a:lnTo>
                  <a:pt x="1203212" y="0"/>
                </a:lnTo>
                <a:lnTo>
                  <a:pt x="1203212" y="864308"/>
                </a:lnTo>
                <a:lnTo>
                  <a:pt x="0" y="864308"/>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42745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484810B6-6365-6414-2812-E7DE8EE6EB0A}"/>
              </a:ext>
            </a:extLst>
          </p:cNvPr>
          <p:cNvSpPr txBox="1"/>
          <p:nvPr/>
        </p:nvSpPr>
        <p:spPr>
          <a:xfrm>
            <a:off x="1375929" y="1686967"/>
            <a:ext cx="9440139" cy="492416"/>
          </a:xfrm>
          <a:prstGeom prst="rect">
            <a:avLst/>
          </a:prstGeom>
          <a:noFill/>
          <a:ln>
            <a:noFill/>
          </a:ln>
        </p:spPr>
        <p:txBody>
          <a:bodyPr spcFirstLastPara="1" wrap="square" lIns="60950" tIns="30467" rIns="60950" bIns="30467" anchor="t" anchorCtr="0">
            <a:spAutoFit/>
          </a:bodyPr>
          <a:lstStyle/>
          <a:p>
            <a:pPr algn="ctr">
              <a:buClr>
                <a:srgbClr val="000000"/>
              </a:buClr>
              <a:buFont typeface="Arial"/>
              <a:buNone/>
            </a:pPr>
            <a:r>
              <a:rPr lang="vi-VN" sz="2800" b="1" kern="0" dirty="0">
                <a:solidFill>
                  <a:schemeClr val="bg1"/>
                </a:solidFill>
                <a:latin typeface="UTM Avo" panose="02040603050506020204" pitchFamily="18"/>
                <a:cs typeface="Arial"/>
                <a:sym typeface="Arial"/>
              </a:rPr>
              <a:t>2. ĐỌC HIỂU</a:t>
            </a:r>
            <a:endParaRPr sz="2800" b="1" i="1" kern="0" dirty="0">
              <a:solidFill>
                <a:schemeClr val="bg1"/>
              </a:solidFill>
              <a:latin typeface="UTM Avo" panose="02040603050506020204" pitchFamily="18"/>
              <a:cs typeface="Arial"/>
              <a:sym typeface="Arial"/>
            </a:endParaRPr>
          </a:p>
        </p:txBody>
      </p:sp>
      <p:sp>
        <p:nvSpPr>
          <p:cNvPr id="3" name="Google Shape;188;p12">
            <a:extLst>
              <a:ext uri="{FF2B5EF4-FFF2-40B4-BE49-F238E27FC236}">
                <a16:creationId xmlns:a16="http://schemas.microsoft.com/office/drawing/2014/main" id="{1D2F48C2-595F-15BA-EA83-AFAE9F7F3679}"/>
              </a:ext>
            </a:extLst>
          </p:cNvPr>
          <p:cNvSpPr/>
          <p:nvPr/>
        </p:nvSpPr>
        <p:spPr>
          <a:xfrm>
            <a:off x="2333933" y="2511855"/>
            <a:ext cx="9663899" cy="4009059"/>
          </a:xfrm>
          <a:prstGeom prst="rect">
            <a:avLst/>
          </a:prstGeom>
          <a:solidFill>
            <a:srgbClr val="FFFFFF"/>
          </a:solidFill>
          <a:ln w="25400" cap="flat" cmpd="sng">
            <a:solidFill>
              <a:srgbClr val="632423"/>
            </a:solidFill>
            <a:prstDash val="solid"/>
            <a:round/>
            <a:headEnd type="none" w="sm" len="sm"/>
            <a:tailEnd type="none" w="sm" len="sm"/>
          </a:ln>
        </p:spPr>
        <p:txBody>
          <a:bodyPr spcFirstLastPara="1" wrap="square" lIns="240000" tIns="30467" rIns="240000" bIns="0" anchor="ctr" anchorCtr="0">
            <a:noAutofit/>
          </a:bodyPr>
          <a:lstStyle/>
          <a:p>
            <a:pPr algn="just">
              <a:lnSpc>
                <a:spcPct val="150000"/>
              </a:lnSpc>
              <a:buSzPts val="3200"/>
            </a:pPr>
            <a:r>
              <a:rPr lang="vi-VN" b="1" dirty="0">
                <a:solidFill>
                  <a:schemeClr val="bg1"/>
                </a:solidFill>
                <a:latin typeface="UTM Avo" panose="02040603050506020204" pitchFamily="18"/>
              </a:rPr>
              <a:t>Câu 1. </a:t>
            </a:r>
            <a:r>
              <a:rPr lang="vi-VN" dirty="0">
                <a:solidFill>
                  <a:schemeClr val="bg1"/>
                </a:solidFill>
                <a:latin typeface="UTM Avo" panose="02040603050506020204" pitchFamily="18"/>
              </a:rPr>
              <a:t>Mỗi thông tin dưới đây nói về cây cầu nào? </a:t>
            </a:r>
          </a:p>
          <a:p>
            <a:pPr algn="just">
              <a:lnSpc>
                <a:spcPct val="150000"/>
              </a:lnSpc>
            </a:pPr>
            <a:r>
              <a:rPr lang="vi-VN" dirty="0">
                <a:solidFill>
                  <a:schemeClr val="bg1"/>
                </a:solidFill>
                <a:latin typeface="UTM Avo" panose="02040603050506020204" pitchFamily="18"/>
              </a:rPr>
              <a:t>a) Cây cầu nhận được nhiều giải thưởng danh giá về kĩ thuật. </a:t>
            </a:r>
          </a:p>
          <a:p>
            <a:pPr algn="just">
              <a:lnSpc>
                <a:spcPct val="150000"/>
              </a:lnSpc>
            </a:pPr>
            <a:r>
              <a:rPr lang="vi-VN" dirty="0">
                <a:solidFill>
                  <a:schemeClr val="bg1"/>
                </a:solidFill>
                <a:latin typeface="UTM Avo" panose="02040603050506020204" pitchFamily="18"/>
              </a:rPr>
              <a:t>b) Cây cầu tạo cơ hội cho nhiều tỉnh miền Tây Nam Bộ nước ta phát triển mạnh mẽ. </a:t>
            </a:r>
          </a:p>
          <a:p>
            <a:pPr algn="just">
              <a:lnSpc>
                <a:spcPct val="150000"/>
              </a:lnSpc>
            </a:pPr>
            <a:r>
              <a:rPr lang="vi-VN" dirty="0">
                <a:solidFill>
                  <a:schemeClr val="bg1"/>
                </a:solidFill>
                <a:latin typeface="UTM Avo" panose="02040603050506020204" pitchFamily="18"/>
              </a:rPr>
              <a:t>c) Cây cầu được thực hiện hoàn toàn bằng trí tuệ và sức lực của người Việt Nam.</a:t>
            </a:r>
          </a:p>
          <a:p>
            <a:pPr algn="just">
              <a:lnSpc>
                <a:spcPct val="150000"/>
              </a:lnSpc>
              <a:buSzPts val="3200"/>
            </a:pPr>
            <a:r>
              <a:rPr lang="vi-VN" b="1" dirty="0">
                <a:solidFill>
                  <a:schemeClr val="bg1"/>
                </a:solidFill>
                <a:latin typeface="UTM Avo" panose="02040603050506020204" pitchFamily="18"/>
              </a:rPr>
              <a:t>Câu 2. </a:t>
            </a:r>
            <a:r>
              <a:rPr lang="vi-VN" dirty="0">
                <a:solidFill>
                  <a:schemeClr val="bg1"/>
                </a:solidFill>
                <a:latin typeface="UTM Avo" panose="02040603050506020204" pitchFamily="18"/>
              </a:rPr>
              <a:t>Bài đọc giới thiệu những cây cầu trên theo trình tự nào?</a:t>
            </a:r>
          </a:p>
          <a:p>
            <a:pPr algn="just">
              <a:lnSpc>
                <a:spcPct val="150000"/>
              </a:lnSpc>
              <a:buSzPts val="3200"/>
            </a:pPr>
            <a:r>
              <a:rPr lang="vi-VN" b="1" dirty="0">
                <a:solidFill>
                  <a:schemeClr val="bg1"/>
                </a:solidFill>
                <a:latin typeface="UTM Avo" panose="02040603050506020204" pitchFamily="18"/>
              </a:rPr>
              <a:t>Câu 3. </a:t>
            </a:r>
            <a:r>
              <a:rPr lang="vi-VN" dirty="0">
                <a:solidFill>
                  <a:schemeClr val="bg1"/>
                </a:solidFill>
                <a:latin typeface="UTM Avo" panose="02040603050506020204" pitchFamily="18"/>
              </a:rPr>
              <a:t>Kể tên một số cây cầu khác trên đất nước ta mà em biết.</a:t>
            </a:r>
          </a:p>
          <a:p>
            <a:pPr algn="just">
              <a:lnSpc>
                <a:spcPct val="150000"/>
              </a:lnSpc>
              <a:buSzPts val="3200"/>
            </a:pPr>
            <a:r>
              <a:rPr lang="vi-VN" b="1" dirty="0">
                <a:solidFill>
                  <a:schemeClr val="bg1"/>
                </a:solidFill>
                <a:latin typeface="UTM Avo" panose="02040603050506020204" pitchFamily="18"/>
              </a:rPr>
              <a:t>Câu 4. </a:t>
            </a:r>
            <a:r>
              <a:rPr lang="vi-VN" dirty="0">
                <a:solidFill>
                  <a:schemeClr val="bg1"/>
                </a:solidFill>
                <a:latin typeface="UTM Avo" panose="02040603050506020204" pitchFamily="18"/>
              </a:rPr>
              <a:t>Theo em, sự xuất hiện của những cây cầu hiện đại có ý nghĩa như thế nào?</a:t>
            </a:r>
          </a:p>
        </p:txBody>
      </p:sp>
      <p:sp>
        <p:nvSpPr>
          <p:cNvPr id="4" name="Google Shape;189;p12">
            <a:extLst>
              <a:ext uri="{FF2B5EF4-FFF2-40B4-BE49-F238E27FC236}">
                <a16:creationId xmlns:a16="http://schemas.microsoft.com/office/drawing/2014/main" id="{4160AAEE-9FFD-A4EE-839D-765E64F70287}"/>
              </a:ext>
            </a:extLst>
          </p:cNvPr>
          <p:cNvSpPr/>
          <p:nvPr/>
        </p:nvSpPr>
        <p:spPr>
          <a:xfrm>
            <a:off x="755735" y="2052951"/>
            <a:ext cx="3460533" cy="653069"/>
          </a:xfrm>
          <a:prstGeom prst="homePlate">
            <a:avLst>
              <a:gd name="adj" fmla="val 50000"/>
            </a:avLst>
          </a:prstGeom>
          <a:solidFill>
            <a:schemeClr val="accent2">
              <a:lumMod val="60000"/>
              <a:lumOff val="40000"/>
            </a:schemeClr>
          </a:solidFill>
          <a:ln>
            <a:noFill/>
          </a:ln>
        </p:spPr>
        <p:txBody>
          <a:bodyPr spcFirstLastPara="1" wrap="square" lIns="60950" tIns="30467" rIns="60950" bIns="30467" anchor="ctr" anchorCtr="0">
            <a:noAutofit/>
          </a:bodyPr>
          <a:lstStyle/>
          <a:p>
            <a:pPr algn="ctr">
              <a:buClr>
                <a:srgbClr val="000000"/>
              </a:buClr>
              <a:buFont typeface="Arial"/>
              <a:buNone/>
            </a:pPr>
            <a:r>
              <a:rPr lang="vi-VN" sz="2400" b="1" kern="0" dirty="0">
                <a:solidFill>
                  <a:schemeClr val="bg1"/>
                </a:solidFill>
                <a:latin typeface="UTM Avo" panose="02040603050506020204" pitchFamily="18"/>
                <a:cs typeface="Arial"/>
                <a:sym typeface="Arial"/>
              </a:rPr>
              <a:t>Trả lời câu hỏi</a:t>
            </a:r>
            <a:endParaRPr sz="400" kern="0" dirty="0">
              <a:solidFill>
                <a:schemeClr val="bg1"/>
              </a:solidFill>
              <a:latin typeface="UTM Avo" panose="02040603050506020204" pitchFamily="18"/>
              <a:cs typeface="Arial"/>
              <a:sym typeface="Arial"/>
            </a:endParaRPr>
          </a:p>
        </p:txBody>
      </p:sp>
      <p:sp>
        <p:nvSpPr>
          <p:cNvPr id="8" name="Google Shape;190;p12">
            <a:extLst>
              <a:ext uri="{FF2B5EF4-FFF2-40B4-BE49-F238E27FC236}">
                <a16:creationId xmlns:a16="http://schemas.microsoft.com/office/drawing/2014/main" id="{07DE5E4E-F703-6BEA-8EBB-D602231CE9BB}"/>
              </a:ext>
            </a:extLst>
          </p:cNvPr>
          <p:cNvSpPr/>
          <p:nvPr/>
        </p:nvSpPr>
        <p:spPr>
          <a:xfrm>
            <a:off x="10471" y="3142383"/>
            <a:ext cx="2475531" cy="3715617"/>
          </a:xfrm>
          <a:custGeom>
            <a:avLst/>
            <a:gdLst/>
            <a:ahLst/>
            <a:cxnLst/>
            <a:rect l="l" t="t" r="r" b="b"/>
            <a:pathLst>
              <a:path w="852891" h="1280136" extrusionOk="0">
                <a:moveTo>
                  <a:pt x="0" y="0"/>
                </a:moveTo>
                <a:lnTo>
                  <a:pt x="852891" y="0"/>
                </a:lnTo>
                <a:lnTo>
                  <a:pt x="852891" y="1280136"/>
                </a:lnTo>
                <a:lnTo>
                  <a:pt x="0" y="1280136"/>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28619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0;p11">
            <a:extLst>
              <a:ext uri="{FF2B5EF4-FFF2-40B4-BE49-F238E27FC236}">
                <a16:creationId xmlns:a16="http://schemas.microsoft.com/office/drawing/2014/main" id="{2564415E-007A-7261-103A-E181088964A5}"/>
              </a:ext>
            </a:extLst>
          </p:cNvPr>
          <p:cNvSpPr txBox="1"/>
          <p:nvPr/>
        </p:nvSpPr>
        <p:spPr>
          <a:xfrm>
            <a:off x="661988" y="1718158"/>
            <a:ext cx="5282405" cy="5139842"/>
          </a:xfrm>
          <a:prstGeom prst="rect">
            <a:avLst/>
          </a:prstGeom>
          <a:noFill/>
          <a:ln>
            <a:noFill/>
          </a:ln>
        </p:spPr>
        <p:txBody>
          <a:bodyPr spcFirstLastPara="1" wrap="square" lIns="60950" tIns="30467" rIns="60950" bIns="30467" anchor="t" anchorCtr="0">
            <a:spAutoFit/>
          </a:bodyPr>
          <a:lstStyle/>
          <a:p>
            <a:pPr algn="just">
              <a:lnSpc>
                <a:spcPct val="150000"/>
              </a:lnSpc>
              <a:buClr>
                <a:srgbClr val="000000"/>
              </a:buClr>
              <a:buFont typeface="Arial"/>
              <a:buNone/>
            </a:pPr>
            <a:r>
              <a:rPr lang="vi-VN" sz="2200" b="1" kern="0" dirty="0">
                <a:solidFill>
                  <a:srgbClr val="000000"/>
                </a:solidFill>
                <a:latin typeface="UTM Avo" panose="02040603050506020204" pitchFamily="18"/>
                <a:cs typeface="Arial"/>
                <a:sym typeface="Arial"/>
              </a:rPr>
              <a:t>Câu 1. Mỗi thông tin dưới đây nói về cây cầu nào? </a:t>
            </a:r>
            <a:endParaRPr sz="2200" kern="0" dirty="0">
              <a:solidFill>
                <a:srgbClr val="000000"/>
              </a:solidFill>
              <a:latin typeface="UTM Avo" panose="02040603050506020204" pitchFamily="18"/>
              <a:cs typeface="Arial"/>
              <a:sym typeface="Arial"/>
            </a:endParaRPr>
          </a:p>
          <a:p>
            <a:pPr algn="just">
              <a:lnSpc>
                <a:spcPct val="150000"/>
              </a:lnSpc>
              <a:buClr>
                <a:srgbClr val="000000"/>
              </a:buClr>
              <a:buFont typeface="Arial"/>
              <a:buNone/>
            </a:pPr>
            <a:r>
              <a:rPr lang="vi-VN" sz="2200" kern="0" dirty="0">
                <a:solidFill>
                  <a:srgbClr val="000000"/>
                </a:solidFill>
                <a:latin typeface="UTM Avo" panose="02040603050506020204" pitchFamily="18"/>
                <a:cs typeface="Arial"/>
                <a:sym typeface="Arial"/>
              </a:rPr>
              <a:t>a) Cây cầu nhận được nhiều giải thưởng danh giá về kĩ thuật. </a:t>
            </a:r>
            <a:endParaRPr sz="2200" kern="0" dirty="0">
              <a:solidFill>
                <a:srgbClr val="000000"/>
              </a:solidFill>
              <a:latin typeface="UTM Avo" panose="02040603050506020204" pitchFamily="18"/>
              <a:cs typeface="Arial"/>
              <a:sym typeface="Arial"/>
            </a:endParaRPr>
          </a:p>
          <a:p>
            <a:pPr algn="just">
              <a:lnSpc>
                <a:spcPct val="150000"/>
              </a:lnSpc>
              <a:buClr>
                <a:srgbClr val="000000"/>
              </a:buClr>
              <a:buFont typeface="Arial"/>
              <a:buNone/>
            </a:pPr>
            <a:r>
              <a:rPr lang="vi-VN" sz="2200" kern="0" dirty="0">
                <a:solidFill>
                  <a:srgbClr val="000000"/>
                </a:solidFill>
                <a:latin typeface="UTM Avo" panose="02040603050506020204" pitchFamily="18"/>
                <a:cs typeface="Arial"/>
                <a:sym typeface="Arial"/>
              </a:rPr>
              <a:t>b) Cây cầu tạo cơ hội cho nhiều tỉnh miền Tây Nam Bộ nước ta phát triển mạnh mẽ. </a:t>
            </a:r>
            <a:endParaRPr sz="2200" kern="0" dirty="0">
              <a:solidFill>
                <a:srgbClr val="000000"/>
              </a:solidFill>
              <a:latin typeface="UTM Avo" panose="02040603050506020204" pitchFamily="18"/>
              <a:cs typeface="Arial"/>
              <a:sym typeface="Arial"/>
            </a:endParaRPr>
          </a:p>
          <a:p>
            <a:pPr algn="just">
              <a:lnSpc>
                <a:spcPct val="150000"/>
              </a:lnSpc>
              <a:buClr>
                <a:srgbClr val="000000"/>
              </a:buClr>
              <a:buFont typeface="Arial"/>
              <a:buNone/>
            </a:pPr>
            <a:r>
              <a:rPr lang="vi-VN" sz="2200" kern="0" dirty="0">
                <a:solidFill>
                  <a:srgbClr val="000000"/>
                </a:solidFill>
                <a:latin typeface="UTM Avo" panose="02040603050506020204" pitchFamily="18"/>
                <a:cs typeface="Arial"/>
                <a:sym typeface="Arial"/>
              </a:rPr>
              <a:t>c) Cây cầu được thực hiện hoàn toàn bằng trí tuệ và sức lực của người Việt Nam.</a:t>
            </a:r>
            <a:endParaRPr sz="2200" kern="0" dirty="0">
              <a:solidFill>
                <a:srgbClr val="000000"/>
              </a:solidFill>
              <a:latin typeface="UTM Avo" panose="02040603050506020204" pitchFamily="18"/>
              <a:cs typeface="Arial"/>
              <a:sym typeface="Arial"/>
            </a:endParaRPr>
          </a:p>
        </p:txBody>
      </p:sp>
      <p:sp>
        <p:nvSpPr>
          <p:cNvPr id="9" name="Google Shape;171;p11">
            <a:extLst>
              <a:ext uri="{FF2B5EF4-FFF2-40B4-BE49-F238E27FC236}">
                <a16:creationId xmlns:a16="http://schemas.microsoft.com/office/drawing/2014/main" id="{E4816FCD-163F-3BCA-406A-0F595613A2E6}"/>
              </a:ext>
            </a:extLst>
          </p:cNvPr>
          <p:cNvSpPr/>
          <p:nvPr/>
        </p:nvSpPr>
        <p:spPr>
          <a:xfrm>
            <a:off x="6399213" y="1938579"/>
            <a:ext cx="5130799" cy="4699000"/>
          </a:xfrm>
          <a:prstGeom prst="wedgeRectCallout">
            <a:avLst>
              <a:gd name="adj1" fmla="val -55157"/>
              <a:gd name="adj2" fmla="val -13897"/>
            </a:avLst>
          </a:prstGeom>
          <a:solidFill>
            <a:srgbClr val="FFFFFF"/>
          </a:solidFill>
          <a:ln w="25400" cap="flat" cmpd="sng">
            <a:solidFill>
              <a:srgbClr val="593A1B"/>
            </a:solidFill>
            <a:prstDash val="solid"/>
            <a:round/>
            <a:headEnd type="none" w="sm" len="sm"/>
            <a:tailEnd type="none" w="sm" len="sm"/>
          </a:ln>
        </p:spPr>
        <p:txBody>
          <a:bodyPr spcFirstLastPara="1" wrap="square" lIns="168000" tIns="30467" rIns="168000" bIns="120000" anchor="ctr" anchorCtr="0">
            <a:no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(a) Cây cầu nhận được nhiều giải thưởng danh giá về kĩ thuật: cầu Rồng. </a:t>
            </a:r>
            <a:endParaRPr kumimoji="0" sz="2200" b="0" i="0" u="none" strike="noStrike" kern="0" cap="none" spc="0" normalizeH="0" baseline="0" noProof="0">
              <a:ln>
                <a:noFill/>
              </a:ln>
              <a:solidFill>
                <a:srgbClr val="FFFFFF"/>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b) Cây cầu tạo cơ hội cho nhiều tinh miền Tây Nam Bộ nước ta phát triển mạnh mẽ: cầu Cần Thơ. </a:t>
            </a:r>
            <a:endParaRPr kumimoji="0" sz="2200" b="0" i="0" u="none" strike="noStrike" kern="0" cap="none" spc="0" normalizeH="0" baseline="0" noProof="0">
              <a:ln>
                <a:noFill/>
              </a:ln>
              <a:solidFill>
                <a:srgbClr val="FFFFFF"/>
              </a:solidFill>
              <a:effectLst/>
              <a:uLnTx/>
              <a:uFillTx/>
              <a:latin typeface="UTM Avo" panose="02040603050506020204" pitchFamily="18"/>
              <a:cs typeface="Arial"/>
              <a:sym typeface="Arial"/>
            </a:endParaRPr>
          </a:p>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0" cap="none" spc="0" normalizeH="0" baseline="0" noProof="0">
                <a:ln>
                  <a:noFill/>
                </a:ln>
                <a:solidFill>
                  <a:srgbClr val="000000"/>
                </a:solidFill>
                <a:effectLst/>
                <a:uLnTx/>
                <a:uFillTx/>
                <a:latin typeface="UTM Avo" panose="02040603050506020204" pitchFamily="18"/>
                <a:cs typeface="Arial"/>
                <a:sym typeface="Arial"/>
              </a:rPr>
              <a:t>c) Cây cầu được thực hiện hoàn toàn bằng trí tuệ và sức lực của người Việt Nam: cầu Vĩnh Tuy.</a:t>
            </a:r>
            <a:endParaRPr kumimoji="0" sz="2200" b="0" i="0" u="none" strike="noStrike" kern="0" cap="none" spc="0" normalizeH="0" baseline="0" noProof="0">
              <a:ln>
                <a:noFill/>
              </a:ln>
              <a:solidFill>
                <a:srgbClr val="FFFFFF"/>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3694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842</Words>
  <PresentationFormat>Widescreen</PresentationFormat>
  <Paragraphs>57</Paragraphs>
  <Slides>21</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21</vt:i4>
      </vt:variant>
    </vt:vector>
  </HeadingPairs>
  <TitlesOfParts>
    <vt:vector size="28" baseType="lpstr">
      <vt:lpstr>Calibri Light</vt:lpstr>
      <vt:lpstr>UTM Avo</vt:lpstr>
      <vt:lpstr>Calibri</vt:lpstr>
      <vt:lpstr>Arial</vt:lpstr>
      <vt:lpstr>Office Theme</vt:lpstr>
      <vt:lpstr>2_Office Theme</vt:lpstr>
      <vt:lpstr>1_Office Theme</vt:lpstr>
      <vt:lpstr>Tuần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2023-10-19T01:39:18Z</dcterms:created>
  <dcterms:modified xsi:type="dcterms:W3CDTF">2024-01-08T08:38:41Z</dcterms:modified>
</cp:coreProperties>
</file>