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9675A-416B-401C-B8D0-0B488E333B6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A650-1700-4CB7-B51C-4184ACD51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B1072-112C-4BB6-AF0A-10B236BF6AD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2286-59F3-4964-8FD3-2845A622CA9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0EA8-34D2-478A-92B8-CB74B2D4D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3076" name="Picture 4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800" b="1">
                <a:solidFill>
                  <a:srgbClr val="D60093"/>
                </a:solidFill>
                <a:latin typeface="Times New Roman" pitchFamily="18" charset="0"/>
              </a:rPr>
              <a:t>Giáo viên: Đào Thị Vân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228600" y="5638800"/>
            <a:ext cx="9144000" cy="914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800" b="1">
                <a:solidFill>
                  <a:srgbClr val="000099"/>
                </a:solidFill>
                <a:latin typeface="Times New Roman" pitchFamily="18" charset="0"/>
              </a:rPr>
              <a:t>TRƯỜNG THCS VÂN DU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693738" y="946150"/>
            <a:ext cx="775652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b-NO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RevueH"/>
              </a:rPr>
              <a:t>Bµi gi¶ng ng÷ v¨n </a:t>
            </a:r>
            <a:r>
              <a:rPr lang="nb-NO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RevueH"/>
              </a:rPr>
              <a:t>6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pic>
        <p:nvPicPr>
          <p:cNvPr id="3080" name="Picture 8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TIERE1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3" y="5419725"/>
            <a:ext cx="1238250" cy="1295400"/>
          </a:xfrm>
          <a:prstGeom prst="rect">
            <a:avLst/>
          </a:prstGeom>
          <a:noFill/>
        </p:spPr>
      </p:pic>
      <p:pic>
        <p:nvPicPr>
          <p:cNvPr id="3085" name="Picture 13" descr="TIERE1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2875" y="5405438"/>
            <a:ext cx="1238250" cy="1295400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0" y="2800350"/>
            <a:ext cx="9144000" cy="1144588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6600CC"/>
                </a:solidFill>
                <a:latin typeface=".VnCentury SchoolbookH" pitchFamily="34" charset="0"/>
              </a:rPr>
              <a:t>TiÕt</a:t>
            </a:r>
            <a:r>
              <a:rPr lang="en-US" b="1" dirty="0">
                <a:solidFill>
                  <a:srgbClr val="6600CC"/>
                </a:solidFill>
                <a:latin typeface=".VnCentury SchoolbookH" pitchFamily="34" charset="0"/>
              </a:rPr>
              <a:t> </a:t>
            </a:r>
            <a:r>
              <a:rPr lang="en-US" b="1" dirty="0" smtClean="0">
                <a:solidFill>
                  <a:srgbClr val="6600CC"/>
                </a:solidFill>
                <a:latin typeface=".VnCentury SchoolbookH" pitchFamily="34" charset="0"/>
              </a:rPr>
              <a:t>45- </a:t>
            </a:r>
            <a:r>
              <a:rPr lang="en-US" b="1" dirty="0" err="1">
                <a:solidFill>
                  <a:srgbClr val="6600CC"/>
                </a:solidFill>
                <a:latin typeface=".VnCentury SchoolbookH" pitchFamily="34" charset="0"/>
              </a:rPr>
              <a:t>Bµi</a:t>
            </a:r>
            <a:r>
              <a:rPr lang="en-US" b="1" dirty="0">
                <a:solidFill>
                  <a:srgbClr val="6600CC"/>
                </a:solidFill>
                <a:latin typeface=".VnCentury SchoolbookH" pitchFamily="34" charset="0"/>
              </a:rPr>
              <a:t> </a:t>
            </a:r>
            <a:r>
              <a:rPr lang="en-US" b="1" dirty="0" smtClean="0">
                <a:solidFill>
                  <a:srgbClr val="6600CC"/>
                </a:solidFill>
                <a:latin typeface=".VnCentury SchoolbookH" pitchFamily="34" charset="0"/>
              </a:rPr>
              <a:t>11: </a:t>
            </a:r>
            <a:endParaRPr lang="en-US" b="1" dirty="0">
              <a:solidFill>
                <a:srgbClr val="6600CC"/>
              </a:solidFill>
              <a:latin typeface=".VnCentury SchoolbookH" pitchFamily="34" charset="0"/>
            </a:endParaRPr>
          </a:p>
          <a:p>
            <a:r>
              <a:rPr lang="en-US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CHÂN, TAY, TAI, MẮT, </a:t>
            </a:r>
            <a:r>
              <a:rPr lang="en-US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 animBg="1"/>
      <p:bldP spid="3079" grpId="0" animBg="1"/>
      <p:bldP spid="30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0" y="16764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60"/>
          <p:cNvSpPr txBox="1">
            <a:spLocks noChangeArrowheads="1"/>
          </p:cNvSpPr>
          <p:nvPr/>
        </p:nvSpPr>
        <p:spPr bwMode="auto">
          <a:xfrm>
            <a:off x="3733800" y="31242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66"/>
          <p:cNvSpPr txBox="1">
            <a:spLocks noChangeArrowheads="1"/>
          </p:cNvSpPr>
          <p:nvPr/>
        </p:nvSpPr>
        <p:spPr bwMode="auto">
          <a:xfrm>
            <a:off x="78486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1" name="Text Box 67"/>
          <p:cNvSpPr txBox="1">
            <a:spLocks noChangeArrowheads="1"/>
          </p:cNvSpPr>
          <p:nvPr/>
        </p:nvSpPr>
        <p:spPr bwMode="auto">
          <a:xfrm>
            <a:off x="75438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2" name="TextBox 45"/>
          <p:cNvSpPr txBox="1">
            <a:spLocks noChangeArrowheads="1"/>
          </p:cNvSpPr>
          <p:nvPr/>
        </p:nvSpPr>
        <p:spPr bwMode="auto">
          <a:xfrm>
            <a:off x="228600" y="2286000"/>
            <a:ext cx="6477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6200" y="2667000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rang,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nhếch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dirty="0"/>
              <a:t>.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0" y="-7620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Tiết 45: HDĐT </a:t>
            </a:r>
            <a:r>
              <a:rPr lang="en-US" sz="1600">
                <a:solidFill>
                  <a:srgbClr val="FF0000"/>
                </a:solidFill>
              </a:rPr>
              <a:t>: </a:t>
            </a:r>
            <a:r>
              <a:rPr lang="en-US" sz="3200">
                <a:solidFill>
                  <a:srgbClr val="0000FF"/>
                </a:solidFill>
              </a:rPr>
              <a:t>Chân , Tay, Tai, Mắt, Miệng</a:t>
            </a:r>
            <a:endParaRPr lang="en-US" sz="16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                                                               ( Truyện ngụ ngôn)</a:t>
            </a:r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0" y="6858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I. Đọc – Tìm hiểu chung </a:t>
            </a:r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0" y="990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II. Phân tích 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152400" y="12954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1. Mở đầu câu chuyện</a:t>
            </a:r>
            <a:r>
              <a:rPr lang="en-US"/>
              <a:t>.</a:t>
            </a:r>
          </a:p>
        </p:txBody>
      </p:sp>
      <p:sp>
        <p:nvSpPr>
          <p:cNvPr id="14349" name="Text Box 24"/>
          <p:cNvSpPr txBox="1">
            <a:spLocks noChangeArrowheads="1"/>
          </p:cNvSpPr>
          <p:nvPr/>
        </p:nvSpPr>
        <p:spPr bwMode="auto">
          <a:xfrm>
            <a:off x="152400" y="16002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2. Diễn biến câu chuyện</a:t>
            </a:r>
            <a:r>
              <a:rPr 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228600" y="1905000"/>
            <a:ext cx="7315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11" descr="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0"/>
            <a:ext cx="4495800" cy="3810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0" y="2971801"/>
            <a:ext cx="472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1295400"/>
            <a:ext cx="393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0" y="1273314"/>
            <a:ext cx="2786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4572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76400" y="4495800"/>
            <a:ext cx="580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1600" y="1197114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31683" y="5181600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7" grpId="0"/>
      <p:bldP spid="37" grpId="1"/>
      <p:bldP spid="39" grpId="0"/>
      <p:bldP spid="39" grpId="1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0" y="16764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60"/>
          <p:cNvSpPr txBox="1">
            <a:spLocks noChangeArrowheads="1"/>
          </p:cNvSpPr>
          <p:nvPr/>
        </p:nvSpPr>
        <p:spPr bwMode="auto">
          <a:xfrm>
            <a:off x="3733800" y="31242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66"/>
          <p:cNvSpPr txBox="1">
            <a:spLocks noChangeArrowheads="1"/>
          </p:cNvSpPr>
          <p:nvPr/>
        </p:nvSpPr>
        <p:spPr bwMode="auto">
          <a:xfrm>
            <a:off x="78486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67"/>
          <p:cNvSpPr txBox="1">
            <a:spLocks noChangeArrowheads="1"/>
          </p:cNvSpPr>
          <p:nvPr/>
        </p:nvSpPr>
        <p:spPr bwMode="auto">
          <a:xfrm>
            <a:off x="75438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6" name="TextBox 45"/>
          <p:cNvSpPr txBox="1">
            <a:spLocks noChangeArrowheads="1"/>
          </p:cNvSpPr>
          <p:nvPr/>
        </p:nvSpPr>
        <p:spPr bwMode="auto">
          <a:xfrm>
            <a:off x="228600" y="2217738"/>
            <a:ext cx="6477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0" y="-7620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0" y="6858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0" y="990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152400" y="12954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/>
              <a:t>.</a:t>
            </a:r>
          </a:p>
        </p:txBody>
      </p:sp>
      <p:sp>
        <p:nvSpPr>
          <p:cNvPr id="15371" name="Text Box 24"/>
          <p:cNvSpPr txBox="1">
            <a:spLocks noChangeArrowheads="1"/>
          </p:cNvSpPr>
          <p:nvPr/>
        </p:nvSpPr>
        <p:spPr bwMode="auto">
          <a:xfrm>
            <a:off x="152400" y="16002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72" name="TextBox 21"/>
          <p:cNvSpPr txBox="1">
            <a:spLocks noChangeArrowheads="1"/>
          </p:cNvSpPr>
          <p:nvPr/>
        </p:nvSpPr>
        <p:spPr bwMode="auto">
          <a:xfrm>
            <a:off x="228600" y="1905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28600" y="2590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457200" y="2895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0" y="990600"/>
            <a:ext cx="288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990600"/>
            <a:ext cx="262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12420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3115270"/>
            <a:ext cx="432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1066800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396240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3962400"/>
            <a:ext cx="4266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5638800" y="5334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33400" y="4572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1066800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4572000"/>
            <a:ext cx="701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0" y="1828800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52578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8800" y="5257800"/>
            <a:ext cx="7401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  <p:bldP spid="23" grpId="1"/>
      <p:bldP spid="24" grpId="0"/>
      <p:bldP spid="24" grpId="1"/>
      <p:bldP spid="25" grpId="0"/>
      <p:bldP spid="27" grpId="0"/>
      <p:bldP spid="27" grpId="1"/>
      <p:bldP spid="28" grpId="0"/>
      <p:bldP spid="31" grpId="0"/>
      <p:bldP spid="32" grpId="0"/>
      <p:bldP spid="32" grpId="1"/>
      <p:bldP spid="34" grpId="0"/>
      <p:bldP spid="34" grpId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0" y="16764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60"/>
          <p:cNvSpPr txBox="1">
            <a:spLocks noChangeArrowheads="1"/>
          </p:cNvSpPr>
          <p:nvPr/>
        </p:nvSpPr>
        <p:spPr bwMode="auto">
          <a:xfrm>
            <a:off x="3733800" y="31242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66"/>
          <p:cNvSpPr txBox="1">
            <a:spLocks noChangeArrowheads="1"/>
          </p:cNvSpPr>
          <p:nvPr/>
        </p:nvSpPr>
        <p:spPr bwMode="auto">
          <a:xfrm>
            <a:off x="78486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67"/>
          <p:cNvSpPr txBox="1">
            <a:spLocks noChangeArrowheads="1"/>
          </p:cNvSpPr>
          <p:nvPr/>
        </p:nvSpPr>
        <p:spPr bwMode="auto">
          <a:xfrm>
            <a:off x="75438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6" name="TextBox 45"/>
          <p:cNvSpPr txBox="1">
            <a:spLocks noChangeArrowheads="1"/>
          </p:cNvSpPr>
          <p:nvPr/>
        </p:nvSpPr>
        <p:spPr bwMode="auto">
          <a:xfrm>
            <a:off x="228600" y="2217738"/>
            <a:ext cx="6477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0" y="-7620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ngôn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0" y="6858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9" name="TextBox 18"/>
          <p:cNvSpPr txBox="1">
            <a:spLocks noChangeArrowheads="1"/>
          </p:cNvSpPr>
          <p:nvPr/>
        </p:nvSpPr>
        <p:spPr bwMode="auto">
          <a:xfrm>
            <a:off x="0" y="990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152400" y="12954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71" name="Text Box 24"/>
          <p:cNvSpPr txBox="1">
            <a:spLocks noChangeArrowheads="1"/>
          </p:cNvSpPr>
          <p:nvPr/>
        </p:nvSpPr>
        <p:spPr bwMode="auto">
          <a:xfrm>
            <a:off x="152400" y="16002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72" name="TextBox 21"/>
          <p:cNvSpPr txBox="1">
            <a:spLocks noChangeArrowheads="1"/>
          </p:cNvSpPr>
          <p:nvPr/>
        </p:nvSpPr>
        <p:spPr bwMode="auto">
          <a:xfrm>
            <a:off x="228600" y="1905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28600" y="2590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28194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1143000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3124200"/>
            <a:ext cx="697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38100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8" descr="Ca_nh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33400"/>
            <a:ext cx="4038600" cy="2590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0000CC"/>
                </a:solidFill>
                <a:latin typeface=".VnTime" pitchFamily="34" charset="0"/>
                <a:sym typeface="Wingdings" pitchFamily="2" charset="2"/>
              </a:rPr>
              <a:t></a:t>
            </a:r>
            <a:r>
              <a:rPr lang="pt-BR" sz="2000" dirty="0">
                <a:solidFill>
                  <a:srgbClr val="0000CC"/>
                </a:solidFill>
                <a:latin typeface=".VnTime" pitchFamily="34" charset="0"/>
              </a:rPr>
              <a:t> KÕt cÊu ®Çu cuèi t­¬ng </a:t>
            </a:r>
            <a:r>
              <a:rPr lang="pt-BR" sz="2000" dirty="0" smtClean="0">
                <a:solidFill>
                  <a:srgbClr val="0000CC"/>
                </a:solidFill>
                <a:latin typeface=".VnTime" pitchFamily="34" charset="0"/>
              </a:rPr>
              <a:t>øng. NhÊn </a:t>
            </a:r>
            <a:r>
              <a:rPr lang="pt-BR" sz="2000" dirty="0">
                <a:solidFill>
                  <a:srgbClr val="0000CC"/>
                </a:solidFill>
                <a:latin typeface=".VnTime" pitchFamily="34" charset="0"/>
              </a:rPr>
              <a:t>m¹nh sù hoµ thuËn, g¾n bã cña c¸c nh©n vËt. Mäi ng­êi vµ mäi viÖc l¹i trë vÒ quü ®¹o x­a, ai lµm viÖc nÊy, theo sù ph©n c«ng cña c¬ thÓ thèng nhÊt chØ huy, kh«ng cßn sù suy b×, tÞ n¹nh, kÌn cùa, nhá nhen, kh«ng cßn sù tranh c·i ví vÈn, v« bæ ...TÊt c¶ sèng trong niÒm vui lao ®éng cÇn cï, ch¨m chØ, miÖt mµi trong cïng mét c¬ thÓ, bëi vèn dÜ hä lµ nh÷ng ng­êi ch¨m lao ®éng. </a:t>
            </a:r>
            <a:endParaRPr lang="en-US" sz="2000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5400" kern="10">
                <a:ln w="19050">
                  <a:solidFill>
                    <a:srgbClr val="6666FF"/>
                  </a:solidFill>
                  <a:miter lim="800000"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Ch©n, Tay, Tai, M¾t,  MiÖng</a:t>
            </a:r>
            <a:endParaRPr lang="en-US" sz="5400" kern="10">
              <a:ln w="19050">
                <a:solidFill>
                  <a:srgbClr val="6666FF"/>
                </a:solidFill>
                <a:miter lim="800000"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ooper"/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4433888" y="85725"/>
            <a:ext cx="2895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H­íng dÉn ®äc thªm</a:t>
            </a:r>
          </a:p>
        </p:txBody>
      </p:sp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3810000" y="1600200"/>
            <a:ext cx="23812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( TruyÖn ngô ng«n)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371600" y="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>
                <a:solidFill>
                  <a:srgbClr val="0000CC"/>
                </a:solidFill>
                <a:latin typeface=".VnCommercial Script" pitchFamily="34" charset="0"/>
              </a:rPr>
              <a:t>TiÕt 45</a:t>
            </a:r>
          </a:p>
        </p:txBody>
      </p:sp>
      <p:pic>
        <p:nvPicPr>
          <p:cNvPr id="13318" name="Picture 10" descr="amaryllis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38262" flipH="1" flipV="1">
            <a:off x="0" y="304800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41985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41985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6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41985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7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4463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8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68580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9" descr="sao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1257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3400" y="1822450"/>
            <a:ext cx="347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.VnTime" pitchFamily="34" charset="0"/>
              </a:rPr>
              <a:t>I</a:t>
            </a:r>
            <a:r>
              <a:rPr lang="en-US" sz="2400" b="1" u="sng">
                <a:solidFill>
                  <a:srgbClr val="CC0000"/>
                </a:solidFill>
                <a:latin typeface=".VnTime" pitchFamily="34" charset="0"/>
              </a:rPr>
              <a:t>.§äc vµ t×m hiÓu chung</a:t>
            </a:r>
            <a:r>
              <a:rPr lang="en-US" sz="2400" b="1">
                <a:solidFill>
                  <a:srgbClr val="CC0000"/>
                </a:solidFill>
                <a:latin typeface=".VnTime" pitchFamily="34" charset="0"/>
              </a:rPr>
              <a:t> :</a:t>
            </a: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490538" y="2228850"/>
            <a:ext cx="483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CC0000"/>
                </a:solidFill>
                <a:latin typeface=".VnTime" pitchFamily="34" charset="0"/>
              </a:rPr>
              <a:t>II- Ph©n tÝch :</a:t>
            </a:r>
            <a:endParaRPr lang="en-US" sz="2400" b="1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490538" y="2671763"/>
            <a:ext cx="483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CC0000"/>
                </a:solidFill>
                <a:latin typeface=".VnTime" pitchFamily="34" charset="0"/>
              </a:rPr>
              <a:t>III. Tæng kÕt :</a:t>
            </a:r>
            <a:endParaRPr lang="en-US" sz="2400" b="1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838200" y="3076575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C0000"/>
                </a:solidFill>
                <a:latin typeface=".VnTime" pitchFamily="34" charset="0"/>
              </a:rPr>
              <a:t>1- </a:t>
            </a:r>
            <a:r>
              <a:rPr lang="pt-BR" b="1" i="1" dirty="0">
                <a:solidFill>
                  <a:srgbClr val="CC0000"/>
                </a:solidFill>
                <a:latin typeface=".VnTime" pitchFamily="34" charset="0"/>
              </a:rPr>
              <a:t>NghÖ thuËt</a:t>
            </a:r>
            <a:r>
              <a:rPr lang="pt-BR" dirty="0">
                <a:solidFill>
                  <a:srgbClr val="CC0000"/>
                </a:solidFill>
                <a:latin typeface=".VnTime" pitchFamily="34" charset="0"/>
              </a:rPr>
              <a:t> </a:t>
            </a:r>
            <a:endParaRPr lang="en-US" dirty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833438" y="4219575"/>
            <a:ext cx="2443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CC0000"/>
                </a:solidFill>
                <a:latin typeface=".VnTime" pitchFamily="34" charset="0"/>
              </a:rPr>
              <a:t>2- </a:t>
            </a:r>
            <a:r>
              <a:rPr lang="pt-BR" b="1" i="1" dirty="0">
                <a:solidFill>
                  <a:srgbClr val="CC0000"/>
                </a:solidFill>
                <a:latin typeface=".VnTime" pitchFamily="34" charset="0"/>
              </a:rPr>
              <a:t>Néi dung , ý nghÜa </a:t>
            </a:r>
            <a:r>
              <a:rPr lang="pt-BR" b="1" i="1" dirty="0" smtClean="0">
                <a:solidFill>
                  <a:srgbClr val="CC0000"/>
                </a:solidFill>
                <a:latin typeface=".VnTime" pitchFamily="34" charset="0"/>
              </a:rPr>
              <a:t>:</a:t>
            </a:r>
            <a:endParaRPr lang="pt-BR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990600" y="615315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2438400"/>
            <a:ext cx="480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3048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>
                <a:solidFill>
                  <a:srgbClr val="660066"/>
                </a:solidFill>
                <a:latin typeface=".VnTime" pitchFamily="34" charset="0"/>
              </a:rPr>
              <a:t>Dïng </a:t>
            </a:r>
            <a:r>
              <a:rPr lang="pt-BR" dirty="0" smtClean="0">
                <a:solidFill>
                  <a:srgbClr val="660066"/>
                </a:solidFill>
                <a:latin typeface=".VnTime" pitchFamily="34" charset="0"/>
              </a:rPr>
              <a:t>nghÖ thuËt Èn dô ( m­în c¸c bé phËn cña c¬ thÓ con ng­êi ®Ó                             nãi ®Õn chuyÖn con ng­êi ), nh©n </a:t>
            </a:r>
            <a:r>
              <a:rPr lang="pt-BR" dirty="0" smtClean="0">
                <a:solidFill>
                  <a:srgbClr val="660066"/>
                </a:solidFill>
                <a:latin typeface=".VnTime" pitchFamily="34" charset="0"/>
              </a:rPr>
              <a:t>hãa </a:t>
            </a:r>
            <a:r>
              <a:rPr lang="pt-BR" dirty="0" smtClean="0">
                <a:solidFill>
                  <a:srgbClr val="660066"/>
                </a:solidFill>
                <a:latin typeface=".VnTime" pitchFamily="34" charset="0"/>
              </a:rPr>
              <a:t>®Æc s¾c.</a:t>
            </a:r>
            <a:endParaRPr lang="pt-BR" b="1" i="1" dirty="0" smtClean="0">
              <a:solidFill>
                <a:srgbClr val="660066"/>
              </a:solidFill>
              <a:latin typeface=".VnTime" pitchFamily="34" charset="0"/>
            </a:endParaRPr>
          </a:p>
          <a:p>
            <a:r>
              <a:rPr lang="pt-BR" b="1" i="1" dirty="0" smtClean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pt-BR" dirty="0" smtClean="0">
                <a:solidFill>
                  <a:srgbClr val="660066"/>
                </a:solidFill>
                <a:latin typeface=".VnTime" pitchFamily="34" charset="0"/>
              </a:rPr>
              <a:t>- c¸ch miªu t¶ c¸c nh©n vËt rÊt sinh ®éng, g¾n víi thùc tÕ.</a:t>
            </a:r>
          </a:p>
          <a:p>
            <a:r>
              <a:rPr lang="pt-BR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Kết cấu đầu cuối tương ứng.</a:t>
            </a:r>
            <a:endParaRPr lang="en-US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45908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660066"/>
                </a:solidFill>
                <a:latin typeface=".VnTime" pitchFamily="34" charset="0"/>
              </a:rPr>
              <a:t>TruyÖn nªu bµi häc vÒ vai trß cña mçi thµnh viªn trong céng ®ång . V× vËy mçi thµnh viªn kh«ng thÓ sèng ®¬n ®éc , t¸ch biÖt mµ cÇn ®oµn kÕt , n­¬ng tùa , g¾n bã vµo nhau ®Ó cïng tån t¹i ph¸t triÓn .</a:t>
            </a:r>
            <a:r>
              <a:rPr lang="en-US" dirty="0" smtClean="0">
                <a:solidFill>
                  <a:srgbClr val="660066"/>
                </a:solidFill>
                <a:latin typeface=".VnTime" pitchFamily="34" charset="0"/>
              </a:rPr>
              <a:t> </a:t>
            </a:r>
            <a:endParaRPr lang="en-US" dirty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37386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dung,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/>
      <p:bldP spid="22" grpId="0"/>
      <p:bldP spid="22" grpId="1"/>
      <p:bldP spid="24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914400" y="0"/>
            <a:ext cx="6934200" cy="914400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9850" y="990600"/>
            <a:ext cx="48069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Chọn đáp án đúng nhất trong các câu sau.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1295400"/>
            <a:ext cx="846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1.Trong các nhân vật sau ai là người đầu tiên nêu ra ý kến: chúng ta đừng làm gì </a:t>
            </a:r>
          </a:p>
          <a:p>
            <a:r>
              <a:rPr lang="en-US"/>
              <a:t>nữa, thử xem lão Miệng có sống được không?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52400" y="19050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A- Cậu Tay.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752600" y="19050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B- Cậu Chân.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962400" y="1905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C- Cô Mắt.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867400" y="19050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D- Bác Tai.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2286000"/>
            <a:ext cx="879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 Cô Mắt, cậu Chân, cậu Tay, bác Tai đồng tình phản đối lão Miệng bằng cách nào?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28600" y="2667000"/>
            <a:ext cx="3206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A.Thi nhau nói xấu lão Miệng.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419600" y="26670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B. Cùng nhau không làm việc.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8600" y="3048000"/>
            <a:ext cx="3625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C. Đến nhà lão Miệng nói chuyện.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19600" y="3048000"/>
            <a:ext cx="30035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D. Không cho lão Miệng ăn.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505200"/>
            <a:ext cx="7194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3. </a:t>
            </a:r>
            <a:r>
              <a:rPr lang="en-US" dirty="0" err="1"/>
              <a:t>Lão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“</a:t>
            </a:r>
            <a:r>
              <a:rPr lang="en-US" dirty="0" err="1"/>
              <a:t>tù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?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066800" y="42672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A. Rất bực tức.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029200" y="42672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B. Rất ngạc nhiên.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1143000" y="47244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C. Rất thờ ơ.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5105400" y="4724400"/>
            <a:ext cx="1847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D. Rất bình tĩnh.</a:t>
            </a:r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44958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4114800" y="2743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  <p:bldP spid="54286" grpId="0"/>
      <p:bldP spid="54287" grpId="0"/>
      <p:bldP spid="54288" grpId="0"/>
      <p:bldP spid="54289" grpId="0"/>
      <p:bldP spid="54290" grpId="0"/>
      <p:bldP spid="54291" grpId="0"/>
      <p:bldP spid="54292" grpId="0"/>
      <p:bldP spid="54293" grpId="0"/>
      <p:bldP spid="54294" grpId="0" animBg="1"/>
      <p:bldP spid="54295" grpId="0" animBg="1"/>
      <p:bldP spid="542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914400" y="0"/>
            <a:ext cx="6934200" cy="914400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VẬN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38200" y="9144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Cặp,nhóm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Qua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c©u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chuyÖn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,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t¸c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gi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¶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d©n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gian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cã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ph¶i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chØ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dõng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l¹i  ë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viÖc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vÒ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c¸c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bé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phËn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c¬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thÓ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ng­êi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kh«ng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? </a:t>
            </a:r>
            <a:r>
              <a:rPr lang="en-US" sz="2400" i="1" dirty="0" smtClean="0">
                <a:solidFill>
                  <a:srgbClr val="FF0000"/>
                </a:solidFill>
                <a:latin typeface=".VnTime" pitchFamily="34" charset="0"/>
              </a:rPr>
              <a:t>Mµ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ngô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.VnTime" pitchFamily="34" charset="0"/>
              </a:rPr>
              <a:t>ng«n</a:t>
            </a:r>
            <a:r>
              <a:rPr lang="en-US" sz="2400" i="1" dirty="0">
                <a:solidFill>
                  <a:srgbClr val="FF0000"/>
                </a:solidFill>
                <a:latin typeface=".VnTime" pitchFamily="34" charset="0"/>
              </a:rPr>
              <a:t> ë ®©y lµ g×?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1500" y="213360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0000CC"/>
                </a:solidFill>
                <a:latin typeface=".VnTime" pitchFamily="34" charset="0"/>
              </a:rPr>
              <a:t>-  </a:t>
            </a:r>
            <a:r>
              <a:rPr lang="pt-BR" sz="2400" dirty="0" smtClean="0">
                <a:latin typeface=".VnTime" pitchFamily="34" charset="0"/>
              </a:rPr>
              <a:t>Qua c©u chuyÖn, kh«ng ph¶i t¸c gi¶ d©n gian chØ dõng l¹i ë viÖc nãi vÒ c¸c bé phËn cña c¬ thÓ con ng­êi mµ cßn  m­în chuyÖn cña </a:t>
            </a:r>
            <a:r>
              <a:rPr lang="pt-BR" sz="2400" dirty="0">
                <a:latin typeface=".VnTime" pitchFamily="34" charset="0"/>
              </a:rPr>
              <a:t>c¸c bé phËn </a:t>
            </a:r>
            <a:r>
              <a:rPr lang="pt-BR" sz="2400" dirty="0" smtClean="0">
                <a:latin typeface=".VnTime" pitchFamily="34" charset="0"/>
              </a:rPr>
              <a:t>c</a:t>
            </a:r>
            <a:r>
              <a:rPr lang="pt-BR" sz="2400" dirty="0">
                <a:latin typeface=".VnTime" pitchFamily="34" charset="0"/>
              </a:rPr>
              <a:t>¬ thÓ ng­êi ®Ó  nãi chuyÖn con ng­êi </a:t>
            </a:r>
            <a:r>
              <a:rPr lang="en-US" sz="2400" dirty="0">
                <a:latin typeface=".VnTime" pitchFamily="34" charset="0"/>
                <a:sym typeface="Wingdings" pitchFamily="2" charset="2"/>
              </a:rPr>
              <a:t></a:t>
            </a:r>
            <a:r>
              <a:rPr lang="pt-BR" sz="2400" dirty="0">
                <a:latin typeface=".VnTime" pitchFamily="34" charset="0"/>
              </a:rPr>
              <a:t> c¸ch nãi Èn dô.</a:t>
            </a:r>
          </a:p>
          <a:p>
            <a:r>
              <a:rPr lang="pt-BR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pt-BR" sz="2400" dirty="0">
                <a:solidFill>
                  <a:srgbClr val="CC0000"/>
                </a:solidFill>
                <a:latin typeface=".VnTime" pitchFamily="34" charset="0"/>
              </a:rPr>
              <a:t>- </a:t>
            </a:r>
            <a:r>
              <a:rPr lang="pt-BR" sz="2400" b="1" i="1" dirty="0">
                <a:solidFill>
                  <a:srgbClr val="CC0000"/>
                </a:solidFill>
                <a:latin typeface=".VnTime" pitchFamily="34" charset="0"/>
              </a:rPr>
              <a:t>Bµi häc ngô </a:t>
            </a:r>
            <a:r>
              <a:rPr lang="pt-BR" sz="2400" b="1" i="1" dirty="0" smtClean="0">
                <a:solidFill>
                  <a:srgbClr val="CC0000"/>
                </a:solidFill>
                <a:latin typeface=".VnTime" pitchFamily="34" charset="0"/>
              </a:rPr>
              <a:t>ng«n</a:t>
            </a:r>
            <a:endParaRPr lang="en-US" sz="24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686800" cy="2743200"/>
          </a:xfrm>
        </p:spPr>
        <p:txBody>
          <a:bodyPr/>
          <a:lstStyle/>
          <a:p>
            <a:pPr algn="l" eaLnBrk="1" hangingPunct="1"/>
            <a:r>
              <a:rPr lang="en-US" sz="4000" b="1" dirty="0" err="1" smtClean="0">
                <a:solidFill>
                  <a:srgbClr val="006666"/>
                </a:solidFill>
                <a:latin typeface=".VnCooper" pitchFamily="34" charset="0"/>
              </a:rPr>
              <a:t>Bµi</a:t>
            </a:r>
            <a:r>
              <a:rPr lang="en-US" sz="4000" b="1" dirty="0" smtClean="0">
                <a:solidFill>
                  <a:srgbClr val="006666"/>
                </a:solidFill>
                <a:latin typeface=".VnCooper" pitchFamily="34" charset="0"/>
              </a:rPr>
              <a:t> </a:t>
            </a:r>
            <a:r>
              <a:rPr lang="en-US" sz="4000" b="1" dirty="0" err="1" smtClean="0">
                <a:solidFill>
                  <a:srgbClr val="006666"/>
                </a:solidFill>
                <a:latin typeface=".VnCooper" pitchFamily="34" charset="0"/>
              </a:rPr>
              <a:t>cò</a:t>
            </a:r>
            <a:r>
              <a:rPr lang="en-US" sz="4000" b="1" dirty="0" smtClean="0">
                <a:solidFill>
                  <a:srgbClr val="006666"/>
                </a:solidFill>
                <a:latin typeface=".VnCooper" pitchFamily="34" charset="0"/>
              </a:rPr>
              <a:t> :</a:t>
            </a:r>
            <a:br>
              <a:rPr lang="en-US" sz="4000" b="1" dirty="0" smtClean="0">
                <a:solidFill>
                  <a:srgbClr val="006666"/>
                </a:solidFill>
                <a:latin typeface=".VnCooper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     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Tãm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 t¾t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truyÖn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. N¾m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nghÖ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thuËt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 dung ý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nghÜa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truyÖn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b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</a:br>
            <a:endParaRPr lang="en-US" sz="3600" b="1" dirty="0" smtClean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34975" y="3200400"/>
            <a:ext cx="8686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chemeClr val="tx2"/>
                </a:solidFill>
                <a:latin typeface=".VnTime" pitchFamily="34" charset="0"/>
              </a:rPr>
              <a:t>		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000" b="1" dirty="0" err="1">
                <a:solidFill>
                  <a:srgbClr val="006666"/>
                </a:solidFill>
                <a:latin typeface=".VnCooper" pitchFamily="34" charset="0"/>
              </a:rPr>
              <a:t>Bµi</a:t>
            </a:r>
            <a:r>
              <a:rPr lang="en-US" sz="4000" b="1" dirty="0">
                <a:solidFill>
                  <a:srgbClr val="006666"/>
                </a:solidFill>
                <a:latin typeface=".VnCooper" pitchFamily="34" charset="0"/>
              </a:rPr>
              <a:t> </a:t>
            </a:r>
            <a:r>
              <a:rPr lang="en-US" sz="4000" b="1" dirty="0" err="1">
                <a:solidFill>
                  <a:srgbClr val="006666"/>
                </a:solidFill>
                <a:latin typeface=".VnCooper" pitchFamily="34" charset="0"/>
              </a:rPr>
              <a:t>míi</a:t>
            </a:r>
            <a:r>
              <a:rPr lang="en-US" sz="4000" b="1" dirty="0">
                <a:solidFill>
                  <a:srgbClr val="006666"/>
                </a:solidFill>
                <a:latin typeface=".VnCooper" pitchFamily="34" charset="0"/>
              </a:rPr>
              <a:t> :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	</a:t>
            </a:r>
            <a:b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	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- §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hiÓu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¬ </a:t>
            </a: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“Treo </a:t>
            </a:r>
            <a:r>
              <a:rPr lang="en-US" sz="3600" b="1" dirty="0" err="1">
                <a:solidFill>
                  <a:srgbClr val="006666"/>
                </a:solidFill>
                <a:latin typeface=".VnAvant" pitchFamily="34" charset="0"/>
              </a:rPr>
              <a:t>biÓn</a:t>
            </a: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” </a:t>
            </a:r>
            <a:b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</a:b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       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- §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 “</a:t>
            </a:r>
            <a:r>
              <a:rPr lang="en-US" sz="3600" b="1" dirty="0" err="1">
                <a:solidFill>
                  <a:srgbClr val="006666"/>
                </a:solidFill>
                <a:latin typeface=".VnAvant" pitchFamily="34" charset="0"/>
              </a:rPr>
              <a:t>Lîn</a:t>
            </a: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66"/>
                </a:solidFill>
                <a:latin typeface=".VnAvant" pitchFamily="34" charset="0"/>
              </a:rPr>
              <a:t>c­íi</a:t>
            </a: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 ¸o </a:t>
            </a:r>
            <a:r>
              <a:rPr lang="en-US" sz="3600" b="1" dirty="0" err="1">
                <a:solidFill>
                  <a:srgbClr val="006666"/>
                </a:solidFill>
                <a:latin typeface=".VnAvant" pitchFamily="34" charset="0"/>
              </a:rPr>
              <a:t>míi</a:t>
            </a:r>
            <a:r>
              <a:rPr lang="en-US" sz="3600" b="1" dirty="0">
                <a:solidFill>
                  <a:srgbClr val="006666"/>
                </a:solidFill>
                <a:latin typeface=".VnAvant" pitchFamily="34" charset="0"/>
              </a:rPr>
              <a:t>”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b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</a:b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	- So¹n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h­íng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</a:rPr>
              <a:t>dÉn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</a:rPr>
              <a:t> SGK.</a:t>
            </a:r>
          </a:p>
        </p:txBody>
      </p:sp>
      <p:pic>
        <p:nvPicPr>
          <p:cNvPr id="35845" name="Picture 5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676400" y="0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TÌM TÒI, MỞ RỘNG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o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8458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quí thầy cô </a:t>
            </a:r>
          </a:p>
          <a:p>
            <a:pPr algn="ctr"/>
            <a:r>
              <a:rPr lang="vi-VN" sz="48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4800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0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6" grpId="1" animBg="1"/>
      <p:bldP spid="54276" grpId="2" animBg="1"/>
      <p:bldP spid="54276" grpId="3" animBg="1"/>
      <p:bldP spid="54276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6324600" cy="762000"/>
          </a:xfrm>
        </p:spPr>
        <p:txBody>
          <a:bodyPr/>
          <a:lstStyle/>
          <a:p>
            <a:r>
              <a:rPr lang="en-US" sz="3400">
                <a:solidFill>
                  <a:srgbClr val="FF00FF"/>
                </a:solidFill>
                <a:latin typeface=".VnTifani HeavyH" pitchFamily="34" charset="0"/>
              </a:rPr>
              <a:t>KiÓm tra bµi cò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2509838"/>
            <a:ext cx="6629400" cy="25527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 </a:t>
            </a:r>
            <a:endParaRPr lang="pt-BR" dirty="0" smtClean="0"/>
          </a:p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(?)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dung, ý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rút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bói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voi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</a:p>
          <a:p>
            <a:pPr algn="l">
              <a:lnSpc>
                <a:spcPct val="90000"/>
              </a:lnSpc>
            </a:pP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opy of 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5486400"/>
            <a:ext cx="990600" cy="1085850"/>
          </a:xfrm>
          <a:prstGeom prst="rect">
            <a:avLst/>
          </a:prstGeom>
          <a:noFill/>
        </p:spPr>
      </p:pic>
      <p:pic>
        <p:nvPicPr>
          <p:cNvPr id="6153" name="Picture 9" descr="Copy of 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486400"/>
            <a:ext cx="990600" cy="1085850"/>
          </a:xfrm>
          <a:prstGeom prst="rect">
            <a:avLst/>
          </a:prstGeom>
          <a:noFill/>
        </p:spPr>
      </p:pic>
      <p:pic>
        <p:nvPicPr>
          <p:cNvPr id="6154" name="Picture 10" descr="Copy of 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86400"/>
            <a:ext cx="990600" cy="1085850"/>
          </a:xfrm>
          <a:prstGeom prst="rect">
            <a:avLst/>
          </a:prstGeom>
          <a:noFill/>
        </p:spPr>
      </p:pic>
      <p:pic>
        <p:nvPicPr>
          <p:cNvPr id="6155" name="Picture 11" descr="Copy of 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486400"/>
            <a:ext cx="990600" cy="1085850"/>
          </a:xfrm>
          <a:prstGeom prst="rect">
            <a:avLst/>
          </a:prstGeom>
          <a:noFill/>
        </p:spPr>
      </p:pic>
      <p:pic>
        <p:nvPicPr>
          <p:cNvPr id="6156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752556" y="143669"/>
            <a:ext cx="1277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5" y="5454650"/>
            <a:ext cx="14398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7475" y="5427663"/>
            <a:ext cx="1363663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1857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990600" y="914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3810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752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2057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/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8600" y="2362200"/>
            <a:ext cx="29718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2667000"/>
            <a:ext cx="3471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28600" y="31242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(?)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8600" y="2952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676400" y="295269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6200" y="34290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3733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(?)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295400" y="34290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/>
              <a:t>.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28600" y="3962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/>
              <a:t>: 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2895600" y="39624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0" y="41910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(? 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153" y="4800600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4958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4495800"/>
            <a:ext cx="41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352800" y="0"/>
            <a:ext cx="1676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*Nh</a:t>
            </a:r>
            <a:r>
              <a:rPr lang="en-US" sz="2800"/>
              <a:t>ân vật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1219200" y="990600"/>
            <a:ext cx="2362200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3400" y="160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FF"/>
                </a:solidFill>
                <a:latin typeface="Times New Roman" pitchFamily="18" charset="0"/>
              </a:rPr>
              <a:t>C</a:t>
            </a:r>
            <a:r>
              <a:rPr lang="en-US" sz="2400">
                <a:solidFill>
                  <a:srgbClr val="CC00FF"/>
                </a:solidFill>
              </a:rPr>
              <a:t>ô Mắt</a:t>
            </a:r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>
            <p:ph idx="4294967295"/>
          </p:nvPr>
        </p:nvGraphicFramePr>
        <p:xfrm>
          <a:off x="381000" y="2133600"/>
          <a:ext cx="1143000" cy="1752600"/>
        </p:xfrm>
        <a:graphic>
          <a:graphicData uri="http://schemas.openxmlformats.org/presentationml/2006/ole">
            <p:oleObj spid="_x0000_s1026" name="Bitmap Image" r:id="rId3" imgW="1085714" imgH="3924848" progId="PBrush">
              <p:embed/>
            </p:oleObj>
          </a:graphicData>
        </a:graphic>
      </p:graphicFrame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057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FF"/>
                </a:solidFill>
                <a:latin typeface="Times New Roman" pitchFamily="18" charset="0"/>
              </a:rPr>
              <a:t>Cậu Chân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86200" y="1524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FF"/>
                </a:solidFill>
                <a:latin typeface="Times New Roman" pitchFamily="18" charset="0"/>
              </a:rPr>
              <a:t>C</a:t>
            </a:r>
            <a:r>
              <a:rPr lang="en-US" sz="2400">
                <a:solidFill>
                  <a:srgbClr val="CC00FF"/>
                </a:solidFill>
              </a:rPr>
              <a:t>ậu Tay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5562600" y="160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FF"/>
                </a:solidFill>
                <a:latin typeface="Times New Roman" pitchFamily="18" charset="0"/>
              </a:rPr>
              <a:t>Bác Tai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010400" y="1600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FF"/>
                </a:solidFill>
                <a:latin typeface="Times New Roman" pitchFamily="18" charset="0"/>
              </a:rPr>
              <a:t>Lão Miệng</a:t>
            </a:r>
          </a:p>
        </p:txBody>
      </p:sp>
      <p:graphicFrame>
        <p:nvGraphicFramePr>
          <p:cNvPr id="40979" name="Object 19"/>
          <p:cNvGraphicFramePr>
            <a:graphicFrameLocks noChangeAspect="1"/>
          </p:cNvGraphicFramePr>
          <p:nvPr/>
        </p:nvGraphicFramePr>
        <p:xfrm>
          <a:off x="5638800" y="1981200"/>
          <a:ext cx="981075" cy="2185988"/>
        </p:xfrm>
        <a:graphic>
          <a:graphicData uri="http://schemas.openxmlformats.org/presentationml/2006/ole">
            <p:oleObj spid="_x0000_s1027" name="Bitmap Image" r:id="rId4" imgW="1666667" imgH="3715269" progId="PBrush">
              <p:embed/>
            </p:oleObj>
          </a:graphicData>
        </a:graphic>
      </p:graphicFrame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7239000" y="2057400"/>
          <a:ext cx="968375" cy="2187575"/>
        </p:xfrm>
        <a:graphic>
          <a:graphicData uri="http://schemas.openxmlformats.org/presentationml/2006/ole">
            <p:oleObj spid="_x0000_s1028" name="Bitmap Image" r:id="rId5" imgW="1571844" imgH="3552381" progId="PBrush">
              <p:embed/>
            </p:oleObj>
          </a:graphicData>
        </a:graphic>
      </p:graphicFrame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4038600" y="1981200"/>
          <a:ext cx="990600" cy="2187575"/>
        </p:xfrm>
        <a:graphic>
          <a:graphicData uri="http://schemas.openxmlformats.org/presentationml/2006/ole">
            <p:oleObj spid="_x0000_s1029" name="Bitmap Image" r:id="rId6" imgW="1152381" imgH="3753374" progId="PBrush">
              <p:embed/>
            </p:oleObj>
          </a:graphicData>
        </a:graphic>
      </p:graphicFrame>
      <p:graphicFrame>
        <p:nvGraphicFramePr>
          <p:cNvPr id="40982" name="Object 22"/>
          <p:cNvGraphicFramePr>
            <a:graphicFrameLocks noChangeAspect="1"/>
          </p:cNvGraphicFramePr>
          <p:nvPr/>
        </p:nvGraphicFramePr>
        <p:xfrm>
          <a:off x="2133600" y="2057400"/>
          <a:ext cx="1249363" cy="2057400"/>
        </p:xfrm>
        <a:graphic>
          <a:graphicData uri="http://schemas.openxmlformats.org/presentationml/2006/ole">
            <p:oleObj spid="_x0000_s1030" name="Bitmap Image" r:id="rId7" imgW="1704762" imgH="3971429" progId="PBrush">
              <p:embed/>
            </p:oleObj>
          </a:graphicData>
        </a:graphic>
      </p:graphicFrame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2743200" y="990600"/>
            <a:ext cx="106680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267200" y="990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4724400" y="990600"/>
            <a:ext cx="121920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4953000" y="990600"/>
            <a:ext cx="243840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0" y="6248400"/>
            <a:ext cx="8077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2400">
              <a:solidFill>
                <a:srgbClr val="CC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 autoUpdateAnimBg="0"/>
      <p:bldP spid="40967" grpId="0" animBg="1"/>
      <p:bldP spid="40972" grpId="0" autoUpdateAnimBg="0"/>
      <p:bldP spid="40975" grpId="0" autoUpdateAnimBg="0"/>
      <p:bldP spid="40976" grpId="0" autoUpdateAnimBg="0"/>
      <p:bldP spid="40977" grpId="0" autoUpdateAnimBg="0"/>
      <p:bldP spid="40978" grpId="0" autoUpdateAnimBg="0"/>
      <p:bldP spid="40983" grpId="0" animBg="1"/>
      <p:bldP spid="40984" grpId="0" animBg="1"/>
      <p:bldP spid="40985" grpId="0" animBg="1"/>
      <p:bldP spid="40986" grpId="0" animBg="1"/>
      <p:bldP spid="409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3810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6002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18288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/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8600" y="2057400"/>
            <a:ext cx="29718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2362200"/>
            <a:ext cx="3471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8600" y="26670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676400" y="2667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6200" y="29718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295400" y="29718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/>
              <a:t>.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28600" y="3276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/>
              <a:t>: 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2743200" y="3276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5814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3581400"/>
            <a:ext cx="41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810000"/>
            <a:ext cx="631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35814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đăt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3886200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? T/g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NV? </a:t>
            </a: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40502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" y="4038600"/>
            <a:ext cx="622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4419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16685" y="4343400"/>
            <a:ext cx="3293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71600" y="44196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4687669"/>
            <a:ext cx="507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P1:Từ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-&gt;”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" y="5029200"/>
            <a:ext cx="499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P2: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-&gt;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5334000"/>
            <a:ext cx="510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P3: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32" grpId="0"/>
      <p:bldP spid="32" grpId="1"/>
      <p:bldP spid="33" grpId="0"/>
      <p:bldP spid="35" grpId="0"/>
      <p:bldP spid="36" grpId="0"/>
      <p:bldP spid="36" grpId="1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0" y="381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chung</a:t>
            </a:r>
            <a:endParaRPr lang="en-US" sz="2400" b="1" dirty="0"/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0" y="1752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/>
              <a:t>.</a:t>
            </a:r>
          </a:p>
        </p:txBody>
      </p:sp>
      <p:sp>
        <p:nvSpPr>
          <p:cNvPr id="9220" name="Text Box 16"/>
          <p:cNvSpPr txBox="1">
            <a:spLocks noChangeArrowheads="1"/>
          </p:cNvSpPr>
          <p:nvPr/>
        </p:nvSpPr>
        <p:spPr bwMode="auto">
          <a:xfrm>
            <a:off x="0" y="2057400"/>
            <a:ext cx="2988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/>
              <a:t>.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-152400" y="2438400"/>
            <a:ext cx="6477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0" y="28194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0" y="33639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(?)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6200" y="31242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0" y="3581400"/>
            <a:ext cx="838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?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?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373380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0" y="4419600"/>
            <a:ext cx="6781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a.Quyết</a:t>
            </a:r>
            <a:r>
              <a:rPr lang="en-US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0" y="51054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/>
              <a:t>n</a:t>
            </a:r>
            <a:r>
              <a:rPr lang="en-US" dirty="0" err="1" smtClean="0"/>
              <a:t>ảy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?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52400" y="5410200"/>
            <a:ext cx="5486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Mắt:Đến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0" y="5791200"/>
            <a:ext cx="1028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0" y="6096000"/>
            <a:ext cx="8763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7" name="Picture 7" descr="Ca_nh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9" grpId="0"/>
      <p:bldP spid="29" grpId="1"/>
      <p:bldP spid="30" grpId="0"/>
      <p:bldP spid="31" grpId="0"/>
      <p:bldP spid="31" grpId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38100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0" y="1371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/>
              <a:t>.</a:t>
            </a: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0" y="1752600"/>
            <a:ext cx="2988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0" y="2033588"/>
            <a:ext cx="6477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0" y="24384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7" name="Text Box 24"/>
          <p:cNvSpPr txBox="1">
            <a:spLocks noChangeArrowheads="1"/>
          </p:cNvSpPr>
          <p:nvPr/>
        </p:nvSpPr>
        <p:spPr bwMode="auto">
          <a:xfrm>
            <a:off x="0" y="2895600"/>
            <a:ext cx="6781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a.Quyết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3657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8600" y="4478337"/>
            <a:ext cx="6248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00B050"/>
                </a:solidFill>
              </a:rPr>
              <a:t>-&gt; </a:t>
            </a:r>
            <a:r>
              <a:rPr lang="en-US" b="1" dirty="0" err="1">
                <a:solidFill>
                  <a:srgbClr val="00B050"/>
                </a:solidFill>
              </a:rPr>
              <a:t>Mất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đoàn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kết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nội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bộ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có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sự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chia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rẽ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28600" y="4662488"/>
            <a:ext cx="792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 Từ chỗ có ý so bì Chân, Tay, Tai, Mắt đã có quyết định gì?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04800" y="4876800"/>
            <a:ext cx="5586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b="1" u="sng" dirty="0" err="1" smtClean="0"/>
              <a:t>Quyết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định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hành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động</a:t>
            </a:r>
            <a:r>
              <a:rPr lang="en-US" b="1" u="sng" dirty="0" smtClean="0"/>
              <a:t> </a:t>
            </a:r>
            <a:r>
              <a:rPr lang="en-US" dirty="0"/>
              <a:t>:</a:t>
            </a:r>
            <a:r>
              <a:rPr lang="en-US" u="sng" dirty="0"/>
              <a:t> </a:t>
            </a:r>
            <a:r>
              <a:rPr lang="en-US" u="sng" dirty="0" err="1"/>
              <a:t>Hăm</a:t>
            </a:r>
            <a:r>
              <a:rPr lang="en-US" u="sng" dirty="0"/>
              <a:t> </a:t>
            </a:r>
            <a:r>
              <a:rPr lang="en-US" u="sng" dirty="0" err="1"/>
              <a:t>hở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lão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28600" y="53340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28600" y="4154269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28600" y="476885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9" grpId="0"/>
      <p:bldP spid="19" grpId="1"/>
      <p:bldP spid="19" grpId="2"/>
      <p:bldP spid="19" grpId="3"/>
      <p:bldP spid="33" grpId="0"/>
      <p:bldP spid="34" grpId="0"/>
      <p:bldP spid="34" grpId="1"/>
      <p:bldP spid="35" grpId="0"/>
      <p:bldP spid="37" grpId="0"/>
      <p:bldP spid="37" grpId="1"/>
      <p:bldP spid="10256" grpId="0"/>
      <p:bldP spid="10258" grpId="0"/>
      <p:bldP spid="10258" grpId="1"/>
      <p:bldP spid="10258" grpId="2"/>
      <p:bldP spid="10258" grpId="3"/>
      <p:bldP spid="1025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9" name="Group 35"/>
          <p:cNvGraphicFramePr>
            <a:graphicFrameLocks noGrp="1"/>
          </p:cNvGraphicFramePr>
          <p:nvPr/>
        </p:nvGraphicFramePr>
        <p:xfrm>
          <a:off x="533400" y="2743200"/>
          <a:ext cx="7543800" cy="3505200"/>
        </p:xfrm>
        <a:graphic>
          <a:graphicData uri="http://schemas.openxmlformats.org/drawingml/2006/table">
            <a:tbl>
              <a:tblPr/>
              <a:tblGrid>
                <a:gridCol w="3810000"/>
                <a:gridCol w="3733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Chân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Tay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 Tai,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Mắt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Lão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Miệng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371600" marR="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3352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505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nhiên</a:t>
            </a:r>
            <a:endParaRPr lang="en-US" sz="2400" dirty="0">
              <a:latin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191000"/>
            <a:ext cx="3733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Dứt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4191000"/>
            <a:ext cx="3810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,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chuyện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5486400"/>
            <a:ext cx="3657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-&gt;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lễ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5410200"/>
            <a:ext cx="3810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-&gt;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Nhã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nhặn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tĩnh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cam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chịu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90" name="Rectangle 10"/>
          <p:cNvSpPr>
            <a:spLocks noChangeArrowheads="1"/>
          </p:cNvSpPr>
          <p:nvPr/>
        </p:nvSpPr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HDĐT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AutoNum type="romanUcPeriod"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romanUcPeriod"/>
            </a:pPr>
            <a:r>
              <a:rPr lang="en-C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91" name="Text Box 19"/>
          <p:cNvSpPr txBox="1">
            <a:spLocks noChangeArrowheads="1"/>
          </p:cNvSpPr>
          <p:nvPr/>
        </p:nvSpPr>
        <p:spPr bwMode="auto">
          <a:xfrm>
            <a:off x="152400" y="12954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92" name="Text Box 24"/>
          <p:cNvSpPr txBox="1">
            <a:spLocks noChangeArrowheads="1"/>
          </p:cNvSpPr>
          <p:nvPr/>
        </p:nvSpPr>
        <p:spPr bwMode="auto">
          <a:xfrm>
            <a:off x="0" y="1600200"/>
            <a:ext cx="6781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a.Quyết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362200"/>
            <a:ext cx="337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371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072515"/>
            <a:ext cx="55170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động,thái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6248400"/>
            <a:ext cx="907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3" grpId="1"/>
      <p:bldP spid="14" grpId="0"/>
      <p:bldP spid="14" grpId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2420</Words>
  <Application>Microsoft Office PowerPoint</Application>
  <PresentationFormat>On-screen Show (4:3)</PresentationFormat>
  <Paragraphs>247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Bitmap Image</vt:lpstr>
      <vt:lpstr>Slide 1</vt:lpstr>
      <vt:lpstr>KiÓm tra bµi cò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Bµi cò :       - Tãm t¾t truyÖn. N¾m nghÖ thuËt, néi dung ý nghÜa cña truyÖn.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48</cp:revision>
  <dcterms:created xsi:type="dcterms:W3CDTF">2016-11-02T12:50:38Z</dcterms:created>
  <dcterms:modified xsi:type="dcterms:W3CDTF">2016-11-04T14:51:39Z</dcterms:modified>
</cp:coreProperties>
</file>