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75" r:id="rId3"/>
    <p:sldId id="268" r:id="rId4"/>
    <p:sldId id="276" r:id="rId5"/>
    <p:sldId id="277" r:id="rId6"/>
    <p:sldId id="314" r:id="rId7"/>
    <p:sldId id="299" r:id="rId8"/>
    <p:sldId id="278" r:id="rId9"/>
    <p:sldId id="303" r:id="rId10"/>
    <p:sldId id="305" r:id="rId11"/>
    <p:sldId id="306" r:id="rId12"/>
    <p:sldId id="307" r:id="rId13"/>
    <p:sldId id="279" r:id="rId14"/>
    <p:sldId id="300" r:id="rId15"/>
    <p:sldId id="302" r:id="rId16"/>
    <p:sldId id="304" r:id="rId17"/>
    <p:sldId id="313" r:id="rId18"/>
    <p:sldId id="269" r:id="rId19"/>
    <p:sldId id="301" r:id="rId20"/>
    <p:sldId id="308" r:id="rId21"/>
    <p:sldId id="309" r:id="rId22"/>
    <p:sldId id="310" r:id="rId23"/>
    <p:sldId id="311" r:id="rId24"/>
    <p:sldId id="312" r:id="rId25"/>
    <p:sldId id="285" r:id="rId26"/>
    <p:sldId id="298" r:id="rId27"/>
    <p:sldId id="286" r:id="rId28"/>
    <p:sldId id="287" r:id="rId29"/>
    <p:sldId id="288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BE4336"/>
    <a:srgbClr val="B13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87971" autoAdjust="0"/>
  </p:normalViewPr>
  <p:slideViewPr>
    <p:cSldViewPr snapToGrid="0">
      <p:cViewPr>
        <p:scale>
          <a:sx n="18" d="100"/>
          <a:sy n="18" d="100"/>
        </p:scale>
        <p:origin x="342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2DF13661-7240-9E5C-CA14-528D039202FD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2A84747-15E1-89D4-7AF0-FCA6D77E4F8E}"/>
              </a:ext>
            </a:extLst>
          </p:cNvPr>
          <p:cNvSpPr txBox="1"/>
          <p:nvPr userDrawn="1"/>
        </p:nvSpPr>
        <p:spPr>
          <a:xfrm>
            <a:off x="11089369" y="-1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6f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652703BA-7FE5-511C-A682-57B1BB6E3AD6}"/>
              </a:ext>
            </a:extLst>
          </p:cNvPr>
          <p:cNvSpPr txBox="1"/>
          <p:nvPr userDrawn="1"/>
        </p:nvSpPr>
        <p:spPr>
          <a:xfrm>
            <a:off x="11089369" y="-1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6f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724FC6-4D0C-3098-5931-77F46BDC6A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73FC49-863A-C596-4F98-2845E63E6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2D1CE3A-2ECD-824C-23B0-7D929D2A18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821312-D90E-AFB5-241A-6EE0FF081D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7CE0C03-ABFE-CCAF-249D-CA2E630DA6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E1110-6BDA-4F1B-005E-4974B1900D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3FB62CB3-9FE1-F7E4-A44D-5BEE6D852226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A8D7583-AC43-C0C0-C649-9EC8A0DC9B5D}"/>
              </a:ext>
            </a:extLst>
          </p:cNvPr>
          <p:cNvSpPr txBox="1"/>
          <p:nvPr userDrawn="1"/>
        </p:nvSpPr>
        <p:spPr>
          <a:xfrm>
            <a:off x="11089369" y="-1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6f</a:t>
            </a:r>
          </a:p>
        </p:txBody>
      </p:sp>
    </p:spTree>
    <p:extLst>
      <p:ext uri="{BB962C8B-B14F-4D97-AF65-F5344CB8AC3E}">
        <p14:creationId xmlns:p14="http://schemas.microsoft.com/office/powerpoint/2010/main" val="181376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3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3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C04E7A8-1F91-4292-83BC-4B11A559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375" y="2274837"/>
            <a:ext cx="6634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6: Entertainment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6f: Skills (cont.)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113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56AE09-EE04-4ED7-972B-95EFB9B1D9AA}"/>
              </a:ext>
            </a:extLst>
          </p:cNvPr>
          <p:cNvSpPr txBox="1"/>
          <p:nvPr/>
        </p:nvSpPr>
        <p:spPr>
          <a:xfrm>
            <a:off x="847763" y="1841469"/>
            <a:ext cx="11241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a typeface="Arial" panose="020B0604020202020204" pitchFamily="34" charset="0"/>
              </a:rPr>
              <a:t>go roller skating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ɡəʊ</a:t>
            </a:r>
            <a:r>
              <a:rPr lang="en-US" sz="2800" dirty="0">
                <a:solidFill>
                  <a:srgbClr val="000099"/>
                </a:solidFill>
              </a:rPr>
              <a:t> ˈ</a:t>
            </a:r>
            <a:r>
              <a:rPr lang="en-US" sz="2800" dirty="0" err="1">
                <a:solidFill>
                  <a:srgbClr val="000099"/>
                </a:solidFill>
              </a:rPr>
              <a:t>rəʊləskeɪtɪŋ</a:t>
            </a:r>
            <a:r>
              <a:rPr lang="en-US" sz="2800" dirty="0">
                <a:solidFill>
                  <a:srgbClr val="000099"/>
                </a:solidFill>
              </a:rPr>
              <a:t>/ </a:t>
            </a:r>
            <a:r>
              <a:rPr lang="en-US" sz="2800" i="1" dirty="0">
                <a:solidFill>
                  <a:srgbClr val="00B050"/>
                </a:solidFill>
                <a:effectLst/>
                <a:ea typeface="Arial" panose="020B0604020202020204" pitchFamily="34" charset="0"/>
              </a:rPr>
              <a:t>(</a:t>
            </a:r>
            <a:r>
              <a:rPr lang="en-US" sz="2800" i="1" dirty="0">
                <a:solidFill>
                  <a:schemeClr val="accent6"/>
                </a:solidFill>
                <a:effectLst/>
                <a:ea typeface="Arial" panose="020B0604020202020204" pitchFamily="34" charset="0"/>
              </a:rPr>
              <a:t>v phr.):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chơi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trượt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patin</a:t>
            </a:r>
            <a:endParaRPr lang="vi-VN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B8E6D-7A2D-4FB8-9D75-7CF61F8A4A37}"/>
              </a:ext>
            </a:extLst>
          </p:cNvPr>
          <p:cNvSpPr txBox="1"/>
          <p:nvPr/>
        </p:nvSpPr>
        <p:spPr>
          <a:xfrm>
            <a:off x="847763" y="2464202"/>
            <a:ext cx="10372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have a sleepover </a:t>
            </a:r>
            <a:r>
              <a:rPr lang="vi-VN" sz="2800" dirty="0">
                <a:solidFill>
                  <a:srgbClr val="000099"/>
                </a:solidFill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hæv</a:t>
            </a:r>
            <a:r>
              <a:rPr lang="en-US" sz="2800" dirty="0">
                <a:solidFill>
                  <a:srgbClr val="000099"/>
                </a:solidFill>
              </a:rPr>
              <a:t> ə ˈ</a:t>
            </a:r>
            <a:r>
              <a:rPr lang="en-US" sz="2800" dirty="0" err="1">
                <a:solidFill>
                  <a:srgbClr val="000099"/>
                </a:solidFill>
              </a:rPr>
              <a:t>sliːpəʊvə</a:t>
            </a:r>
            <a:r>
              <a:rPr lang="en-US" sz="2800" dirty="0">
                <a:solidFill>
                  <a:srgbClr val="0033CC"/>
                </a:solidFill>
              </a:rPr>
              <a:t>/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a typeface="Arial" panose="020B0604020202020204" pitchFamily="34" charset="0"/>
              </a:rPr>
              <a:t>mời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bạn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ngủ</a:t>
            </a:r>
            <a:r>
              <a:rPr lang="en-US" sz="2800" i="1" dirty="0">
                <a:effectLst/>
                <a:ea typeface="Arial" panose="020B0604020202020204" pitchFamily="34" charset="0"/>
              </a:rPr>
              <a:t> qua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đêm</a:t>
            </a:r>
            <a:endParaRPr lang="vi-VN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70CEE-2A17-4F97-BF95-02EC99D7F50D}"/>
              </a:ext>
            </a:extLst>
          </p:cNvPr>
          <p:cNvSpPr txBox="1"/>
          <p:nvPr/>
        </p:nvSpPr>
        <p:spPr>
          <a:xfrm>
            <a:off x="847763" y="3086935"/>
            <a:ext cx="9077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go windsurfing 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ɡəʊ</a:t>
            </a:r>
            <a:r>
              <a:rPr lang="en-US" sz="2800" dirty="0">
                <a:solidFill>
                  <a:srgbClr val="000099"/>
                </a:solidFill>
              </a:rPr>
              <a:t> ˈ</a:t>
            </a:r>
            <a:r>
              <a:rPr lang="en-US" sz="2800" dirty="0" err="1">
                <a:solidFill>
                  <a:srgbClr val="000099"/>
                </a:solidFill>
              </a:rPr>
              <a:t>wɪndˌsɜːfɪŋ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i="1" dirty="0">
                <a:solidFill>
                  <a:srgbClr val="000099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a typeface="Arial" panose="020B0604020202020204" pitchFamily="34" charset="0"/>
              </a:rPr>
              <a:t>lướt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ván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buồm</a:t>
            </a:r>
            <a:endParaRPr lang="vi-VN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E8734-983A-47D3-AF10-A33373956EA8}"/>
              </a:ext>
            </a:extLst>
          </p:cNvPr>
          <p:cNvSpPr txBox="1"/>
          <p:nvPr/>
        </p:nvSpPr>
        <p:spPr>
          <a:xfrm>
            <a:off x="847763" y="3709668"/>
            <a:ext cx="9759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a typeface="Arial" panose="020B0604020202020204" pitchFamily="34" charset="0"/>
              </a:rPr>
              <a:t>go paintballing 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ɡəʊ</a:t>
            </a:r>
            <a:r>
              <a:rPr lang="en-US" sz="2800" dirty="0">
                <a:solidFill>
                  <a:srgbClr val="000099"/>
                </a:solidFill>
              </a:rPr>
              <a:t> ˈ</a:t>
            </a:r>
            <a:r>
              <a:rPr lang="en-US" sz="2800" dirty="0" err="1">
                <a:solidFill>
                  <a:srgbClr val="000099"/>
                </a:solidFill>
              </a:rPr>
              <a:t>peɪntbɔːlɪŋ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a typeface="Arial" panose="020B0604020202020204" pitchFamily="34" charset="0"/>
              </a:rPr>
              <a:t>chơi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bắn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súng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sơn</a:t>
            </a:r>
            <a:endParaRPr lang="vi-VN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56FA8-1138-46F4-B3B3-F1D36FBD9584}"/>
              </a:ext>
            </a:extLst>
          </p:cNvPr>
          <p:cNvSpPr txBox="1"/>
          <p:nvPr/>
        </p:nvSpPr>
        <p:spPr>
          <a:xfrm>
            <a:off x="847763" y="4332401"/>
            <a:ext cx="11287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have a games night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hæv</a:t>
            </a:r>
            <a:r>
              <a:rPr lang="en-US" sz="2800" dirty="0">
                <a:solidFill>
                  <a:srgbClr val="000099"/>
                </a:solidFill>
              </a:rPr>
              <a:t> ə </a:t>
            </a:r>
            <a:r>
              <a:rPr lang="en-US" sz="2800" dirty="0" err="1">
                <a:solidFill>
                  <a:srgbClr val="000099"/>
                </a:solidFill>
              </a:rPr>
              <a:t>ɡeɪmz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naɪt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b="0" i="0" dirty="0">
                <a:solidFill>
                  <a:srgbClr val="000099"/>
                </a:solidFill>
                <a:effectLst/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thức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đêm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chơi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trò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chơi</a:t>
            </a:r>
            <a:endParaRPr lang="vi-VN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80BAC-A83B-4246-9EDB-AA481908352D}"/>
              </a:ext>
            </a:extLst>
          </p:cNvPr>
          <p:cNvSpPr txBox="1"/>
          <p:nvPr/>
        </p:nvSpPr>
        <p:spPr>
          <a:xfrm>
            <a:off x="847763" y="4955134"/>
            <a:ext cx="10788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do </a:t>
            </a:r>
            <a:r>
              <a:rPr lang="en-US" sz="2800" i="1" dirty="0" err="1">
                <a:solidFill>
                  <a:srgbClr val="BE4336"/>
                </a:solidFill>
                <a:ea typeface="Arial" panose="020B0604020202020204" pitchFamily="34" charset="0"/>
              </a:rPr>
              <a:t>V</a:t>
            </a:r>
            <a:r>
              <a:rPr lang="en-US" sz="2800" i="1" dirty="0" err="1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ovinam</a:t>
            </a:r>
            <a:r>
              <a:rPr lang="vi-VN" sz="2800" b="0" i="0" dirty="0">
                <a:solidFill>
                  <a:srgbClr val="1D2A57"/>
                </a:solidFill>
                <a:effectLst/>
              </a:rPr>
              <a:t> 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>
                <a:solidFill>
                  <a:srgbClr val="000099"/>
                </a:solidFill>
              </a:rPr>
              <a:t>du ˈ</a:t>
            </a:r>
            <a:r>
              <a:rPr lang="en-US" sz="2800" dirty="0" err="1">
                <a:solidFill>
                  <a:srgbClr val="000099"/>
                </a:solidFill>
              </a:rPr>
              <a:t>vəʊvɪnam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i="1" dirty="0">
                <a:solidFill>
                  <a:srgbClr val="000099"/>
                </a:solidFill>
                <a:ea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học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Vovinam</a:t>
            </a:r>
            <a:endParaRPr lang="en-US" sz="2800" i="1" dirty="0">
              <a:effectLst/>
              <a:ea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4AEE21-54CA-45F5-A8F7-B0C7082ABF0C}"/>
              </a:ext>
            </a:extLst>
          </p:cNvPr>
          <p:cNvSpPr txBox="1"/>
          <p:nvPr/>
        </p:nvSpPr>
        <p:spPr>
          <a:xfrm>
            <a:off x="999426" y="603184"/>
            <a:ext cx="571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Vocabulary: Listen and repeat</a:t>
            </a:r>
            <a:endParaRPr lang="vi-VN" sz="3200" dirty="0">
              <a:solidFill>
                <a:schemeClr val="accent6"/>
              </a:solidFill>
            </a:endParaRPr>
          </a:p>
        </p:txBody>
      </p:sp>
      <p:pic>
        <p:nvPicPr>
          <p:cNvPr id="2" name="do vovin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5680" y="577753"/>
            <a:ext cx="609600" cy="609600"/>
          </a:xfrm>
          <a:prstGeom prst="rect">
            <a:avLst/>
          </a:prstGeom>
        </p:spPr>
      </p:pic>
      <p:pic>
        <p:nvPicPr>
          <p:cNvPr id="3" name="go paintball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5680" y="590166"/>
            <a:ext cx="609600" cy="609600"/>
          </a:xfrm>
          <a:prstGeom prst="rect">
            <a:avLst/>
          </a:prstGeom>
        </p:spPr>
      </p:pic>
      <p:pic>
        <p:nvPicPr>
          <p:cNvPr id="4" name="go roller skat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5680" y="590166"/>
            <a:ext cx="609600" cy="609600"/>
          </a:xfrm>
          <a:prstGeom prst="rect">
            <a:avLst/>
          </a:prstGeom>
        </p:spPr>
      </p:pic>
      <p:pic>
        <p:nvPicPr>
          <p:cNvPr id="6" name="go windsurf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5680" y="602579"/>
            <a:ext cx="609600" cy="609600"/>
          </a:xfrm>
          <a:prstGeom prst="rect">
            <a:avLst/>
          </a:prstGeom>
        </p:spPr>
      </p:pic>
      <p:pic>
        <p:nvPicPr>
          <p:cNvPr id="8" name="have a game nigh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8230" y="569031"/>
            <a:ext cx="609600" cy="609600"/>
          </a:xfrm>
          <a:prstGeom prst="rect">
            <a:avLst/>
          </a:prstGeom>
        </p:spPr>
      </p:pic>
      <p:pic>
        <p:nvPicPr>
          <p:cNvPr id="10" name="have a sleepov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5680" y="578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092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56AE09-EE04-4ED7-972B-95EFB9B1D9AA}"/>
              </a:ext>
            </a:extLst>
          </p:cNvPr>
          <p:cNvSpPr txBox="1"/>
          <p:nvPr/>
        </p:nvSpPr>
        <p:spPr>
          <a:xfrm>
            <a:off x="847763" y="1841469"/>
            <a:ext cx="11241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a typeface="Arial" panose="020B0604020202020204" pitchFamily="34" charset="0"/>
              </a:rPr>
              <a:t>go roller skating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ɡəʊ</a:t>
            </a:r>
            <a:r>
              <a:rPr lang="en-US" sz="2800" dirty="0">
                <a:solidFill>
                  <a:srgbClr val="000099"/>
                </a:solidFill>
              </a:rPr>
              <a:t> ˈ</a:t>
            </a:r>
            <a:r>
              <a:rPr lang="en-US" sz="2800" dirty="0" err="1">
                <a:solidFill>
                  <a:srgbClr val="000099"/>
                </a:solidFill>
              </a:rPr>
              <a:t>rəʊləskeɪtɪŋ</a:t>
            </a:r>
            <a:r>
              <a:rPr lang="en-US" sz="2800" dirty="0">
                <a:solidFill>
                  <a:srgbClr val="000099"/>
                </a:solidFill>
              </a:rPr>
              <a:t>/ </a:t>
            </a:r>
            <a:r>
              <a:rPr lang="en-US" sz="2800" i="1" dirty="0">
                <a:solidFill>
                  <a:srgbClr val="00B050"/>
                </a:solidFill>
                <a:effectLst/>
                <a:ea typeface="Arial" panose="020B0604020202020204" pitchFamily="34" charset="0"/>
              </a:rPr>
              <a:t>(</a:t>
            </a:r>
            <a:r>
              <a:rPr lang="en-US" sz="2800" i="1" dirty="0">
                <a:solidFill>
                  <a:schemeClr val="accent6"/>
                </a:solidFill>
                <a:effectLst/>
                <a:ea typeface="Arial" panose="020B0604020202020204" pitchFamily="34" charset="0"/>
              </a:rPr>
              <a:t>v phr.):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chơi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trượt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patin</a:t>
            </a:r>
            <a:endParaRPr lang="vi-VN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B8E6D-7A2D-4FB8-9D75-7CF61F8A4A37}"/>
              </a:ext>
            </a:extLst>
          </p:cNvPr>
          <p:cNvSpPr txBox="1"/>
          <p:nvPr/>
        </p:nvSpPr>
        <p:spPr>
          <a:xfrm>
            <a:off x="847763" y="2464202"/>
            <a:ext cx="10372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have a sleepover </a:t>
            </a:r>
            <a:r>
              <a:rPr lang="vi-VN" sz="2800" dirty="0">
                <a:solidFill>
                  <a:srgbClr val="000099"/>
                </a:solidFill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hæv</a:t>
            </a:r>
            <a:r>
              <a:rPr lang="en-US" sz="2800" dirty="0">
                <a:solidFill>
                  <a:srgbClr val="000099"/>
                </a:solidFill>
              </a:rPr>
              <a:t> ə ˈ</a:t>
            </a:r>
            <a:r>
              <a:rPr lang="en-US" sz="2800" dirty="0" err="1">
                <a:solidFill>
                  <a:srgbClr val="000099"/>
                </a:solidFill>
              </a:rPr>
              <a:t>sliːpəʊvə</a:t>
            </a:r>
            <a:r>
              <a:rPr lang="en-US" sz="2800" dirty="0">
                <a:solidFill>
                  <a:srgbClr val="0033CC"/>
                </a:solidFill>
              </a:rPr>
              <a:t>/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a typeface="Arial" panose="020B0604020202020204" pitchFamily="34" charset="0"/>
              </a:rPr>
              <a:t>mời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bạn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ngủ</a:t>
            </a:r>
            <a:r>
              <a:rPr lang="en-US" sz="2800" i="1" dirty="0">
                <a:effectLst/>
                <a:ea typeface="Arial" panose="020B0604020202020204" pitchFamily="34" charset="0"/>
              </a:rPr>
              <a:t> qua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đêm</a:t>
            </a:r>
            <a:endParaRPr lang="vi-VN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70CEE-2A17-4F97-BF95-02EC99D7F50D}"/>
              </a:ext>
            </a:extLst>
          </p:cNvPr>
          <p:cNvSpPr txBox="1"/>
          <p:nvPr/>
        </p:nvSpPr>
        <p:spPr>
          <a:xfrm>
            <a:off x="847763" y="3086935"/>
            <a:ext cx="9077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go windsurfing 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ɡəʊ</a:t>
            </a:r>
            <a:r>
              <a:rPr lang="en-US" sz="2800" dirty="0">
                <a:solidFill>
                  <a:srgbClr val="000099"/>
                </a:solidFill>
              </a:rPr>
              <a:t> ˈ</a:t>
            </a:r>
            <a:r>
              <a:rPr lang="en-US" sz="2800" dirty="0" err="1">
                <a:solidFill>
                  <a:srgbClr val="000099"/>
                </a:solidFill>
              </a:rPr>
              <a:t>wɪndˌsɜːfɪŋ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i="1" dirty="0">
                <a:solidFill>
                  <a:srgbClr val="000099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a typeface="Arial" panose="020B0604020202020204" pitchFamily="34" charset="0"/>
              </a:rPr>
              <a:t>lướt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ván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buồm</a:t>
            </a:r>
            <a:endParaRPr lang="vi-VN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E8734-983A-47D3-AF10-A33373956EA8}"/>
              </a:ext>
            </a:extLst>
          </p:cNvPr>
          <p:cNvSpPr txBox="1"/>
          <p:nvPr/>
        </p:nvSpPr>
        <p:spPr>
          <a:xfrm>
            <a:off x="847764" y="3709668"/>
            <a:ext cx="9759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a typeface="Arial" panose="020B0604020202020204" pitchFamily="34" charset="0"/>
              </a:rPr>
              <a:t>go paintballing 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ɡəʊ</a:t>
            </a:r>
            <a:r>
              <a:rPr lang="en-US" sz="2800" dirty="0">
                <a:solidFill>
                  <a:srgbClr val="000099"/>
                </a:solidFill>
              </a:rPr>
              <a:t> ˈ</a:t>
            </a:r>
            <a:r>
              <a:rPr lang="en-US" sz="2800" dirty="0" err="1">
                <a:solidFill>
                  <a:srgbClr val="000099"/>
                </a:solidFill>
              </a:rPr>
              <a:t>peɪntbɔːlɪŋ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a typeface="Arial" panose="020B0604020202020204" pitchFamily="34" charset="0"/>
              </a:rPr>
              <a:t>chơi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bắn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súng</a:t>
            </a:r>
            <a:r>
              <a:rPr lang="en-US" sz="2800" i="1" dirty="0">
                <a:ea typeface="Arial" panose="020B0604020202020204" pitchFamily="34" charset="0"/>
              </a:rPr>
              <a:t> </a:t>
            </a:r>
            <a:r>
              <a:rPr lang="en-US" sz="2800" i="1" dirty="0" err="1">
                <a:ea typeface="Arial" panose="020B0604020202020204" pitchFamily="34" charset="0"/>
              </a:rPr>
              <a:t>sơn</a:t>
            </a:r>
            <a:endParaRPr lang="vi-VN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56FA8-1138-46F4-B3B3-F1D36FBD9584}"/>
              </a:ext>
            </a:extLst>
          </p:cNvPr>
          <p:cNvSpPr txBox="1"/>
          <p:nvPr/>
        </p:nvSpPr>
        <p:spPr>
          <a:xfrm>
            <a:off x="847763" y="4332401"/>
            <a:ext cx="11287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have a games night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 err="1">
                <a:solidFill>
                  <a:srgbClr val="000099"/>
                </a:solidFill>
              </a:rPr>
              <a:t>hæv</a:t>
            </a:r>
            <a:r>
              <a:rPr lang="en-US" sz="2800" dirty="0">
                <a:solidFill>
                  <a:srgbClr val="000099"/>
                </a:solidFill>
              </a:rPr>
              <a:t> ə </a:t>
            </a:r>
            <a:r>
              <a:rPr lang="en-US" sz="2800" dirty="0" err="1">
                <a:solidFill>
                  <a:srgbClr val="000099"/>
                </a:solidFill>
              </a:rPr>
              <a:t>ɡeɪmz</a:t>
            </a:r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en-US" sz="2800" dirty="0" err="1">
                <a:solidFill>
                  <a:srgbClr val="000099"/>
                </a:solidFill>
              </a:rPr>
              <a:t>naɪt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b="0" i="0" dirty="0">
                <a:solidFill>
                  <a:srgbClr val="000099"/>
                </a:solidFill>
                <a:effectLst/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thức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đêm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chơi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trò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chơi</a:t>
            </a:r>
            <a:endParaRPr lang="vi-VN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80BAC-A83B-4246-9EDB-AA481908352D}"/>
              </a:ext>
            </a:extLst>
          </p:cNvPr>
          <p:cNvSpPr txBox="1"/>
          <p:nvPr/>
        </p:nvSpPr>
        <p:spPr>
          <a:xfrm>
            <a:off x="847763" y="4955134"/>
            <a:ext cx="10788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ea typeface="Arial" panose="020B0604020202020204" pitchFamily="34" charset="0"/>
              </a:rPr>
              <a:t>- </a:t>
            </a:r>
            <a:r>
              <a:rPr lang="en-US" sz="2800" i="1" dirty="0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do </a:t>
            </a:r>
            <a:r>
              <a:rPr lang="en-US" sz="2800" i="1" dirty="0" err="1">
                <a:solidFill>
                  <a:srgbClr val="BE4336"/>
                </a:solidFill>
                <a:ea typeface="Arial" panose="020B0604020202020204" pitchFamily="34" charset="0"/>
              </a:rPr>
              <a:t>V</a:t>
            </a:r>
            <a:r>
              <a:rPr lang="en-US" sz="2800" i="1" dirty="0" err="1">
                <a:solidFill>
                  <a:srgbClr val="BE4336"/>
                </a:solidFill>
                <a:effectLst/>
                <a:ea typeface="Arial" panose="020B0604020202020204" pitchFamily="34" charset="0"/>
              </a:rPr>
              <a:t>ovinam</a:t>
            </a:r>
            <a:r>
              <a:rPr lang="vi-VN" sz="2800" b="0" i="0" dirty="0">
                <a:solidFill>
                  <a:srgbClr val="1D2A57"/>
                </a:solidFill>
                <a:effectLst/>
              </a:rPr>
              <a:t> 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dirty="0">
                <a:solidFill>
                  <a:srgbClr val="000099"/>
                </a:solidFill>
              </a:rPr>
              <a:t>du ˈ</a:t>
            </a:r>
            <a:r>
              <a:rPr lang="en-US" sz="2800" dirty="0" err="1">
                <a:solidFill>
                  <a:srgbClr val="000099"/>
                </a:solidFill>
              </a:rPr>
              <a:t>vəʊvɪnam</a:t>
            </a:r>
            <a:r>
              <a:rPr lang="vi-VN" sz="2800" b="0" i="0" dirty="0">
                <a:solidFill>
                  <a:srgbClr val="000099"/>
                </a:solidFill>
                <a:effectLst/>
              </a:rPr>
              <a:t>/</a:t>
            </a:r>
            <a:r>
              <a:rPr lang="en-US" sz="2800" i="1" dirty="0">
                <a:solidFill>
                  <a:srgbClr val="000099"/>
                </a:solidFill>
                <a:ea typeface="Arial" panose="020B0604020202020204" pitchFamily="34" charset="0"/>
              </a:rPr>
              <a:t> </a:t>
            </a:r>
            <a:r>
              <a:rPr lang="en-US" sz="2800" i="1" dirty="0">
                <a:solidFill>
                  <a:schemeClr val="accent6"/>
                </a:solidFill>
                <a:ea typeface="Arial" panose="020B0604020202020204" pitchFamily="34" charset="0"/>
              </a:rPr>
              <a:t>(v phr.):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học</a:t>
            </a:r>
            <a:r>
              <a:rPr lang="en-US" sz="2800" i="1" dirty="0">
                <a:effectLst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ea typeface="Arial" panose="020B0604020202020204" pitchFamily="34" charset="0"/>
              </a:rPr>
              <a:t>Vovinam</a:t>
            </a:r>
            <a:endParaRPr lang="en-US" sz="2800" i="1" dirty="0">
              <a:effectLst/>
              <a:ea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4AEE21-54CA-45F5-A8F7-B0C7082ABF0C}"/>
              </a:ext>
            </a:extLst>
          </p:cNvPr>
          <p:cNvSpPr txBox="1"/>
          <p:nvPr/>
        </p:nvSpPr>
        <p:spPr>
          <a:xfrm>
            <a:off x="999426" y="603184"/>
            <a:ext cx="571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Vocabulary: Listen and repeat</a:t>
            </a:r>
            <a:endParaRPr lang="vi-VN" sz="3200" dirty="0">
              <a:solidFill>
                <a:schemeClr val="accent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3029EA-B4CE-494D-8E83-7986AEA806FF}"/>
              </a:ext>
            </a:extLst>
          </p:cNvPr>
          <p:cNvSpPr txBox="1"/>
          <p:nvPr/>
        </p:nvSpPr>
        <p:spPr>
          <a:xfrm>
            <a:off x="1648919" y="1701615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pic>
        <p:nvPicPr>
          <p:cNvPr id="2" name="do vovin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8641" y="882553"/>
            <a:ext cx="609600" cy="609600"/>
          </a:xfrm>
          <a:prstGeom prst="rect">
            <a:avLst/>
          </a:prstGeom>
        </p:spPr>
      </p:pic>
      <p:pic>
        <p:nvPicPr>
          <p:cNvPr id="3" name="go paintball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8641" y="894966"/>
            <a:ext cx="609600" cy="609600"/>
          </a:xfrm>
          <a:prstGeom prst="rect">
            <a:avLst/>
          </a:prstGeom>
        </p:spPr>
      </p:pic>
      <p:pic>
        <p:nvPicPr>
          <p:cNvPr id="4" name="go roller skat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8641" y="894966"/>
            <a:ext cx="609600" cy="609600"/>
          </a:xfrm>
          <a:prstGeom prst="rect">
            <a:avLst/>
          </a:prstGeom>
        </p:spPr>
      </p:pic>
      <p:pic>
        <p:nvPicPr>
          <p:cNvPr id="6" name="go windsurf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8641" y="907379"/>
            <a:ext cx="609600" cy="609600"/>
          </a:xfrm>
          <a:prstGeom prst="rect">
            <a:avLst/>
          </a:prstGeom>
        </p:spPr>
      </p:pic>
      <p:pic>
        <p:nvPicPr>
          <p:cNvPr id="8" name="have a game nigh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61191" y="873831"/>
            <a:ext cx="609600" cy="609600"/>
          </a:xfrm>
          <a:prstGeom prst="rect">
            <a:avLst/>
          </a:prstGeom>
        </p:spPr>
      </p:pic>
      <p:pic>
        <p:nvPicPr>
          <p:cNvPr id="10" name="have a sleepov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8641" y="88315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3029EA-B4CE-494D-8E83-7986AEA806FF}"/>
              </a:ext>
            </a:extLst>
          </p:cNvPr>
          <p:cNvSpPr txBox="1"/>
          <p:nvPr/>
        </p:nvSpPr>
        <p:spPr>
          <a:xfrm>
            <a:off x="1707190" y="2918080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029EA-B4CE-494D-8E83-7986AEA806FF}"/>
              </a:ext>
            </a:extLst>
          </p:cNvPr>
          <p:cNvSpPr txBox="1"/>
          <p:nvPr/>
        </p:nvSpPr>
        <p:spPr>
          <a:xfrm>
            <a:off x="1760978" y="3549954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3029EA-B4CE-494D-8E83-7986AEA806FF}"/>
              </a:ext>
            </a:extLst>
          </p:cNvPr>
          <p:cNvSpPr txBox="1"/>
          <p:nvPr/>
        </p:nvSpPr>
        <p:spPr>
          <a:xfrm>
            <a:off x="1707189" y="4818967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9D42E5-0F14-146C-C53A-2ED82ACD0DFA}"/>
              </a:ext>
            </a:extLst>
          </p:cNvPr>
          <p:cNvSpPr txBox="1"/>
          <p:nvPr/>
        </p:nvSpPr>
        <p:spPr>
          <a:xfrm>
            <a:off x="2387728" y="2318098"/>
            <a:ext cx="108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 (Body)"/>
                <a:ea typeface="Arial" panose="020B0604020202020204" pitchFamily="34" charset="0"/>
                <a:sym typeface="Wingdings 2" panose="05020102010507070707" pitchFamily="18" charset="2"/>
              </a:rPr>
              <a:t>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6151926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1" grpId="0"/>
      <p:bldP spid="16" grpId="0"/>
      <p:bldP spid="17" grpId="0"/>
      <p:bldP spid="1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6" y="555528"/>
            <a:ext cx="8703614" cy="5802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963" y="3828215"/>
            <a:ext cx="2824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9226" y="883039"/>
            <a:ext cx="10354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5. Discuss as in the example. Use the ideas in Exercise 4 as well as your own ideas.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089212" y="2308429"/>
            <a:ext cx="105783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A: Would you like to go paintballing this Saturday?</a:t>
            </a:r>
          </a:p>
          <a:p>
            <a:r>
              <a:rPr lang="en-US" sz="2800" dirty="0">
                <a:solidFill>
                  <a:srgbClr val="0000CC"/>
                </a:solidFill>
              </a:rPr>
              <a:t>B: Sure, why not?/ That’s a great idea./ Thanks, but I can’t./ I’d love to, but I can’t.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97" y="872665"/>
            <a:ext cx="1580029" cy="8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99421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594360"/>
            <a:ext cx="9668400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6067" y="27380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70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4436" y="533418"/>
            <a:ext cx="113358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6. Listen to John and Sue discussing a weekend activity. For the questions (1-5), choose the correct answer (A, B or C).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24437" y="1603701"/>
            <a:ext cx="10999692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00CC"/>
                </a:solidFill>
              </a:rPr>
              <a:t>1 </a:t>
            </a:r>
            <a:r>
              <a:rPr lang="en-US" sz="2600" dirty="0">
                <a:solidFill>
                  <a:srgbClr val="0000CC"/>
                </a:solidFill>
              </a:rPr>
              <a:t>What will Sue do on Saturday afternoon?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00CC"/>
                </a:solidFill>
              </a:rPr>
              <a:t>A </a:t>
            </a:r>
            <a:r>
              <a:rPr lang="en-US" sz="2600" dirty="0">
                <a:solidFill>
                  <a:srgbClr val="0000CC"/>
                </a:solidFill>
              </a:rPr>
              <a:t>play tennis 			</a:t>
            </a:r>
            <a:r>
              <a:rPr lang="en-US" sz="2600" b="1" dirty="0">
                <a:solidFill>
                  <a:srgbClr val="0000CC"/>
                </a:solidFill>
              </a:rPr>
              <a:t>B </a:t>
            </a:r>
            <a:r>
              <a:rPr lang="en-US" sz="2600" dirty="0">
                <a:solidFill>
                  <a:srgbClr val="0000CC"/>
                </a:solidFill>
              </a:rPr>
              <a:t>attend a party 		</a:t>
            </a:r>
            <a:r>
              <a:rPr lang="en-US" sz="2600" b="1" dirty="0">
                <a:solidFill>
                  <a:srgbClr val="0000CC"/>
                </a:solidFill>
              </a:rPr>
              <a:t>C </a:t>
            </a:r>
            <a:r>
              <a:rPr lang="en-US" sz="2600" dirty="0">
                <a:solidFill>
                  <a:srgbClr val="0000CC"/>
                </a:solidFill>
              </a:rPr>
              <a:t>go to an escape room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00CC"/>
                </a:solidFill>
              </a:rPr>
              <a:t>2 </a:t>
            </a:r>
            <a:r>
              <a:rPr lang="en-US" sz="2600" dirty="0">
                <a:solidFill>
                  <a:srgbClr val="0000CC"/>
                </a:solidFill>
              </a:rPr>
              <a:t>The escape room they will go to looks like a room in ________ .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00CC"/>
                </a:solidFill>
              </a:rPr>
              <a:t>A </a:t>
            </a:r>
            <a:r>
              <a:rPr lang="en-US" sz="2600" dirty="0" err="1">
                <a:solidFill>
                  <a:srgbClr val="0000CC"/>
                </a:solidFill>
              </a:rPr>
              <a:t>a</a:t>
            </a:r>
            <a:r>
              <a:rPr lang="en-US" sz="2600" dirty="0">
                <a:solidFill>
                  <a:srgbClr val="0000CC"/>
                </a:solidFill>
              </a:rPr>
              <a:t> spaceship 		</a:t>
            </a:r>
            <a:r>
              <a:rPr lang="en-US" sz="2600" b="1" dirty="0">
                <a:solidFill>
                  <a:srgbClr val="0000CC"/>
                </a:solidFill>
              </a:rPr>
              <a:t>B </a:t>
            </a:r>
            <a:r>
              <a:rPr lang="en-US" sz="2600" dirty="0">
                <a:solidFill>
                  <a:srgbClr val="0000CC"/>
                </a:solidFill>
              </a:rPr>
              <a:t>a normal house 		</a:t>
            </a:r>
            <a:r>
              <a:rPr lang="en-US" sz="2600" b="1" dirty="0">
                <a:solidFill>
                  <a:srgbClr val="0000CC"/>
                </a:solidFill>
              </a:rPr>
              <a:t>C </a:t>
            </a:r>
            <a:r>
              <a:rPr lang="en-US" sz="2600" dirty="0">
                <a:solidFill>
                  <a:srgbClr val="0000CC"/>
                </a:solidFill>
              </a:rPr>
              <a:t>a castle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00CC"/>
                </a:solidFill>
              </a:rPr>
              <a:t>3 </a:t>
            </a:r>
            <a:r>
              <a:rPr lang="en-US" sz="2600" dirty="0">
                <a:solidFill>
                  <a:srgbClr val="0000CC"/>
                </a:solidFill>
              </a:rPr>
              <a:t>They are going to an escape room ________ .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00CC"/>
                </a:solidFill>
              </a:rPr>
              <a:t>A </a:t>
            </a:r>
            <a:r>
              <a:rPr lang="en-US" sz="2600" dirty="0">
                <a:solidFill>
                  <a:srgbClr val="0000CC"/>
                </a:solidFill>
              </a:rPr>
              <a:t>opposite a post office 	</a:t>
            </a:r>
            <a:r>
              <a:rPr lang="en-US" sz="2600" b="1" dirty="0">
                <a:solidFill>
                  <a:srgbClr val="0000CC"/>
                </a:solidFill>
              </a:rPr>
              <a:t>B </a:t>
            </a:r>
            <a:r>
              <a:rPr lang="en-US" sz="2600" dirty="0">
                <a:solidFill>
                  <a:srgbClr val="0000CC"/>
                </a:solidFill>
              </a:rPr>
              <a:t>beside a library 		</a:t>
            </a:r>
            <a:r>
              <a:rPr lang="en-US" sz="2600" b="1" dirty="0">
                <a:solidFill>
                  <a:srgbClr val="0000CC"/>
                </a:solidFill>
              </a:rPr>
              <a:t>C </a:t>
            </a:r>
            <a:r>
              <a:rPr lang="en-US" sz="2600" dirty="0">
                <a:solidFill>
                  <a:srgbClr val="0000CC"/>
                </a:solidFill>
              </a:rPr>
              <a:t>near an office building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00CC"/>
                </a:solidFill>
              </a:rPr>
              <a:t>4 </a:t>
            </a:r>
            <a:r>
              <a:rPr lang="en-US" sz="2600" dirty="0">
                <a:solidFill>
                  <a:srgbClr val="0000CC"/>
                </a:solidFill>
              </a:rPr>
              <a:t>Entry to the escape room will cost ________ .</a:t>
            </a:r>
          </a:p>
          <a:p>
            <a:pPr>
              <a:spcBef>
                <a:spcPts val="600"/>
              </a:spcBef>
            </a:pPr>
            <a:r>
              <a:rPr lang="pt-BR" sz="2600" b="1" dirty="0">
                <a:solidFill>
                  <a:srgbClr val="0000CC"/>
                </a:solidFill>
              </a:rPr>
              <a:t>A </a:t>
            </a:r>
            <a:r>
              <a:rPr lang="pt-BR" sz="2600" dirty="0">
                <a:solidFill>
                  <a:srgbClr val="0000CC"/>
                </a:solidFill>
              </a:rPr>
              <a:t>£5 				</a:t>
            </a:r>
            <a:r>
              <a:rPr lang="pt-BR" sz="2600" b="1" dirty="0">
                <a:solidFill>
                  <a:srgbClr val="0000CC"/>
                </a:solidFill>
              </a:rPr>
              <a:t>B </a:t>
            </a:r>
            <a:r>
              <a:rPr lang="pt-BR" sz="2600" dirty="0">
                <a:solidFill>
                  <a:srgbClr val="0000CC"/>
                </a:solidFill>
              </a:rPr>
              <a:t>£10 				</a:t>
            </a:r>
            <a:r>
              <a:rPr lang="pt-BR" sz="2600" b="1" dirty="0">
                <a:solidFill>
                  <a:srgbClr val="0000CC"/>
                </a:solidFill>
              </a:rPr>
              <a:t>C </a:t>
            </a:r>
            <a:r>
              <a:rPr lang="pt-BR" sz="2600" dirty="0">
                <a:solidFill>
                  <a:srgbClr val="0000CC"/>
                </a:solidFill>
              </a:rPr>
              <a:t>£15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00CC"/>
                </a:solidFill>
              </a:rPr>
              <a:t>5 </a:t>
            </a:r>
            <a:r>
              <a:rPr lang="en-US" sz="2600" dirty="0">
                <a:solidFill>
                  <a:srgbClr val="0000CC"/>
                </a:solidFill>
              </a:rPr>
              <a:t>Sue and John agree to meet at ________ .</a:t>
            </a:r>
          </a:p>
          <a:p>
            <a:pPr>
              <a:spcBef>
                <a:spcPts val="600"/>
              </a:spcBef>
            </a:pPr>
            <a:r>
              <a:rPr lang="pt-BR" sz="2600" b="1" dirty="0">
                <a:solidFill>
                  <a:srgbClr val="0000CC"/>
                </a:solidFill>
              </a:rPr>
              <a:t>A </a:t>
            </a:r>
            <a:r>
              <a:rPr lang="pt-BR" sz="2600" dirty="0">
                <a:solidFill>
                  <a:srgbClr val="0000CC"/>
                </a:solidFill>
              </a:rPr>
              <a:t>7:00 			</a:t>
            </a:r>
            <a:r>
              <a:rPr lang="pt-BR" sz="2600" b="1" dirty="0">
                <a:solidFill>
                  <a:srgbClr val="0000CC"/>
                </a:solidFill>
              </a:rPr>
              <a:t>B </a:t>
            </a:r>
            <a:r>
              <a:rPr lang="pt-BR" sz="2600" dirty="0">
                <a:solidFill>
                  <a:srgbClr val="0000CC"/>
                </a:solidFill>
              </a:rPr>
              <a:t>6:30 			</a:t>
            </a:r>
            <a:r>
              <a:rPr lang="pt-BR" sz="2600" b="1" dirty="0">
                <a:solidFill>
                  <a:srgbClr val="0000CC"/>
                </a:solidFill>
              </a:rPr>
              <a:t>C </a:t>
            </a:r>
            <a:r>
              <a:rPr lang="pt-BR" sz="2600" dirty="0">
                <a:solidFill>
                  <a:srgbClr val="0000CC"/>
                </a:solidFill>
              </a:rPr>
              <a:t>6:45</a:t>
            </a:r>
            <a:endParaRPr lang="en-US" sz="2600" dirty="0">
              <a:solidFill>
                <a:srgbClr val="0000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45659" y="2003612"/>
            <a:ext cx="7933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03812" y="2003612"/>
            <a:ext cx="2622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38835" y="2931459"/>
            <a:ext cx="16808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208493" y="2931459"/>
            <a:ext cx="1219200" cy="44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048435" y="3913094"/>
            <a:ext cx="3276600" cy="44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8200" y="4845424"/>
            <a:ext cx="7933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4831099" y="4845424"/>
            <a:ext cx="5132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2713383" y="5786718"/>
            <a:ext cx="22164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28246" y="2151530"/>
            <a:ext cx="389966" cy="3669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826188" y="3056966"/>
            <a:ext cx="380999" cy="412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128246" y="4033753"/>
            <a:ext cx="416859" cy="394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70648" y="4988495"/>
            <a:ext cx="416859" cy="394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790328" y="5904241"/>
            <a:ext cx="416859" cy="394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D3-22">
            <a:hlinkClick r:id="" action="ppaction://media"/>
            <a:extLst>
              <a:ext uri="{FF2B5EF4-FFF2-40B4-BE49-F238E27FC236}">
                <a16:creationId xmlns:a16="http://schemas.microsoft.com/office/drawing/2014/main" id="{39BA2AD2-857A-0286-44C3-F2F281C4E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7128" y="1081125"/>
            <a:ext cx="522576" cy="5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072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65" y="564584"/>
            <a:ext cx="3839493" cy="2063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09566" y="1166842"/>
            <a:ext cx="71807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The Old Quarter in Hanoi, Vietnam is a popular place for teens to hang out. With shops, trendy cafés, restaurants and lively nightlife, it's a perfect place to go shopping, have a meal, or go dancing with friends.</a:t>
            </a:r>
          </a:p>
          <a:p>
            <a:r>
              <a:rPr lang="en-US" sz="3200" dirty="0">
                <a:solidFill>
                  <a:srgbClr val="000099"/>
                </a:solidFill>
              </a:rPr>
              <a:t>Where is a popular place for teens to hang out in London, UK? What can they do there?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5" y="3123863"/>
            <a:ext cx="4343401" cy="29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339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52" y="535577"/>
            <a:ext cx="8778239" cy="5852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2548" y="3853542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17261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736" y="958333"/>
            <a:ext cx="8348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4D00"/>
                </a:solidFill>
              </a:rPr>
              <a:t>Writing (a letter about your weekend plans)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708210" y="2386444"/>
            <a:ext cx="108562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/>
              <a:t>7. Imagine you are going to Capital Karts this weekend. Write a letter to your English-speaking friend (about 50-60 words). Write about </a:t>
            </a:r>
            <a:r>
              <a:rPr lang="en-US" sz="3200" b="1" i="1" dirty="0"/>
              <a:t>where you are going</a:t>
            </a:r>
            <a:r>
              <a:rPr lang="en-US" sz="3200" b="1" dirty="0"/>
              <a:t>, </a:t>
            </a:r>
            <a:r>
              <a:rPr lang="en-US" sz="3200" b="1" i="1" dirty="0"/>
              <a:t>who you are with </a:t>
            </a:r>
            <a:r>
              <a:rPr lang="en-US" sz="3200" b="1" dirty="0"/>
              <a:t>and </a:t>
            </a:r>
            <a:r>
              <a:rPr lang="en-US" sz="3200" b="1" i="1" dirty="0"/>
              <a:t>what you are going to do</a:t>
            </a:r>
            <a:r>
              <a:rPr lang="en-US" sz="3200" b="1" dirty="0"/>
              <a:t>. Invite him/her to join you.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6571684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87625"/>
            <a:ext cx="11618259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00CC"/>
                </a:solidFill>
              </a:rPr>
              <a:t>Imagine you are going to Capital Karts this weekend. Write a letter to your English-speaking friend (about 50-60 words). Write about </a:t>
            </a:r>
            <a:r>
              <a:rPr lang="en-US" sz="3200" b="1" i="1" dirty="0">
                <a:solidFill>
                  <a:srgbClr val="0000CC"/>
                </a:solidFill>
              </a:rPr>
              <a:t>where you are going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>
                <a:solidFill>
                  <a:srgbClr val="0000CC"/>
                </a:solidFill>
              </a:rPr>
              <a:t>who you are with </a:t>
            </a:r>
            <a:r>
              <a:rPr lang="en-US" sz="3200" b="1" dirty="0">
                <a:solidFill>
                  <a:srgbClr val="0000CC"/>
                </a:solidFill>
              </a:rPr>
              <a:t>and </a:t>
            </a:r>
            <a:r>
              <a:rPr lang="en-US" sz="3200" b="1" i="1" dirty="0">
                <a:solidFill>
                  <a:srgbClr val="0000CC"/>
                </a:solidFill>
              </a:rPr>
              <a:t>what you are going to do</a:t>
            </a:r>
            <a:r>
              <a:rPr lang="en-US" sz="3200" b="1" dirty="0">
                <a:solidFill>
                  <a:srgbClr val="0000CC"/>
                </a:solidFill>
              </a:rPr>
              <a:t>. Invite him/her to join you.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422" y="510407"/>
            <a:ext cx="10963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FrutigerLTStd-Bold"/>
              </a:rPr>
              <a:t>1 Read </a:t>
            </a:r>
            <a:r>
              <a:rPr lang="en-US" sz="3200" b="1" dirty="0">
                <a:solidFill>
                  <a:srgbClr val="000000"/>
                </a:solidFill>
                <a:latin typeface="FrutigerLTStd-Bold"/>
              </a:rPr>
              <a:t>the task. Underline the key words and answer the questions.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515600" y="2151529"/>
            <a:ext cx="1264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0612" y="2810435"/>
            <a:ext cx="47580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13494" y="2810435"/>
            <a:ext cx="2218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2388" y="3433482"/>
            <a:ext cx="111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11706" y="3433482"/>
            <a:ext cx="82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85494" y="3433482"/>
            <a:ext cx="82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44047" y="4056529"/>
            <a:ext cx="9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67706" y="4056529"/>
            <a:ext cx="147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67741" y="3429000"/>
            <a:ext cx="82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2388" y="4057893"/>
            <a:ext cx="5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3799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04582" y="122269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04582" y="1992202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182806" y="4995854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04582" y="5749769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182806" y="2737452"/>
            <a:ext cx="3256378" cy="66247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04582" y="490270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182806" y="3494033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161030" y="423928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 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841" y="432600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835" y="1453260"/>
            <a:ext cx="113627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CC"/>
                </a:solidFill>
              </a:rPr>
              <a:t>Hi Emma,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</a:rPr>
              <a:t>Greetings from Cardiff. My family and I arrived yesterday. We’re staying at my uncle’s house. The weather’s great. How are you? Tomorrow I'm going to Roller World with my cousin, Amy. It's a fantastic indoor </a:t>
            </a:r>
            <a:r>
              <a:rPr lang="en-US" sz="2600" dirty="0" err="1">
                <a:solidFill>
                  <a:srgbClr val="0000CC"/>
                </a:solidFill>
              </a:rPr>
              <a:t>centre</a:t>
            </a:r>
            <a:r>
              <a:rPr lang="en-US" sz="2600" dirty="0">
                <a:solidFill>
                  <a:srgbClr val="0000CC"/>
                </a:solidFill>
              </a:rPr>
              <a:t>. You can go bowling and play games there, too, but we're going to go roller skating. Afterwards, we're going shopping. Why don't you come? You can stay with us. I hope you can make it! Dad can pick you up from the train station.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</a:rPr>
              <a:t>Let me know.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</a:rPr>
              <a:t>Karen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835" y="931295"/>
            <a:ext cx="6444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2 Read the model and complete the table.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622" y="564505"/>
            <a:ext cx="3197301" cy="45988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558350"/>
              </p:ext>
            </p:extLst>
          </p:nvPr>
        </p:nvGraphicFramePr>
        <p:xfrm>
          <a:off x="3257923" y="4418346"/>
          <a:ext cx="8128000" cy="195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6054">
                  <a:extLst>
                    <a:ext uri="{9D8B030D-6E8A-4147-A177-3AD203B41FA5}">
                      <a16:colId xmlns:a16="http://schemas.microsoft.com/office/drawing/2014/main" val="817124016"/>
                    </a:ext>
                  </a:extLst>
                </a:gridCol>
                <a:gridCol w="5791946">
                  <a:extLst>
                    <a:ext uri="{9D8B030D-6E8A-4147-A177-3AD203B41FA5}">
                      <a16:colId xmlns:a16="http://schemas.microsoft.com/office/drawing/2014/main" val="35343312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Where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836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When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161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Who with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0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Activities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71843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015509" y="4411818"/>
            <a:ext cx="18742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CD0033"/>
                </a:solidFill>
              </a:rPr>
              <a:t>Roller World</a:t>
            </a: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6015509" y="4912297"/>
            <a:ext cx="155491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CD0033"/>
                </a:solidFill>
              </a:rPr>
              <a:t>tomorrow</a:t>
            </a:r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6015509" y="5413588"/>
            <a:ext cx="18172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CD0033"/>
                </a:solidFill>
              </a:rPr>
              <a:t>cousin, Amy</a:t>
            </a:r>
            <a:endParaRPr lang="en-US" sz="2600" dirty="0"/>
          </a:p>
        </p:txBody>
      </p:sp>
      <p:sp>
        <p:nvSpPr>
          <p:cNvPr id="10" name="Rectangle 9"/>
          <p:cNvSpPr/>
          <p:nvPr/>
        </p:nvSpPr>
        <p:spPr>
          <a:xfrm>
            <a:off x="6015509" y="5864107"/>
            <a:ext cx="41530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CD0033"/>
                </a:solidFill>
              </a:rPr>
              <a:t>go roller skating, go shopping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051501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15" y="755211"/>
            <a:ext cx="10953099" cy="521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12899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346" y="464658"/>
            <a:ext cx="6666439" cy="57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72952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4630" y="1227274"/>
            <a:ext cx="1973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4D00"/>
                </a:solidFill>
              </a:rPr>
              <a:t>Your turn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708210" y="2386444"/>
            <a:ext cx="108562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/>
              <a:t>7. Imagine you are going to Capital Karts this weekend. Write a letter to your English-speaking friend (about 50-60 words). Write about </a:t>
            </a:r>
            <a:r>
              <a:rPr lang="en-US" sz="3200" b="1" i="1" dirty="0"/>
              <a:t>where you are going</a:t>
            </a:r>
            <a:r>
              <a:rPr lang="en-US" sz="3200" b="1" dirty="0"/>
              <a:t>, </a:t>
            </a:r>
            <a:r>
              <a:rPr lang="en-US" sz="3200" b="1" i="1" dirty="0"/>
              <a:t>who you are with </a:t>
            </a:r>
            <a:r>
              <a:rPr lang="en-US" sz="3200" b="1" dirty="0"/>
              <a:t>and </a:t>
            </a:r>
            <a:r>
              <a:rPr lang="en-US" sz="3200" b="1" i="1" dirty="0"/>
              <a:t>what you are going to do</a:t>
            </a:r>
            <a:r>
              <a:rPr lang="en-US" sz="3200" b="1" dirty="0"/>
              <a:t>. Invite him/her to join you.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18858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093" y="2245658"/>
            <a:ext cx="115443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00CC"/>
                </a:solidFill>
              </a:rPr>
              <a:t>Write a paragraph (about 40-60 words) about your activities this weekend.</a:t>
            </a:r>
          </a:p>
        </p:txBody>
      </p:sp>
    </p:spTree>
    <p:extLst>
      <p:ext uri="{BB962C8B-B14F-4D97-AF65-F5344CB8AC3E}">
        <p14:creationId xmlns:p14="http://schemas.microsoft.com/office/powerpoint/2010/main" val="33658693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548640"/>
            <a:ext cx="10058400" cy="57708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33052" y="1658820"/>
            <a:ext cx="4679391" cy="16927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200" i="1" dirty="0">
                <a:solidFill>
                  <a:srgbClr val="000099"/>
                </a:solidFill>
              </a:rPr>
              <a:t>do/go/have </a:t>
            </a:r>
            <a:r>
              <a:rPr lang="en-US" sz="3200" dirty="0">
                <a:solidFill>
                  <a:srgbClr val="000099"/>
                </a:solidFill>
              </a:rPr>
              <a:t>phrases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190564" y="1658820"/>
            <a:ext cx="6804211" cy="40934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Skills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  <a:p>
            <a:endParaRPr lang="en-US" sz="3200" i="1" dirty="0">
              <a:solidFill>
                <a:srgbClr val="FF0000"/>
              </a:solidFill>
            </a:endParaRPr>
          </a:p>
          <a:p>
            <a:r>
              <a:rPr lang="en-US" sz="3200" i="1" dirty="0">
                <a:solidFill>
                  <a:srgbClr val="000099"/>
                </a:solidFill>
              </a:rPr>
              <a:t>- Listening: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dirty="0">
                <a:solidFill>
                  <a:srgbClr val="000099"/>
                </a:solidFill>
              </a:rPr>
              <a:t>discussion about a weekend activity.</a:t>
            </a:r>
            <a:endParaRPr lang="en-US" sz="3200" i="1" dirty="0">
              <a:solidFill>
                <a:srgbClr val="000099"/>
              </a:solidFill>
            </a:endParaRPr>
          </a:p>
          <a:p>
            <a:pPr lvl="0"/>
            <a:r>
              <a:rPr lang="en-US" sz="3200" i="1" dirty="0">
                <a:solidFill>
                  <a:srgbClr val="000099"/>
                </a:solidFill>
              </a:rPr>
              <a:t>- Speaking: </a:t>
            </a:r>
            <a:r>
              <a:rPr lang="en-US" sz="3200" dirty="0">
                <a:solidFill>
                  <a:srgbClr val="000099"/>
                </a:solidFill>
              </a:rPr>
              <a:t>Invitations - acceptance/ refusal. </a:t>
            </a:r>
            <a:endParaRPr lang="en-US" sz="3200" i="1" dirty="0">
              <a:solidFill>
                <a:srgbClr val="000099"/>
              </a:solidFill>
            </a:endParaRPr>
          </a:p>
          <a:p>
            <a:r>
              <a:rPr lang="en-US" sz="3200" i="1" dirty="0">
                <a:solidFill>
                  <a:srgbClr val="000099"/>
                </a:solidFill>
              </a:rPr>
              <a:t>- Writing:</a:t>
            </a:r>
            <a:r>
              <a:rPr lang="en-US" sz="3200" dirty="0">
                <a:solidFill>
                  <a:srgbClr val="000099"/>
                </a:solidFill>
              </a:rPr>
              <a:t> a letter about your weekend plans.</a:t>
            </a:r>
            <a:endParaRPr lang="en-US" sz="3200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1394107"/>
            <a:ext cx="12114624" cy="34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 err="1">
                <a:solidFill>
                  <a:srgbClr val="000099"/>
                </a:solidFill>
              </a:rPr>
              <a:t>Practise</a:t>
            </a:r>
            <a:r>
              <a:rPr lang="en-US" sz="3600" i="1" dirty="0">
                <a:solidFill>
                  <a:srgbClr val="000099"/>
                </a:solidFill>
              </a:rPr>
              <a:t> the vocabularies and make sentences using them.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</a:rPr>
              <a:t>Do the exercises in </a:t>
            </a:r>
            <a:r>
              <a:rPr lang="en-US" sz="3600" b="1" i="1" dirty="0">
                <a:solidFill>
                  <a:srgbClr val="000099"/>
                </a:solidFill>
              </a:rPr>
              <a:t>TA 6 Right on WB </a:t>
            </a:r>
            <a:r>
              <a:rPr lang="en-US" sz="3600" i="1" dirty="0">
                <a:solidFill>
                  <a:srgbClr val="000099"/>
                </a:solidFill>
              </a:rPr>
              <a:t>(p. 59).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</a:rPr>
              <a:t>Do the exercises in </a:t>
            </a:r>
            <a:r>
              <a:rPr lang="en-US" sz="3600" b="1" i="1" dirty="0">
                <a:solidFill>
                  <a:srgbClr val="000099"/>
                </a:solidFill>
              </a:rPr>
              <a:t>TA 6 Right on Notebook</a:t>
            </a:r>
            <a:r>
              <a:rPr lang="en-US" sz="3600" i="1" dirty="0">
                <a:solidFill>
                  <a:srgbClr val="000099"/>
                </a:solidFill>
              </a:rPr>
              <a:t> (p. 59).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</a:rPr>
              <a:t>Prepare the next lesson (p. 114 SB).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</a:rPr>
              <a:t>Do </a:t>
            </a:r>
            <a:r>
              <a:rPr lang="en-US" sz="3600" i="1" dirty="0">
                <a:solidFill>
                  <a:srgbClr val="FF0000"/>
                </a:solidFill>
              </a:rPr>
              <a:t>Unit 6 Test 1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0099"/>
                </a:solidFill>
              </a:rPr>
              <a:t>in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Tập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Bổ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Trợ</a:t>
            </a:r>
            <a:r>
              <a:rPr lang="en-US" sz="3600" i="1" dirty="0">
                <a:solidFill>
                  <a:srgbClr val="FF0000"/>
                </a:solidFill>
              </a:rPr>
              <a:t> TA 6 Right on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0099"/>
                </a:solidFill>
              </a:rPr>
              <a:t>(pp. 52 &amp; 53).</a:t>
            </a: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599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8916" y="2581801"/>
            <a:ext cx="85884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3200" i="1" dirty="0">
                <a:solidFill>
                  <a:srgbClr val="000099"/>
                </a:solidFill>
              </a:rPr>
              <a:t>- learn </a:t>
            </a:r>
            <a:r>
              <a:rPr lang="en-US" sz="3200" b="1" i="1" dirty="0">
                <a:solidFill>
                  <a:srgbClr val="000099"/>
                </a:solidFill>
              </a:rPr>
              <a:t>do/go/have</a:t>
            </a:r>
            <a:r>
              <a:rPr lang="en-US" sz="3200" i="1" dirty="0">
                <a:solidFill>
                  <a:srgbClr val="000099"/>
                </a:solidFill>
              </a:rPr>
              <a:t> phrases. </a:t>
            </a:r>
          </a:p>
          <a:p>
            <a:pPr lvl="0">
              <a:spcBef>
                <a:spcPts val="1200"/>
              </a:spcBef>
            </a:pPr>
            <a:r>
              <a:rPr lang="en-US" sz="3200" i="1" dirty="0">
                <a:solidFill>
                  <a:srgbClr val="000099"/>
                </a:solidFill>
              </a:rPr>
              <a:t>- invitations - acceptance/refusal. </a:t>
            </a:r>
          </a:p>
          <a:p>
            <a:pPr lvl="0">
              <a:spcBef>
                <a:spcPts val="1200"/>
              </a:spcBef>
            </a:pPr>
            <a:r>
              <a:rPr lang="en-US" sz="3200" i="1" dirty="0">
                <a:solidFill>
                  <a:srgbClr val="000099"/>
                </a:solidFill>
              </a:rPr>
              <a:t>- write a letter about their weekend plans. 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552140"/>
            <a:ext cx="10058400" cy="5753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7D69B-2CBB-4ADD-8AE1-AE36366A679C}"/>
              </a:ext>
            </a:extLst>
          </p:cNvPr>
          <p:cNvSpPr txBox="1"/>
          <p:nvPr/>
        </p:nvSpPr>
        <p:spPr>
          <a:xfrm>
            <a:off x="442291" y="496927"/>
            <a:ext cx="11516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pronounced differently from that of the others.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21D5AC-82E8-41A5-A1D5-D80778DF4A50}"/>
              </a:ext>
            </a:extLst>
          </p:cNvPr>
          <p:cNvSpPr txBox="1"/>
          <p:nvPr/>
        </p:nvSpPr>
        <p:spPr>
          <a:xfrm>
            <a:off x="710648" y="1706667"/>
            <a:ext cx="10770704" cy="4394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  <a:tabLst>
                <a:tab pos="1980565" algn="l"/>
                <a:tab pos="3420745" algn="l"/>
                <a:tab pos="4860925" algn="l"/>
              </a:tabLst>
            </a:pP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1. A. 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en-GB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ght</a:t>
            </a: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	               B. 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GB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te</a:t>
            </a: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GB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f</a:t>
            </a:r>
            <a:r>
              <a:rPr lang="en-GB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nd</a:t>
            </a:r>
            <a:endParaRPr lang="en-GB" sz="3200" dirty="0">
              <a:solidFill>
                <a:srgbClr val="0070C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  <a:tabLst>
                <a:tab pos="1980565" algn="l"/>
                <a:tab pos="3420745" algn="l"/>
                <a:tab pos="4860925" algn="l"/>
              </a:tabLst>
            </a:pPr>
            <a:r>
              <a:rPr lang="en-US" sz="3200" dirty="0">
                <a:solidFill>
                  <a:srgbClr val="FF0000"/>
                </a:solidFill>
              </a:rPr>
              <a:t>        /</a:t>
            </a:r>
            <a:r>
              <a:rPr lang="en-US" sz="3200" dirty="0" err="1">
                <a:solidFill>
                  <a:srgbClr val="FF0000"/>
                </a:solidFill>
              </a:rPr>
              <a:t>laɪt</a:t>
            </a:r>
            <a:r>
              <a:rPr lang="en-US" sz="3200" dirty="0">
                <a:solidFill>
                  <a:srgbClr val="FF0000"/>
                </a:solidFill>
              </a:rPr>
              <a:t>/                      /</a:t>
            </a:r>
            <a:r>
              <a:rPr 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sz="3200" dirty="0" err="1">
                <a:solidFill>
                  <a:srgbClr val="FF0000"/>
                </a:solidFill>
              </a:rPr>
              <a:t>aɪt</a:t>
            </a:r>
            <a:r>
              <a:rPr lang="en-US" sz="3200" dirty="0">
                <a:solidFill>
                  <a:srgbClr val="FF0000"/>
                </a:solidFill>
              </a:rPr>
              <a:t>/                  /</a:t>
            </a:r>
            <a:r>
              <a:rPr 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sz="3200" dirty="0" err="1">
                <a:solidFill>
                  <a:srgbClr val="FF0000"/>
                </a:solidFill>
              </a:rPr>
              <a:t>ɪt</a:t>
            </a:r>
            <a:r>
              <a:rPr lang="en-US" sz="3200" dirty="0">
                <a:solidFill>
                  <a:srgbClr val="FF0000"/>
                </a:solidFill>
              </a:rPr>
              <a:t>/                 /</a:t>
            </a:r>
            <a:r>
              <a:rPr lang="en-US" sz="3200" dirty="0" err="1">
                <a:solidFill>
                  <a:srgbClr val="FF0000"/>
                </a:solidFill>
              </a:rPr>
              <a:t>faɪnd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lang="vi-VN" sz="3200" dirty="0">
              <a:solidFill>
                <a:srgbClr val="FF000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  <a:tabLst>
                <a:tab pos="1980565" algn="l"/>
                <a:tab pos="3420745" algn="l"/>
                <a:tab pos="4860925" algn="l"/>
              </a:tabLst>
            </a:pP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2. A. 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GB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		B. 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br</a:t>
            </a:r>
            <a:r>
              <a:rPr lang="en-GB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           </a:t>
            </a: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GB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	           D. 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en-GB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endParaRPr lang="en-GB" sz="3200" dirty="0">
              <a:solidFill>
                <a:srgbClr val="0070C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  <a:tabLst>
                <a:tab pos="1980565" algn="l"/>
                <a:tab pos="3420745" algn="l"/>
                <a:tab pos="4860925" algn="l"/>
              </a:tabLst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</a:t>
            </a:r>
            <a:r>
              <a:rPr lang="en-US" sz="3200" dirty="0">
                <a:solidFill>
                  <a:srgbClr val="FF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taʊn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                     /</a:t>
            </a:r>
            <a:r>
              <a:rPr lang="en-US" sz="3200" dirty="0" err="1">
                <a:solidFill>
                  <a:srgbClr val="FF0000"/>
                </a:solidFill>
              </a:rPr>
              <a:t>braʊn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            </a:t>
            </a:r>
            <a:r>
              <a:rPr lang="vi-VN" sz="3200" dirty="0">
                <a:solidFill>
                  <a:srgbClr val="FF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kaʊ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bəʊl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lang="vi-VN" sz="3200" dirty="0">
              <a:solidFill>
                <a:srgbClr val="FF0000"/>
              </a:solidFill>
              <a:effectLst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  <a:tabLst>
                <a:tab pos="1980565" algn="l"/>
                <a:tab pos="3420745" algn="l"/>
                <a:tab pos="4860925" algn="l"/>
              </a:tabLst>
            </a:pPr>
            <a:r>
              <a:rPr lang="en-GB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GB" sz="3200" dirty="0">
                <a:solidFill>
                  <a:srgbClr val="0070C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A. ch</a:t>
            </a:r>
            <a:r>
              <a:rPr lang="en-US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		B. f</a:t>
            </a:r>
            <a:r>
              <a:rPr lang="en-US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 	            C. ch</a:t>
            </a:r>
            <a:r>
              <a:rPr lang="en-US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	            D. h</a:t>
            </a:r>
            <a:r>
              <a:rPr lang="en-US" sz="3200" u="sng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  <a:tabLst>
                <a:tab pos="1980565" algn="l"/>
                <a:tab pos="3420745" algn="l"/>
                <a:tab pos="4860925" algn="l"/>
              </a:tabLst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tʃeɪn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feə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tʃeə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3200" dirty="0" err="1">
                <a:solidFill>
                  <a:srgbClr val="FF0000"/>
                </a:solidFill>
              </a:rPr>
              <a:t>eə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89834" y="1779105"/>
            <a:ext cx="457200" cy="586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053686" y="3273288"/>
            <a:ext cx="457200" cy="586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18572" y="4764852"/>
            <a:ext cx="457200" cy="586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779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9531" y="2364377"/>
            <a:ext cx="1058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Work in pairs and talk about your free time activities.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17" y="617437"/>
            <a:ext cx="5290557" cy="93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575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574040"/>
            <a:ext cx="9702800" cy="570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2458" y="3117548"/>
            <a:ext cx="3293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532815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77" y="1428866"/>
            <a:ext cx="1345641" cy="1708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6343" y="488071"/>
            <a:ext cx="6473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Choose the correct item. Listen and check.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87709" y="3355123"/>
            <a:ext cx="33901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000099"/>
                </a:solidFill>
              </a:rPr>
              <a:t>1 have/go </a:t>
            </a:r>
            <a:r>
              <a:rPr lang="en-US" sz="2600" dirty="0">
                <a:solidFill>
                  <a:srgbClr val="000099"/>
                </a:solidFill>
              </a:rPr>
              <a:t>roller skating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489" y="1585684"/>
            <a:ext cx="2184069" cy="1588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7616" y="3355123"/>
            <a:ext cx="32194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000099"/>
                </a:solidFill>
              </a:rPr>
              <a:t>2 have/do </a:t>
            </a:r>
            <a:r>
              <a:rPr lang="en-US" sz="2600" dirty="0">
                <a:solidFill>
                  <a:srgbClr val="000099"/>
                </a:solidFill>
              </a:rPr>
              <a:t>a sleepover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040" y="918793"/>
            <a:ext cx="2085805" cy="22554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86705" y="3351116"/>
            <a:ext cx="293695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000099"/>
                </a:solidFill>
              </a:rPr>
              <a:t>3 go/do </a:t>
            </a:r>
            <a:r>
              <a:rPr lang="en-US" sz="2600" dirty="0">
                <a:solidFill>
                  <a:srgbClr val="000099"/>
                </a:solidFill>
              </a:rPr>
              <a:t>windsurfing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47" y="4036421"/>
            <a:ext cx="2266353" cy="13378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7709" y="5607900"/>
            <a:ext cx="29265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000099"/>
                </a:solidFill>
              </a:rPr>
              <a:t>4 do/go </a:t>
            </a:r>
            <a:r>
              <a:rPr lang="en-US" sz="2600" dirty="0">
                <a:solidFill>
                  <a:srgbClr val="000099"/>
                </a:solidFill>
              </a:rPr>
              <a:t>paintballing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8489" y="3903330"/>
            <a:ext cx="2188293" cy="149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71490" y="5594837"/>
            <a:ext cx="3543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000099"/>
                </a:solidFill>
              </a:rPr>
              <a:t>5 have/do </a:t>
            </a:r>
            <a:r>
              <a:rPr lang="en-US" sz="2600" dirty="0">
                <a:solidFill>
                  <a:srgbClr val="000099"/>
                </a:solidFill>
              </a:rPr>
              <a:t>a games night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25791" y="5565024"/>
            <a:ext cx="251184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000099"/>
                </a:solidFill>
              </a:rPr>
              <a:t>6 do/go </a:t>
            </a:r>
            <a:r>
              <a:rPr lang="en-US" sz="2600" dirty="0" err="1">
                <a:solidFill>
                  <a:srgbClr val="000099"/>
                </a:solidFill>
              </a:rPr>
              <a:t>Vovinam</a:t>
            </a:r>
            <a:endParaRPr lang="en-US" sz="2600" dirty="0">
              <a:solidFill>
                <a:srgbClr val="00009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7555" y="3886943"/>
            <a:ext cx="1302832" cy="1666815"/>
          </a:xfrm>
          <a:prstGeom prst="rect">
            <a:avLst/>
          </a:prstGeom>
        </p:spPr>
      </p:pic>
      <p:pic>
        <p:nvPicPr>
          <p:cNvPr id="15" name="CD3-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5642" y="401691"/>
            <a:ext cx="609600" cy="6096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573306" y="3803218"/>
            <a:ext cx="377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4538133" y="3749430"/>
            <a:ext cx="618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78711" y="3803218"/>
            <a:ext cx="377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34700" y="6046939"/>
            <a:ext cx="377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67736" y="5968440"/>
            <a:ext cx="377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538133" y="5995334"/>
            <a:ext cx="618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073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64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1177</Words>
  <Application>Microsoft Office PowerPoint</Application>
  <PresentationFormat>Widescreen</PresentationFormat>
  <Paragraphs>111</Paragraphs>
  <Slides>29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(Body)</vt:lpstr>
      <vt:lpstr>Calibri Light</vt:lpstr>
      <vt:lpstr>FrutigerLTStd-Bold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133</cp:revision>
  <dcterms:created xsi:type="dcterms:W3CDTF">2021-09-24T06:18:33Z</dcterms:created>
  <dcterms:modified xsi:type="dcterms:W3CDTF">2023-08-03T08:27:12Z</dcterms:modified>
</cp:coreProperties>
</file>