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256" r:id="rId2"/>
    <p:sldId id="269" r:id="rId3"/>
    <p:sldId id="259" r:id="rId4"/>
    <p:sldId id="260" r:id="rId5"/>
    <p:sldId id="261" r:id="rId6"/>
    <p:sldId id="258" r:id="rId7"/>
    <p:sldId id="340" r:id="rId8"/>
    <p:sldId id="265" r:id="rId9"/>
    <p:sldId id="270" r:id="rId10"/>
    <p:sldId id="257" r:id="rId11"/>
    <p:sldId id="341" r:id="rId12"/>
    <p:sldId id="266" r:id="rId13"/>
    <p:sldId id="342" r:id="rId14"/>
    <p:sldId id="343" r:id="rId15"/>
    <p:sldId id="319" r:id="rId16"/>
    <p:sldId id="271" r:id="rId17"/>
    <p:sldId id="345" r:id="rId18"/>
    <p:sldId id="276" r:id="rId19"/>
    <p:sldId id="347" r:id="rId20"/>
    <p:sldId id="267" r:id="rId21"/>
    <p:sldId id="295" r:id="rId22"/>
    <p:sldId id="298" r:id="rId23"/>
    <p:sldId id="348" r:id="rId24"/>
    <p:sldId id="329" r:id="rId25"/>
    <p:sldId id="301" r:id="rId26"/>
    <p:sldId id="349" r:id="rId27"/>
    <p:sldId id="297" r:id="rId28"/>
    <p:sldId id="302" r:id="rId29"/>
    <p:sldId id="303" r:id="rId30"/>
    <p:sldId id="350" r:id="rId31"/>
    <p:sldId id="304" r:id="rId32"/>
    <p:sldId id="351" r:id="rId33"/>
    <p:sldId id="353" r:id="rId34"/>
    <p:sldId id="354" r:id="rId35"/>
    <p:sldId id="310" r:id="rId36"/>
    <p:sldId id="338" r:id="rId37"/>
    <p:sldId id="356" r:id="rId38"/>
    <p:sldId id="358" r:id="rId39"/>
    <p:sldId id="312" r:id="rId40"/>
    <p:sldId id="313" r:id="rId41"/>
    <p:sldId id="317" r:id="rId42"/>
    <p:sldId id="268" r:id="rId43"/>
  </p:sldIdLst>
  <p:sldSz cx="18288000" cy="10287000"/>
  <p:notesSz cx="6858000" cy="9144000"/>
  <p:embeddedFontLst>
    <p:embeddedFont>
      <p:font typeface="Dotum" panose="020B0600000101010101" pitchFamily="34" charset="-127"/>
      <p:regular r:id="rId45"/>
    </p:embeddedFont>
    <p:embeddedFont>
      <p:font typeface="Cambria Math" panose="02040503050406030204" pitchFamily="18" charset="0"/>
      <p:regular r:id="rId46"/>
    </p:embeddedFont>
    <p:embeddedFont>
      <p:font typeface="Malgun Gothic" panose="020B0503020000020004" pitchFamily="34" charset="-127"/>
      <p:regular r:id="rId47"/>
      <p:bold r:id="rId48"/>
    </p:embeddedFont>
    <p:embeddedFont>
      <p:font typeface="Calibri" panose="020F0502020204030204" pitchFamily="34" charset="0"/>
      <p:regular r:id="rId49"/>
      <p:bold r:id="rId50"/>
      <p:italic r:id="rId51"/>
      <p:boldItalic r:id="rId52"/>
    </p:embeddedFont>
    <p:embeddedFont>
      <p:font typeface="More Sugar" panose="020B0604020202020204"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3C6"/>
    <a:srgbClr val="DD6909"/>
    <a:srgbClr val="768732"/>
    <a:srgbClr val="FCD9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2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C2274-2923-4036-8835-FBB858BB1B4F}" type="datetimeFigureOut">
              <a:rPr lang="en-US" smtClean="0"/>
              <a:t>12/22/2023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F0727-E281-4DFF-BBAF-1A9BA1EADB9C}" type="slidenum">
              <a:rPr lang="en-US" smtClean="0"/>
              <a:t>‹#›</a:t>
            </a:fld>
            <a:endParaRPr lang="en-US"/>
          </a:p>
        </p:txBody>
      </p:sp>
    </p:spTree>
    <p:extLst>
      <p:ext uri="{BB962C8B-B14F-4D97-AF65-F5344CB8AC3E}">
        <p14:creationId xmlns:p14="http://schemas.microsoft.com/office/powerpoint/2010/main" val="361274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từng ô để chọn đáp án</a:t>
            </a:r>
            <a:endParaRPr lang="en-US" smtClean="0"/>
          </a:p>
          <a:p>
            <a:endParaRPr lang="en-US"/>
          </a:p>
        </p:txBody>
      </p:sp>
      <p:sp>
        <p:nvSpPr>
          <p:cNvPr id="4" name="Slide Number Placeholder 3"/>
          <p:cNvSpPr>
            <a:spLocks noGrp="1"/>
          </p:cNvSpPr>
          <p:nvPr>
            <p:ph type="sldNum" sz="quarter" idx="10"/>
          </p:nvPr>
        </p:nvSpPr>
        <p:spPr/>
        <p:txBody>
          <a:bodyPr/>
          <a:lstStyle/>
          <a:p>
            <a:fld id="{4D5F0727-E281-4DFF-BBAF-1A9BA1EADB9C}" type="slidenum">
              <a:rPr lang="en-US" smtClean="0"/>
              <a:t>22</a:t>
            </a:fld>
            <a:endParaRPr lang="en-US"/>
          </a:p>
        </p:txBody>
      </p:sp>
    </p:spTree>
    <p:extLst>
      <p:ext uri="{BB962C8B-B14F-4D97-AF65-F5344CB8AC3E}">
        <p14:creationId xmlns:p14="http://schemas.microsoft.com/office/powerpoint/2010/main" val="35245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từng ô để chọn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5F0727-E281-4DFF-BBAF-1A9BA1EAD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35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từng ô để chọn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5F0727-E281-4DFF-BBAF-1A9BA1EAD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19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từng ô để chọn đáp án</a:t>
            </a:r>
            <a:endParaRPr lang="en-US" smtClean="0"/>
          </a:p>
          <a:p>
            <a:endParaRPr lang="en-US"/>
          </a:p>
        </p:txBody>
      </p:sp>
      <p:sp>
        <p:nvSpPr>
          <p:cNvPr id="4" name="Slide Number Placeholder 3"/>
          <p:cNvSpPr>
            <a:spLocks noGrp="1"/>
          </p:cNvSpPr>
          <p:nvPr>
            <p:ph type="sldNum" sz="quarter" idx="10"/>
          </p:nvPr>
        </p:nvSpPr>
        <p:spPr/>
        <p:txBody>
          <a:bodyPr/>
          <a:lstStyle/>
          <a:p>
            <a:fld id="{4D5F0727-E281-4DFF-BBAF-1A9BA1EADB9C}" type="slidenum">
              <a:rPr lang="en-US" smtClean="0"/>
              <a:t>25</a:t>
            </a:fld>
            <a:endParaRPr lang="en-US"/>
          </a:p>
        </p:txBody>
      </p:sp>
    </p:spTree>
    <p:extLst>
      <p:ext uri="{BB962C8B-B14F-4D97-AF65-F5344CB8AC3E}">
        <p14:creationId xmlns:p14="http://schemas.microsoft.com/office/powerpoint/2010/main" val="4040611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từng ô để chọn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5F0727-E281-4DFF-BBAF-1A9BA1EAD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106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 Id="rId10" Type="http://schemas.openxmlformats.org/officeDocument/2006/relationships/image" Target="../media/image8.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svg"/><Relationship Id="rId7" Type="http://schemas.openxmlformats.org/officeDocument/2006/relationships/image" Target="../media/image6.sv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png"/><Relationship Id="rId9" Type="http://schemas.openxmlformats.org/officeDocument/2006/relationships/image" Target="../media/image14.sv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50.png"/><Relationship Id="rId12"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46.png"/><Relationship Id="rId5" Type="http://schemas.openxmlformats.org/officeDocument/2006/relationships/image" Target="../media/image48.png"/><Relationship Id="rId10" Type="http://schemas.microsoft.com/office/2007/relationships/hdphoto" Target="../media/hdphoto4.wdp"/><Relationship Id="rId4" Type="http://schemas.openxmlformats.org/officeDocument/2006/relationships/image" Target="../media/image47.png"/><Relationship Id="rId9"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13" Type="http://schemas.openxmlformats.org/officeDocument/2006/relationships/image" Target="../media/image13.png"/><Relationship Id="rId12" Type="http://schemas.openxmlformats.org/officeDocument/2006/relationships/image" Target="../media/image52.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14.svg"/><Relationship Id="rId1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 Id="rId11" Type="http://schemas.openxmlformats.org/officeDocument/2006/relationships/image" Target="../media/image14.svg"/><Relationship Id="rId10" Type="http://schemas.openxmlformats.org/officeDocument/2006/relationships/image" Target="../media/image6.png"/><Relationship Id="rId9"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svg"/><Relationship Id="rId7" Type="http://schemas.openxmlformats.org/officeDocument/2006/relationships/image" Target="../media/image6.sv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png"/><Relationship Id="rId9" Type="http://schemas.openxmlformats.org/officeDocument/2006/relationships/image" Target="../media/image14.sv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2" Type="http://schemas.openxmlformats.org/officeDocument/2006/relationships/image" Target="../media/image65.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3" Type="http://schemas.openxmlformats.org/officeDocument/2006/relationships/image" Target="../media/image65.png"/><Relationship Id="rId12" Type="http://schemas.openxmlformats.org/officeDocument/2006/relationships/image" Target="../media/image66.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14.svg"/></Relationships>
</file>

<file path=ppt/slides/_rels/slide41.xml.rels><?xml version="1.0" encoding="UTF-8" standalone="yes"?>
<Relationships xmlns="http://schemas.openxmlformats.org/package/2006/relationships"><Relationship Id="rId8"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 Id="rId9" Type="http://schemas.openxmlformats.org/officeDocument/2006/relationships/image" Target="../media/image67.png"/></Relationships>
</file>

<file path=ppt/slides/_rels/slide42.xml.rels><?xml version="1.0" encoding="UTF-8" standalone="yes"?>
<Relationships xmlns="http://schemas.openxmlformats.org/package/2006/relationships"><Relationship Id="rId13" Type="http://schemas.openxmlformats.org/officeDocument/2006/relationships/image" Target="../media/image2.svg"/><Relationship Id="rId3" Type="http://schemas.openxmlformats.org/officeDocument/2006/relationships/image" Target="../media/image6.svg"/><Relationship Id="rId12" Type="http://schemas.openxmlformats.org/officeDocument/2006/relationships/image" Target="../media/image1.png"/><Relationship Id="rId2" Type="http://schemas.openxmlformats.org/officeDocument/2006/relationships/image" Target="../media/image4.png"/><Relationship Id="rId16" Type="http://schemas.openxmlformats.org/officeDocument/2006/relationships/image" Target="../media/image12.svg"/><Relationship Id="rId1" Type="http://schemas.openxmlformats.org/officeDocument/2006/relationships/slideLayout" Target="../slideLayouts/slideLayout7.xml"/><Relationship Id="rId11" Type="http://schemas.openxmlformats.org/officeDocument/2006/relationships/image" Target="../media/image14.svg"/><Relationship Id="rId5" Type="http://schemas.openxmlformats.org/officeDocument/2006/relationships/image" Target="../media/image4.svg"/><Relationship Id="rId15" Type="http://schemas.openxmlformats.org/officeDocument/2006/relationships/image" Target="../media/image5.png"/><Relationship Id="rId4" Type="http://schemas.openxmlformats.org/officeDocument/2006/relationships/image" Target="../media/image6.png"/><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14.svg"/></Relationships>
</file>

<file path=ppt/slides/_rels/slide6.xml.rels><?xml version="1.0" encoding="UTF-8" standalone="yes"?>
<Relationships xmlns="http://schemas.openxmlformats.org/package/2006/relationships"><Relationship Id="rId13" Type="http://schemas.openxmlformats.org/officeDocument/2006/relationships/image" Target="../media/image12.pn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14.svg"/></Relationships>
</file>

<file path=ppt/slides/_rels/slide7.xml.rels><?xml version="1.0" encoding="UTF-8" standalone="yes"?>
<Relationships xmlns="http://schemas.openxmlformats.org/package/2006/relationships"><Relationship Id="rId13" Type="http://schemas.openxmlformats.org/officeDocument/2006/relationships/image" Target="../media/image12.png"/><Relationship Id="rId12"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14.sv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15" Type="http://schemas.openxmlformats.org/officeDocument/2006/relationships/image" Target="../media/image16.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645034" y="559180"/>
            <a:ext cx="16997931" cy="9167728"/>
            <a:chOff x="0" y="0"/>
            <a:chExt cx="4476821" cy="2414546"/>
          </a:xfrm>
        </p:grpSpPr>
        <p:sp>
          <p:nvSpPr>
            <p:cNvPr id="3" name="Freeform 3"/>
            <p:cNvSpPr/>
            <p:nvPr/>
          </p:nvSpPr>
          <p:spPr>
            <a:xfrm>
              <a:off x="0" y="0"/>
              <a:ext cx="4476821" cy="2414546"/>
            </a:xfrm>
            <a:custGeom>
              <a:avLst/>
              <a:gdLst/>
              <a:ahLst/>
              <a:cxnLst/>
              <a:rect l="l" t="t" r="r" b="b"/>
              <a:pathLst>
                <a:path w="4476821" h="2414546">
                  <a:moveTo>
                    <a:pt x="0" y="0"/>
                  </a:moveTo>
                  <a:lnTo>
                    <a:pt x="4476821" y="0"/>
                  </a:lnTo>
                  <a:lnTo>
                    <a:pt x="4476821" y="2414546"/>
                  </a:lnTo>
                  <a:lnTo>
                    <a:pt x="0" y="2414546"/>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476821" cy="246217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437547" y="1462885"/>
            <a:ext cx="12378378" cy="7262015"/>
          </a:xfrm>
          <a:custGeom>
            <a:avLst/>
            <a:gdLst/>
            <a:ahLst/>
            <a:cxnLst/>
            <a:rect l="l" t="t" r="r" b="b"/>
            <a:pathLst>
              <a:path w="12016428" h="6226694">
                <a:moveTo>
                  <a:pt x="0" y="0"/>
                </a:moveTo>
                <a:lnTo>
                  <a:pt x="12016428" y="0"/>
                </a:lnTo>
                <a:lnTo>
                  <a:pt x="12016428" y="6226695"/>
                </a:lnTo>
                <a:lnTo>
                  <a:pt x="0" y="62266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2599348" y="1462885"/>
            <a:ext cx="12852448" cy="7136427"/>
          </a:xfrm>
          <a:custGeom>
            <a:avLst/>
            <a:gdLst/>
            <a:ahLst/>
            <a:cxnLst/>
            <a:rect l="l" t="t" r="r" b="b"/>
            <a:pathLst>
              <a:path w="11531697" h="5975516">
                <a:moveTo>
                  <a:pt x="0" y="0"/>
                </a:moveTo>
                <a:lnTo>
                  <a:pt x="11531698" y="0"/>
                </a:lnTo>
                <a:lnTo>
                  <a:pt x="11531698" y="5975516"/>
                </a:lnTo>
                <a:lnTo>
                  <a:pt x="0" y="597551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TextBox 8"/>
          <p:cNvSpPr txBox="1"/>
          <p:nvPr/>
        </p:nvSpPr>
        <p:spPr>
          <a:xfrm>
            <a:off x="2819960" y="2019300"/>
            <a:ext cx="12496240" cy="5347105"/>
          </a:xfrm>
          <a:prstGeom prst="rect">
            <a:avLst/>
          </a:prstGeom>
        </p:spPr>
        <p:txBody>
          <a:bodyPr wrap="square" lIns="0" tIns="0" rIns="0" bIns="0" rtlCol="0" anchor="t">
            <a:spAutoFit/>
          </a:bodyPr>
          <a:lstStyle/>
          <a:p>
            <a:pPr algn="ctr">
              <a:lnSpc>
                <a:spcPts val="14501"/>
              </a:lnSpc>
            </a:pPr>
            <a:r>
              <a:rPr lang="en-US" sz="8000" b="1">
                <a:solidFill>
                  <a:srgbClr val="495324"/>
                </a:solidFill>
                <a:latin typeface="Arial" panose="020B0604020202020204" pitchFamily="34" charset="0"/>
                <a:cs typeface="Arial" panose="020B0604020202020204" pitchFamily="34" charset="0"/>
              </a:rPr>
              <a:t>CHÀO MỪNG </a:t>
            </a:r>
            <a:endParaRPr lang="en-US" sz="8000" b="1" smtClean="0">
              <a:solidFill>
                <a:srgbClr val="495324"/>
              </a:solidFill>
              <a:latin typeface="Arial" panose="020B0604020202020204" pitchFamily="34" charset="0"/>
              <a:cs typeface="Arial" panose="020B0604020202020204" pitchFamily="34" charset="0"/>
            </a:endParaRPr>
          </a:p>
          <a:p>
            <a:pPr algn="ctr">
              <a:lnSpc>
                <a:spcPts val="14501"/>
              </a:lnSpc>
            </a:pPr>
            <a:r>
              <a:rPr lang="en-US" sz="8000" b="1" smtClean="0">
                <a:solidFill>
                  <a:srgbClr val="495324"/>
                </a:solidFill>
                <a:latin typeface="Arial" panose="020B0604020202020204" pitchFamily="34" charset="0"/>
                <a:cs typeface="Arial" panose="020B0604020202020204" pitchFamily="34" charset="0"/>
              </a:rPr>
              <a:t>TẤT </a:t>
            </a:r>
            <a:r>
              <a:rPr lang="en-US" sz="8000" b="1">
                <a:solidFill>
                  <a:srgbClr val="495324"/>
                </a:solidFill>
                <a:latin typeface="Arial" panose="020B0604020202020204" pitchFamily="34" charset="0"/>
                <a:cs typeface="Arial" panose="020B0604020202020204" pitchFamily="34" charset="0"/>
              </a:rPr>
              <a:t>CẢ CÁC EM </a:t>
            </a:r>
            <a:br>
              <a:rPr lang="en-US" sz="8000" b="1">
                <a:solidFill>
                  <a:srgbClr val="495324"/>
                </a:solidFill>
                <a:latin typeface="Arial" panose="020B0604020202020204" pitchFamily="34" charset="0"/>
                <a:cs typeface="Arial" panose="020B0604020202020204" pitchFamily="34" charset="0"/>
              </a:rPr>
            </a:br>
            <a:r>
              <a:rPr lang="en-US" sz="8000" b="1">
                <a:solidFill>
                  <a:srgbClr val="495324"/>
                </a:solidFill>
                <a:latin typeface="Arial" panose="020B0604020202020204" pitchFamily="34" charset="0"/>
                <a:cs typeface="Arial" panose="020B0604020202020204" pitchFamily="34" charset="0"/>
              </a:rPr>
              <a:t>ĐẾN VỚI TIẾT HỌC!</a:t>
            </a:r>
            <a:endParaRPr lang="en-US" sz="8000" b="1">
              <a:solidFill>
                <a:srgbClr val="495324"/>
              </a:solidFill>
              <a:latin typeface="Arial" panose="020B0604020202020204" pitchFamily="34" charset="0"/>
              <a:ea typeface="More Sugar"/>
              <a:cs typeface="Arial" panose="020B0604020202020204" pitchFamily="34" charset="0"/>
            </a:endParaRPr>
          </a:p>
        </p:txBody>
      </p:sp>
      <p:sp>
        <p:nvSpPr>
          <p:cNvPr id="9" name="Freeform 9"/>
          <p:cNvSpPr/>
          <p:nvPr/>
        </p:nvSpPr>
        <p:spPr>
          <a:xfrm>
            <a:off x="5272739" y="8156808"/>
            <a:ext cx="7742519" cy="741038"/>
          </a:xfrm>
          <a:custGeom>
            <a:avLst/>
            <a:gdLst/>
            <a:ahLst/>
            <a:cxnLst/>
            <a:rect l="l" t="t" r="r" b="b"/>
            <a:pathLst>
              <a:path w="7742519" h="1196571">
                <a:moveTo>
                  <a:pt x="0" y="0"/>
                </a:moveTo>
                <a:lnTo>
                  <a:pt x="7742518" y="0"/>
                </a:lnTo>
                <a:lnTo>
                  <a:pt x="7742518" y="1196571"/>
                </a:lnTo>
                <a:lnTo>
                  <a:pt x="0" y="1196571"/>
                </a:lnTo>
                <a:lnTo>
                  <a:pt x="0" y="0"/>
                </a:lnTo>
                <a:close/>
              </a:path>
            </a:pathLst>
          </a:custGeom>
          <a:blipFill>
            <a:blip r:embed="rId6">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2697144">
            <a:off x="12283699" y="7195909"/>
            <a:ext cx="1598715" cy="2138236"/>
          </a:xfrm>
          <a:custGeom>
            <a:avLst/>
            <a:gdLst/>
            <a:ahLst/>
            <a:cxnLst/>
            <a:rect l="l" t="t" r="r" b="b"/>
            <a:pathLst>
              <a:path w="2349051" h="2790449">
                <a:moveTo>
                  <a:pt x="0" y="0"/>
                </a:moveTo>
                <a:lnTo>
                  <a:pt x="2349051" y="0"/>
                </a:lnTo>
                <a:lnTo>
                  <a:pt x="2349051" y="2790449"/>
                </a:lnTo>
                <a:lnTo>
                  <a:pt x="0" y="2790449"/>
                </a:lnTo>
                <a:lnTo>
                  <a:pt x="0" y="0"/>
                </a:lnTo>
                <a:close/>
              </a:path>
            </a:pathLst>
          </a:custGeom>
          <a:blipFill>
            <a:blip r:embed="rId10">
              <a:extLst>
                <a:ext uri="{96DAC541-7B7A-43D3-8B79-37D633B846F1}">
                  <asvg:svgBlip xmlns="" xmlns:asvg="http://schemas.microsoft.com/office/drawing/2016/SVG/main" r:embed="rId7"/>
                </a:ext>
              </a:extLst>
            </a:blip>
            <a:stretch>
              <a:fillRect/>
            </a:stretch>
          </a:blipFill>
        </p:spPr>
      </p:sp>
      <p:sp>
        <p:nvSpPr>
          <p:cNvPr id="13" name="Freeform 13"/>
          <p:cNvSpPr/>
          <p:nvPr/>
        </p:nvSpPr>
        <p:spPr>
          <a:xfrm>
            <a:off x="3175536" y="1477794"/>
            <a:ext cx="1558039" cy="617550"/>
          </a:xfrm>
          <a:custGeom>
            <a:avLst/>
            <a:gdLst/>
            <a:ahLst/>
            <a:cxnLst/>
            <a:rect l="l" t="t" r="r" b="b"/>
            <a:pathLst>
              <a:path w="1558039" h="617550">
                <a:moveTo>
                  <a:pt x="0" y="0"/>
                </a:moveTo>
                <a:lnTo>
                  <a:pt x="1558039" y="0"/>
                </a:lnTo>
                <a:lnTo>
                  <a:pt x="1558039" y="617550"/>
                </a:lnTo>
                <a:lnTo>
                  <a:pt x="0" y="617550"/>
                </a:lnTo>
                <a:lnTo>
                  <a:pt x="0" y="0"/>
                </a:lnTo>
                <a:close/>
              </a:path>
            </a:pathLst>
          </a:custGeom>
          <a:blipFill>
            <a:blip r:embed="rId11">
              <a:extLst>
                <a:ext uri="{96DAC541-7B7A-43D3-8B79-37D633B846F1}">
                  <asvg:svgBlip xmlns="" xmlns:asvg="http://schemas.microsoft.com/office/drawing/2016/SVG/main" r:embed="rId13"/>
                </a:ext>
              </a:extLst>
            </a:blip>
            <a:stretch>
              <a:fillRect/>
            </a:stretch>
          </a:blipFill>
        </p:spPr>
      </p:sp>
      <p:sp>
        <p:nvSpPr>
          <p:cNvPr id="14" name="Freeform 14"/>
          <p:cNvSpPr/>
          <p:nvPr/>
        </p:nvSpPr>
        <p:spPr>
          <a:xfrm rot="-1333878">
            <a:off x="15972024" y="1294885"/>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6" name="Freeform 16"/>
          <p:cNvSpPr/>
          <p:nvPr/>
        </p:nvSpPr>
        <p:spPr>
          <a:xfrm rot="-1333878">
            <a:off x="1960985" y="7723609"/>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7" name="Freeform 17"/>
          <p:cNvSpPr/>
          <p:nvPr/>
        </p:nvSpPr>
        <p:spPr>
          <a:xfrm rot="-1333878">
            <a:off x="3360854" y="2093956"/>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6" name="Rectangle 35"/>
              <p:cNvSpPr/>
              <p:nvPr/>
            </p:nvSpPr>
            <p:spPr>
              <a:xfrm>
                <a:off x="685800" y="254"/>
                <a:ext cx="17449800" cy="6370975"/>
              </a:xfrm>
              <a:prstGeom prst="rect">
                <a:avLst/>
              </a:prstGeom>
            </p:spPr>
            <p:txBody>
              <a:bodyPr wrap="square">
                <a:spAutoFit/>
              </a:bodyPr>
              <a:lstStyle/>
              <a:p>
                <a:pPr lvl="0" algn="just">
                  <a:lnSpc>
                    <a:spcPct val="150000"/>
                  </a:lnSpc>
                </a:pPr>
                <a:r>
                  <a:rPr lang="en-US" sz="3500" b="1">
                    <a:solidFill>
                      <a:srgbClr val="C00000"/>
                    </a:solidFill>
                    <a:latin typeface="Arial" panose="020B0604020202020204" pitchFamily="34" charset="0"/>
                    <a:cs typeface="Arial" panose="020B0604020202020204" pitchFamily="34" charset="0"/>
                  </a:rPr>
                  <a:t>Ví dụ </a:t>
                </a:r>
                <a:r>
                  <a:rPr lang="en-US" sz="3500" b="1" smtClean="0">
                    <a:solidFill>
                      <a:srgbClr val="C00000"/>
                    </a:solidFill>
                    <a:latin typeface="Arial" panose="020B0604020202020204" pitchFamily="34" charset="0"/>
                    <a:cs typeface="Arial" panose="020B0604020202020204" pitchFamily="34" charset="0"/>
                  </a:rPr>
                  <a:t>1. </a:t>
                </a:r>
                <a:r>
                  <a:rPr lang="vi-VN" sz="3340">
                    <a:latin typeface="Arial" panose="020B0604020202020204" pitchFamily="34" charset="0"/>
                    <a:cs typeface="Arial" panose="020B0604020202020204" pitchFamily="34" charset="0"/>
                  </a:rPr>
                  <a:t>Trở lại tình huống mở đầu. Gọi </a:t>
                </a:r>
                <a14:m>
                  <m:oMath xmlns:m="http://schemas.openxmlformats.org/officeDocument/2006/math">
                    <m:r>
                      <a:rPr lang="vi-VN" sz="3340" i="1" smtClean="0">
                        <a:latin typeface="Cambria Math" panose="02040503050406030204" pitchFamily="18" charset="0"/>
                        <a:cs typeface="Arial" panose="020B0604020202020204" pitchFamily="34" charset="0"/>
                      </a:rPr>
                      <m:t>𝐴</m:t>
                    </m:r>
                  </m:oMath>
                </a14:m>
                <a:r>
                  <a:rPr lang="vi-VN" sz="3340">
                    <a:latin typeface="Arial" panose="020B0604020202020204" pitchFamily="34" charset="0"/>
                    <a:cs typeface="Arial" panose="020B0604020202020204" pitchFamily="34" charset="0"/>
                  </a:rPr>
                  <a:t> là biến cố “Vận động viên An đạt huy chương”;</a:t>
                </a:r>
              </a:p>
              <a:p>
                <a:pPr lvl="0" algn="just">
                  <a:lnSpc>
                    <a:spcPct val="150000"/>
                  </a:lnSpc>
                </a:pPr>
                <a14:m>
                  <m:oMath xmlns:m="http://schemas.openxmlformats.org/officeDocument/2006/math">
                    <m:r>
                      <a:rPr lang="vi-VN" sz="3340" i="1" smtClean="0">
                        <a:latin typeface="Cambria Math" panose="02040503050406030204" pitchFamily="18" charset="0"/>
                        <a:cs typeface="Arial" panose="020B0604020202020204" pitchFamily="34" charset="0"/>
                      </a:rPr>
                      <m:t>𝐵</m:t>
                    </m:r>
                  </m:oMath>
                </a14:m>
                <a:r>
                  <a:rPr lang="vi-VN" sz="3340" smtClean="0">
                    <a:latin typeface="Arial" panose="020B0604020202020204" pitchFamily="34" charset="0"/>
                    <a:cs typeface="Arial" panose="020B0604020202020204" pitchFamily="34" charset="0"/>
                  </a:rPr>
                  <a:t> </a:t>
                </a:r>
                <a:r>
                  <a:rPr lang="vi-VN" sz="3340">
                    <a:latin typeface="Arial" panose="020B0604020202020204" pitchFamily="34" charset="0"/>
                    <a:cs typeface="Arial" panose="020B0604020202020204" pitchFamily="34" charset="0"/>
                  </a:rPr>
                  <a:t>là biến cố “Vận động viên Bình đạt huy chương”.</a:t>
                </a:r>
              </a:p>
              <a:p>
                <a:pPr lvl="0" algn="just">
                  <a:lnSpc>
                    <a:spcPct val="150000"/>
                  </a:lnSpc>
                </a:pPr>
                <a:r>
                  <a:rPr lang="vi-VN" sz="3340">
                    <a:latin typeface="Arial" panose="020B0604020202020204" pitchFamily="34" charset="0"/>
                    <a:cs typeface="Arial" panose="020B0604020202020204" pitchFamily="34" charset="0"/>
                  </a:rPr>
                  <a:t>a) Giải thích tại sao hai biến cố </a:t>
                </a:r>
                <a14:m>
                  <m:oMath xmlns:m="http://schemas.openxmlformats.org/officeDocument/2006/math">
                    <m:r>
                      <a:rPr lang="vi-VN" sz="3340" i="1" smtClean="0">
                        <a:latin typeface="Cambria Math" panose="02040503050406030204" pitchFamily="18" charset="0"/>
                        <a:cs typeface="Arial" panose="020B0604020202020204" pitchFamily="34" charset="0"/>
                      </a:rPr>
                      <m:t>𝐴</m:t>
                    </m:r>
                  </m:oMath>
                </a14:m>
                <a:r>
                  <a:rPr lang="vi-VN" sz="3340">
                    <a:latin typeface="Arial" panose="020B0604020202020204" pitchFamily="34" charset="0"/>
                    <a:cs typeface="Arial" panose="020B0604020202020204" pitchFamily="34" charset="0"/>
                  </a:rPr>
                  <a:t> và </a:t>
                </a:r>
                <a14:m>
                  <m:oMath xmlns:m="http://schemas.openxmlformats.org/officeDocument/2006/math">
                    <m:r>
                      <a:rPr lang="vi-VN" sz="3340" i="1" smtClean="0">
                        <a:latin typeface="Cambria Math" panose="02040503050406030204" pitchFamily="18" charset="0"/>
                        <a:cs typeface="Arial" panose="020B0604020202020204" pitchFamily="34" charset="0"/>
                      </a:rPr>
                      <m:t>𝐵</m:t>
                    </m:r>
                  </m:oMath>
                </a14:m>
                <a:r>
                  <a:rPr lang="vi-VN" sz="3340">
                    <a:latin typeface="Arial" panose="020B0604020202020204" pitchFamily="34" charset="0"/>
                    <a:cs typeface="Arial" panose="020B0604020202020204" pitchFamily="34" charset="0"/>
                  </a:rPr>
                  <a:t> là độc lập.</a:t>
                </a:r>
              </a:p>
              <a:p>
                <a:pPr lvl="0" algn="just">
                  <a:lnSpc>
                    <a:spcPct val="150000"/>
                  </a:lnSpc>
                </a:pPr>
                <a:r>
                  <a:rPr lang="vi-VN" sz="3340">
                    <a:latin typeface="Arial" panose="020B0604020202020204" pitchFamily="34" charset="0"/>
                    <a:cs typeface="Arial" panose="020B0604020202020204" pitchFamily="34" charset="0"/>
                  </a:rPr>
                  <a:t>b) Tính xác suất để cả hai vận động viên đạt huy chương.</a:t>
                </a:r>
              </a:p>
              <a:p>
                <a:pPr lvl="0" algn="just">
                  <a:lnSpc>
                    <a:spcPct val="150000"/>
                  </a:lnSpc>
                </a:pPr>
                <a:r>
                  <a:rPr lang="vi-VN" sz="3340">
                    <a:latin typeface="Arial" panose="020B0604020202020204" pitchFamily="34" charset="0"/>
                    <a:cs typeface="Arial" panose="020B0604020202020204" pitchFamily="34" charset="0"/>
                  </a:rPr>
                  <a:t>c) Sử dụng sơ đồ hình cây, tính xác suất </a:t>
                </a:r>
                <a:r>
                  <a:rPr lang="vi-VN" sz="3340">
                    <a:latin typeface="Arial" panose="020B0604020202020204" pitchFamily="34" charset="0"/>
                    <a:cs typeface="Arial" panose="020B0604020202020204" pitchFamily="34" charset="0"/>
                  </a:rPr>
                  <a:t>để</a:t>
                </a:r>
                <a:r>
                  <a:rPr lang="vi-VN" sz="3340" smtClean="0">
                    <a:latin typeface="Arial" panose="020B0604020202020204" pitchFamily="34" charset="0"/>
                    <a:cs typeface="Arial" panose="020B0604020202020204" pitchFamily="34" charset="0"/>
                  </a:rPr>
                  <a:t>:</a:t>
                </a:r>
                <a:endParaRPr lang="en-US" sz="3340" smtClean="0">
                  <a:latin typeface="Arial" panose="020B0604020202020204" pitchFamily="34" charset="0"/>
                  <a:cs typeface="Arial" panose="020B0604020202020204" pitchFamily="34" charset="0"/>
                </a:endParaRPr>
              </a:p>
              <a:p>
                <a:pPr lvl="0" algn="just">
                  <a:lnSpc>
                    <a:spcPct val="150000"/>
                  </a:lnSpc>
                </a:pPr>
                <a:r>
                  <a:rPr lang="en-US" sz="3340" smtClean="0">
                    <a:cs typeface="Arial" panose="020B0604020202020204" pitchFamily="34" charset="0"/>
                  </a:rPr>
                  <a:t>- </a:t>
                </a:r>
                <a:r>
                  <a:rPr lang="vi-VN" sz="3340" smtClean="0">
                    <a:cs typeface="Arial" panose="020B0604020202020204" pitchFamily="34" charset="0"/>
                  </a:rPr>
                  <a:t>Cả </a:t>
                </a:r>
                <a:r>
                  <a:rPr lang="vi-VN" sz="3340">
                    <a:cs typeface="Arial" panose="020B0604020202020204" pitchFamily="34" charset="0"/>
                  </a:rPr>
                  <a:t>hai vận động viên không đạt huy chương;</a:t>
                </a:r>
              </a:p>
              <a:p>
                <a:pPr lvl="0" algn="just">
                  <a:lnSpc>
                    <a:spcPct val="150000"/>
                  </a:lnSpc>
                </a:pPr>
                <a:r>
                  <a:rPr lang="en-US" sz="3340" smtClean="0">
                    <a:cs typeface="Arial" panose="020B0604020202020204" pitchFamily="34" charset="0"/>
                  </a:rPr>
                  <a:t>- </a:t>
                </a:r>
                <a:r>
                  <a:rPr lang="vi-VN" sz="3340" smtClean="0">
                    <a:cs typeface="Arial" panose="020B0604020202020204" pitchFamily="34" charset="0"/>
                  </a:rPr>
                  <a:t>Vận </a:t>
                </a:r>
                <a:r>
                  <a:rPr lang="vi-VN" sz="3340">
                    <a:cs typeface="Arial" panose="020B0604020202020204" pitchFamily="34" charset="0"/>
                  </a:rPr>
                  <a:t>động viên An đạt huy chương, vận động viên Bình không đạt huy chương;</a:t>
                </a:r>
              </a:p>
              <a:p>
                <a:pPr lvl="0" algn="just">
                  <a:lnSpc>
                    <a:spcPct val="150000"/>
                  </a:lnSpc>
                </a:pPr>
                <a:r>
                  <a:rPr lang="en-US" sz="3340" smtClean="0">
                    <a:cs typeface="Arial" panose="020B0604020202020204" pitchFamily="34" charset="0"/>
                  </a:rPr>
                  <a:t>- </a:t>
                </a:r>
                <a:r>
                  <a:rPr lang="vi-VN" sz="3340" smtClean="0">
                    <a:cs typeface="Arial" panose="020B0604020202020204" pitchFamily="34" charset="0"/>
                  </a:rPr>
                  <a:t>Vận </a:t>
                </a:r>
                <a:r>
                  <a:rPr lang="vi-VN" sz="3340">
                    <a:cs typeface="Arial" panose="020B0604020202020204" pitchFamily="34" charset="0"/>
                  </a:rPr>
                  <a:t>động viên An không đạt huy chương, vận động viên Bình đạt huy </a:t>
                </a:r>
                <a:r>
                  <a:rPr lang="vi-VN" sz="3340">
                    <a:cs typeface="Arial" panose="020B0604020202020204" pitchFamily="34" charset="0"/>
                  </a:rPr>
                  <a:t>chương</a:t>
                </a:r>
                <a:r>
                  <a:rPr lang="vi-VN" sz="3340" smtClean="0">
                    <a:cs typeface="Arial" panose="020B0604020202020204" pitchFamily="34" charset="0"/>
                  </a:rPr>
                  <a:t>.</a:t>
                </a:r>
                <a:endParaRPr lang="vi-VN" sz="3340">
                  <a:cs typeface="Arial" panose="020B0604020202020204" pitchFamily="34" charset="0"/>
                </a:endParaRPr>
              </a:p>
            </p:txBody>
          </p:sp>
        </mc:Choice>
        <mc:Fallback>
          <p:sp>
            <p:nvSpPr>
              <p:cNvPr id="36" name="Rectangle 35"/>
              <p:cNvSpPr>
                <a:spLocks noRot="1" noChangeAspect="1" noMove="1" noResize="1" noEditPoints="1" noAdjustHandles="1" noChangeArrowheads="1" noChangeShapeType="1" noTextEdit="1"/>
              </p:cNvSpPr>
              <p:nvPr/>
            </p:nvSpPr>
            <p:spPr>
              <a:xfrm>
                <a:off x="685800" y="254"/>
                <a:ext cx="17449800" cy="6370975"/>
              </a:xfrm>
              <a:prstGeom prst="rect">
                <a:avLst/>
              </a:prstGeom>
              <a:blipFill>
                <a:blip r:embed="rId2"/>
                <a:stretch>
                  <a:fillRect l="-1048" b="-96"/>
                </a:stretch>
              </a:blipFill>
            </p:spPr>
            <p:txBody>
              <a:bodyPr/>
              <a:lstStyle/>
              <a:p>
                <a:r>
                  <a:rPr lang="en-US">
                    <a:noFill/>
                  </a:rPr>
                  <a:t> </a:t>
                </a:r>
              </a:p>
            </p:txBody>
          </p:sp>
        </mc:Fallback>
      </mc:AlternateContent>
      <p:sp>
        <p:nvSpPr>
          <p:cNvPr id="11" name="Rectangle 10"/>
          <p:cNvSpPr/>
          <p:nvPr/>
        </p:nvSpPr>
        <p:spPr>
          <a:xfrm>
            <a:off x="8563323" y="6330535"/>
            <a:ext cx="1034257" cy="63094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400" b="1" i="1" u="sng" strike="noStrike" kern="1200" cap="none" spc="0" normalizeH="0" baseline="0" noProof="0" smtClean="0">
                <a:ln>
                  <a:noFill/>
                </a:ln>
                <a:solidFill>
                  <a:schemeClr val="tx2"/>
                </a:solidFill>
                <a:effectLst/>
                <a:uLnTx/>
                <a:uFillTx/>
                <a:latin typeface="Arial" panose="020B0604020202020204" pitchFamily="34" charset="0"/>
                <a:ea typeface="+mn-ea"/>
                <a:cs typeface="Arial"/>
                <a:sym typeface="Arial"/>
              </a:rPr>
              <a:t>Giải</a:t>
            </a:r>
            <a:endParaRPr kumimoji="0" lang="en-US" sz="3400" b="1" i="1" u="sng" strike="noStrike" kern="1200" cap="none" spc="0" normalizeH="0" baseline="0" noProof="0" dirty="0">
              <a:ln>
                <a:noFill/>
              </a:ln>
              <a:solidFill>
                <a:schemeClr val="tx2"/>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380998" y="6944638"/>
                <a:ext cx="17398906" cy="3231654"/>
              </a:xfrm>
              <a:prstGeom prst="rect">
                <a:avLst/>
              </a:prstGeom>
            </p:spPr>
            <p:txBody>
              <a:bodyPr wrap="square">
                <a:spAutoFit/>
              </a:bodyPr>
              <a:lstStyle/>
              <a:p>
                <a:pPr algn="just">
                  <a:lnSpc>
                    <a:spcPct val="150000"/>
                  </a:lnSpc>
                </a:pPr>
                <a:r>
                  <a:rPr lang="vi-VN" sz="3400" smtClean="0">
                    <a:cs typeface="Arial" panose="020B0604020202020204" pitchFamily="34" charset="0"/>
                  </a:rPr>
                  <a:t>a) Vì hai vận động viên An và Bình thi đấu hai môn thể thao khác nhau nên hai biến cố </a:t>
                </a:r>
                <a14:m>
                  <m:oMath xmlns:m="http://schemas.openxmlformats.org/officeDocument/2006/math">
                    <m:r>
                      <a:rPr lang="vi-VN" sz="3400" i="1" smtClean="0">
                        <a:latin typeface="Cambria Math" panose="02040503050406030204" pitchFamily="18" charset="0"/>
                        <a:cs typeface="Arial" panose="020B0604020202020204" pitchFamily="34" charset="0"/>
                      </a:rPr>
                      <m:t>𝐴</m:t>
                    </m:r>
                  </m:oMath>
                </a14:m>
                <a:r>
                  <a:rPr lang="vi-VN" sz="3400">
                    <a:cs typeface="Arial" panose="020B0604020202020204" pitchFamily="34" charset="0"/>
                  </a:rPr>
                  <a:t> và </a:t>
                </a:r>
                <a14:m>
                  <m:oMath xmlns:m="http://schemas.openxmlformats.org/officeDocument/2006/math">
                    <m:r>
                      <a:rPr lang="vi-VN" sz="3400" i="1" smtClean="0">
                        <a:latin typeface="Cambria Math" panose="02040503050406030204" pitchFamily="18" charset="0"/>
                        <a:cs typeface="Arial" panose="020B0604020202020204" pitchFamily="34" charset="0"/>
                      </a:rPr>
                      <m:t>𝐵</m:t>
                    </m:r>
                  </m:oMath>
                </a14:m>
                <a:r>
                  <a:rPr lang="vi-VN" sz="3400">
                    <a:cs typeface="Arial" panose="020B0604020202020204" pitchFamily="34" charset="0"/>
                  </a:rPr>
                  <a:t> là độc lập.</a:t>
                </a:r>
              </a:p>
              <a:p>
                <a:pPr algn="just">
                  <a:lnSpc>
                    <a:spcPct val="150000"/>
                  </a:lnSpc>
                </a:pPr>
                <a:r>
                  <a:rPr lang="vi-VN" sz="3400">
                    <a:cs typeface="Arial" panose="020B0604020202020204" pitchFamily="34" charset="0"/>
                  </a:rPr>
                  <a:t>b) Ta phải tính </a:t>
                </a:r>
                <a14:m>
                  <m:oMath xmlns:m="http://schemas.openxmlformats.org/officeDocument/2006/math">
                    <m:r>
                      <a:rPr lang="vi-VN" sz="3400" i="1" smtClean="0">
                        <a:latin typeface="Cambria Math" panose="02040503050406030204" pitchFamily="18" charset="0"/>
                        <a:cs typeface="Arial" panose="020B0604020202020204" pitchFamily="34" charset="0"/>
                      </a:rPr>
                      <m:t>𝑃</m:t>
                    </m:r>
                    <m:r>
                      <a:rPr lang="vi-VN" sz="3400" i="1" smtClean="0">
                        <a:latin typeface="Cambria Math" panose="02040503050406030204" pitchFamily="18" charset="0"/>
                        <a:cs typeface="Arial" panose="020B0604020202020204" pitchFamily="34" charset="0"/>
                      </a:rPr>
                      <m:t>(</m:t>
                    </m:r>
                    <m:r>
                      <a:rPr lang="vi-VN" sz="3400" i="1" smtClean="0">
                        <a:latin typeface="Cambria Math" panose="02040503050406030204" pitchFamily="18" charset="0"/>
                        <a:cs typeface="Arial" panose="020B0604020202020204" pitchFamily="34" charset="0"/>
                      </a:rPr>
                      <m:t>𝐴𝐵</m:t>
                    </m:r>
                    <m:r>
                      <a:rPr lang="vi-VN" sz="3400" i="1" smtClean="0">
                        <a:latin typeface="Cambria Math" panose="02040503050406030204" pitchFamily="18" charset="0"/>
                        <a:cs typeface="Arial" panose="020B0604020202020204" pitchFamily="34" charset="0"/>
                      </a:rPr>
                      <m:t>)</m:t>
                    </m:r>
                  </m:oMath>
                </a14:m>
                <a:r>
                  <a:rPr lang="vi-VN" sz="3400">
                    <a:cs typeface="Arial" panose="020B0604020202020204" pitchFamily="34" charset="0"/>
                  </a:rPr>
                  <a:t>. Theo công </a:t>
                </a:r>
                <a:r>
                  <a:rPr lang="vi-VN" sz="3400">
                    <a:cs typeface="Arial" panose="020B0604020202020204" pitchFamily="34" charset="0"/>
                  </a:rPr>
                  <a:t>thức </a:t>
                </a:r>
                <a:r>
                  <a:rPr lang="vi-VN" sz="3400" smtClean="0">
                    <a:cs typeface="Arial" panose="020B0604020202020204" pitchFamily="34" charset="0"/>
                  </a:rPr>
                  <a:t>nh</a:t>
                </a:r>
                <a:r>
                  <a:rPr lang="en-US" sz="3400">
                    <a:latin typeface="Arial" panose="020B0604020202020204" pitchFamily="34" charset="0"/>
                    <a:cs typeface="Arial" panose="020B0604020202020204" pitchFamily="34" charset="0"/>
                  </a:rPr>
                  <a:t>â</a:t>
                </a:r>
                <a:r>
                  <a:rPr lang="vi-VN" sz="3400" smtClean="0">
                    <a:cs typeface="Arial" panose="020B0604020202020204" pitchFamily="34" charset="0"/>
                  </a:rPr>
                  <a:t>n </a:t>
                </a:r>
                <a:r>
                  <a:rPr lang="vi-VN" sz="3400">
                    <a:cs typeface="Arial" panose="020B0604020202020204" pitchFamily="34" charset="0"/>
                  </a:rPr>
                  <a:t>xác suất, </a:t>
                </a:r>
                <a:r>
                  <a:rPr lang="vi-VN" sz="3400">
                    <a:cs typeface="Arial" panose="020B0604020202020204" pitchFamily="34" charset="0"/>
                  </a:rPr>
                  <a:t>ta </a:t>
                </a:r>
                <a:r>
                  <a:rPr lang="vi-VN" sz="3400" smtClean="0">
                    <a:cs typeface="Arial" panose="020B0604020202020204" pitchFamily="34" charset="0"/>
                  </a:rPr>
                  <a:t>có</a:t>
                </a:r>
                <a:r>
                  <a:rPr lang="en-US" sz="3400" smtClean="0">
                    <a:cs typeface="Arial" panose="020B0604020202020204" pitchFamily="34" charset="0"/>
                  </a:rPr>
                  <a:t>:</a:t>
                </a:r>
                <a:endParaRPr lang="vi-VN" sz="340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vi-VN" sz="3400" i="1" smtClean="0">
                          <a:latin typeface="Cambria Math" panose="02040503050406030204" pitchFamily="18" charset="0"/>
                          <a:cs typeface="Arial" panose="020B0604020202020204" pitchFamily="34" charset="0"/>
                        </a:rPr>
                        <m:t>𝑃</m:t>
                      </m:r>
                      <m:d>
                        <m:dPr>
                          <m:ctrlPr>
                            <a:rPr lang="vi-VN" sz="3400" i="1" smtClean="0">
                              <a:latin typeface="Cambria Math" panose="02040503050406030204" pitchFamily="18" charset="0"/>
                              <a:cs typeface="Arial" panose="020B0604020202020204" pitchFamily="34" charset="0"/>
                            </a:rPr>
                          </m:ctrlPr>
                        </m:dPr>
                        <m:e>
                          <m:r>
                            <a:rPr lang="vi-VN" sz="3400" i="1" smtClean="0">
                              <a:latin typeface="Cambria Math" panose="02040503050406030204" pitchFamily="18" charset="0"/>
                              <a:cs typeface="Arial" panose="020B0604020202020204" pitchFamily="34" charset="0"/>
                            </a:rPr>
                            <m:t>𝐴𝐵</m:t>
                          </m:r>
                        </m:e>
                      </m:d>
                      <m:r>
                        <a:rPr lang="vi-VN" sz="3400" i="1" smtClean="0">
                          <a:latin typeface="Cambria Math" panose="02040503050406030204" pitchFamily="18" charset="0"/>
                          <a:cs typeface="Arial" panose="020B0604020202020204" pitchFamily="34" charset="0"/>
                        </a:rPr>
                        <m:t>= </m:t>
                      </m:r>
                      <m:r>
                        <a:rPr lang="vi-VN" sz="3400" i="1" smtClean="0">
                          <a:latin typeface="Cambria Math" panose="02040503050406030204" pitchFamily="18" charset="0"/>
                          <a:cs typeface="Arial" panose="020B0604020202020204" pitchFamily="34" charset="0"/>
                        </a:rPr>
                        <m:t>𝑃</m:t>
                      </m:r>
                      <m:d>
                        <m:dPr>
                          <m:ctrlPr>
                            <a:rPr lang="vi-VN" sz="3400" i="1" smtClean="0">
                              <a:latin typeface="Cambria Math" panose="02040503050406030204" pitchFamily="18" charset="0"/>
                              <a:cs typeface="Arial" panose="020B0604020202020204" pitchFamily="34" charset="0"/>
                            </a:rPr>
                          </m:ctrlPr>
                        </m:dPr>
                        <m:e>
                          <m:r>
                            <a:rPr lang="vi-VN" sz="3400" i="1" smtClean="0">
                              <a:latin typeface="Cambria Math" panose="02040503050406030204" pitchFamily="18" charset="0"/>
                              <a:cs typeface="Arial" panose="020B0604020202020204" pitchFamily="34" charset="0"/>
                            </a:rPr>
                            <m:t>𝐴</m:t>
                          </m:r>
                        </m:e>
                      </m:d>
                      <m:r>
                        <a:rPr lang="vi-VN" sz="3400" i="1" smtClean="0">
                          <a:latin typeface="Cambria Math" panose="02040503050406030204" pitchFamily="18" charset="0"/>
                          <a:cs typeface="Arial" panose="020B0604020202020204" pitchFamily="34" charset="0"/>
                        </a:rPr>
                        <m:t>𝑃</m:t>
                      </m:r>
                      <m:d>
                        <m:dPr>
                          <m:ctrlPr>
                            <a:rPr lang="vi-VN" sz="3400" i="1" smtClean="0">
                              <a:latin typeface="Cambria Math" panose="02040503050406030204" pitchFamily="18" charset="0"/>
                              <a:cs typeface="Arial" panose="020B0604020202020204" pitchFamily="34" charset="0"/>
                            </a:rPr>
                          </m:ctrlPr>
                        </m:dPr>
                        <m:e>
                          <m:r>
                            <a:rPr lang="vi-VN" sz="3400" i="1" smtClean="0">
                              <a:latin typeface="Cambria Math" panose="02040503050406030204" pitchFamily="18" charset="0"/>
                              <a:cs typeface="Arial" panose="020B0604020202020204" pitchFamily="34" charset="0"/>
                            </a:rPr>
                            <m:t>𝐵</m:t>
                          </m:r>
                        </m:e>
                      </m:d>
                      <m:r>
                        <a:rPr lang="vi-VN" sz="3400" i="1" smtClean="0">
                          <a:latin typeface="Cambria Math" panose="02040503050406030204" pitchFamily="18" charset="0"/>
                          <a:cs typeface="Arial" panose="020B0604020202020204" pitchFamily="34" charset="0"/>
                        </a:rPr>
                        <m:t>= 0,8</m:t>
                      </m:r>
                      <m:r>
                        <a:rPr lang="en-US" sz="3400" b="0" i="1" smtClean="0">
                          <a:latin typeface="Cambria Math" panose="02040503050406030204" pitchFamily="18" charset="0"/>
                          <a:cs typeface="Arial" panose="020B0604020202020204" pitchFamily="34" charset="0"/>
                        </a:rPr>
                        <m:t>.</m:t>
                      </m:r>
                      <m:r>
                        <a:rPr lang="vi-VN" sz="3400" i="1" smtClean="0">
                          <a:latin typeface="Cambria Math" panose="02040503050406030204" pitchFamily="18" charset="0"/>
                          <a:cs typeface="Arial" panose="020B0604020202020204" pitchFamily="34" charset="0"/>
                        </a:rPr>
                        <m:t> 0,9</m:t>
                      </m:r>
                      <m:r>
                        <a:rPr lang="en-US" sz="3400" b="0" i="1" smtClean="0">
                          <a:latin typeface="Cambria Math" panose="02040503050406030204" pitchFamily="18" charset="0"/>
                          <a:cs typeface="Arial" panose="020B0604020202020204" pitchFamily="34" charset="0"/>
                        </a:rPr>
                        <m:t>=</m:t>
                      </m:r>
                      <m:r>
                        <a:rPr lang="vi-VN" sz="3400" i="1" smtClean="0">
                          <a:latin typeface="Cambria Math" panose="02040503050406030204" pitchFamily="18" charset="0"/>
                          <a:cs typeface="Arial" panose="020B0604020202020204" pitchFamily="34" charset="0"/>
                        </a:rPr>
                        <m:t>0,72</m:t>
                      </m:r>
                    </m:oMath>
                  </m:oMathPara>
                </a14:m>
                <a:endParaRPr lang="vi-VN" sz="340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80998" y="6944638"/>
                <a:ext cx="17398906" cy="3231654"/>
              </a:xfrm>
              <a:prstGeom prst="rect">
                <a:avLst/>
              </a:prstGeom>
              <a:blipFill>
                <a:blip r:embed="rId3"/>
                <a:stretch>
                  <a:fillRect l="-946"/>
                </a:stretch>
              </a:blipFill>
            </p:spPr>
            <p:txBody>
              <a:bodyPr/>
              <a:lstStyle/>
              <a:p>
                <a:r>
                  <a:rPr lang="en-US">
                    <a:noFill/>
                  </a:rPr>
                  <a:t> </a:t>
                </a:r>
              </a:p>
            </p:txBody>
          </p:sp>
        </mc:Fallback>
      </mc:AlternateContent>
      <p:pic>
        <p:nvPicPr>
          <p:cNvPr id="12" name="Picture 11"/>
          <p:cNvPicPr>
            <a:picLocks noChangeAspect="1"/>
          </p:cNvPicPr>
          <p:nvPr/>
        </p:nvPicPr>
        <p:blipFill>
          <a:blip r:embed="rId4"/>
          <a:stretch>
            <a:fillRect/>
          </a:stretch>
        </p:blipFill>
        <p:spPr>
          <a:xfrm>
            <a:off x="16623556" y="3314700"/>
            <a:ext cx="1455897" cy="1268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up)">
                                      <p:cBhvr>
                                        <p:cTn id="24" dur="500"/>
                                        <p:tgtEl>
                                          <p:spTgt spid="5">
                                            <p:txEl>
                                              <p:pRg st="1" end="1"/>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up)">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sp>
        <p:nvSpPr>
          <p:cNvPr id="11" name="Rectangle 10"/>
          <p:cNvSpPr/>
          <p:nvPr/>
        </p:nvSpPr>
        <p:spPr>
          <a:xfrm>
            <a:off x="8540076" y="647700"/>
            <a:ext cx="1080745"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7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a:sym typeface="Arial"/>
              </a:rPr>
              <a:t>Giải</a:t>
            </a:r>
            <a:endParaRPr kumimoji="0" lang="en-US" sz="3700" b="1" i="1" u="sng" strike="noStrike" kern="1200" cap="none" spc="0" normalizeH="0" baseline="0" noProof="0" dirty="0">
              <a:ln>
                <a:noFill/>
              </a:ln>
              <a:solidFill>
                <a:srgbClr val="1F497D"/>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678759" y="1638300"/>
                <a:ext cx="16803381" cy="5562100"/>
              </a:xfrm>
              <a:prstGeom prst="rect">
                <a:avLst/>
              </a:prstGeom>
            </p:spPr>
            <p:txBody>
              <a:bodyPr wrap="square">
                <a:spAutoFit/>
              </a:bodyPr>
              <a:lstStyle/>
              <a:p>
                <a:pPr lvl="0" algn="just">
                  <a:lnSpc>
                    <a:spcPct val="175000"/>
                  </a:lnSpc>
                  <a:spcBef>
                    <a:spcPts val="600"/>
                  </a:spcBef>
                  <a:spcAft>
                    <a:spcPts val="600"/>
                  </a:spcAft>
                </a:pPr>
                <a:r>
                  <a:rPr lang="vi-VN" sz="3600" smtClean="0">
                    <a:solidFill>
                      <a:prstClr val="black"/>
                    </a:solidFill>
                    <a:cs typeface="Arial" panose="020B0604020202020204" pitchFamily="34" charset="0"/>
                  </a:rPr>
                  <a:t>c) Ta phải tính </a:t>
                </a:r>
                <a14:m>
                  <m:oMath xmlns:m="http://schemas.openxmlformats.org/officeDocument/2006/math">
                    <m:r>
                      <a:rPr lang="vi-VN" sz="3600" i="1" smtClean="0">
                        <a:solidFill>
                          <a:prstClr val="black"/>
                        </a:solidFill>
                        <a:latin typeface="Cambria Math" panose="02040503050406030204" pitchFamily="18" charset="0"/>
                        <a:cs typeface="Arial" panose="020B0604020202020204" pitchFamily="34" charset="0"/>
                      </a:rPr>
                      <m:t>𝑃</m:t>
                    </m:r>
                    <m:r>
                      <a:rPr lang="vi-VN" sz="3600" i="1" smtClean="0">
                        <a:solidFill>
                          <a:prstClr val="black"/>
                        </a:solidFill>
                        <a:latin typeface="Cambria Math" panose="02040503050406030204" pitchFamily="18" charset="0"/>
                        <a:cs typeface="Arial" panose="020B0604020202020204" pitchFamily="34" charset="0"/>
                      </a:rPr>
                      <m:t>(</m:t>
                    </m:r>
                    <m:acc>
                      <m:accPr>
                        <m:chr m:val="̅"/>
                        <m:ctrlPr>
                          <a:rPr lang="vi-VN" sz="3600" i="1" smtClean="0">
                            <a:solidFill>
                              <a:prstClr val="black"/>
                            </a:solidFill>
                            <a:latin typeface="Cambria Math" panose="02040503050406030204" pitchFamily="18" charset="0"/>
                            <a:cs typeface="Arial" panose="020B0604020202020204" pitchFamily="34" charset="0"/>
                          </a:rPr>
                        </m:ctrlPr>
                      </m:accPr>
                      <m:e>
                        <m:r>
                          <a:rPr lang="vi-VN" sz="3600" i="1">
                            <a:solidFill>
                              <a:prstClr val="black"/>
                            </a:solidFill>
                            <a:latin typeface="Cambria Math" panose="02040503050406030204" pitchFamily="18" charset="0"/>
                            <a:cs typeface="Arial" panose="020B0604020202020204" pitchFamily="34" charset="0"/>
                          </a:rPr>
                          <m:t>𝐴</m:t>
                        </m:r>
                      </m:e>
                    </m:acc>
                    <m:acc>
                      <m:accPr>
                        <m:chr m:val="̅"/>
                        <m:ctrlPr>
                          <a:rPr lang="vi-VN" sz="3600" i="1" smtClean="0">
                            <a:solidFill>
                              <a:prstClr val="black"/>
                            </a:solidFill>
                            <a:latin typeface="Cambria Math" panose="02040503050406030204" pitchFamily="18" charset="0"/>
                            <a:cs typeface="Arial" panose="020B0604020202020204" pitchFamily="34" charset="0"/>
                          </a:rPr>
                        </m:ctrlPr>
                      </m:accPr>
                      <m:e>
                        <m:r>
                          <a:rPr lang="vi-VN" sz="3600" i="1">
                            <a:solidFill>
                              <a:prstClr val="black"/>
                            </a:solidFill>
                            <a:latin typeface="Cambria Math" panose="02040503050406030204" pitchFamily="18" charset="0"/>
                            <a:cs typeface="Arial" panose="020B0604020202020204" pitchFamily="34" charset="0"/>
                          </a:rPr>
                          <m:t>𝐵</m:t>
                        </m:r>
                      </m:e>
                    </m:acc>
                    <m:r>
                      <a:rPr lang="vi-VN" sz="3600" i="1" smtClean="0">
                        <a:solidFill>
                          <a:prstClr val="black"/>
                        </a:solidFill>
                        <a:latin typeface="Cambria Math" panose="02040503050406030204" pitchFamily="18" charset="0"/>
                        <a:cs typeface="Arial" panose="020B0604020202020204" pitchFamily="34" charset="0"/>
                      </a:rPr>
                      <m:t>),</m:t>
                    </m:r>
                    <m:r>
                      <a:rPr lang="vi-VN" sz="3600" i="1" smtClean="0">
                        <a:solidFill>
                          <a:prstClr val="black"/>
                        </a:solidFill>
                        <a:latin typeface="Cambria Math" panose="02040503050406030204" pitchFamily="18" charset="0"/>
                        <a:cs typeface="Arial" panose="020B0604020202020204" pitchFamily="34" charset="0"/>
                      </a:rPr>
                      <m:t>𝑃</m:t>
                    </m:r>
                    <m:r>
                      <a:rPr lang="vi-VN" sz="3600" i="1" smtClean="0">
                        <a:solidFill>
                          <a:prstClr val="black"/>
                        </a:solidFill>
                        <a:latin typeface="Cambria Math" panose="02040503050406030204" pitchFamily="18" charset="0"/>
                        <a:cs typeface="Arial" panose="020B0604020202020204" pitchFamily="34" charset="0"/>
                      </a:rPr>
                      <m:t>(</m:t>
                    </m:r>
                    <m:r>
                      <a:rPr lang="vi-VN" sz="3600" i="1" smtClean="0">
                        <a:solidFill>
                          <a:prstClr val="black"/>
                        </a:solidFill>
                        <a:latin typeface="Cambria Math" panose="02040503050406030204" pitchFamily="18" charset="0"/>
                        <a:cs typeface="Arial" panose="020B0604020202020204" pitchFamily="34" charset="0"/>
                      </a:rPr>
                      <m:t>𝐴</m:t>
                    </m:r>
                    <m:acc>
                      <m:accPr>
                        <m:chr m:val="̅"/>
                        <m:ctrlPr>
                          <a:rPr lang="vi-VN" sz="3600" i="1">
                            <a:solidFill>
                              <a:prstClr val="black"/>
                            </a:solidFill>
                            <a:latin typeface="Cambria Math" panose="02040503050406030204" pitchFamily="18" charset="0"/>
                            <a:cs typeface="Arial" panose="020B0604020202020204" pitchFamily="34" charset="0"/>
                          </a:rPr>
                        </m:ctrlPr>
                      </m:accPr>
                      <m:e>
                        <m:r>
                          <a:rPr lang="vi-VN" sz="3600" i="1">
                            <a:solidFill>
                              <a:prstClr val="black"/>
                            </a:solidFill>
                            <a:latin typeface="Cambria Math" panose="02040503050406030204" pitchFamily="18" charset="0"/>
                            <a:cs typeface="Arial" panose="020B0604020202020204" pitchFamily="34" charset="0"/>
                          </a:rPr>
                          <m:t>𝐵</m:t>
                        </m:r>
                      </m:e>
                    </m:acc>
                    <m:r>
                      <a:rPr lang="vi-VN" sz="3600" i="1" smtClean="0">
                        <a:solidFill>
                          <a:prstClr val="black"/>
                        </a:solidFill>
                        <a:latin typeface="Cambria Math" panose="02040503050406030204" pitchFamily="18" charset="0"/>
                        <a:cs typeface="Arial" panose="020B0604020202020204" pitchFamily="34" charset="0"/>
                      </a:rPr>
                      <m:t>) </m:t>
                    </m:r>
                    <m:r>
                      <a:rPr lang="vi-VN" sz="3600" i="1" smtClean="0">
                        <a:solidFill>
                          <a:prstClr val="black"/>
                        </a:solidFill>
                        <a:latin typeface="Cambria Math" panose="02040503050406030204" pitchFamily="18" charset="0"/>
                        <a:cs typeface="Arial" panose="020B0604020202020204" pitchFamily="34" charset="0"/>
                      </a:rPr>
                      <m:t>𝑣</m:t>
                    </m:r>
                    <m:r>
                      <a:rPr lang="vi-VN" sz="3600" i="1" smtClean="0">
                        <a:solidFill>
                          <a:prstClr val="black"/>
                        </a:solidFill>
                        <a:latin typeface="Cambria Math" panose="02040503050406030204" pitchFamily="18" charset="0"/>
                        <a:cs typeface="Arial" panose="020B0604020202020204" pitchFamily="34" charset="0"/>
                      </a:rPr>
                      <m:t>à </m:t>
                    </m:r>
                    <m:r>
                      <a:rPr lang="vi-VN" sz="3600" i="1" smtClean="0">
                        <a:solidFill>
                          <a:prstClr val="black"/>
                        </a:solidFill>
                        <a:latin typeface="Cambria Math" panose="02040503050406030204" pitchFamily="18" charset="0"/>
                        <a:cs typeface="Arial" panose="020B0604020202020204" pitchFamily="34" charset="0"/>
                      </a:rPr>
                      <m:t>𝑃</m:t>
                    </m:r>
                    <m:r>
                      <a:rPr lang="vi-VN" sz="3600" i="1" smtClean="0">
                        <a:solidFill>
                          <a:prstClr val="black"/>
                        </a:solidFill>
                        <a:latin typeface="Cambria Math" panose="02040503050406030204" pitchFamily="18" charset="0"/>
                        <a:cs typeface="Arial" panose="020B0604020202020204" pitchFamily="34" charset="0"/>
                      </a:rPr>
                      <m:t>(</m:t>
                    </m:r>
                    <m:acc>
                      <m:accPr>
                        <m:chr m:val="̅"/>
                        <m:ctrlPr>
                          <a:rPr lang="vi-VN" sz="3600" i="1">
                            <a:solidFill>
                              <a:prstClr val="black"/>
                            </a:solidFill>
                            <a:latin typeface="Cambria Math" panose="02040503050406030204" pitchFamily="18" charset="0"/>
                            <a:cs typeface="Arial" panose="020B0604020202020204" pitchFamily="34" charset="0"/>
                          </a:rPr>
                        </m:ctrlPr>
                      </m:accPr>
                      <m:e>
                        <m:r>
                          <a:rPr lang="vi-VN" sz="3600" i="1">
                            <a:solidFill>
                              <a:prstClr val="black"/>
                            </a:solidFill>
                            <a:latin typeface="Cambria Math" panose="02040503050406030204" pitchFamily="18" charset="0"/>
                            <a:cs typeface="Arial" panose="020B0604020202020204" pitchFamily="34" charset="0"/>
                          </a:rPr>
                          <m:t>𝐴</m:t>
                        </m:r>
                      </m:e>
                    </m:acc>
                    <m:r>
                      <a:rPr lang="vi-VN" sz="3600" i="1" smtClean="0">
                        <a:solidFill>
                          <a:prstClr val="black"/>
                        </a:solidFill>
                        <a:latin typeface="Cambria Math" panose="02040503050406030204" pitchFamily="18" charset="0"/>
                        <a:cs typeface="Arial" panose="020B0604020202020204" pitchFamily="34" charset="0"/>
                      </a:rPr>
                      <m:t>𝐵</m:t>
                    </m:r>
                    <m:r>
                      <a:rPr lang="vi-VN" sz="3600" i="1" smtClean="0">
                        <a:solidFill>
                          <a:prstClr val="black"/>
                        </a:solidFill>
                        <a:latin typeface="Cambria Math" panose="02040503050406030204" pitchFamily="18" charset="0"/>
                        <a:cs typeface="Arial" panose="020B0604020202020204" pitchFamily="34" charset="0"/>
                      </a:rPr>
                      <m:t>)</m:t>
                    </m:r>
                  </m:oMath>
                </a14:m>
                <a:r>
                  <a:rPr lang="vi-VN" sz="3600">
                    <a:solidFill>
                      <a:prstClr val="black"/>
                    </a:solidFill>
                    <a:cs typeface="Arial" panose="020B0604020202020204" pitchFamily="34" charset="0"/>
                  </a:rPr>
                  <a:t>. Ta dùng sơ đồ hình cây để mô tả như sau:</a:t>
                </a:r>
              </a:p>
              <a:p>
                <a:pPr lvl="0" algn="just">
                  <a:lnSpc>
                    <a:spcPct val="175000"/>
                  </a:lnSpc>
                  <a:spcBef>
                    <a:spcPts val="600"/>
                  </a:spcBef>
                  <a:spcAft>
                    <a:spcPts val="600"/>
                  </a:spcAft>
                </a:pPr>
                <a:r>
                  <a:rPr lang="vi-VN" sz="3600">
                    <a:solidFill>
                      <a:prstClr val="black"/>
                    </a:solidFill>
                    <a:cs typeface="Arial" panose="020B0604020202020204" pitchFamily="34" charset="0"/>
                  </a:rPr>
                  <a:t>Theo sơ đồ hình cây, ta có:</a:t>
                </a:r>
              </a:p>
              <a:p>
                <a:pPr lvl="0" algn="just">
                  <a:lnSpc>
                    <a:spcPct val="175000"/>
                  </a:lnSpc>
                  <a:spcBef>
                    <a:spcPts val="600"/>
                  </a:spcBef>
                  <a:spcAft>
                    <a:spcPts val="600"/>
                  </a:spcAft>
                </a:pPr>
                <a:r>
                  <a:rPr lang="en-US" sz="3600" smtClean="0">
                    <a:solidFill>
                      <a:prstClr val="black"/>
                    </a:solidFill>
                    <a:cs typeface="Arial" panose="020B0604020202020204" pitchFamily="34" charset="0"/>
                  </a:rPr>
                  <a:t>	</a:t>
                </a:r>
                <a14:m>
                  <m:oMath xmlns:m="http://schemas.openxmlformats.org/officeDocument/2006/math">
                    <m:r>
                      <a:rPr lang="vi-VN" sz="3600" i="1">
                        <a:solidFill>
                          <a:prstClr val="black"/>
                        </a:solidFill>
                        <a:latin typeface="Cambria Math" panose="02040503050406030204" pitchFamily="18" charset="0"/>
                        <a:cs typeface="Arial" panose="020B0604020202020204" pitchFamily="34" charset="0"/>
                      </a:rPr>
                      <m:t>𝑃</m:t>
                    </m:r>
                    <m:d>
                      <m:dPr>
                        <m:ctrlPr>
                          <a:rPr lang="vi-VN" sz="3600" i="1">
                            <a:solidFill>
                              <a:prstClr val="black"/>
                            </a:solidFill>
                            <a:latin typeface="Cambria Math" panose="02040503050406030204" pitchFamily="18" charset="0"/>
                            <a:cs typeface="Arial" panose="020B0604020202020204" pitchFamily="34" charset="0"/>
                          </a:rPr>
                        </m:ctrlPr>
                      </m:dPr>
                      <m:e>
                        <m:acc>
                          <m:accPr>
                            <m:chr m:val="̅"/>
                            <m:ctrlPr>
                              <a:rPr lang="vi-VN" sz="3600" i="1">
                                <a:solidFill>
                                  <a:prstClr val="black"/>
                                </a:solidFill>
                                <a:latin typeface="Cambria Math" panose="02040503050406030204" pitchFamily="18" charset="0"/>
                                <a:cs typeface="Arial" panose="020B0604020202020204" pitchFamily="34" charset="0"/>
                              </a:rPr>
                            </m:ctrlPr>
                          </m:accPr>
                          <m:e>
                            <m:r>
                              <a:rPr lang="vi-VN" sz="3600" i="1">
                                <a:solidFill>
                                  <a:prstClr val="black"/>
                                </a:solidFill>
                                <a:latin typeface="Cambria Math" panose="02040503050406030204" pitchFamily="18" charset="0"/>
                                <a:cs typeface="Arial" panose="020B0604020202020204" pitchFamily="34" charset="0"/>
                              </a:rPr>
                              <m:t>𝐴</m:t>
                            </m:r>
                          </m:e>
                        </m:acc>
                        <m:acc>
                          <m:accPr>
                            <m:chr m:val="̅"/>
                            <m:ctrlPr>
                              <a:rPr lang="vi-VN" sz="3600" i="1">
                                <a:solidFill>
                                  <a:prstClr val="black"/>
                                </a:solidFill>
                                <a:latin typeface="Cambria Math" panose="02040503050406030204" pitchFamily="18" charset="0"/>
                                <a:cs typeface="Arial" panose="020B0604020202020204" pitchFamily="34" charset="0"/>
                              </a:rPr>
                            </m:ctrlPr>
                          </m:accPr>
                          <m:e>
                            <m:r>
                              <a:rPr lang="vi-VN" sz="3600" i="1">
                                <a:solidFill>
                                  <a:prstClr val="black"/>
                                </a:solidFill>
                                <a:latin typeface="Cambria Math" panose="02040503050406030204" pitchFamily="18" charset="0"/>
                                <a:cs typeface="Arial" panose="020B0604020202020204" pitchFamily="34" charset="0"/>
                              </a:rPr>
                              <m:t>𝐵</m:t>
                            </m:r>
                          </m:e>
                        </m:acc>
                      </m:e>
                    </m:d>
                    <m:r>
                      <a:rPr lang="en-US" sz="3600" b="0" i="1" smtClean="0">
                        <a:solidFill>
                          <a:prstClr val="black"/>
                        </a:solidFill>
                        <a:latin typeface="Cambria Math" panose="02040503050406030204" pitchFamily="18" charset="0"/>
                        <a:cs typeface="Arial" panose="020B0604020202020204" pitchFamily="34" charset="0"/>
                      </a:rPr>
                      <m:t>=</m:t>
                    </m:r>
                    <m:r>
                      <a:rPr lang="vi-VN" sz="3600" i="1" smtClean="0">
                        <a:solidFill>
                          <a:prstClr val="black"/>
                        </a:solidFill>
                        <a:latin typeface="Cambria Math" panose="02040503050406030204" pitchFamily="18" charset="0"/>
                        <a:cs typeface="Arial" panose="020B0604020202020204" pitchFamily="34" charset="0"/>
                      </a:rPr>
                      <m:t>0,2</m:t>
                    </m:r>
                    <m:r>
                      <a:rPr lang="en-US" sz="3600" b="0" i="1" smtClean="0">
                        <a:solidFill>
                          <a:prstClr val="black"/>
                        </a:solidFill>
                        <a:latin typeface="Cambria Math" panose="02040503050406030204" pitchFamily="18" charset="0"/>
                        <a:cs typeface="Arial" panose="020B0604020202020204" pitchFamily="34" charset="0"/>
                      </a:rPr>
                      <m:t>. </m:t>
                    </m:r>
                    <m:r>
                      <a:rPr lang="vi-VN" sz="3600" i="1" smtClean="0">
                        <a:solidFill>
                          <a:prstClr val="black"/>
                        </a:solidFill>
                        <a:latin typeface="Cambria Math" panose="02040503050406030204" pitchFamily="18" charset="0"/>
                        <a:cs typeface="Arial" panose="020B0604020202020204" pitchFamily="34" charset="0"/>
                      </a:rPr>
                      <m:t>0,1</m:t>
                    </m:r>
                    <m:r>
                      <a:rPr lang="en-US" sz="3600" b="0" i="1" smtClean="0">
                        <a:solidFill>
                          <a:prstClr val="black"/>
                        </a:solidFill>
                        <a:latin typeface="Cambria Math" panose="02040503050406030204" pitchFamily="18" charset="0"/>
                        <a:cs typeface="Arial" panose="020B0604020202020204" pitchFamily="34" charset="0"/>
                      </a:rPr>
                      <m:t>=</m:t>
                    </m:r>
                    <m:r>
                      <a:rPr lang="vi-VN" sz="3600" i="1" smtClean="0">
                        <a:solidFill>
                          <a:prstClr val="black"/>
                        </a:solidFill>
                        <a:latin typeface="Cambria Math" panose="02040503050406030204" pitchFamily="18" charset="0"/>
                        <a:cs typeface="Arial" panose="020B0604020202020204" pitchFamily="34" charset="0"/>
                      </a:rPr>
                      <m:t>0,02;</m:t>
                    </m:r>
                  </m:oMath>
                </a14:m>
                <a:endParaRPr lang="vi-VN" sz="3600">
                  <a:solidFill>
                    <a:prstClr val="black"/>
                  </a:solidFill>
                  <a:cs typeface="Arial" panose="020B0604020202020204" pitchFamily="34" charset="0"/>
                </a:endParaRPr>
              </a:p>
              <a:p>
                <a:pPr lvl="0" algn="just">
                  <a:lnSpc>
                    <a:spcPct val="175000"/>
                  </a:lnSpc>
                  <a:spcBef>
                    <a:spcPts val="600"/>
                  </a:spcBef>
                  <a:spcAft>
                    <a:spcPts val="600"/>
                  </a:spcAft>
                </a:pPr>
                <a:r>
                  <a:rPr lang="en-US" sz="3600" smtClean="0">
                    <a:solidFill>
                      <a:prstClr val="black"/>
                    </a:solidFill>
                    <a:cs typeface="Arial" panose="020B0604020202020204" pitchFamily="34" charset="0"/>
                  </a:rPr>
                  <a:t>	</a:t>
                </a:r>
                <a14:m>
                  <m:oMath xmlns:m="http://schemas.openxmlformats.org/officeDocument/2006/math">
                    <m:r>
                      <a:rPr lang="vi-VN" sz="3600" i="1">
                        <a:solidFill>
                          <a:prstClr val="black"/>
                        </a:solidFill>
                        <a:latin typeface="Cambria Math" panose="02040503050406030204" pitchFamily="18" charset="0"/>
                        <a:cs typeface="Arial" panose="020B0604020202020204" pitchFamily="34" charset="0"/>
                      </a:rPr>
                      <m:t>𝑃</m:t>
                    </m:r>
                    <m:d>
                      <m:dPr>
                        <m:ctrlPr>
                          <a:rPr lang="vi-VN" sz="3600" i="1">
                            <a:solidFill>
                              <a:prstClr val="black"/>
                            </a:solidFill>
                            <a:latin typeface="Cambria Math" panose="02040503050406030204" pitchFamily="18" charset="0"/>
                            <a:cs typeface="Arial" panose="020B0604020202020204" pitchFamily="34" charset="0"/>
                          </a:rPr>
                        </m:ctrlPr>
                      </m:dPr>
                      <m:e>
                        <m:r>
                          <a:rPr lang="vi-VN" sz="3600" i="1">
                            <a:solidFill>
                              <a:prstClr val="black"/>
                            </a:solidFill>
                            <a:latin typeface="Cambria Math" panose="02040503050406030204" pitchFamily="18" charset="0"/>
                            <a:cs typeface="Arial" panose="020B0604020202020204" pitchFamily="34" charset="0"/>
                          </a:rPr>
                          <m:t>𝐴</m:t>
                        </m:r>
                        <m:acc>
                          <m:accPr>
                            <m:chr m:val="̅"/>
                            <m:ctrlPr>
                              <a:rPr lang="vi-VN" sz="3600" i="1">
                                <a:solidFill>
                                  <a:prstClr val="black"/>
                                </a:solidFill>
                                <a:latin typeface="Cambria Math" panose="02040503050406030204" pitchFamily="18" charset="0"/>
                                <a:cs typeface="Arial" panose="020B0604020202020204" pitchFamily="34" charset="0"/>
                              </a:rPr>
                            </m:ctrlPr>
                          </m:accPr>
                          <m:e>
                            <m:r>
                              <a:rPr lang="vi-VN" sz="3600" i="1">
                                <a:solidFill>
                                  <a:prstClr val="black"/>
                                </a:solidFill>
                                <a:latin typeface="Cambria Math" panose="02040503050406030204" pitchFamily="18" charset="0"/>
                                <a:cs typeface="Arial" panose="020B0604020202020204" pitchFamily="34" charset="0"/>
                              </a:rPr>
                              <m:t>𝐵</m:t>
                            </m:r>
                          </m:e>
                        </m:acc>
                      </m:e>
                    </m:d>
                    <m:r>
                      <a:rPr lang="en-US" sz="3600" b="0" i="1" smtClean="0">
                        <a:solidFill>
                          <a:prstClr val="black"/>
                        </a:solidFill>
                        <a:latin typeface="Cambria Math" panose="02040503050406030204" pitchFamily="18" charset="0"/>
                        <a:cs typeface="Arial" panose="020B0604020202020204" pitchFamily="34" charset="0"/>
                      </a:rPr>
                      <m:t>=</m:t>
                    </m:r>
                    <m:r>
                      <a:rPr lang="vi-VN" sz="3600" i="1" smtClean="0">
                        <a:solidFill>
                          <a:prstClr val="black"/>
                        </a:solidFill>
                        <a:latin typeface="Cambria Math" panose="02040503050406030204" pitchFamily="18" charset="0"/>
                        <a:cs typeface="Arial" panose="020B0604020202020204" pitchFamily="34" charset="0"/>
                      </a:rPr>
                      <m:t>0,8</m:t>
                    </m:r>
                    <m:r>
                      <a:rPr lang="en-US" sz="3600" b="0" i="1" smtClean="0">
                        <a:solidFill>
                          <a:prstClr val="black"/>
                        </a:solidFill>
                        <a:latin typeface="Cambria Math" panose="02040503050406030204" pitchFamily="18" charset="0"/>
                        <a:cs typeface="Arial" panose="020B0604020202020204" pitchFamily="34" charset="0"/>
                      </a:rPr>
                      <m:t>. </m:t>
                    </m:r>
                    <m:r>
                      <a:rPr lang="vi-VN" sz="3600" i="1" smtClean="0">
                        <a:solidFill>
                          <a:prstClr val="black"/>
                        </a:solidFill>
                        <a:latin typeface="Cambria Math" panose="02040503050406030204" pitchFamily="18" charset="0"/>
                        <a:cs typeface="Arial" panose="020B0604020202020204" pitchFamily="34" charset="0"/>
                      </a:rPr>
                      <m:t>0,1</m:t>
                    </m:r>
                    <m:r>
                      <a:rPr lang="en-US" sz="3600" b="0" i="1" smtClean="0">
                        <a:solidFill>
                          <a:prstClr val="black"/>
                        </a:solidFill>
                        <a:latin typeface="Cambria Math" panose="02040503050406030204" pitchFamily="18" charset="0"/>
                        <a:cs typeface="Arial" panose="020B0604020202020204" pitchFamily="34" charset="0"/>
                      </a:rPr>
                      <m:t>=</m:t>
                    </m:r>
                    <m:r>
                      <a:rPr lang="vi-VN" sz="3600" i="1" smtClean="0">
                        <a:solidFill>
                          <a:prstClr val="black"/>
                        </a:solidFill>
                        <a:latin typeface="Cambria Math" panose="02040503050406030204" pitchFamily="18" charset="0"/>
                        <a:cs typeface="Arial" panose="020B0604020202020204" pitchFamily="34" charset="0"/>
                      </a:rPr>
                      <m:t>0,08;</m:t>
                    </m:r>
                  </m:oMath>
                </a14:m>
                <a:endParaRPr lang="en-US" sz="3600" smtClean="0">
                  <a:solidFill>
                    <a:prstClr val="black"/>
                  </a:solidFill>
                  <a:cs typeface="Arial" panose="020B0604020202020204" pitchFamily="34" charset="0"/>
                </a:endParaRPr>
              </a:p>
              <a:p>
                <a:pPr algn="just">
                  <a:lnSpc>
                    <a:spcPct val="175000"/>
                  </a:lnSpc>
                  <a:spcBef>
                    <a:spcPts val="600"/>
                  </a:spcBef>
                  <a:spcAft>
                    <a:spcPts val="600"/>
                  </a:spcAft>
                </a:pPr>
                <a:r>
                  <a:rPr lang="en-US" sz="3600" smtClean="0">
                    <a:solidFill>
                      <a:prstClr val="black"/>
                    </a:solidFill>
                    <a:cs typeface="Arial" panose="020B0604020202020204" pitchFamily="34" charset="0"/>
                  </a:rPr>
                  <a:t>	</a:t>
                </a:r>
                <a14:m>
                  <m:oMath xmlns:m="http://schemas.openxmlformats.org/officeDocument/2006/math">
                    <m:r>
                      <a:rPr lang="vi-VN" sz="3600" i="1">
                        <a:solidFill>
                          <a:prstClr val="black"/>
                        </a:solidFill>
                        <a:latin typeface="Cambria Math" panose="02040503050406030204" pitchFamily="18" charset="0"/>
                        <a:cs typeface="Arial" panose="020B0604020202020204" pitchFamily="34" charset="0"/>
                      </a:rPr>
                      <m:t>𝑃</m:t>
                    </m:r>
                    <m:r>
                      <a:rPr lang="vi-VN" sz="3600" i="1">
                        <a:solidFill>
                          <a:prstClr val="black"/>
                        </a:solidFill>
                        <a:latin typeface="Cambria Math" panose="02040503050406030204" pitchFamily="18" charset="0"/>
                        <a:cs typeface="Arial" panose="020B0604020202020204" pitchFamily="34" charset="0"/>
                      </a:rPr>
                      <m:t>(</m:t>
                    </m:r>
                    <m:acc>
                      <m:accPr>
                        <m:chr m:val="̅"/>
                        <m:ctrlPr>
                          <a:rPr lang="vi-VN" sz="3600" i="1">
                            <a:solidFill>
                              <a:prstClr val="black"/>
                            </a:solidFill>
                            <a:latin typeface="Cambria Math" panose="02040503050406030204" pitchFamily="18" charset="0"/>
                            <a:cs typeface="Arial" panose="020B0604020202020204" pitchFamily="34" charset="0"/>
                          </a:rPr>
                        </m:ctrlPr>
                      </m:accPr>
                      <m:e>
                        <m:r>
                          <a:rPr lang="vi-VN" sz="3600" i="1">
                            <a:solidFill>
                              <a:prstClr val="black"/>
                            </a:solidFill>
                            <a:latin typeface="Cambria Math" panose="02040503050406030204" pitchFamily="18" charset="0"/>
                            <a:cs typeface="Arial" panose="020B0604020202020204" pitchFamily="34" charset="0"/>
                          </a:rPr>
                          <m:t>𝐴</m:t>
                        </m:r>
                      </m:e>
                    </m:acc>
                    <m:r>
                      <a:rPr lang="vi-VN" sz="3600" i="1">
                        <a:solidFill>
                          <a:prstClr val="black"/>
                        </a:solidFill>
                        <a:latin typeface="Cambria Math" panose="02040503050406030204" pitchFamily="18" charset="0"/>
                        <a:cs typeface="Arial" panose="020B0604020202020204" pitchFamily="34" charset="0"/>
                      </a:rPr>
                      <m:t>𝐵</m:t>
                    </m:r>
                    <m:r>
                      <a:rPr lang="vi-VN" sz="3600" i="1">
                        <a:solidFill>
                          <a:prstClr val="black"/>
                        </a:solidFill>
                        <a:latin typeface="Cambria Math" panose="02040503050406030204" pitchFamily="18" charset="0"/>
                        <a:cs typeface="Arial" panose="020B0604020202020204" pitchFamily="34" charset="0"/>
                      </a:rPr>
                      <m:t>)=0,2</m:t>
                    </m:r>
                    <m:r>
                      <a:rPr lang="en-US" sz="3600" i="1">
                        <a:solidFill>
                          <a:prstClr val="black"/>
                        </a:solidFill>
                        <a:latin typeface="Cambria Math" panose="02040503050406030204" pitchFamily="18" charset="0"/>
                        <a:cs typeface="Arial" panose="020B0604020202020204" pitchFamily="34" charset="0"/>
                      </a:rPr>
                      <m:t>. </m:t>
                    </m:r>
                    <m:r>
                      <a:rPr lang="vi-VN" sz="3600" i="1">
                        <a:solidFill>
                          <a:prstClr val="black"/>
                        </a:solidFill>
                        <a:latin typeface="Cambria Math" panose="02040503050406030204" pitchFamily="18" charset="0"/>
                        <a:cs typeface="Arial" panose="020B0604020202020204" pitchFamily="34" charset="0"/>
                      </a:rPr>
                      <m:t>0,</m:t>
                    </m:r>
                    <m:r>
                      <a:rPr lang="en-US" sz="3600" b="0" i="1" smtClean="0">
                        <a:solidFill>
                          <a:prstClr val="black"/>
                        </a:solidFill>
                        <a:latin typeface="Cambria Math" panose="02040503050406030204" pitchFamily="18" charset="0"/>
                        <a:cs typeface="Arial" panose="020B0604020202020204" pitchFamily="34" charset="0"/>
                      </a:rPr>
                      <m:t>9</m:t>
                    </m:r>
                    <m:r>
                      <a:rPr lang="en-US" sz="3600" i="1">
                        <a:solidFill>
                          <a:prstClr val="black"/>
                        </a:solidFill>
                        <a:latin typeface="Cambria Math" panose="02040503050406030204" pitchFamily="18" charset="0"/>
                        <a:cs typeface="Arial" panose="020B0604020202020204" pitchFamily="34" charset="0"/>
                      </a:rPr>
                      <m:t>=</m:t>
                    </m:r>
                    <m:r>
                      <a:rPr lang="vi-VN" sz="3600" i="1">
                        <a:solidFill>
                          <a:prstClr val="black"/>
                        </a:solidFill>
                        <a:latin typeface="Cambria Math" panose="02040503050406030204" pitchFamily="18" charset="0"/>
                        <a:cs typeface="Arial" panose="020B0604020202020204" pitchFamily="34" charset="0"/>
                      </a:rPr>
                      <m:t>0,</m:t>
                    </m:r>
                    <m:r>
                      <a:rPr lang="en-US" sz="3600" b="0" i="1" smtClean="0">
                        <a:solidFill>
                          <a:prstClr val="black"/>
                        </a:solidFill>
                        <a:latin typeface="Cambria Math" panose="02040503050406030204" pitchFamily="18" charset="0"/>
                        <a:cs typeface="Arial" panose="020B0604020202020204" pitchFamily="34" charset="0"/>
                      </a:rPr>
                      <m:t>1</m:t>
                    </m:r>
                    <m:r>
                      <a:rPr lang="vi-VN" sz="3600" i="1">
                        <a:solidFill>
                          <a:prstClr val="black"/>
                        </a:solidFill>
                        <a:latin typeface="Cambria Math" panose="02040503050406030204" pitchFamily="18" charset="0"/>
                        <a:cs typeface="Arial" panose="020B0604020202020204" pitchFamily="34" charset="0"/>
                      </a:rPr>
                      <m:t>8</m:t>
                    </m:r>
                    <m:r>
                      <a:rPr lang="en-US" sz="3600" b="0" i="1" smtClean="0">
                        <a:solidFill>
                          <a:prstClr val="black"/>
                        </a:solidFill>
                        <a:latin typeface="Cambria Math" panose="02040503050406030204" pitchFamily="18" charset="0"/>
                        <a:cs typeface="Arial" panose="020B0604020202020204" pitchFamily="34" charset="0"/>
                      </a:rPr>
                      <m:t>.</m:t>
                    </m:r>
                  </m:oMath>
                </a14:m>
                <a:endParaRPr lang="en-US" sz="3600">
                  <a:solidFill>
                    <a:prstClr val="black"/>
                  </a:solidFill>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678759" y="1638300"/>
                <a:ext cx="16803381" cy="5562100"/>
              </a:xfrm>
              <a:prstGeom prst="rect">
                <a:avLst/>
              </a:prstGeom>
              <a:blipFill>
                <a:blip r:embed="rId2"/>
                <a:stretch>
                  <a:fillRect l="-1088" r="-617"/>
                </a:stretch>
              </a:blipFill>
            </p:spPr>
            <p:txBody>
              <a:bodyPr/>
              <a:lstStyle/>
              <a:p>
                <a:r>
                  <a:rPr lang="en-US">
                    <a:noFill/>
                  </a:rPr>
                  <a:t> </a:t>
                </a:r>
              </a:p>
            </p:txBody>
          </p:sp>
        </mc:Fallback>
      </mc:AlternateContent>
      <p:pic>
        <p:nvPicPr>
          <p:cNvPr id="12" name="Picture 11"/>
          <p:cNvPicPr>
            <a:picLocks noChangeAspect="1"/>
          </p:cNvPicPr>
          <p:nvPr/>
        </p:nvPicPr>
        <p:blipFill>
          <a:blip r:embed="rId3"/>
          <a:stretch>
            <a:fillRect/>
          </a:stretch>
        </p:blipFill>
        <p:spPr>
          <a:xfrm>
            <a:off x="990600" y="8648700"/>
            <a:ext cx="1455897" cy="1268040"/>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991600" y="3314700"/>
            <a:ext cx="7628388" cy="6312491"/>
          </a:xfrm>
          <a:prstGeom prst="rect">
            <a:avLst/>
          </a:prstGeom>
        </p:spPr>
      </p:pic>
    </p:spTree>
    <p:extLst>
      <p:ext uri="{BB962C8B-B14F-4D97-AF65-F5344CB8AC3E}">
        <p14:creationId xmlns:p14="http://schemas.microsoft.com/office/powerpoint/2010/main" val="339846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up)">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FEF3C6"/>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grpSp>
        <p:nvGrpSpPr>
          <p:cNvPr id="13" name="Group 12"/>
          <p:cNvGrpSpPr/>
          <p:nvPr/>
        </p:nvGrpSpPr>
        <p:grpSpPr>
          <a:xfrm>
            <a:off x="5821135" y="913598"/>
            <a:ext cx="6537007" cy="1486702"/>
            <a:chOff x="6019800" y="466874"/>
            <a:chExt cx="6537007" cy="1486702"/>
          </a:xfrm>
        </p:grpSpPr>
        <p:grpSp>
          <p:nvGrpSpPr>
            <p:cNvPr id="14" name="Group 5"/>
            <p:cNvGrpSpPr/>
            <p:nvPr/>
          </p:nvGrpSpPr>
          <p:grpSpPr>
            <a:xfrm>
              <a:off x="6019800" y="466874"/>
              <a:ext cx="6537007" cy="1486702"/>
              <a:chOff x="0" y="-47625"/>
              <a:chExt cx="1721681" cy="391560"/>
            </a:xfrm>
          </p:grpSpPr>
          <p:sp>
            <p:nvSpPr>
              <p:cNvPr id="24" name="Freeform 6"/>
              <p:cNvSpPr/>
              <p:nvPr/>
            </p:nvSpPr>
            <p:spPr>
              <a:xfrm>
                <a:off x="202785" y="27003"/>
                <a:ext cx="1224217" cy="316907"/>
              </a:xfrm>
              <a:custGeom>
                <a:avLst/>
                <a:gdLst/>
                <a:ahLst/>
                <a:cxnLst/>
                <a:rect l="l" t="t" r="r" b="b"/>
                <a:pathLst>
                  <a:path w="1721681" h="343935">
                    <a:moveTo>
                      <a:pt x="60400" y="0"/>
                    </a:moveTo>
                    <a:lnTo>
                      <a:pt x="1661281" y="0"/>
                    </a:lnTo>
                    <a:cubicBezTo>
                      <a:pt x="1694639" y="0"/>
                      <a:pt x="1721681" y="27042"/>
                      <a:pt x="1721681" y="60400"/>
                    </a:cubicBezTo>
                    <a:lnTo>
                      <a:pt x="1721681" y="283534"/>
                    </a:lnTo>
                    <a:cubicBezTo>
                      <a:pt x="1721681" y="316893"/>
                      <a:pt x="1694639" y="343935"/>
                      <a:pt x="1661281" y="343935"/>
                    </a:cubicBezTo>
                    <a:lnTo>
                      <a:pt x="60400" y="343935"/>
                    </a:lnTo>
                    <a:cubicBezTo>
                      <a:pt x="27042" y="343935"/>
                      <a:pt x="0" y="316893"/>
                      <a:pt x="0" y="283534"/>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25" name="TextBox 7"/>
              <p:cNvSpPr txBox="1"/>
              <p:nvPr/>
            </p:nvSpPr>
            <p:spPr>
              <a:xfrm>
                <a:off x="0" y="-47625"/>
                <a:ext cx="1721681" cy="391560"/>
              </a:xfrm>
              <a:prstGeom prst="rect">
                <a:avLst/>
              </a:prstGeom>
            </p:spPr>
            <p:txBody>
              <a:bodyPr lIns="50800" tIns="50800" rIns="50800" bIns="50800" rtlCol="0" anchor="ctr"/>
              <a:lstStyle/>
              <a:p>
                <a:pPr algn="ctr">
                  <a:lnSpc>
                    <a:spcPts val="2659"/>
                  </a:lnSpc>
                </a:pPr>
                <a:endParaRPr/>
              </a:p>
            </p:txBody>
          </p:sp>
        </p:grpSp>
        <p:sp>
          <p:nvSpPr>
            <p:cNvPr id="15" name="TextBox 11"/>
            <p:cNvSpPr txBox="1"/>
            <p:nvPr/>
          </p:nvSpPr>
          <p:spPr>
            <a:xfrm>
              <a:off x="6569881" y="1018581"/>
              <a:ext cx="5244340" cy="756617"/>
            </a:xfrm>
            <a:prstGeom prst="rect">
              <a:avLst/>
            </a:prstGeom>
          </p:spPr>
          <p:txBody>
            <a:bodyPr wrap="square" lIns="0" tIns="0" rIns="0" bIns="0" rtlCol="0" anchor="t">
              <a:spAutoFit/>
            </a:bodyPr>
            <a:lstStyle/>
            <a:p>
              <a:pPr algn="ctr">
                <a:lnSpc>
                  <a:spcPts val="5915"/>
                </a:lnSpc>
              </a:pPr>
              <a:r>
                <a:rPr lang="en-US" sz="5500" b="1" smtClean="0">
                  <a:solidFill>
                    <a:srgbClr val="495324"/>
                  </a:solidFill>
                  <a:latin typeface="Arial" panose="020B0604020202020204" pitchFamily="34" charset="0"/>
                  <a:ea typeface="More Sugar Bold"/>
                  <a:cs typeface="Arial" panose="020B0604020202020204" pitchFamily="34" charset="0"/>
                </a:rPr>
                <a:t>Luyện tập 1</a:t>
              </a:r>
              <a:endParaRPr lang="en-US" sz="5500" b="1">
                <a:solidFill>
                  <a:srgbClr val="495324"/>
                </a:solidFill>
                <a:latin typeface="Arial" panose="020B0604020202020204" pitchFamily="34" charset="0"/>
                <a:ea typeface="More Sugar Bold"/>
                <a:cs typeface="Arial" panose="020B0604020202020204" pitchFamily="34" charset="0"/>
              </a:endParaRPr>
            </a:p>
          </p:txBody>
        </p:sp>
      </p:grpSp>
      <p:sp>
        <p:nvSpPr>
          <p:cNvPr id="5" name="Rectangle 1"/>
          <p:cNvSpPr>
            <a:spLocks noChangeArrowheads="1"/>
          </p:cNvSpPr>
          <p:nvPr/>
        </p:nvSpPr>
        <p:spPr bwMode="auto">
          <a:xfrm>
            <a:off x="1158302" y="2609270"/>
            <a:ext cx="15910498" cy="643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5000"/>
              </a:lnSpc>
            </a:pPr>
            <a:r>
              <a:rPr lang="vi-VN" altLang="en-US" sz="3800">
                <a:solidFill>
                  <a:srgbClr val="000000"/>
                </a:solidFill>
                <a:ea typeface="Open Sans"/>
              </a:rPr>
              <a:t>Các học sinh lớp 11D làm thí nghiệm gieo hai loại hạt giống A và B. Xác suất để hai loại hạt giống A và B nảy mầm tương ứng là 0,92 và 0,88. Giả sử việc nảy mầm của hạt A và hạt B là độc lập với nhau. Dùng sơ đồ </a:t>
            </a:r>
            <a:r>
              <a:rPr lang="vi-VN" altLang="en-US" sz="3800">
                <a:solidFill>
                  <a:srgbClr val="000000"/>
                </a:solidFill>
                <a:ea typeface="Open Sans"/>
              </a:rPr>
              <a:t>hình </a:t>
            </a:r>
            <a:r>
              <a:rPr lang="vi-VN" altLang="en-US" sz="3800" smtClean="0">
                <a:solidFill>
                  <a:srgbClr val="000000"/>
                </a:solidFill>
                <a:ea typeface="Open Sans"/>
              </a:rPr>
              <a:t>cây</a:t>
            </a:r>
            <a:r>
              <a:rPr lang="en-US" altLang="en-US" sz="3800" smtClean="0">
                <a:solidFill>
                  <a:srgbClr val="000000"/>
                </a:solidFill>
                <a:ea typeface="Open Sans"/>
              </a:rPr>
              <a:t>,</a:t>
            </a:r>
            <a:r>
              <a:rPr lang="vi-VN" altLang="en-US" sz="3800" smtClean="0">
                <a:solidFill>
                  <a:srgbClr val="000000"/>
                </a:solidFill>
                <a:ea typeface="Open Sans"/>
              </a:rPr>
              <a:t> </a:t>
            </a:r>
            <a:r>
              <a:rPr lang="vi-VN" altLang="en-US" sz="3800">
                <a:solidFill>
                  <a:srgbClr val="000000"/>
                </a:solidFill>
                <a:ea typeface="Open Sans"/>
              </a:rPr>
              <a:t>tính xác suất </a:t>
            </a:r>
            <a:r>
              <a:rPr lang="vi-VN" altLang="en-US" sz="3800">
                <a:solidFill>
                  <a:srgbClr val="000000"/>
                </a:solidFill>
                <a:ea typeface="Open Sans"/>
              </a:rPr>
              <a:t>để</a:t>
            </a:r>
            <a:r>
              <a:rPr lang="vi-VN" altLang="en-US" sz="3800" smtClean="0">
                <a:solidFill>
                  <a:srgbClr val="000000"/>
                </a:solidFill>
                <a:ea typeface="Open Sans"/>
              </a:rPr>
              <a:t>:</a:t>
            </a:r>
            <a:endParaRPr lang="vi-VN" altLang="en-US" sz="3800">
              <a:solidFill>
                <a:srgbClr val="000000"/>
              </a:solidFill>
              <a:ea typeface="Open Sans"/>
            </a:endParaRPr>
          </a:p>
          <a:p>
            <a:pPr lvl="0" algn="just">
              <a:lnSpc>
                <a:spcPct val="155000"/>
              </a:lnSpc>
            </a:pPr>
            <a:r>
              <a:rPr lang="vi-VN" altLang="en-US" sz="3800">
                <a:solidFill>
                  <a:srgbClr val="000000"/>
                </a:solidFill>
                <a:ea typeface="Open Sans"/>
              </a:rPr>
              <a:t>a) Hạt giống A nảy mầm còn hạt giống B không nảy </a:t>
            </a:r>
            <a:r>
              <a:rPr lang="vi-VN" altLang="en-US" sz="3800">
                <a:solidFill>
                  <a:srgbClr val="000000"/>
                </a:solidFill>
                <a:ea typeface="Open Sans"/>
              </a:rPr>
              <a:t>mầm</a:t>
            </a:r>
            <a:r>
              <a:rPr lang="vi-VN" altLang="en-US" sz="3800" smtClean="0">
                <a:solidFill>
                  <a:srgbClr val="000000"/>
                </a:solidFill>
                <a:ea typeface="Open Sans"/>
              </a:rPr>
              <a:t>;</a:t>
            </a:r>
            <a:endParaRPr lang="vi-VN" altLang="en-US" sz="3800">
              <a:solidFill>
                <a:srgbClr val="000000"/>
              </a:solidFill>
              <a:ea typeface="Open Sans"/>
            </a:endParaRPr>
          </a:p>
          <a:p>
            <a:pPr lvl="0" algn="just">
              <a:lnSpc>
                <a:spcPct val="155000"/>
              </a:lnSpc>
            </a:pPr>
            <a:r>
              <a:rPr lang="vi-VN" altLang="en-US" sz="3800">
                <a:solidFill>
                  <a:srgbClr val="000000"/>
                </a:solidFill>
                <a:ea typeface="Open Sans"/>
              </a:rPr>
              <a:t>b) Hạt giống A không nảy mầm còn hạt giống B nảy </a:t>
            </a:r>
            <a:r>
              <a:rPr lang="vi-VN" altLang="en-US" sz="3800">
                <a:solidFill>
                  <a:srgbClr val="000000"/>
                </a:solidFill>
                <a:ea typeface="Open Sans"/>
              </a:rPr>
              <a:t>mầm</a:t>
            </a:r>
            <a:r>
              <a:rPr lang="vi-VN" altLang="en-US" sz="3800" smtClean="0">
                <a:solidFill>
                  <a:srgbClr val="000000"/>
                </a:solidFill>
                <a:ea typeface="Open Sans"/>
              </a:rPr>
              <a:t>;</a:t>
            </a:r>
            <a:endParaRPr lang="vi-VN" altLang="en-US" sz="3800">
              <a:solidFill>
                <a:srgbClr val="000000"/>
              </a:solidFill>
              <a:ea typeface="Open Sans"/>
            </a:endParaRPr>
          </a:p>
          <a:p>
            <a:pPr lvl="0" algn="just">
              <a:lnSpc>
                <a:spcPct val="155000"/>
              </a:lnSpc>
            </a:pPr>
            <a:r>
              <a:rPr lang="vi-VN" altLang="en-US" sz="3800">
                <a:solidFill>
                  <a:srgbClr val="000000"/>
                </a:solidFill>
                <a:ea typeface="Open Sans"/>
              </a:rPr>
              <a:t>c) Ít nhất có một trong hai loại hạt giống nảy mầm.</a:t>
            </a:r>
            <a:endParaRPr kumimoji="0" lang="en-US" altLang="en-US" sz="3800" b="0" i="0" u="none" strike="noStrike" cap="none" normalizeH="0" baseline="0" smtClean="0">
              <a:ln>
                <a:noFill/>
              </a:ln>
              <a:solidFill>
                <a:schemeClr val="tx1"/>
              </a:solidFill>
              <a:effectLst/>
            </a:endParaRPr>
          </a:p>
        </p:txBody>
      </p:sp>
      <p:pic>
        <p:nvPicPr>
          <p:cNvPr id="26" name="Picture 25"/>
          <p:cNvPicPr>
            <a:picLocks noChangeAspect="1"/>
          </p:cNvPicPr>
          <p:nvPr/>
        </p:nvPicPr>
        <p:blipFill>
          <a:blip r:embed="rId2"/>
          <a:stretch>
            <a:fillRect/>
          </a:stretch>
        </p:blipFill>
        <p:spPr>
          <a:xfrm>
            <a:off x="15408003" y="7536895"/>
            <a:ext cx="1660797" cy="1949632"/>
          </a:xfrm>
          <a:prstGeom prst="rect">
            <a:avLst/>
          </a:prstGeom>
        </p:spPr>
      </p:pic>
      <p:pic>
        <p:nvPicPr>
          <p:cNvPr id="27" name="Picture 26"/>
          <p:cNvPicPr>
            <a:picLocks noChangeAspect="1"/>
          </p:cNvPicPr>
          <p:nvPr/>
        </p:nvPicPr>
        <p:blipFill>
          <a:blip r:embed="rId3"/>
          <a:stretch>
            <a:fillRect/>
          </a:stretch>
        </p:blipFill>
        <p:spPr>
          <a:xfrm>
            <a:off x="408687" y="1074302"/>
            <a:ext cx="1774628" cy="10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FEF3C6"/>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7" name="Picture 26"/>
          <p:cNvPicPr>
            <a:picLocks noChangeAspect="1"/>
          </p:cNvPicPr>
          <p:nvPr/>
        </p:nvPicPr>
        <p:blipFill>
          <a:blip r:embed="rId2"/>
          <a:stretch>
            <a:fillRect/>
          </a:stretch>
        </p:blipFill>
        <p:spPr>
          <a:xfrm flipH="1">
            <a:off x="16490098" y="859698"/>
            <a:ext cx="1297669" cy="778602"/>
          </a:xfrm>
          <a:prstGeom prst="rect">
            <a:avLst/>
          </a:prstGeom>
        </p:spPr>
      </p:pic>
      <p:sp>
        <p:nvSpPr>
          <p:cNvPr id="16" name="Rectangle 15"/>
          <p:cNvSpPr/>
          <p:nvPr/>
        </p:nvSpPr>
        <p:spPr>
          <a:xfrm>
            <a:off x="8603627" y="930414"/>
            <a:ext cx="1080745"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37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6" name="Rectangle 5"/>
              <p:cNvSpPr/>
              <p:nvPr/>
            </p:nvSpPr>
            <p:spPr>
              <a:xfrm>
                <a:off x="914400" y="1788348"/>
                <a:ext cx="11734800" cy="820674"/>
              </a:xfrm>
              <a:prstGeom prst="rect">
                <a:avLst/>
              </a:prstGeom>
            </p:spPr>
            <p:txBody>
              <a:bodyPr wrap="square">
                <a:spAutoFit/>
              </a:bodyPr>
              <a:lstStyle/>
              <a:p>
                <a:pPr>
                  <a:lnSpc>
                    <a:spcPct val="150000"/>
                  </a:lnSpc>
                  <a:spcAft>
                    <a:spcPts val="900"/>
                  </a:spcAft>
                </a:pPr>
                <a:r>
                  <a:rPr lang="nl-NL" sz="3600" kern="100">
                    <a:latin typeface="Arial" panose="020B0604020202020204" pitchFamily="34" charset="0"/>
                    <a:ea typeface="Times New Roman" panose="02020603050405020304" pitchFamily="18" charset="0"/>
                    <a:cs typeface="Arial" panose="020B0604020202020204" pitchFamily="34" charset="0"/>
                  </a:rPr>
                  <a:t>Gọi biến cố </a:t>
                </a:r>
                <a14:m>
                  <m:oMath xmlns:m="http://schemas.openxmlformats.org/officeDocument/2006/math">
                    <m:r>
                      <a:rPr lang="nl-NL" sz="3600" i="1" kern="100" smtClean="0">
                        <a:latin typeface="Cambria Math" panose="02040503050406030204" pitchFamily="18" charset="0"/>
                        <a:ea typeface="Times New Roman" panose="02020603050405020304" pitchFamily="18" charset="0"/>
                        <a:cs typeface="Arial" panose="020B0604020202020204" pitchFamily="34" charset="0"/>
                      </a:rPr>
                      <m:t>𝐴</m:t>
                    </m:r>
                  </m:oMath>
                </a14:m>
                <a:r>
                  <a:rPr lang="nl-NL" sz="3600" kern="100">
                    <a:latin typeface="Arial" panose="020B0604020202020204" pitchFamily="34" charset="0"/>
                    <a:ea typeface="Times New Roman" panose="02020603050405020304" pitchFamily="18" charset="0"/>
                    <a:cs typeface="Arial" panose="020B0604020202020204" pitchFamily="34" charset="0"/>
                  </a:rPr>
                  <a:t>: “Hạt A nảy </a:t>
                </a:r>
                <a:r>
                  <a:rPr lang="nl-NL" sz="3600" kern="100">
                    <a:latin typeface="Arial" panose="020B0604020202020204" pitchFamily="34" charset="0"/>
                    <a:ea typeface="Times New Roman" panose="02020603050405020304" pitchFamily="18" charset="0"/>
                    <a:cs typeface="Arial" panose="020B0604020202020204" pitchFamily="34" charset="0"/>
                  </a:rPr>
                  <a:t>mầm</a:t>
                </a:r>
                <a:r>
                  <a:rPr lang="nl-NL" sz="3600" kern="100" smtClean="0">
                    <a:latin typeface="Arial" panose="020B0604020202020204" pitchFamily="34" charset="0"/>
                    <a:ea typeface="Times New Roman" panose="02020603050405020304" pitchFamily="18" charset="0"/>
                    <a:cs typeface="Arial" panose="020B0604020202020204" pitchFamily="34" charset="0"/>
                  </a:rPr>
                  <a:t>”;</a:t>
                </a:r>
                <a:r>
                  <a:rPr lang="en-US" sz="3600" kern="1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3600" i="1" kern="100" smtClean="0">
                        <a:latin typeface="Cambria Math" panose="02040503050406030204" pitchFamily="18" charset="0"/>
                        <a:ea typeface="Times New Roman" panose="02020603050405020304" pitchFamily="18" charset="0"/>
                        <a:cs typeface="Arial" panose="020B0604020202020204" pitchFamily="34" charset="0"/>
                      </a:rPr>
                      <m:t>𝐵</m:t>
                    </m:r>
                  </m:oMath>
                </a14:m>
                <a:r>
                  <a:rPr lang="nl-NL" sz="3600" kern="100">
                    <a:latin typeface="Arial" panose="020B0604020202020204" pitchFamily="34" charset="0"/>
                    <a:ea typeface="Times New Roman" panose="02020603050405020304" pitchFamily="18" charset="0"/>
                    <a:cs typeface="Arial" panose="020B0604020202020204" pitchFamily="34" charset="0"/>
                  </a:rPr>
                  <a:t>: “Hạt B nảy mầm”.</a:t>
                </a:r>
                <a:endParaRPr lang="en-US" sz="36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914400" y="1788348"/>
                <a:ext cx="11734800" cy="820674"/>
              </a:xfrm>
              <a:prstGeom prst="rect">
                <a:avLst/>
              </a:prstGeom>
              <a:blipFill>
                <a:blip r:embed="rId3"/>
                <a:stretch>
                  <a:fillRect l="-1558" b="-26667"/>
                </a:stretch>
              </a:blipFill>
            </p:spPr>
            <p:txBody>
              <a:bodyPr/>
              <a:lstStyle/>
              <a:p>
                <a:r>
                  <a:rPr lang="en-US">
                    <a:noFill/>
                  </a:rPr>
                  <a:t> </a:t>
                </a:r>
              </a:p>
            </p:txBody>
          </p:sp>
        </mc:Fallback>
      </mc:AlternateContent>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914400" y="2966233"/>
            <a:ext cx="5011049" cy="6063467"/>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6773779" y="2781300"/>
                <a:ext cx="10447421" cy="6744154"/>
              </a:xfrm>
              <a:prstGeom prst="rect">
                <a:avLst/>
              </a:prstGeom>
            </p:spPr>
            <p:txBody>
              <a:bodyPr wrap="square">
                <a:spAutoFit/>
              </a:bodyPr>
              <a:lstStyle/>
              <a:p>
                <a:pPr algn="just">
                  <a:lnSpc>
                    <a:spcPct val="150000"/>
                  </a:lnSpc>
                </a:pPr>
                <a14:m>
                  <m:oMath xmlns:m="http://schemas.openxmlformats.org/officeDocument/2006/math">
                    <m:d>
                      <m:dPr>
                        <m:ctrlPr>
                          <a:rPr lang="en-US" sz="3600" i="1" kern="100">
                            <a:latin typeface="Cambria Math" panose="02040503050406030204" pitchFamily="18" charset="0"/>
                            <a:ea typeface="Times New Roman" panose="02020603050405020304" pitchFamily="18" charset="0"/>
                            <a:cs typeface="Times New Roman" panose="02020603050405020304" pitchFamily="18" charset="0"/>
                          </a:rPr>
                        </m:ctrlPr>
                      </m:dPr>
                      <m:e>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0</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92</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600" i="1" kern="10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0</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88</m:t>
                    </m:r>
                  </m:oMath>
                </a14:m>
                <a:r>
                  <a:rPr lang="nl-NL" sz="3600" kern="100">
                    <a:effectLst/>
                    <a:latin typeface="Arial" panose="020B0604020202020204" pitchFamily="34" charset="0"/>
                    <a:ea typeface="Times New Roman" panose="02020603050405020304" pitchFamily="18" charset="0"/>
                    <a:cs typeface="Arial" panose="020B0604020202020204" pitchFamily="34" charset="0"/>
                  </a:rPr>
                  <a:t>. </a:t>
                </a:r>
                <a:endParaRPr lang="en-US" sz="36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600" kern="100">
                    <a:effectLst/>
                    <a:latin typeface="Arial" panose="020B0604020202020204" pitchFamily="34" charset="0"/>
                    <a:ea typeface="Times New Roman" panose="02020603050405020304" pitchFamily="18" charset="0"/>
                    <a:cs typeface="Arial" panose="020B0604020202020204" pitchFamily="34" charset="0"/>
                  </a:rPr>
                  <a:t>Hai biến cố </a:t>
                </a:r>
                <a14:m>
                  <m:oMath xmlns:m="http://schemas.openxmlformats.org/officeDocument/2006/math">
                    <m:r>
                      <a:rPr lang="nl-NL" sz="3600" i="1" kern="100" smtClean="0">
                        <a:effectLst/>
                        <a:latin typeface="Cambria Math" panose="02040503050406030204" pitchFamily="18" charset="0"/>
                        <a:ea typeface="Times New Roman" panose="02020603050405020304" pitchFamily="18" charset="0"/>
                        <a:cs typeface="Arial" panose="020B0604020202020204" pitchFamily="34" charset="0"/>
                      </a:rPr>
                      <m:t>𝐴</m:t>
                    </m:r>
                  </m:oMath>
                </a14:m>
                <a:r>
                  <a:rPr lang="nl-NL" sz="3600" kern="1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3600" i="1" kern="100" smtClean="0">
                        <a:effectLst/>
                        <a:latin typeface="Cambria Math" panose="02040503050406030204" pitchFamily="18" charset="0"/>
                        <a:ea typeface="Times New Roman" panose="02020603050405020304" pitchFamily="18" charset="0"/>
                        <a:cs typeface="Arial" panose="020B0604020202020204" pitchFamily="34" charset="0"/>
                      </a:rPr>
                      <m:t>𝐵</m:t>
                    </m:r>
                  </m:oMath>
                </a14:m>
                <a:r>
                  <a:rPr lang="nl-NL" sz="3600" kern="100">
                    <a:effectLst/>
                    <a:latin typeface="Arial" panose="020B0604020202020204" pitchFamily="34" charset="0"/>
                    <a:ea typeface="Times New Roman" panose="02020603050405020304" pitchFamily="18" charset="0"/>
                    <a:cs typeface="Arial" panose="020B0604020202020204" pitchFamily="34" charset="0"/>
                  </a:rPr>
                  <a:t> độc lập.</a:t>
                </a:r>
                <a:endParaRPr lang="en-US" sz="36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600" kern="100">
                    <a:effectLst/>
                    <a:latin typeface="Arial" panose="020B0604020202020204" pitchFamily="34" charset="0"/>
                    <a:ea typeface="Times New Roman" panose="02020603050405020304" pitchFamily="18" charset="0"/>
                    <a:cs typeface="Arial" panose="020B0604020202020204" pitchFamily="34" charset="0"/>
                  </a:rPr>
                  <a:t>a) Biến cố</a:t>
                </a:r>
                <a14:m>
                  <m:oMath xmlns:m="http://schemas.openxmlformats.org/officeDocument/2006/math">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nl-NL" sz="3600" kern="100">
                    <a:effectLst/>
                    <a:latin typeface="Arial" panose="020B0604020202020204" pitchFamily="34" charset="0"/>
                    <a:ea typeface="Times New Roman" panose="02020603050405020304" pitchFamily="18" charset="0"/>
                    <a:cs typeface="Arial" panose="020B0604020202020204" pitchFamily="34" charset="0"/>
                  </a:rPr>
                  <a:t>“Hạt A nảy mầm, hạt B không nảy mầm” là biến cố </a:t>
                </a:r>
                <a14:m>
                  <m:oMath xmlns:m="http://schemas.openxmlformats.org/officeDocument/2006/math">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𝐴</m:t>
                    </m:r>
                    <m:acc>
                      <m:accPr>
                        <m:chr m:val="̅"/>
                        <m:ctrlPr>
                          <a:rPr lang="en-US" sz="3600" i="1" kern="100">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𝐵</m:t>
                        </m:r>
                      </m:e>
                    </m:acc>
                  </m:oMath>
                </a14:m>
                <a:endParaRPr lang="en-US" sz="36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𝐴</m:t>
                          </m:r>
                          <m:acc>
                            <m:accPr>
                              <m:chr m:val="̅"/>
                              <m:ctrlPr>
                                <a:rPr lang="en-US" sz="3600" i="1" kern="100">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𝐵</m:t>
                              </m:r>
                            </m:e>
                          </m:acc>
                        </m:e>
                      </m:d>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92</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1104</m:t>
                      </m:r>
                    </m:oMath>
                  </m:oMathPara>
                </a14:m>
                <a:endParaRPr lang="nl-NL" sz="3600" kern="100" smtClean="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3600" kern="100">
                    <a:effectLst/>
                    <a:latin typeface="Arial" panose="020B0604020202020204" pitchFamily="34" charset="0"/>
                    <a:ea typeface="Times New Roman" panose="02020603050405020304" pitchFamily="18" charset="0"/>
                    <a:cs typeface="Arial" panose="020B0604020202020204" pitchFamily="34" charset="0"/>
                  </a:rPr>
                  <a:t>b) Biến cố: “Hạt A không nảy mầm còn hạt giống B nảy mầm” là biến cố </a:t>
                </a:r>
                <a14:m>
                  <m:oMath xmlns:m="http://schemas.openxmlformats.org/officeDocument/2006/math">
                    <m:acc>
                      <m:accPr>
                        <m:chr m:val="̅"/>
                        <m:ctrlPr>
                          <a:rPr lang="en-US" sz="3600" i="1" kern="100">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𝐴</m:t>
                        </m:r>
                      </m:e>
                    </m:acc>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𝐵</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6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600" i="1" kern="100">
                              <a:effectLst/>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en-US" sz="3600" i="1" kern="100">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𝐴</m:t>
                              </m:r>
                            </m:e>
                          </m:acc>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0</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08</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0</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88</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0</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0704</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36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6773779" y="2781300"/>
                <a:ext cx="10447421" cy="6744154"/>
              </a:xfrm>
              <a:prstGeom prst="rect">
                <a:avLst/>
              </a:prstGeom>
              <a:blipFill>
                <a:blip r:embed="rId6"/>
                <a:stretch>
                  <a:fillRect l="-1750" r="-1809"/>
                </a:stretch>
              </a:blipFill>
            </p:spPr>
            <p:txBody>
              <a:bodyPr/>
              <a:lstStyle/>
              <a:p>
                <a:r>
                  <a:rPr lang="en-US">
                    <a:noFill/>
                  </a:rPr>
                  <a:t> </a:t>
                </a:r>
              </a:p>
            </p:txBody>
          </p:sp>
        </mc:Fallback>
      </mc:AlternateContent>
    </p:spTree>
    <p:extLst>
      <p:ext uri="{BB962C8B-B14F-4D97-AF65-F5344CB8AC3E}">
        <p14:creationId xmlns:p14="http://schemas.microsoft.com/office/powerpoint/2010/main" val="4203955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left)">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up)">
                                      <p:cBhvr>
                                        <p:cTn id="32" dur="500"/>
                                        <p:tgtEl>
                                          <p:spTgt spid="8">
                                            <p:txEl>
                                              <p:pRg st="2" end="2"/>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wipe(up)">
                                      <p:cBhvr>
                                        <p:cTn id="35" dur="5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randombar(horizontal)">
                                      <p:cBhvr>
                                        <p:cTn id="40" dur="500"/>
                                        <p:tgtEl>
                                          <p:spTgt spid="8">
                                            <p:txEl>
                                              <p:pRg st="4" end="4"/>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Effect transition="in" filter="randombar(horizontal)">
                                      <p:cBhvr>
                                        <p:cTn id="43"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FEF3C6"/>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7" name="Picture 26"/>
          <p:cNvPicPr>
            <a:picLocks noChangeAspect="1"/>
          </p:cNvPicPr>
          <p:nvPr/>
        </p:nvPicPr>
        <p:blipFill>
          <a:blip r:embed="rId2"/>
          <a:stretch>
            <a:fillRect/>
          </a:stretch>
        </p:blipFill>
        <p:spPr>
          <a:xfrm flipH="1">
            <a:off x="16490098" y="859698"/>
            <a:ext cx="1297669" cy="778602"/>
          </a:xfrm>
          <a:prstGeom prst="rect">
            <a:avLst/>
          </a:prstGeom>
        </p:spPr>
      </p:pic>
      <p:sp>
        <p:nvSpPr>
          <p:cNvPr id="16" name="Rectangle 15"/>
          <p:cNvSpPr/>
          <p:nvPr/>
        </p:nvSpPr>
        <p:spPr>
          <a:xfrm>
            <a:off x="8603627" y="930414"/>
            <a:ext cx="1080745"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37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6" name="Rectangle 5"/>
              <p:cNvSpPr/>
              <p:nvPr/>
            </p:nvSpPr>
            <p:spPr>
              <a:xfrm>
                <a:off x="914400" y="1788348"/>
                <a:ext cx="11734800" cy="82067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900"/>
                  </a:spcAft>
                  <a:buClrTx/>
                  <a:buSzTx/>
                  <a:buFontTx/>
                  <a:buNone/>
                  <a:tabLst/>
                  <a:defRPr/>
                </a:pPr>
                <a:r>
                  <a:rPr kumimoji="0" lang="nl-NL" sz="36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Gọi biến cố </a:t>
                </a:r>
                <a14:m>
                  <m:oMath xmlns:m="http://schemas.openxmlformats.org/officeDocument/2006/math">
                    <m:r>
                      <a:rPr kumimoji="0" lang="nl-NL" sz="36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oMath>
                </a14:m>
                <a:r>
                  <a:rPr kumimoji="0" lang="nl-NL" sz="36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“Hạt A nảy mầm</a:t>
                </a:r>
                <a:r>
                  <a:rPr kumimoji="0" lang="nl-NL" sz="3600" b="0" i="0" u="none" strike="noStrike" kern="1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36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nl-NL" sz="36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oMath>
                </a14:m>
                <a:r>
                  <a:rPr kumimoji="0" lang="nl-NL" sz="36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“Hạt B nảy mầm”.</a:t>
                </a:r>
                <a:endParaRPr kumimoji="0" lang="en-US" sz="36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914400" y="1788348"/>
                <a:ext cx="11734800" cy="820674"/>
              </a:xfrm>
              <a:prstGeom prst="rect">
                <a:avLst/>
              </a:prstGeom>
              <a:blipFill>
                <a:blip r:embed="rId3"/>
                <a:stretch>
                  <a:fillRect l="-1558" b="-26667"/>
                </a:stretch>
              </a:blipFill>
            </p:spPr>
            <p:txBody>
              <a:bodyPr/>
              <a:lstStyle/>
              <a:p>
                <a:r>
                  <a:rPr lang="en-US">
                    <a:noFill/>
                  </a:rPr>
                  <a:t> </a:t>
                </a:r>
              </a:p>
            </p:txBody>
          </p:sp>
        </mc:Fallback>
      </mc:AlternateContent>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914400" y="2966233"/>
            <a:ext cx="5011049" cy="6063467"/>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6610272" y="2967990"/>
                <a:ext cx="10447421" cy="590931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a:t>
                </a:r>
                <a:r>
                  <a:rPr kumimoji="0" lang="nl-NL" sz="36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Biến cố: “Có ít nhất một trong hai hạt nảy mầm” là biến cố </a:t>
                </a:r>
                <a14:m>
                  <m:oMath xmlns:m="http://schemas.openxmlformats.org/officeDocument/2006/math">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oMath>
                </a14:m>
                <a:r>
                  <a:rPr kumimoji="0" lang="nl-NL" sz="36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nl-NL" sz="3600" b="0" i="0" u="none" strike="noStrike" kern="1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Vậy</a:t>
                </a:r>
                <a:endParaRPr kumimoji="0" lang="en-US" sz="36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d>
                        <m:d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e>
                      </m:d>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d>
                        <m:d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e>
                      </m:d>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d>
                        <m:d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e>
                      </m:d>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d>
                        <m:d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𝐴𝐵</m:t>
                          </m:r>
                        </m:e>
                      </m:d>
                    </m:oMath>
                  </m:oMathPara>
                </a14:m>
                <a:endParaRPr kumimoji="0" lang="en-US" sz="36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600" b="0" u="none" strike="noStrike" kern="100" cap="none" spc="0" normalizeH="0" baseline="0" noProof="0" smtClean="0">
                    <a:ln>
                      <a:noFill/>
                    </a:ln>
                    <a:solidFill>
                      <a:prstClr val="black"/>
                    </a:solidFill>
                    <a:effectLst/>
                    <a:uLnTx/>
                    <a:uFillTx/>
                    <a:ea typeface="Times New Roman" panose="02020603050405020304" pitchFamily="18" charset="0"/>
                    <a:cs typeface="Times New Roman" panose="02020603050405020304" pitchFamily="18" charset="0"/>
                  </a:rPr>
                  <a:t>	                           </a:t>
                </a:r>
                <a14:m>
                  <m:oMath xmlns:m="http://schemas.openxmlformats.org/officeDocument/2006/math">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d>
                      <m:d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e>
                    </m:d>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d>
                      <m:d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e>
                    </m:d>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d>
                      <m:d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e>
                    </m:d>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d>
                      <m:d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e>
                    </m:d>
                  </m:oMath>
                </a14:m>
                <a:endParaRPr kumimoji="0" lang="en-US" sz="36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600" b="0" u="none" strike="noStrike" kern="1200" cap="none" spc="0" normalizeH="0" baseline="0" noProof="0" smtClean="0">
                    <a:ln>
                      <a:noFill/>
                    </a:ln>
                    <a:solidFill>
                      <a:prstClr val="black"/>
                    </a:solidFill>
                    <a:effectLst/>
                    <a:uLnTx/>
                    <a:uFillTx/>
                    <a:ea typeface="Times New Roman" panose="02020603050405020304" pitchFamily="18" charset="0"/>
                    <a:cs typeface="Times New Roman" panose="02020603050405020304" pitchFamily="18" charset="0"/>
                  </a:rPr>
                  <a:t>                                    </a:t>
                </a:r>
                <a14:m>
                  <m:oMath xmlns:m="http://schemas.openxmlformats.org/officeDocument/2006/math">
                    <m:r>
                      <a:rPr kumimoji="0" lang="nl-NL"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=0,92+0,88−0,92.0,88</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oMath>
                </a14:m>
                <a:endPar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600" b="0" u="none" strike="noStrike" kern="1200" cap="none" spc="0" normalizeH="0" baseline="0" noProof="0" smtClean="0">
                    <a:ln>
                      <a:noFill/>
                    </a:ln>
                    <a:solidFill>
                      <a:prstClr val="black"/>
                    </a:solidFill>
                    <a:effectLst/>
                    <a:uLnTx/>
                    <a:uFillTx/>
                    <a:ea typeface="Times New Roman" panose="02020603050405020304" pitchFamily="18" charset="0"/>
                    <a:cs typeface="Times New Roman" panose="02020603050405020304" pitchFamily="18" charset="0"/>
                  </a:rPr>
                  <a:t>			          </a:t>
                </a:r>
                <a14:m>
                  <m:oMath xmlns:m="http://schemas.openxmlformats.org/officeDocument/2006/math">
                    <m:r>
                      <a:rPr kumimoji="0" lang="nl-NL"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=0,9904.</m:t>
                    </m:r>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6610272" y="2967990"/>
                <a:ext cx="10447421" cy="5909310"/>
              </a:xfrm>
              <a:prstGeom prst="rect">
                <a:avLst/>
              </a:prstGeom>
              <a:blipFill>
                <a:blip r:embed="rId6"/>
                <a:stretch>
                  <a:fillRect l="-1750" r="-1809"/>
                </a:stretch>
              </a:blipFill>
            </p:spPr>
            <p:txBody>
              <a:bodyPr/>
              <a:lstStyle/>
              <a:p>
                <a:r>
                  <a:rPr lang="en-US">
                    <a:noFill/>
                  </a:rPr>
                  <a:t> </a:t>
                </a:r>
              </a:p>
            </p:txBody>
          </p:sp>
        </mc:Fallback>
      </mc:AlternateContent>
    </p:spTree>
    <p:extLst>
      <p:ext uri="{BB962C8B-B14F-4D97-AF65-F5344CB8AC3E}">
        <p14:creationId xmlns:p14="http://schemas.microsoft.com/office/powerpoint/2010/main" val="35049189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up)">
                                      <p:cBhvr>
                                        <p:cTn id="21" dur="500"/>
                                        <p:tgtEl>
                                          <p:spTgt spid="8">
                                            <p:txEl>
                                              <p:pRg st="3" end="3"/>
                                            </p:txEl>
                                          </p:spTgt>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up)">
                                      <p:cBhvr>
                                        <p:cTn id="25" dur="500"/>
                                        <p:tgtEl>
                                          <p:spTgt spid="8">
                                            <p:txEl>
                                              <p:pRg st="4" end="4"/>
                                            </p:txEl>
                                          </p:spTgt>
                                        </p:tgtEl>
                                      </p:cBhvr>
                                    </p:animEffect>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wipe(up)">
                                      <p:cBhvr>
                                        <p:cTn id="29"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30" name="Group 29"/>
          <p:cNvGrpSpPr/>
          <p:nvPr/>
        </p:nvGrpSpPr>
        <p:grpSpPr>
          <a:xfrm>
            <a:off x="2125579" y="1247906"/>
            <a:ext cx="13952621" cy="5208588"/>
            <a:chOff x="2649454" y="1523304"/>
            <a:chExt cx="13010136" cy="5208588"/>
          </a:xfrm>
        </p:grpSpPr>
        <p:grpSp>
          <p:nvGrpSpPr>
            <p:cNvPr id="11" name="Group 11"/>
            <p:cNvGrpSpPr/>
            <p:nvPr/>
          </p:nvGrpSpPr>
          <p:grpSpPr>
            <a:xfrm>
              <a:off x="2649454" y="1523304"/>
              <a:ext cx="12985616" cy="5208588"/>
              <a:chOff x="0" y="0"/>
              <a:chExt cx="1339882" cy="263151"/>
            </a:xfrm>
          </p:grpSpPr>
          <p:sp>
            <p:nvSpPr>
              <p:cNvPr id="12" name="Freeform 12"/>
              <p:cNvSpPr/>
              <p:nvPr/>
            </p:nvSpPr>
            <p:spPr>
              <a:xfrm>
                <a:off x="0" y="0"/>
                <a:ext cx="1339882" cy="263151"/>
              </a:xfrm>
              <a:custGeom>
                <a:avLst/>
                <a:gdLst/>
                <a:ahLst/>
                <a:cxnLst/>
                <a:rect l="l" t="t" r="r" b="b"/>
                <a:pathLst>
                  <a:path w="1339882" h="263151">
                    <a:moveTo>
                      <a:pt x="77611" y="0"/>
                    </a:moveTo>
                    <a:lnTo>
                      <a:pt x="1262270" y="0"/>
                    </a:lnTo>
                    <a:cubicBezTo>
                      <a:pt x="1282854" y="0"/>
                      <a:pt x="1302595" y="8177"/>
                      <a:pt x="1317150" y="22732"/>
                    </a:cubicBezTo>
                    <a:cubicBezTo>
                      <a:pt x="1331705" y="37287"/>
                      <a:pt x="1339882" y="57028"/>
                      <a:pt x="1339882" y="77611"/>
                    </a:cubicBezTo>
                    <a:lnTo>
                      <a:pt x="1339882" y="185539"/>
                    </a:lnTo>
                    <a:cubicBezTo>
                      <a:pt x="1339882" y="206123"/>
                      <a:pt x="1331705" y="225864"/>
                      <a:pt x="1317150" y="240419"/>
                    </a:cubicBezTo>
                    <a:cubicBezTo>
                      <a:pt x="1302595" y="254974"/>
                      <a:pt x="1282854" y="263151"/>
                      <a:pt x="1262270" y="263151"/>
                    </a:cubicBezTo>
                    <a:lnTo>
                      <a:pt x="77611" y="263151"/>
                    </a:lnTo>
                    <a:cubicBezTo>
                      <a:pt x="57028" y="263151"/>
                      <a:pt x="37287" y="254974"/>
                      <a:pt x="22732" y="240419"/>
                    </a:cubicBezTo>
                    <a:cubicBezTo>
                      <a:pt x="8177" y="225864"/>
                      <a:pt x="0" y="206123"/>
                      <a:pt x="0" y="185539"/>
                    </a:cubicBezTo>
                    <a:lnTo>
                      <a:pt x="0" y="77611"/>
                    </a:lnTo>
                    <a:cubicBezTo>
                      <a:pt x="0" y="57028"/>
                      <a:pt x="8177" y="37287"/>
                      <a:pt x="22732" y="22732"/>
                    </a:cubicBezTo>
                    <a:cubicBezTo>
                      <a:pt x="37287" y="8177"/>
                      <a:pt x="57028" y="0"/>
                      <a:pt x="77611" y="0"/>
                    </a:cubicBezTo>
                    <a:close/>
                  </a:path>
                </a:pathLst>
              </a:custGeom>
              <a:solidFill>
                <a:srgbClr val="768732"/>
              </a:solidFill>
              <a:ln w="38100" cap="rnd">
                <a:solidFill>
                  <a:srgbClr val="495324"/>
                </a:solidFill>
                <a:prstDash val="solid"/>
                <a:round/>
              </a:ln>
            </p:spPr>
          </p:sp>
          <p:sp>
            <p:nvSpPr>
              <p:cNvPr id="13" name="TextBox 13"/>
              <p:cNvSpPr txBox="1"/>
              <p:nvPr/>
            </p:nvSpPr>
            <p:spPr>
              <a:xfrm>
                <a:off x="0" y="-47625"/>
                <a:ext cx="1339882" cy="31077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9" name="Rectangle 28"/>
            <p:cNvSpPr/>
            <p:nvPr/>
          </p:nvSpPr>
          <p:spPr>
            <a:xfrm>
              <a:off x="2673974" y="2523298"/>
              <a:ext cx="12985616" cy="2317814"/>
            </a:xfrm>
            <a:prstGeom prst="rect">
              <a:avLst/>
            </a:prstGeom>
          </p:spPr>
          <p:txBody>
            <a:bodyPr wrap="square">
              <a:spAutoFit/>
            </a:bodyPr>
            <a:lstStyle/>
            <a:p>
              <a:pPr marL="0" marR="0" lvl="0" indent="0" algn="ctr" defTabSz="914400" rtl="0" eaLnBrk="1" fontAlgn="auto" latinLnBrk="0" hangingPunct="1">
                <a:lnSpc>
                  <a:spcPct val="150000"/>
                </a:lnSpc>
                <a:spcBef>
                  <a:spcPts val="300"/>
                </a:spcBef>
                <a:spcAft>
                  <a:spcPts val="300"/>
                </a:spcAft>
                <a:buClrTx/>
                <a:buSzTx/>
                <a:buFontTx/>
                <a:buNone/>
                <a:tabLst/>
                <a:defRPr/>
              </a:pPr>
              <a:r>
                <a:rPr kumimoji="0" lang="en-US" sz="11000" b="1" i="0" u="none" strike="noStrike" kern="1200" cap="none" spc="0" normalizeH="0" baseline="0" noProof="0" smtClean="0">
                  <a:ln>
                    <a:noFill/>
                  </a:ln>
                  <a:solidFill>
                    <a:srgbClr val="FEF3C6"/>
                  </a:solidFill>
                  <a:effectLst/>
                  <a:uLnTx/>
                  <a:uFillTx/>
                  <a:latin typeface="Arial" panose="020B0604020202020204" pitchFamily="34" charset="0"/>
                  <a:ea typeface="Calibri" panose="020F0502020204030204" pitchFamily="34" charset="0"/>
                  <a:cs typeface="Arial" panose="020B0604020202020204" pitchFamily="34" charset="0"/>
                </a:rPr>
                <a:t>2. VẬN</a:t>
              </a:r>
              <a:r>
                <a:rPr kumimoji="0" lang="en-US" sz="11000" b="1" i="0" u="none" strike="noStrike" kern="1200" cap="none" spc="0" normalizeH="0" noProof="0" smtClean="0">
                  <a:ln>
                    <a:noFill/>
                  </a:ln>
                  <a:solidFill>
                    <a:srgbClr val="FEF3C6"/>
                  </a:solidFill>
                  <a:effectLst/>
                  <a:uLnTx/>
                  <a:uFillTx/>
                  <a:latin typeface="Arial" panose="020B0604020202020204" pitchFamily="34" charset="0"/>
                  <a:ea typeface="Calibri" panose="020F0502020204030204" pitchFamily="34" charset="0"/>
                  <a:cs typeface="Arial" panose="020B0604020202020204" pitchFamily="34" charset="0"/>
                </a:rPr>
                <a:t> DỤNG</a:t>
              </a:r>
              <a:endParaRPr kumimoji="0" lang="en-US" sz="11000" b="0" i="0" u="none" strike="noStrike" kern="1200" cap="none" spc="0" normalizeH="0" baseline="0" noProof="0">
                <a:ln>
                  <a:noFill/>
                </a:ln>
                <a:solidFill>
                  <a:srgbClr val="FEF3C6"/>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sp>
        <p:nvSpPr>
          <p:cNvPr id="26" name="Freeform 26"/>
          <p:cNvSpPr/>
          <p:nvPr/>
        </p:nvSpPr>
        <p:spPr>
          <a:xfrm rot="-1333878">
            <a:off x="14981474" y="5846665"/>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28" name="Freeform 28"/>
          <p:cNvSpPr/>
          <p:nvPr/>
        </p:nvSpPr>
        <p:spPr>
          <a:xfrm rot="-1333878">
            <a:off x="2075448" y="1350921"/>
            <a:ext cx="702822" cy="805526"/>
          </a:xfrm>
          <a:custGeom>
            <a:avLst/>
            <a:gdLst/>
            <a:ahLst/>
            <a:cxnLst/>
            <a:rect l="l" t="t" r="r" b="b"/>
            <a:pathLst>
              <a:path w="702822" h="805526">
                <a:moveTo>
                  <a:pt x="0" y="0"/>
                </a:moveTo>
                <a:lnTo>
                  <a:pt x="702822" y="0"/>
                </a:lnTo>
                <a:lnTo>
                  <a:pt x="702822" y="805526"/>
                </a:lnTo>
                <a:lnTo>
                  <a:pt x="0" y="805526"/>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pic>
        <p:nvPicPr>
          <p:cNvPr id="31" name="Picture 30"/>
          <p:cNvPicPr>
            <a:picLocks noChangeAspect="1"/>
          </p:cNvPicPr>
          <p:nvPr/>
        </p:nvPicPr>
        <p:blipFill>
          <a:blip r:embed="rId12"/>
          <a:stretch>
            <a:fillRect/>
          </a:stretch>
        </p:blipFill>
        <p:spPr>
          <a:xfrm>
            <a:off x="5877098" y="8267700"/>
            <a:ext cx="6423285" cy="1597945"/>
          </a:xfrm>
          <a:prstGeom prst="rect">
            <a:avLst/>
          </a:prstGeom>
        </p:spPr>
      </p:pic>
    </p:spTree>
    <p:extLst>
      <p:ext uri="{BB962C8B-B14F-4D97-AF65-F5344CB8AC3E}">
        <p14:creationId xmlns:p14="http://schemas.microsoft.com/office/powerpoint/2010/main" val="951986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224590" y="222584"/>
            <a:ext cx="17834810" cy="9829800"/>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FEF3C6"/>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500" b="0" i="0" u="none" strike="noStrike" kern="1200" cap="none" spc="0" normalizeH="0" baseline="0" noProof="0">
                <a:ln>
                  <a:noFill/>
                </a:ln>
                <a:solidFill>
                  <a:prstClr val="black"/>
                </a:solidFill>
                <a:effectLst/>
                <a:uLnTx/>
                <a:uFillTx/>
                <a:latin typeface="Calibri"/>
                <a:ea typeface="+mn-ea"/>
                <a:cs typeface="+mn-cs"/>
              </a:endParaRPr>
            </a:p>
          </p:txBody>
        </p:sp>
      </p:grpSp>
      <p:sp>
        <p:nvSpPr>
          <p:cNvPr id="36" name="Rectangle 35"/>
          <p:cNvSpPr/>
          <p:nvPr/>
        </p:nvSpPr>
        <p:spPr>
          <a:xfrm>
            <a:off x="909388" y="495300"/>
            <a:ext cx="16468224" cy="3539430"/>
          </a:xfrm>
          <a:prstGeom prst="rect">
            <a:avLst/>
          </a:prstGeom>
        </p:spPr>
        <p:txBody>
          <a:bodyPr wrap="square">
            <a:spAutoFit/>
          </a:bodyPr>
          <a:lstStyle/>
          <a:p>
            <a:pPr lvl="0" algn="just">
              <a:lnSpc>
                <a:spcPct val="160000"/>
              </a:lnSpc>
            </a:pPr>
            <a:r>
              <a:rPr lang="en-US" sz="3500" b="1">
                <a:solidFill>
                  <a:schemeClr val="tx2"/>
                </a:solidFill>
                <a:latin typeface="Arial" panose="020B0604020202020204" pitchFamily="34" charset="0"/>
                <a:cs typeface="Arial" panose="020B0604020202020204" pitchFamily="34" charset="0"/>
              </a:rPr>
              <a:t>Ví dụ </a:t>
            </a:r>
            <a:r>
              <a:rPr lang="en-US" sz="3500" b="1" smtClean="0">
                <a:solidFill>
                  <a:schemeClr val="tx2"/>
                </a:solidFill>
                <a:latin typeface="Arial" panose="020B0604020202020204" pitchFamily="34" charset="0"/>
                <a:cs typeface="Arial" panose="020B0604020202020204" pitchFamily="34" charset="0"/>
              </a:rPr>
              <a:t>2. </a:t>
            </a:r>
            <a:r>
              <a:rPr lang="vi-VN" sz="3500">
                <a:solidFill>
                  <a:prstClr val="black"/>
                </a:solidFill>
                <a:ea typeface="Dotum" panose="020B0600000101010101" pitchFamily="34" charset="-127"/>
                <a:cs typeface="Times New Roman" panose="02020603050405020304" pitchFamily="18" charset="0"/>
              </a:rPr>
              <a:t>Số liệu thống kê tại một vùng cho thấy trong các vụ tai nạn ô tô có 0,37% người tử vong; 29% người không thắt dây an toàn và 0,28% người không thắt dây an toàn và tử vong. Chứng tỏ rằng việc không thắt dây an toàn khi lái xe và nguy cơ tử vong khi gặp tai nạn có liên quan với nhau.</a:t>
            </a:r>
            <a:endParaRPr lang="vi-VN" sz="3500">
              <a:solidFill>
                <a:prstClr val="black"/>
              </a:solidFill>
              <a:ea typeface="Dotum" panose="020B0600000101010101" pitchFamily="34" charset="-127"/>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Rectangle 8"/>
              <p:cNvSpPr/>
              <p:nvPr/>
            </p:nvSpPr>
            <p:spPr>
              <a:xfrm>
                <a:off x="905377" y="4856483"/>
                <a:ext cx="17382623" cy="4939814"/>
              </a:xfrm>
              <a:prstGeom prst="rect">
                <a:avLst/>
              </a:prstGeom>
            </p:spPr>
            <p:txBody>
              <a:bodyPr wrap="square">
                <a:spAutoFit/>
              </a:bodyPr>
              <a:lstStyle/>
              <a:p>
                <a:pPr algn="just">
                  <a:lnSpc>
                    <a:spcPct val="150000"/>
                  </a:lnSpc>
                </a:pPr>
                <a:r>
                  <a:rPr lang="vi-VN" sz="3500" smtClean="0">
                    <a:solidFill>
                      <a:srgbClr val="000000"/>
                    </a:solidFill>
                  </a:rPr>
                  <a:t>Chọn ngẫu nhiên một người đã bị tai nạn ô tô.</a:t>
                </a:r>
              </a:p>
              <a:p>
                <a:pPr algn="just">
                  <a:lnSpc>
                    <a:spcPct val="150000"/>
                  </a:lnSpc>
                </a:pPr>
                <a:r>
                  <a:rPr lang="vi-VN" sz="3500">
                    <a:solidFill>
                      <a:srgbClr val="000000"/>
                    </a:solidFill>
                  </a:rPr>
                  <a:t>Gọi </a:t>
                </a:r>
                <a14:m>
                  <m:oMath xmlns:m="http://schemas.openxmlformats.org/officeDocument/2006/math">
                    <m:r>
                      <a:rPr lang="vi-VN" sz="3500" i="1" smtClean="0">
                        <a:solidFill>
                          <a:srgbClr val="000000"/>
                        </a:solidFill>
                        <a:latin typeface="Cambria Math" panose="02040503050406030204" pitchFamily="18" charset="0"/>
                      </a:rPr>
                      <m:t>𝐴</m:t>
                    </m:r>
                  </m:oMath>
                </a14:m>
                <a:r>
                  <a:rPr lang="vi-VN" sz="3500" smtClean="0">
                    <a:solidFill>
                      <a:srgbClr val="000000"/>
                    </a:solidFill>
                  </a:rPr>
                  <a:t> </a:t>
                </a:r>
                <a:r>
                  <a:rPr lang="vi-VN" sz="3500">
                    <a:solidFill>
                      <a:srgbClr val="000000"/>
                    </a:solidFill>
                  </a:rPr>
                  <a:t>là biến cố “Người đó đã tử vong”; </a:t>
                </a:r>
                <a:endParaRPr lang="en-US" sz="3500">
                  <a:solidFill>
                    <a:srgbClr val="000000"/>
                  </a:solidFill>
                </a:endParaRPr>
              </a:p>
              <a:p>
                <a:pPr algn="just">
                  <a:lnSpc>
                    <a:spcPct val="150000"/>
                  </a:lnSpc>
                </a:pPr>
                <a:r>
                  <a:rPr lang="en-US" sz="3500" smtClean="0">
                    <a:solidFill>
                      <a:srgbClr val="000000"/>
                    </a:solidFill>
                  </a:rPr>
                  <a:t>        </a:t>
                </a:r>
                <a14:m>
                  <m:oMath xmlns:m="http://schemas.openxmlformats.org/officeDocument/2006/math">
                    <m:r>
                      <a:rPr lang="vi-VN" sz="3500" i="1" smtClean="0">
                        <a:solidFill>
                          <a:srgbClr val="000000"/>
                        </a:solidFill>
                        <a:latin typeface="Cambria Math" panose="02040503050406030204" pitchFamily="18" charset="0"/>
                      </a:rPr>
                      <m:t>𝐵</m:t>
                    </m:r>
                  </m:oMath>
                </a14:m>
                <a:r>
                  <a:rPr lang="vi-VN" sz="3500">
                    <a:solidFill>
                      <a:srgbClr val="000000"/>
                    </a:solidFill>
                  </a:rPr>
                  <a:t> là biến cố “Người đó đã không thắt dây an toàn”.</a:t>
                </a:r>
              </a:p>
              <a:p>
                <a:pPr algn="just">
                  <a:lnSpc>
                    <a:spcPct val="150000"/>
                  </a:lnSpc>
                </a:pPr>
                <a:r>
                  <a:rPr lang="vi-VN" sz="3500">
                    <a:solidFill>
                      <a:srgbClr val="000000"/>
                    </a:solidFill>
                  </a:rPr>
                  <a:t>Khi đó, </a:t>
                </a:r>
                <a14:m>
                  <m:oMath xmlns:m="http://schemas.openxmlformats.org/officeDocument/2006/math">
                    <m:r>
                      <a:rPr lang="vi-VN" sz="3500" i="1" smtClean="0">
                        <a:solidFill>
                          <a:srgbClr val="000000"/>
                        </a:solidFill>
                        <a:latin typeface="Cambria Math" panose="02040503050406030204" pitchFamily="18" charset="0"/>
                      </a:rPr>
                      <m:t>𝐴𝐵</m:t>
                    </m:r>
                  </m:oMath>
                </a14:m>
                <a:r>
                  <a:rPr lang="vi-VN" sz="3500">
                    <a:solidFill>
                      <a:srgbClr val="000000"/>
                    </a:solidFill>
                  </a:rPr>
                  <a:t> là biến cố “Người đó không thắt dây an toàn và đã tử </a:t>
                </a:r>
                <a:r>
                  <a:rPr lang="vi-VN" sz="3500">
                    <a:solidFill>
                      <a:srgbClr val="000000"/>
                    </a:solidFill>
                  </a:rPr>
                  <a:t>vong</a:t>
                </a:r>
                <a:r>
                  <a:rPr lang="vi-VN" sz="3500" smtClean="0">
                    <a:solidFill>
                      <a:srgbClr val="000000"/>
                    </a:solidFill>
                  </a:rPr>
                  <a:t>”.</a:t>
                </a:r>
                <a:endParaRPr lang="en-US" sz="3500" smtClean="0">
                  <a:solidFill>
                    <a:srgbClr val="000000"/>
                  </a:solidFill>
                </a:endParaRPr>
              </a:p>
              <a:p>
                <a:pPr algn="just">
                  <a:lnSpc>
                    <a:spcPct val="150000"/>
                  </a:lnSpc>
                </a:pPr>
                <a:r>
                  <a:rPr lang="vi-VN" sz="3500">
                    <a:solidFill>
                      <a:srgbClr val="000000"/>
                    </a:solidFill>
                  </a:rPr>
                  <a:t>Ta có </a:t>
                </a:r>
                <a14:m>
                  <m:oMath xmlns:m="http://schemas.openxmlformats.org/officeDocument/2006/math">
                    <m:r>
                      <a:rPr lang="vi-VN" sz="3500" i="1" smtClean="0">
                        <a:solidFill>
                          <a:srgbClr val="000000"/>
                        </a:solidFill>
                        <a:latin typeface="Cambria Math" panose="02040503050406030204" pitchFamily="18" charset="0"/>
                      </a:rPr>
                      <m:t>𝑃</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𝐴</m:t>
                    </m:r>
                    <m:r>
                      <a:rPr lang="vi-VN" sz="3500" i="1" smtClean="0">
                        <a:solidFill>
                          <a:srgbClr val="000000"/>
                        </a:solidFill>
                        <a:latin typeface="Cambria Math" panose="02040503050406030204" pitchFamily="18" charset="0"/>
                      </a:rPr>
                      <m:t>)= </m:t>
                    </m:r>
                    <m:r>
                      <a:rPr lang="vi-VN" sz="3500" i="1" smtClean="0">
                        <a:solidFill>
                          <a:srgbClr val="000000"/>
                        </a:solidFill>
                        <a:latin typeface="Cambria Math" panose="02040503050406030204" pitchFamily="18" charset="0"/>
                      </a:rPr>
                      <m:t>0</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37</m:t>
                    </m:r>
                    <m:r>
                      <a:rPr lang="vi-VN" sz="3500" i="1" smtClean="0">
                        <a:solidFill>
                          <a:srgbClr val="000000"/>
                        </a:solidFill>
                        <a:latin typeface="Cambria Math" panose="02040503050406030204" pitchFamily="18" charset="0"/>
                      </a:rPr>
                      <m:t>% = </m:t>
                    </m:r>
                    <m:r>
                      <a:rPr lang="vi-VN" sz="3500" i="1" smtClean="0">
                        <a:solidFill>
                          <a:srgbClr val="000000"/>
                        </a:solidFill>
                        <a:latin typeface="Cambria Math" panose="02040503050406030204" pitchFamily="18" charset="0"/>
                      </a:rPr>
                      <m:t>0</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0037</m:t>
                    </m:r>
                    <m:r>
                      <a:rPr lang="vi-VN" sz="3500" i="1" smtClean="0">
                        <a:solidFill>
                          <a:srgbClr val="000000"/>
                        </a:solidFill>
                        <a:latin typeface="Cambria Math" panose="02040503050406030204" pitchFamily="18" charset="0"/>
                      </a:rPr>
                      <m:t>; </m:t>
                    </m:r>
                    <m:r>
                      <a:rPr lang="vi-VN" sz="3500" i="1" smtClean="0">
                        <a:solidFill>
                          <a:srgbClr val="000000"/>
                        </a:solidFill>
                        <a:latin typeface="Cambria Math" panose="02040503050406030204" pitchFamily="18" charset="0"/>
                      </a:rPr>
                      <m:t>𝑃</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𝐵</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29</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0</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29</m:t>
                    </m:r>
                    <m:r>
                      <a:rPr lang="vi-VN" sz="3500" i="1" smtClean="0">
                        <a:solidFill>
                          <a:srgbClr val="000000"/>
                        </a:solidFill>
                        <a:latin typeface="Cambria Math" panose="02040503050406030204" pitchFamily="18" charset="0"/>
                      </a:rPr>
                      <m:t>;</m:t>
                    </m:r>
                  </m:oMath>
                </a14:m>
                <a:r>
                  <a:rPr lang="vi-VN" sz="3500">
                    <a:solidFill>
                      <a:srgbClr val="000000"/>
                    </a:solidFill>
                  </a:rPr>
                  <a:t> </a:t>
                </a:r>
                <a:endParaRPr lang="en-US" sz="3500" smtClean="0">
                  <a:solidFill>
                    <a:srgbClr val="000000"/>
                  </a:solidFill>
                </a:endParaRPr>
              </a:p>
              <a:p>
                <a:pPr algn="just">
                  <a:lnSpc>
                    <a:spcPct val="150000"/>
                  </a:lnSpc>
                </a:pPr>
                <a:r>
                  <a:rPr lang="vi-VN" sz="3500" smtClean="0">
                    <a:solidFill>
                      <a:srgbClr val="000000"/>
                    </a:solidFill>
                  </a:rPr>
                  <a:t>suy </a:t>
                </a:r>
                <a:r>
                  <a:rPr lang="vi-VN" sz="3500">
                    <a:solidFill>
                      <a:srgbClr val="000000"/>
                    </a:solidFill>
                  </a:rPr>
                  <a:t>ra </a:t>
                </a:r>
                <a14:m>
                  <m:oMath xmlns:m="http://schemas.openxmlformats.org/officeDocument/2006/math">
                    <m:r>
                      <a:rPr lang="vi-VN" sz="3500" i="1" smtClean="0">
                        <a:solidFill>
                          <a:srgbClr val="000000"/>
                        </a:solidFill>
                        <a:latin typeface="Cambria Math" panose="02040503050406030204" pitchFamily="18" charset="0"/>
                      </a:rPr>
                      <m:t>𝑃</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𝐴</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𝑃</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𝐵</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0</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0037</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0</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29</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0</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001073</m:t>
                    </m:r>
                  </m:oMath>
                </a14:m>
                <a:r>
                  <a:rPr lang="vi-VN" sz="3500">
                    <a:solidFill>
                      <a:srgbClr val="000000"/>
                    </a:solidFill>
                  </a:rPr>
                  <a:t>. </a:t>
                </a:r>
                <a:endParaRPr lang="en-US" sz="3500" smtClean="0">
                  <a:solidFill>
                    <a:srgbClr val="000000"/>
                  </a:solidFill>
                </a:endParaRPr>
              </a:p>
            </p:txBody>
          </p:sp>
        </mc:Choice>
        <mc:Fallback>
          <p:sp>
            <p:nvSpPr>
              <p:cNvPr id="9" name="Rectangle 8"/>
              <p:cNvSpPr>
                <a:spLocks noRot="1" noChangeAspect="1" noMove="1" noResize="1" noEditPoints="1" noAdjustHandles="1" noChangeArrowheads="1" noChangeShapeType="1" noTextEdit="1"/>
              </p:cNvSpPr>
              <p:nvPr/>
            </p:nvSpPr>
            <p:spPr>
              <a:xfrm>
                <a:off x="905377" y="4856483"/>
                <a:ext cx="17382623" cy="4939814"/>
              </a:xfrm>
              <a:prstGeom prst="rect">
                <a:avLst/>
              </a:prstGeom>
              <a:blipFill>
                <a:blip r:embed="rId2"/>
                <a:stretch>
                  <a:fillRect l="-1052" b="-1605"/>
                </a:stretch>
              </a:blipFill>
            </p:spPr>
            <p:txBody>
              <a:bodyPr/>
              <a:lstStyle/>
              <a:p>
                <a:r>
                  <a:rPr lang="en-US">
                    <a:noFill/>
                  </a:rPr>
                  <a:t> </a:t>
                </a:r>
              </a:p>
            </p:txBody>
          </p:sp>
        </mc:Fallback>
      </mc:AlternateContent>
      <p:sp>
        <p:nvSpPr>
          <p:cNvPr id="22" name="Rectangle 21"/>
          <p:cNvSpPr/>
          <p:nvPr/>
        </p:nvSpPr>
        <p:spPr>
          <a:xfrm>
            <a:off x="8613645" y="4210152"/>
            <a:ext cx="10567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5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35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0" name="Picture 9"/>
          <p:cNvPicPr>
            <a:picLocks noChangeAspect="1"/>
          </p:cNvPicPr>
          <p:nvPr/>
        </p:nvPicPr>
        <p:blipFill>
          <a:blip r:embed="rId3"/>
          <a:stretch>
            <a:fillRect/>
          </a:stretch>
        </p:blipFill>
        <p:spPr>
          <a:xfrm>
            <a:off x="15486896" y="3814046"/>
            <a:ext cx="2005016" cy="1734029"/>
          </a:xfrm>
          <a:prstGeom prst="rect">
            <a:avLst/>
          </a:prstGeom>
        </p:spPr>
      </p:pic>
    </p:spTree>
    <p:extLst>
      <p:ext uri="{BB962C8B-B14F-4D97-AF65-F5344CB8AC3E}">
        <p14:creationId xmlns:p14="http://schemas.microsoft.com/office/powerpoint/2010/main" val="2795602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wipe(down)">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wipe(down)">
                                      <p:cBhvr>
                                        <p:cTn id="29" dur="500"/>
                                        <p:tgtEl>
                                          <p:spTgt spid="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wipe(left)">
                                      <p:cBhvr>
                                        <p:cTn id="34" dur="500"/>
                                        <p:tgtEl>
                                          <p:spTgt spid="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randombar(horizontal)">
                                      <p:cBhvr>
                                        <p:cTn id="39" dur="500"/>
                                        <p:tgtEl>
                                          <p:spTgt spid="9">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9">
                                            <p:txEl>
                                              <p:pRg st="5" end="5"/>
                                            </p:txEl>
                                          </p:spTgt>
                                        </p:tgtEl>
                                        <p:attrNameLst>
                                          <p:attrName>style.visibility</p:attrName>
                                        </p:attrNameLst>
                                      </p:cBhvr>
                                      <p:to>
                                        <p:strVal val="visible"/>
                                      </p:to>
                                    </p:set>
                                    <p:animEffect transition="in" filter="barn(inVertical)">
                                      <p:cBhvr>
                                        <p:cTn id="44"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224590" y="222584"/>
            <a:ext cx="17834810" cy="9829800"/>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FEF3C6"/>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500" b="0" i="0" u="none" strike="noStrike" kern="1200" cap="none" spc="0" normalizeH="0" baseline="0" noProof="0">
                <a:ln>
                  <a:noFill/>
                </a:ln>
                <a:solidFill>
                  <a:prstClr val="black"/>
                </a:solidFill>
                <a:effectLst/>
                <a:uLnTx/>
                <a:uFillTx/>
                <a:latin typeface="Calibri"/>
                <a:ea typeface="+mn-ea"/>
                <a:cs typeface="+mn-cs"/>
              </a:endParaRPr>
            </a:p>
          </p:txBody>
        </p:sp>
      </p:grpSp>
      <p:sp>
        <p:nvSpPr>
          <p:cNvPr id="36" name="Rectangle 35"/>
          <p:cNvSpPr/>
          <p:nvPr/>
        </p:nvSpPr>
        <p:spPr>
          <a:xfrm>
            <a:off x="909388" y="495300"/>
            <a:ext cx="16468224" cy="3539430"/>
          </a:xfrm>
          <a:prstGeom prst="rect">
            <a:avLst/>
          </a:prstGeom>
        </p:spPr>
        <p:txBody>
          <a:bodyPr wrap="square">
            <a:spAutoFit/>
          </a:bodyPr>
          <a:lstStyle/>
          <a:p>
            <a:pPr marL="0" marR="0" lvl="0" indent="0" algn="just" defTabSz="914400" rtl="0" eaLnBrk="1" fontAlgn="auto" latinLnBrk="0" hangingPunct="1">
              <a:lnSpc>
                <a:spcPct val="160000"/>
              </a:lnSpc>
              <a:spcBef>
                <a:spcPts val="0"/>
              </a:spcBef>
              <a:spcAft>
                <a:spcPts val="0"/>
              </a:spcAft>
              <a:buClrTx/>
              <a:buSzTx/>
              <a:buFontTx/>
              <a:buNone/>
              <a:tabLst/>
              <a:defRPr/>
            </a:pPr>
            <a:r>
              <a:rPr kumimoji="0" lang="en-US" sz="35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Ví dụ </a:t>
            </a:r>
            <a:r>
              <a:rPr kumimoji="0" lang="en-US" sz="35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2. </a:t>
            </a:r>
            <a:r>
              <a:rPr kumimoji="0" lang="vi-VN" sz="35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Số liệu thống kê tại một vùng cho thấy trong các vụ tai nạn ô tô có 0,37% người tử vong; 29% người không thắt dây an toàn và 0,28% người không thắt dây an toàn và tử vong. Chứng tỏ rằng việc không thắt dây an toàn khi lái xe và nguy cơ tử vong khi gặp tai nạn có liên quan với nhau.</a:t>
            </a:r>
          </a:p>
        </p:txBody>
      </p:sp>
      <mc:AlternateContent xmlns:mc="http://schemas.openxmlformats.org/markup-compatibility/2006">
        <mc:Choice xmlns:a14="http://schemas.microsoft.com/office/drawing/2010/main" Requires="a14">
          <p:sp>
            <p:nvSpPr>
              <p:cNvPr id="9" name="Rectangle 8"/>
              <p:cNvSpPr/>
              <p:nvPr/>
            </p:nvSpPr>
            <p:spPr>
              <a:xfrm>
                <a:off x="909388" y="5277592"/>
                <a:ext cx="16315823" cy="3531929"/>
              </a:xfrm>
              <a:prstGeom prst="rect">
                <a:avLst/>
              </a:prstGeom>
            </p:spPr>
            <p:txBody>
              <a:bodyPr wrap="square">
                <a:spAutoFit/>
              </a:bodyPr>
              <a:lstStyle/>
              <a:p>
                <a:pPr lvl="0" algn="just">
                  <a:lnSpc>
                    <a:spcPct val="150000"/>
                  </a:lnSpc>
                  <a:spcBef>
                    <a:spcPts val="600"/>
                  </a:spcBef>
                  <a:spcAft>
                    <a:spcPts val="600"/>
                  </a:spcAft>
                  <a:defRPr/>
                </a:pPr>
                <a:r>
                  <a:rPr lang="vi-VN" sz="3500">
                    <a:solidFill>
                      <a:srgbClr val="000000"/>
                    </a:solidFill>
                  </a:rPr>
                  <a:t>Mặt </a:t>
                </a:r>
                <a:r>
                  <a:rPr lang="vi-VN" sz="3500">
                    <a:solidFill>
                      <a:srgbClr val="000000"/>
                    </a:solidFill>
                  </a:rPr>
                  <a:t>khác </a:t>
                </a:r>
                <a14:m>
                  <m:oMath xmlns:m="http://schemas.openxmlformats.org/officeDocument/2006/math">
                    <m:r>
                      <a:rPr lang="vi-VN" sz="3500" i="1">
                        <a:solidFill>
                          <a:srgbClr val="000000"/>
                        </a:solidFill>
                        <a:latin typeface="Cambria Math" panose="02040503050406030204" pitchFamily="18" charset="0"/>
                      </a:rPr>
                      <m:t>𝑃</m:t>
                    </m:r>
                    <m:r>
                      <a:rPr lang="vi-VN" sz="3500" i="1">
                        <a:solidFill>
                          <a:srgbClr val="000000"/>
                        </a:solidFill>
                        <a:latin typeface="Cambria Math" panose="02040503050406030204" pitchFamily="18" charset="0"/>
                      </a:rPr>
                      <m:t>(</m:t>
                    </m:r>
                    <m:r>
                      <a:rPr lang="vi-VN" sz="3500" i="1">
                        <a:solidFill>
                          <a:srgbClr val="000000"/>
                        </a:solidFill>
                        <a:latin typeface="Cambria Math" panose="02040503050406030204" pitchFamily="18" charset="0"/>
                      </a:rPr>
                      <m:t>𝐴𝐵</m:t>
                    </m:r>
                    <m:r>
                      <a:rPr lang="vi-VN" sz="3500" i="1">
                        <a:solidFill>
                          <a:srgbClr val="000000"/>
                        </a:solidFill>
                        <a:latin typeface="Cambria Math" panose="02040503050406030204" pitchFamily="18" charset="0"/>
                      </a:rPr>
                      <m:t>) = 0,28% = 0,0028.</m:t>
                    </m:r>
                  </m:oMath>
                </a14:m>
                <a:endParaRPr lang="vi-VN" sz="3500">
                  <a:solidFill>
                    <a:srgbClr val="000000"/>
                  </a:solidFill>
                </a:endParaRPr>
              </a:p>
              <a:p>
                <a:pPr lvl="0" algn="just">
                  <a:lnSpc>
                    <a:spcPct val="150000"/>
                  </a:lnSpc>
                  <a:spcBef>
                    <a:spcPts val="600"/>
                  </a:spcBef>
                  <a:spcAft>
                    <a:spcPts val="600"/>
                  </a:spcAft>
                  <a:defRPr/>
                </a:pPr>
                <a:r>
                  <a:rPr lang="vi-VN" sz="3500">
                    <a:solidFill>
                      <a:srgbClr val="000000"/>
                    </a:solidFill>
                  </a:rPr>
                  <a:t>V</a:t>
                </a:r>
                <a:r>
                  <a:rPr lang="en-US" sz="3500">
                    <a:solidFill>
                      <a:srgbClr val="000000"/>
                    </a:solidFill>
                    <a:latin typeface="Arial" panose="020B0604020202020204" pitchFamily="34" charset="0"/>
                    <a:cs typeface="Arial" panose="020B0604020202020204" pitchFamily="34" charset="0"/>
                  </a:rPr>
                  <a:t>ì</a:t>
                </a:r>
                <a:r>
                  <a:rPr lang="vi-VN" sz="3500">
                    <a:solidFill>
                      <a:srgbClr val="000000"/>
                    </a:solidFill>
                  </a:rPr>
                  <a:t> </a:t>
                </a:r>
                <a14:m>
                  <m:oMath xmlns:m="http://schemas.openxmlformats.org/officeDocument/2006/math">
                    <m:r>
                      <a:rPr lang="vi-VN" sz="3500" i="1">
                        <a:solidFill>
                          <a:srgbClr val="000000"/>
                        </a:solidFill>
                        <a:latin typeface="Cambria Math" panose="02040503050406030204" pitchFamily="18" charset="0"/>
                      </a:rPr>
                      <m:t>𝑃</m:t>
                    </m:r>
                    <m:r>
                      <a:rPr lang="vi-VN" sz="3500" i="1">
                        <a:solidFill>
                          <a:srgbClr val="000000"/>
                        </a:solidFill>
                        <a:latin typeface="Cambria Math" panose="02040503050406030204" pitchFamily="18" charset="0"/>
                      </a:rPr>
                      <m:t>(</m:t>
                    </m:r>
                    <m:r>
                      <a:rPr lang="vi-VN" sz="3500" i="1">
                        <a:solidFill>
                          <a:srgbClr val="000000"/>
                        </a:solidFill>
                        <a:latin typeface="Cambria Math" panose="02040503050406030204" pitchFamily="18" charset="0"/>
                      </a:rPr>
                      <m:t>𝐴𝐵</m:t>
                    </m:r>
                    <m:r>
                      <a:rPr lang="vi-VN" sz="3500" i="1">
                        <a:solidFill>
                          <a:srgbClr val="000000"/>
                        </a:solidFill>
                        <a:latin typeface="Cambria Math" panose="02040503050406030204" pitchFamily="18" charset="0"/>
                      </a:rPr>
                      <m:t>) ≠ </m:t>
                    </m:r>
                    <m:r>
                      <a:rPr lang="vi-VN" sz="3500" i="1">
                        <a:solidFill>
                          <a:srgbClr val="000000"/>
                        </a:solidFill>
                        <a:latin typeface="Cambria Math" panose="02040503050406030204" pitchFamily="18" charset="0"/>
                      </a:rPr>
                      <m:t>𝑃</m:t>
                    </m:r>
                    <m:r>
                      <a:rPr lang="vi-VN" sz="3500" i="1">
                        <a:solidFill>
                          <a:srgbClr val="000000"/>
                        </a:solidFill>
                        <a:latin typeface="Cambria Math" panose="02040503050406030204" pitchFamily="18" charset="0"/>
                      </a:rPr>
                      <m:t>(</m:t>
                    </m:r>
                    <m:r>
                      <a:rPr lang="vi-VN" sz="3500" i="1">
                        <a:solidFill>
                          <a:srgbClr val="000000"/>
                        </a:solidFill>
                        <a:latin typeface="Cambria Math" panose="02040503050406030204" pitchFamily="18" charset="0"/>
                      </a:rPr>
                      <m:t>𝐴</m:t>
                    </m:r>
                    <m:r>
                      <a:rPr lang="vi-VN" sz="3500" i="1">
                        <a:solidFill>
                          <a:srgbClr val="000000"/>
                        </a:solidFill>
                        <a:latin typeface="Cambria Math" panose="02040503050406030204" pitchFamily="18" charset="0"/>
                      </a:rPr>
                      <m:t>)</m:t>
                    </m:r>
                    <m:r>
                      <a:rPr lang="vi-VN" sz="3500" i="1">
                        <a:solidFill>
                          <a:srgbClr val="000000"/>
                        </a:solidFill>
                        <a:latin typeface="Cambria Math" panose="02040503050406030204" pitchFamily="18" charset="0"/>
                      </a:rPr>
                      <m:t>𝑃</m:t>
                    </m:r>
                    <m:r>
                      <a:rPr lang="vi-VN" sz="3500" i="1">
                        <a:solidFill>
                          <a:srgbClr val="000000"/>
                        </a:solidFill>
                        <a:latin typeface="Cambria Math" panose="02040503050406030204" pitchFamily="18" charset="0"/>
                      </a:rPr>
                      <m:t>(</m:t>
                    </m:r>
                    <m:r>
                      <a:rPr lang="vi-VN" sz="3500" i="1">
                        <a:solidFill>
                          <a:srgbClr val="000000"/>
                        </a:solidFill>
                        <a:latin typeface="Cambria Math" panose="02040503050406030204" pitchFamily="18" charset="0"/>
                      </a:rPr>
                      <m:t>𝐵</m:t>
                    </m:r>
                    <m:r>
                      <a:rPr lang="en-US" sz="3500" i="1">
                        <a:solidFill>
                          <a:srgbClr val="000000"/>
                        </a:solidFill>
                        <a:latin typeface="Cambria Math" panose="02040503050406030204" pitchFamily="18" charset="0"/>
                      </a:rPr>
                      <m:t>)</m:t>
                    </m:r>
                  </m:oMath>
                </a14:m>
                <a:r>
                  <a:rPr lang="vi-VN" sz="3500">
                    <a:solidFill>
                      <a:srgbClr val="000000"/>
                    </a:solidFill>
                  </a:rPr>
                  <a:t> nên hai biến cố </a:t>
                </a:r>
                <a14:m>
                  <m:oMath xmlns:m="http://schemas.openxmlformats.org/officeDocument/2006/math">
                    <m:r>
                      <a:rPr lang="vi-VN" sz="3500" i="1">
                        <a:solidFill>
                          <a:srgbClr val="000000"/>
                        </a:solidFill>
                        <a:latin typeface="Cambria Math" panose="02040503050406030204" pitchFamily="18" charset="0"/>
                      </a:rPr>
                      <m:t>𝐴</m:t>
                    </m:r>
                  </m:oMath>
                </a14:m>
                <a:r>
                  <a:rPr lang="vi-VN" sz="3500">
                    <a:solidFill>
                      <a:srgbClr val="000000"/>
                    </a:solidFill>
                  </a:rPr>
                  <a:t> và </a:t>
                </a:r>
                <a14:m>
                  <m:oMath xmlns:m="http://schemas.openxmlformats.org/officeDocument/2006/math">
                    <m:r>
                      <a:rPr lang="vi-VN" sz="3500" i="1">
                        <a:solidFill>
                          <a:srgbClr val="000000"/>
                        </a:solidFill>
                        <a:latin typeface="Cambria Math" panose="02040503050406030204" pitchFamily="18" charset="0"/>
                      </a:rPr>
                      <m:t>𝐵</m:t>
                    </m:r>
                  </m:oMath>
                </a14:m>
                <a:r>
                  <a:rPr lang="vi-VN" sz="3500">
                    <a:solidFill>
                      <a:srgbClr val="000000"/>
                    </a:solidFill>
                  </a:rPr>
                  <a:t> không độc lập.</a:t>
                </a:r>
              </a:p>
              <a:p>
                <a:pPr lvl="0" algn="just">
                  <a:lnSpc>
                    <a:spcPct val="150000"/>
                  </a:lnSpc>
                  <a:spcBef>
                    <a:spcPts val="600"/>
                  </a:spcBef>
                  <a:spcAft>
                    <a:spcPts val="600"/>
                  </a:spcAft>
                  <a:defRPr/>
                </a:pPr>
                <a:r>
                  <a:rPr lang="vi-VN" sz="3500">
                    <a:solidFill>
                      <a:srgbClr val="000000"/>
                    </a:solidFill>
                  </a:rPr>
                  <a:t>Vậy việc không thắt dây an toàn khi lái xe có liên quan tới nguy cơ tử vong khi gặp tai nạn</a:t>
                </a:r>
                <a:r>
                  <a:rPr lang="vi-VN" sz="3500">
                    <a:solidFill>
                      <a:srgbClr val="000000"/>
                    </a:solidFill>
                  </a:rPr>
                  <a:t>.</a:t>
                </a:r>
                <a:endParaRPr lang="vi-VN" sz="3500">
                  <a:solidFill>
                    <a:srgbClr val="000000"/>
                  </a:solidFill>
                </a:endParaRPr>
              </a:p>
            </p:txBody>
          </p:sp>
        </mc:Choice>
        <mc:Fallback>
          <p:sp>
            <p:nvSpPr>
              <p:cNvPr id="9" name="Rectangle 8"/>
              <p:cNvSpPr>
                <a:spLocks noRot="1" noChangeAspect="1" noMove="1" noResize="1" noEditPoints="1" noAdjustHandles="1" noChangeArrowheads="1" noChangeShapeType="1" noTextEdit="1"/>
              </p:cNvSpPr>
              <p:nvPr/>
            </p:nvSpPr>
            <p:spPr>
              <a:xfrm>
                <a:off x="909388" y="5277592"/>
                <a:ext cx="16315823" cy="3531929"/>
              </a:xfrm>
              <a:prstGeom prst="rect">
                <a:avLst/>
              </a:prstGeom>
              <a:blipFill>
                <a:blip r:embed="rId2"/>
                <a:stretch>
                  <a:fillRect l="-1083" r="-1083" b="-5354"/>
                </a:stretch>
              </a:blipFill>
            </p:spPr>
            <p:txBody>
              <a:bodyPr/>
              <a:lstStyle/>
              <a:p>
                <a:r>
                  <a:rPr lang="en-US">
                    <a:noFill/>
                  </a:rPr>
                  <a:t> </a:t>
                </a:r>
              </a:p>
            </p:txBody>
          </p:sp>
        </mc:Fallback>
      </mc:AlternateContent>
      <p:sp>
        <p:nvSpPr>
          <p:cNvPr id="22" name="Rectangle 21"/>
          <p:cNvSpPr/>
          <p:nvPr/>
        </p:nvSpPr>
        <p:spPr>
          <a:xfrm>
            <a:off x="8613645" y="4210152"/>
            <a:ext cx="10567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5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35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0" name="Picture 9"/>
          <p:cNvPicPr>
            <a:picLocks noChangeAspect="1"/>
          </p:cNvPicPr>
          <p:nvPr/>
        </p:nvPicPr>
        <p:blipFill>
          <a:blip r:embed="rId3"/>
          <a:stretch>
            <a:fillRect/>
          </a:stretch>
        </p:blipFill>
        <p:spPr>
          <a:xfrm>
            <a:off x="15486896" y="3814046"/>
            <a:ext cx="2005016" cy="1734029"/>
          </a:xfrm>
          <a:prstGeom prst="rect">
            <a:avLst/>
          </a:prstGeom>
        </p:spPr>
      </p:pic>
    </p:spTree>
    <p:extLst>
      <p:ext uri="{BB962C8B-B14F-4D97-AF65-F5344CB8AC3E}">
        <p14:creationId xmlns:p14="http://schemas.microsoft.com/office/powerpoint/2010/main" val="257430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39416"/>
            <a:ext cx="17197032" cy="9296400"/>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8" name="Picture 27"/>
          <p:cNvPicPr>
            <a:picLocks noChangeAspect="1"/>
          </p:cNvPicPr>
          <p:nvPr/>
        </p:nvPicPr>
        <p:blipFill>
          <a:blip r:embed="rId2"/>
          <a:stretch>
            <a:fillRect/>
          </a:stretch>
        </p:blipFill>
        <p:spPr>
          <a:xfrm>
            <a:off x="16181596" y="5617959"/>
            <a:ext cx="1417520" cy="2040141"/>
          </a:xfrm>
          <a:prstGeom prst="rect">
            <a:avLst/>
          </a:prstGeom>
        </p:spPr>
      </p:pic>
      <p:grpSp>
        <p:nvGrpSpPr>
          <p:cNvPr id="10" name="Group 9"/>
          <p:cNvGrpSpPr/>
          <p:nvPr/>
        </p:nvGrpSpPr>
        <p:grpSpPr>
          <a:xfrm>
            <a:off x="5875495" y="495300"/>
            <a:ext cx="6537007" cy="1486702"/>
            <a:chOff x="6019800" y="466874"/>
            <a:chExt cx="6537007" cy="1486702"/>
          </a:xfrm>
        </p:grpSpPr>
        <p:grpSp>
          <p:nvGrpSpPr>
            <p:cNvPr id="11" name="Group 5"/>
            <p:cNvGrpSpPr/>
            <p:nvPr/>
          </p:nvGrpSpPr>
          <p:grpSpPr>
            <a:xfrm>
              <a:off x="6019800" y="466874"/>
              <a:ext cx="6537007" cy="1486702"/>
              <a:chOff x="0" y="-47625"/>
              <a:chExt cx="1721681" cy="391560"/>
            </a:xfrm>
          </p:grpSpPr>
          <p:sp>
            <p:nvSpPr>
              <p:cNvPr id="13" name="Freeform 6"/>
              <p:cNvSpPr/>
              <p:nvPr/>
            </p:nvSpPr>
            <p:spPr>
              <a:xfrm>
                <a:off x="202785" y="27003"/>
                <a:ext cx="1224217" cy="316907"/>
              </a:xfrm>
              <a:custGeom>
                <a:avLst/>
                <a:gdLst/>
                <a:ahLst/>
                <a:cxnLst/>
                <a:rect l="l" t="t" r="r" b="b"/>
                <a:pathLst>
                  <a:path w="1721681" h="343935">
                    <a:moveTo>
                      <a:pt x="60400" y="0"/>
                    </a:moveTo>
                    <a:lnTo>
                      <a:pt x="1661281" y="0"/>
                    </a:lnTo>
                    <a:cubicBezTo>
                      <a:pt x="1694639" y="0"/>
                      <a:pt x="1721681" y="27042"/>
                      <a:pt x="1721681" y="60400"/>
                    </a:cubicBezTo>
                    <a:lnTo>
                      <a:pt x="1721681" y="283534"/>
                    </a:lnTo>
                    <a:cubicBezTo>
                      <a:pt x="1721681" y="316893"/>
                      <a:pt x="1694639" y="343935"/>
                      <a:pt x="1661281" y="343935"/>
                    </a:cubicBezTo>
                    <a:lnTo>
                      <a:pt x="60400" y="343935"/>
                    </a:lnTo>
                    <a:cubicBezTo>
                      <a:pt x="27042" y="343935"/>
                      <a:pt x="0" y="316893"/>
                      <a:pt x="0" y="283534"/>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15" name="TextBox 7"/>
              <p:cNvSpPr txBox="1"/>
              <p:nvPr/>
            </p:nvSpPr>
            <p:spPr>
              <a:xfrm>
                <a:off x="0" y="-47625"/>
                <a:ext cx="1721681" cy="391560"/>
              </a:xfrm>
              <a:prstGeom prst="rect">
                <a:avLst/>
              </a:prstGeom>
            </p:spPr>
            <p:txBody>
              <a:bodyPr lIns="50800" tIns="50800" rIns="50800" bIns="50800" rtlCol="0" anchor="ctr"/>
              <a:lstStyle/>
              <a:p>
                <a:pPr algn="ctr">
                  <a:lnSpc>
                    <a:spcPts val="2659"/>
                  </a:lnSpc>
                </a:pPr>
                <a:endParaRPr/>
              </a:p>
            </p:txBody>
          </p:sp>
        </p:grpSp>
        <p:sp>
          <p:nvSpPr>
            <p:cNvPr id="12" name="TextBox 11"/>
            <p:cNvSpPr txBox="1"/>
            <p:nvPr/>
          </p:nvSpPr>
          <p:spPr>
            <a:xfrm>
              <a:off x="6569881" y="1018581"/>
              <a:ext cx="5244340" cy="756617"/>
            </a:xfrm>
            <a:prstGeom prst="rect">
              <a:avLst/>
            </a:prstGeom>
          </p:spPr>
          <p:txBody>
            <a:bodyPr wrap="square" lIns="0" tIns="0" rIns="0" bIns="0" rtlCol="0" anchor="t">
              <a:spAutoFit/>
            </a:bodyPr>
            <a:lstStyle/>
            <a:p>
              <a:pPr algn="ctr">
                <a:lnSpc>
                  <a:spcPts val="5915"/>
                </a:lnSpc>
              </a:pPr>
              <a:r>
                <a:rPr lang="en-US" sz="5500" b="1" smtClean="0">
                  <a:solidFill>
                    <a:srgbClr val="495324"/>
                  </a:solidFill>
                  <a:latin typeface="Arial" panose="020B0604020202020204" pitchFamily="34" charset="0"/>
                  <a:ea typeface="More Sugar Bold"/>
                  <a:cs typeface="Arial" panose="020B0604020202020204" pitchFamily="34" charset="0"/>
                </a:rPr>
                <a:t>Luyện tập </a:t>
              </a:r>
              <a:r>
                <a:rPr lang="en-US" sz="5500" b="1" smtClean="0">
                  <a:solidFill>
                    <a:srgbClr val="495324"/>
                  </a:solidFill>
                  <a:latin typeface="Arial" panose="020B0604020202020204" pitchFamily="34" charset="0"/>
                  <a:ea typeface="More Sugar Bold"/>
                  <a:cs typeface="Arial" panose="020B0604020202020204" pitchFamily="34" charset="0"/>
                </a:rPr>
                <a:t>2</a:t>
              </a:r>
              <a:endParaRPr lang="en-US" sz="5500" b="1">
                <a:solidFill>
                  <a:srgbClr val="495324"/>
                </a:solidFill>
                <a:latin typeface="Arial" panose="020B0604020202020204" pitchFamily="34" charset="0"/>
                <a:ea typeface="More Sugar Bold"/>
                <a:cs typeface="Arial" panose="020B0604020202020204" pitchFamily="34" charset="0"/>
              </a:endParaRPr>
            </a:p>
          </p:txBody>
        </p:sp>
      </p:grpSp>
      <p:sp>
        <p:nvSpPr>
          <p:cNvPr id="5" name="Rectangle 4"/>
          <p:cNvSpPr/>
          <p:nvPr/>
        </p:nvSpPr>
        <p:spPr>
          <a:xfrm>
            <a:off x="872525" y="2107795"/>
            <a:ext cx="16542948" cy="3416705"/>
          </a:xfrm>
          <a:prstGeom prst="rect">
            <a:avLst/>
          </a:prstGeom>
        </p:spPr>
        <p:txBody>
          <a:bodyPr wrap="square">
            <a:spAutoFit/>
          </a:bodyPr>
          <a:lstStyle/>
          <a:p>
            <a:pPr algn="just">
              <a:lnSpc>
                <a:spcPct val="150000"/>
              </a:lnSpc>
            </a:pPr>
            <a:r>
              <a:rPr lang="vi-VN" sz="3700">
                <a:solidFill>
                  <a:schemeClr val="bg1"/>
                </a:solidFill>
              </a:rPr>
              <a:t>Để nghiên cứu mối liên quan giữa thói quen hút thuốc lá với bệnh viêm phổi, nhà nghiên cứu chọn một nhóm 5 000 người đàn ông. Với mỗi người trong nhóm, nhà nghiên cứu kiểm tra xem họ có nghiện thuốc lá và có bị viêm phổi hay không. Kết quả được thống kê trong bảng </a:t>
            </a:r>
            <a:r>
              <a:rPr lang="vi-VN" sz="3700">
                <a:solidFill>
                  <a:schemeClr val="bg1"/>
                </a:solidFill>
              </a:rPr>
              <a:t>sau</a:t>
            </a:r>
            <a:r>
              <a:rPr lang="vi-VN" sz="3700" smtClean="0">
                <a:solidFill>
                  <a:schemeClr val="bg1"/>
                </a:solidFill>
              </a:rPr>
              <a:t>:</a:t>
            </a:r>
            <a:endParaRPr lang="en-US" sz="3700">
              <a:solidFill>
                <a:schemeClr val="bg1"/>
              </a:solidFill>
            </a:endParaRPr>
          </a:p>
        </p:txBody>
      </p:sp>
      <p:sp>
        <p:nvSpPr>
          <p:cNvPr id="6" name="Rectangle 5"/>
          <p:cNvSpPr/>
          <p:nvPr/>
        </p:nvSpPr>
        <p:spPr>
          <a:xfrm>
            <a:off x="838199" y="7991207"/>
            <a:ext cx="16577273" cy="1800493"/>
          </a:xfrm>
          <a:prstGeom prst="rect">
            <a:avLst/>
          </a:prstGeom>
        </p:spPr>
        <p:txBody>
          <a:bodyPr wrap="square">
            <a:spAutoFit/>
          </a:bodyPr>
          <a:lstStyle/>
          <a:p>
            <a:pPr lvl="0" algn="just">
              <a:lnSpc>
                <a:spcPct val="150000"/>
              </a:lnSpc>
            </a:pPr>
            <a:r>
              <a:rPr lang="en-US" sz="3700">
                <a:solidFill>
                  <a:prstClr val="white"/>
                </a:solidFill>
                <a:latin typeface="Arial" panose="020B0604020202020204" pitchFamily="34" charset="0"/>
                <a:cs typeface="Arial" panose="020B0604020202020204" pitchFamily="34" charset="0"/>
              </a:rPr>
              <a:t>Từ bảng thống kê trên, hãy chứng tỏ rằng việc nghiện thuốc lá và mắc bệnh viêm phổi có liên quan với nhau.</a:t>
            </a:r>
            <a:endParaRPr lang="en-US" sz="3700">
              <a:solidFill>
                <a:prstClr val="white"/>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963848" y="5789245"/>
            <a:ext cx="10167795" cy="2097455"/>
          </a:xfrm>
          <a:prstGeom prst="rect">
            <a:avLst/>
          </a:prstGeom>
        </p:spPr>
      </p:pic>
    </p:spTree>
    <p:extLst>
      <p:ext uri="{BB962C8B-B14F-4D97-AF65-F5344CB8AC3E}">
        <p14:creationId xmlns:p14="http://schemas.microsoft.com/office/powerpoint/2010/main" val="224225193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272716" y="250658"/>
            <a:ext cx="17754600" cy="9753600"/>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Rectangle 13"/>
          <p:cNvSpPr/>
          <p:nvPr/>
        </p:nvSpPr>
        <p:spPr>
          <a:xfrm>
            <a:off x="8615650" y="588911"/>
            <a:ext cx="10567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500" b="1" i="1" u="sng" strike="noStrike" kern="1200" cap="none" spc="0" normalizeH="0" baseline="0" noProof="0" smtClean="0">
                <a:ln>
                  <a:noFill/>
                </a:ln>
                <a:solidFill>
                  <a:srgbClr val="FFFF00"/>
                </a:solidFill>
                <a:effectLst/>
                <a:uLnTx/>
                <a:uFillTx/>
                <a:latin typeface="Arial" panose="020B0604020202020204" pitchFamily="34" charset="0"/>
                <a:ea typeface="+mn-ea"/>
                <a:cs typeface="Arial"/>
                <a:sym typeface="Arial"/>
              </a:rPr>
              <a:t>Giải</a:t>
            </a:r>
            <a:endParaRPr kumimoji="0" lang="en-US" sz="3500" b="1" i="1" u="sng" strike="noStrike" kern="1200" cap="none" spc="0" normalizeH="0" baseline="0" noProof="0" dirty="0">
              <a:ln>
                <a:noFill/>
              </a:ln>
              <a:solidFill>
                <a:srgbClr val="FFFF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8" name="Rectangle 7"/>
              <p:cNvSpPr/>
              <p:nvPr/>
            </p:nvSpPr>
            <p:spPr>
              <a:xfrm>
                <a:off x="571500" y="1257300"/>
                <a:ext cx="17145000" cy="8622745"/>
              </a:xfrm>
              <a:prstGeom prst="rect">
                <a:avLst/>
              </a:prstGeom>
            </p:spPr>
            <p:txBody>
              <a:bodyPr wrap="square">
                <a:spAutoFit/>
              </a:bodyPr>
              <a:lstStyle/>
              <a:p>
                <a:pPr algn="just">
                  <a:lnSpc>
                    <a:spcPct val="150000"/>
                  </a:lnSpc>
                </a:pPr>
                <a:r>
                  <a:rPr lang="nl-NL" sz="3400" kern="100" smtClean="0">
                    <a:solidFill>
                      <a:schemeClr val="bg1"/>
                    </a:solidFill>
                    <a:latin typeface="Arial" panose="020B0604020202020204" pitchFamily="34" charset="0"/>
                    <a:ea typeface="Calibri" panose="020F0502020204030204" pitchFamily="34" charset="0"/>
                    <a:cs typeface="Arial" panose="020B0604020202020204" pitchFamily="34" charset="0"/>
                  </a:rPr>
                  <a:t>Chọn ngẫu nhiên một người trong </a:t>
                </a:r>
                <a:r>
                  <a:rPr lang="nl-NL" sz="3400" kern="100" smtClean="0">
                    <a:solidFill>
                      <a:schemeClr val="bg1"/>
                    </a:solidFill>
                    <a:latin typeface="Arial" panose="020B0604020202020204" pitchFamily="34" charset="0"/>
                    <a:ea typeface="Calibri" panose="020F0502020204030204" pitchFamily="34" charset="0"/>
                    <a:cs typeface="Arial" panose="020B0604020202020204" pitchFamily="34" charset="0"/>
                  </a:rPr>
                  <a:t>nhóm </a:t>
                </a:r>
                <a14:m>
                  <m:oMath xmlns:m="http://schemas.openxmlformats.org/officeDocument/2006/math">
                    <m:r>
                      <a:rPr lang="nl-NL" sz="3400" i="1" kern="100" smtClean="0">
                        <a:solidFill>
                          <a:schemeClr val="bg1"/>
                        </a:solidFill>
                        <a:latin typeface="Cambria Math" panose="02040503050406030204" pitchFamily="18" charset="0"/>
                        <a:ea typeface="Calibri" panose="020F0502020204030204" pitchFamily="34" charset="0"/>
                        <a:cs typeface="Arial" panose="020B0604020202020204" pitchFamily="34" charset="0"/>
                      </a:rPr>
                      <m:t>5 000 </m:t>
                    </m:r>
                  </m:oMath>
                </a14:m>
                <a:r>
                  <a:rPr lang="nl-NL" sz="3400" kern="100" smtClean="0">
                    <a:solidFill>
                      <a:schemeClr val="bg1"/>
                    </a:solidFill>
                    <a:latin typeface="Arial" panose="020B0604020202020204" pitchFamily="34" charset="0"/>
                    <a:ea typeface="Calibri" panose="020F0502020204030204" pitchFamily="34" charset="0"/>
                    <a:cs typeface="Arial" panose="020B0604020202020204" pitchFamily="34" charset="0"/>
                  </a:rPr>
                  <a:t>người đang xét. Xét các biến cố sau:</a:t>
                </a:r>
                <a:endParaRPr lang="en-US" sz="34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nl-NL" sz="34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nl-NL" sz="34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34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 “Người đó nghiện thuốc lá”</a:t>
                </a:r>
                <a:r>
                  <a:rPr lang="en-US" sz="3400" kern="100" smtClean="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34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r>
                      <a:rPr lang="nl-NL" sz="34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34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“Người đó mắc bệnh viêm phổi”.</a:t>
                </a:r>
                <a:endParaRPr lang="en-US" sz="34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400" kern="100">
                    <a:solidFill>
                      <a:schemeClr val="bg1"/>
                    </a:solidFill>
                    <a:effectLst/>
                    <a:latin typeface="Arial" panose="020B0604020202020204" pitchFamily="34" charset="0"/>
                    <a:ea typeface="Calibri" panose="020F0502020204030204" pitchFamily="34" charset="0"/>
                    <a:cs typeface="Arial" panose="020B0604020202020204" pitchFamily="34" charset="0"/>
                  </a:rPr>
                  <a:t>Khi đó  </a:t>
                </a:r>
                <a14:m>
                  <m:oMath xmlns:m="http://schemas.openxmlformats.org/officeDocument/2006/math">
                    <m:r>
                      <a:rPr lang="nl-NL" sz="34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nl-NL" sz="34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 là biến cố: “Người đó nghiện thuốc là và mắc bệnh viêm phổi”.</a:t>
                </a:r>
                <a:endParaRPr lang="en-US" sz="34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400" kern="100">
                    <a:solidFill>
                      <a:schemeClr val="bg1"/>
                    </a:solidFill>
                    <a:effectLst/>
                    <a:latin typeface="Arial" panose="020B0604020202020204" pitchFamily="34" charset="0"/>
                    <a:ea typeface="Calibri" panose="020F0502020204030204" pitchFamily="34" charset="0"/>
                    <a:cs typeface="Arial" panose="020B0604020202020204" pitchFamily="34" charset="0"/>
                  </a:rPr>
                  <a:t>Số người nghiện thuốc lá là: </a:t>
                </a:r>
                <a14:m>
                  <m:oMath xmlns:m="http://schemas.openxmlformats.org/officeDocument/2006/math">
                    <m:r>
                      <a:rPr lang="nl-NL" sz="34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752+1</m:t>
                    </m:r>
                    <m:r>
                      <a:rPr lang="en-US" sz="3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34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236=1</m:t>
                    </m:r>
                    <m:r>
                      <a:rPr lang="en-US" sz="3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34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988.</m:t>
                    </m:r>
                  </m:oMath>
                </a14:m>
                <a:endParaRPr lang="en-US" sz="34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4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Số người mắc bệnh viêm phổi là:</a:t>
                </a:r>
                <a:r>
                  <a:rPr lang="nl-NL" sz="3400" kern="100" smtClean="0">
                    <a:solidFill>
                      <a:schemeClr val="bg1"/>
                    </a:solidFill>
                    <a:effectLst/>
                    <a:latin typeface="Arial" panose="020B0604020202020204" pitchFamily="34" charset="0"/>
                    <a:ea typeface="Malgun Gothic" panose="020B0503020000020004" pitchFamily="34" charset="-127"/>
                    <a:cs typeface="Arial" panose="020B0604020202020204" pitchFamily="34" charset="0"/>
                  </a:rPr>
                  <a:t> </a:t>
                </a:r>
                <a14:m>
                  <m:oMath xmlns:m="http://schemas.openxmlformats.org/officeDocument/2006/math">
                    <m:r>
                      <a:rPr lang="nl-NL" sz="34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752+575=1</m:t>
                    </m:r>
                    <m:r>
                      <a:rPr lang="en-US" sz="3400" b="0" i="1" kern="100" smtClean="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 </m:t>
                    </m:r>
                    <m:r>
                      <a:rPr lang="nl-NL" sz="34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327.</m:t>
                    </m:r>
                  </m:oMath>
                </a14:m>
                <a:endParaRPr lang="en-US" sz="34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400">
                    <a:solidFill>
                      <a:schemeClr val="bg1"/>
                    </a:solidFill>
                    <a:effectLst/>
                    <a:latin typeface="Arial" panose="020B0604020202020204" pitchFamily="34" charset="0"/>
                    <a:ea typeface="Calibri" panose="020F0502020204030204" pitchFamily="34" charset="0"/>
                    <a:cs typeface="Arial" panose="020B0604020202020204" pitchFamily="34" charset="0"/>
                  </a:rPr>
                  <a:t>Số người nghiện thuốc lá và mắc bệnh viêm phổi là </a:t>
                </a:r>
                <a14:m>
                  <m:oMath xmlns:m="http://schemas.openxmlformats.org/officeDocument/2006/math">
                    <m:r>
                      <a:rPr lang="nl-NL" sz="3400"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752.</m:t>
                    </m:r>
                  </m:oMath>
                </a14:m>
                <a:endParaRPr lang="nl-NL" sz="340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4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Ta </a:t>
                </a:r>
                <a:r>
                  <a:rPr lang="en-US" sz="3400">
                    <a:solidFill>
                      <a:schemeClr val="bg1"/>
                    </a:solidFill>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solidFill>
                              <a:schemeClr val="bg1"/>
                            </a:solidFill>
                            <a:effectLst/>
                            <a:latin typeface="Cambria Math" panose="02040503050406030204" pitchFamily="18" charset="0"/>
                            <a:cs typeface="Times New Roman" panose="02020603050405020304" pitchFamily="18" charset="0"/>
                          </a:rPr>
                        </m:ctrlPr>
                      </m:fPr>
                      <m:num>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1988</m:t>
                        </m:r>
                      </m:num>
                      <m:den>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5000</m:t>
                        </m:r>
                      </m:den>
                    </m:f>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solidFill>
                              <a:schemeClr val="bg1"/>
                            </a:solidFill>
                            <a:effectLst/>
                            <a:latin typeface="Cambria Math" panose="02040503050406030204" pitchFamily="18" charset="0"/>
                            <a:cs typeface="Times New Roman" panose="02020603050405020304" pitchFamily="18" charset="0"/>
                          </a:rPr>
                        </m:ctrlPr>
                      </m:fPr>
                      <m:num>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1327</m:t>
                        </m:r>
                      </m:num>
                      <m:den>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5000</m:t>
                        </m:r>
                      </m:den>
                    </m:f>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solidFill>
                              <a:schemeClr val="bg1"/>
                            </a:solidFill>
                            <a:effectLst/>
                            <a:latin typeface="Cambria Math" panose="02040503050406030204" pitchFamily="18" charset="0"/>
                            <a:cs typeface="Times New Roman" panose="02020603050405020304" pitchFamily="18" charset="0"/>
                          </a:rPr>
                        </m:ctrlPr>
                      </m:fPr>
                      <m:num>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752</m:t>
                        </m:r>
                      </m:num>
                      <m:den>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5000</m:t>
                        </m:r>
                      </m:den>
                    </m:f>
                  </m:oMath>
                </a14:m>
                <a:endParaRPr lang="en-US" sz="340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solidFill>
                              <a:schemeClr val="bg1"/>
                            </a:solidFill>
                            <a:effectLst/>
                            <a:latin typeface="Cambria Math" panose="02040503050406030204" pitchFamily="18" charset="0"/>
                            <a:cs typeface="Times New Roman" panose="02020603050405020304" pitchFamily="18" charset="0"/>
                          </a:rPr>
                        </m:ctrlPr>
                      </m:fPr>
                      <m:num>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1988</m:t>
                        </m:r>
                      </m:num>
                      <m:den>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5000</m:t>
                        </m:r>
                      </m:den>
                    </m:f>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solidFill>
                              <a:schemeClr val="bg1"/>
                            </a:solidFill>
                            <a:effectLst/>
                            <a:latin typeface="Cambria Math" panose="02040503050406030204" pitchFamily="18" charset="0"/>
                            <a:cs typeface="Times New Roman" panose="02020603050405020304" pitchFamily="18" charset="0"/>
                          </a:rPr>
                        </m:ctrlPr>
                      </m:fPr>
                      <m:num>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1327</m:t>
                        </m:r>
                      </m:num>
                      <m:den>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5000</m:t>
                        </m:r>
                      </m:den>
                    </m:f>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solidFill>
                              <a:schemeClr val="bg1"/>
                            </a:solidFill>
                            <a:effectLst/>
                            <a:latin typeface="Cambria Math" panose="02040503050406030204" pitchFamily="18" charset="0"/>
                            <a:cs typeface="Times New Roman" panose="02020603050405020304" pitchFamily="18" charset="0"/>
                          </a:rPr>
                        </m:ctrlPr>
                      </m:fPr>
                      <m:num>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752</m:t>
                        </m:r>
                      </m:num>
                      <m:den>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5000</m:t>
                        </m:r>
                      </m:den>
                    </m:f>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4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34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Vậy </a:t>
                </a:r>
                <a:r>
                  <a:rPr lang="en-US" sz="3400">
                    <a:solidFill>
                      <a:schemeClr val="bg1"/>
                    </a:solidFill>
                    <a:effectLst/>
                    <a:latin typeface="Arial" panose="020B0604020202020204" pitchFamily="34" charset="0"/>
                    <a:ea typeface="Calibri" panose="020F0502020204030204" pitchFamily="34" charset="0"/>
                    <a:cs typeface="Arial" panose="020B0604020202020204" pitchFamily="34" charset="0"/>
                  </a:rPr>
                  <a:t>hai biến cố </a:t>
                </a:r>
                <a14:m>
                  <m:oMath xmlns:m="http://schemas.openxmlformats.org/officeDocument/2006/math">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400">
                    <a:solidFill>
                      <a:schemeClr val="bg1"/>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400">
                    <a:solidFill>
                      <a:schemeClr val="bg1"/>
                    </a:solidFill>
                    <a:effectLst/>
                    <a:latin typeface="Arial" panose="020B0604020202020204" pitchFamily="34" charset="0"/>
                    <a:ea typeface="Calibri" panose="020F0502020204030204" pitchFamily="34" charset="0"/>
                    <a:cs typeface="Arial" panose="020B0604020202020204" pitchFamily="34" charset="0"/>
                  </a:rPr>
                  <a:t> không độc lập</a:t>
                </a:r>
                <a:r>
                  <a:rPr lang="en-US" sz="340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340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4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Do </a:t>
                </a:r>
                <a:r>
                  <a:rPr lang="en-US" sz="3400">
                    <a:solidFill>
                      <a:schemeClr val="bg1"/>
                    </a:solidFill>
                    <a:effectLst/>
                    <a:latin typeface="Arial" panose="020B0604020202020204" pitchFamily="34" charset="0"/>
                    <a:ea typeface="Calibri" panose="020F0502020204030204" pitchFamily="34" charset="0"/>
                    <a:cs typeface="Arial" panose="020B0604020202020204" pitchFamily="34" charset="0"/>
                  </a:rPr>
                  <a:t>đó ta kết luận việc nghiện thuốc lá và mắc bệnh viêm phổi có liên quan với nhau.</a:t>
                </a:r>
                <a:endParaRPr lang="en-US" sz="3400">
                  <a:solidFill>
                    <a:schemeClr val="bg1"/>
                  </a:solidFill>
                  <a:latin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571500" y="1257300"/>
                <a:ext cx="17145000" cy="8622745"/>
              </a:xfrm>
              <a:prstGeom prst="rect">
                <a:avLst/>
              </a:prstGeom>
              <a:blipFill>
                <a:blip r:embed="rId2"/>
                <a:stretch>
                  <a:fillRect l="-996" b="-424"/>
                </a:stretch>
              </a:blipFill>
            </p:spPr>
            <p:txBody>
              <a:bodyPr/>
              <a:lstStyle/>
              <a:p>
                <a:r>
                  <a:rPr lang="en-US">
                    <a:noFill/>
                  </a:rPr>
                  <a:t> </a:t>
                </a:r>
              </a:p>
            </p:txBody>
          </p:sp>
        </mc:Fallback>
      </mc:AlternateContent>
      <p:pic>
        <p:nvPicPr>
          <p:cNvPr id="16" name="Picture 15"/>
          <p:cNvPicPr>
            <a:picLocks noChangeAspect="1"/>
          </p:cNvPicPr>
          <p:nvPr/>
        </p:nvPicPr>
        <p:blipFill>
          <a:blip r:embed="rId3"/>
          <a:stretch>
            <a:fillRect/>
          </a:stretch>
        </p:blipFill>
        <p:spPr>
          <a:xfrm>
            <a:off x="16638716" y="5905500"/>
            <a:ext cx="1376568" cy="1981200"/>
          </a:xfrm>
          <a:prstGeom prst="rect">
            <a:avLst/>
          </a:prstGeom>
        </p:spPr>
      </p:pic>
    </p:spTree>
    <p:extLst>
      <p:ext uri="{BB962C8B-B14F-4D97-AF65-F5344CB8AC3E}">
        <p14:creationId xmlns:p14="http://schemas.microsoft.com/office/powerpoint/2010/main" val="3454354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down)">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wipe(up)">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wipe(left)">
                                      <p:cBhvr>
                                        <p:cTn id="47" dur="500"/>
                                        <p:tgtEl>
                                          <p:spTgt spid="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8">
                                            <p:txEl>
                                              <p:pRg st="8" end="8"/>
                                            </p:txEl>
                                          </p:spTgt>
                                        </p:tgtEl>
                                        <p:attrNameLst>
                                          <p:attrName>style.visibility</p:attrName>
                                        </p:attrNameLst>
                                      </p:cBhvr>
                                      <p:to>
                                        <p:strVal val="visible"/>
                                      </p:to>
                                    </p:set>
                                    <p:animEffect transition="in" filter="barn(inVertical)">
                                      <p:cBhvr>
                                        <p:cTn id="52" dur="500"/>
                                        <p:tgtEl>
                                          <p:spTgt spid="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8">
                                            <p:txEl>
                                              <p:pRg st="9" end="9"/>
                                            </p:txEl>
                                          </p:spTgt>
                                        </p:tgtEl>
                                        <p:attrNameLst>
                                          <p:attrName>style.visibility</p:attrName>
                                        </p:attrNameLst>
                                      </p:cBhvr>
                                      <p:to>
                                        <p:strVal val="visible"/>
                                      </p:to>
                                    </p:set>
                                    <p:animEffect transition="in" filter="randombar(horizontal)">
                                      <p:cBhvr>
                                        <p:cTn id="57"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330761" y="363759"/>
            <a:ext cx="17620355" cy="9580341"/>
            <a:chOff x="0" y="0"/>
            <a:chExt cx="4474510" cy="2365621"/>
          </a:xfrm>
        </p:grpSpPr>
        <p:sp>
          <p:nvSpPr>
            <p:cNvPr id="3" name="Freeform 3"/>
            <p:cNvSpPr/>
            <p:nvPr/>
          </p:nvSpPr>
          <p:spPr>
            <a:xfrm>
              <a:off x="0" y="0"/>
              <a:ext cx="4474510" cy="2365621"/>
            </a:xfrm>
            <a:custGeom>
              <a:avLst/>
              <a:gdLst/>
              <a:ahLst/>
              <a:cxnLst/>
              <a:rect l="l" t="t" r="r" b="b"/>
              <a:pathLst>
                <a:path w="4474510" h="2365621">
                  <a:moveTo>
                    <a:pt x="0" y="0"/>
                  </a:moveTo>
                  <a:lnTo>
                    <a:pt x="4474510" y="0"/>
                  </a:lnTo>
                  <a:lnTo>
                    <a:pt x="4474510" y="2365621"/>
                  </a:lnTo>
                  <a:lnTo>
                    <a:pt x="0" y="2365621"/>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474510" cy="241324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6" name="Group 35"/>
          <p:cNvGrpSpPr/>
          <p:nvPr/>
        </p:nvGrpSpPr>
        <p:grpSpPr>
          <a:xfrm>
            <a:off x="5075488" y="532665"/>
            <a:ext cx="8383346" cy="1486635"/>
            <a:chOff x="4987424" y="1295248"/>
            <a:chExt cx="8383346" cy="1486635"/>
          </a:xfrm>
        </p:grpSpPr>
        <p:grpSp>
          <p:nvGrpSpPr>
            <p:cNvPr id="5" name="Group 5"/>
            <p:cNvGrpSpPr/>
            <p:nvPr/>
          </p:nvGrpSpPr>
          <p:grpSpPr>
            <a:xfrm>
              <a:off x="5875489" y="1295248"/>
              <a:ext cx="6537023" cy="1486635"/>
              <a:chOff x="0" y="-47625"/>
              <a:chExt cx="1721685" cy="391542"/>
            </a:xfrm>
          </p:grpSpPr>
          <p:sp>
            <p:nvSpPr>
              <p:cNvPr id="6" name="Freeform 6"/>
              <p:cNvSpPr/>
              <p:nvPr/>
            </p:nvSpPr>
            <p:spPr>
              <a:xfrm>
                <a:off x="110935" y="0"/>
                <a:ext cx="1505185" cy="343917"/>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7" name="TextBox 7"/>
              <p:cNvSpPr txBox="1"/>
              <p:nvPr/>
            </p:nvSpPr>
            <p:spPr>
              <a:xfrm>
                <a:off x="0" y="-47625"/>
                <a:ext cx="1721685" cy="3915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27"/>
            <p:cNvSpPr txBox="1"/>
            <p:nvPr/>
          </p:nvSpPr>
          <p:spPr>
            <a:xfrm>
              <a:off x="4987424" y="1859586"/>
              <a:ext cx="8383346" cy="757195"/>
            </a:xfrm>
            <a:prstGeom prst="rect">
              <a:avLst/>
            </a:prstGeom>
          </p:spPr>
          <p:txBody>
            <a:bodyPr lIns="0" tIns="0" rIns="0" bIns="0" rtlCol="0" anchor="t">
              <a:spAutoFit/>
            </a:bodyPr>
            <a:lstStyle/>
            <a:p>
              <a:pPr marL="0" marR="0" lvl="0" indent="0" algn="ctr" defTabSz="914400" rtl="0" eaLnBrk="1" fontAlgn="auto" latinLnBrk="0" hangingPunct="1">
                <a:lnSpc>
                  <a:spcPts val="5915"/>
                </a:lnSpc>
                <a:spcBef>
                  <a:spcPts val="0"/>
                </a:spcBef>
                <a:spcAft>
                  <a:spcPts val="0"/>
                </a:spcAft>
                <a:buClrTx/>
                <a:buSzTx/>
                <a:buFontTx/>
                <a:buNone/>
                <a:tabLst/>
                <a:defRPr/>
              </a:pPr>
              <a:r>
                <a:rPr kumimoji="0" lang="en-US" sz="6000" b="1" i="0" u="none" strike="noStrike" kern="1200" cap="none" spc="0" normalizeH="0" baseline="0" noProof="0" smtClean="0">
                  <a:ln>
                    <a:noFill/>
                  </a:ln>
                  <a:solidFill>
                    <a:srgbClr val="495324"/>
                  </a:solidFill>
                  <a:effectLst/>
                  <a:uLnTx/>
                  <a:uFillTx/>
                  <a:latin typeface="Arial" panose="020B0604020202020204" pitchFamily="34" charset="0"/>
                  <a:cs typeface="Arial" panose="020B0604020202020204" pitchFamily="34" charset="0"/>
                </a:rPr>
                <a:t>KHỞI</a:t>
              </a:r>
              <a:r>
                <a:rPr kumimoji="0" lang="en-US" sz="6000" b="1" i="0" u="none" strike="noStrike" kern="1200" cap="none" spc="0" normalizeH="0" noProof="0" smtClean="0">
                  <a:ln>
                    <a:noFill/>
                  </a:ln>
                  <a:solidFill>
                    <a:srgbClr val="495324"/>
                  </a:solidFill>
                  <a:effectLst/>
                  <a:uLnTx/>
                  <a:uFillTx/>
                  <a:latin typeface="Arial" panose="020B0604020202020204" pitchFamily="34" charset="0"/>
                  <a:cs typeface="Arial" panose="020B0604020202020204" pitchFamily="34" charset="0"/>
                </a:rPr>
                <a:t> ĐỘNG</a:t>
              </a:r>
              <a:endParaRPr kumimoji="0" lang="en-US" sz="6000" b="1" i="0" u="none" strike="noStrike" kern="1200" cap="none" spc="0" normalizeH="0" baseline="0" noProof="0">
                <a:ln>
                  <a:noFill/>
                </a:ln>
                <a:solidFill>
                  <a:srgbClr val="495324"/>
                </a:solidFill>
                <a:effectLst/>
                <a:uLnTx/>
                <a:uFillTx/>
                <a:latin typeface="Arial" panose="020B0604020202020204" pitchFamily="34" charset="0"/>
                <a:cs typeface="Arial" panose="020B0604020202020204" pitchFamily="34" charset="0"/>
              </a:endParaRPr>
            </a:p>
          </p:txBody>
        </p:sp>
      </p:grpSp>
      <p:sp>
        <p:nvSpPr>
          <p:cNvPr id="33" name="Freeform 33"/>
          <p:cNvSpPr/>
          <p:nvPr/>
        </p:nvSpPr>
        <p:spPr>
          <a:xfrm rot="-1333878">
            <a:off x="17578184" y="7719723"/>
            <a:ext cx="691984" cy="828879"/>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2">
              <a:extLst>
                <a:ext uri="{96DAC541-7B7A-43D3-8B79-37D633B846F1}">
                  <asvg:svgBlip xmlns="" xmlns:asvg="http://schemas.microsoft.com/office/drawing/2016/SVG/main" r:embed="rId8"/>
                </a:ext>
              </a:extLst>
            </a:blip>
            <a:stretch>
              <a:fillRect/>
            </a:stretch>
          </a:blipFill>
        </p:spPr>
      </p:sp>
      <p:sp>
        <p:nvSpPr>
          <p:cNvPr id="35" name="Freeform 35"/>
          <p:cNvSpPr/>
          <p:nvPr/>
        </p:nvSpPr>
        <p:spPr>
          <a:xfrm rot="-1333878">
            <a:off x="569317" y="879865"/>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2">
              <a:extLst>
                <a:ext uri="{96DAC541-7B7A-43D3-8B79-37D633B846F1}">
                  <asvg:svgBlip xmlns="" xmlns:asvg="http://schemas.microsoft.com/office/drawing/2016/SVG/main" r:embed="rId8"/>
                </a:ext>
              </a:extLst>
            </a:blip>
            <a:stretch>
              <a:fillRect/>
            </a:stretch>
          </a:blipFill>
        </p:spPr>
      </p:sp>
      <p:sp>
        <p:nvSpPr>
          <p:cNvPr id="37" name="Rectangle 36"/>
          <p:cNvSpPr/>
          <p:nvPr/>
        </p:nvSpPr>
        <p:spPr>
          <a:xfrm>
            <a:off x="840372" y="2221514"/>
            <a:ext cx="16601132" cy="4369786"/>
          </a:xfrm>
          <a:prstGeom prst="rect">
            <a:avLst/>
          </a:prstGeom>
        </p:spPr>
        <p:txBody>
          <a:bodyPr wrap="square">
            <a:spAutoFit/>
          </a:bodyPr>
          <a:lstStyle/>
          <a:p>
            <a:pPr lvl="0" algn="just">
              <a:lnSpc>
                <a:spcPct val="150000"/>
              </a:lnSpc>
            </a:pPr>
            <a:r>
              <a:rPr lang="vi-VN" sz="3800">
                <a:solidFill>
                  <a:schemeClr val="bg1"/>
                </a:solidFill>
                <a:ea typeface="Calibri" panose="020F0502020204030204" pitchFamily="34" charset="0"/>
                <a:cs typeface="Arial" panose="020B0604020202020204" pitchFamily="34" charset="0"/>
              </a:rPr>
              <a:t>Tại vòng chung kết của một đại hội thể thao, vận động viên An thi đấu môn Bắn súng, vận động viên Bình thi đấu môn Bơi lội.</a:t>
            </a:r>
          </a:p>
          <a:p>
            <a:pPr lvl="0" algn="just">
              <a:lnSpc>
                <a:spcPct val="150000"/>
              </a:lnSpc>
            </a:pPr>
            <a:r>
              <a:rPr lang="vi-VN" sz="3800">
                <a:solidFill>
                  <a:schemeClr val="bg1"/>
                </a:solidFill>
                <a:ea typeface="Calibri" panose="020F0502020204030204" pitchFamily="34" charset="0"/>
                <a:cs typeface="Arial" panose="020B0604020202020204" pitchFamily="34" charset="0"/>
              </a:rPr>
              <a:t>Biết rằng xác suất giành huy chương của vận động viên An và vận động viên Bình tương ứng là 0,8 và 0,9. Hỏi xác suất để cả hai vận động viên đạt huy chương là bao nhiêu?</a:t>
            </a:r>
          </a:p>
        </p:txBody>
      </p:sp>
      <p:pic>
        <p:nvPicPr>
          <p:cNvPr id="14" name="Picture 13"/>
          <p:cNvPicPr>
            <a:picLocks noChangeAspect="1"/>
          </p:cNvPicPr>
          <p:nvPr/>
        </p:nvPicPr>
        <p:blipFill>
          <a:blip r:embed="rId9"/>
          <a:stretch>
            <a:fillRect/>
          </a:stretch>
        </p:blipFill>
        <p:spPr>
          <a:xfrm>
            <a:off x="16508658" y="816205"/>
            <a:ext cx="932846" cy="932846"/>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30969" y="6972300"/>
            <a:ext cx="9419937" cy="2708232"/>
          </a:xfrm>
          <a:prstGeom prst="rect">
            <a:avLst/>
          </a:prstGeom>
        </p:spPr>
      </p:pic>
    </p:spTree>
    <p:extLst>
      <p:ext uri="{BB962C8B-B14F-4D97-AF65-F5344CB8AC3E}">
        <p14:creationId xmlns:p14="http://schemas.microsoft.com/office/powerpoint/2010/main" val="302180580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962400" y="2014910"/>
            <a:ext cx="10201470" cy="5566990"/>
          </a:xfrm>
          <a:custGeom>
            <a:avLst/>
            <a:gdLst/>
            <a:ahLst/>
            <a:cxnLst/>
            <a:rect l="l" t="t" r="r" b="b"/>
            <a:pathLst>
              <a:path w="8844261" h="4984947">
                <a:moveTo>
                  <a:pt x="0" y="0"/>
                </a:moveTo>
                <a:lnTo>
                  <a:pt x="8844261" y="0"/>
                </a:lnTo>
                <a:lnTo>
                  <a:pt x="8844261" y="4984948"/>
                </a:lnTo>
                <a:lnTo>
                  <a:pt x="0" y="498494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TextBox 6"/>
          <p:cNvSpPr txBox="1"/>
          <p:nvPr/>
        </p:nvSpPr>
        <p:spPr>
          <a:xfrm>
            <a:off x="4157530" y="4428864"/>
            <a:ext cx="9972939" cy="1115690"/>
          </a:xfrm>
          <a:prstGeom prst="rect">
            <a:avLst/>
          </a:prstGeom>
        </p:spPr>
        <p:txBody>
          <a:bodyPr wrap="square" lIns="0" tIns="0" rIns="0" bIns="0" rtlCol="0" anchor="t">
            <a:spAutoFit/>
          </a:bodyPr>
          <a:lstStyle/>
          <a:p>
            <a:pPr algn="ctr">
              <a:lnSpc>
                <a:spcPts val="8727"/>
              </a:lnSpc>
            </a:pPr>
            <a:r>
              <a:rPr lang="en-US" sz="11000" b="1" smtClean="0">
                <a:solidFill>
                  <a:srgbClr val="495324"/>
                </a:solidFill>
                <a:latin typeface="Arial" panose="020B0604020202020204" pitchFamily="34" charset="0"/>
                <a:cs typeface="Arial" panose="020B0604020202020204" pitchFamily="34" charset="0"/>
              </a:rPr>
              <a:t>LUYỆN TẬP</a:t>
            </a:r>
            <a:endParaRPr lang="en-US" sz="11000" b="1">
              <a:solidFill>
                <a:srgbClr val="495324"/>
              </a:solidFill>
              <a:latin typeface="Arial" panose="020B0604020202020204" pitchFamily="34" charset="0"/>
              <a:cs typeface="Arial" panose="020B0604020202020204" pitchFamily="34" charset="0"/>
            </a:endParaRPr>
          </a:p>
        </p:txBody>
      </p:sp>
      <p:sp>
        <p:nvSpPr>
          <p:cNvPr id="8" name="Freeform 8"/>
          <p:cNvSpPr/>
          <p:nvPr/>
        </p:nvSpPr>
        <p:spPr>
          <a:xfrm rot="17593719">
            <a:off x="16220559" y="485269"/>
            <a:ext cx="1622831" cy="192776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9" name="Freeform 9"/>
          <p:cNvSpPr/>
          <p:nvPr/>
        </p:nvSpPr>
        <p:spPr>
          <a:xfrm rot="10800000" flipH="1" flipV="1">
            <a:off x="329500" y="548628"/>
            <a:ext cx="1516158" cy="1801052"/>
          </a:xfrm>
          <a:custGeom>
            <a:avLst/>
            <a:gdLst/>
            <a:ahLst/>
            <a:cxnLst/>
            <a:rect l="l" t="t" r="r" b="b"/>
            <a:pathLst>
              <a:path w="1516158" h="1801052">
                <a:moveTo>
                  <a:pt x="1516158" y="1801052"/>
                </a:moveTo>
                <a:lnTo>
                  <a:pt x="0" y="1801052"/>
                </a:lnTo>
                <a:lnTo>
                  <a:pt x="0" y="0"/>
                </a:lnTo>
                <a:lnTo>
                  <a:pt x="1516158" y="0"/>
                </a:lnTo>
                <a:lnTo>
                  <a:pt x="1516158" y="1801052"/>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1333878">
            <a:off x="16691792" y="9017324"/>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rot="-1333878">
            <a:off x="882255" y="8354287"/>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38100"/>
            <a:ext cx="18364200" cy="10325100"/>
          </a:xfrm>
          <a:prstGeom prst="rect">
            <a:avLst/>
          </a:prstGeom>
        </p:spPr>
      </p:pic>
      <p:sp>
        <p:nvSpPr>
          <p:cNvPr id="3" name="Rectangle 2"/>
          <p:cNvSpPr/>
          <p:nvPr/>
        </p:nvSpPr>
        <p:spPr>
          <a:xfrm>
            <a:off x="4038600" y="800100"/>
            <a:ext cx="10134600" cy="13524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137160" tIns="68580" rIns="137160" bIns="68580">
            <a:spAutoFit/>
          </a:bodyPr>
          <a:lstStyle/>
          <a:p>
            <a:pPr algn="ctr" defTabSz="1371600">
              <a:lnSpc>
                <a:spcPct val="150000"/>
              </a:lnSpc>
            </a:pPr>
            <a:r>
              <a:rPr lang="en-US" sz="6000" b="1" dirty="0">
                <a:ln w="1905"/>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THU HOẠCH TRỨNG GÀ</a:t>
            </a:r>
          </a:p>
        </p:txBody>
      </p:sp>
      <p:pic>
        <p:nvPicPr>
          <p:cNvPr id="4" name="Picture 3"/>
          <p:cNvPicPr>
            <a:picLocks noChangeAspect="1"/>
          </p:cNvPicPr>
          <p:nvPr/>
        </p:nvPicPr>
        <p:blipFill>
          <a:blip r:embed="rId3"/>
          <a:stretch>
            <a:fillRect/>
          </a:stretch>
        </p:blipFill>
        <p:spPr>
          <a:xfrm>
            <a:off x="12573000" y="3286175"/>
            <a:ext cx="4877275" cy="3657956"/>
          </a:xfrm>
          <a:prstGeom prst="rect">
            <a:avLst/>
          </a:prstGeom>
        </p:spPr>
      </p:pic>
      <p:pic>
        <p:nvPicPr>
          <p:cNvPr id="5" name="Picture 4"/>
          <p:cNvPicPr>
            <a:picLocks noChangeAspect="1"/>
          </p:cNvPicPr>
          <p:nvPr/>
        </p:nvPicPr>
        <p:blipFill>
          <a:blip r:embed="rId4"/>
          <a:stretch>
            <a:fillRect/>
          </a:stretch>
        </p:blipFill>
        <p:spPr>
          <a:xfrm>
            <a:off x="7844431" y="6127877"/>
            <a:ext cx="2522937" cy="1353977"/>
          </a:xfrm>
          <a:prstGeom prst="rect">
            <a:avLst/>
          </a:prstGeom>
        </p:spPr>
      </p:pic>
      <p:pic>
        <p:nvPicPr>
          <p:cNvPr id="6" name="Picture 5"/>
          <p:cNvPicPr>
            <a:picLocks noChangeAspect="1"/>
          </p:cNvPicPr>
          <p:nvPr/>
        </p:nvPicPr>
        <p:blipFill>
          <a:blip r:embed="rId5"/>
          <a:stretch>
            <a:fillRect/>
          </a:stretch>
        </p:blipFill>
        <p:spPr>
          <a:xfrm flipH="1">
            <a:off x="457200" y="3695700"/>
            <a:ext cx="4523262" cy="6218333"/>
          </a:xfrm>
          <a:prstGeom prst="rect">
            <a:avLst/>
          </a:prstGeom>
        </p:spPr>
      </p:pic>
      <p:sp>
        <p:nvSpPr>
          <p:cNvPr id="7" name="Rounded Rectangle 6"/>
          <p:cNvSpPr/>
          <p:nvPr/>
        </p:nvSpPr>
        <p:spPr>
          <a:xfrm>
            <a:off x="1295400" y="7259410"/>
            <a:ext cx="15621000" cy="2712311"/>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just" defTabSz="1371600">
              <a:lnSpc>
                <a:spcPct val="150000"/>
              </a:lnSpc>
            </a:pPr>
            <a:r>
              <a:rPr lang="en-US" sz="3700" err="1">
                <a:solidFill>
                  <a:prstClr val="white"/>
                </a:solidFill>
                <a:latin typeface="Arial" panose="020B0604020202020204" pitchFamily="34" charset="0"/>
                <a:cs typeface="Arial" panose="020B0604020202020204" pitchFamily="34" charset="0"/>
              </a:rPr>
              <a:t>Những</a:t>
            </a:r>
            <a:r>
              <a:rPr lang="en-US" sz="3700">
                <a:solidFill>
                  <a:prstClr val="white"/>
                </a:solidFill>
                <a:latin typeface="Arial" panose="020B0604020202020204" pitchFamily="34" charset="0"/>
                <a:cs typeface="Arial" panose="020B0604020202020204" pitchFamily="34" charset="0"/>
              </a:rPr>
              <a:t> </a:t>
            </a:r>
            <a:r>
              <a:rPr lang="en-US" sz="3700" smtClean="0">
                <a:solidFill>
                  <a:prstClr val="white"/>
                </a:solidFill>
                <a:latin typeface="Arial" panose="020B0604020202020204" pitchFamily="34" charset="0"/>
                <a:cs typeface="Arial" panose="020B0604020202020204" pitchFamily="34" charset="0"/>
              </a:rPr>
              <a:t>chú gà mái </a:t>
            </a:r>
            <a:r>
              <a:rPr lang="en-US" sz="3700" dirty="0" err="1">
                <a:solidFill>
                  <a:prstClr val="white"/>
                </a:solidFill>
                <a:latin typeface="Arial" panose="020B0604020202020204" pitchFamily="34" charset="0"/>
                <a:cs typeface="Arial" panose="020B0604020202020204" pitchFamily="34" charset="0"/>
              </a:rPr>
              <a:t>của</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chúng</a:t>
            </a:r>
            <a:r>
              <a:rPr lang="en-US" sz="3700" dirty="0">
                <a:solidFill>
                  <a:prstClr val="white"/>
                </a:solidFill>
                <a:latin typeface="Arial" panose="020B0604020202020204" pitchFamily="34" charset="0"/>
                <a:cs typeface="Arial" panose="020B0604020202020204" pitchFamily="34" charset="0"/>
              </a:rPr>
              <a:t> ta </a:t>
            </a:r>
            <a:r>
              <a:rPr lang="en-US" sz="3700" dirty="0" err="1">
                <a:solidFill>
                  <a:prstClr val="white"/>
                </a:solidFill>
                <a:latin typeface="Arial" panose="020B0604020202020204" pitchFamily="34" charset="0"/>
                <a:cs typeface="Arial" panose="020B0604020202020204" pitchFamily="34" charset="0"/>
              </a:rPr>
              <a:t>đã</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đẻ</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rất</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nhiều</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trứng</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Bạn</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hãy</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giúp</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mình</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thu</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hoạch</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số</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trứng</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đó</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bằng</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cách</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trả</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lời</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các</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câu</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hỏi</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nhé</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Khi</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bạn</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trả</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lời</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đúng</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là</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trứng</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đã</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vào</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giỏ</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của</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mình</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rồi</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đấy</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Nào</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bắt</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đầu</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thôi</a:t>
            </a:r>
            <a:r>
              <a:rPr lang="en-US" sz="3700" dirty="0">
                <a:solidFill>
                  <a:prstClr val="white"/>
                </a:solidFill>
                <a:latin typeface="Arial" panose="020B0604020202020204" pitchFamily="34" charset="0"/>
                <a:cs typeface="Arial" panose="020B0604020202020204" pitchFamily="34" charset="0"/>
              </a:rPr>
              <a:t>!</a:t>
            </a:r>
            <a:endParaRPr lang="vi-VN" sz="3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21887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38100"/>
            <a:ext cx="18364200" cy="10325100"/>
          </a:xfrm>
          <a:prstGeom prst="rect">
            <a:avLst/>
          </a:prstGeom>
        </p:spPr>
      </p:pic>
      <p:sp>
        <p:nvSpPr>
          <p:cNvPr id="5" name="Hexagon 4"/>
          <p:cNvSpPr/>
          <p:nvPr/>
        </p:nvSpPr>
        <p:spPr>
          <a:xfrm>
            <a:off x="1510219" y="8246504"/>
            <a:ext cx="2624166" cy="981717"/>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algn="ctr">
              <a:spcAft>
                <a:spcPts val="0"/>
              </a:spcAft>
            </a:pPr>
            <a:r>
              <a:rPr lang="fr-FR" sz="3700" smtClean="0">
                <a:solidFill>
                  <a:schemeClr val="bg1"/>
                </a:solidFill>
                <a:latin typeface="Arial" panose="020B0604020202020204" pitchFamily="34" charset="0"/>
                <a:ea typeface="Arial" panose="020B0604020202020204" pitchFamily="34" charset="0"/>
                <a:cs typeface="Arial" panose="020B0604020202020204" pitchFamily="34" charset="0"/>
              </a:rPr>
              <a:t>A. </a:t>
            </a:r>
            <a:r>
              <a:rPr lang="nl-NL" sz="3700" kern="100" smtClean="0">
                <a:solidFill>
                  <a:schemeClr val="bg1"/>
                </a:solidFill>
                <a:latin typeface="Arial" panose="020B0604020202020204" pitchFamily="34" charset="0"/>
                <a:ea typeface="Calibri" panose="020F0502020204030204" pitchFamily="34" charset="0"/>
                <a:cs typeface="Arial" panose="020B0604020202020204" pitchFamily="34" charset="0"/>
              </a:rPr>
              <a:t>0,42</a:t>
            </a:r>
            <a:endPar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Hexagon 6"/>
          <p:cNvSpPr/>
          <p:nvPr/>
        </p:nvSpPr>
        <p:spPr>
          <a:xfrm>
            <a:off x="6034560" y="8266576"/>
            <a:ext cx="2624166" cy="981717"/>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algn="ctr"/>
            <a:r>
              <a:rPr lang="fr-FR" sz="3700" smtClean="0">
                <a:solidFill>
                  <a:schemeClr val="bg1"/>
                </a:solidFill>
                <a:latin typeface="Arial" panose="020B0604020202020204" pitchFamily="34" charset="0"/>
                <a:ea typeface="Arial" panose="020B0604020202020204" pitchFamily="34" charset="0"/>
                <a:cs typeface="Arial" panose="020B0604020202020204" pitchFamily="34" charset="0"/>
              </a:rPr>
              <a:t>B.</a:t>
            </a:r>
            <a:r>
              <a:rPr lang="nl-NL" sz="3700">
                <a:solidFill>
                  <a:schemeClr val="bg1"/>
                </a:solidFill>
                <a:latin typeface="Arial" panose="020B0604020202020204" pitchFamily="34" charset="0"/>
                <a:ea typeface="Calibri" panose="020F0502020204030204" pitchFamily="34" charset="0"/>
                <a:cs typeface="Arial" panose="020B0604020202020204" pitchFamily="34" charset="0"/>
              </a:rPr>
              <a:t>0,5</a:t>
            </a:r>
            <a:endParaRPr lang="en-US" sz="37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Hexagon 8"/>
          <p:cNvSpPr/>
          <p:nvPr/>
        </p:nvSpPr>
        <p:spPr>
          <a:xfrm>
            <a:off x="10606560" y="8223850"/>
            <a:ext cx="2624166" cy="981717"/>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defTabSz="1371600"/>
            <a:r>
              <a:rPr lang="fr-FR" sz="3700" smtClean="0">
                <a:solidFill>
                  <a:schemeClr val="bg1"/>
                </a:solidFill>
                <a:latin typeface="Arial" panose="020B0604020202020204" pitchFamily="34" charset="0"/>
                <a:ea typeface="Arial" panose="020B0604020202020204" pitchFamily="34" charset="0"/>
                <a:cs typeface="Arial" panose="020B0604020202020204" pitchFamily="34" charset="0"/>
              </a:rPr>
              <a:t>C.</a:t>
            </a:r>
            <a:r>
              <a:rPr lang="nl-NL" sz="3700">
                <a:solidFill>
                  <a:schemeClr val="bg1"/>
                </a:solidFill>
                <a:latin typeface="Arial" panose="020B0604020202020204" pitchFamily="34" charset="0"/>
                <a:ea typeface="Calibri" panose="020F0502020204030204" pitchFamily="34" charset="0"/>
                <a:cs typeface="Arial" panose="020B0604020202020204" pitchFamily="34" charset="0"/>
              </a:rPr>
              <a:t>0,6</a:t>
            </a:r>
            <a:endParaRPr kumimoji="0" lang="vi-VN" sz="37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1" name="Hexagon 10"/>
          <p:cNvSpPr/>
          <p:nvPr/>
        </p:nvSpPr>
        <p:spPr>
          <a:xfrm>
            <a:off x="15102360" y="8194368"/>
            <a:ext cx="2624166" cy="981717"/>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algn="ctr"/>
            <a:r>
              <a:rPr lang="fr-FR" sz="3700" smtClean="0">
                <a:solidFill>
                  <a:schemeClr val="bg1"/>
                </a:solidFill>
                <a:latin typeface="Arial" panose="020B0604020202020204" pitchFamily="34" charset="0"/>
                <a:ea typeface="Times New Roman" panose="02020603050405020304" pitchFamily="18" charset="0"/>
                <a:cs typeface="Arial" panose="020B0604020202020204" pitchFamily="34" charset="0"/>
              </a:rPr>
              <a:t>D.</a:t>
            </a:r>
            <a:r>
              <a:rPr lang="nl-NL" sz="3700">
                <a:solidFill>
                  <a:schemeClr val="bg1"/>
                </a:solidFill>
                <a:latin typeface="Arial" panose="020B0604020202020204" pitchFamily="34" charset="0"/>
                <a:ea typeface="Calibri" panose="020F0502020204030204" pitchFamily="34" charset="0"/>
                <a:cs typeface="Arial" panose="020B0604020202020204" pitchFamily="34" charset="0"/>
              </a:rPr>
              <a:t>0,7</a:t>
            </a:r>
            <a:endParaRPr lang="en-US" sz="37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TextBox 11"/>
          <p:cNvSpPr txBox="1"/>
          <p:nvPr/>
        </p:nvSpPr>
        <p:spPr>
          <a:xfrm>
            <a:off x="673648" y="6398055"/>
            <a:ext cx="6921473"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Yeah,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Đúng</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rồi</a:t>
            </a:r>
            <a:r>
              <a:rPr kumimoji="0" lang="en-US" sz="38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smtClean="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bạn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giỏi</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quá</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vi-VN"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11587048" y="6398055"/>
            <a:ext cx="6027775"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Ồ,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tiếc</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quá</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sai</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mất</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rồi</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Picture 14" descr="egg-2151891_960_720.png"/>
          <p:cNvPicPr>
            <a:picLocks noChangeAspect="1"/>
          </p:cNvPicPr>
          <p:nvPr/>
        </p:nvPicPr>
        <p:blipFill>
          <a:blip r:embed="rId4" cstate="print"/>
          <a:stretch>
            <a:fillRect/>
          </a:stretch>
        </p:blipFill>
        <p:spPr>
          <a:xfrm>
            <a:off x="7770873" y="6039189"/>
            <a:ext cx="1144527" cy="1144527"/>
          </a:xfrm>
          <a:prstGeom prst="rect">
            <a:avLst/>
          </a:prstGeom>
        </p:spPr>
      </p:pic>
      <p:pic>
        <p:nvPicPr>
          <p:cNvPr id="16" name="Picture 15"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0210800" y="5981700"/>
            <a:ext cx="1185834" cy="1185834"/>
          </a:xfrm>
          <a:prstGeom prst="rect">
            <a:avLst/>
          </a:prstGeom>
        </p:spPr>
      </p:pic>
      <p:pic>
        <p:nvPicPr>
          <p:cNvPr id="21" name="Picture 20"/>
          <p:cNvPicPr>
            <a:picLocks noChangeAspect="1"/>
          </p:cNvPicPr>
          <p:nvPr/>
        </p:nvPicPr>
        <p:blipFill>
          <a:blip r:embed="rId6"/>
          <a:stretch>
            <a:fillRect/>
          </a:stretch>
        </p:blipFill>
        <p:spPr>
          <a:xfrm>
            <a:off x="533400" y="8161110"/>
            <a:ext cx="777736" cy="1044457"/>
          </a:xfrm>
          <a:prstGeom prst="rect">
            <a:avLst/>
          </a:prstGeom>
        </p:spPr>
      </p:pic>
      <p:pic>
        <p:nvPicPr>
          <p:cNvPr id="22" name="Picture 21"/>
          <p:cNvPicPr>
            <a:picLocks noChangeAspect="1"/>
          </p:cNvPicPr>
          <p:nvPr/>
        </p:nvPicPr>
        <p:blipFill>
          <a:blip r:embed="rId6"/>
          <a:stretch>
            <a:fillRect/>
          </a:stretch>
        </p:blipFill>
        <p:spPr>
          <a:xfrm>
            <a:off x="5010127" y="8213843"/>
            <a:ext cx="777736" cy="1044457"/>
          </a:xfrm>
          <a:prstGeom prst="rect">
            <a:avLst/>
          </a:prstGeom>
        </p:spPr>
      </p:pic>
      <p:pic>
        <p:nvPicPr>
          <p:cNvPr id="23" name="Picture 22"/>
          <p:cNvPicPr>
            <a:picLocks noChangeAspect="1"/>
          </p:cNvPicPr>
          <p:nvPr/>
        </p:nvPicPr>
        <p:blipFill>
          <a:blip r:embed="rId6"/>
          <a:stretch>
            <a:fillRect/>
          </a:stretch>
        </p:blipFill>
        <p:spPr>
          <a:xfrm>
            <a:off x="9638556" y="8207303"/>
            <a:ext cx="777736" cy="1044457"/>
          </a:xfrm>
          <a:prstGeom prst="rect">
            <a:avLst/>
          </a:prstGeom>
        </p:spPr>
      </p:pic>
      <p:pic>
        <p:nvPicPr>
          <p:cNvPr id="24" name="Picture 23"/>
          <p:cNvPicPr>
            <a:picLocks noChangeAspect="1"/>
          </p:cNvPicPr>
          <p:nvPr/>
        </p:nvPicPr>
        <p:blipFill>
          <a:blip r:embed="rId6"/>
          <a:stretch>
            <a:fillRect/>
          </a:stretch>
        </p:blipFill>
        <p:spPr>
          <a:xfrm>
            <a:off x="14077927" y="8179157"/>
            <a:ext cx="777736" cy="1044457"/>
          </a:xfrm>
          <a:prstGeom prst="rect">
            <a:avLst/>
          </a:prstGeom>
        </p:spPr>
      </p:pic>
      <p:pic>
        <p:nvPicPr>
          <p:cNvPr id="25" name="Picture 24"/>
          <p:cNvPicPr>
            <a:picLocks noChangeAspect="1"/>
          </p:cNvPicPr>
          <p:nvPr/>
        </p:nvPicPr>
        <p:blipFill>
          <a:blip r:embed="rId7"/>
          <a:stretch>
            <a:fillRect/>
          </a:stretch>
        </p:blipFill>
        <p:spPr>
          <a:xfrm>
            <a:off x="16676538" y="9410700"/>
            <a:ext cx="1313541" cy="704934"/>
          </a:xfrm>
          <a:prstGeom prst="rect">
            <a:avLst/>
          </a:prstGeom>
        </p:spPr>
      </p:pic>
      <p:sp>
        <p:nvSpPr>
          <p:cNvPr id="27" name="Rounded Rectangle 26"/>
          <p:cNvSpPr/>
          <p:nvPr/>
        </p:nvSpPr>
        <p:spPr>
          <a:xfrm>
            <a:off x="348916" y="647700"/>
            <a:ext cx="17602200" cy="4067169"/>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marR="30480" algn="just">
              <a:lnSpc>
                <a:spcPct val="150000"/>
              </a:lnSpc>
              <a:spcAft>
                <a:spcPts val="0"/>
              </a:spcAft>
            </a:pPr>
            <a:r>
              <a:rPr lang="nl-NL" sz="3800" b="1" kern="100">
                <a:solidFill>
                  <a:schemeClr val="bg1"/>
                </a:solidFill>
                <a:latin typeface="Arial" panose="020B0604020202020204" pitchFamily="34" charset="0"/>
                <a:ea typeface="Calibri" panose="020F0502020204030204" pitchFamily="34" charset="0"/>
                <a:cs typeface="Arial" panose="020B0604020202020204" pitchFamily="34" charset="0"/>
              </a:rPr>
              <a:t>Câu 1.</a:t>
            </a:r>
            <a:r>
              <a:rPr lang="nl-NL" sz="3800" kern="100">
                <a:solidFill>
                  <a:schemeClr val="bg1"/>
                </a:solidFill>
                <a:latin typeface="Arial" panose="020B0604020202020204" pitchFamily="34" charset="0"/>
                <a:ea typeface="Calibri" panose="020F0502020204030204" pitchFamily="34" charset="0"/>
                <a:cs typeface="Arial" panose="020B0604020202020204" pitchFamily="34" charset="0"/>
              </a:rPr>
              <a:t> Hai bạn Hạnh và Hà cùng chơi trò chơi bắn cung một cách độc lập. Mỗi bạn chỉ bắn một lần. Xác suất để bạn Hạnh và bạn Hà bắn trúng bia lần lượt là 0,6 và 0,7 trong lần bắn của mình. Tính xác suất của biến cố: “Bạn Hạnh và Hà đều bắn trúng bia”.</a:t>
            </a:r>
            <a:endParaRPr lang="en-US" sz="38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63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969696"/>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969696"/>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1"/>
                                        </p:tgtEl>
                                        <p:attrNameLst>
                                          <p:attrName>fillcolor</p:attrName>
                                        </p:attrNameLst>
                                      </p:cBhvr>
                                      <p:to>
                                        <a:srgbClr val="969696"/>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000" fill="hold"/>
                                        <p:tgtEl>
                                          <p:spTgt spid="5"/>
                                        </p:tgtEl>
                                        <p:attrNameLst>
                                          <p:attrName>fillcolor</p:attrName>
                                        </p:attrNameLst>
                                      </p:cBhvr>
                                      <p:to>
                                        <a:srgbClr val="777777"/>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777777"/>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1"/>
                                        </p:tgtEl>
                                        <p:attrNameLst>
                                          <p:attrName>fillcolor</p:attrName>
                                        </p:attrNameLst>
                                      </p:cBhvr>
                                      <p:to>
                                        <a:srgbClr val="777777"/>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000" fill="hold"/>
                                        <p:tgtEl>
                                          <p:spTgt spid="5"/>
                                        </p:tgtEl>
                                        <p:attrNameLst>
                                          <p:attrName>fillcolor</p:attrName>
                                        </p:attrNameLst>
                                      </p:cBhvr>
                                      <p:to>
                                        <a:srgbClr val="969696"/>
                                      </p:to>
                                    </p:animClr>
                                    <p:set>
                                      <p:cBhvr>
                                        <p:cTn id="49" dur="2000" fill="hold"/>
                                        <p:tgtEl>
                                          <p:spTgt spid="5"/>
                                        </p:tgtEl>
                                        <p:attrNameLst>
                                          <p:attrName>fill.type</p:attrName>
                                        </p:attrNameLst>
                                      </p:cBhvr>
                                      <p:to>
                                        <p:strVal val="solid"/>
                                      </p:to>
                                    </p:set>
                                    <p:set>
                                      <p:cBhvr>
                                        <p:cTn id="50" dur="2000" fill="hold"/>
                                        <p:tgtEl>
                                          <p:spTgt spid="5"/>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7"/>
                                        </p:tgtEl>
                                        <p:attrNameLst>
                                          <p:attrName>fillcolor</p:attrName>
                                        </p:attrNameLst>
                                      </p:cBhvr>
                                      <p:to>
                                        <a:srgbClr val="969696"/>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1"/>
                                        </p:tgtEl>
                                        <p:attrNameLst>
                                          <p:attrName>fillcolor</p:attrName>
                                        </p:attrNameLst>
                                      </p:cBhvr>
                                      <p:to>
                                        <a:srgbClr val="969696"/>
                                      </p:to>
                                    </p:animClr>
                                    <p:set>
                                      <p:cBhvr>
                                        <p:cTn id="57" dur="2000" fill="hold"/>
                                        <p:tgtEl>
                                          <p:spTgt spid="11"/>
                                        </p:tgtEl>
                                        <p:attrNameLst>
                                          <p:attrName>fill.type</p:attrName>
                                        </p:attrNameLst>
                                      </p:cBhvr>
                                      <p:to>
                                        <p:strVal val="solid"/>
                                      </p:to>
                                    </p:set>
                                    <p:set>
                                      <p:cBhvr>
                                        <p:cTn id="58" dur="2000" fill="hold"/>
                                        <p:tgtEl>
                                          <p:spTgt spid="11"/>
                                        </p:tgtEl>
                                        <p:attrNameLst>
                                          <p:attrName>fill.on</p:attrName>
                                        </p:attrNameLst>
                                      </p:cBhvr>
                                      <p:to>
                                        <p:strVal val="true"/>
                                      </p:to>
                                    </p:se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withEffect">
                                  <p:stCondLst>
                                    <p:cond delay="0"/>
                                  </p:stCondLst>
                                  <p:childTnLst>
                                    <p:animClr clrSpc="rgb" dir="cw">
                                      <p:cBhvr>
                                        <p:cTn id="69" dur="2000" fill="hold"/>
                                        <p:tgtEl>
                                          <p:spTgt spid="9"/>
                                        </p:tgtEl>
                                        <p:attrNameLst>
                                          <p:attrName>fillcolor</p:attrName>
                                        </p:attrNameLst>
                                      </p:cBhvr>
                                      <p:to>
                                        <a:srgbClr val="777777"/>
                                      </p:to>
                                    </p:animClr>
                                    <p:set>
                                      <p:cBhvr>
                                        <p:cTn id="70" dur="2000" fill="hold"/>
                                        <p:tgtEl>
                                          <p:spTgt spid="9"/>
                                        </p:tgtEl>
                                        <p:attrNameLst>
                                          <p:attrName>fill.type</p:attrName>
                                        </p:attrNameLst>
                                      </p:cBhvr>
                                      <p:to>
                                        <p:strVal val="solid"/>
                                      </p:to>
                                    </p:set>
                                    <p:set>
                                      <p:cBhvr>
                                        <p:cTn id="71" dur="2000" fill="hold"/>
                                        <p:tgtEl>
                                          <p:spTgt spid="9"/>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777777"/>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5"/>
                                        </p:tgtEl>
                                        <p:attrNameLst>
                                          <p:attrName>fillcolor</p:attrName>
                                        </p:attrNameLst>
                                      </p:cBhvr>
                                      <p:to>
                                        <a:srgbClr val="777777"/>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childTnLst>
                                </p:cTn>
                              </p:par>
                            </p:childTnLst>
                          </p:cTn>
                        </p:par>
                      </p:childTnLst>
                    </p:cTn>
                  </p:par>
                </p:childTnLst>
              </p:cTn>
              <p:nextCondLst>
                <p:cond evt="onClick" delay="0">
                  <p:tgtEl>
                    <p:spTgt spid="11"/>
                  </p:tgtEl>
                </p:cond>
              </p:nextCondLst>
            </p:seq>
          </p:childTnLst>
        </p:cTn>
      </p:par>
    </p:tnLst>
    <p:bldLst>
      <p:bldP spid="12" grpId="0" animBg="1"/>
      <p:bldP spid="14" grpId="0" animBg="1"/>
      <p:bldP spid="14" grpId="1" animBg="1"/>
      <p:bldP spid="14"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38100"/>
            <a:ext cx="18364200" cy="10325100"/>
          </a:xfrm>
          <a:prstGeom prst="rect">
            <a:avLst/>
          </a:prstGeom>
        </p:spPr>
      </p:pic>
      <p:sp>
        <p:nvSpPr>
          <p:cNvPr id="5" name="Hexagon 4"/>
          <p:cNvSpPr/>
          <p:nvPr/>
        </p:nvSpPr>
        <p:spPr>
          <a:xfrm>
            <a:off x="6034560" y="8223850"/>
            <a:ext cx="2624166" cy="981717"/>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lvl="0" algn="ctr"/>
            <a:r>
              <a:rPr lang="fr-FR" sz="3700">
                <a:solidFill>
                  <a:prstClr val="white"/>
                </a:solidFill>
                <a:latin typeface="Arial" panose="020B0604020202020204" pitchFamily="34" charset="0"/>
                <a:ea typeface="Arial" panose="020B0604020202020204" pitchFamily="34" charset="0"/>
                <a:cs typeface="Arial" panose="020B0604020202020204" pitchFamily="34" charset="0"/>
              </a:rPr>
              <a:t>B. 0,72</a:t>
            </a:r>
            <a:endParaRPr kumimoji="0" lang="en-US" sz="37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Hexagon 6"/>
          <p:cNvSpPr/>
          <p:nvPr/>
        </p:nvSpPr>
        <p:spPr>
          <a:xfrm>
            <a:off x="1557833" y="8207303"/>
            <a:ext cx="2624166" cy="981717"/>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lvl="0" algn="ctr"/>
            <a:r>
              <a:rPr lang="fr-FR" sz="3700">
                <a:solidFill>
                  <a:prstClr val="white"/>
                </a:solidFill>
                <a:latin typeface="Arial" panose="020B0604020202020204" pitchFamily="34" charset="0"/>
                <a:ea typeface="Arial" panose="020B0604020202020204" pitchFamily="34" charset="0"/>
                <a:cs typeface="Arial" panose="020B0604020202020204" pitchFamily="34" charset="0"/>
              </a:rPr>
              <a:t>A. 0,02</a:t>
            </a:r>
            <a:endParaRPr kumimoji="0" lang="en-US"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9" name="Hexagon 8"/>
          <p:cNvSpPr/>
          <p:nvPr/>
        </p:nvSpPr>
        <p:spPr>
          <a:xfrm>
            <a:off x="10606560" y="8223850"/>
            <a:ext cx="2624166" cy="981717"/>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defTabSz="1371600"/>
            <a:r>
              <a:rPr lang="fr-FR" sz="3700">
                <a:solidFill>
                  <a:prstClr val="white"/>
                </a:solidFill>
                <a:latin typeface="Arial" panose="020B0604020202020204" pitchFamily="34" charset="0"/>
                <a:ea typeface="Arial" panose="020B0604020202020204" pitchFamily="34" charset="0"/>
                <a:cs typeface="Arial" panose="020B0604020202020204" pitchFamily="34" charset="0"/>
              </a:rPr>
              <a:t>C. 0,3</a:t>
            </a:r>
            <a:endParaRPr kumimoji="0" lang="vi-VN" sz="3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Hexagon 10"/>
          <p:cNvSpPr/>
          <p:nvPr/>
        </p:nvSpPr>
        <p:spPr>
          <a:xfrm>
            <a:off x="15102360" y="8194368"/>
            <a:ext cx="2624166" cy="981717"/>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lvl="0" algn="ctr"/>
            <a:r>
              <a:rPr lang="fr-FR" sz="3700">
                <a:solidFill>
                  <a:prstClr val="white"/>
                </a:solidFill>
                <a:latin typeface="Arial" panose="020B0604020202020204" pitchFamily="34" charset="0"/>
                <a:ea typeface="Times New Roman" panose="02020603050405020304" pitchFamily="18" charset="0"/>
                <a:cs typeface="Arial" panose="020B0604020202020204" pitchFamily="34" charset="0"/>
              </a:rPr>
              <a:t>D. 0,03</a:t>
            </a:r>
            <a:endParaRPr kumimoji="0" lang="en-US"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2" name="TextBox 11"/>
          <p:cNvSpPr txBox="1"/>
          <p:nvPr/>
        </p:nvSpPr>
        <p:spPr>
          <a:xfrm>
            <a:off x="673648" y="6398055"/>
            <a:ext cx="6921473"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Yeah,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Đúng</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rồi</a:t>
            </a:r>
            <a:r>
              <a:rPr kumimoji="0" lang="en-US" sz="38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smtClean="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bạn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giỏi</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quá</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vi-VN"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11587048" y="6398055"/>
            <a:ext cx="6027775"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Ồ,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tiếc</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quá</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sai</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mất</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rồi</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Picture 14" descr="egg-2151891_960_720.png"/>
          <p:cNvPicPr>
            <a:picLocks noChangeAspect="1"/>
          </p:cNvPicPr>
          <p:nvPr/>
        </p:nvPicPr>
        <p:blipFill>
          <a:blip r:embed="rId4" cstate="print"/>
          <a:stretch>
            <a:fillRect/>
          </a:stretch>
        </p:blipFill>
        <p:spPr>
          <a:xfrm>
            <a:off x="7770873" y="6039189"/>
            <a:ext cx="1144527" cy="1144527"/>
          </a:xfrm>
          <a:prstGeom prst="rect">
            <a:avLst/>
          </a:prstGeom>
        </p:spPr>
      </p:pic>
      <p:pic>
        <p:nvPicPr>
          <p:cNvPr id="16" name="Picture 15"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0210800" y="5981700"/>
            <a:ext cx="1185834" cy="1185834"/>
          </a:xfrm>
          <a:prstGeom prst="rect">
            <a:avLst/>
          </a:prstGeom>
        </p:spPr>
      </p:pic>
      <p:pic>
        <p:nvPicPr>
          <p:cNvPr id="21" name="Picture 20"/>
          <p:cNvPicPr>
            <a:picLocks noChangeAspect="1"/>
          </p:cNvPicPr>
          <p:nvPr/>
        </p:nvPicPr>
        <p:blipFill>
          <a:blip r:embed="rId6"/>
          <a:stretch>
            <a:fillRect/>
          </a:stretch>
        </p:blipFill>
        <p:spPr>
          <a:xfrm>
            <a:off x="533400" y="8161110"/>
            <a:ext cx="777736" cy="1044457"/>
          </a:xfrm>
          <a:prstGeom prst="rect">
            <a:avLst/>
          </a:prstGeom>
        </p:spPr>
      </p:pic>
      <p:pic>
        <p:nvPicPr>
          <p:cNvPr id="22" name="Picture 21"/>
          <p:cNvPicPr>
            <a:picLocks noChangeAspect="1"/>
          </p:cNvPicPr>
          <p:nvPr/>
        </p:nvPicPr>
        <p:blipFill>
          <a:blip r:embed="rId6"/>
          <a:stretch>
            <a:fillRect/>
          </a:stretch>
        </p:blipFill>
        <p:spPr>
          <a:xfrm>
            <a:off x="5010127" y="8213843"/>
            <a:ext cx="777736" cy="1044457"/>
          </a:xfrm>
          <a:prstGeom prst="rect">
            <a:avLst/>
          </a:prstGeom>
        </p:spPr>
      </p:pic>
      <p:pic>
        <p:nvPicPr>
          <p:cNvPr id="23" name="Picture 22"/>
          <p:cNvPicPr>
            <a:picLocks noChangeAspect="1"/>
          </p:cNvPicPr>
          <p:nvPr/>
        </p:nvPicPr>
        <p:blipFill>
          <a:blip r:embed="rId6"/>
          <a:stretch>
            <a:fillRect/>
          </a:stretch>
        </p:blipFill>
        <p:spPr>
          <a:xfrm>
            <a:off x="9638556" y="8207303"/>
            <a:ext cx="777736" cy="1044457"/>
          </a:xfrm>
          <a:prstGeom prst="rect">
            <a:avLst/>
          </a:prstGeom>
        </p:spPr>
      </p:pic>
      <p:pic>
        <p:nvPicPr>
          <p:cNvPr id="24" name="Picture 23"/>
          <p:cNvPicPr>
            <a:picLocks noChangeAspect="1"/>
          </p:cNvPicPr>
          <p:nvPr/>
        </p:nvPicPr>
        <p:blipFill>
          <a:blip r:embed="rId6"/>
          <a:stretch>
            <a:fillRect/>
          </a:stretch>
        </p:blipFill>
        <p:spPr>
          <a:xfrm>
            <a:off x="14077927" y="8179157"/>
            <a:ext cx="777736" cy="1044457"/>
          </a:xfrm>
          <a:prstGeom prst="rect">
            <a:avLst/>
          </a:prstGeom>
        </p:spPr>
      </p:pic>
      <p:pic>
        <p:nvPicPr>
          <p:cNvPr id="25" name="Picture 24"/>
          <p:cNvPicPr>
            <a:picLocks noChangeAspect="1"/>
          </p:cNvPicPr>
          <p:nvPr/>
        </p:nvPicPr>
        <p:blipFill>
          <a:blip r:embed="rId7"/>
          <a:stretch>
            <a:fillRect/>
          </a:stretch>
        </p:blipFill>
        <p:spPr>
          <a:xfrm>
            <a:off x="16676538" y="9410700"/>
            <a:ext cx="1313541" cy="704934"/>
          </a:xfrm>
          <a:prstGeom prst="rect">
            <a:avLst/>
          </a:prstGeom>
        </p:spPr>
      </p:pic>
      <p:sp>
        <p:nvSpPr>
          <p:cNvPr id="27" name="Rounded Rectangle 26"/>
          <p:cNvSpPr/>
          <p:nvPr/>
        </p:nvSpPr>
        <p:spPr>
          <a:xfrm>
            <a:off x="348916" y="647700"/>
            <a:ext cx="17602200" cy="4067169"/>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marR="30480" lvl="0" algn="just">
              <a:lnSpc>
                <a:spcPct val="150000"/>
              </a:lnSpc>
            </a:pPr>
            <a:r>
              <a:rPr lang="nl-NL" sz="3800" b="1" kern="100">
                <a:solidFill>
                  <a:prstClr val="white"/>
                </a:solidFill>
                <a:latin typeface="Arial" panose="020B0604020202020204" pitchFamily="34" charset="0"/>
                <a:ea typeface="Calibri" panose="020F0502020204030204" pitchFamily="34" charset="0"/>
                <a:cs typeface="Arial" panose="020B0604020202020204" pitchFamily="34" charset="0"/>
              </a:rPr>
              <a:t>Câu 2. </a:t>
            </a:r>
            <a:r>
              <a:rPr lang="nl-NL" sz="3800" kern="100">
                <a:solidFill>
                  <a:prstClr val="white"/>
                </a:solidFill>
                <a:latin typeface="Arial" panose="020B0604020202020204" pitchFamily="34" charset="0"/>
                <a:ea typeface="Calibri" panose="020F0502020204030204" pitchFamily="34" charset="0"/>
                <a:cs typeface="Arial" panose="020B0604020202020204" pitchFamily="34" charset="0"/>
              </a:rPr>
              <a:t>Hai bệnh nhân X và Y bị nhiễm vi rút SARS-COV-2. Biết rằng xác suất bị biến chứng nặng của bệnh nhân X là 0,1 và của bệnh nhân Y là 0,2 . Khả năng bị biến chứng nặng của hai bệnh nhân là độc lập. Hãy tính xác suất của các biến cố: "Cả hai bệnh nhân đều không bị biến chứng nặng".</a:t>
            </a:r>
            <a:endParaRPr kumimoji="0" lang="en-US" sz="380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982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969696"/>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969696"/>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1"/>
                                        </p:tgtEl>
                                        <p:attrNameLst>
                                          <p:attrName>fillcolor</p:attrName>
                                        </p:attrNameLst>
                                      </p:cBhvr>
                                      <p:to>
                                        <a:srgbClr val="969696"/>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000" fill="hold"/>
                                        <p:tgtEl>
                                          <p:spTgt spid="5"/>
                                        </p:tgtEl>
                                        <p:attrNameLst>
                                          <p:attrName>fillcolor</p:attrName>
                                        </p:attrNameLst>
                                      </p:cBhvr>
                                      <p:to>
                                        <a:srgbClr val="777777"/>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777777"/>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1"/>
                                        </p:tgtEl>
                                        <p:attrNameLst>
                                          <p:attrName>fillcolor</p:attrName>
                                        </p:attrNameLst>
                                      </p:cBhvr>
                                      <p:to>
                                        <a:srgbClr val="777777"/>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000" fill="hold"/>
                                        <p:tgtEl>
                                          <p:spTgt spid="5"/>
                                        </p:tgtEl>
                                        <p:attrNameLst>
                                          <p:attrName>fillcolor</p:attrName>
                                        </p:attrNameLst>
                                      </p:cBhvr>
                                      <p:to>
                                        <a:srgbClr val="969696"/>
                                      </p:to>
                                    </p:animClr>
                                    <p:set>
                                      <p:cBhvr>
                                        <p:cTn id="49" dur="2000" fill="hold"/>
                                        <p:tgtEl>
                                          <p:spTgt spid="5"/>
                                        </p:tgtEl>
                                        <p:attrNameLst>
                                          <p:attrName>fill.type</p:attrName>
                                        </p:attrNameLst>
                                      </p:cBhvr>
                                      <p:to>
                                        <p:strVal val="solid"/>
                                      </p:to>
                                    </p:set>
                                    <p:set>
                                      <p:cBhvr>
                                        <p:cTn id="50" dur="2000" fill="hold"/>
                                        <p:tgtEl>
                                          <p:spTgt spid="5"/>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7"/>
                                        </p:tgtEl>
                                        <p:attrNameLst>
                                          <p:attrName>fillcolor</p:attrName>
                                        </p:attrNameLst>
                                      </p:cBhvr>
                                      <p:to>
                                        <a:srgbClr val="969696"/>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1"/>
                                        </p:tgtEl>
                                        <p:attrNameLst>
                                          <p:attrName>fillcolor</p:attrName>
                                        </p:attrNameLst>
                                      </p:cBhvr>
                                      <p:to>
                                        <a:srgbClr val="969696"/>
                                      </p:to>
                                    </p:animClr>
                                    <p:set>
                                      <p:cBhvr>
                                        <p:cTn id="57" dur="2000" fill="hold"/>
                                        <p:tgtEl>
                                          <p:spTgt spid="11"/>
                                        </p:tgtEl>
                                        <p:attrNameLst>
                                          <p:attrName>fill.type</p:attrName>
                                        </p:attrNameLst>
                                      </p:cBhvr>
                                      <p:to>
                                        <p:strVal val="solid"/>
                                      </p:to>
                                    </p:set>
                                    <p:set>
                                      <p:cBhvr>
                                        <p:cTn id="58" dur="2000" fill="hold"/>
                                        <p:tgtEl>
                                          <p:spTgt spid="11"/>
                                        </p:tgtEl>
                                        <p:attrNameLst>
                                          <p:attrName>fill.on</p:attrName>
                                        </p:attrNameLst>
                                      </p:cBhvr>
                                      <p:to>
                                        <p:strVal val="true"/>
                                      </p:to>
                                    </p:se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withEffect">
                                  <p:stCondLst>
                                    <p:cond delay="0"/>
                                  </p:stCondLst>
                                  <p:childTnLst>
                                    <p:animClr clrSpc="rgb" dir="cw">
                                      <p:cBhvr>
                                        <p:cTn id="69" dur="2000" fill="hold"/>
                                        <p:tgtEl>
                                          <p:spTgt spid="9"/>
                                        </p:tgtEl>
                                        <p:attrNameLst>
                                          <p:attrName>fillcolor</p:attrName>
                                        </p:attrNameLst>
                                      </p:cBhvr>
                                      <p:to>
                                        <a:srgbClr val="777777"/>
                                      </p:to>
                                    </p:animClr>
                                    <p:set>
                                      <p:cBhvr>
                                        <p:cTn id="70" dur="2000" fill="hold"/>
                                        <p:tgtEl>
                                          <p:spTgt spid="9"/>
                                        </p:tgtEl>
                                        <p:attrNameLst>
                                          <p:attrName>fill.type</p:attrName>
                                        </p:attrNameLst>
                                      </p:cBhvr>
                                      <p:to>
                                        <p:strVal val="solid"/>
                                      </p:to>
                                    </p:set>
                                    <p:set>
                                      <p:cBhvr>
                                        <p:cTn id="71" dur="2000" fill="hold"/>
                                        <p:tgtEl>
                                          <p:spTgt spid="9"/>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777777"/>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5"/>
                                        </p:tgtEl>
                                        <p:attrNameLst>
                                          <p:attrName>fillcolor</p:attrName>
                                        </p:attrNameLst>
                                      </p:cBhvr>
                                      <p:to>
                                        <a:srgbClr val="777777"/>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childTnLst>
                                </p:cTn>
                              </p:par>
                            </p:childTnLst>
                          </p:cTn>
                        </p:par>
                      </p:childTnLst>
                    </p:cTn>
                  </p:par>
                </p:childTnLst>
              </p:cTn>
              <p:nextCondLst>
                <p:cond evt="onClick" delay="0">
                  <p:tgtEl>
                    <p:spTgt spid="11"/>
                  </p:tgtEl>
                </p:cond>
              </p:nextCondLst>
            </p:seq>
          </p:childTnLst>
        </p:cTn>
      </p:par>
    </p:tnLst>
    <p:bldLst>
      <p:bldP spid="12" grpId="0" animBg="1"/>
      <p:bldP spid="14" grpId="0" animBg="1"/>
      <p:bldP spid="14" grpId="1" animBg="1"/>
      <p:bldP spid="14"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38100"/>
            <a:ext cx="18364200" cy="10325100"/>
          </a:xfrm>
          <a:prstGeom prst="rect">
            <a:avLst/>
          </a:prstGeom>
        </p:spPr>
      </p:pic>
      <p:sp>
        <p:nvSpPr>
          <p:cNvPr id="5" name="Hexagon 4"/>
          <p:cNvSpPr/>
          <p:nvPr/>
        </p:nvSpPr>
        <p:spPr>
          <a:xfrm>
            <a:off x="2082830" y="8013881"/>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lvl="0" algn="ctr"/>
            <a:r>
              <a:rPr lang="en-US" sz="4000">
                <a:latin typeface="Arial" panose="020B0604020202020204" pitchFamily="34" charset="0"/>
                <a:ea typeface="Arial" panose="020B0604020202020204" pitchFamily="34" charset="0"/>
                <a:cs typeface="Arial" panose="020B0604020202020204" pitchFamily="34" charset="0"/>
              </a:rPr>
              <a:t>B. P(B)=0,06</a:t>
            </a: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Hexagon 6"/>
          <p:cNvSpPr/>
          <p:nvPr/>
        </p:nvSpPr>
        <p:spPr>
          <a:xfrm>
            <a:off x="2082830" y="6014943"/>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lvl="0" algn="ctr"/>
            <a:r>
              <a:rPr lang="en-US" sz="4000">
                <a:latin typeface="Arial" panose="020B0604020202020204" pitchFamily="34" charset="0"/>
                <a:ea typeface="Arial" panose="020B0604020202020204" pitchFamily="34" charset="0"/>
                <a:cs typeface="Arial" panose="020B0604020202020204" pitchFamily="34" charset="0"/>
              </a:rPr>
              <a:t>A. P(B)=0,04</a:t>
            </a: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9" name="Hexagon 8"/>
          <p:cNvSpPr/>
          <p:nvPr/>
        </p:nvSpPr>
        <p:spPr>
          <a:xfrm>
            <a:off x="10782903" y="6013903"/>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defTabSz="1371600"/>
            <a:r>
              <a:rPr lang="en-US" sz="4000">
                <a:latin typeface="Arial" panose="020B0604020202020204" pitchFamily="34" charset="0"/>
                <a:ea typeface="Arial" panose="020B0604020202020204" pitchFamily="34" charset="0"/>
                <a:cs typeface="Arial" panose="020B0604020202020204" pitchFamily="34" charset="0"/>
              </a:rPr>
              <a:t>C. P(B)=0,08</a:t>
            </a:r>
            <a:endParaRPr kumimoji="0" lang="vi-VN"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1" name="Hexagon 10"/>
          <p:cNvSpPr/>
          <p:nvPr/>
        </p:nvSpPr>
        <p:spPr>
          <a:xfrm>
            <a:off x="10782903" y="8013881"/>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algn="ctr"/>
            <a:r>
              <a:rPr lang="en-US" sz="4000">
                <a:latin typeface="Arial" panose="020B0604020202020204" pitchFamily="34" charset="0"/>
                <a:ea typeface="Times New Roman" panose="02020603050405020304" pitchFamily="18" charset="0"/>
                <a:cs typeface="Arial" panose="020B0604020202020204" pitchFamily="34" charset="0"/>
              </a:rPr>
              <a:t>D. P(B)=0,05</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TextBox 11"/>
          <p:cNvSpPr txBox="1"/>
          <p:nvPr/>
        </p:nvSpPr>
        <p:spPr>
          <a:xfrm>
            <a:off x="2209800" y="3924300"/>
            <a:ext cx="3872349" cy="126188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Yeah,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Đúng</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rồi</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bạn</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giỏi</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quá</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vi-VN"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12545941" y="3985592"/>
            <a:ext cx="4071966" cy="12618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Ồ,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tiếc</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quá</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sai</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mất</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rồi</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Picture 14" descr="egg-2151891_960_720.png"/>
          <p:cNvPicPr>
            <a:picLocks noChangeAspect="1"/>
          </p:cNvPicPr>
          <p:nvPr/>
        </p:nvPicPr>
        <p:blipFill>
          <a:blip r:embed="rId4" cstate="print"/>
          <a:stretch>
            <a:fillRect/>
          </a:stretch>
        </p:blipFill>
        <p:spPr>
          <a:xfrm>
            <a:off x="6147372" y="3873336"/>
            <a:ext cx="1571324" cy="1571324"/>
          </a:xfrm>
          <a:prstGeom prst="rect">
            <a:avLst/>
          </a:prstGeom>
        </p:spPr>
      </p:pic>
      <p:pic>
        <p:nvPicPr>
          <p:cNvPr id="16" name="Picture 15"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0596797" y="3802517"/>
            <a:ext cx="1628034" cy="1628034"/>
          </a:xfrm>
          <a:prstGeom prst="rect">
            <a:avLst/>
          </a:prstGeom>
        </p:spPr>
      </p:pic>
      <p:pic>
        <p:nvPicPr>
          <p:cNvPr id="21" name="Picture 20"/>
          <p:cNvPicPr>
            <a:picLocks noChangeAspect="1"/>
          </p:cNvPicPr>
          <p:nvPr/>
        </p:nvPicPr>
        <p:blipFill>
          <a:blip r:embed="rId6"/>
          <a:stretch>
            <a:fillRect/>
          </a:stretch>
        </p:blipFill>
        <p:spPr>
          <a:xfrm>
            <a:off x="436787" y="5967710"/>
            <a:ext cx="1118812" cy="1537990"/>
          </a:xfrm>
          <a:prstGeom prst="rect">
            <a:avLst/>
          </a:prstGeom>
        </p:spPr>
      </p:pic>
      <p:pic>
        <p:nvPicPr>
          <p:cNvPr id="22" name="Picture 21"/>
          <p:cNvPicPr>
            <a:picLocks noChangeAspect="1"/>
          </p:cNvPicPr>
          <p:nvPr/>
        </p:nvPicPr>
        <p:blipFill>
          <a:blip r:embed="rId6"/>
          <a:stretch>
            <a:fillRect/>
          </a:stretch>
        </p:blipFill>
        <p:spPr>
          <a:xfrm>
            <a:off x="432776" y="8013881"/>
            <a:ext cx="1118812" cy="1537990"/>
          </a:xfrm>
          <a:prstGeom prst="rect">
            <a:avLst/>
          </a:prstGeom>
        </p:spPr>
      </p:pic>
      <p:pic>
        <p:nvPicPr>
          <p:cNvPr id="23" name="Picture 22"/>
          <p:cNvPicPr>
            <a:picLocks noChangeAspect="1"/>
          </p:cNvPicPr>
          <p:nvPr/>
        </p:nvPicPr>
        <p:blipFill>
          <a:blip r:embed="rId6"/>
          <a:stretch>
            <a:fillRect/>
          </a:stretch>
        </p:blipFill>
        <p:spPr>
          <a:xfrm>
            <a:off x="9280664" y="5967710"/>
            <a:ext cx="1118812" cy="1537990"/>
          </a:xfrm>
          <a:prstGeom prst="rect">
            <a:avLst/>
          </a:prstGeom>
        </p:spPr>
      </p:pic>
      <p:pic>
        <p:nvPicPr>
          <p:cNvPr id="24" name="Picture 23"/>
          <p:cNvPicPr>
            <a:picLocks noChangeAspect="1"/>
          </p:cNvPicPr>
          <p:nvPr/>
        </p:nvPicPr>
        <p:blipFill>
          <a:blip r:embed="rId6"/>
          <a:stretch>
            <a:fillRect/>
          </a:stretch>
        </p:blipFill>
        <p:spPr>
          <a:xfrm>
            <a:off x="9290006" y="8013881"/>
            <a:ext cx="1118812" cy="1537990"/>
          </a:xfrm>
          <a:prstGeom prst="rect">
            <a:avLst/>
          </a:prstGeom>
        </p:spPr>
      </p:pic>
      <p:pic>
        <p:nvPicPr>
          <p:cNvPr id="25" name="Picture 24"/>
          <p:cNvPicPr>
            <a:picLocks noChangeAspect="1"/>
          </p:cNvPicPr>
          <p:nvPr/>
        </p:nvPicPr>
        <p:blipFill>
          <a:blip r:embed="rId7"/>
          <a:stretch>
            <a:fillRect/>
          </a:stretch>
        </p:blipFill>
        <p:spPr>
          <a:xfrm>
            <a:off x="16676538" y="9410700"/>
            <a:ext cx="1313541" cy="704934"/>
          </a:xfrm>
          <a:prstGeom prst="rect">
            <a:avLst/>
          </a:prstGeom>
        </p:spPr>
      </p:pic>
      <p:sp>
        <p:nvSpPr>
          <p:cNvPr id="27" name="Rounded Rectangle 26"/>
          <p:cNvSpPr/>
          <p:nvPr/>
        </p:nvSpPr>
        <p:spPr>
          <a:xfrm>
            <a:off x="332874" y="342900"/>
            <a:ext cx="17602200" cy="2974624"/>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marR="30480" algn="just">
              <a:lnSpc>
                <a:spcPct val="150000"/>
              </a:lnSpc>
            </a:pPr>
            <a:r>
              <a:rPr lang="vi-VN" sz="4000" b="1">
                <a:ea typeface="Times New Roman" panose="02020603050405020304" pitchFamily="18" charset="0"/>
                <a:cs typeface="Arial" panose="020B0604020202020204" pitchFamily="34" charset="0"/>
              </a:rPr>
              <a:t>Câu 3. </a:t>
            </a:r>
            <a:r>
              <a:rPr lang="vi-VN" sz="4000">
                <a:ea typeface="Times New Roman" panose="02020603050405020304" pitchFamily="18" charset="0"/>
                <a:cs typeface="Arial" panose="020B0604020202020204" pitchFamily="34" charset="0"/>
              </a:rPr>
              <a:t>Cả hai xạ thủ cùng bắn vào bia. Xác suất người thứ nhất bắn trúng bia là  0,8; người thứ hai bắn trúng bia là 0,7 . Hãy tính xác suất của biến cố: “Cả hai người cùng không bắn trúng”</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7426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969696"/>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969696"/>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1"/>
                                        </p:tgtEl>
                                        <p:attrNameLst>
                                          <p:attrName>fillcolor</p:attrName>
                                        </p:attrNameLst>
                                      </p:cBhvr>
                                      <p:to>
                                        <a:srgbClr val="969696"/>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000" fill="hold"/>
                                        <p:tgtEl>
                                          <p:spTgt spid="5"/>
                                        </p:tgtEl>
                                        <p:attrNameLst>
                                          <p:attrName>fillcolor</p:attrName>
                                        </p:attrNameLst>
                                      </p:cBhvr>
                                      <p:to>
                                        <a:srgbClr val="777777"/>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777777"/>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1"/>
                                        </p:tgtEl>
                                        <p:attrNameLst>
                                          <p:attrName>fillcolor</p:attrName>
                                        </p:attrNameLst>
                                      </p:cBhvr>
                                      <p:to>
                                        <a:srgbClr val="777777"/>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000" fill="hold"/>
                                        <p:tgtEl>
                                          <p:spTgt spid="5"/>
                                        </p:tgtEl>
                                        <p:attrNameLst>
                                          <p:attrName>fillcolor</p:attrName>
                                        </p:attrNameLst>
                                      </p:cBhvr>
                                      <p:to>
                                        <a:srgbClr val="969696"/>
                                      </p:to>
                                    </p:animClr>
                                    <p:set>
                                      <p:cBhvr>
                                        <p:cTn id="49" dur="2000" fill="hold"/>
                                        <p:tgtEl>
                                          <p:spTgt spid="5"/>
                                        </p:tgtEl>
                                        <p:attrNameLst>
                                          <p:attrName>fill.type</p:attrName>
                                        </p:attrNameLst>
                                      </p:cBhvr>
                                      <p:to>
                                        <p:strVal val="solid"/>
                                      </p:to>
                                    </p:set>
                                    <p:set>
                                      <p:cBhvr>
                                        <p:cTn id="50" dur="2000" fill="hold"/>
                                        <p:tgtEl>
                                          <p:spTgt spid="5"/>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7"/>
                                        </p:tgtEl>
                                        <p:attrNameLst>
                                          <p:attrName>fillcolor</p:attrName>
                                        </p:attrNameLst>
                                      </p:cBhvr>
                                      <p:to>
                                        <a:srgbClr val="969696"/>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1"/>
                                        </p:tgtEl>
                                        <p:attrNameLst>
                                          <p:attrName>fillcolor</p:attrName>
                                        </p:attrNameLst>
                                      </p:cBhvr>
                                      <p:to>
                                        <a:srgbClr val="969696"/>
                                      </p:to>
                                    </p:animClr>
                                    <p:set>
                                      <p:cBhvr>
                                        <p:cTn id="57" dur="2000" fill="hold"/>
                                        <p:tgtEl>
                                          <p:spTgt spid="11"/>
                                        </p:tgtEl>
                                        <p:attrNameLst>
                                          <p:attrName>fill.type</p:attrName>
                                        </p:attrNameLst>
                                      </p:cBhvr>
                                      <p:to>
                                        <p:strVal val="solid"/>
                                      </p:to>
                                    </p:set>
                                    <p:set>
                                      <p:cBhvr>
                                        <p:cTn id="58" dur="2000" fill="hold"/>
                                        <p:tgtEl>
                                          <p:spTgt spid="11"/>
                                        </p:tgtEl>
                                        <p:attrNameLst>
                                          <p:attrName>fill.on</p:attrName>
                                        </p:attrNameLst>
                                      </p:cBhvr>
                                      <p:to>
                                        <p:strVal val="true"/>
                                      </p:to>
                                    </p:se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withEffect">
                                  <p:stCondLst>
                                    <p:cond delay="0"/>
                                  </p:stCondLst>
                                  <p:childTnLst>
                                    <p:animClr clrSpc="rgb" dir="cw">
                                      <p:cBhvr>
                                        <p:cTn id="69" dur="2000" fill="hold"/>
                                        <p:tgtEl>
                                          <p:spTgt spid="9"/>
                                        </p:tgtEl>
                                        <p:attrNameLst>
                                          <p:attrName>fillcolor</p:attrName>
                                        </p:attrNameLst>
                                      </p:cBhvr>
                                      <p:to>
                                        <a:srgbClr val="777777"/>
                                      </p:to>
                                    </p:animClr>
                                    <p:set>
                                      <p:cBhvr>
                                        <p:cTn id="70" dur="2000" fill="hold"/>
                                        <p:tgtEl>
                                          <p:spTgt spid="9"/>
                                        </p:tgtEl>
                                        <p:attrNameLst>
                                          <p:attrName>fill.type</p:attrName>
                                        </p:attrNameLst>
                                      </p:cBhvr>
                                      <p:to>
                                        <p:strVal val="solid"/>
                                      </p:to>
                                    </p:set>
                                    <p:set>
                                      <p:cBhvr>
                                        <p:cTn id="71" dur="2000" fill="hold"/>
                                        <p:tgtEl>
                                          <p:spTgt spid="9"/>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777777"/>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5"/>
                                        </p:tgtEl>
                                        <p:attrNameLst>
                                          <p:attrName>fillcolor</p:attrName>
                                        </p:attrNameLst>
                                      </p:cBhvr>
                                      <p:to>
                                        <a:srgbClr val="777777"/>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childTnLst>
                                </p:cTn>
                              </p:par>
                            </p:childTnLst>
                          </p:cTn>
                        </p:par>
                      </p:childTnLst>
                    </p:cTn>
                  </p:par>
                </p:childTnLst>
              </p:cTn>
              <p:nextCondLst>
                <p:cond evt="onClick" delay="0">
                  <p:tgtEl>
                    <p:spTgt spid="11"/>
                  </p:tgtEl>
                </p:cond>
              </p:nextCondLst>
            </p:seq>
          </p:childTnLst>
        </p:cTn>
      </p:par>
    </p:tnLst>
    <p:bldLst>
      <p:bldP spid="12" grpId="0" animBg="1"/>
      <p:bldP spid="14" grpId="0" animBg="1"/>
      <p:bldP spid="14" grpId="1" animBg="1"/>
      <p:bldP spid="14"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38100"/>
            <a:ext cx="18364200" cy="10325100"/>
          </a:xfrm>
          <a:prstGeom prst="rect">
            <a:avLst/>
          </a:prstGeom>
        </p:spPr>
      </p:pic>
      <mc:AlternateContent xmlns:mc="http://schemas.openxmlformats.org/markup-compatibility/2006">
        <mc:Choice xmlns:a14="http://schemas.microsoft.com/office/drawing/2010/main" Requires="a14">
          <p:sp>
            <p:nvSpPr>
              <p:cNvPr id="5" name="Hexagon 4"/>
              <p:cNvSpPr/>
              <p:nvPr/>
            </p:nvSpPr>
            <p:spPr>
              <a:xfrm>
                <a:off x="10782903" y="5657228"/>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lvl="0" algn="ctr"/>
                <a:r>
                  <a:rPr lang="vi-VN" sz="3800" smtClean="0">
                    <a:solidFill>
                      <a:schemeClr val="bg1"/>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solidFill>
                              <a:schemeClr val="bg1"/>
                            </a:solidFill>
                            <a:effectLst/>
                            <a:latin typeface="Cambria Math" panose="02040503050406030204" pitchFamily="18" charset="0"/>
                            <a:cs typeface="Times New Roman" panose="02020603050405020304" pitchFamily="18" charset="0"/>
                          </a:rPr>
                        </m:ctrlPr>
                      </m:dPr>
                      <m:e>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e>
                    </m:d>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r>
                      <a:rPr lang="vi-VN" sz="3800" i="1">
                        <a:solidFill>
                          <a:schemeClr val="bg1"/>
                        </a:solidFill>
                        <a:effectLst/>
                        <a:latin typeface="Cambria Math" panose="02040503050406030204" pitchFamily="18" charset="0"/>
                        <a:ea typeface="Calibri" panose="020F0502020204030204" pitchFamily="34" charset="0"/>
                      </a:rPr>
                      <m:t>−</m:t>
                    </m:r>
                    <m:sSup>
                      <m:sSupPr>
                        <m:ctrlPr>
                          <a:rPr lang="en-US" sz="3800" i="1">
                            <a:solidFill>
                              <a:schemeClr val="bg1"/>
                            </a:solidFill>
                            <a:effectLst/>
                            <a:latin typeface="Cambria Math" panose="02040503050406030204" pitchFamily="18" charset="0"/>
                            <a:cs typeface="Times New Roman" panose="02020603050405020304" pitchFamily="18" charset="0"/>
                          </a:rPr>
                        </m:ctrlPr>
                      </m:sSupPr>
                      <m:e>
                        <m:d>
                          <m:dPr>
                            <m:ctrlPr>
                              <a:rPr lang="en-US" sz="3800" i="1">
                                <a:solidFill>
                                  <a:schemeClr val="bg1"/>
                                </a:solidFill>
                                <a:effectLst/>
                                <a:latin typeface="Cambria Math" panose="02040503050406030204" pitchFamily="18" charset="0"/>
                                <a:cs typeface="Times New Roman" panose="02020603050405020304" pitchFamily="18" charset="0"/>
                              </a:rPr>
                            </m:ctrlPr>
                          </m:dPr>
                          <m:e>
                            <m:f>
                              <m:fPr>
                                <m:ctrlPr>
                                  <a:rPr lang="en-US" sz="3800" i="1">
                                    <a:solidFill>
                                      <a:schemeClr val="bg1"/>
                                    </a:solidFill>
                                    <a:effectLst/>
                                    <a:latin typeface="Cambria Math" panose="02040503050406030204" pitchFamily="18" charset="0"/>
                                    <a:cs typeface="Times New Roman" panose="02020603050405020304" pitchFamily="18" charset="0"/>
                                  </a:rPr>
                                </m:ctrlPr>
                              </m:fPr>
                              <m:num>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den>
                            </m:f>
                          </m:e>
                        </m:d>
                      </m:e>
                      <m:sup>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endParaRPr kumimoji="0" lang="en-US" sz="38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5" name="Hexagon 4"/>
              <p:cNvSpPr>
                <a:spLocks noRot="1" noChangeAspect="1" noMove="1" noResize="1" noEditPoints="1" noAdjustHandles="1" noChangeArrowheads="1" noChangeShapeType="1" noTextEdit="1"/>
              </p:cNvSpPr>
              <p:nvPr/>
            </p:nvSpPr>
            <p:spPr>
              <a:xfrm>
                <a:off x="10782903" y="5657228"/>
                <a:ext cx="5893635" cy="1445604"/>
              </a:xfrm>
              <a:prstGeom prst="hexagon">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Hexagon 6"/>
              <p:cNvSpPr/>
              <p:nvPr/>
            </p:nvSpPr>
            <p:spPr>
              <a:xfrm>
                <a:off x="1929129" y="8155422"/>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algn="ctr"/>
                <a:r>
                  <a:rPr lang="vi-VN" sz="3800" smtClean="0">
                    <a:solidFill>
                      <a:schemeClr val="bg1"/>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solidFill>
                              <a:schemeClr val="bg1"/>
                            </a:solidFill>
                            <a:effectLst/>
                            <a:latin typeface="Cambria Math" panose="02040503050406030204" pitchFamily="18" charset="0"/>
                            <a:cs typeface="Times New Roman" panose="02020603050405020304" pitchFamily="18" charset="0"/>
                          </a:rPr>
                        </m:ctrlPr>
                      </m:dPr>
                      <m:e>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e>
                    </m:d>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3800" i="1">
                        <a:solidFill>
                          <a:schemeClr val="bg1"/>
                        </a:solidFill>
                        <a:effectLst/>
                        <a:latin typeface="Cambria Math" panose="02040503050406030204" pitchFamily="18" charset="0"/>
                        <a:ea typeface="Calibri" panose="020F0502020204030204" pitchFamily="34" charset="0"/>
                      </a:rPr>
                      <m:t>−</m:t>
                    </m:r>
                    <m:sSup>
                      <m:sSupPr>
                        <m:ctrlPr>
                          <a:rPr lang="en-US" sz="3800" i="1">
                            <a:solidFill>
                              <a:schemeClr val="bg1"/>
                            </a:solidFill>
                            <a:effectLst/>
                            <a:latin typeface="Cambria Math" panose="02040503050406030204" pitchFamily="18" charset="0"/>
                            <a:cs typeface="Times New Roman" panose="02020603050405020304" pitchFamily="18" charset="0"/>
                          </a:rPr>
                        </m:ctrlPr>
                      </m:sSupPr>
                      <m:e>
                        <m:d>
                          <m:dPr>
                            <m:ctrlPr>
                              <a:rPr lang="en-US" sz="3800" i="1">
                                <a:solidFill>
                                  <a:schemeClr val="bg1"/>
                                </a:solidFill>
                                <a:effectLst/>
                                <a:latin typeface="Cambria Math" panose="02040503050406030204" pitchFamily="18" charset="0"/>
                                <a:cs typeface="Times New Roman" panose="02020603050405020304" pitchFamily="18" charset="0"/>
                              </a:rPr>
                            </m:ctrlPr>
                          </m:dPr>
                          <m:e>
                            <m:f>
                              <m:fPr>
                                <m:ctrlPr>
                                  <a:rPr lang="en-US" sz="3800" i="1">
                                    <a:solidFill>
                                      <a:schemeClr val="bg1"/>
                                    </a:solidFill>
                                    <a:effectLst/>
                                    <a:latin typeface="Cambria Math" panose="02040503050406030204" pitchFamily="18" charset="0"/>
                                    <a:cs typeface="Times New Roman" panose="02020603050405020304" pitchFamily="18" charset="0"/>
                                  </a:rPr>
                                </m:ctrlPr>
                              </m:fPr>
                              <m:num>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den>
                            </m:f>
                          </m:e>
                        </m:d>
                      </m:e>
                      <m:sup>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endPar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7" name="Hexagon 6"/>
              <p:cNvSpPr>
                <a:spLocks noRot="1" noChangeAspect="1" noMove="1" noResize="1" noEditPoints="1" noAdjustHandles="1" noChangeArrowheads="1" noChangeShapeType="1" noTextEdit="1"/>
              </p:cNvSpPr>
              <p:nvPr/>
            </p:nvSpPr>
            <p:spPr>
              <a:xfrm>
                <a:off x="1929129" y="8155422"/>
                <a:ext cx="5893635" cy="1445604"/>
              </a:xfrm>
              <a:prstGeom prst="hexagon">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Hexagon 8"/>
              <p:cNvSpPr/>
              <p:nvPr/>
            </p:nvSpPr>
            <p:spPr>
              <a:xfrm>
                <a:off x="1929128" y="5703421"/>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defTabSz="1371600"/>
                <a:r>
                  <a:rPr lang="vi-VN" sz="3800" smtClean="0">
                    <a:solidFill>
                      <a:schemeClr val="bg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solidFill>
                              <a:schemeClr val="bg1"/>
                            </a:solidFill>
                            <a:effectLst/>
                            <a:latin typeface="Cambria Math" panose="02040503050406030204" pitchFamily="18" charset="0"/>
                            <a:cs typeface="Times New Roman" panose="02020603050405020304" pitchFamily="18" charset="0"/>
                          </a:rPr>
                        </m:ctrlPr>
                      </m:dPr>
                      <m:e>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e>
                    </m:d>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3800" i="1">
                        <a:solidFill>
                          <a:schemeClr val="bg1"/>
                        </a:solidFill>
                        <a:effectLst/>
                        <a:latin typeface="Cambria Math" panose="02040503050406030204" pitchFamily="18" charset="0"/>
                        <a:ea typeface="Calibri" panose="020F0502020204030204" pitchFamily="34" charset="0"/>
                      </a:rPr>
                      <m:t>−</m:t>
                    </m:r>
                    <m:sSup>
                      <m:sSupPr>
                        <m:ctrlPr>
                          <a:rPr lang="en-US" sz="3800" i="1">
                            <a:solidFill>
                              <a:schemeClr val="bg1"/>
                            </a:solidFill>
                            <a:effectLst/>
                            <a:latin typeface="Cambria Math" panose="02040503050406030204" pitchFamily="18" charset="0"/>
                            <a:cs typeface="Times New Roman" panose="02020603050405020304" pitchFamily="18" charset="0"/>
                          </a:rPr>
                        </m:ctrlPr>
                      </m:sSupPr>
                      <m:e>
                        <m:d>
                          <m:dPr>
                            <m:ctrlPr>
                              <a:rPr lang="en-US" sz="3800" i="1">
                                <a:solidFill>
                                  <a:schemeClr val="bg1"/>
                                </a:solidFill>
                                <a:effectLst/>
                                <a:latin typeface="Cambria Math" panose="02040503050406030204" pitchFamily="18" charset="0"/>
                                <a:cs typeface="Times New Roman" panose="02020603050405020304" pitchFamily="18" charset="0"/>
                              </a:rPr>
                            </m:ctrlPr>
                          </m:dPr>
                          <m:e>
                            <m:f>
                              <m:fPr>
                                <m:ctrlPr>
                                  <a:rPr lang="en-US" sz="3800" i="1">
                                    <a:solidFill>
                                      <a:schemeClr val="bg1"/>
                                    </a:solidFill>
                                    <a:effectLst/>
                                    <a:latin typeface="Cambria Math" panose="02040503050406030204" pitchFamily="18" charset="0"/>
                                    <a:cs typeface="Times New Roman" panose="02020603050405020304" pitchFamily="18" charset="0"/>
                                  </a:rPr>
                                </m:ctrlPr>
                              </m:fPr>
                              <m:num>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den>
                            </m:f>
                          </m:e>
                        </m:d>
                      </m:e>
                      <m:sup>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endParaRPr kumimoji="0" lang="vi-VN" sz="3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mc:Choice>
        <mc:Fallback>
          <p:sp>
            <p:nvSpPr>
              <p:cNvPr id="9" name="Hexagon 8"/>
              <p:cNvSpPr>
                <a:spLocks noRot="1" noChangeAspect="1" noMove="1" noResize="1" noEditPoints="1" noAdjustHandles="1" noChangeArrowheads="1" noChangeShapeType="1" noTextEdit="1"/>
              </p:cNvSpPr>
              <p:nvPr/>
            </p:nvSpPr>
            <p:spPr>
              <a:xfrm>
                <a:off x="1929128" y="5703421"/>
                <a:ext cx="5893635" cy="1445604"/>
              </a:xfrm>
              <a:prstGeom prst="hexagon">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Hexagon 10"/>
              <p:cNvSpPr/>
              <p:nvPr/>
            </p:nvSpPr>
            <p:spPr>
              <a:xfrm>
                <a:off x="10782903" y="8013881"/>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algn="ctr"/>
                <a:r>
                  <a:rPr lang="vi-VN" sz="3800" smtClean="0">
                    <a:solidFill>
                      <a:schemeClr val="bg1"/>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solidFill>
                              <a:schemeClr val="bg1"/>
                            </a:solidFill>
                            <a:effectLst/>
                            <a:latin typeface="Cambria Math" panose="02040503050406030204" pitchFamily="18" charset="0"/>
                            <a:cs typeface="Times New Roman" panose="02020603050405020304" pitchFamily="18" charset="0"/>
                          </a:rPr>
                        </m:ctrlPr>
                      </m:dPr>
                      <m:e>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e>
                    </m:d>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vi-VN" sz="3800" i="1">
                        <a:solidFill>
                          <a:schemeClr val="bg1"/>
                        </a:solidFill>
                        <a:effectLst/>
                        <a:latin typeface="Cambria Math" panose="02040503050406030204" pitchFamily="18" charset="0"/>
                        <a:ea typeface="Calibri" panose="020F0502020204030204" pitchFamily="34" charset="0"/>
                      </a:rPr>
                      <m:t>−</m:t>
                    </m:r>
                    <m:sSup>
                      <m:sSupPr>
                        <m:ctrlPr>
                          <a:rPr lang="en-US" sz="3800" i="1">
                            <a:solidFill>
                              <a:schemeClr val="bg1"/>
                            </a:solidFill>
                            <a:effectLst/>
                            <a:latin typeface="Cambria Math" panose="02040503050406030204" pitchFamily="18" charset="0"/>
                            <a:cs typeface="Times New Roman" panose="02020603050405020304" pitchFamily="18" charset="0"/>
                          </a:rPr>
                        </m:ctrlPr>
                      </m:sSupPr>
                      <m:e>
                        <m:d>
                          <m:dPr>
                            <m:ctrlPr>
                              <a:rPr lang="en-US" sz="3800" i="1">
                                <a:solidFill>
                                  <a:schemeClr val="bg1"/>
                                </a:solidFill>
                                <a:effectLst/>
                                <a:latin typeface="Cambria Math" panose="02040503050406030204" pitchFamily="18" charset="0"/>
                                <a:cs typeface="Times New Roman" panose="02020603050405020304" pitchFamily="18" charset="0"/>
                              </a:rPr>
                            </m:ctrlPr>
                          </m:dPr>
                          <m:e>
                            <m:f>
                              <m:fPr>
                                <m:ctrlPr>
                                  <a:rPr lang="en-US" sz="3800" i="1">
                                    <a:solidFill>
                                      <a:schemeClr val="bg1"/>
                                    </a:solidFill>
                                    <a:effectLst/>
                                    <a:latin typeface="Cambria Math" panose="02040503050406030204" pitchFamily="18" charset="0"/>
                                    <a:cs typeface="Times New Roman" panose="02020603050405020304" pitchFamily="18" charset="0"/>
                                  </a:rPr>
                                </m:ctrlPr>
                              </m:fPr>
                              <m:num>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den>
                            </m:f>
                          </m:e>
                        </m:d>
                      </m:e>
                      <m:sup>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endPar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1" name="Hexagon 10"/>
              <p:cNvSpPr>
                <a:spLocks noRot="1" noChangeAspect="1" noMove="1" noResize="1" noEditPoints="1" noAdjustHandles="1" noChangeArrowheads="1" noChangeShapeType="1" noTextEdit="1"/>
              </p:cNvSpPr>
              <p:nvPr/>
            </p:nvSpPr>
            <p:spPr>
              <a:xfrm>
                <a:off x="10782903" y="8013881"/>
                <a:ext cx="5893635" cy="1445604"/>
              </a:xfrm>
              <a:prstGeom prst="hexagon">
                <a:avLst/>
              </a:prstGeom>
              <a:blipFill>
                <a:blip r:embed="rId7"/>
                <a:stretch>
                  <a:fillRect/>
                </a:stretch>
              </a:blipFill>
            </p:spPr>
            <p:txBody>
              <a:bodyPr/>
              <a:lstStyle/>
              <a:p>
                <a:r>
                  <a:rPr lang="en-US">
                    <a:noFill/>
                  </a:rPr>
                  <a:t> </a:t>
                </a:r>
              </a:p>
            </p:txBody>
          </p:sp>
        </mc:Fallback>
      </mc:AlternateContent>
      <p:sp>
        <p:nvSpPr>
          <p:cNvPr id="12" name="TextBox 11"/>
          <p:cNvSpPr txBox="1"/>
          <p:nvPr/>
        </p:nvSpPr>
        <p:spPr>
          <a:xfrm rot="21156679">
            <a:off x="10823742" y="3321578"/>
            <a:ext cx="3911199" cy="126188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Yeah,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Đúng</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rồi</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bạn</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giỏi</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quá</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vi-VN"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3467338" y="3702946"/>
            <a:ext cx="4071966" cy="12618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Ồ,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tiếc</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quá</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sai</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mất</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rồi</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Picture 14" descr="egg-2151891_960_720.png"/>
          <p:cNvPicPr>
            <a:picLocks noChangeAspect="1"/>
          </p:cNvPicPr>
          <p:nvPr/>
        </p:nvPicPr>
        <p:blipFill>
          <a:blip r:embed="rId8" cstate="print"/>
          <a:stretch>
            <a:fillRect/>
          </a:stretch>
        </p:blipFill>
        <p:spPr>
          <a:xfrm>
            <a:off x="14799842" y="3842692"/>
            <a:ext cx="1676006" cy="1676006"/>
          </a:xfrm>
          <a:prstGeom prst="rect">
            <a:avLst/>
          </a:prstGeom>
        </p:spPr>
      </p:pic>
      <p:pic>
        <p:nvPicPr>
          <p:cNvPr id="16" name="Picture 15" descr="egg-2151896__340.png"/>
          <p:cNvPicPr>
            <a:picLocks noChangeAspect="1"/>
          </p:cNvPicPr>
          <p:nvPr/>
        </p:nvPicPr>
        <p:blipFill>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1635809" y="3441724"/>
            <a:ext cx="1732670" cy="1732670"/>
          </a:xfrm>
          <a:prstGeom prst="rect">
            <a:avLst/>
          </a:prstGeom>
        </p:spPr>
      </p:pic>
      <p:pic>
        <p:nvPicPr>
          <p:cNvPr id="21" name="Picture 20"/>
          <p:cNvPicPr>
            <a:picLocks noChangeAspect="1"/>
          </p:cNvPicPr>
          <p:nvPr/>
        </p:nvPicPr>
        <p:blipFill>
          <a:blip r:embed="rId11"/>
          <a:stretch>
            <a:fillRect/>
          </a:stretch>
        </p:blipFill>
        <p:spPr>
          <a:xfrm>
            <a:off x="436787" y="5657228"/>
            <a:ext cx="1118812" cy="1537990"/>
          </a:xfrm>
          <a:prstGeom prst="rect">
            <a:avLst/>
          </a:prstGeom>
        </p:spPr>
      </p:pic>
      <p:pic>
        <p:nvPicPr>
          <p:cNvPr id="22" name="Picture 21"/>
          <p:cNvPicPr>
            <a:picLocks noChangeAspect="1"/>
          </p:cNvPicPr>
          <p:nvPr/>
        </p:nvPicPr>
        <p:blipFill>
          <a:blip r:embed="rId11"/>
          <a:stretch>
            <a:fillRect/>
          </a:stretch>
        </p:blipFill>
        <p:spPr>
          <a:xfrm>
            <a:off x="432776" y="8013881"/>
            <a:ext cx="1118812" cy="1537990"/>
          </a:xfrm>
          <a:prstGeom prst="rect">
            <a:avLst/>
          </a:prstGeom>
        </p:spPr>
      </p:pic>
      <p:pic>
        <p:nvPicPr>
          <p:cNvPr id="23" name="Picture 22"/>
          <p:cNvPicPr>
            <a:picLocks noChangeAspect="1"/>
          </p:cNvPicPr>
          <p:nvPr/>
        </p:nvPicPr>
        <p:blipFill>
          <a:blip r:embed="rId11"/>
          <a:stretch>
            <a:fillRect/>
          </a:stretch>
        </p:blipFill>
        <p:spPr>
          <a:xfrm>
            <a:off x="9280664" y="5657228"/>
            <a:ext cx="1118812" cy="1537990"/>
          </a:xfrm>
          <a:prstGeom prst="rect">
            <a:avLst/>
          </a:prstGeom>
        </p:spPr>
      </p:pic>
      <p:pic>
        <p:nvPicPr>
          <p:cNvPr id="24" name="Picture 23"/>
          <p:cNvPicPr>
            <a:picLocks noChangeAspect="1"/>
          </p:cNvPicPr>
          <p:nvPr/>
        </p:nvPicPr>
        <p:blipFill>
          <a:blip r:embed="rId11"/>
          <a:stretch>
            <a:fillRect/>
          </a:stretch>
        </p:blipFill>
        <p:spPr>
          <a:xfrm>
            <a:off x="9290006" y="8013881"/>
            <a:ext cx="1118812" cy="1537990"/>
          </a:xfrm>
          <a:prstGeom prst="rect">
            <a:avLst/>
          </a:prstGeom>
        </p:spPr>
      </p:pic>
      <p:pic>
        <p:nvPicPr>
          <p:cNvPr id="25" name="Picture 24"/>
          <p:cNvPicPr>
            <a:picLocks noChangeAspect="1"/>
          </p:cNvPicPr>
          <p:nvPr/>
        </p:nvPicPr>
        <p:blipFill>
          <a:blip r:embed="rId12"/>
          <a:stretch>
            <a:fillRect/>
          </a:stretch>
        </p:blipFill>
        <p:spPr>
          <a:xfrm>
            <a:off x="16676538" y="9410700"/>
            <a:ext cx="1313541" cy="704934"/>
          </a:xfrm>
          <a:prstGeom prst="rect">
            <a:avLst/>
          </a:prstGeom>
        </p:spPr>
      </p:pic>
      <p:sp>
        <p:nvSpPr>
          <p:cNvPr id="27" name="Rounded Rectangle 26"/>
          <p:cNvSpPr/>
          <p:nvPr/>
        </p:nvSpPr>
        <p:spPr>
          <a:xfrm>
            <a:off x="348916" y="390531"/>
            <a:ext cx="17602200" cy="2287913"/>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marR="30480" algn="just">
              <a:lnSpc>
                <a:spcPct val="150000"/>
              </a:lnSpc>
            </a:pPr>
            <a:r>
              <a:rPr lang="fr-FR" sz="4500" b="1">
                <a:latin typeface="Arial" panose="020B0604020202020204" pitchFamily="34" charset="0"/>
                <a:ea typeface="Times New Roman" panose="02020603050405020304" pitchFamily="18" charset="0"/>
                <a:cs typeface="Arial" panose="020B0604020202020204" pitchFamily="34" charset="0"/>
              </a:rPr>
              <a:t>Câu 4. </a:t>
            </a:r>
            <a:r>
              <a:rPr lang="fr-FR" sz="4500">
                <a:latin typeface="Arial" panose="020B0604020202020204" pitchFamily="34" charset="0"/>
                <a:ea typeface="Times New Roman" panose="02020603050405020304" pitchFamily="18" charset="0"/>
                <a:cs typeface="Arial" panose="020B0604020202020204" pitchFamily="34" charset="0"/>
              </a:rPr>
              <a:t>Gieo một con xúc sắc 4 lần. Tìm xác suất của biến </a:t>
            </a:r>
            <a:r>
              <a:rPr lang="fr-FR" sz="4500">
                <a:latin typeface="Arial" panose="020B0604020202020204" pitchFamily="34" charset="0"/>
                <a:ea typeface="Times New Roman" panose="02020603050405020304" pitchFamily="18" charset="0"/>
                <a:cs typeface="Arial" panose="020B0604020202020204" pitchFamily="34" charset="0"/>
              </a:rPr>
              <a:t>cố </a:t>
            </a:r>
            <a:r>
              <a:rPr lang="fr-FR" sz="4500" smtClean="0">
                <a:latin typeface="Arial" panose="020B0604020202020204" pitchFamily="34" charset="0"/>
                <a:ea typeface="Times New Roman" panose="02020603050405020304" pitchFamily="18" charset="0"/>
                <a:cs typeface="Arial" panose="020B0604020202020204" pitchFamily="34" charset="0"/>
              </a:rPr>
              <a:t>        A</a:t>
            </a:r>
            <a:r>
              <a:rPr lang="fr-FR" sz="4500">
                <a:latin typeface="Arial" panose="020B0604020202020204" pitchFamily="34" charset="0"/>
                <a:ea typeface="Times New Roman" panose="02020603050405020304" pitchFamily="18" charset="0"/>
                <a:cs typeface="Arial" panose="020B0604020202020204" pitchFamily="34" charset="0"/>
              </a:rPr>
              <a:t>: "Mặt 4 chấm xuất hiện ít nhất một lần"</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2205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969696"/>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969696"/>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1"/>
                                        </p:tgtEl>
                                        <p:attrNameLst>
                                          <p:attrName>fillcolor</p:attrName>
                                        </p:attrNameLst>
                                      </p:cBhvr>
                                      <p:to>
                                        <a:srgbClr val="969696"/>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000" fill="hold"/>
                                        <p:tgtEl>
                                          <p:spTgt spid="5"/>
                                        </p:tgtEl>
                                        <p:attrNameLst>
                                          <p:attrName>fillcolor</p:attrName>
                                        </p:attrNameLst>
                                      </p:cBhvr>
                                      <p:to>
                                        <a:srgbClr val="777777"/>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777777"/>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1"/>
                                        </p:tgtEl>
                                        <p:attrNameLst>
                                          <p:attrName>fillcolor</p:attrName>
                                        </p:attrNameLst>
                                      </p:cBhvr>
                                      <p:to>
                                        <a:srgbClr val="777777"/>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000" fill="hold"/>
                                        <p:tgtEl>
                                          <p:spTgt spid="5"/>
                                        </p:tgtEl>
                                        <p:attrNameLst>
                                          <p:attrName>fillcolor</p:attrName>
                                        </p:attrNameLst>
                                      </p:cBhvr>
                                      <p:to>
                                        <a:srgbClr val="969696"/>
                                      </p:to>
                                    </p:animClr>
                                    <p:set>
                                      <p:cBhvr>
                                        <p:cTn id="49" dur="2000" fill="hold"/>
                                        <p:tgtEl>
                                          <p:spTgt spid="5"/>
                                        </p:tgtEl>
                                        <p:attrNameLst>
                                          <p:attrName>fill.type</p:attrName>
                                        </p:attrNameLst>
                                      </p:cBhvr>
                                      <p:to>
                                        <p:strVal val="solid"/>
                                      </p:to>
                                    </p:set>
                                    <p:set>
                                      <p:cBhvr>
                                        <p:cTn id="50" dur="2000" fill="hold"/>
                                        <p:tgtEl>
                                          <p:spTgt spid="5"/>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7"/>
                                        </p:tgtEl>
                                        <p:attrNameLst>
                                          <p:attrName>fillcolor</p:attrName>
                                        </p:attrNameLst>
                                      </p:cBhvr>
                                      <p:to>
                                        <a:srgbClr val="969696"/>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1"/>
                                        </p:tgtEl>
                                        <p:attrNameLst>
                                          <p:attrName>fillcolor</p:attrName>
                                        </p:attrNameLst>
                                      </p:cBhvr>
                                      <p:to>
                                        <a:srgbClr val="969696"/>
                                      </p:to>
                                    </p:animClr>
                                    <p:set>
                                      <p:cBhvr>
                                        <p:cTn id="57" dur="2000" fill="hold"/>
                                        <p:tgtEl>
                                          <p:spTgt spid="11"/>
                                        </p:tgtEl>
                                        <p:attrNameLst>
                                          <p:attrName>fill.type</p:attrName>
                                        </p:attrNameLst>
                                      </p:cBhvr>
                                      <p:to>
                                        <p:strVal val="solid"/>
                                      </p:to>
                                    </p:set>
                                    <p:set>
                                      <p:cBhvr>
                                        <p:cTn id="58" dur="2000" fill="hold"/>
                                        <p:tgtEl>
                                          <p:spTgt spid="11"/>
                                        </p:tgtEl>
                                        <p:attrNameLst>
                                          <p:attrName>fill.on</p:attrName>
                                        </p:attrNameLst>
                                      </p:cBhvr>
                                      <p:to>
                                        <p:strVal val="true"/>
                                      </p:to>
                                    </p:se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withEffect">
                                  <p:stCondLst>
                                    <p:cond delay="0"/>
                                  </p:stCondLst>
                                  <p:childTnLst>
                                    <p:animClr clrSpc="rgb" dir="cw">
                                      <p:cBhvr>
                                        <p:cTn id="69" dur="2000" fill="hold"/>
                                        <p:tgtEl>
                                          <p:spTgt spid="9"/>
                                        </p:tgtEl>
                                        <p:attrNameLst>
                                          <p:attrName>fillcolor</p:attrName>
                                        </p:attrNameLst>
                                      </p:cBhvr>
                                      <p:to>
                                        <a:srgbClr val="777777"/>
                                      </p:to>
                                    </p:animClr>
                                    <p:set>
                                      <p:cBhvr>
                                        <p:cTn id="70" dur="2000" fill="hold"/>
                                        <p:tgtEl>
                                          <p:spTgt spid="9"/>
                                        </p:tgtEl>
                                        <p:attrNameLst>
                                          <p:attrName>fill.type</p:attrName>
                                        </p:attrNameLst>
                                      </p:cBhvr>
                                      <p:to>
                                        <p:strVal val="solid"/>
                                      </p:to>
                                    </p:set>
                                    <p:set>
                                      <p:cBhvr>
                                        <p:cTn id="71" dur="2000" fill="hold"/>
                                        <p:tgtEl>
                                          <p:spTgt spid="9"/>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777777"/>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5"/>
                                        </p:tgtEl>
                                        <p:attrNameLst>
                                          <p:attrName>fillcolor</p:attrName>
                                        </p:attrNameLst>
                                      </p:cBhvr>
                                      <p:to>
                                        <a:srgbClr val="777777"/>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childTnLst>
                                </p:cTn>
                              </p:par>
                            </p:childTnLst>
                          </p:cTn>
                        </p:par>
                      </p:childTnLst>
                    </p:cTn>
                  </p:par>
                </p:childTnLst>
              </p:cTn>
              <p:nextCondLst>
                <p:cond evt="onClick" delay="0">
                  <p:tgtEl>
                    <p:spTgt spid="11"/>
                  </p:tgtEl>
                </p:cond>
              </p:nextCondLst>
            </p:seq>
          </p:childTnLst>
        </p:cTn>
      </p:par>
    </p:tnLst>
    <p:bldLst>
      <p:bldP spid="12" grpId="0" animBg="1"/>
      <p:bldP spid="14" grpId="0" animBg="1"/>
      <p:bldP spid="14" grpId="1" animBg="1"/>
      <p:bldP spid="14"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38100"/>
            <a:ext cx="18364200" cy="10325100"/>
          </a:xfrm>
          <a:prstGeom prst="rect">
            <a:avLst/>
          </a:prstGeom>
        </p:spPr>
      </p:pic>
      <p:sp>
        <p:nvSpPr>
          <p:cNvPr id="5" name="Hexagon 4"/>
          <p:cNvSpPr/>
          <p:nvPr/>
        </p:nvSpPr>
        <p:spPr>
          <a:xfrm>
            <a:off x="2082830" y="8013881"/>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lvl="0" algn="ct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B. P(X)=0,94</a:t>
            </a: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Hexagon 6"/>
          <p:cNvSpPr/>
          <p:nvPr/>
        </p:nvSpPr>
        <p:spPr>
          <a:xfrm>
            <a:off x="2082830" y="6014943"/>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lvl="0" algn="ct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A. P(X)=0,42</a:t>
            </a: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9" name="Hexagon 8"/>
          <p:cNvSpPr/>
          <p:nvPr/>
        </p:nvSpPr>
        <p:spPr>
          <a:xfrm>
            <a:off x="10782903" y="6013903"/>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defTabSz="1371600"/>
            <a:r>
              <a:rPr lang="en-US" sz="4000">
                <a:solidFill>
                  <a:prstClr val="white"/>
                </a:solidFill>
                <a:latin typeface="Arial" panose="020B0604020202020204" pitchFamily="34" charset="0"/>
                <a:ea typeface="Arial" panose="020B0604020202020204" pitchFamily="34" charset="0"/>
                <a:cs typeface="Arial" panose="020B0604020202020204" pitchFamily="34" charset="0"/>
              </a:rPr>
              <a:t>C. P(X</a:t>
            </a: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a:t>
            </a:r>
            <a:r>
              <a:rPr lang="en-US" sz="4000" smtClean="0">
                <a:solidFill>
                  <a:prstClr val="white"/>
                </a:solidFill>
                <a:latin typeface="Arial" panose="020B0604020202020204" pitchFamily="34" charset="0"/>
                <a:ea typeface="Arial" panose="020B0604020202020204" pitchFamily="34" charset="0"/>
                <a:cs typeface="Arial" panose="020B0604020202020204" pitchFamily="34" charset="0"/>
              </a:rPr>
              <a:t>0,234</a:t>
            </a:r>
            <a:endPar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Hexagon 10"/>
          <p:cNvSpPr/>
          <p:nvPr/>
        </p:nvSpPr>
        <p:spPr>
          <a:xfrm>
            <a:off x="10782903" y="8013881"/>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lvl="0" algn="ct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D. P(X)=0,9</a:t>
            </a: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2" name="TextBox 11"/>
          <p:cNvSpPr txBox="1"/>
          <p:nvPr/>
        </p:nvSpPr>
        <p:spPr>
          <a:xfrm>
            <a:off x="2209800" y="3924300"/>
            <a:ext cx="3872349" cy="126188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Yeah,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Đúng</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rồi</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bạn</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giỏi</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quá</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vi-VN"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12545941" y="3985592"/>
            <a:ext cx="4071966" cy="12618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Ồ,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tiếc</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quá</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sai</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mất</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rồi</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Picture 14" descr="egg-2151891_960_720.png"/>
          <p:cNvPicPr>
            <a:picLocks noChangeAspect="1"/>
          </p:cNvPicPr>
          <p:nvPr/>
        </p:nvPicPr>
        <p:blipFill>
          <a:blip r:embed="rId4" cstate="print"/>
          <a:stretch>
            <a:fillRect/>
          </a:stretch>
        </p:blipFill>
        <p:spPr>
          <a:xfrm>
            <a:off x="6147372" y="3873336"/>
            <a:ext cx="1571324" cy="1571324"/>
          </a:xfrm>
          <a:prstGeom prst="rect">
            <a:avLst/>
          </a:prstGeom>
        </p:spPr>
      </p:pic>
      <p:pic>
        <p:nvPicPr>
          <p:cNvPr id="16" name="Picture 15"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0596797" y="3802517"/>
            <a:ext cx="1628034" cy="1628034"/>
          </a:xfrm>
          <a:prstGeom prst="rect">
            <a:avLst/>
          </a:prstGeom>
        </p:spPr>
      </p:pic>
      <p:pic>
        <p:nvPicPr>
          <p:cNvPr id="21" name="Picture 20"/>
          <p:cNvPicPr>
            <a:picLocks noChangeAspect="1"/>
          </p:cNvPicPr>
          <p:nvPr/>
        </p:nvPicPr>
        <p:blipFill>
          <a:blip r:embed="rId6"/>
          <a:stretch>
            <a:fillRect/>
          </a:stretch>
        </p:blipFill>
        <p:spPr>
          <a:xfrm>
            <a:off x="436787" y="5967710"/>
            <a:ext cx="1118812" cy="1537990"/>
          </a:xfrm>
          <a:prstGeom prst="rect">
            <a:avLst/>
          </a:prstGeom>
        </p:spPr>
      </p:pic>
      <p:pic>
        <p:nvPicPr>
          <p:cNvPr id="22" name="Picture 21"/>
          <p:cNvPicPr>
            <a:picLocks noChangeAspect="1"/>
          </p:cNvPicPr>
          <p:nvPr/>
        </p:nvPicPr>
        <p:blipFill>
          <a:blip r:embed="rId6"/>
          <a:stretch>
            <a:fillRect/>
          </a:stretch>
        </p:blipFill>
        <p:spPr>
          <a:xfrm>
            <a:off x="432776" y="8013881"/>
            <a:ext cx="1118812" cy="1537990"/>
          </a:xfrm>
          <a:prstGeom prst="rect">
            <a:avLst/>
          </a:prstGeom>
        </p:spPr>
      </p:pic>
      <p:pic>
        <p:nvPicPr>
          <p:cNvPr id="23" name="Picture 22"/>
          <p:cNvPicPr>
            <a:picLocks noChangeAspect="1"/>
          </p:cNvPicPr>
          <p:nvPr/>
        </p:nvPicPr>
        <p:blipFill>
          <a:blip r:embed="rId6"/>
          <a:stretch>
            <a:fillRect/>
          </a:stretch>
        </p:blipFill>
        <p:spPr>
          <a:xfrm>
            <a:off x="9280664" y="5967710"/>
            <a:ext cx="1118812" cy="1537990"/>
          </a:xfrm>
          <a:prstGeom prst="rect">
            <a:avLst/>
          </a:prstGeom>
        </p:spPr>
      </p:pic>
      <p:pic>
        <p:nvPicPr>
          <p:cNvPr id="24" name="Picture 23"/>
          <p:cNvPicPr>
            <a:picLocks noChangeAspect="1"/>
          </p:cNvPicPr>
          <p:nvPr/>
        </p:nvPicPr>
        <p:blipFill>
          <a:blip r:embed="rId6"/>
          <a:stretch>
            <a:fillRect/>
          </a:stretch>
        </p:blipFill>
        <p:spPr>
          <a:xfrm>
            <a:off x="9290006" y="8013881"/>
            <a:ext cx="1118812" cy="1537990"/>
          </a:xfrm>
          <a:prstGeom prst="rect">
            <a:avLst/>
          </a:prstGeom>
        </p:spPr>
      </p:pic>
      <p:pic>
        <p:nvPicPr>
          <p:cNvPr id="25" name="Picture 24"/>
          <p:cNvPicPr>
            <a:picLocks noChangeAspect="1"/>
          </p:cNvPicPr>
          <p:nvPr/>
        </p:nvPicPr>
        <p:blipFill>
          <a:blip r:embed="rId7"/>
          <a:stretch>
            <a:fillRect/>
          </a:stretch>
        </p:blipFill>
        <p:spPr>
          <a:xfrm>
            <a:off x="16676538" y="9410700"/>
            <a:ext cx="1313541" cy="704934"/>
          </a:xfrm>
          <a:prstGeom prst="rect">
            <a:avLst/>
          </a:prstGeom>
        </p:spPr>
      </p:pic>
      <p:sp>
        <p:nvSpPr>
          <p:cNvPr id="27" name="Rounded Rectangle 26"/>
          <p:cNvSpPr/>
          <p:nvPr/>
        </p:nvSpPr>
        <p:spPr>
          <a:xfrm>
            <a:off x="647700" y="455532"/>
            <a:ext cx="16916400" cy="2974624"/>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marR="30480" lvl="0" algn="just">
              <a:lnSpc>
                <a:spcPct val="150000"/>
              </a:lnSpc>
            </a:pPr>
            <a:r>
              <a:rPr lang="vi-VN" sz="4000" b="1">
                <a:solidFill>
                  <a:prstClr val="white"/>
                </a:solidFill>
                <a:ea typeface="Times New Roman" panose="02020603050405020304" pitchFamily="18" charset="0"/>
                <a:cs typeface="Arial" panose="020B0604020202020204" pitchFamily="34" charset="0"/>
              </a:rPr>
              <a:t>Câu 5. </a:t>
            </a:r>
            <a:r>
              <a:rPr lang="vi-VN" sz="4000">
                <a:solidFill>
                  <a:prstClr val="white"/>
                </a:solidFill>
                <a:ea typeface="Times New Roman" panose="02020603050405020304" pitchFamily="18" charset="0"/>
                <a:cs typeface="Arial" panose="020B0604020202020204" pitchFamily="34" charset="0"/>
              </a:rPr>
              <a:t>Hai cầu thủ sút phạt đền. Mỗi người đá 1 lần với xác suất đá vào gôn tương ứng là 0,8 và 0,7 .Tính xác suất để có ít nhất 1 cầu thủ đá vào gôn.</a:t>
            </a:r>
            <a:endParaRPr kumimoji="0" lang="en-US" sz="400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658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969696"/>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969696"/>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1"/>
                                        </p:tgtEl>
                                        <p:attrNameLst>
                                          <p:attrName>fillcolor</p:attrName>
                                        </p:attrNameLst>
                                      </p:cBhvr>
                                      <p:to>
                                        <a:srgbClr val="969696"/>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000" fill="hold"/>
                                        <p:tgtEl>
                                          <p:spTgt spid="5"/>
                                        </p:tgtEl>
                                        <p:attrNameLst>
                                          <p:attrName>fillcolor</p:attrName>
                                        </p:attrNameLst>
                                      </p:cBhvr>
                                      <p:to>
                                        <a:srgbClr val="777777"/>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777777"/>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1"/>
                                        </p:tgtEl>
                                        <p:attrNameLst>
                                          <p:attrName>fillcolor</p:attrName>
                                        </p:attrNameLst>
                                      </p:cBhvr>
                                      <p:to>
                                        <a:srgbClr val="777777"/>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000" fill="hold"/>
                                        <p:tgtEl>
                                          <p:spTgt spid="5"/>
                                        </p:tgtEl>
                                        <p:attrNameLst>
                                          <p:attrName>fillcolor</p:attrName>
                                        </p:attrNameLst>
                                      </p:cBhvr>
                                      <p:to>
                                        <a:srgbClr val="969696"/>
                                      </p:to>
                                    </p:animClr>
                                    <p:set>
                                      <p:cBhvr>
                                        <p:cTn id="49" dur="2000" fill="hold"/>
                                        <p:tgtEl>
                                          <p:spTgt spid="5"/>
                                        </p:tgtEl>
                                        <p:attrNameLst>
                                          <p:attrName>fill.type</p:attrName>
                                        </p:attrNameLst>
                                      </p:cBhvr>
                                      <p:to>
                                        <p:strVal val="solid"/>
                                      </p:to>
                                    </p:set>
                                    <p:set>
                                      <p:cBhvr>
                                        <p:cTn id="50" dur="2000" fill="hold"/>
                                        <p:tgtEl>
                                          <p:spTgt spid="5"/>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7"/>
                                        </p:tgtEl>
                                        <p:attrNameLst>
                                          <p:attrName>fillcolor</p:attrName>
                                        </p:attrNameLst>
                                      </p:cBhvr>
                                      <p:to>
                                        <a:srgbClr val="969696"/>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1"/>
                                        </p:tgtEl>
                                        <p:attrNameLst>
                                          <p:attrName>fillcolor</p:attrName>
                                        </p:attrNameLst>
                                      </p:cBhvr>
                                      <p:to>
                                        <a:srgbClr val="969696"/>
                                      </p:to>
                                    </p:animClr>
                                    <p:set>
                                      <p:cBhvr>
                                        <p:cTn id="57" dur="2000" fill="hold"/>
                                        <p:tgtEl>
                                          <p:spTgt spid="11"/>
                                        </p:tgtEl>
                                        <p:attrNameLst>
                                          <p:attrName>fill.type</p:attrName>
                                        </p:attrNameLst>
                                      </p:cBhvr>
                                      <p:to>
                                        <p:strVal val="solid"/>
                                      </p:to>
                                    </p:set>
                                    <p:set>
                                      <p:cBhvr>
                                        <p:cTn id="58" dur="2000" fill="hold"/>
                                        <p:tgtEl>
                                          <p:spTgt spid="11"/>
                                        </p:tgtEl>
                                        <p:attrNameLst>
                                          <p:attrName>fill.on</p:attrName>
                                        </p:attrNameLst>
                                      </p:cBhvr>
                                      <p:to>
                                        <p:strVal val="true"/>
                                      </p:to>
                                    </p:se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withEffect">
                                  <p:stCondLst>
                                    <p:cond delay="0"/>
                                  </p:stCondLst>
                                  <p:childTnLst>
                                    <p:animClr clrSpc="rgb" dir="cw">
                                      <p:cBhvr>
                                        <p:cTn id="69" dur="2000" fill="hold"/>
                                        <p:tgtEl>
                                          <p:spTgt spid="9"/>
                                        </p:tgtEl>
                                        <p:attrNameLst>
                                          <p:attrName>fillcolor</p:attrName>
                                        </p:attrNameLst>
                                      </p:cBhvr>
                                      <p:to>
                                        <a:srgbClr val="777777"/>
                                      </p:to>
                                    </p:animClr>
                                    <p:set>
                                      <p:cBhvr>
                                        <p:cTn id="70" dur="2000" fill="hold"/>
                                        <p:tgtEl>
                                          <p:spTgt spid="9"/>
                                        </p:tgtEl>
                                        <p:attrNameLst>
                                          <p:attrName>fill.type</p:attrName>
                                        </p:attrNameLst>
                                      </p:cBhvr>
                                      <p:to>
                                        <p:strVal val="solid"/>
                                      </p:to>
                                    </p:set>
                                    <p:set>
                                      <p:cBhvr>
                                        <p:cTn id="71" dur="2000" fill="hold"/>
                                        <p:tgtEl>
                                          <p:spTgt spid="9"/>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777777"/>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5"/>
                                        </p:tgtEl>
                                        <p:attrNameLst>
                                          <p:attrName>fillcolor</p:attrName>
                                        </p:attrNameLst>
                                      </p:cBhvr>
                                      <p:to>
                                        <a:srgbClr val="777777"/>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childTnLst>
                                </p:cTn>
                              </p:par>
                            </p:childTnLst>
                          </p:cTn>
                        </p:par>
                      </p:childTnLst>
                    </p:cTn>
                  </p:par>
                </p:childTnLst>
              </p:cTn>
              <p:nextCondLst>
                <p:cond evt="onClick" delay="0">
                  <p:tgtEl>
                    <p:spTgt spid="11"/>
                  </p:tgtEl>
                </p:cond>
              </p:nextCondLst>
            </p:seq>
          </p:childTnLst>
        </p:cTn>
      </p:par>
    </p:tnLst>
    <p:bldLst>
      <p:bldP spid="12" grpId="0" animBg="1"/>
      <p:bldP spid="14" grpId="0" animBg="1"/>
      <p:bldP spid="14" grpId="1" animBg="1"/>
      <p:bldP spid="14"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38100"/>
            <a:ext cx="18364200" cy="10325100"/>
          </a:xfrm>
          <a:prstGeom prst="rect">
            <a:avLst/>
          </a:prstGeom>
        </p:spPr>
      </p:pic>
      <p:pic>
        <p:nvPicPr>
          <p:cNvPr id="4" name="Picture 3"/>
          <p:cNvPicPr>
            <a:picLocks noChangeAspect="1"/>
          </p:cNvPicPr>
          <p:nvPr/>
        </p:nvPicPr>
        <p:blipFill>
          <a:blip r:embed="rId3"/>
          <a:stretch>
            <a:fillRect/>
          </a:stretch>
        </p:blipFill>
        <p:spPr>
          <a:xfrm>
            <a:off x="11582400" y="6100835"/>
            <a:ext cx="5327554" cy="3995665"/>
          </a:xfrm>
          <a:prstGeom prst="rect">
            <a:avLst/>
          </a:prstGeom>
        </p:spPr>
      </p:pic>
      <p:pic>
        <p:nvPicPr>
          <p:cNvPr id="5" name="Picture 4"/>
          <p:cNvPicPr>
            <a:picLocks noChangeAspect="1"/>
          </p:cNvPicPr>
          <p:nvPr/>
        </p:nvPicPr>
        <p:blipFill>
          <a:blip r:embed="rId4"/>
          <a:stretch>
            <a:fillRect/>
          </a:stretch>
        </p:blipFill>
        <p:spPr>
          <a:xfrm>
            <a:off x="6705600" y="8267700"/>
            <a:ext cx="2522937" cy="1353977"/>
          </a:xfrm>
          <a:prstGeom prst="rect">
            <a:avLst/>
          </a:prstGeom>
        </p:spPr>
      </p:pic>
      <p:pic>
        <p:nvPicPr>
          <p:cNvPr id="6" name="Picture 5"/>
          <p:cNvPicPr>
            <a:picLocks noChangeAspect="1"/>
          </p:cNvPicPr>
          <p:nvPr/>
        </p:nvPicPr>
        <p:blipFill>
          <a:blip r:embed="rId5"/>
          <a:stretch>
            <a:fillRect/>
          </a:stretch>
        </p:blipFill>
        <p:spPr>
          <a:xfrm flipH="1">
            <a:off x="457200" y="3695700"/>
            <a:ext cx="4523262" cy="6218333"/>
          </a:xfrm>
          <a:prstGeom prst="rect">
            <a:avLst/>
          </a:prstGeom>
        </p:spPr>
      </p:pic>
      <p:sp>
        <p:nvSpPr>
          <p:cNvPr id="8" name="Cloud Callout 7"/>
          <p:cNvSpPr/>
          <p:nvPr/>
        </p:nvSpPr>
        <p:spPr>
          <a:xfrm>
            <a:off x="6858000" y="342900"/>
            <a:ext cx="9448800" cy="5638800"/>
          </a:xfrm>
          <a:prstGeom prst="cloudCallout">
            <a:avLst>
              <a:gd name="adj1" fmla="val -70409"/>
              <a:gd name="adj2" fmla="val 23524"/>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a:t>Wow! Bạn thật giỏi đó….</a:t>
            </a:r>
          </a:p>
          <a:p>
            <a:pPr algn="ctr">
              <a:lnSpc>
                <a:spcPct val="150000"/>
              </a:lnSpc>
            </a:pPr>
            <a:r>
              <a:rPr lang="vi-VN" sz="3800"/>
              <a:t>Cảm ơn bạn nhé! Đây là một chút quà mình dành tặng bạn nè!</a:t>
            </a:r>
          </a:p>
        </p:txBody>
      </p:sp>
    </p:spTree>
    <p:extLst>
      <p:ext uri="{BB962C8B-B14F-4D97-AF65-F5344CB8AC3E}">
        <p14:creationId xmlns:p14="http://schemas.microsoft.com/office/powerpoint/2010/main" val="59223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sp>
        <p:nvSpPr>
          <p:cNvPr id="14" name="Freeform 14"/>
          <p:cNvSpPr/>
          <p:nvPr/>
        </p:nvSpPr>
        <p:spPr>
          <a:xfrm rot="-1333878">
            <a:off x="-351411" y="9378458"/>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grpSp>
        <p:nvGrpSpPr>
          <p:cNvPr id="5" name="Group 4"/>
          <p:cNvGrpSpPr/>
          <p:nvPr/>
        </p:nvGrpSpPr>
        <p:grpSpPr>
          <a:xfrm>
            <a:off x="685800" y="516545"/>
            <a:ext cx="16896073" cy="2938523"/>
            <a:chOff x="914400" y="800100"/>
            <a:chExt cx="16896073" cy="2866982"/>
          </a:xfrm>
        </p:grpSpPr>
        <p:grpSp>
          <p:nvGrpSpPr>
            <p:cNvPr id="15" name="Group 14"/>
            <p:cNvGrpSpPr/>
            <p:nvPr/>
          </p:nvGrpSpPr>
          <p:grpSpPr>
            <a:xfrm>
              <a:off x="914400" y="800100"/>
              <a:ext cx="5931568" cy="1174015"/>
              <a:chOff x="853357" y="718395"/>
              <a:chExt cx="5507884" cy="1174015"/>
            </a:xfrm>
          </p:grpSpPr>
          <p:grpSp>
            <p:nvGrpSpPr>
              <p:cNvPr id="16" name="Group 5"/>
              <p:cNvGrpSpPr/>
              <p:nvPr/>
            </p:nvGrpSpPr>
            <p:grpSpPr>
              <a:xfrm>
                <a:off x="853357" y="718395"/>
                <a:ext cx="5466919" cy="1174015"/>
                <a:chOff x="0" y="-47625"/>
                <a:chExt cx="4750814" cy="391542"/>
              </a:xfrm>
            </p:grpSpPr>
            <p:sp>
              <p:nvSpPr>
                <p:cNvPr id="18" name="Freeform 6"/>
                <p:cNvSpPr/>
                <p:nvPr/>
              </p:nvSpPr>
              <p:spPr>
                <a:xfrm>
                  <a:off x="113268" y="17624"/>
                  <a:ext cx="4637546" cy="296645"/>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19" name="TextBox 7"/>
                <p:cNvSpPr txBox="1"/>
                <p:nvPr/>
              </p:nvSpPr>
              <p:spPr>
                <a:xfrm>
                  <a:off x="0" y="-47625"/>
                  <a:ext cx="1721685" cy="3915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TextBox 12"/>
              <p:cNvSpPr txBox="1"/>
              <p:nvPr/>
            </p:nvSpPr>
            <p:spPr>
              <a:xfrm>
                <a:off x="969974" y="1002937"/>
                <a:ext cx="5391267" cy="738197"/>
              </a:xfrm>
              <a:prstGeom prst="rect">
                <a:avLst/>
              </a:prstGeom>
            </p:spPr>
            <p:txBody>
              <a:bodyPr wrap="square" lIns="0" tIns="0" rIns="0" bIns="0" rtlCol="0" anchor="t">
                <a:spAutoFit/>
              </a:bodyPr>
              <a:lstStyle/>
              <a:p>
                <a:pPr lvl="0" algn="ctr">
                  <a:lnSpc>
                    <a:spcPts val="5915"/>
                  </a:lnSpc>
                </a:pPr>
                <a:r>
                  <a:rPr lang="en-US" sz="4000" b="1">
                    <a:solidFill>
                      <a:srgbClr val="495324"/>
                    </a:solidFill>
                    <a:latin typeface="Arial" panose="020B0604020202020204" pitchFamily="34" charset="0"/>
                    <a:ea typeface="More Sugar Bold"/>
                    <a:cs typeface="Arial" panose="020B0604020202020204" pitchFamily="34" charset="0"/>
                  </a:rPr>
                  <a:t>Bài </a:t>
                </a:r>
                <a:r>
                  <a:rPr lang="en-US" sz="4000" b="1" smtClean="0">
                    <a:solidFill>
                      <a:srgbClr val="495324"/>
                    </a:solidFill>
                    <a:latin typeface="Arial" panose="020B0604020202020204" pitchFamily="34" charset="0"/>
                    <a:ea typeface="More Sugar Bold"/>
                    <a:cs typeface="Arial" panose="020B0604020202020204" pitchFamily="34" charset="0"/>
                  </a:rPr>
                  <a:t>8.11 </a:t>
                </a:r>
                <a:r>
                  <a:rPr lang="en-US" sz="4000" b="1">
                    <a:solidFill>
                      <a:srgbClr val="495324"/>
                    </a:solidFill>
                    <a:latin typeface="Arial" panose="020B0604020202020204" pitchFamily="34" charset="0"/>
                    <a:ea typeface="More Sugar Bold"/>
                    <a:cs typeface="Arial" panose="020B0604020202020204" pitchFamily="34" charset="0"/>
                  </a:rPr>
                  <a:t>(SGK – </a:t>
                </a:r>
                <a:r>
                  <a:rPr lang="en-US" sz="4000" b="1" smtClean="0">
                    <a:solidFill>
                      <a:srgbClr val="495324"/>
                    </a:solidFill>
                    <a:latin typeface="Arial" panose="020B0604020202020204" pitchFamily="34" charset="0"/>
                    <a:ea typeface="More Sugar Bold"/>
                    <a:cs typeface="Arial" panose="020B0604020202020204" pitchFamily="34" charset="0"/>
                  </a:rPr>
                  <a:t>tr.78)</a:t>
                </a:r>
                <a:endParaRPr lang="en-US" sz="4000" b="1">
                  <a:solidFill>
                    <a:srgbClr val="495324"/>
                  </a:solidFill>
                  <a:latin typeface="Arial" panose="020B0604020202020204" pitchFamily="34" charset="0"/>
                  <a:ea typeface="More Sugar Bold"/>
                  <a:cs typeface="Arial" panose="020B0604020202020204" pitchFamily="34" charset="0"/>
                </a:endParaRPr>
              </a:p>
            </p:txBody>
          </p:sp>
        </p:grpSp>
        <mc:AlternateContent xmlns:mc="http://schemas.openxmlformats.org/markup-compatibility/2006">
          <mc:Choice xmlns:a14="http://schemas.microsoft.com/office/drawing/2010/main" Requires="a14">
            <p:sp>
              <p:nvSpPr>
                <p:cNvPr id="20" name="Rectangle 1"/>
                <p:cNvSpPr>
                  <a:spLocks noChangeArrowheads="1"/>
                </p:cNvSpPr>
                <p:nvPr/>
              </p:nvSpPr>
              <p:spPr bwMode="auto">
                <a:xfrm>
                  <a:off x="1062789" y="874445"/>
                  <a:ext cx="16747684" cy="27926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sz="4000" smtClean="0">
                      <a:solidFill>
                        <a:schemeClr val="bg1"/>
                      </a:solidFill>
                      <a:cs typeface="Arial" panose="020B0604020202020204" pitchFamily="34" charset="0"/>
                    </a:rPr>
                    <a:t>                                         </a:t>
                  </a:r>
                  <a:r>
                    <a:rPr lang="vi-VN" sz="4000" smtClean="0">
                      <a:solidFill>
                        <a:schemeClr val="bg1"/>
                      </a:solidFill>
                      <a:cs typeface="Arial" panose="020B0604020202020204" pitchFamily="34" charset="0"/>
                    </a:rPr>
                    <a:t>Cho </a:t>
                  </a:r>
                  <a:r>
                    <a:rPr lang="vi-VN" sz="4000">
                      <a:solidFill>
                        <a:schemeClr val="bg1"/>
                      </a:solidFill>
                      <a:cs typeface="Arial" panose="020B0604020202020204" pitchFamily="34" charset="0"/>
                    </a:rPr>
                    <a:t>hai biến cố </a:t>
                  </a:r>
                  <a14:m>
                    <m:oMath xmlns:m="http://schemas.openxmlformats.org/officeDocument/2006/math">
                      <m:r>
                        <a:rPr lang="vi-VN" sz="4000" i="1" smtClean="0">
                          <a:solidFill>
                            <a:schemeClr val="bg1"/>
                          </a:solidFill>
                          <a:latin typeface="Cambria Math" panose="02040503050406030204" pitchFamily="18" charset="0"/>
                          <a:cs typeface="Arial" panose="020B0604020202020204" pitchFamily="34" charset="0"/>
                        </a:rPr>
                        <m:t>𝐴</m:t>
                      </m:r>
                    </m:oMath>
                  </a14:m>
                  <a:r>
                    <a:rPr lang="vi-VN" sz="4000">
                      <a:solidFill>
                        <a:schemeClr val="bg1"/>
                      </a:solidFill>
                      <a:cs typeface="Arial" panose="020B0604020202020204" pitchFamily="34" charset="0"/>
                    </a:rPr>
                    <a:t> và </a:t>
                  </a:r>
                  <a14:m>
                    <m:oMath xmlns:m="http://schemas.openxmlformats.org/officeDocument/2006/math">
                      <m:r>
                        <a:rPr lang="vi-VN" sz="4000" i="1" smtClean="0">
                          <a:solidFill>
                            <a:schemeClr val="bg1"/>
                          </a:solidFill>
                          <a:latin typeface="Cambria Math" panose="02040503050406030204" pitchFamily="18" charset="0"/>
                          <a:cs typeface="Arial" panose="020B0604020202020204" pitchFamily="34" charset="0"/>
                        </a:rPr>
                        <m:t>𝐵</m:t>
                      </m:r>
                    </m:oMath>
                  </a14:m>
                  <a:r>
                    <a:rPr lang="vi-VN" sz="4000">
                      <a:solidFill>
                        <a:schemeClr val="bg1"/>
                      </a:solidFill>
                      <a:cs typeface="Arial" panose="020B0604020202020204" pitchFamily="34" charset="0"/>
                    </a:rPr>
                    <a:t> là hai biến cố xung khắc với </a:t>
                  </a:r>
                  <a14:m>
                    <m:oMath xmlns:m="http://schemas.openxmlformats.org/officeDocument/2006/math">
                      <m:r>
                        <a:rPr lang="vi-VN" sz="4000" i="1" smtClean="0">
                          <a:solidFill>
                            <a:schemeClr val="bg1"/>
                          </a:solidFill>
                          <a:latin typeface="Cambria Math" panose="02040503050406030204" pitchFamily="18" charset="0"/>
                          <a:cs typeface="Arial" panose="020B0604020202020204" pitchFamily="34" charset="0"/>
                        </a:rPr>
                        <m:t>𝑃</m:t>
                      </m:r>
                      <m:r>
                        <a:rPr lang="vi-VN" sz="4000" i="1" smtClean="0">
                          <a:solidFill>
                            <a:schemeClr val="bg1"/>
                          </a:solidFill>
                          <a:latin typeface="Cambria Math" panose="02040503050406030204" pitchFamily="18" charset="0"/>
                          <a:cs typeface="Arial" panose="020B0604020202020204" pitchFamily="34" charset="0"/>
                        </a:rPr>
                        <m:t>(</m:t>
                      </m:r>
                      <m:r>
                        <a:rPr lang="vi-VN" sz="4000" i="1" smtClean="0">
                          <a:solidFill>
                            <a:schemeClr val="bg1"/>
                          </a:solidFill>
                          <a:latin typeface="Cambria Math" panose="02040503050406030204" pitchFamily="18" charset="0"/>
                          <a:cs typeface="Arial" panose="020B0604020202020204" pitchFamily="34" charset="0"/>
                        </a:rPr>
                        <m:t>𝐴</m:t>
                      </m:r>
                      <m:r>
                        <a:rPr lang="vi-VN" sz="4000" i="1" smtClean="0">
                          <a:solidFill>
                            <a:schemeClr val="bg1"/>
                          </a:solidFill>
                          <a:latin typeface="Cambria Math" panose="02040503050406030204" pitchFamily="18" charset="0"/>
                          <a:cs typeface="Arial" panose="020B0604020202020204" pitchFamily="34" charset="0"/>
                        </a:rPr>
                        <m:t>) &gt; 0, </m:t>
                      </m:r>
                      <m:r>
                        <a:rPr lang="vi-VN" sz="4000" i="1" smtClean="0">
                          <a:solidFill>
                            <a:schemeClr val="bg1"/>
                          </a:solidFill>
                          <a:latin typeface="Cambria Math" panose="02040503050406030204" pitchFamily="18" charset="0"/>
                          <a:cs typeface="Arial" panose="020B0604020202020204" pitchFamily="34" charset="0"/>
                        </a:rPr>
                        <m:t>𝑃</m:t>
                      </m:r>
                      <m:r>
                        <a:rPr lang="vi-VN" sz="4000" i="1" smtClean="0">
                          <a:solidFill>
                            <a:schemeClr val="bg1"/>
                          </a:solidFill>
                          <a:latin typeface="Cambria Math" panose="02040503050406030204" pitchFamily="18" charset="0"/>
                          <a:cs typeface="Arial" panose="020B0604020202020204" pitchFamily="34" charset="0"/>
                        </a:rPr>
                        <m:t>(</m:t>
                      </m:r>
                      <m:r>
                        <a:rPr lang="vi-VN" sz="4000" i="1" smtClean="0">
                          <a:solidFill>
                            <a:schemeClr val="bg1"/>
                          </a:solidFill>
                          <a:latin typeface="Cambria Math" panose="02040503050406030204" pitchFamily="18" charset="0"/>
                          <a:cs typeface="Arial" panose="020B0604020202020204" pitchFamily="34" charset="0"/>
                        </a:rPr>
                        <m:t>𝐵</m:t>
                      </m:r>
                      <m:r>
                        <a:rPr lang="vi-VN" sz="4000" i="1" smtClean="0">
                          <a:solidFill>
                            <a:schemeClr val="bg1"/>
                          </a:solidFill>
                          <a:latin typeface="Cambria Math" panose="02040503050406030204" pitchFamily="18" charset="0"/>
                          <a:cs typeface="Arial" panose="020B0604020202020204" pitchFamily="34" charset="0"/>
                        </a:rPr>
                        <m:t>) &gt; 0</m:t>
                      </m:r>
                    </m:oMath>
                  </a14:m>
                  <a:r>
                    <a:rPr lang="vi-VN" sz="4000">
                      <a:solidFill>
                        <a:schemeClr val="bg1"/>
                      </a:solidFill>
                      <a:cs typeface="Arial" panose="020B0604020202020204" pitchFamily="34" charset="0"/>
                    </a:rPr>
                    <a:t>. Chứng tỏ rằng hai biến cố </a:t>
                  </a:r>
                  <a14:m>
                    <m:oMath xmlns:m="http://schemas.openxmlformats.org/officeDocument/2006/math">
                      <m:r>
                        <a:rPr lang="vi-VN" sz="4000" i="1" smtClean="0">
                          <a:solidFill>
                            <a:schemeClr val="bg1"/>
                          </a:solidFill>
                          <a:latin typeface="Cambria Math" panose="02040503050406030204" pitchFamily="18" charset="0"/>
                          <a:cs typeface="Arial" panose="020B0604020202020204" pitchFamily="34" charset="0"/>
                        </a:rPr>
                        <m:t>𝐴</m:t>
                      </m:r>
                    </m:oMath>
                  </a14:m>
                  <a:r>
                    <a:rPr lang="vi-VN" sz="4000">
                      <a:solidFill>
                        <a:schemeClr val="bg1"/>
                      </a:solidFill>
                      <a:cs typeface="Arial" panose="020B0604020202020204" pitchFamily="34" charset="0"/>
                    </a:rPr>
                    <a:t> và </a:t>
                  </a:r>
                  <a14:m>
                    <m:oMath xmlns:m="http://schemas.openxmlformats.org/officeDocument/2006/math">
                      <m:r>
                        <a:rPr lang="vi-VN" sz="4000" i="1" smtClean="0">
                          <a:solidFill>
                            <a:schemeClr val="bg1"/>
                          </a:solidFill>
                          <a:latin typeface="Cambria Math" panose="02040503050406030204" pitchFamily="18" charset="0"/>
                          <a:cs typeface="Arial" panose="020B0604020202020204" pitchFamily="34" charset="0"/>
                        </a:rPr>
                        <m:t>𝐵</m:t>
                      </m:r>
                    </m:oMath>
                  </a14:m>
                  <a:r>
                    <a:rPr lang="vi-VN" sz="4000">
                      <a:solidFill>
                        <a:schemeClr val="bg1"/>
                      </a:solidFill>
                      <a:cs typeface="Arial" panose="020B0604020202020204" pitchFamily="34" charset="0"/>
                    </a:rPr>
                    <a:t> </a:t>
                  </a:r>
                  <a:r>
                    <a:rPr lang="vi-VN" sz="4000">
                      <a:solidFill>
                        <a:schemeClr val="bg1"/>
                      </a:solidFill>
                      <a:cs typeface="Arial" panose="020B0604020202020204" pitchFamily="34" charset="0"/>
                    </a:rPr>
                    <a:t>không </a:t>
                  </a:r>
                  <a:r>
                    <a:rPr lang="en-US" sz="4000" smtClean="0">
                      <a:solidFill>
                        <a:schemeClr val="bg1"/>
                      </a:solidFill>
                      <a:cs typeface="Arial" panose="020B0604020202020204" pitchFamily="34" charset="0"/>
                    </a:rPr>
                    <a:t>       </a:t>
                  </a:r>
                  <a:r>
                    <a:rPr lang="vi-VN" sz="4000" smtClean="0">
                      <a:solidFill>
                        <a:schemeClr val="bg1"/>
                      </a:solidFill>
                      <a:cs typeface="Arial" panose="020B0604020202020204" pitchFamily="34" charset="0"/>
                    </a:rPr>
                    <a:t>độc </a:t>
                  </a:r>
                  <a:r>
                    <a:rPr lang="vi-VN" sz="4000">
                      <a:solidFill>
                        <a:schemeClr val="bg1"/>
                      </a:solidFill>
                      <a:cs typeface="Arial" panose="020B0604020202020204" pitchFamily="34" charset="0"/>
                    </a:rPr>
                    <a:t>lập</a:t>
                  </a:r>
                  <a:r>
                    <a:rPr lang="vi-VN" sz="4000" smtClean="0">
                      <a:solidFill>
                        <a:schemeClr val="bg1"/>
                      </a:solidFill>
                      <a:cs typeface="Arial" panose="020B0604020202020204" pitchFamily="34" charset="0"/>
                    </a:rPr>
                    <a:t>.</a:t>
                  </a:r>
                  <a:endParaRPr lang="vi-VN" sz="4000">
                    <a:solidFill>
                      <a:schemeClr val="bg1"/>
                    </a:solidFill>
                    <a:cs typeface="Arial" panose="020B0604020202020204" pitchFamily="34" charset="0"/>
                  </a:endParaRPr>
                </a:p>
              </p:txBody>
            </p:sp>
          </mc:Choice>
          <mc:Fallback>
            <p:sp>
              <p:nvSpPr>
                <p:cNvPr id="20" name="Rectangle 1"/>
                <p:cNvSpPr>
                  <a:spLocks noRot="1" noChangeAspect="1" noMove="1" noResize="1" noEditPoints="1" noAdjustHandles="1" noChangeArrowheads="1" noChangeShapeType="1" noTextEdit="1"/>
                </p:cNvSpPr>
                <p:nvPr/>
              </p:nvSpPr>
              <p:spPr bwMode="auto">
                <a:xfrm>
                  <a:off x="1062789" y="874445"/>
                  <a:ext cx="16747684" cy="2792637"/>
                </a:xfrm>
                <a:prstGeom prst="rect">
                  <a:avLst/>
                </a:prstGeom>
                <a:blipFill>
                  <a:blip r:embed="rId12"/>
                  <a:stretch>
                    <a:fillRect l="-1311" r="-1274" b="-48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pic>
        <p:nvPicPr>
          <p:cNvPr id="23" name="Picture 22"/>
          <p:cNvPicPr>
            <a:picLocks noChangeAspect="1"/>
          </p:cNvPicPr>
          <p:nvPr/>
        </p:nvPicPr>
        <p:blipFill>
          <a:blip r:embed="rId13"/>
          <a:stretch>
            <a:fillRect/>
          </a:stretch>
        </p:blipFill>
        <p:spPr>
          <a:xfrm>
            <a:off x="15392400" y="7429500"/>
            <a:ext cx="1538675" cy="2209800"/>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042462" y="5013960"/>
                <a:ext cx="16539411" cy="3939540"/>
              </a:xfrm>
              <a:prstGeom prst="rect">
                <a:avLst/>
              </a:prstGeom>
            </p:spPr>
            <p:txBody>
              <a:bodyPr wrap="square">
                <a:spAutoFit/>
              </a:bodyPr>
              <a:lstStyle/>
              <a:p>
                <a:pPr marR="30480" algn="just">
                  <a:lnSpc>
                    <a:spcPct val="200000"/>
                  </a:lnSpc>
                  <a:spcBef>
                    <a:spcPts val="300"/>
                  </a:spcBef>
                  <a:spcAft>
                    <a:spcPts val="300"/>
                  </a:spcAft>
                </a:pPr>
                <a:r>
                  <a:rPr lang="fr-FR" sz="4000">
                    <a:solidFill>
                      <a:schemeClr val="bg1"/>
                    </a:solidFill>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𝑃</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𝐴</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𝑃</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𝐵</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)&gt;0;</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𝑃</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𝐴𝐵</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)=0. </m:t>
                    </m:r>
                  </m:oMath>
                </a14:m>
                <a:endParaRPr lang="fr-FR" sz="4000" smtClean="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200000"/>
                  </a:lnSpc>
                  <a:spcBef>
                    <a:spcPts val="300"/>
                  </a:spcBef>
                  <a:spcAft>
                    <a:spcPts val="300"/>
                  </a:spcAft>
                </a:pPr>
                <a:r>
                  <a:rPr lang="fr-FR"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Do </a:t>
                </a:r>
                <a:r>
                  <a:rPr lang="fr-FR" sz="4000">
                    <a:solidFill>
                      <a:schemeClr val="bg1"/>
                    </a:solidFill>
                    <a:latin typeface="Arial" panose="020B0604020202020204" pitchFamily="34" charset="0"/>
                    <a:ea typeface="Times New Roman" panose="02020603050405020304" pitchFamily="18" charset="0"/>
                    <a:cs typeface="Arial" panose="020B0604020202020204" pitchFamily="34" charset="0"/>
                  </a:rPr>
                  <a:t>đó </a:t>
                </a:r>
                <a14:m>
                  <m:oMath xmlns:m="http://schemas.openxmlformats.org/officeDocument/2006/math">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𝑃</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𝐴𝐵</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𝑃</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𝐴</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𝑃</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𝐵</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endParaRPr lang="fr-FR" sz="40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200000"/>
                  </a:lnSpc>
                  <a:spcBef>
                    <a:spcPts val="300"/>
                  </a:spcBef>
                  <a:spcAft>
                    <a:spcPts val="300"/>
                  </a:spcAft>
                </a:pPr>
                <a:r>
                  <a:rPr lang="fr-FR" sz="4000">
                    <a:solidFill>
                      <a:schemeClr val="bg1"/>
                    </a:solidFill>
                    <a:latin typeface="Arial" panose="020B0604020202020204" pitchFamily="34" charset="0"/>
                    <a:ea typeface="Times New Roman" panose="02020603050405020304" pitchFamily="18" charset="0"/>
                    <a:cs typeface="Arial" panose="020B0604020202020204" pitchFamily="34" charset="0"/>
                  </a:rPr>
                  <a:t>Vậy hai biến cố </a:t>
                </a:r>
                <a14:m>
                  <m:oMath xmlns:m="http://schemas.openxmlformats.org/officeDocument/2006/math">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𝐴</m:t>
                    </m:r>
                  </m:oMath>
                </a14:m>
                <a:r>
                  <a:rPr lang="fr-FR" sz="4000">
                    <a:solidFill>
                      <a:schemeClr val="bg1"/>
                    </a:solidFill>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𝐵</m:t>
                    </m:r>
                  </m:oMath>
                </a14:m>
                <a:r>
                  <a:rPr lang="fr-FR" sz="4000">
                    <a:solidFill>
                      <a:schemeClr val="bg1"/>
                    </a:solidFill>
                    <a:latin typeface="Arial" panose="020B0604020202020204" pitchFamily="34" charset="0"/>
                    <a:ea typeface="Times New Roman" panose="02020603050405020304" pitchFamily="18" charset="0"/>
                    <a:cs typeface="Arial" panose="020B0604020202020204" pitchFamily="34" charset="0"/>
                  </a:rPr>
                  <a:t> không độc lập.</a:t>
                </a:r>
              </a:p>
            </p:txBody>
          </p:sp>
        </mc:Choice>
        <mc:Fallback>
          <p:sp>
            <p:nvSpPr>
              <p:cNvPr id="2" name="Rectangle 1"/>
              <p:cNvSpPr>
                <a:spLocks noRot="1" noChangeAspect="1" noMove="1" noResize="1" noEditPoints="1" noAdjustHandles="1" noChangeArrowheads="1" noChangeShapeType="1" noTextEdit="1"/>
              </p:cNvSpPr>
              <p:nvPr/>
            </p:nvSpPr>
            <p:spPr>
              <a:xfrm>
                <a:off x="1042462" y="5013960"/>
                <a:ext cx="16539411" cy="3939540"/>
              </a:xfrm>
              <a:prstGeom prst="rect">
                <a:avLst/>
              </a:prstGeom>
              <a:blipFill>
                <a:blip r:embed="rId14"/>
                <a:stretch>
                  <a:fillRect l="-1290" b="-774"/>
                </a:stretch>
              </a:blipFill>
            </p:spPr>
            <p:txBody>
              <a:bodyPr/>
              <a:lstStyle/>
              <a:p>
                <a:r>
                  <a:rPr lang="en-US">
                    <a:noFill/>
                  </a:rPr>
                  <a:t> </a:t>
                </a:r>
              </a:p>
            </p:txBody>
          </p:sp>
        </mc:Fallback>
      </mc:AlternateContent>
      <p:sp>
        <p:nvSpPr>
          <p:cNvPr id="13" name="Rectangle 12"/>
          <p:cNvSpPr/>
          <p:nvPr/>
        </p:nvSpPr>
        <p:spPr>
          <a:xfrm>
            <a:off x="8734925" y="3771900"/>
            <a:ext cx="1154483"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4000" b="1" i="1" u="sng" strike="noStrike" kern="1200" cap="none" spc="0" normalizeH="0" baseline="0" noProof="0" smtClean="0">
                <a:ln>
                  <a:noFill/>
                </a:ln>
                <a:solidFill>
                  <a:srgbClr val="FFFF00"/>
                </a:solidFill>
                <a:effectLst/>
                <a:uLnTx/>
                <a:uFillTx/>
                <a:latin typeface="Arial" panose="020B0604020202020204" pitchFamily="34" charset="0"/>
                <a:ea typeface="+mn-ea"/>
                <a:cs typeface="Arial"/>
                <a:sym typeface="Arial"/>
              </a:rPr>
              <a:t>Giải</a:t>
            </a:r>
            <a:endParaRPr kumimoji="0" lang="en-US" sz="4000" b="1" i="1" u="sng" strike="noStrike" kern="1200" cap="none" spc="0" normalizeH="0" baseline="0" noProof="0" dirty="0">
              <a:ln>
                <a:noFill/>
              </a:ln>
              <a:solidFill>
                <a:srgbClr val="FFFF00"/>
              </a:solidFill>
              <a:effectLst/>
              <a:uLnTx/>
              <a:uFillTx/>
              <a:latin typeface="Calibri"/>
              <a:ea typeface="+mn-ea"/>
              <a:cs typeface="Arial"/>
              <a:sym typeface="Arial"/>
            </a:endParaRPr>
          </a:p>
        </p:txBody>
      </p:sp>
    </p:spTree>
    <p:extLst>
      <p:ext uri="{BB962C8B-B14F-4D97-AF65-F5344CB8AC3E}">
        <p14:creationId xmlns:p14="http://schemas.microsoft.com/office/powerpoint/2010/main" val="335739080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304800" y="325773"/>
            <a:ext cx="17668318" cy="9662443"/>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roup 27"/>
          <p:cNvGrpSpPr/>
          <p:nvPr/>
        </p:nvGrpSpPr>
        <p:grpSpPr>
          <a:xfrm>
            <a:off x="838199" y="571500"/>
            <a:ext cx="16611601" cy="3999693"/>
            <a:chOff x="668302" y="800100"/>
            <a:chExt cx="16611601" cy="3999693"/>
          </a:xfrm>
        </p:grpSpPr>
        <p:grpSp>
          <p:nvGrpSpPr>
            <p:cNvPr id="29" name="Group 28"/>
            <p:cNvGrpSpPr/>
            <p:nvPr/>
          </p:nvGrpSpPr>
          <p:grpSpPr>
            <a:xfrm>
              <a:off x="668302" y="800100"/>
              <a:ext cx="5458899" cy="1295401"/>
              <a:chOff x="624837" y="718395"/>
              <a:chExt cx="5068977" cy="1295401"/>
            </a:xfrm>
          </p:grpSpPr>
          <p:grpSp>
            <p:nvGrpSpPr>
              <p:cNvPr id="31" name="Group 5"/>
              <p:cNvGrpSpPr/>
              <p:nvPr/>
            </p:nvGrpSpPr>
            <p:grpSpPr>
              <a:xfrm>
                <a:off x="775662" y="718395"/>
                <a:ext cx="4776690" cy="1295401"/>
                <a:chOff x="-67518" y="-47625"/>
                <a:chExt cx="4150995" cy="432025"/>
              </a:xfrm>
            </p:grpSpPr>
            <p:sp>
              <p:nvSpPr>
                <p:cNvPr id="33" name="Freeform 6"/>
                <p:cNvSpPr/>
                <p:nvPr/>
              </p:nvSpPr>
              <p:spPr>
                <a:xfrm>
                  <a:off x="-67518" y="40483"/>
                  <a:ext cx="4150995" cy="343917"/>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34" name="TextBox 7"/>
                <p:cNvSpPr txBox="1"/>
                <p:nvPr/>
              </p:nvSpPr>
              <p:spPr>
                <a:xfrm>
                  <a:off x="0" y="-47625"/>
                  <a:ext cx="1721685" cy="3915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2" name="TextBox 12"/>
              <p:cNvSpPr txBox="1"/>
              <p:nvPr/>
            </p:nvSpPr>
            <p:spPr>
              <a:xfrm>
                <a:off x="624837" y="1131479"/>
                <a:ext cx="5068977" cy="756617"/>
              </a:xfrm>
              <a:prstGeom prst="rect">
                <a:avLst/>
              </a:prstGeom>
            </p:spPr>
            <p:txBody>
              <a:bodyPr wrap="square" lIns="0" tIns="0" rIns="0" bIns="0" rtlCol="0" anchor="t">
                <a:spAutoFit/>
              </a:bodyPr>
              <a:lstStyle/>
              <a:p>
                <a:pPr lvl="0" algn="ctr">
                  <a:lnSpc>
                    <a:spcPts val="5915"/>
                  </a:lnSpc>
                </a:pPr>
                <a:r>
                  <a:rPr lang="en-US" sz="3800" b="1" smtClean="0">
                    <a:solidFill>
                      <a:srgbClr val="495324"/>
                    </a:solidFill>
                    <a:latin typeface="Arial" panose="020B0604020202020204" pitchFamily="34" charset="0"/>
                    <a:ea typeface="More Sugar Bold"/>
                    <a:cs typeface="Arial" panose="020B0604020202020204" pitchFamily="34" charset="0"/>
                  </a:rPr>
                  <a:t>Bài </a:t>
                </a:r>
                <a:r>
                  <a:rPr lang="en-US" sz="3800" b="1" smtClean="0">
                    <a:solidFill>
                      <a:srgbClr val="495324"/>
                    </a:solidFill>
                    <a:latin typeface="Arial" panose="020B0604020202020204" pitchFamily="34" charset="0"/>
                    <a:ea typeface="More Sugar Bold"/>
                    <a:cs typeface="Arial" panose="020B0604020202020204" pitchFamily="34" charset="0"/>
                  </a:rPr>
                  <a:t>8.12 </a:t>
                </a:r>
                <a:r>
                  <a:rPr lang="en-US" sz="3800" b="1" smtClean="0">
                    <a:solidFill>
                      <a:srgbClr val="495324"/>
                    </a:solidFill>
                    <a:latin typeface="Arial" panose="020B0604020202020204" pitchFamily="34" charset="0"/>
                    <a:ea typeface="More Sugar Bold"/>
                    <a:cs typeface="Arial" panose="020B0604020202020204" pitchFamily="34" charset="0"/>
                  </a:rPr>
                  <a:t>(SGK – </a:t>
                </a:r>
                <a:r>
                  <a:rPr lang="en-US" sz="3800" b="1" smtClean="0">
                    <a:solidFill>
                      <a:srgbClr val="495324"/>
                    </a:solidFill>
                    <a:latin typeface="Arial" panose="020B0604020202020204" pitchFamily="34" charset="0"/>
                    <a:ea typeface="More Sugar Bold"/>
                    <a:cs typeface="Arial" panose="020B0604020202020204" pitchFamily="34" charset="0"/>
                  </a:rPr>
                  <a:t>tr.78)</a:t>
                </a:r>
                <a:endParaRPr lang="en-US" sz="3800" b="1">
                  <a:solidFill>
                    <a:srgbClr val="495324"/>
                  </a:solidFill>
                  <a:latin typeface="Arial" panose="020B0604020202020204" pitchFamily="34" charset="0"/>
                  <a:ea typeface="More Sugar Bold"/>
                  <a:cs typeface="Arial" panose="020B0604020202020204" pitchFamily="34" charset="0"/>
                </a:endParaRPr>
              </a:p>
            </p:txBody>
          </p:sp>
        </p:grpSp>
        <mc:AlternateContent xmlns:mc="http://schemas.openxmlformats.org/markup-compatibility/2006">
          <mc:Choice xmlns:a14="http://schemas.microsoft.com/office/drawing/2010/main" Requires="a14">
            <p:sp>
              <p:nvSpPr>
                <p:cNvPr id="30" name="Rectangle 1"/>
                <p:cNvSpPr>
                  <a:spLocks noChangeArrowheads="1"/>
                </p:cNvSpPr>
                <p:nvPr/>
              </p:nvSpPr>
              <p:spPr bwMode="auto">
                <a:xfrm>
                  <a:off x="826719" y="1051074"/>
                  <a:ext cx="16453184" cy="3748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65000"/>
                    </a:lnSpc>
                  </a:pPr>
                  <a:r>
                    <a:rPr lang="en-US" altLang="en-US" sz="3600" smtClean="0">
                      <a:solidFill>
                        <a:prstClr val="white"/>
                      </a:solidFill>
                      <a:ea typeface="Open Sans"/>
                    </a:rPr>
                    <a:t>                                         </a:t>
                  </a:r>
                  <a:r>
                    <a:rPr lang="vi-VN" altLang="en-US" sz="3600" smtClean="0">
                      <a:solidFill>
                        <a:prstClr val="white"/>
                      </a:solidFill>
                      <a:ea typeface="Open Sans"/>
                    </a:rPr>
                    <a:t>Một </a:t>
                  </a:r>
                  <a:r>
                    <a:rPr lang="vi-VN" altLang="en-US" sz="3600">
                      <a:solidFill>
                        <a:prstClr val="white"/>
                      </a:solidFill>
                      <a:ea typeface="Open Sans"/>
                    </a:rPr>
                    <a:t>thùng đựng 60 tấm thẻ cùng loại được đánh số từ 1 đến 60. Rút ngẫu nhiên một tấm thẻ trong thùng. Xét hai biến cố </a:t>
                  </a:r>
                  <a:r>
                    <a:rPr lang="vi-VN" altLang="en-US" sz="3600">
                      <a:solidFill>
                        <a:prstClr val="white"/>
                      </a:solidFill>
                      <a:ea typeface="Open Sans"/>
                    </a:rPr>
                    <a:t>sau</a:t>
                  </a:r>
                  <a:r>
                    <a:rPr lang="vi-VN" altLang="en-US" sz="3600" smtClean="0">
                      <a:solidFill>
                        <a:prstClr val="white"/>
                      </a:solidFill>
                      <a:ea typeface="Open Sans"/>
                    </a:rPr>
                    <a:t>:</a:t>
                  </a:r>
                  <a:endParaRPr lang="vi-VN" altLang="en-US" sz="3600">
                    <a:solidFill>
                      <a:prstClr val="white"/>
                    </a:solidFill>
                    <a:ea typeface="Open Sans"/>
                  </a:endParaRPr>
                </a:p>
                <a:p>
                  <a:pPr lvl="0" algn="just">
                    <a:lnSpc>
                      <a:spcPct val="165000"/>
                    </a:lnSpc>
                  </a:pPr>
                  <a14:m>
                    <m:oMath xmlns:m="http://schemas.openxmlformats.org/officeDocument/2006/math">
                      <m:r>
                        <a:rPr lang="vi-VN" altLang="en-US" sz="3600" i="1" smtClean="0">
                          <a:solidFill>
                            <a:prstClr val="white"/>
                          </a:solidFill>
                          <a:latin typeface="Cambria Math" panose="02040503050406030204" pitchFamily="18" charset="0"/>
                          <a:ea typeface="Open Sans"/>
                        </a:rPr>
                        <m:t>𝐴</m:t>
                      </m:r>
                      <m:r>
                        <a:rPr lang="vi-VN" altLang="en-US" sz="3600" i="1" smtClean="0">
                          <a:solidFill>
                            <a:prstClr val="white"/>
                          </a:solidFill>
                          <a:latin typeface="Cambria Math" panose="02040503050406030204" pitchFamily="18" charset="0"/>
                          <a:ea typeface="Open Sans"/>
                        </a:rPr>
                        <m:t>: </m:t>
                      </m:r>
                    </m:oMath>
                  </a14:m>
                  <a:r>
                    <a:rPr lang="vi-VN" altLang="en-US" sz="3600">
                      <a:solidFill>
                        <a:prstClr val="white"/>
                      </a:solidFill>
                      <a:ea typeface="Open Sans"/>
                    </a:rPr>
                    <a:t>“Số ghi trên tấm thẻ là ước của 60” và </a:t>
                  </a:r>
                  <a14:m>
                    <m:oMath xmlns:m="http://schemas.openxmlformats.org/officeDocument/2006/math">
                      <m:r>
                        <a:rPr lang="vi-VN" altLang="en-US" sz="3600" i="1" smtClean="0">
                          <a:solidFill>
                            <a:prstClr val="white"/>
                          </a:solidFill>
                          <a:latin typeface="Cambria Math" panose="02040503050406030204" pitchFamily="18" charset="0"/>
                          <a:ea typeface="Open Sans"/>
                        </a:rPr>
                        <m:t>𝐵</m:t>
                      </m:r>
                    </m:oMath>
                  </a14:m>
                  <a:r>
                    <a:rPr lang="vi-VN" altLang="en-US" sz="3600">
                      <a:solidFill>
                        <a:prstClr val="white"/>
                      </a:solidFill>
                      <a:ea typeface="Open Sans"/>
                    </a:rPr>
                    <a:t>: “Số ghi trên tấm thẻ là ước của </a:t>
                  </a:r>
                  <a:r>
                    <a:rPr lang="vi-VN" altLang="en-US" sz="3600">
                      <a:solidFill>
                        <a:prstClr val="white"/>
                      </a:solidFill>
                      <a:ea typeface="Open Sans"/>
                    </a:rPr>
                    <a:t>48</a:t>
                  </a:r>
                  <a:r>
                    <a:rPr lang="vi-VN" altLang="en-US" sz="3600" smtClean="0">
                      <a:solidFill>
                        <a:prstClr val="white"/>
                      </a:solidFill>
                      <a:ea typeface="Open Sans"/>
                    </a:rPr>
                    <a:t>”.</a:t>
                  </a:r>
                  <a:endParaRPr lang="vi-VN" altLang="en-US" sz="3600">
                    <a:solidFill>
                      <a:prstClr val="white"/>
                    </a:solidFill>
                    <a:ea typeface="Open Sans"/>
                  </a:endParaRPr>
                </a:p>
                <a:p>
                  <a:pPr lvl="0" algn="just">
                    <a:lnSpc>
                      <a:spcPct val="165000"/>
                    </a:lnSpc>
                  </a:pPr>
                  <a:r>
                    <a:rPr lang="vi-VN" altLang="en-US" sz="3600">
                      <a:solidFill>
                        <a:prstClr val="white"/>
                      </a:solidFill>
                      <a:ea typeface="Open Sans"/>
                    </a:rPr>
                    <a:t>Chứng tỏ rằng </a:t>
                  </a:r>
                  <a14:m>
                    <m:oMath xmlns:m="http://schemas.openxmlformats.org/officeDocument/2006/math">
                      <m:r>
                        <a:rPr lang="vi-VN" altLang="en-US" sz="3600" i="1" smtClean="0">
                          <a:solidFill>
                            <a:prstClr val="white"/>
                          </a:solidFill>
                          <a:latin typeface="Cambria Math" panose="02040503050406030204" pitchFamily="18" charset="0"/>
                          <a:ea typeface="Open Sans"/>
                        </a:rPr>
                        <m:t>𝐴</m:t>
                      </m:r>
                    </m:oMath>
                  </a14:m>
                  <a:r>
                    <a:rPr lang="vi-VN" altLang="en-US" sz="3600">
                      <a:solidFill>
                        <a:prstClr val="white"/>
                      </a:solidFill>
                      <a:ea typeface="Open Sans"/>
                    </a:rPr>
                    <a:t> và </a:t>
                  </a:r>
                  <a14:m>
                    <m:oMath xmlns:m="http://schemas.openxmlformats.org/officeDocument/2006/math">
                      <m:r>
                        <a:rPr lang="vi-VN" altLang="en-US" sz="3600" i="1" smtClean="0">
                          <a:solidFill>
                            <a:prstClr val="white"/>
                          </a:solidFill>
                          <a:latin typeface="Cambria Math" panose="02040503050406030204" pitchFamily="18" charset="0"/>
                          <a:ea typeface="Open Sans"/>
                        </a:rPr>
                        <m:t>𝐵</m:t>
                      </m:r>
                    </m:oMath>
                  </a14:m>
                  <a:r>
                    <a:rPr lang="vi-VN" altLang="en-US" sz="3600">
                      <a:solidFill>
                        <a:prstClr val="white"/>
                      </a:solidFill>
                      <a:ea typeface="Open Sans"/>
                    </a:rPr>
                    <a:t> là hai biến cố không độc lập.</a:t>
                  </a:r>
                  <a:endParaRPr kumimoji="0" lang="en-US" altLang="en-US" sz="3600" b="0" i="0" u="none" strike="noStrike" kern="1200" cap="none" spc="0" normalizeH="0" baseline="0" noProof="0" smtClean="0">
                    <a:ln>
                      <a:noFill/>
                    </a:ln>
                    <a:solidFill>
                      <a:prstClr val="white"/>
                    </a:solidFill>
                    <a:effectLst/>
                    <a:uLnTx/>
                    <a:uFillTx/>
                  </a:endParaRPr>
                </a:p>
              </p:txBody>
            </p:sp>
          </mc:Choice>
          <mc:Fallback>
            <p:sp>
              <p:nvSpPr>
                <p:cNvPr id="30" name="Rectangle 1"/>
                <p:cNvSpPr>
                  <a:spLocks noRot="1" noChangeAspect="1" noMove="1" noResize="1" noEditPoints="1" noAdjustHandles="1" noChangeArrowheads="1" noChangeShapeType="1" noTextEdit="1"/>
                </p:cNvSpPr>
                <p:nvPr/>
              </p:nvSpPr>
              <p:spPr bwMode="auto">
                <a:xfrm>
                  <a:off x="826719" y="1051074"/>
                  <a:ext cx="16453184" cy="3748719"/>
                </a:xfrm>
                <a:prstGeom prst="rect">
                  <a:avLst/>
                </a:prstGeom>
                <a:blipFill>
                  <a:blip r:embed="rId2"/>
                  <a:stretch>
                    <a:fillRect l="-1111" r="-1111" b="-24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pic>
        <p:nvPicPr>
          <p:cNvPr id="42" name="Picture 41"/>
          <p:cNvPicPr>
            <a:picLocks noChangeAspect="1"/>
          </p:cNvPicPr>
          <p:nvPr/>
        </p:nvPicPr>
        <p:blipFill>
          <a:blip r:embed="rId3"/>
          <a:stretch>
            <a:fillRect/>
          </a:stretch>
        </p:blipFill>
        <p:spPr>
          <a:xfrm rot="20072892">
            <a:off x="-679304" y="717889"/>
            <a:ext cx="2468536" cy="2850267"/>
          </a:xfrm>
          <a:prstGeom prst="rect">
            <a:avLst/>
          </a:prstGeom>
        </p:spPr>
      </p:pic>
      <p:sp>
        <p:nvSpPr>
          <p:cNvPr id="18" name="Rectangle 17"/>
          <p:cNvSpPr/>
          <p:nvPr/>
        </p:nvSpPr>
        <p:spPr>
          <a:xfrm>
            <a:off x="8610609" y="4772243"/>
            <a:ext cx="10567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1" u="sng" strike="noStrike" kern="1200" cap="none" spc="0" normalizeH="0" baseline="0" noProof="0" smtClean="0">
                <a:ln>
                  <a:noFill/>
                </a:ln>
                <a:solidFill>
                  <a:srgbClr val="FFFF00"/>
                </a:solidFill>
                <a:effectLst/>
                <a:uLnTx/>
                <a:uFillTx/>
                <a:latin typeface="Arial" panose="020B0604020202020204" pitchFamily="34" charset="0"/>
                <a:ea typeface="+mn-ea"/>
                <a:cs typeface="Arial"/>
                <a:sym typeface="Arial"/>
              </a:rPr>
              <a:t>Giải</a:t>
            </a:r>
            <a:endParaRPr kumimoji="0" lang="en-US" sz="3600" b="1" i="1" u="sng" strike="noStrike" kern="1200" cap="none" spc="0" normalizeH="0" baseline="0" noProof="0" dirty="0">
              <a:ln>
                <a:noFill/>
              </a:ln>
              <a:solidFill>
                <a:srgbClr val="FFFF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8" name="Rectangle 7"/>
              <p:cNvSpPr/>
              <p:nvPr/>
            </p:nvSpPr>
            <p:spPr>
              <a:xfrm>
                <a:off x="996616" y="5569637"/>
                <a:ext cx="16708930" cy="4146456"/>
              </a:xfrm>
              <a:prstGeom prst="rect">
                <a:avLst/>
              </a:prstGeom>
            </p:spPr>
            <p:txBody>
              <a:bodyPr wrap="square">
                <a:spAutoFit/>
              </a:bodyPr>
              <a:lstStyle/>
              <a:p>
                <a:pPr>
                  <a:lnSpc>
                    <a:spcPct val="150000"/>
                  </a:lnSpc>
                </a:pPr>
                <a:r>
                  <a:rPr lang="en-US" sz="3600" kern="100" smtClean="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3600" kern="100" smtClean="0">
                    <a:solidFill>
                      <a:schemeClr val="bg1"/>
                    </a:solidFill>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12</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15</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20</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30</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60</m:t>
                        </m:r>
                      </m:e>
                    </m:d>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r>
                  <a:rPr lang="en-US" sz="3600" kern="100" smtClean="0">
                    <a:solidFill>
                      <a:schemeClr val="bg1"/>
                    </a:solidFill>
                    <a:effectLst/>
                    <a:ea typeface="Calibri" panose="020F0502020204030204" pitchFamily="34" charset="0"/>
                    <a:cs typeface="Times New Roman" panose="02020603050405020304" pitchFamily="18" charset="0"/>
                  </a:rPr>
                  <a:t>           </a:t>
                </a:r>
                <a14:m>
                  <m:oMath xmlns:m="http://schemas.openxmlformats.org/officeDocument/2006/math">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12</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16</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24</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48</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600" kern="10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kern="10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12</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600" kern="10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nSpc>
                    <a:spcPct val="150000"/>
                  </a:lnSpc>
                </a:pPr>
                <a14:m>
                  <m:oMathPara xmlns:m="http://schemas.openxmlformats.org/officeDocument/2006/math">
                    <m:oMathParaPr>
                      <m:jc m:val="left"/>
                    </m:oMathParaPr>
                    <m:oMath xmlns:m="http://schemas.openxmlformats.org/officeDocument/2006/math">
                      <m:r>
                        <m:rPr>
                          <m:nor/>
                        </m:rPr>
                        <a:rPr lang="en-US" sz="3600" kern="100">
                          <a:solidFill>
                            <a:schemeClr val="bg1"/>
                          </a:solidFill>
                          <a:latin typeface="Arial" panose="020B0604020202020204" pitchFamily="34" charset="0"/>
                          <a:ea typeface="Calibri" panose="020F0502020204030204" pitchFamily="34" charset="0"/>
                          <a:cs typeface="Arial" panose="020B0604020202020204" pitchFamily="34" charset="0"/>
                        </a:rPr>
                        <m:t>Suy</m:t>
                      </m:r>
                      <m:r>
                        <m:rPr>
                          <m:nor/>
                        </m:rPr>
                        <a:rPr lang="en-US" sz="3600" kern="1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en-US" sz="3600" kern="100">
                          <a:solidFill>
                            <a:schemeClr val="bg1"/>
                          </a:solidFill>
                          <a:latin typeface="Arial" panose="020B0604020202020204" pitchFamily="34" charset="0"/>
                          <a:ea typeface="Calibri" panose="020F0502020204030204" pitchFamily="34" charset="0"/>
                          <a:cs typeface="Arial" panose="020B0604020202020204" pitchFamily="34" charset="0"/>
                        </a:rPr>
                        <m:t>ra</m:t>
                      </m:r>
                      <m:r>
                        <a:rPr lang="en-US" sz="3600" b="0" i="1" kern="100" smtClean="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12</m:t>
                          </m:r>
                        </m:num>
                        <m:den>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den>
                      </m:f>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den>
                      </m:f>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num>
                        <m:den>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den>
                      </m:f>
                    </m:oMath>
                  </m:oMathPara>
                </a14:m>
                <a:endParaRPr lang="en-US" sz="36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996616" y="5569637"/>
                <a:ext cx="16708930" cy="4146456"/>
              </a:xfrm>
              <a:prstGeom prst="rect">
                <a:avLst/>
              </a:prstGeom>
              <a:blipFill>
                <a:blip r:embed="rId4"/>
                <a:stretch>
                  <a:fillRect l="-1094"/>
                </a:stretch>
              </a:blipFill>
            </p:spPr>
            <p:txBody>
              <a:bodyPr/>
              <a:lstStyle/>
              <a:p>
                <a:r>
                  <a:rPr lang="en-US">
                    <a:noFill/>
                  </a:rPr>
                  <a:t> </a:t>
                </a:r>
              </a:p>
            </p:txBody>
          </p:sp>
        </mc:Fallback>
      </mc:AlternateContent>
      <p:pic>
        <p:nvPicPr>
          <p:cNvPr id="20" name="Picture 19"/>
          <p:cNvPicPr>
            <a:picLocks noChangeAspect="1"/>
          </p:cNvPicPr>
          <p:nvPr/>
        </p:nvPicPr>
        <p:blipFill>
          <a:blip r:embed="rId5"/>
          <a:stretch>
            <a:fillRect/>
          </a:stretch>
        </p:blipFill>
        <p:spPr>
          <a:xfrm>
            <a:off x="15933515" y="8030449"/>
            <a:ext cx="1528317" cy="1685644"/>
          </a:xfrm>
          <a:prstGeom prst="rect">
            <a:avLst/>
          </a:prstGeom>
        </p:spPr>
      </p:pic>
    </p:spTree>
    <p:extLst>
      <p:ext uri="{BB962C8B-B14F-4D97-AF65-F5344CB8AC3E}">
        <p14:creationId xmlns:p14="http://schemas.microsoft.com/office/powerpoint/2010/main" val="265265419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up)">
                                      <p:cBhvr>
                                        <p:cTn id="19" dur="500"/>
                                        <p:tgtEl>
                                          <p:spTgt spid="8">
                                            <p:txEl>
                                              <p:pRg st="0" end="0"/>
                                            </p:txEl>
                                          </p:spTgt>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up)">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left)">
                                      <p:cBhvr>
                                        <p:cTn id="28" dur="5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randombar(horizontal)">
                                      <p:cBhvr>
                                        <p:cTn id="3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744157" y="800100"/>
            <a:ext cx="14799684" cy="3462486"/>
          </a:xfrm>
          <a:prstGeom prst="rect">
            <a:avLst/>
          </a:prstGeom>
        </p:spPr>
        <p:txBody>
          <a:bodyPr wrap="square" lIns="0" tIns="0" rIns="0" bIns="0" rtlCol="0" anchor="t">
            <a:spAutoFit/>
          </a:bodyPr>
          <a:lstStyle/>
          <a:p>
            <a:pPr algn="ctr">
              <a:lnSpc>
                <a:spcPct val="150000"/>
              </a:lnSpc>
            </a:pPr>
            <a:r>
              <a:rPr lang="vi-VN" sz="7500" b="1">
                <a:solidFill>
                  <a:srgbClr val="FFFF00"/>
                </a:solidFill>
              </a:rPr>
              <a:t>CHƯƠNG VIII. CÁC QUY TẮC TÍNH XÁC SUẤT</a:t>
            </a:r>
            <a:endParaRPr lang="en-US" sz="7500" b="1">
              <a:solidFill>
                <a:srgbClr val="FFFF00"/>
              </a:solidFill>
            </a:endParaRPr>
          </a:p>
        </p:txBody>
      </p:sp>
      <p:sp>
        <p:nvSpPr>
          <p:cNvPr id="10" name="Freeform 10"/>
          <p:cNvSpPr/>
          <p:nvPr/>
        </p:nvSpPr>
        <p:spPr>
          <a:xfrm rot="11691891">
            <a:off x="15987375" y="8143939"/>
            <a:ext cx="1622831" cy="192776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2">
              <a:extLst>
                <a:ext uri="{96DAC541-7B7A-43D3-8B79-37D633B846F1}">
                  <asvg:svgBlip xmlns="" xmlns:asvg="http://schemas.microsoft.com/office/drawing/2016/SVG/main" r:embed="rId9"/>
                </a:ext>
              </a:extLst>
            </a:blip>
            <a:stretch>
              <a:fillRect/>
            </a:stretch>
          </a:blipFill>
        </p:spPr>
      </p:sp>
      <p:sp>
        <p:nvSpPr>
          <p:cNvPr id="11" name="Freeform 11"/>
          <p:cNvSpPr/>
          <p:nvPr/>
        </p:nvSpPr>
        <p:spPr>
          <a:xfrm rot="12379692" flipH="1" flipV="1">
            <a:off x="324236" y="168941"/>
            <a:ext cx="1516158" cy="1801052"/>
          </a:xfrm>
          <a:custGeom>
            <a:avLst/>
            <a:gdLst/>
            <a:ahLst/>
            <a:cxnLst/>
            <a:rect l="l" t="t" r="r" b="b"/>
            <a:pathLst>
              <a:path w="1516158" h="1801052">
                <a:moveTo>
                  <a:pt x="1516158" y="1801051"/>
                </a:moveTo>
                <a:lnTo>
                  <a:pt x="0" y="1801051"/>
                </a:lnTo>
                <a:lnTo>
                  <a:pt x="0" y="0"/>
                </a:lnTo>
                <a:lnTo>
                  <a:pt x="1516158" y="0"/>
                </a:lnTo>
                <a:lnTo>
                  <a:pt x="1516158" y="1801051"/>
                </a:lnTo>
                <a:close/>
              </a:path>
            </a:pathLst>
          </a:custGeom>
          <a:blipFill>
            <a:blip r:embed="rId2">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333878">
            <a:off x="17321569" y="2635354"/>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Freeform 14"/>
          <p:cNvSpPr/>
          <p:nvPr/>
        </p:nvSpPr>
        <p:spPr>
          <a:xfrm rot="-1333878">
            <a:off x="3479062" y="9230220"/>
            <a:ext cx="702822" cy="805526"/>
          </a:xfrm>
          <a:custGeom>
            <a:avLst/>
            <a:gdLst/>
            <a:ahLst/>
            <a:cxnLst/>
            <a:rect l="l" t="t" r="r" b="b"/>
            <a:pathLst>
              <a:path w="702822" h="805526">
                <a:moveTo>
                  <a:pt x="0" y="0"/>
                </a:moveTo>
                <a:lnTo>
                  <a:pt x="702822" y="0"/>
                </a:lnTo>
                <a:lnTo>
                  <a:pt x="702822" y="805526"/>
                </a:lnTo>
                <a:lnTo>
                  <a:pt x="0" y="80552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5" name="Rectangle 14"/>
          <p:cNvSpPr/>
          <p:nvPr/>
        </p:nvSpPr>
        <p:spPr>
          <a:xfrm>
            <a:off x="1921235" y="4214204"/>
            <a:ext cx="14445529" cy="5286062"/>
          </a:xfrm>
          <a:prstGeom prst="rect">
            <a:avLst/>
          </a:prstGeom>
        </p:spPr>
        <p:txBody>
          <a:bodyPr wrap="square">
            <a:spAutoFit/>
          </a:bodyPr>
          <a:lstStyle/>
          <a:p>
            <a:pPr algn="ctr">
              <a:lnSpc>
                <a:spcPct val="150000"/>
              </a:lnSpc>
            </a:pPr>
            <a:r>
              <a:rPr lang="vi-VN" sz="7500" b="1">
                <a:solidFill>
                  <a:srgbClr val="FEF3C6"/>
                </a:solidFill>
                <a:ea typeface="Arial" panose="020B0604020202020204" pitchFamily="34" charset="0"/>
              </a:rPr>
              <a:t>BÀI 30: CÔNG THỨC NHÂN XÁC SUẤT CHO HAI BIẾN CỐ ĐỘC LẬP </a:t>
            </a:r>
            <a:endParaRPr lang="en-US" sz="7500" b="1">
              <a:solidFill>
                <a:srgbClr val="FEF3C6"/>
              </a:solidFill>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304800" y="325773"/>
            <a:ext cx="17668318" cy="9662443"/>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roup 27"/>
          <p:cNvGrpSpPr/>
          <p:nvPr/>
        </p:nvGrpSpPr>
        <p:grpSpPr>
          <a:xfrm>
            <a:off x="838199" y="571500"/>
            <a:ext cx="16611601" cy="3999693"/>
            <a:chOff x="668302" y="800100"/>
            <a:chExt cx="16611601" cy="3999693"/>
          </a:xfrm>
        </p:grpSpPr>
        <p:grpSp>
          <p:nvGrpSpPr>
            <p:cNvPr id="29" name="Group 28"/>
            <p:cNvGrpSpPr/>
            <p:nvPr/>
          </p:nvGrpSpPr>
          <p:grpSpPr>
            <a:xfrm>
              <a:off x="668302" y="800100"/>
              <a:ext cx="5458899" cy="1295401"/>
              <a:chOff x="624837" y="718395"/>
              <a:chExt cx="5068977" cy="1295401"/>
            </a:xfrm>
          </p:grpSpPr>
          <p:grpSp>
            <p:nvGrpSpPr>
              <p:cNvPr id="31" name="Group 5"/>
              <p:cNvGrpSpPr/>
              <p:nvPr/>
            </p:nvGrpSpPr>
            <p:grpSpPr>
              <a:xfrm>
                <a:off x="775662" y="718395"/>
                <a:ext cx="4776690" cy="1295401"/>
                <a:chOff x="-67518" y="-47625"/>
                <a:chExt cx="4150995" cy="432025"/>
              </a:xfrm>
            </p:grpSpPr>
            <p:sp>
              <p:nvSpPr>
                <p:cNvPr id="33" name="Freeform 6"/>
                <p:cNvSpPr/>
                <p:nvPr/>
              </p:nvSpPr>
              <p:spPr>
                <a:xfrm>
                  <a:off x="-67518" y="40483"/>
                  <a:ext cx="4150995" cy="343917"/>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34" name="TextBox 7"/>
                <p:cNvSpPr txBox="1"/>
                <p:nvPr/>
              </p:nvSpPr>
              <p:spPr>
                <a:xfrm>
                  <a:off x="0" y="-47625"/>
                  <a:ext cx="1721685" cy="3915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2" name="TextBox 12"/>
              <p:cNvSpPr txBox="1"/>
              <p:nvPr/>
            </p:nvSpPr>
            <p:spPr>
              <a:xfrm>
                <a:off x="624837" y="1131479"/>
                <a:ext cx="5068977" cy="756617"/>
              </a:xfrm>
              <a:prstGeom prst="rect">
                <a:avLst/>
              </a:prstGeom>
            </p:spPr>
            <p:txBody>
              <a:bodyPr wrap="square" lIns="0" tIns="0" rIns="0" bIns="0" rtlCol="0" anchor="t">
                <a:spAutoFit/>
              </a:bodyPr>
              <a:lstStyle/>
              <a:p>
                <a:pPr marL="0" marR="0" lvl="0" indent="0" algn="ctr" defTabSz="914400" rtl="0" eaLnBrk="1" fontAlgn="auto" latinLnBrk="0" hangingPunct="1">
                  <a:lnSpc>
                    <a:spcPts val="5915"/>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495324"/>
                    </a:solidFill>
                    <a:effectLst/>
                    <a:uLnTx/>
                    <a:uFillTx/>
                    <a:latin typeface="Arial" panose="020B0604020202020204" pitchFamily="34" charset="0"/>
                    <a:ea typeface="More Sugar Bold"/>
                    <a:cs typeface="Arial" panose="020B0604020202020204" pitchFamily="34" charset="0"/>
                  </a:rPr>
                  <a:t>Bài 8.12 (SGK – tr.78)</a:t>
                </a:r>
                <a:endParaRPr kumimoji="0" lang="en-US" sz="3800" b="1" i="0" u="none" strike="noStrike" kern="1200" cap="none" spc="0" normalizeH="0" baseline="0" noProof="0">
                  <a:ln>
                    <a:noFill/>
                  </a:ln>
                  <a:solidFill>
                    <a:srgbClr val="495324"/>
                  </a:solidFill>
                  <a:effectLst/>
                  <a:uLnTx/>
                  <a:uFillTx/>
                  <a:latin typeface="Arial" panose="020B0604020202020204" pitchFamily="34" charset="0"/>
                  <a:ea typeface="More Sugar Bold"/>
                  <a:cs typeface="Arial" panose="020B0604020202020204" pitchFamily="34" charset="0"/>
                </a:endParaRPr>
              </a:p>
            </p:txBody>
          </p:sp>
        </p:grpSp>
        <mc:AlternateContent xmlns:mc="http://schemas.openxmlformats.org/markup-compatibility/2006">
          <mc:Choice xmlns:a14="http://schemas.microsoft.com/office/drawing/2010/main" Requires="a14">
            <p:sp>
              <p:nvSpPr>
                <p:cNvPr id="30" name="Rectangle 1"/>
                <p:cNvSpPr>
                  <a:spLocks noChangeArrowheads="1"/>
                </p:cNvSpPr>
                <p:nvPr/>
              </p:nvSpPr>
              <p:spPr bwMode="auto">
                <a:xfrm>
                  <a:off x="826719" y="1051074"/>
                  <a:ext cx="16453184" cy="3748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65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prstClr val="white"/>
                      </a:solidFill>
                      <a:effectLst/>
                      <a:uLnTx/>
                      <a:uFillTx/>
                      <a:latin typeface="Arial" panose="020B0604020202020204" pitchFamily="34" charset="0"/>
                      <a:ea typeface="Open Sans"/>
                      <a:cs typeface="+mn-cs"/>
                    </a:rPr>
                    <a:t>                                         </a:t>
                  </a:r>
                  <a:r>
                    <a:rPr kumimoji="0" lang="vi-VN" altLang="en-US" sz="3600" b="0" i="0" u="none" strike="noStrike" kern="1200" cap="none" spc="0" normalizeH="0" baseline="0" noProof="0" smtClean="0">
                      <a:ln>
                        <a:noFill/>
                      </a:ln>
                      <a:solidFill>
                        <a:prstClr val="white"/>
                      </a:solidFill>
                      <a:effectLst/>
                      <a:uLnTx/>
                      <a:uFillTx/>
                      <a:latin typeface="Arial" panose="020B0604020202020204" pitchFamily="34" charset="0"/>
                      <a:ea typeface="Open Sans"/>
                      <a:cs typeface="+mn-cs"/>
                    </a:rPr>
                    <a:t>Một </a:t>
                  </a:r>
                  <a:r>
                    <a:rPr kumimoji="0" lang="vi-VN" altLang="en-US" sz="3600" b="0" i="0" u="none" strike="noStrike" kern="1200" cap="none" spc="0" normalizeH="0" baseline="0" noProof="0">
                      <a:ln>
                        <a:noFill/>
                      </a:ln>
                      <a:solidFill>
                        <a:prstClr val="white"/>
                      </a:solidFill>
                      <a:effectLst/>
                      <a:uLnTx/>
                      <a:uFillTx/>
                      <a:latin typeface="Arial" panose="020B0604020202020204" pitchFamily="34" charset="0"/>
                      <a:ea typeface="Open Sans"/>
                      <a:cs typeface="+mn-cs"/>
                    </a:rPr>
                    <a:t>thùng đựng 60 tấm thẻ cùng loại được đánh số từ 1 đến 60. Rút ngẫu nhiên một tấm thẻ trong thùng. Xét hai biến cố sau</a:t>
                  </a:r>
                  <a:r>
                    <a:rPr kumimoji="0" lang="vi-VN" altLang="en-US" sz="3600" b="0" i="0" u="none" strike="noStrike" kern="1200" cap="none" spc="0" normalizeH="0" baseline="0" noProof="0" smtClean="0">
                      <a:ln>
                        <a:noFill/>
                      </a:ln>
                      <a:solidFill>
                        <a:prstClr val="white"/>
                      </a:solidFill>
                      <a:effectLst/>
                      <a:uLnTx/>
                      <a:uFillTx/>
                      <a:latin typeface="Arial" panose="020B0604020202020204" pitchFamily="34" charset="0"/>
                      <a:ea typeface="Open Sans"/>
                      <a:cs typeface="+mn-cs"/>
                    </a:rPr>
                    <a:t>:</a:t>
                  </a:r>
                  <a:endParaRPr kumimoji="0" lang="vi-VN" altLang="en-US" sz="3600" b="0" i="0" u="none" strike="noStrike" kern="1200" cap="none" spc="0" normalizeH="0" baseline="0" noProof="0">
                    <a:ln>
                      <a:noFill/>
                    </a:ln>
                    <a:solidFill>
                      <a:prstClr val="white"/>
                    </a:solidFill>
                    <a:effectLst/>
                    <a:uLnTx/>
                    <a:uFillTx/>
                    <a:latin typeface="Arial" panose="020B0604020202020204" pitchFamily="34" charset="0"/>
                    <a:ea typeface="Open Sans"/>
                    <a:cs typeface="+mn-cs"/>
                  </a:endParaRPr>
                </a:p>
                <a:p>
                  <a:pPr marL="0" marR="0" lvl="0" indent="0" algn="just" defTabSz="914400" rtl="0" eaLnBrk="0" fontAlgn="base" latinLnBrk="0" hangingPunct="0">
                    <a:lnSpc>
                      <a:spcPct val="165000"/>
                    </a:lnSpc>
                    <a:spcBef>
                      <a:spcPct val="0"/>
                    </a:spcBef>
                    <a:spcAft>
                      <a:spcPct val="0"/>
                    </a:spcAft>
                    <a:buClrTx/>
                    <a:buSzTx/>
                    <a:buFontTx/>
                    <a:buNone/>
                    <a:tabLst/>
                    <a:defRPr/>
                  </a:pPr>
                  <a14:m>
                    <m:oMath xmlns:m="http://schemas.openxmlformats.org/officeDocument/2006/math">
                      <m:r>
                        <a:rPr kumimoji="0" lang="vi-VN" altLang="en-US" sz="36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mn-cs"/>
                        </a:rPr>
                        <m:t>𝐴</m:t>
                      </m:r>
                      <m:r>
                        <a:rPr kumimoji="0" lang="vi-VN" altLang="en-US" sz="36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mn-cs"/>
                        </a:rPr>
                        <m:t>: </m:t>
                      </m:r>
                    </m:oMath>
                  </a14:m>
                  <a:r>
                    <a:rPr kumimoji="0" lang="vi-VN" altLang="en-US" sz="3600" b="0" i="0" u="none" strike="noStrike" kern="1200" cap="none" spc="0" normalizeH="0" baseline="0" noProof="0">
                      <a:ln>
                        <a:noFill/>
                      </a:ln>
                      <a:solidFill>
                        <a:prstClr val="white"/>
                      </a:solidFill>
                      <a:effectLst/>
                      <a:uLnTx/>
                      <a:uFillTx/>
                      <a:latin typeface="Arial" panose="020B0604020202020204" pitchFamily="34" charset="0"/>
                      <a:ea typeface="Open Sans"/>
                      <a:cs typeface="+mn-cs"/>
                    </a:rPr>
                    <a:t>“Số ghi trên tấm thẻ là ước của 60” và </a:t>
                  </a:r>
                  <a14:m>
                    <m:oMath xmlns:m="http://schemas.openxmlformats.org/officeDocument/2006/math">
                      <m:r>
                        <a:rPr kumimoji="0" lang="vi-VN" altLang="en-US" sz="36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mn-cs"/>
                        </a:rPr>
                        <m:t>𝐵</m:t>
                      </m:r>
                    </m:oMath>
                  </a14:m>
                  <a:r>
                    <a:rPr kumimoji="0" lang="vi-VN" altLang="en-US" sz="3600" b="0" i="0" u="none" strike="noStrike" kern="1200" cap="none" spc="0" normalizeH="0" baseline="0" noProof="0">
                      <a:ln>
                        <a:noFill/>
                      </a:ln>
                      <a:solidFill>
                        <a:prstClr val="white"/>
                      </a:solidFill>
                      <a:effectLst/>
                      <a:uLnTx/>
                      <a:uFillTx/>
                      <a:latin typeface="Arial" panose="020B0604020202020204" pitchFamily="34" charset="0"/>
                      <a:ea typeface="Open Sans"/>
                      <a:cs typeface="+mn-cs"/>
                    </a:rPr>
                    <a:t>: “Số ghi trên tấm thẻ là ước của 48</a:t>
                  </a:r>
                  <a:r>
                    <a:rPr kumimoji="0" lang="vi-VN" altLang="en-US" sz="3600" b="0" i="0" u="none" strike="noStrike" kern="1200" cap="none" spc="0" normalizeH="0" baseline="0" noProof="0" smtClean="0">
                      <a:ln>
                        <a:noFill/>
                      </a:ln>
                      <a:solidFill>
                        <a:prstClr val="white"/>
                      </a:solidFill>
                      <a:effectLst/>
                      <a:uLnTx/>
                      <a:uFillTx/>
                      <a:latin typeface="Arial" panose="020B0604020202020204" pitchFamily="34" charset="0"/>
                      <a:ea typeface="Open Sans"/>
                      <a:cs typeface="+mn-cs"/>
                    </a:rPr>
                    <a:t>”.</a:t>
                  </a:r>
                  <a:endParaRPr kumimoji="0" lang="vi-VN" altLang="en-US" sz="3600" b="0" i="0" u="none" strike="noStrike" kern="1200" cap="none" spc="0" normalizeH="0" baseline="0" noProof="0">
                    <a:ln>
                      <a:noFill/>
                    </a:ln>
                    <a:solidFill>
                      <a:prstClr val="white"/>
                    </a:solidFill>
                    <a:effectLst/>
                    <a:uLnTx/>
                    <a:uFillTx/>
                    <a:latin typeface="Arial" panose="020B0604020202020204" pitchFamily="34" charset="0"/>
                    <a:ea typeface="Open Sans"/>
                    <a:cs typeface="+mn-cs"/>
                  </a:endParaRPr>
                </a:p>
                <a:p>
                  <a:pPr marL="0" marR="0" lvl="0" indent="0" algn="just" defTabSz="914400" rtl="0" eaLnBrk="0" fontAlgn="base" latinLnBrk="0" hangingPunct="0">
                    <a:lnSpc>
                      <a:spcPct val="165000"/>
                    </a:lnSpc>
                    <a:spcBef>
                      <a:spcPct val="0"/>
                    </a:spcBef>
                    <a:spcAft>
                      <a:spcPct val="0"/>
                    </a:spcAft>
                    <a:buClrTx/>
                    <a:buSzTx/>
                    <a:buFontTx/>
                    <a:buNone/>
                    <a:tabLst/>
                    <a:defRPr/>
                  </a:pPr>
                  <a:r>
                    <a:rPr kumimoji="0" lang="vi-VN" altLang="en-US" sz="3600" b="0" i="0" u="none" strike="noStrike" kern="1200" cap="none" spc="0" normalizeH="0" baseline="0" noProof="0">
                      <a:ln>
                        <a:noFill/>
                      </a:ln>
                      <a:solidFill>
                        <a:prstClr val="white"/>
                      </a:solidFill>
                      <a:effectLst/>
                      <a:uLnTx/>
                      <a:uFillTx/>
                      <a:latin typeface="Arial" panose="020B0604020202020204" pitchFamily="34" charset="0"/>
                      <a:ea typeface="Open Sans"/>
                      <a:cs typeface="+mn-cs"/>
                    </a:rPr>
                    <a:t>Chứng tỏ rằng </a:t>
                  </a:r>
                  <a14:m>
                    <m:oMath xmlns:m="http://schemas.openxmlformats.org/officeDocument/2006/math">
                      <m:r>
                        <a:rPr kumimoji="0" lang="vi-VN" altLang="en-US" sz="36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mn-cs"/>
                        </a:rPr>
                        <m:t>𝐴</m:t>
                      </m:r>
                    </m:oMath>
                  </a14:m>
                  <a:r>
                    <a:rPr kumimoji="0" lang="vi-VN" altLang="en-US" sz="3600" b="0" i="0" u="none" strike="noStrike" kern="1200" cap="none" spc="0" normalizeH="0" baseline="0" noProof="0">
                      <a:ln>
                        <a:noFill/>
                      </a:ln>
                      <a:solidFill>
                        <a:prstClr val="white"/>
                      </a:solidFill>
                      <a:effectLst/>
                      <a:uLnTx/>
                      <a:uFillTx/>
                      <a:latin typeface="Arial" panose="020B0604020202020204" pitchFamily="34" charset="0"/>
                      <a:ea typeface="Open Sans"/>
                      <a:cs typeface="+mn-cs"/>
                    </a:rPr>
                    <a:t> và </a:t>
                  </a:r>
                  <a14:m>
                    <m:oMath xmlns:m="http://schemas.openxmlformats.org/officeDocument/2006/math">
                      <m:r>
                        <a:rPr kumimoji="0" lang="vi-VN" altLang="en-US" sz="36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mn-cs"/>
                        </a:rPr>
                        <m:t>𝐵</m:t>
                      </m:r>
                    </m:oMath>
                  </a14:m>
                  <a:r>
                    <a:rPr kumimoji="0" lang="vi-VN" altLang="en-US" sz="3600" b="0" i="0" u="none" strike="noStrike" kern="1200" cap="none" spc="0" normalizeH="0" baseline="0" noProof="0">
                      <a:ln>
                        <a:noFill/>
                      </a:ln>
                      <a:solidFill>
                        <a:prstClr val="white"/>
                      </a:solidFill>
                      <a:effectLst/>
                      <a:uLnTx/>
                      <a:uFillTx/>
                      <a:latin typeface="Arial" panose="020B0604020202020204" pitchFamily="34" charset="0"/>
                      <a:ea typeface="Open Sans"/>
                      <a:cs typeface="+mn-cs"/>
                    </a:rPr>
                    <a:t> là hai biến cố không độc lập.</a:t>
                  </a:r>
                  <a:endParaRPr kumimoji="0" lang="en-US" altLang="en-US" sz="36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p:txBody>
            </p:sp>
          </mc:Choice>
          <mc:Fallback>
            <p:sp>
              <p:nvSpPr>
                <p:cNvPr id="30" name="Rectangle 1"/>
                <p:cNvSpPr>
                  <a:spLocks noRot="1" noChangeAspect="1" noMove="1" noResize="1" noEditPoints="1" noAdjustHandles="1" noChangeArrowheads="1" noChangeShapeType="1" noTextEdit="1"/>
                </p:cNvSpPr>
                <p:nvPr/>
              </p:nvSpPr>
              <p:spPr bwMode="auto">
                <a:xfrm>
                  <a:off x="826719" y="1051074"/>
                  <a:ext cx="16453184" cy="3748719"/>
                </a:xfrm>
                <a:prstGeom prst="rect">
                  <a:avLst/>
                </a:prstGeom>
                <a:blipFill>
                  <a:blip r:embed="rId2"/>
                  <a:stretch>
                    <a:fillRect l="-1111" r="-1111" b="-24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pic>
        <p:nvPicPr>
          <p:cNvPr id="42" name="Picture 41"/>
          <p:cNvPicPr>
            <a:picLocks noChangeAspect="1"/>
          </p:cNvPicPr>
          <p:nvPr/>
        </p:nvPicPr>
        <p:blipFill>
          <a:blip r:embed="rId3"/>
          <a:stretch>
            <a:fillRect/>
          </a:stretch>
        </p:blipFill>
        <p:spPr>
          <a:xfrm rot="20072892">
            <a:off x="-679304" y="717889"/>
            <a:ext cx="2468536" cy="2850267"/>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1084298" y="5517505"/>
                <a:ext cx="10055823" cy="4045595"/>
              </a:xfrm>
              <a:prstGeom prst="rect">
                <a:avLst/>
              </a:prstGeom>
            </p:spPr>
            <p:txBody>
              <a:bodyPr wrap="square">
                <a:spAutoFit/>
              </a:bodyPr>
              <a:lstStyle/>
              <a:p>
                <a:pPr lvl="0">
                  <a:lnSpc>
                    <a:spcPct val="150000"/>
                  </a:lnSpc>
                </a:pPr>
                <a14:m>
                  <m:oMathPara xmlns:m="http://schemas.openxmlformats.org/officeDocument/2006/math">
                    <m:oMathParaPr>
                      <m:jc m:val="left"/>
                    </m:oMathParaPr>
                    <m:oMath xmlns:m="http://schemas.openxmlformats.org/officeDocument/2006/math">
                      <m:r>
                        <m:rPr>
                          <m:nor/>
                        </m:rPr>
                        <a:rPr lang="en-US" sz="3600" kern="100" smtClean="0">
                          <a:solidFill>
                            <a:prstClr val="white"/>
                          </a:solidFill>
                          <a:latin typeface="Arial" panose="020B0604020202020204" pitchFamily="34" charset="0"/>
                          <a:ea typeface="Calibri" panose="020F0502020204030204" pitchFamily="34" charset="0"/>
                          <a:cs typeface="Arial" panose="020B0604020202020204" pitchFamily="34" charset="0"/>
                        </a:rPr>
                        <m:t>Ta</m:t>
                      </m:r>
                      <m:r>
                        <m:rPr>
                          <m:nor/>
                        </m:rPr>
                        <a:rPr lang="en-US" sz="3600" kern="100" smtClean="0">
                          <a:solidFill>
                            <a:prstClr val="white"/>
                          </a:solidFill>
                          <a:latin typeface="Arial" panose="020B0604020202020204" pitchFamily="34" charset="0"/>
                          <a:ea typeface="Calibri" panose="020F0502020204030204" pitchFamily="34" charset="0"/>
                          <a:cs typeface="Arial" panose="020B0604020202020204" pitchFamily="34" charset="0"/>
                        </a:rPr>
                        <m:t> </m:t>
                      </m:r>
                      <m:r>
                        <m:rPr>
                          <m:nor/>
                        </m:rPr>
                        <a:rPr lang="en-US" sz="3600" kern="100" smtClean="0">
                          <a:solidFill>
                            <a:prstClr val="white"/>
                          </a:solidFill>
                          <a:latin typeface="Arial" panose="020B0604020202020204" pitchFamily="34" charset="0"/>
                          <a:ea typeface="Calibri" panose="020F0502020204030204" pitchFamily="34" charset="0"/>
                          <a:cs typeface="Arial" panose="020B0604020202020204" pitchFamily="34" charset="0"/>
                        </a:rPr>
                        <m:t>c</m:t>
                      </m:r>
                      <m:r>
                        <m:rPr>
                          <m:nor/>
                        </m:rPr>
                        <a:rPr lang="en-US" sz="3600" kern="100" smtClean="0">
                          <a:solidFill>
                            <a:prstClr val="white"/>
                          </a:solidFill>
                          <a:latin typeface="Arial" panose="020B0604020202020204" pitchFamily="34" charset="0"/>
                          <a:ea typeface="Calibri" panose="020F0502020204030204" pitchFamily="34" charset="0"/>
                          <a:cs typeface="Arial" panose="020B0604020202020204" pitchFamily="34" charset="0"/>
                        </a:rPr>
                        <m:t>ó</m:t>
                      </m:r>
                      <m:r>
                        <a:rPr lang="en-US" sz="3600" b="0" i="1" kern="100" smtClean="0">
                          <a:solidFill>
                            <a:prstClr val="white"/>
                          </a:solidFill>
                          <a:latin typeface="Cambria Math" panose="02040503050406030204" pitchFamily="18" charset="0"/>
                          <a:ea typeface="Calibri" panose="020F0502020204030204" pitchFamily="34" charset="0"/>
                          <a:cs typeface="Arial" panose="020B0604020202020204" pitchFamily="34" charset="0"/>
                        </a:rPr>
                        <m:t> </m:t>
                      </m:r>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d>
                        <m:dPr>
                          <m:ctrlP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e>
                      </m:d>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d>
                        <m:dPr>
                          <m:ctrlP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e>
                      </m:d>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den>
                      </m:f>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6</m:t>
                          </m:r>
                        </m:den>
                      </m:f>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30</m:t>
                          </m:r>
                        </m:den>
                      </m:f>
                      <m:r>
                        <a:rPr kumimoji="0" lang="en-US" sz="3600" b="0" i="0" u="none" strike="noStrike" kern="10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3600" b="0" i="0" u="none" strike="noStrike" kern="10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0" u="none" strike="noStrike" kern="10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𝐴𝐵</m:t>
                      </m:r>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10</m:t>
                          </m:r>
                        </m:den>
                      </m:f>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30</m:t>
                          </m:r>
                        </m:den>
                      </m:f>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r>
                  <a:rPr kumimoji="0" lang="en-US" sz="36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r>
                <a:br>
                  <a:rPr kumimoji="0" lang="en-US" sz="36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en-US" sz="3600" b="0" i="0" u="none" strike="noStrike" kern="1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Do </a:t>
                </a:r>
                <a:r>
                  <a:rPr kumimoji="0" lang="en-US" sz="36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đó hai biến cố </a:t>
                </a:r>
                <a14:m>
                  <m:oMath xmlns:m="http://schemas.openxmlformats.org/officeDocument/2006/math">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oMath>
                </a14:m>
                <a:r>
                  <a:rPr kumimoji="0" lang="en-US" sz="36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oMath>
                </a14:m>
                <a:r>
                  <a:rPr kumimoji="0" lang="en-US" sz="36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không độc lập.</a:t>
                </a:r>
              </a:p>
            </p:txBody>
          </p:sp>
        </mc:Choice>
        <mc:Fallback>
          <p:sp>
            <p:nvSpPr>
              <p:cNvPr id="8" name="Rectangle 7"/>
              <p:cNvSpPr>
                <a:spLocks noRot="1" noChangeAspect="1" noMove="1" noResize="1" noEditPoints="1" noAdjustHandles="1" noChangeArrowheads="1" noChangeShapeType="1" noTextEdit="1"/>
              </p:cNvSpPr>
              <p:nvPr/>
            </p:nvSpPr>
            <p:spPr>
              <a:xfrm>
                <a:off x="1084298" y="5517505"/>
                <a:ext cx="10055823" cy="4045595"/>
              </a:xfrm>
              <a:prstGeom prst="rect">
                <a:avLst/>
              </a:prstGeom>
              <a:blipFill>
                <a:blip r:embed="rId4"/>
                <a:stretch>
                  <a:fillRect l="-1880" b="-2108"/>
                </a:stretch>
              </a:blipFill>
            </p:spPr>
            <p:txBody>
              <a:bodyPr/>
              <a:lstStyle/>
              <a:p>
                <a:r>
                  <a:rPr lang="en-US">
                    <a:noFill/>
                  </a:rPr>
                  <a:t> </a:t>
                </a:r>
              </a:p>
            </p:txBody>
          </p:sp>
        </mc:Fallback>
      </mc:AlternateContent>
      <p:sp>
        <p:nvSpPr>
          <p:cNvPr id="15" name="Rectangle 14"/>
          <p:cNvSpPr/>
          <p:nvPr/>
        </p:nvSpPr>
        <p:spPr>
          <a:xfrm>
            <a:off x="8610609" y="4772243"/>
            <a:ext cx="10567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1" u="sng" strike="noStrike" kern="1200" cap="none" spc="0" normalizeH="0" baseline="0" noProof="0" smtClean="0">
                <a:ln>
                  <a:noFill/>
                </a:ln>
                <a:solidFill>
                  <a:srgbClr val="FFFF00"/>
                </a:solidFill>
                <a:effectLst/>
                <a:uLnTx/>
                <a:uFillTx/>
                <a:latin typeface="Arial" panose="020B0604020202020204" pitchFamily="34" charset="0"/>
                <a:ea typeface="+mn-ea"/>
                <a:cs typeface="Arial"/>
                <a:sym typeface="Arial"/>
              </a:rPr>
              <a:t>Giải</a:t>
            </a:r>
            <a:endParaRPr kumimoji="0" lang="en-US" sz="3600" b="1" i="1" u="sng" strike="noStrike" kern="1200" cap="none" spc="0" normalizeH="0" baseline="0" noProof="0" dirty="0">
              <a:ln>
                <a:noFill/>
              </a:ln>
              <a:solidFill>
                <a:srgbClr val="FFFF00"/>
              </a:solidFill>
              <a:effectLst/>
              <a:uLnTx/>
              <a:uFillTx/>
              <a:latin typeface="Calibri"/>
              <a:ea typeface="+mn-ea"/>
              <a:cs typeface="Arial"/>
              <a:sym typeface="Arial"/>
            </a:endParaRPr>
          </a:p>
        </p:txBody>
      </p:sp>
      <p:pic>
        <p:nvPicPr>
          <p:cNvPr id="16" name="Picture 15"/>
          <p:cNvPicPr>
            <a:picLocks noChangeAspect="1"/>
          </p:cNvPicPr>
          <p:nvPr/>
        </p:nvPicPr>
        <p:blipFill>
          <a:blip r:embed="rId5"/>
          <a:stretch>
            <a:fillRect/>
          </a:stretch>
        </p:blipFill>
        <p:spPr>
          <a:xfrm>
            <a:off x="15933515" y="8030449"/>
            <a:ext cx="1528317" cy="1685644"/>
          </a:xfrm>
          <a:prstGeom prst="rect">
            <a:avLst/>
          </a:prstGeom>
        </p:spPr>
      </p:pic>
    </p:spTree>
    <p:extLst>
      <p:ext uri="{BB962C8B-B14F-4D97-AF65-F5344CB8AC3E}">
        <p14:creationId xmlns:p14="http://schemas.microsoft.com/office/powerpoint/2010/main" val="3092778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459933" y="419100"/>
            <a:ext cx="17431025" cy="9412812"/>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bg1"/>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0"/>
          <p:cNvGrpSpPr/>
          <p:nvPr/>
        </p:nvGrpSpPr>
        <p:grpSpPr>
          <a:xfrm>
            <a:off x="838200" y="596740"/>
            <a:ext cx="16611600" cy="8585360"/>
            <a:chOff x="838200" y="800100"/>
            <a:chExt cx="16611600" cy="8585360"/>
          </a:xfrm>
        </p:grpSpPr>
        <p:grpSp>
          <p:nvGrpSpPr>
            <p:cNvPr id="12" name="Group 11"/>
            <p:cNvGrpSpPr/>
            <p:nvPr/>
          </p:nvGrpSpPr>
          <p:grpSpPr>
            <a:xfrm>
              <a:off x="914400" y="800100"/>
              <a:ext cx="5509800" cy="1600199"/>
              <a:chOff x="853357" y="718395"/>
              <a:chExt cx="5116242" cy="1600199"/>
            </a:xfrm>
          </p:grpSpPr>
          <p:grpSp>
            <p:nvGrpSpPr>
              <p:cNvPr id="14" name="Group 5"/>
              <p:cNvGrpSpPr/>
              <p:nvPr/>
            </p:nvGrpSpPr>
            <p:grpSpPr>
              <a:xfrm>
                <a:off x="853357" y="718395"/>
                <a:ext cx="5116242" cy="1600199"/>
                <a:chOff x="0" y="-47625"/>
                <a:chExt cx="4446071" cy="533678"/>
              </a:xfrm>
            </p:grpSpPr>
            <p:sp>
              <p:nvSpPr>
                <p:cNvPr id="21" name="Freeform 6"/>
                <p:cNvSpPr/>
                <p:nvPr/>
              </p:nvSpPr>
              <p:spPr>
                <a:xfrm>
                  <a:off x="0" y="142136"/>
                  <a:ext cx="4446071" cy="343917"/>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22" name="TextBox 7"/>
                <p:cNvSpPr txBox="1"/>
                <p:nvPr/>
              </p:nvSpPr>
              <p:spPr>
                <a:xfrm>
                  <a:off x="0" y="-47625"/>
                  <a:ext cx="1721685" cy="3915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TextBox 12"/>
              <p:cNvSpPr txBox="1"/>
              <p:nvPr/>
            </p:nvSpPr>
            <p:spPr>
              <a:xfrm>
                <a:off x="868253" y="1437347"/>
                <a:ext cx="5068977" cy="756617"/>
              </a:xfrm>
              <a:prstGeom prst="rect">
                <a:avLst/>
              </a:prstGeom>
            </p:spPr>
            <p:txBody>
              <a:bodyPr wrap="square" lIns="0" tIns="0" rIns="0" bIns="0" rtlCol="0" anchor="t">
                <a:spAutoFit/>
              </a:bodyPr>
              <a:lstStyle/>
              <a:p>
                <a:pPr lvl="0" algn="ctr">
                  <a:lnSpc>
                    <a:spcPts val="5915"/>
                  </a:lnSpc>
                </a:pPr>
                <a:r>
                  <a:rPr lang="en-US" sz="4000" b="1">
                    <a:solidFill>
                      <a:srgbClr val="495324"/>
                    </a:solidFill>
                    <a:latin typeface="Arial" panose="020B0604020202020204" pitchFamily="34" charset="0"/>
                    <a:ea typeface="More Sugar Bold"/>
                    <a:cs typeface="Arial" panose="020B0604020202020204" pitchFamily="34" charset="0"/>
                  </a:rPr>
                  <a:t>Bài </a:t>
                </a:r>
                <a:r>
                  <a:rPr lang="en-US" sz="4000" b="1" smtClean="0">
                    <a:solidFill>
                      <a:srgbClr val="495324"/>
                    </a:solidFill>
                    <a:latin typeface="Arial" panose="020B0604020202020204" pitchFamily="34" charset="0"/>
                    <a:ea typeface="More Sugar Bold"/>
                    <a:cs typeface="Arial" panose="020B0604020202020204" pitchFamily="34" charset="0"/>
                  </a:rPr>
                  <a:t>8.13 </a:t>
                </a:r>
                <a:r>
                  <a:rPr lang="en-US" sz="4000" b="1">
                    <a:solidFill>
                      <a:srgbClr val="495324"/>
                    </a:solidFill>
                    <a:latin typeface="Arial" panose="020B0604020202020204" pitchFamily="34" charset="0"/>
                    <a:ea typeface="More Sugar Bold"/>
                    <a:cs typeface="Arial" panose="020B0604020202020204" pitchFamily="34" charset="0"/>
                  </a:rPr>
                  <a:t>(SGK – </a:t>
                </a:r>
                <a:r>
                  <a:rPr lang="en-US" sz="4000" b="1" smtClean="0">
                    <a:solidFill>
                      <a:srgbClr val="495324"/>
                    </a:solidFill>
                    <a:latin typeface="Arial" panose="020B0604020202020204" pitchFamily="34" charset="0"/>
                    <a:ea typeface="More Sugar Bold"/>
                    <a:cs typeface="Arial" panose="020B0604020202020204" pitchFamily="34" charset="0"/>
                  </a:rPr>
                  <a:t>tr.78)</a:t>
                </a:r>
                <a:endParaRPr lang="en-US" sz="4000" b="1">
                  <a:solidFill>
                    <a:srgbClr val="495324"/>
                  </a:solidFill>
                  <a:latin typeface="Arial" panose="020B0604020202020204" pitchFamily="34" charset="0"/>
                  <a:ea typeface="More Sugar Bold"/>
                  <a:cs typeface="Arial" panose="020B0604020202020204" pitchFamily="34" charset="0"/>
                </a:endParaRPr>
              </a:p>
            </p:txBody>
          </p:sp>
        </p:grpSp>
        <p:sp>
          <p:nvSpPr>
            <p:cNvPr id="13" name="Rectangle 1"/>
            <p:cNvSpPr>
              <a:spLocks noChangeArrowheads="1"/>
            </p:cNvSpPr>
            <p:nvPr/>
          </p:nvSpPr>
          <p:spPr bwMode="auto">
            <a:xfrm>
              <a:off x="838200" y="2538970"/>
              <a:ext cx="16611600" cy="684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65000"/>
                </a:lnSpc>
              </a:pPr>
              <a:r>
                <a:rPr lang="vi-VN" altLang="en-US" sz="3800">
                  <a:ea typeface="Open Sans"/>
                </a:rPr>
                <a:t>Có hai túi đựng các viên bi có cùng kích thước và khối lượng. Túi I có 3 viên bi màu xanh và 7 viên bi màu đỏ. Túi II có 10 viên bi màu xanh và 6 viên bi màu đỏ. Từ mỗi túi, lấy ngẫu nhiên ra một viên bi. Tính xác suất </a:t>
              </a:r>
              <a:r>
                <a:rPr lang="vi-VN" altLang="en-US" sz="3800">
                  <a:ea typeface="Open Sans"/>
                </a:rPr>
                <a:t>để</a:t>
              </a:r>
              <a:r>
                <a:rPr lang="vi-VN" altLang="en-US" sz="3800" smtClean="0">
                  <a:ea typeface="Open Sans"/>
                </a:rPr>
                <a:t>:</a:t>
              </a:r>
              <a:endParaRPr lang="vi-VN" altLang="en-US" sz="3800">
                <a:ea typeface="Open Sans"/>
              </a:endParaRPr>
            </a:p>
            <a:p>
              <a:pPr lvl="0" algn="just">
                <a:lnSpc>
                  <a:spcPct val="165000"/>
                </a:lnSpc>
              </a:pPr>
              <a:r>
                <a:rPr lang="vi-VN" altLang="en-US" sz="3800">
                  <a:ea typeface="Open Sans"/>
                </a:rPr>
                <a:t>a) Hai viên bi được lấy có cùng màu </a:t>
              </a:r>
              <a:r>
                <a:rPr lang="vi-VN" altLang="en-US" sz="3800">
                  <a:ea typeface="Open Sans"/>
                </a:rPr>
                <a:t>xanh</a:t>
              </a:r>
              <a:r>
                <a:rPr lang="vi-VN" altLang="en-US" sz="3800" smtClean="0">
                  <a:ea typeface="Open Sans"/>
                </a:rPr>
                <a:t>;</a:t>
              </a:r>
              <a:endParaRPr lang="vi-VN" altLang="en-US" sz="3800">
                <a:ea typeface="Open Sans"/>
              </a:endParaRPr>
            </a:p>
            <a:p>
              <a:pPr lvl="0" algn="just">
                <a:lnSpc>
                  <a:spcPct val="165000"/>
                </a:lnSpc>
              </a:pPr>
              <a:r>
                <a:rPr lang="vi-VN" altLang="en-US" sz="3800">
                  <a:ea typeface="Open Sans"/>
                </a:rPr>
                <a:t>b) Hai viên bi được lấy có cùng màu </a:t>
              </a:r>
              <a:r>
                <a:rPr lang="vi-VN" altLang="en-US" sz="3800">
                  <a:ea typeface="Open Sans"/>
                </a:rPr>
                <a:t>đỏ</a:t>
              </a:r>
              <a:r>
                <a:rPr lang="vi-VN" altLang="en-US" sz="3800" smtClean="0">
                  <a:ea typeface="Open Sans"/>
                </a:rPr>
                <a:t>;</a:t>
              </a:r>
              <a:endParaRPr lang="vi-VN" altLang="en-US" sz="3800">
                <a:ea typeface="Open Sans"/>
              </a:endParaRPr>
            </a:p>
            <a:p>
              <a:pPr lvl="0" algn="just">
                <a:lnSpc>
                  <a:spcPct val="165000"/>
                </a:lnSpc>
              </a:pPr>
              <a:r>
                <a:rPr lang="vi-VN" altLang="en-US" sz="3800">
                  <a:ea typeface="Open Sans"/>
                </a:rPr>
                <a:t>c) Hai viên bi được lấy có cùng </a:t>
              </a:r>
              <a:r>
                <a:rPr lang="vi-VN" altLang="en-US" sz="3800">
                  <a:ea typeface="Open Sans"/>
                </a:rPr>
                <a:t>màu</a:t>
              </a:r>
              <a:r>
                <a:rPr lang="vi-VN" altLang="en-US" sz="3800" smtClean="0">
                  <a:ea typeface="Open Sans"/>
                </a:rPr>
                <a:t>;</a:t>
              </a:r>
              <a:endParaRPr lang="vi-VN" altLang="en-US" sz="3800">
                <a:ea typeface="Open Sans"/>
              </a:endParaRPr>
            </a:p>
            <a:p>
              <a:pPr lvl="0" algn="just">
                <a:lnSpc>
                  <a:spcPct val="165000"/>
                </a:lnSpc>
              </a:pPr>
              <a:r>
                <a:rPr lang="vi-VN" altLang="en-US" sz="3800">
                  <a:ea typeface="Open Sans"/>
                </a:rPr>
                <a:t>d) Hai viên bi được lấy không cùng màu.</a:t>
              </a:r>
              <a:endParaRPr lang="es-ES" sz="3800">
                <a:solidFill>
                  <a:srgbClr val="000000"/>
                </a:solidFill>
                <a:cs typeface="Arial" panose="020B0604020202020204" pitchFamily="34" charset="0"/>
              </a:endParaRPr>
            </a:p>
          </p:txBody>
        </p:sp>
      </p:grpSp>
      <p:pic>
        <p:nvPicPr>
          <p:cNvPr id="33" name="Picture 32"/>
          <p:cNvPicPr>
            <a:picLocks noChangeAspect="1"/>
          </p:cNvPicPr>
          <p:nvPr/>
        </p:nvPicPr>
        <p:blipFill>
          <a:blip r:embed="rId2"/>
          <a:stretch>
            <a:fillRect/>
          </a:stretch>
        </p:blipFill>
        <p:spPr>
          <a:xfrm>
            <a:off x="16383000" y="7658100"/>
            <a:ext cx="1429025" cy="2056697"/>
          </a:xfrm>
          <a:prstGeom prst="rect">
            <a:avLst/>
          </a:prstGeom>
        </p:spPr>
      </p:pic>
    </p:spTree>
    <p:extLst>
      <p:ext uri="{BB962C8B-B14F-4D97-AF65-F5344CB8AC3E}">
        <p14:creationId xmlns:p14="http://schemas.microsoft.com/office/powerpoint/2010/main" val="8557642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459933" y="419100"/>
            <a:ext cx="17431025" cy="9412812"/>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bg1"/>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3" name="Picture 32"/>
          <p:cNvPicPr>
            <a:picLocks noChangeAspect="1"/>
          </p:cNvPicPr>
          <p:nvPr/>
        </p:nvPicPr>
        <p:blipFill>
          <a:blip r:embed="rId2"/>
          <a:stretch>
            <a:fillRect/>
          </a:stretch>
        </p:blipFill>
        <p:spPr>
          <a:xfrm>
            <a:off x="16535400" y="7850417"/>
            <a:ext cx="1295400" cy="1864380"/>
          </a:xfrm>
          <a:prstGeom prst="rect">
            <a:avLst/>
          </a:prstGeom>
        </p:spPr>
      </p:pic>
      <p:sp>
        <p:nvSpPr>
          <p:cNvPr id="16" name="Rectangle 15"/>
          <p:cNvSpPr/>
          <p:nvPr/>
        </p:nvSpPr>
        <p:spPr>
          <a:xfrm>
            <a:off x="8610600" y="1028700"/>
            <a:ext cx="1132041" cy="6924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9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a:sym typeface="Arial"/>
              </a:rPr>
              <a:t>Giải</a:t>
            </a:r>
            <a:endParaRPr kumimoji="0" lang="en-US" sz="3900" b="1" i="1" u="sng" strike="noStrike" kern="1200" cap="none" spc="0" normalizeH="0" baseline="0" noProof="0" dirty="0">
              <a:ln>
                <a:noFill/>
              </a:ln>
              <a:solidFill>
                <a:srgbClr val="1F497D"/>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1351113" y="1790700"/>
                <a:ext cx="15746399" cy="7773923"/>
              </a:xfrm>
              <a:prstGeom prst="rect">
                <a:avLst/>
              </a:prstGeom>
            </p:spPr>
            <p:txBody>
              <a:bodyPr wrap="square">
                <a:spAutoFit/>
              </a:bodyPr>
              <a:lstStyle/>
              <a:p>
                <a:pPr>
                  <a:lnSpc>
                    <a:spcPct val="150000"/>
                  </a:lnSpc>
                </a:pPr>
                <a:r>
                  <a:rPr lang="en-US" sz="3800" kern="100" smtClean="0">
                    <a:latin typeface="Arial" panose="020B0604020202020204" pitchFamily="34" charset="0"/>
                    <a:ea typeface="Calibri" panose="020F0502020204030204" pitchFamily="34" charset="0"/>
                    <a:cs typeface="Arial" panose="020B0604020202020204" pitchFamily="34" charset="0"/>
                  </a:rPr>
                  <a:t>a) Gọi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800" kern="100">
                    <a:effectLst/>
                    <a:latin typeface="Arial" panose="020B0604020202020204" pitchFamily="34" charset="0"/>
                    <a:ea typeface="Calibri" panose="020F0502020204030204" pitchFamily="34" charset="0"/>
                    <a:cs typeface="Arial" panose="020B0604020202020204" pitchFamily="34" charset="0"/>
                  </a:rPr>
                  <a:t> là biến cố: "Hai viên bi lấy ra cùng màu xanh". </a:t>
                </a:r>
              </a:p>
              <a:p>
                <a:pPr>
                  <a:lnSpc>
                    <a:spcPct val="150000"/>
                  </a:lnSpc>
                </a:pPr>
                <a:r>
                  <a:rPr lang="en-US" sz="3800" kern="10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3800" kern="100">
                    <a:effectLst/>
                    <a:latin typeface="Arial" panose="020B0604020202020204" pitchFamily="34" charset="0"/>
                    <a:ea typeface="Calibri" panose="020F0502020204030204" pitchFamily="34" charset="0"/>
                    <a:cs typeface="Arial" panose="020B0604020202020204" pitchFamily="34" charset="0"/>
                  </a:rPr>
                  <a:t> là biến cố: "Viên bi lấy ra từ túi I có màu xanh", </a:t>
                </a:r>
              </a:p>
              <a:p>
                <a:pPr>
                  <a:lnSpc>
                    <a:spcPct val="150000"/>
                  </a:lnSpc>
                </a:pPr>
                <a:r>
                  <a:rPr lang="en-US" sz="3800" kern="100" smtClean="0">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3800" kern="100">
                    <a:effectLst/>
                    <a:latin typeface="Arial" panose="020B0604020202020204" pitchFamily="34" charset="0"/>
                    <a:ea typeface="Calibri" panose="020F0502020204030204" pitchFamily="34" charset="0"/>
                    <a:cs typeface="Arial" panose="020B0604020202020204" pitchFamily="34" charset="0"/>
                  </a:rPr>
                  <a:t> là biến cố: "Viên bi lấy ra từ túi II có màu xanh". </a:t>
                </a:r>
              </a:p>
              <a:p>
                <a:pPr>
                  <a:lnSpc>
                    <a:spcPct val="150000"/>
                  </a:lnSpc>
                </a:pPr>
                <a:r>
                  <a:rPr lang="en-US" sz="3800" kern="100">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3800" kern="100">
                    <a:effectLst/>
                    <a:latin typeface="Arial" panose="020B0604020202020204" pitchFamily="34" charset="0"/>
                    <a:ea typeface="Calibri" panose="020F0502020204030204" pitchFamily="34" charset="0"/>
                    <a:cs typeface="Arial" panose="020B0604020202020204" pitchFamily="34" charset="0"/>
                  </a:rPr>
                  <a:t>. </a:t>
                </a:r>
                <a:endParaRPr lang="en-US" sz="3800" kern="1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kern="100" smtClean="0">
                    <a:effectLst/>
                    <a:latin typeface="Arial" panose="020B0604020202020204" pitchFamily="34" charset="0"/>
                    <a:ea typeface="Calibri" panose="020F0502020204030204" pitchFamily="34" charset="0"/>
                    <a:cs typeface="Arial" panose="020B0604020202020204" pitchFamily="34" charset="0"/>
                  </a:rPr>
                  <a:t>Hai </a:t>
                </a:r>
                <a:r>
                  <a:rPr lang="en-US" sz="3800" kern="100">
                    <a:effectLst/>
                    <a:latin typeface="Arial" panose="020B0604020202020204" pitchFamily="34" charset="0"/>
                    <a:ea typeface="Calibri" panose="020F0502020204030204" pitchFamily="34" charset="0"/>
                    <a:cs typeface="Arial" panose="020B0604020202020204" pitchFamily="34" charset="0"/>
                  </a:rPr>
                  <a:t>biến cố </a:t>
                </a:r>
                <a14:m>
                  <m:oMath xmlns:m="http://schemas.openxmlformats.org/officeDocument/2006/math">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38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3800" kern="100">
                    <a:effectLst/>
                    <a:latin typeface="Arial" panose="020B0604020202020204" pitchFamily="34" charset="0"/>
                    <a:ea typeface="Calibri" panose="020F0502020204030204" pitchFamily="34" charset="0"/>
                    <a:cs typeface="Arial" panose="020B0604020202020204" pitchFamily="34" charset="0"/>
                  </a:rPr>
                  <a:t> độc lập nên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e>
                    </m:d>
                  </m:oMath>
                </a14:m>
                <a:r>
                  <a:rPr lang="en-US" sz="3800" kern="100">
                    <a:effectLst/>
                    <a:latin typeface="Arial" panose="020B0604020202020204" pitchFamily="34" charset="0"/>
                    <a:ea typeface="Calibri" panose="020F0502020204030204" pitchFamily="34" charset="0"/>
                    <a:cs typeface="Arial" panose="020B0604020202020204" pitchFamily="34" charset="0"/>
                  </a:rPr>
                  <a:t>. </a:t>
                </a:r>
              </a:p>
              <a:p>
                <a:pPr>
                  <a:lnSpc>
                    <a:spcPct val="150000"/>
                  </a:lnSpc>
                </a:pPr>
                <a14:m>
                  <m:oMathPara xmlns:m="http://schemas.openxmlformats.org/officeDocument/2006/math">
                    <m:oMathParaPr>
                      <m:jc m:val="centerGroup"/>
                    </m:oMathParaPr>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e>
                      </m:d>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16</m:t>
                          </m:r>
                        </m:den>
                      </m:f>
                    </m:oMath>
                  </m:oMathPara>
                </a14:m>
                <a:endParaRPr lang="en-US" sz="3800" kern="1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m:rPr>
                          <m:nor/>
                        </m:rPr>
                        <a:rPr lang="en-US" sz="3800" kern="100">
                          <a:latin typeface="Arial" panose="020B0604020202020204" pitchFamily="34" charset="0"/>
                          <a:ea typeface="Calibri" panose="020F0502020204030204" pitchFamily="34" charset="0"/>
                          <a:cs typeface="Arial" panose="020B0604020202020204" pitchFamily="34" charset="0"/>
                        </a:rPr>
                        <m:t>Suy</m:t>
                      </m:r>
                      <m:r>
                        <m:rPr>
                          <m:nor/>
                        </m:rPr>
                        <a:rPr lang="en-US" sz="3800" kern="100">
                          <a:latin typeface="Arial" panose="020B0604020202020204" pitchFamily="34" charset="0"/>
                          <a:ea typeface="Calibri" panose="020F0502020204030204" pitchFamily="34" charset="0"/>
                          <a:cs typeface="Arial" panose="020B0604020202020204" pitchFamily="34" charset="0"/>
                        </a:rPr>
                        <m:t> </m:t>
                      </m:r>
                      <m:r>
                        <m:rPr>
                          <m:nor/>
                        </m:rPr>
                        <a:rPr lang="en-US" sz="3800" kern="100">
                          <a:latin typeface="Arial" panose="020B0604020202020204" pitchFamily="34" charset="0"/>
                          <a:ea typeface="Calibri" panose="020F0502020204030204" pitchFamily="34" charset="0"/>
                          <a:cs typeface="Arial" panose="020B0604020202020204" pitchFamily="34" charset="0"/>
                        </a:rPr>
                        <m:t>ra</m:t>
                      </m:r>
                      <m:r>
                        <a:rPr lang="en-US" sz="3800" b="0" i="1" kern="100" smtClean="0">
                          <a:latin typeface="Cambria Math" panose="02040503050406030204" pitchFamily="18" charset="0"/>
                          <a:ea typeface="Calibri" panose="020F0502020204030204" pitchFamily="34" charset="0"/>
                          <a:cs typeface="Arial" panose="020B0604020202020204" pitchFamily="34" charset="0"/>
                        </a:rPr>
                        <m:t> </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e>
                      </m:d>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16</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30</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160</m:t>
                          </m:r>
                        </m:den>
                      </m:f>
                      <m:r>
                        <a:rPr lang="en-US" sz="3800" b="0" i="1" kern="1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smtClean="0">
                              <a:latin typeface="Cambria Math" panose="02040503050406030204" pitchFamily="18" charset="0"/>
                              <a:ea typeface="Calibri" panose="020F0502020204030204" pitchFamily="34" charset="0"/>
                              <a:cs typeface="Times New Roman" panose="02020603050405020304" pitchFamily="18" charset="0"/>
                            </a:rPr>
                            <m:t>3</m:t>
                          </m:r>
                        </m:num>
                        <m:den>
                          <m:r>
                            <a:rPr lang="en-US" sz="3800" kern="100">
                              <a:latin typeface="Cambria Math" panose="02040503050406030204" pitchFamily="18" charset="0"/>
                              <a:ea typeface="Calibri" panose="020F0502020204030204" pitchFamily="34" charset="0"/>
                              <a:cs typeface="Times New Roman" panose="02020603050405020304" pitchFamily="18" charset="0"/>
                            </a:rPr>
                            <m:t>16</m:t>
                          </m:r>
                        </m:den>
                      </m:f>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351113" y="1790700"/>
                <a:ext cx="15746399" cy="7773923"/>
              </a:xfrm>
              <a:prstGeom prst="rect">
                <a:avLst/>
              </a:prstGeom>
              <a:blipFill>
                <a:blip r:embed="rId3"/>
                <a:stretch>
                  <a:fillRect l="-1278"/>
                </a:stretch>
              </a:blipFill>
            </p:spPr>
            <p:txBody>
              <a:bodyPr/>
              <a:lstStyle/>
              <a:p>
                <a:r>
                  <a:rPr lang="en-US">
                    <a:noFill/>
                  </a:rPr>
                  <a:t> </a:t>
                </a:r>
              </a:p>
            </p:txBody>
          </p:sp>
        </mc:Fallback>
      </mc:AlternateContent>
    </p:spTree>
    <p:extLst>
      <p:ext uri="{BB962C8B-B14F-4D97-AF65-F5344CB8AC3E}">
        <p14:creationId xmlns:p14="http://schemas.microsoft.com/office/powerpoint/2010/main" val="1074235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up)">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left)">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459933" y="419100"/>
            <a:ext cx="17431025" cy="9412812"/>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bg1"/>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3" name="Picture 32"/>
          <p:cNvPicPr>
            <a:picLocks noChangeAspect="1"/>
          </p:cNvPicPr>
          <p:nvPr/>
        </p:nvPicPr>
        <p:blipFill>
          <a:blip r:embed="rId2"/>
          <a:stretch>
            <a:fillRect/>
          </a:stretch>
        </p:blipFill>
        <p:spPr>
          <a:xfrm>
            <a:off x="16535400" y="7850417"/>
            <a:ext cx="1295400" cy="1864380"/>
          </a:xfrm>
          <a:prstGeom prst="rect">
            <a:avLst/>
          </a:prstGeom>
        </p:spPr>
      </p:pic>
      <p:sp>
        <p:nvSpPr>
          <p:cNvPr id="16" name="Rectangle 15"/>
          <p:cNvSpPr/>
          <p:nvPr/>
        </p:nvSpPr>
        <p:spPr>
          <a:xfrm>
            <a:off x="8610600" y="1028700"/>
            <a:ext cx="1132041" cy="6924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9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a:sym typeface="Arial"/>
              </a:rPr>
              <a:t>Giải</a:t>
            </a:r>
            <a:endParaRPr kumimoji="0" lang="en-US" sz="3900" b="1" i="1" u="sng" strike="noStrike" kern="1200" cap="none" spc="0" normalizeH="0" baseline="0" noProof="0" dirty="0">
              <a:ln>
                <a:noFill/>
              </a:ln>
              <a:solidFill>
                <a:srgbClr val="1F497D"/>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1981200" y="1943100"/>
                <a:ext cx="14478000" cy="7498784"/>
              </a:xfrm>
              <a:prstGeom prst="rect">
                <a:avLst/>
              </a:prstGeom>
            </p:spPr>
            <p:txBody>
              <a:bodyPr wrap="square">
                <a:spAutoFit/>
              </a:bodyPr>
              <a:lstStyle/>
              <a:p>
                <a:pPr lvl="0">
                  <a:lnSpc>
                    <a:spcPct val="165000"/>
                  </a:lnSpc>
                  <a:spcBef>
                    <a:spcPts val="600"/>
                  </a:spcBef>
                  <a:spcAft>
                    <a:spcPts val="600"/>
                  </a:spcAft>
                  <a:defRPr/>
                </a:pPr>
                <a:r>
                  <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rPr>
                  <a:t>b</a:t>
                </a: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Gọi </a:t>
                </a:r>
                <a14:m>
                  <m:oMath xmlns:m="http://schemas.openxmlformats.org/officeDocument/2006/math">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là biến cố: "Hai viên bi lấy ra cùng màu đỏ". </a:t>
                </a:r>
              </a:p>
              <a:p>
                <a:pPr lvl="0">
                  <a:lnSpc>
                    <a:spcPct val="165000"/>
                  </a:lnSpc>
                  <a:spcBef>
                    <a:spcPts val="600"/>
                  </a:spcBef>
                  <a:spcAft>
                    <a:spcPts val="600"/>
                  </a:spcAft>
                  <a:defRPr/>
                </a:pP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là biến cố: "Viên bi lấy ra từ túi I có màu đỏ”, </a:t>
                </a:r>
              </a:p>
              <a:p>
                <a:pPr lvl="0">
                  <a:lnSpc>
                    <a:spcPct val="165000"/>
                  </a:lnSpc>
                  <a:spcBef>
                    <a:spcPts val="600"/>
                  </a:spcBef>
                  <a:spcAft>
                    <a:spcPts val="600"/>
                  </a:spcAft>
                  <a:defRPr/>
                </a:pPr>
                <a:r>
                  <a:rPr lang="en-US" sz="3800" kern="10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là biến cố: "Viên bi lấy ra từ túi II có màu đỏ”. </a:t>
                </a:r>
              </a:p>
              <a:p>
                <a:pPr lvl="0">
                  <a:lnSpc>
                    <a:spcPct val="165000"/>
                  </a:lnSpc>
                  <a:spcBef>
                    <a:spcPts val="600"/>
                  </a:spcBef>
                  <a:spcAft>
                    <a:spcPts val="600"/>
                  </a:spcAft>
                  <a:defRPr/>
                </a:pP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65000"/>
                  </a:lnSpc>
                  <a:spcBef>
                    <a:spcPts val="600"/>
                  </a:spcBef>
                  <a:spcAft>
                    <a:spcPts val="600"/>
                  </a:spcAft>
                  <a:defRPr/>
                </a:pPr>
                <a:r>
                  <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rPr>
                  <a:t>Hai </a:t>
                </a: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biến cố </a:t>
                </a:r>
                <a14:m>
                  <m:oMath xmlns:m="http://schemas.openxmlformats.org/officeDocument/2006/math">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độc lập nên</a:t>
                </a:r>
              </a:p>
              <a:p>
                <a:pPr lvl="0">
                  <a:lnSpc>
                    <a:spcPct val="165000"/>
                  </a:lnSpc>
                  <a:spcBef>
                    <a:spcPts val="600"/>
                  </a:spcBef>
                  <a:spcAft>
                    <a:spcPts val="600"/>
                  </a:spcAft>
                  <a:defRPr/>
                </a:pPr>
                <a14:m>
                  <m:oMathPara xmlns:m="http://schemas.openxmlformats.org/officeDocument/2006/math">
                    <m:oMathParaPr>
                      <m:jc m:val="centerGroup"/>
                    </m:oMathParaPr>
                    <m:oMath xmlns:m="http://schemas.openxmlformats.org/officeDocument/2006/math">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e>
                      </m:d>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num>
                        <m:den>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den>
                      </m:f>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num>
                        <m:den>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16</m:t>
                          </m:r>
                        </m:den>
                      </m:f>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42</m:t>
                          </m:r>
                        </m:num>
                        <m:den>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160</m:t>
                          </m:r>
                        </m:den>
                      </m:f>
                      <m:r>
                        <m:rPr>
                          <m:nor/>
                        </m:rPr>
                        <a:rPr lang="en-US" sz="38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b="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21</m:t>
                          </m:r>
                        </m:num>
                        <m:den>
                          <m:r>
                            <a:rPr lang="en-US" sz="3800" b="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80</m:t>
                          </m:r>
                        </m:den>
                      </m:f>
                      <m:r>
                        <m:rPr>
                          <m:nor/>
                        </m:rPr>
                        <a:rPr lang="en-US" sz="3800" i="1" kern="100">
                          <a:solidFill>
                            <a:prstClr val="black"/>
                          </a:solidFill>
                          <a:latin typeface="Arial" panose="020B0604020202020204" pitchFamily="34" charset="0"/>
                          <a:ea typeface="Calibri" panose="020F0502020204030204" pitchFamily="34" charset="0"/>
                          <a:cs typeface="Arial" panose="020B0604020202020204" pitchFamily="34" charset="0"/>
                        </a:rPr>
                        <m:t> </m:t>
                      </m:r>
                    </m:oMath>
                  </m:oMathPara>
                </a14:m>
                <a:endParaRPr lang="en-US" sz="38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981200" y="1943100"/>
                <a:ext cx="14478000" cy="7498784"/>
              </a:xfrm>
              <a:prstGeom prst="rect">
                <a:avLst/>
              </a:prstGeom>
              <a:blipFill>
                <a:blip r:embed="rId3"/>
                <a:stretch>
                  <a:fillRect l="-1389"/>
                </a:stretch>
              </a:blipFill>
            </p:spPr>
            <p:txBody>
              <a:bodyPr/>
              <a:lstStyle/>
              <a:p>
                <a:r>
                  <a:rPr lang="en-US">
                    <a:noFill/>
                  </a:rPr>
                  <a:t> </a:t>
                </a:r>
              </a:p>
            </p:txBody>
          </p:sp>
        </mc:Fallback>
      </mc:AlternateContent>
    </p:spTree>
    <p:extLst>
      <p:ext uri="{BB962C8B-B14F-4D97-AF65-F5344CB8AC3E}">
        <p14:creationId xmlns:p14="http://schemas.microsoft.com/office/powerpoint/2010/main" val="278119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ipe(up)">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459933" y="419100"/>
            <a:ext cx="17431025" cy="9412812"/>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bg1"/>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3" name="Picture 32"/>
          <p:cNvPicPr>
            <a:picLocks noChangeAspect="1"/>
          </p:cNvPicPr>
          <p:nvPr/>
        </p:nvPicPr>
        <p:blipFill>
          <a:blip r:embed="rId2"/>
          <a:stretch>
            <a:fillRect/>
          </a:stretch>
        </p:blipFill>
        <p:spPr>
          <a:xfrm>
            <a:off x="16535400" y="7850417"/>
            <a:ext cx="1295400" cy="1864380"/>
          </a:xfrm>
          <a:prstGeom prst="rect">
            <a:avLst/>
          </a:prstGeom>
        </p:spPr>
      </p:pic>
      <p:sp>
        <p:nvSpPr>
          <p:cNvPr id="16" name="Rectangle 15"/>
          <p:cNvSpPr/>
          <p:nvPr/>
        </p:nvSpPr>
        <p:spPr>
          <a:xfrm>
            <a:off x="8610600" y="1028700"/>
            <a:ext cx="1132041" cy="6924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9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a:sym typeface="Arial"/>
              </a:rPr>
              <a:t>Giải</a:t>
            </a:r>
            <a:endParaRPr kumimoji="0" lang="en-US" sz="3900" b="1" i="1" u="sng" strike="noStrike" kern="1200" cap="none" spc="0" normalizeH="0" baseline="0" noProof="0" dirty="0">
              <a:ln>
                <a:noFill/>
              </a:ln>
              <a:solidFill>
                <a:srgbClr val="1F497D"/>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1884513" y="1870135"/>
                <a:ext cx="14650887" cy="7616765"/>
              </a:xfrm>
              <a:prstGeom prst="rect">
                <a:avLst/>
              </a:prstGeom>
            </p:spPr>
            <p:txBody>
              <a:bodyPr wrap="square">
                <a:spAutoFit/>
              </a:bodyPr>
              <a:lstStyle/>
              <a:p>
                <a:pPr lvl="0">
                  <a:lnSpc>
                    <a:spcPct val="150000"/>
                  </a:lnSpc>
                  <a:spcAft>
                    <a:spcPts val="1200"/>
                  </a:spcAft>
                  <a:defRPr/>
                </a:pPr>
                <a:r>
                  <a:rPr kumimoji="0" lang="en-US" sz="38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t>
                </a:r>
                <a:r>
                  <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r>
                      <m:rPr>
                        <m:nor/>
                      </m:rPr>
                      <a:rPr kumimoji="0" lang="en-US" sz="3800" b="0" i="1"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m:t> </m:t>
                    </m:r>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38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𝐶</m:t>
                    </m:r>
                    <m:r>
                      <a:rPr lang="en-US" sz="38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 = </m:t>
                    </m:r>
                    <m:r>
                      <a:rPr lang="en-US" sz="38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𝐴</m:t>
                    </m:r>
                    <m:r>
                      <a:rPr lang="en-US" sz="38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 ∪ </m:t>
                    </m:r>
                    <m:r>
                      <a:rPr lang="en-US" sz="38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𝐵</m:t>
                    </m:r>
                    <m:r>
                      <a:rPr lang="en-US" sz="38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mà </a:t>
                </a:r>
                <a14:m>
                  <m:oMath xmlns:m="http://schemas.openxmlformats.org/officeDocument/2006/math">
                    <m:r>
                      <a:rPr lang="en-US" sz="38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𝐴</m:t>
                    </m:r>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8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𝐵</m:t>
                    </m:r>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xung khắc nên áp dụng công thức cộng xác suất:</a:t>
                </a:r>
                <a:endPar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𝐶</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num>
                        <m:den>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16</m:t>
                          </m:r>
                        </m:den>
                      </m:f>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US" sz="3800" b="0" i="0"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3800" b="0" i="0"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den>
                      </m:f>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num>
                        <m:den>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20</m:t>
                          </m:r>
                        </m:den>
                      </m:f>
                    </m:oMath>
                  </m:oMathPara>
                </a14:m>
                <a:endParaRPr kumimoji="0" lang="en-US" sz="38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lvl="0">
                  <a:lnSpc>
                    <a:spcPct val="150000"/>
                  </a:lnSpc>
                  <a:spcAft>
                    <a:spcPts val="1200"/>
                  </a:spcAft>
                  <a:defRPr/>
                </a:pP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d) Gọi </a:t>
                </a:r>
                <a14:m>
                  <m:oMath xmlns:m="http://schemas.openxmlformats.org/officeDocument/2006/math">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𝐷</m:t>
                    </m:r>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là biến cố: "Hai viên bi lấy ra không cùng màu</a:t>
                </a: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spcAft>
                    <a:spcPts val="1200"/>
                  </a:spcAft>
                  <a:defRPr/>
                </a:pPr>
                <a:r>
                  <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𝐷</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acc>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nSpc>
                    <a:spcPct val="150000"/>
                  </a:lnSpc>
                  <a:spcBef>
                    <a:spcPts val="600"/>
                  </a:spcBef>
                  <a:spcAft>
                    <a:spcPts val="800"/>
                  </a:spcAft>
                  <a:defRPr/>
                </a:pPr>
                <a14:m>
                  <m:oMathPara xmlns:m="http://schemas.openxmlformats.org/officeDocument/2006/math">
                    <m:oMathParaPr>
                      <m:jc m:val="left"/>
                    </m:oMathParaPr>
                    <m:oMath xmlns:m="http://schemas.openxmlformats.org/officeDocument/2006/math">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V</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ậ</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y</m:t>
                      </m:r>
                      <m:r>
                        <a:rPr lang="en-US" sz="3800" b="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𝐷</m:t>
                          </m:r>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acc>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num>
                        <m:den>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20</m:t>
                          </m:r>
                        </m:den>
                      </m:f>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11</m:t>
                          </m:r>
                        </m:num>
                        <m:den>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20</m:t>
                          </m:r>
                        </m:den>
                      </m:f>
                      <m:r>
                        <a:rPr lang="en-US" sz="38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8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884513" y="1870135"/>
                <a:ext cx="14650887" cy="7616765"/>
              </a:xfrm>
              <a:prstGeom prst="rect">
                <a:avLst/>
              </a:prstGeom>
              <a:blipFill>
                <a:blip r:embed="rId3"/>
                <a:stretch>
                  <a:fillRect l="-1373"/>
                </a:stretch>
              </a:blipFill>
            </p:spPr>
            <p:txBody>
              <a:bodyPr/>
              <a:lstStyle/>
              <a:p>
                <a:r>
                  <a:rPr lang="en-US">
                    <a:noFill/>
                  </a:rPr>
                  <a:t> </a:t>
                </a:r>
              </a:p>
            </p:txBody>
          </p:sp>
        </mc:Fallback>
      </mc:AlternateContent>
    </p:spTree>
    <p:extLst>
      <p:ext uri="{BB962C8B-B14F-4D97-AF65-F5344CB8AC3E}">
        <p14:creationId xmlns:p14="http://schemas.microsoft.com/office/powerpoint/2010/main" val="4204738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up)">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down)">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up)">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3962400" y="2014910"/>
            <a:ext cx="10201470" cy="5566990"/>
          </a:xfrm>
          <a:custGeom>
            <a:avLst/>
            <a:gdLst/>
            <a:ahLst/>
            <a:cxnLst/>
            <a:rect l="l" t="t" r="r" b="b"/>
            <a:pathLst>
              <a:path w="8844261" h="4984947">
                <a:moveTo>
                  <a:pt x="0" y="0"/>
                </a:moveTo>
                <a:lnTo>
                  <a:pt x="8844261" y="0"/>
                </a:lnTo>
                <a:lnTo>
                  <a:pt x="8844261" y="4984948"/>
                </a:lnTo>
                <a:lnTo>
                  <a:pt x="0" y="498494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TextBox 6"/>
          <p:cNvSpPr txBox="1"/>
          <p:nvPr/>
        </p:nvSpPr>
        <p:spPr>
          <a:xfrm>
            <a:off x="4157530" y="4428864"/>
            <a:ext cx="9972939" cy="1157881"/>
          </a:xfrm>
          <a:prstGeom prst="rect">
            <a:avLst/>
          </a:prstGeom>
        </p:spPr>
        <p:txBody>
          <a:bodyPr wrap="square" lIns="0" tIns="0" rIns="0" bIns="0" rtlCol="0" anchor="t">
            <a:spAutoFit/>
          </a:bodyPr>
          <a:lstStyle/>
          <a:p>
            <a:pPr marL="0" marR="0" lvl="0" indent="0" algn="ctr" defTabSz="914400" rtl="0" eaLnBrk="1" fontAlgn="auto" latinLnBrk="0" hangingPunct="1">
              <a:lnSpc>
                <a:spcPts val="8727"/>
              </a:lnSpc>
              <a:spcBef>
                <a:spcPts val="0"/>
              </a:spcBef>
              <a:spcAft>
                <a:spcPts val="0"/>
              </a:spcAft>
              <a:buClrTx/>
              <a:buSzTx/>
              <a:buFontTx/>
              <a:buNone/>
              <a:tabLst/>
              <a:defRPr/>
            </a:pPr>
            <a:r>
              <a:rPr kumimoji="0" lang="en-US" sz="11000" b="1" i="0" u="none" strike="noStrike" kern="1200" cap="none" spc="0" normalizeH="0" baseline="0" noProof="0" smtClean="0">
                <a:ln>
                  <a:noFill/>
                </a:ln>
                <a:solidFill>
                  <a:srgbClr val="495324"/>
                </a:solidFill>
                <a:effectLst/>
                <a:uLnTx/>
                <a:uFillTx/>
                <a:latin typeface="Arial" panose="020B0604020202020204" pitchFamily="34" charset="0"/>
                <a:ea typeface="+mn-ea"/>
                <a:cs typeface="Arial" panose="020B0604020202020204" pitchFamily="34" charset="0"/>
              </a:rPr>
              <a:t>VẬN</a:t>
            </a:r>
            <a:r>
              <a:rPr kumimoji="0" lang="en-US" sz="11000" b="1" i="0" u="none" strike="noStrike" kern="1200" cap="none" spc="0" normalizeH="0" noProof="0" smtClean="0">
                <a:ln>
                  <a:noFill/>
                </a:ln>
                <a:solidFill>
                  <a:srgbClr val="495324"/>
                </a:solidFill>
                <a:effectLst/>
                <a:uLnTx/>
                <a:uFillTx/>
                <a:latin typeface="Arial" panose="020B0604020202020204" pitchFamily="34" charset="0"/>
                <a:ea typeface="+mn-ea"/>
                <a:cs typeface="Arial" panose="020B0604020202020204" pitchFamily="34" charset="0"/>
              </a:rPr>
              <a:t> DỤNG</a:t>
            </a:r>
            <a:endParaRPr kumimoji="0" lang="en-US" sz="11000" b="1" i="0" u="none" strike="noStrike" kern="1200" cap="none" spc="0" normalizeH="0" baseline="0" noProof="0">
              <a:ln>
                <a:noFill/>
              </a:ln>
              <a:solidFill>
                <a:srgbClr val="495324"/>
              </a:solidFill>
              <a:effectLst/>
              <a:uLnTx/>
              <a:uFillTx/>
              <a:latin typeface="Arial" panose="020B0604020202020204" pitchFamily="34" charset="0"/>
              <a:ea typeface="+mn-ea"/>
              <a:cs typeface="Arial" panose="020B0604020202020204" pitchFamily="34" charset="0"/>
            </a:endParaRPr>
          </a:p>
        </p:txBody>
      </p:sp>
      <p:sp>
        <p:nvSpPr>
          <p:cNvPr id="8" name="Freeform 8"/>
          <p:cNvSpPr/>
          <p:nvPr/>
        </p:nvSpPr>
        <p:spPr>
          <a:xfrm rot="17593719">
            <a:off x="16220559" y="485269"/>
            <a:ext cx="1622831" cy="192776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9" name="Freeform 9"/>
          <p:cNvSpPr/>
          <p:nvPr/>
        </p:nvSpPr>
        <p:spPr>
          <a:xfrm rot="10800000" flipH="1" flipV="1">
            <a:off x="329500" y="548628"/>
            <a:ext cx="1516158" cy="1801052"/>
          </a:xfrm>
          <a:custGeom>
            <a:avLst/>
            <a:gdLst/>
            <a:ahLst/>
            <a:cxnLst/>
            <a:rect l="l" t="t" r="r" b="b"/>
            <a:pathLst>
              <a:path w="1516158" h="1801052">
                <a:moveTo>
                  <a:pt x="1516158" y="1801052"/>
                </a:moveTo>
                <a:lnTo>
                  <a:pt x="0" y="1801052"/>
                </a:lnTo>
                <a:lnTo>
                  <a:pt x="0" y="0"/>
                </a:lnTo>
                <a:lnTo>
                  <a:pt x="1516158" y="0"/>
                </a:lnTo>
                <a:lnTo>
                  <a:pt x="1516158" y="1801052"/>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1333878">
            <a:off x="16691792" y="9017324"/>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rot="-1333878">
            <a:off x="882255" y="8354287"/>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1106926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392613" y="382052"/>
            <a:ext cx="17542461" cy="9513922"/>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bg1"/>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7" name="Group 26"/>
          <p:cNvGrpSpPr/>
          <p:nvPr/>
        </p:nvGrpSpPr>
        <p:grpSpPr>
          <a:xfrm>
            <a:off x="533400" y="736580"/>
            <a:ext cx="16732915" cy="3492520"/>
            <a:chOff x="688010" y="553812"/>
            <a:chExt cx="15655689" cy="3492520"/>
          </a:xfrm>
        </p:grpSpPr>
        <p:grpSp>
          <p:nvGrpSpPr>
            <p:cNvPr id="28" name="Group 27"/>
            <p:cNvGrpSpPr/>
            <p:nvPr/>
          </p:nvGrpSpPr>
          <p:grpSpPr>
            <a:xfrm>
              <a:off x="688010" y="553812"/>
              <a:ext cx="5315369" cy="1420303"/>
              <a:chOff x="643139" y="472107"/>
              <a:chExt cx="4935699" cy="1420303"/>
            </a:xfrm>
          </p:grpSpPr>
          <p:grpSp>
            <p:nvGrpSpPr>
              <p:cNvPr id="30" name="Group 5"/>
              <p:cNvGrpSpPr/>
              <p:nvPr/>
            </p:nvGrpSpPr>
            <p:grpSpPr>
              <a:xfrm>
                <a:off x="853357" y="472107"/>
                <a:ext cx="4490120" cy="1420303"/>
                <a:chOff x="0" y="-129764"/>
                <a:chExt cx="3901965" cy="473681"/>
              </a:xfrm>
            </p:grpSpPr>
            <p:sp>
              <p:nvSpPr>
                <p:cNvPr id="32" name="Freeform 6"/>
                <p:cNvSpPr/>
                <p:nvPr/>
              </p:nvSpPr>
              <p:spPr>
                <a:xfrm>
                  <a:off x="27188" y="-129764"/>
                  <a:ext cx="3874777" cy="343917"/>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34" name="TextBox 7"/>
                <p:cNvSpPr txBox="1"/>
                <p:nvPr/>
              </p:nvSpPr>
              <p:spPr>
                <a:xfrm>
                  <a:off x="0" y="-47625"/>
                  <a:ext cx="1721685" cy="3915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12"/>
              <p:cNvSpPr txBox="1"/>
              <p:nvPr/>
            </p:nvSpPr>
            <p:spPr>
              <a:xfrm>
                <a:off x="643139" y="635878"/>
                <a:ext cx="4935699" cy="675441"/>
              </a:xfrm>
              <a:prstGeom prst="rect">
                <a:avLst/>
              </a:prstGeom>
            </p:spPr>
            <p:txBody>
              <a:bodyPr wrap="square" lIns="0" tIns="0" rIns="0" bIns="0" rtlCol="0" anchor="t">
                <a:spAutoFit/>
              </a:bodyPr>
              <a:lstStyle/>
              <a:p>
                <a:pPr lvl="0" algn="ctr">
                  <a:lnSpc>
                    <a:spcPts val="5915"/>
                  </a:lnSpc>
                </a:pPr>
                <a:r>
                  <a:rPr lang="en-US" sz="3700" b="1">
                    <a:solidFill>
                      <a:srgbClr val="495324"/>
                    </a:solidFill>
                    <a:latin typeface="Arial" panose="020B0604020202020204" pitchFamily="34" charset="0"/>
                    <a:ea typeface="More Sugar Bold"/>
                    <a:cs typeface="Arial" panose="020B0604020202020204" pitchFamily="34" charset="0"/>
                  </a:rPr>
                  <a:t>Bài </a:t>
                </a:r>
                <a:r>
                  <a:rPr lang="en-US" sz="3700" b="1" smtClean="0">
                    <a:solidFill>
                      <a:srgbClr val="495324"/>
                    </a:solidFill>
                    <a:latin typeface="Arial" panose="020B0604020202020204" pitchFamily="34" charset="0"/>
                    <a:ea typeface="More Sugar Bold"/>
                    <a:cs typeface="Arial" panose="020B0604020202020204" pitchFamily="34" charset="0"/>
                  </a:rPr>
                  <a:t>8.14 </a:t>
                </a:r>
                <a:r>
                  <a:rPr lang="en-US" sz="3700" b="1">
                    <a:solidFill>
                      <a:srgbClr val="495324"/>
                    </a:solidFill>
                    <a:latin typeface="Arial" panose="020B0604020202020204" pitchFamily="34" charset="0"/>
                    <a:ea typeface="More Sugar Bold"/>
                    <a:cs typeface="Arial" panose="020B0604020202020204" pitchFamily="34" charset="0"/>
                  </a:rPr>
                  <a:t>(SGK – </a:t>
                </a:r>
                <a:r>
                  <a:rPr lang="en-US" sz="3700" b="1" smtClean="0">
                    <a:solidFill>
                      <a:srgbClr val="495324"/>
                    </a:solidFill>
                    <a:latin typeface="Arial" panose="020B0604020202020204" pitchFamily="34" charset="0"/>
                    <a:ea typeface="More Sugar Bold"/>
                    <a:cs typeface="Arial" panose="020B0604020202020204" pitchFamily="34" charset="0"/>
                  </a:rPr>
                  <a:t>tr.78)</a:t>
                </a:r>
                <a:endParaRPr lang="en-US" sz="3700" b="1">
                  <a:solidFill>
                    <a:srgbClr val="495324"/>
                  </a:solidFill>
                  <a:latin typeface="Arial" panose="020B0604020202020204" pitchFamily="34" charset="0"/>
                  <a:ea typeface="More Sugar Bold"/>
                  <a:cs typeface="Arial" panose="020B0604020202020204" pitchFamily="34" charset="0"/>
                </a:endParaRPr>
              </a:p>
            </p:txBody>
          </p:sp>
        </p:grpSp>
        <p:sp>
          <p:nvSpPr>
            <p:cNvPr id="29" name="Rectangle 1"/>
            <p:cNvSpPr>
              <a:spLocks noChangeArrowheads="1"/>
            </p:cNvSpPr>
            <p:nvPr/>
          </p:nvSpPr>
          <p:spPr bwMode="auto">
            <a:xfrm>
              <a:off x="901893" y="630012"/>
              <a:ext cx="1544180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spcBef>
                  <a:spcPts val="0"/>
                </a:spcBef>
                <a:spcAft>
                  <a:spcPts val="0"/>
                </a:spcAft>
              </a:pPr>
              <a:r>
                <a:rPr lang="en-US" altLang="en-US" sz="3600" smtClean="0">
                  <a:ea typeface="Open Sans"/>
                </a:rPr>
                <a:t>                                         </a:t>
              </a:r>
              <a:r>
                <a:rPr lang="vi-VN" altLang="en-US" sz="3600" smtClean="0">
                  <a:ea typeface="Open Sans"/>
                </a:rPr>
                <a:t>Có </a:t>
              </a:r>
              <a:r>
                <a:rPr lang="vi-VN" altLang="en-US" sz="3600">
                  <a:ea typeface="Open Sans"/>
                </a:rPr>
                <a:t>hai túi mỗi túi đựng 10 quả cầu có cùng kích thước và khối lượng được đánh số từ 1 đến 10. Từ mỗi túi, lấy ngẫu nhiên ra một quả cầu. Tính xác suất để trong hai quả cầu được lấy ra không có quả cầu nào ghi số 1 hoặc ghi số 5.</a:t>
              </a:r>
              <a:endParaRPr lang="en-US" altLang="en-US" sz="3600" smtClean="0">
                <a:ea typeface="Open Sans"/>
              </a:endParaRPr>
            </a:p>
          </p:txBody>
        </p:sp>
      </p:grpSp>
      <p:pic>
        <p:nvPicPr>
          <p:cNvPr id="23" name="Picture 22"/>
          <p:cNvPicPr>
            <a:picLocks noChangeAspect="1"/>
          </p:cNvPicPr>
          <p:nvPr/>
        </p:nvPicPr>
        <p:blipFill>
          <a:blip r:embed="rId2"/>
          <a:stretch>
            <a:fillRect/>
          </a:stretch>
        </p:blipFill>
        <p:spPr>
          <a:xfrm>
            <a:off x="16230600" y="8076133"/>
            <a:ext cx="1481186" cy="1727545"/>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775366" y="5295900"/>
                <a:ext cx="16667757" cy="4247317"/>
              </a:xfrm>
              <a:prstGeom prst="rect">
                <a:avLst/>
              </a:prstGeom>
            </p:spPr>
            <p:txBody>
              <a:bodyPr wrap="square">
                <a:spAutoFit/>
              </a:bodyPr>
              <a:lstStyle/>
              <a:p>
                <a:pPr algn="just">
                  <a:lnSpc>
                    <a:spcPct val="150000"/>
                  </a:lnSpc>
                </a:pPr>
                <a:r>
                  <a:rPr lang="fr-FR" sz="3600" kern="100">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3600" kern="100">
                    <a:effectLst/>
                    <a:latin typeface="Arial" panose="020B0604020202020204" pitchFamily="34" charset="0"/>
                    <a:ea typeface="Calibri" panose="020F0502020204030204" pitchFamily="34" charset="0"/>
                    <a:cs typeface="Arial" panose="020B0604020202020204" pitchFamily="34" charset="0"/>
                  </a:rPr>
                  <a:t> là biến cố: "Hai quả cầu lấy ra không có quả cầu nào mang số 1 </a:t>
                </a:r>
                <a:r>
                  <a:rPr lang="fr-FR" sz="3600" kern="100">
                    <a:effectLst/>
                    <a:latin typeface="Arial" panose="020B0604020202020204" pitchFamily="34" charset="0"/>
                    <a:ea typeface="Calibri" panose="020F0502020204030204" pitchFamily="34" charset="0"/>
                    <a:cs typeface="Arial" panose="020B0604020202020204" pitchFamily="34" charset="0"/>
                  </a:rPr>
                  <a:t>", </a:t>
                </a:r>
                <a:endParaRPr lang="fr-FR" sz="3600" kern="1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kern="100">
                    <a:latin typeface="Arial" panose="020B0604020202020204" pitchFamily="34" charset="0"/>
                    <a:ea typeface="Calibri" panose="020F0502020204030204" pitchFamily="34" charset="0"/>
                    <a:cs typeface="Arial" panose="020B0604020202020204" pitchFamily="34" charset="0"/>
                  </a:rPr>
                  <a:t> </a:t>
                </a:r>
                <a:r>
                  <a:rPr lang="fr-FR" sz="3600" kern="1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fr-FR" sz="3600" kern="100">
                    <a:effectLst/>
                    <a:latin typeface="Arial" panose="020B0604020202020204" pitchFamily="34" charset="0"/>
                    <a:ea typeface="Calibri" panose="020F0502020204030204" pitchFamily="34" charset="0"/>
                    <a:cs typeface="Arial" panose="020B0604020202020204" pitchFamily="34" charset="0"/>
                  </a:rPr>
                  <a:t> là biến cố: "Quả cầu lấy ra từ túi I không mang số 1</a:t>
                </a:r>
                <a:r>
                  <a:rPr lang="fr-FR" sz="3600" kern="100">
                    <a:effectLst/>
                    <a:latin typeface="Arial" panose="020B0604020202020204" pitchFamily="34" charset="0"/>
                    <a:ea typeface="Calibri" panose="020F0502020204030204" pitchFamily="34" charset="0"/>
                    <a:cs typeface="Arial" panose="020B0604020202020204" pitchFamily="34" charset="0"/>
                  </a:rPr>
                  <a:t>", </a:t>
                </a:r>
                <a:endParaRPr lang="fr-FR" sz="3600" kern="1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kern="100">
                    <a:latin typeface="Arial" panose="020B0604020202020204" pitchFamily="34" charset="0"/>
                    <a:ea typeface="Calibri" panose="020F0502020204030204" pitchFamily="34" charset="0"/>
                    <a:cs typeface="Arial" panose="020B0604020202020204" pitchFamily="34" charset="0"/>
                  </a:rPr>
                  <a:t> </a:t>
                </a:r>
                <a:r>
                  <a:rPr lang="fr-FR" sz="3600" kern="1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fr-FR" sz="3600" kern="100">
                    <a:effectLst/>
                    <a:latin typeface="Arial" panose="020B0604020202020204" pitchFamily="34" charset="0"/>
                    <a:ea typeface="Calibri" panose="020F0502020204030204" pitchFamily="34" charset="0"/>
                    <a:cs typeface="Arial" panose="020B0604020202020204" pitchFamily="34" charset="0"/>
                  </a:rPr>
                  <a:t> là biến cố: "Quả cầu lấy ra từ túi II không mang số 1 ”.</a:t>
                </a:r>
                <a:endParaRPr lang="en-US" sz="36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kern="100">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fr-FR" sz="3600" kern="100">
                    <a:effectLst/>
                    <a:latin typeface="Arial" panose="020B0604020202020204" pitchFamily="34" charset="0"/>
                    <a:ea typeface="Calibri" panose="020F0502020204030204" pitchFamily="34" charset="0"/>
                    <a:cs typeface="Arial" panose="020B0604020202020204" pitchFamily="34" charset="0"/>
                  </a:rPr>
                  <a:t>. </a:t>
                </a:r>
                <a:endParaRPr lang="fr-FR" sz="3600" kern="1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kern="100" smtClean="0">
                    <a:effectLst/>
                    <a:latin typeface="Arial" panose="020B0604020202020204" pitchFamily="34" charset="0"/>
                    <a:ea typeface="Calibri" panose="020F0502020204030204" pitchFamily="34" charset="0"/>
                    <a:cs typeface="Arial" panose="020B0604020202020204" pitchFamily="34" charset="0"/>
                  </a:rPr>
                  <a:t>Hai </a:t>
                </a:r>
                <a:r>
                  <a:rPr lang="fr-FR" sz="3600" kern="100">
                    <a:effectLst/>
                    <a:latin typeface="Arial" panose="020B0604020202020204" pitchFamily="34" charset="0"/>
                    <a:ea typeface="Calibri" panose="020F0502020204030204" pitchFamily="34" charset="0"/>
                    <a:cs typeface="Arial" panose="020B0604020202020204" pitchFamily="34" charset="0"/>
                  </a:rPr>
                  <a:t>biến cố </a:t>
                </a:r>
                <a14:m>
                  <m:oMath xmlns:m="http://schemas.openxmlformats.org/officeDocument/2006/math">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fr-FR" sz="36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fr-FR" sz="3600" kern="100">
                    <a:effectLst/>
                    <a:latin typeface="Arial" panose="020B0604020202020204" pitchFamily="34" charset="0"/>
                    <a:ea typeface="Calibri" panose="020F0502020204030204" pitchFamily="34" charset="0"/>
                    <a:cs typeface="Arial" panose="020B0604020202020204" pitchFamily="34" charset="0"/>
                  </a:rPr>
                  <a:t> độc lập nên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2</m:t>
                            </m:r>
                          </m:sub>
                        </m:sSub>
                      </m:e>
                    </m:d>
                  </m:oMath>
                </a14:m>
                <a:r>
                  <a:rPr lang="fr-FR" sz="3600" kern="100" smtClean="0">
                    <a:effectLst/>
                    <a:latin typeface="Arial" panose="020B0604020202020204" pitchFamily="34" charset="0"/>
                    <a:ea typeface="Calibri" panose="020F0502020204030204" pitchFamily="34" charset="0"/>
                    <a:cs typeface="Arial" panose="020B0604020202020204" pitchFamily="34" charset="0"/>
                  </a:rPr>
                  <a:t>.</a:t>
                </a:r>
                <a:endParaRPr lang="en-US" sz="36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775366" y="5295900"/>
                <a:ext cx="16667757" cy="4247317"/>
              </a:xfrm>
              <a:prstGeom prst="rect">
                <a:avLst/>
              </a:prstGeom>
              <a:blipFill>
                <a:blip r:embed="rId3"/>
                <a:stretch>
                  <a:fillRect l="-1097" b="-2155"/>
                </a:stretch>
              </a:blipFill>
            </p:spPr>
            <p:txBody>
              <a:bodyPr/>
              <a:lstStyle/>
              <a:p>
                <a:r>
                  <a:rPr lang="en-US">
                    <a:noFill/>
                  </a:rPr>
                  <a:t> </a:t>
                </a:r>
              </a:p>
            </p:txBody>
          </p:sp>
        </mc:Fallback>
      </mc:AlternateContent>
      <p:sp>
        <p:nvSpPr>
          <p:cNvPr id="19" name="Rectangle 18"/>
          <p:cNvSpPr/>
          <p:nvPr/>
        </p:nvSpPr>
        <p:spPr>
          <a:xfrm>
            <a:off x="8485807" y="4344769"/>
            <a:ext cx="10567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a:sym typeface="Arial"/>
              </a:rPr>
              <a:t>Giải</a:t>
            </a:r>
            <a:endParaRPr kumimoji="0" lang="en-US" sz="3600" b="1" i="1" u="sng" strike="noStrike" kern="1200" cap="none" spc="0" normalizeH="0" baseline="0" noProof="0" dirty="0">
              <a:ln>
                <a:noFill/>
              </a:ln>
              <a:solidFill>
                <a:srgbClr val="1F497D"/>
              </a:solidFill>
              <a:effectLst/>
              <a:uLnTx/>
              <a:uFillTx/>
              <a:latin typeface="Calibri"/>
              <a:ea typeface="+mn-ea"/>
              <a:cs typeface="Arial"/>
              <a:sym typeface="Arial"/>
            </a:endParaRPr>
          </a:p>
        </p:txBody>
      </p:sp>
    </p:spTree>
    <p:extLst>
      <p:ext uri="{BB962C8B-B14F-4D97-AF65-F5344CB8AC3E}">
        <p14:creationId xmlns:p14="http://schemas.microsoft.com/office/powerpoint/2010/main" val="37560940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randombar(horizont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down)">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wipe(left)">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barn(inVertical)">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272716" y="310816"/>
            <a:ext cx="17738557" cy="9633284"/>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bg1"/>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1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3" name="Picture 22"/>
          <p:cNvPicPr>
            <a:picLocks noChangeAspect="1"/>
          </p:cNvPicPr>
          <p:nvPr/>
        </p:nvPicPr>
        <p:blipFill>
          <a:blip r:embed="rId2"/>
          <a:stretch>
            <a:fillRect/>
          </a:stretch>
        </p:blipFill>
        <p:spPr>
          <a:xfrm>
            <a:off x="16230600" y="8076133"/>
            <a:ext cx="1481186" cy="1727545"/>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1405678" y="1485900"/>
                <a:ext cx="15420483" cy="81381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Dễ </a:t>
                </a:r>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thấy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d>
                      <m:d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e>
                          <m:sub>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e>
                    </m:d>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d>
                      <m:d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e>
                          <m:sub>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e>
                    </m:d>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num>
                      <m:den>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10</m:t>
                        </m:r>
                      </m:den>
                    </m:f>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sSup>
                      <m:sSup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sup>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oMath>
                </a14:m>
                <a:r>
                  <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biến cố: "Hai quả cầu lấy ra không có quả cầu nào mang số 5 ". </a:t>
                </a:r>
                <a:endPar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Tương </a:t>
                </a:r>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tự, ta </a:t>
                </a:r>
                <a:r>
                  <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sSup>
                      <m:sSup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sup>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biến cố: "Trong hai quả cầu lấy ra không có quả cầu nào mang số 1 hoặc số 5 ”. </a:t>
                </a:r>
                <a:endPar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 </a:t>
                </a:r>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Theo công thức cộng xác suất ta có </a:t>
                </a:r>
                <a:endPar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d>
                        <m:d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e>
                      </m:d>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d>
                        <m:d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e>
                      </m:d>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d>
                        <m:d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e>
                      </m:d>
                      <m:r>
                        <a:rPr kumimoji="0" lang="fr-FR"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d>
                        <m:d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𝐴𝐵</m:t>
                          </m:r>
                        </m:e>
                      </m:d>
                    </m:oMath>
                  </m:oMathPara>
                </a14:m>
                <a:endPar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405678" y="1485900"/>
                <a:ext cx="15420483" cy="8138125"/>
              </a:xfrm>
              <a:prstGeom prst="rect">
                <a:avLst/>
              </a:prstGeom>
              <a:blipFill>
                <a:blip r:embed="rId3"/>
                <a:stretch>
                  <a:fillRect l="-1265" r="-1226"/>
                </a:stretch>
              </a:blipFill>
            </p:spPr>
            <p:txBody>
              <a:bodyPr/>
              <a:lstStyle/>
              <a:p>
                <a:r>
                  <a:rPr lang="en-US">
                    <a:noFill/>
                  </a:rPr>
                  <a:t> </a:t>
                </a:r>
              </a:p>
            </p:txBody>
          </p:sp>
        </mc:Fallback>
      </mc:AlternateContent>
      <p:sp>
        <p:nvSpPr>
          <p:cNvPr id="19" name="Rectangle 18"/>
          <p:cNvSpPr/>
          <p:nvPr/>
        </p:nvSpPr>
        <p:spPr>
          <a:xfrm>
            <a:off x="8564327" y="723900"/>
            <a:ext cx="1103187"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8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a:sym typeface="Arial"/>
              </a:rPr>
              <a:t>Giải</a:t>
            </a:r>
            <a:endParaRPr kumimoji="0" lang="en-US" sz="3800" b="1" i="1" u="sng" strike="noStrike" kern="1200" cap="none" spc="0" normalizeH="0" baseline="0" noProof="0" dirty="0">
              <a:ln>
                <a:noFill/>
              </a:ln>
              <a:solidFill>
                <a:srgbClr val="1F497D"/>
              </a:solidFill>
              <a:effectLst/>
              <a:uLnTx/>
              <a:uFillTx/>
              <a:latin typeface="Calibri"/>
              <a:ea typeface="+mn-ea"/>
              <a:cs typeface="Arial"/>
              <a:sym typeface="Arial"/>
            </a:endParaRPr>
          </a:p>
        </p:txBody>
      </p:sp>
    </p:spTree>
    <p:extLst>
      <p:ext uri="{BB962C8B-B14F-4D97-AF65-F5344CB8AC3E}">
        <p14:creationId xmlns:p14="http://schemas.microsoft.com/office/powerpoint/2010/main" val="4114165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wipe(left)">
                                      <p:cBhvr>
                                        <p:cTn id="4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272716" y="310816"/>
            <a:ext cx="17738557" cy="9633284"/>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bg1"/>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1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3" name="Picture 22"/>
          <p:cNvPicPr>
            <a:picLocks noChangeAspect="1"/>
          </p:cNvPicPr>
          <p:nvPr/>
        </p:nvPicPr>
        <p:blipFill>
          <a:blip r:embed="rId2"/>
          <a:stretch>
            <a:fillRect/>
          </a:stretch>
        </p:blipFill>
        <p:spPr>
          <a:xfrm>
            <a:off x="16230600" y="8076133"/>
            <a:ext cx="1481186" cy="1727545"/>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1081833" y="1629743"/>
                <a:ext cx="16120322" cy="7675499"/>
              </a:xfrm>
              <a:prstGeom prst="rect">
                <a:avLst/>
              </a:prstGeom>
            </p:spPr>
            <p:txBody>
              <a:bodyPr wrap="square">
                <a:spAutoFit/>
              </a:bodyPr>
              <a:lstStyle/>
              <a:p>
                <a:pPr lvl="0" algn="just">
                  <a:lnSpc>
                    <a:spcPct val="150000"/>
                  </a:lnSpc>
                  <a:defRPr/>
                </a:pPr>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là biến cố: "Hai quả cẩu lấy ra không có quả cầu nào mang số 1 và mang số </a:t>
                </a: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5 </a:t>
                </a:r>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defRPr/>
                </a:pPr>
                <a14:m>
                  <m:oMath xmlns:m="http://schemas.openxmlformats.org/officeDocument/2006/math">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b>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là biến cố: "Quả cầu lấy ra từ túi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I</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không mang số 1 và mang số </a:t>
                </a: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5 </a:t>
                </a:r>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defRPr/>
                </a:pPr>
                <a14:m>
                  <m:oMath xmlns:m="http://schemas.openxmlformats.org/officeDocument/2006/math">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b>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là biến cố: "Quả cầu lấy ra từ túi II không mang số 1 và mang số 5 </a:t>
                </a: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defRPr/>
                </a:pPr>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Ta </a:t>
                </a: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b>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b>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oMath>
                </a14:m>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defRPr/>
                </a:pPr>
                <a14:m>
                  <m:oMathPara xmlns:m="http://schemas.openxmlformats.org/officeDocument/2006/math">
                    <m:oMathParaPr>
                      <m:jc m:val="left"/>
                    </m:oMathParaPr>
                    <m:oMath xmlns:m="http://schemas.openxmlformats.org/officeDocument/2006/math">
                      <m:r>
                        <m:rPr>
                          <m:nor/>
                        </m:rP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m:t>Ta</m:t>
                      </m:r>
                      <m:r>
                        <m:rPr>
                          <m:nor/>
                        </m:rP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m:t>c</m:t>
                      </m:r>
                      <m:r>
                        <m:rPr>
                          <m:nor/>
                        </m:rP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m:t>ó:</m:t>
                      </m:r>
                      <m:r>
                        <a:rPr lang="en-US" sz="3700" b="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b>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e>
                      </m:d>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b>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e>
                      </m:d>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den>
                      </m:f>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37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defRPr/>
                </a:pPr>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Từ </a:t>
                </a: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đó </a:t>
                </a:r>
                <a14:m>
                  <m:oMath xmlns:m="http://schemas.openxmlformats.org/officeDocument/2006/math">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e>
                    </m:d>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e>
                      <m:sup>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64</m:t>
                    </m:r>
                  </m:oMath>
                </a14:m>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defRPr/>
                </a:pPr>
                <a:r>
                  <a:rPr lang="fr-FR" sz="3700" kern="100" smtClean="0">
                    <a:solidFill>
                      <a:srgbClr val="000000"/>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𝐸</m:t>
                        </m:r>
                      </m:e>
                    </m:d>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0</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81</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0</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81</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0</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64</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0</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98</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081833" y="1629743"/>
                <a:ext cx="16120322" cy="7675499"/>
              </a:xfrm>
              <a:prstGeom prst="rect">
                <a:avLst/>
              </a:prstGeom>
              <a:blipFill>
                <a:blip r:embed="rId3"/>
                <a:stretch>
                  <a:fillRect l="-1172" r="-1172" b="-715"/>
                </a:stretch>
              </a:blipFill>
            </p:spPr>
            <p:txBody>
              <a:bodyPr/>
              <a:lstStyle/>
              <a:p>
                <a:r>
                  <a:rPr lang="en-US">
                    <a:noFill/>
                  </a:rPr>
                  <a:t> </a:t>
                </a:r>
              </a:p>
            </p:txBody>
          </p:sp>
        </mc:Fallback>
      </mc:AlternateContent>
      <p:sp>
        <p:nvSpPr>
          <p:cNvPr id="19" name="Rectangle 18"/>
          <p:cNvSpPr/>
          <p:nvPr/>
        </p:nvSpPr>
        <p:spPr>
          <a:xfrm>
            <a:off x="8564327" y="723900"/>
            <a:ext cx="1103187"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8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a:sym typeface="Arial"/>
              </a:rPr>
              <a:t>Giải</a:t>
            </a:r>
            <a:endParaRPr kumimoji="0" lang="en-US" sz="3800" b="1" i="1" u="sng" strike="noStrike" kern="1200" cap="none" spc="0" normalizeH="0" baseline="0" noProof="0" dirty="0">
              <a:ln>
                <a:noFill/>
              </a:ln>
              <a:solidFill>
                <a:srgbClr val="1F497D"/>
              </a:solidFill>
              <a:effectLst/>
              <a:uLnTx/>
              <a:uFillTx/>
              <a:latin typeface="Calibri"/>
              <a:ea typeface="+mn-ea"/>
              <a:cs typeface="Arial"/>
              <a:sym typeface="Arial"/>
            </a:endParaRPr>
          </a:p>
        </p:txBody>
      </p:sp>
    </p:spTree>
    <p:extLst>
      <p:ext uri="{BB962C8B-B14F-4D97-AF65-F5344CB8AC3E}">
        <p14:creationId xmlns:p14="http://schemas.microsoft.com/office/powerpoint/2010/main" val="2810428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1333878">
            <a:off x="290745" y="1087040"/>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grpSp>
        <p:nvGrpSpPr>
          <p:cNvPr id="24" name="Group 23"/>
          <p:cNvGrpSpPr/>
          <p:nvPr/>
        </p:nvGrpSpPr>
        <p:grpSpPr>
          <a:xfrm>
            <a:off x="722559" y="800100"/>
            <a:ext cx="16647593" cy="8657921"/>
            <a:chOff x="914400" y="800100"/>
            <a:chExt cx="16647593" cy="8657921"/>
          </a:xfrm>
        </p:grpSpPr>
        <p:grpSp>
          <p:nvGrpSpPr>
            <p:cNvPr id="25" name="Group 24"/>
            <p:cNvGrpSpPr/>
            <p:nvPr/>
          </p:nvGrpSpPr>
          <p:grpSpPr>
            <a:xfrm>
              <a:off x="914400" y="800100"/>
              <a:ext cx="11088441" cy="1199658"/>
              <a:chOff x="853357" y="718395"/>
              <a:chExt cx="10296408" cy="1199658"/>
            </a:xfrm>
          </p:grpSpPr>
          <p:grpSp>
            <p:nvGrpSpPr>
              <p:cNvPr id="27" name="Group 5"/>
              <p:cNvGrpSpPr/>
              <p:nvPr/>
            </p:nvGrpSpPr>
            <p:grpSpPr>
              <a:xfrm>
                <a:off x="853357" y="718395"/>
                <a:ext cx="10296408" cy="1199658"/>
                <a:chOff x="0" y="-47625"/>
                <a:chExt cx="8947693" cy="400094"/>
              </a:xfrm>
            </p:grpSpPr>
            <p:sp>
              <p:nvSpPr>
                <p:cNvPr id="29" name="Freeform 6"/>
                <p:cNvSpPr/>
                <p:nvPr/>
              </p:nvSpPr>
              <p:spPr>
                <a:xfrm>
                  <a:off x="4336038" y="8552"/>
                  <a:ext cx="4611655" cy="343917"/>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30" name="TextBox 7"/>
                <p:cNvSpPr txBox="1"/>
                <p:nvPr/>
              </p:nvSpPr>
              <p:spPr>
                <a:xfrm>
                  <a:off x="0" y="-47625"/>
                  <a:ext cx="1721685" cy="3915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TextBox 12"/>
              <p:cNvSpPr txBox="1"/>
              <p:nvPr/>
            </p:nvSpPr>
            <p:spPr>
              <a:xfrm>
                <a:off x="5984494" y="1044617"/>
                <a:ext cx="5068977" cy="756617"/>
              </a:xfrm>
              <a:prstGeom prst="rect">
                <a:avLst/>
              </a:prstGeom>
            </p:spPr>
            <p:txBody>
              <a:bodyPr wrap="square" lIns="0" tIns="0" rIns="0" bIns="0" rtlCol="0" anchor="t">
                <a:spAutoFit/>
              </a:bodyPr>
              <a:lstStyle/>
              <a:p>
                <a:pPr lvl="0" algn="ctr">
                  <a:lnSpc>
                    <a:spcPts val="5915"/>
                  </a:lnSpc>
                </a:pPr>
                <a:r>
                  <a:rPr lang="en-US" sz="4000" b="1">
                    <a:solidFill>
                      <a:srgbClr val="495324"/>
                    </a:solidFill>
                    <a:latin typeface="Arial" panose="020B0604020202020204" pitchFamily="34" charset="0"/>
                    <a:ea typeface="More Sugar Bold"/>
                    <a:cs typeface="Arial" panose="020B0604020202020204" pitchFamily="34" charset="0"/>
                  </a:rPr>
                  <a:t>Bài </a:t>
                </a:r>
                <a:r>
                  <a:rPr lang="en-US" sz="4000" b="1" smtClean="0">
                    <a:solidFill>
                      <a:srgbClr val="495324"/>
                    </a:solidFill>
                    <a:latin typeface="Arial" panose="020B0604020202020204" pitchFamily="34" charset="0"/>
                    <a:ea typeface="More Sugar Bold"/>
                    <a:cs typeface="Arial" panose="020B0604020202020204" pitchFamily="34" charset="0"/>
                  </a:rPr>
                  <a:t>8.15 </a:t>
                </a:r>
                <a:r>
                  <a:rPr lang="en-US" sz="4000" b="1" smtClean="0">
                    <a:solidFill>
                      <a:srgbClr val="495324"/>
                    </a:solidFill>
                    <a:latin typeface="Arial" panose="020B0604020202020204" pitchFamily="34" charset="0"/>
                    <a:ea typeface="More Sugar Bold"/>
                    <a:cs typeface="Arial" panose="020B0604020202020204" pitchFamily="34" charset="0"/>
                  </a:rPr>
                  <a:t>(SGK </a:t>
                </a:r>
                <a:r>
                  <a:rPr lang="en-US" sz="4000" b="1">
                    <a:solidFill>
                      <a:srgbClr val="495324"/>
                    </a:solidFill>
                    <a:latin typeface="Arial" panose="020B0604020202020204" pitchFamily="34" charset="0"/>
                    <a:ea typeface="More Sugar Bold"/>
                    <a:cs typeface="Arial" panose="020B0604020202020204" pitchFamily="34" charset="0"/>
                  </a:rPr>
                  <a:t>– </a:t>
                </a:r>
                <a:r>
                  <a:rPr lang="en-US" sz="4000" b="1" smtClean="0">
                    <a:solidFill>
                      <a:srgbClr val="495324"/>
                    </a:solidFill>
                    <a:latin typeface="Arial" panose="020B0604020202020204" pitchFamily="34" charset="0"/>
                    <a:ea typeface="More Sugar Bold"/>
                    <a:cs typeface="Arial" panose="020B0604020202020204" pitchFamily="34" charset="0"/>
                  </a:rPr>
                  <a:t>tr.78)</a:t>
                </a:r>
                <a:endParaRPr lang="en-US" sz="4000" b="1">
                  <a:solidFill>
                    <a:srgbClr val="495324"/>
                  </a:solidFill>
                  <a:latin typeface="Arial" panose="020B0604020202020204" pitchFamily="34" charset="0"/>
                  <a:ea typeface="More Sugar Bold"/>
                  <a:cs typeface="Arial" panose="020B0604020202020204" pitchFamily="34" charset="0"/>
                </a:endParaRPr>
              </a:p>
            </p:txBody>
          </p:sp>
        </p:grpSp>
        <p:sp>
          <p:nvSpPr>
            <p:cNvPr id="26" name="Rectangle 1"/>
            <p:cNvSpPr>
              <a:spLocks noChangeArrowheads="1"/>
            </p:cNvSpPr>
            <p:nvPr/>
          </p:nvSpPr>
          <p:spPr bwMode="auto">
            <a:xfrm>
              <a:off x="1030041" y="2069332"/>
              <a:ext cx="16531952" cy="738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60000"/>
                </a:lnSpc>
                <a:spcBef>
                  <a:spcPts val="200"/>
                </a:spcBef>
                <a:spcAft>
                  <a:spcPts val="200"/>
                </a:spcAft>
              </a:pPr>
              <a:r>
                <a:rPr lang="vi-VN" altLang="en-US" sz="3600" smtClean="0">
                  <a:solidFill>
                    <a:schemeClr val="bg1"/>
                  </a:solidFill>
                  <a:ea typeface="Open Sans"/>
                </a:rPr>
                <a:t>Trong </a:t>
              </a:r>
              <a:r>
                <a:rPr lang="vi-VN" altLang="en-US" sz="3600">
                  <a:solidFill>
                    <a:schemeClr val="bg1"/>
                  </a:solidFill>
                  <a:ea typeface="Open Sans"/>
                </a:rPr>
                <a:t>đợt kiểm tra cuối học kì II lớp 11 của các trường trung học phổ thông, thống kê cho thấy có 93% học sinh tỉnh X đạt yêu cầu; 87% học sinh tỉnh Y đạt yêu cầu. Chọn ngẫu nhiên một học sinh của tỉnh X và một học sinh của tỉnh Y. Giả thiết rằng chất lượng học tập của hai tỉnh là độc lập. Tính xác suất </a:t>
              </a:r>
              <a:r>
                <a:rPr lang="vi-VN" altLang="en-US" sz="3600">
                  <a:solidFill>
                    <a:schemeClr val="bg1"/>
                  </a:solidFill>
                  <a:ea typeface="Open Sans"/>
                </a:rPr>
                <a:t>để</a:t>
              </a:r>
              <a:r>
                <a:rPr lang="vi-VN" altLang="en-US" sz="3600" smtClean="0">
                  <a:solidFill>
                    <a:schemeClr val="bg1"/>
                  </a:solidFill>
                  <a:ea typeface="Open Sans"/>
                </a:rPr>
                <a:t>:</a:t>
              </a:r>
              <a:endParaRPr lang="vi-VN" altLang="en-US" sz="3600">
                <a:solidFill>
                  <a:schemeClr val="bg1"/>
                </a:solidFill>
                <a:ea typeface="Open Sans"/>
              </a:endParaRPr>
            </a:p>
            <a:p>
              <a:pPr lvl="0" algn="just">
                <a:lnSpc>
                  <a:spcPct val="160000"/>
                </a:lnSpc>
                <a:spcBef>
                  <a:spcPts val="200"/>
                </a:spcBef>
                <a:spcAft>
                  <a:spcPts val="200"/>
                </a:spcAft>
              </a:pPr>
              <a:r>
                <a:rPr lang="vi-VN" altLang="en-US" sz="3600">
                  <a:solidFill>
                    <a:schemeClr val="bg1"/>
                  </a:solidFill>
                  <a:ea typeface="Open Sans"/>
                </a:rPr>
                <a:t>a) Cả hai học sinh được chọn đều đạt yêu </a:t>
              </a:r>
              <a:r>
                <a:rPr lang="vi-VN" altLang="en-US" sz="3600">
                  <a:solidFill>
                    <a:schemeClr val="bg1"/>
                  </a:solidFill>
                  <a:ea typeface="Open Sans"/>
                </a:rPr>
                <a:t>cầu</a:t>
              </a:r>
              <a:r>
                <a:rPr lang="vi-VN" altLang="en-US" sz="3600" smtClean="0">
                  <a:solidFill>
                    <a:schemeClr val="bg1"/>
                  </a:solidFill>
                  <a:ea typeface="Open Sans"/>
                </a:rPr>
                <a:t>;</a:t>
              </a:r>
              <a:endParaRPr lang="vi-VN" altLang="en-US" sz="3600">
                <a:solidFill>
                  <a:schemeClr val="bg1"/>
                </a:solidFill>
                <a:ea typeface="Open Sans"/>
              </a:endParaRPr>
            </a:p>
            <a:p>
              <a:pPr lvl="0" algn="just">
                <a:lnSpc>
                  <a:spcPct val="160000"/>
                </a:lnSpc>
                <a:spcBef>
                  <a:spcPts val="200"/>
                </a:spcBef>
                <a:spcAft>
                  <a:spcPts val="200"/>
                </a:spcAft>
              </a:pPr>
              <a:r>
                <a:rPr lang="vi-VN" altLang="en-US" sz="3600">
                  <a:solidFill>
                    <a:schemeClr val="bg1"/>
                  </a:solidFill>
                  <a:ea typeface="Open Sans"/>
                </a:rPr>
                <a:t>b) Cả hai học sinh được chọn đều không đạt yêu </a:t>
              </a:r>
              <a:r>
                <a:rPr lang="vi-VN" altLang="en-US" sz="3600">
                  <a:solidFill>
                    <a:schemeClr val="bg1"/>
                  </a:solidFill>
                  <a:ea typeface="Open Sans"/>
                </a:rPr>
                <a:t>cầu</a:t>
              </a:r>
              <a:r>
                <a:rPr lang="vi-VN" altLang="en-US" sz="3600" smtClean="0">
                  <a:solidFill>
                    <a:schemeClr val="bg1"/>
                  </a:solidFill>
                  <a:ea typeface="Open Sans"/>
                </a:rPr>
                <a:t>;</a:t>
              </a:r>
              <a:endParaRPr lang="vi-VN" altLang="en-US" sz="3600">
                <a:solidFill>
                  <a:schemeClr val="bg1"/>
                </a:solidFill>
                <a:ea typeface="Open Sans"/>
              </a:endParaRPr>
            </a:p>
            <a:p>
              <a:pPr lvl="0" algn="just">
                <a:lnSpc>
                  <a:spcPct val="160000"/>
                </a:lnSpc>
                <a:spcBef>
                  <a:spcPts val="200"/>
                </a:spcBef>
                <a:spcAft>
                  <a:spcPts val="200"/>
                </a:spcAft>
              </a:pPr>
              <a:r>
                <a:rPr lang="vi-VN" altLang="en-US" sz="3600">
                  <a:solidFill>
                    <a:schemeClr val="bg1"/>
                  </a:solidFill>
                  <a:ea typeface="Open Sans"/>
                </a:rPr>
                <a:t>c) Chỉ có đúng một học sinh được chọn đạt yêu </a:t>
              </a:r>
              <a:r>
                <a:rPr lang="vi-VN" altLang="en-US" sz="3600">
                  <a:solidFill>
                    <a:schemeClr val="bg1"/>
                  </a:solidFill>
                  <a:ea typeface="Open Sans"/>
                </a:rPr>
                <a:t>cầu</a:t>
              </a:r>
              <a:r>
                <a:rPr lang="vi-VN" altLang="en-US" sz="3600" smtClean="0">
                  <a:solidFill>
                    <a:schemeClr val="bg1"/>
                  </a:solidFill>
                  <a:ea typeface="Open Sans"/>
                </a:rPr>
                <a:t>;</a:t>
              </a:r>
              <a:endParaRPr lang="vi-VN" altLang="en-US" sz="3600">
                <a:solidFill>
                  <a:schemeClr val="bg1"/>
                </a:solidFill>
                <a:ea typeface="Open Sans"/>
              </a:endParaRPr>
            </a:p>
            <a:p>
              <a:pPr lvl="0" algn="just">
                <a:lnSpc>
                  <a:spcPct val="160000"/>
                </a:lnSpc>
                <a:spcBef>
                  <a:spcPts val="200"/>
                </a:spcBef>
                <a:spcAft>
                  <a:spcPts val="200"/>
                </a:spcAft>
              </a:pPr>
              <a:r>
                <a:rPr lang="vi-VN" altLang="en-US" sz="3600">
                  <a:solidFill>
                    <a:schemeClr val="bg1"/>
                  </a:solidFill>
                  <a:ea typeface="Open Sans"/>
                </a:rPr>
                <a:t>d) Có ít nhất một trong hai học sinh được chọn đạt yêu cầu.</a:t>
              </a:r>
              <a:endParaRPr lang="vi-VN" altLang="en-US" sz="3600">
                <a:solidFill>
                  <a:schemeClr val="bg1"/>
                </a:solidFill>
                <a:ea typeface="Open Sans"/>
              </a:endParaRPr>
            </a:p>
          </p:txBody>
        </p:sp>
      </p:grpSp>
      <p:pic>
        <p:nvPicPr>
          <p:cNvPr id="6" name="Picture 5"/>
          <p:cNvPicPr>
            <a:picLocks noChangeAspect="1"/>
          </p:cNvPicPr>
          <p:nvPr/>
        </p:nvPicPr>
        <p:blipFill>
          <a:blip r:embed="rId12"/>
          <a:stretch>
            <a:fillRect/>
          </a:stretch>
        </p:blipFill>
        <p:spPr>
          <a:xfrm>
            <a:off x="15593728" y="7810500"/>
            <a:ext cx="2334970" cy="2347163"/>
          </a:xfrm>
          <a:prstGeom prst="rect">
            <a:avLst/>
          </a:prstGeom>
        </p:spPr>
      </p:pic>
    </p:spTree>
    <p:extLst>
      <p:ext uri="{BB962C8B-B14F-4D97-AF65-F5344CB8AC3E}">
        <p14:creationId xmlns:p14="http://schemas.microsoft.com/office/powerpoint/2010/main" val="105790519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548446" y="1784518"/>
            <a:ext cx="9400160" cy="756617"/>
          </a:xfrm>
          <a:prstGeom prst="rect">
            <a:avLst/>
          </a:prstGeom>
        </p:spPr>
        <p:txBody>
          <a:bodyPr wrap="square" lIns="0" tIns="0" rIns="0" bIns="0" rtlCol="0" anchor="t">
            <a:spAutoFit/>
          </a:bodyPr>
          <a:lstStyle/>
          <a:p>
            <a:pPr algn="ctr">
              <a:lnSpc>
                <a:spcPts val="5915"/>
              </a:lnSpc>
            </a:pPr>
            <a:r>
              <a:rPr lang="en-US" sz="7000" b="1">
                <a:solidFill>
                  <a:srgbClr val="FEF3C6"/>
                </a:solidFill>
                <a:latin typeface="Arial" panose="020B0604020202020204" pitchFamily="34" charset="0"/>
                <a:cs typeface="Arial" panose="020B0604020202020204" pitchFamily="34" charset="0"/>
              </a:rPr>
              <a:t>NỘI DUNG BÀI HỌC</a:t>
            </a:r>
          </a:p>
        </p:txBody>
      </p:sp>
      <p:grpSp>
        <p:nvGrpSpPr>
          <p:cNvPr id="29" name="Group 28"/>
          <p:cNvGrpSpPr/>
          <p:nvPr/>
        </p:nvGrpSpPr>
        <p:grpSpPr>
          <a:xfrm>
            <a:off x="1995213" y="3695700"/>
            <a:ext cx="14297574" cy="1320692"/>
            <a:chOff x="1962939" y="3959166"/>
            <a:chExt cx="14297574" cy="1320692"/>
          </a:xfrm>
        </p:grpSpPr>
        <p:sp>
          <p:nvSpPr>
            <p:cNvPr id="6" name="TextBox 6"/>
            <p:cNvSpPr txBox="1"/>
            <p:nvPr/>
          </p:nvSpPr>
          <p:spPr>
            <a:xfrm>
              <a:off x="3684063" y="4292279"/>
              <a:ext cx="12576450" cy="577081"/>
            </a:xfrm>
            <a:prstGeom prst="rect">
              <a:avLst/>
            </a:prstGeom>
          </p:spPr>
          <p:txBody>
            <a:bodyPr lIns="0" tIns="0" rIns="0" bIns="0" rtlCol="0" anchor="t">
              <a:spAutoFit/>
            </a:bodyPr>
            <a:lstStyle/>
            <a:p>
              <a:pPr>
                <a:lnSpc>
                  <a:spcPts val="4480"/>
                </a:lnSpc>
              </a:pPr>
              <a:r>
                <a:rPr lang="vi-VN" sz="4500">
                  <a:solidFill>
                    <a:srgbClr val="FEF3C6"/>
                  </a:solidFill>
                  <a:cs typeface="Arial" panose="020B0604020202020204" pitchFamily="34" charset="0"/>
                </a:rPr>
                <a:t>Công thức nhân xác suất cho hai biến cố độc lập</a:t>
              </a:r>
              <a:endParaRPr lang="en-US" sz="4500">
                <a:solidFill>
                  <a:srgbClr val="FEF3C6"/>
                </a:solidFill>
                <a:latin typeface="Arial" panose="020B0604020202020204" pitchFamily="34" charset="0"/>
                <a:cs typeface="Arial" panose="020B0604020202020204" pitchFamily="34" charset="0"/>
              </a:endParaRPr>
            </a:p>
          </p:txBody>
        </p:sp>
        <p:grpSp>
          <p:nvGrpSpPr>
            <p:cNvPr id="22" name="Group 21"/>
            <p:cNvGrpSpPr/>
            <p:nvPr/>
          </p:nvGrpSpPr>
          <p:grpSpPr>
            <a:xfrm>
              <a:off x="1962939" y="3959166"/>
              <a:ext cx="1373820" cy="1320692"/>
              <a:chOff x="1962939" y="3959166"/>
              <a:chExt cx="1373820" cy="1320692"/>
            </a:xfrm>
          </p:grpSpPr>
          <p:grpSp>
            <p:nvGrpSpPr>
              <p:cNvPr id="7" name="Group 7"/>
              <p:cNvGrpSpPr/>
              <p:nvPr/>
            </p:nvGrpSpPr>
            <p:grpSpPr>
              <a:xfrm>
                <a:off x="1962939" y="3959166"/>
                <a:ext cx="1373820" cy="132069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C6"/>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978981" y="4370858"/>
                <a:ext cx="1319668" cy="786434"/>
              </a:xfrm>
              <a:prstGeom prst="rect">
                <a:avLst/>
              </a:prstGeom>
            </p:spPr>
            <p:txBody>
              <a:bodyPr lIns="0" tIns="0" rIns="0" bIns="0" rtlCol="0" anchor="t">
                <a:spAutoFit/>
              </a:bodyPr>
              <a:lstStyle/>
              <a:p>
                <a:pPr algn="ctr">
                  <a:lnSpc>
                    <a:spcPts val="5915"/>
                  </a:lnSpc>
                </a:pPr>
                <a:r>
                  <a:rPr lang="en-US" sz="7500" b="1" smtClean="0">
                    <a:solidFill>
                      <a:srgbClr val="495324"/>
                    </a:solidFill>
                    <a:latin typeface="Arial" panose="020B0604020202020204" pitchFamily="34" charset="0"/>
                    <a:cs typeface="Arial" panose="020B0604020202020204" pitchFamily="34" charset="0"/>
                  </a:rPr>
                  <a:t>1</a:t>
                </a:r>
                <a:endParaRPr lang="en-US" sz="7500" b="1">
                  <a:solidFill>
                    <a:srgbClr val="495324"/>
                  </a:solidFill>
                  <a:latin typeface="Arial" panose="020B0604020202020204" pitchFamily="34" charset="0"/>
                  <a:cs typeface="Arial" panose="020B0604020202020204" pitchFamily="34" charset="0"/>
                </a:endParaRPr>
              </a:p>
            </p:txBody>
          </p:sp>
        </p:grpSp>
      </p:grpSp>
      <p:sp>
        <p:nvSpPr>
          <p:cNvPr id="20" name="Freeform 20"/>
          <p:cNvSpPr/>
          <p:nvPr/>
        </p:nvSpPr>
        <p:spPr>
          <a:xfrm rot="-1333878">
            <a:off x="243221" y="8951274"/>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21" name="Freeform 21"/>
          <p:cNvSpPr/>
          <p:nvPr/>
        </p:nvSpPr>
        <p:spPr>
          <a:xfrm rot="-1333878">
            <a:off x="17347510" y="1003994"/>
            <a:ext cx="702822" cy="805526"/>
          </a:xfrm>
          <a:custGeom>
            <a:avLst/>
            <a:gdLst/>
            <a:ahLst/>
            <a:cxnLst/>
            <a:rect l="l" t="t" r="r" b="b"/>
            <a:pathLst>
              <a:path w="702822" h="805526">
                <a:moveTo>
                  <a:pt x="0" y="0"/>
                </a:moveTo>
                <a:lnTo>
                  <a:pt x="702822" y="0"/>
                </a:lnTo>
                <a:lnTo>
                  <a:pt x="702822" y="805526"/>
                </a:lnTo>
                <a:lnTo>
                  <a:pt x="0" y="805526"/>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grpSp>
        <p:nvGrpSpPr>
          <p:cNvPr id="30" name="Group 29"/>
          <p:cNvGrpSpPr/>
          <p:nvPr/>
        </p:nvGrpSpPr>
        <p:grpSpPr>
          <a:xfrm>
            <a:off x="1994164" y="5981700"/>
            <a:ext cx="4671413" cy="1320692"/>
            <a:chOff x="1961226" y="6140471"/>
            <a:chExt cx="4671413" cy="1320692"/>
          </a:xfrm>
        </p:grpSpPr>
        <p:sp>
          <p:nvSpPr>
            <p:cNvPr id="23" name="TextBox 6"/>
            <p:cNvSpPr txBox="1"/>
            <p:nvPr/>
          </p:nvSpPr>
          <p:spPr>
            <a:xfrm>
              <a:off x="3598889" y="6534375"/>
              <a:ext cx="3033750" cy="577081"/>
            </a:xfrm>
            <a:prstGeom prst="rect">
              <a:avLst/>
            </a:prstGeom>
          </p:spPr>
          <p:txBody>
            <a:bodyPr wrap="square" lIns="0" tIns="0" rIns="0" bIns="0" rtlCol="0" anchor="t">
              <a:spAutoFit/>
            </a:bodyPr>
            <a:lstStyle/>
            <a:p>
              <a:pPr>
                <a:lnSpc>
                  <a:spcPts val="4480"/>
                </a:lnSpc>
              </a:pPr>
              <a:r>
                <a:rPr lang="en-US" sz="4500" smtClean="0">
                  <a:solidFill>
                    <a:srgbClr val="FEF3C6"/>
                  </a:solidFill>
                  <a:latin typeface="Arial" panose="020B0604020202020204" pitchFamily="34" charset="0"/>
                  <a:cs typeface="Arial" panose="020B0604020202020204" pitchFamily="34" charset="0"/>
                </a:rPr>
                <a:t>Vận dụng</a:t>
              </a:r>
              <a:endParaRPr lang="en-US" sz="4500">
                <a:solidFill>
                  <a:srgbClr val="FEF3C6"/>
                </a:solidFill>
                <a:latin typeface="Arial" panose="020B0604020202020204" pitchFamily="34" charset="0"/>
                <a:cs typeface="Arial" panose="020B0604020202020204" pitchFamily="34" charset="0"/>
              </a:endParaRPr>
            </a:p>
          </p:txBody>
        </p:sp>
        <p:grpSp>
          <p:nvGrpSpPr>
            <p:cNvPr id="24" name="Group 23"/>
            <p:cNvGrpSpPr/>
            <p:nvPr/>
          </p:nvGrpSpPr>
          <p:grpSpPr>
            <a:xfrm>
              <a:off x="1961226" y="6140471"/>
              <a:ext cx="1373820" cy="1320692"/>
              <a:chOff x="1982133" y="3946086"/>
              <a:chExt cx="1373820" cy="1320692"/>
            </a:xfrm>
          </p:grpSpPr>
          <p:grpSp>
            <p:nvGrpSpPr>
              <p:cNvPr id="25" name="Group 7"/>
              <p:cNvGrpSpPr/>
              <p:nvPr/>
            </p:nvGrpSpPr>
            <p:grpSpPr>
              <a:xfrm>
                <a:off x="1982133" y="3946086"/>
                <a:ext cx="1373820" cy="1320692"/>
                <a:chOff x="11356" y="-8050"/>
                <a:chExt cx="812800" cy="812800"/>
              </a:xfrm>
            </p:grpSpPr>
            <p:sp>
              <p:nvSpPr>
                <p:cNvPr id="27" name="Freeform 8"/>
                <p:cNvSpPr/>
                <p:nvPr/>
              </p:nvSpPr>
              <p:spPr>
                <a:xfrm>
                  <a:off x="11356" y="-80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C6"/>
                </a:solidFill>
              </p:spPr>
            </p:sp>
            <p:sp>
              <p:nvSpPr>
                <p:cNvPr id="28" name="TextBox 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6" name="TextBox 10"/>
              <p:cNvSpPr txBox="1"/>
              <p:nvPr/>
            </p:nvSpPr>
            <p:spPr>
              <a:xfrm>
                <a:off x="2009209" y="4369610"/>
                <a:ext cx="1319668" cy="786434"/>
              </a:xfrm>
              <a:prstGeom prst="rect">
                <a:avLst/>
              </a:prstGeom>
            </p:spPr>
            <p:txBody>
              <a:bodyPr lIns="0" tIns="0" rIns="0" bIns="0" rtlCol="0" anchor="t">
                <a:spAutoFit/>
              </a:bodyPr>
              <a:lstStyle/>
              <a:p>
                <a:pPr algn="ctr">
                  <a:lnSpc>
                    <a:spcPts val="5915"/>
                  </a:lnSpc>
                </a:pPr>
                <a:r>
                  <a:rPr lang="en-US" sz="7500" b="1" smtClean="0">
                    <a:solidFill>
                      <a:srgbClr val="495324"/>
                    </a:solidFill>
                    <a:latin typeface="Arial" panose="020B0604020202020204" pitchFamily="34" charset="0"/>
                    <a:cs typeface="Arial" panose="020B0604020202020204" pitchFamily="34" charset="0"/>
                  </a:rPr>
                  <a:t>2</a:t>
                </a:r>
                <a:endParaRPr lang="en-US" sz="7500" b="1">
                  <a:solidFill>
                    <a:srgbClr val="495324"/>
                  </a:solidFill>
                  <a:latin typeface="Arial" panose="020B0604020202020204" pitchFamily="34" charset="0"/>
                  <a:cs typeface="Arial" panose="020B0604020202020204" pitchFamily="34" charset="0"/>
                </a:endParaRPr>
              </a:p>
            </p:txBody>
          </p:sp>
        </p:grpSp>
      </p:grpSp>
      <p:pic>
        <p:nvPicPr>
          <p:cNvPr id="11" name="Picture 10"/>
          <p:cNvPicPr>
            <a:picLocks noChangeAspect="1"/>
          </p:cNvPicPr>
          <p:nvPr/>
        </p:nvPicPr>
        <p:blipFill>
          <a:blip r:embed="rId8"/>
          <a:stretch>
            <a:fillRect/>
          </a:stretch>
        </p:blipFill>
        <p:spPr>
          <a:xfrm>
            <a:off x="14700139" y="7398246"/>
            <a:ext cx="2521109" cy="2085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srgbClr val="FFFF00"/>
                </a:solidFill>
                <a:effectLst/>
                <a:uLnTx/>
                <a:uFillTx/>
                <a:latin typeface="Calibri"/>
                <a:ea typeface="+mn-ea"/>
                <a:cs typeface="+mn-cs"/>
              </a:endParaRPr>
            </a:p>
          </p:txBody>
        </p:sp>
      </p:grpSp>
      <p:sp>
        <p:nvSpPr>
          <p:cNvPr id="14" name="Freeform 14"/>
          <p:cNvSpPr/>
          <p:nvPr/>
        </p:nvSpPr>
        <p:spPr>
          <a:xfrm rot="-1333878">
            <a:off x="290745" y="1087040"/>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30" name="TextBox 7"/>
          <p:cNvSpPr txBox="1"/>
          <p:nvPr/>
        </p:nvSpPr>
        <p:spPr>
          <a:xfrm>
            <a:off x="722559" y="821566"/>
            <a:ext cx="2133601" cy="117401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srgbClr val="FFFF00"/>
              </a:solidFill>
              <a:effectLst/>
              <a:uLnTx/>
              <a:uFillTx/>
              <a:latin typeface="Calibri"/>
              <a:ea typeface="+mn-ea"/>
              <a:cs typeface="+mn-cs"/>
            </a:endParaRPr>
          </a:p>
        </p:txBody>
      </p:sp>
      <p:sp>
        <p:nvSpPr>
          <p:cNvPr id="15" name="Rectangle 14"/>
          <p:cNvSpPr/>
          <p:nvPr/>
        </p:nvSpPr>
        <p:spPr>
          <a:xfrm>
            <a:off x="8592407" y="1170825"/>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800" b="1" i="1" u="sng" strike="noStrike" kern="1200" cap="none" spc="0" normalizeH="0" baseline="0" noProof="0" smtClean="0">
                <a:ln>
                  <a:noFill/>
                </a:ln>
                <a:solidFill>
                  <a:srgbClr val="FFFF00"/>
                </a:solidFill>
                <a:effectLst/>
                <a:uLnTx/>
                <a:uFillTx/>
                <a:latin typeface="Arial" panose="020B0604020202020204" pitchFamily="34" charset="0"/>
                <a:ea typeface="+mn-ea"/>
                <a:cs typeface="Arial"/>
                <a:sym typeface="Arial"/>
              </a:rPr>
              <a:t>Giải</a:t>
            </a:r>
            <a:endParaRPr kumimoji="0" lang="en-US" sz="3800" b="1" i="1" u="sng" strike="noStrike" kern="1200" cap="none" spc="0" normalizeH="0" baseline="0" noProof="0" dirty="0">
              <a:ln>
                <a:noFill/>
              </a:ln>
              <a:solidFill>
                <a:srgbClr val="FFFF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1752600" y="2366139"/>
                <a:ext cx="14894146" cy="6759415"/>
              </a:xfrm>
              <a:prstGeom prst="rect">
                <a:avLst/>
              </a:prstGeom>
            </p:spPr>
            <p:txBody>
              <a:bodyPr wrap="square">
                <a:spAutoFit/>
              </a:bodyPr>
              <a:lstStyle/>
              <a:p>
                <a:pPr algn="just">
                  <a:lnSpc>
                    <a:spcPct val="150000"/>
                  </a:lnSpc>
                  <a:spcBef>
                    <a:spcPts val="600"/>
                  </a:spcBef>
                  <a:spcAft>
                    <a:spcPts val="1800"/>
                  </a:spcAft>
                </a:pPr>
                <a:r>
                  <a:rPr lang="fr-FR" sz="3700" kern="100" smtClean="0">
                    <a:solidFill>
                      <a:schemeClr val="bg1"/>
                    </a:solidFill>
                    <a:latin typeface="Arial" panose="020B0604020202020204" pitchFamily="34" charset="0"/>
                    <a:ea typeface="Calibri" panose="020F0502020204030204" pitchFamily="34" charset="0"/>
                    <a:cs typeface="Arial" panose="020B0604020202020204" pitchFamily="34" charset="0"/>
                  </a:rPr>
                  <a:t>Gọi A là biến cố: "Học sinh tỉnh X đạt yêu cầu".</a:t>
                </a:r>
                <a:endPar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1800"/>
                  </a:spcAft>
                </a:pPr>
                <a:r>
                  <a:rPr lang="fr-FR" sz="3700" kern="1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B </a:t>
                </a:r>
                <a:r>
                  <a:rPr lang="fr-FR" sz="3700" kern="100">
                    <a:solidFill>
                      <a:schemeClr val="bg1"/>
                    </a:solidFill>
                    <a:effectLst/>
                    <a:latin typeface="Arial" panose="020B0604020202020204" pitchFamily="34" charset="0"/>
                    <a:ea typeface="Calibri" panose="020F0502020204030204" pitchFamily="34" charset="0"/>
                    <a:cs typeface="Arial" panose="020B0604020202020204" pitchFamily="34" charset="0"/>
                  </a:rPr>
                  <a:t>là biến cố: “Học sinh tỉnh Y đạt yêu cầu”.</a:t>
                </a:r>
                <a:endPar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1800"/>
                  </a:spcAft>
                </a:pPr>
                <a:r>
                  <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m:t>
                        </m:r>
                      </m:e>
                    </m:d>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e>
                    </m:d>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93</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87</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8091</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1800"/>
                  </a:spcAft>
                </a:pPr>
                <a:r>
                  <a:rPr lang="fr-FR" sz="37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b) </a:t>
                </a:r>
                <a14:m>
                  <m:oMath xmlns:m="http://schemas.openxmlformats.org/officeDocument/2006/math">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acc>
                          <m:accPr>
                            <m:chr m:val="̅"/>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𝐴𝐵</m:t>
                            </m:r>
                          </m:e>
                        </m:acc>
                      </m:e>
                    </m:d>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acc>
                          <m:accPr>
                            <m:chr m:val="̅"/>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𝐴</m:t>
                            </m:r>
                          </m:e>
                        </m:acc>
                      </m:e>
                    </m:d>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acc>
                          <m:accPr>
                            <m:chr m:val="̅"/>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𝐵</m:t>
                            </m:r>
                          </m:e>
                        </m:acc>
                      </m:e>
                    </m:d>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07</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13</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0091</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1800"/>
                  </a:spcAft>
                </a:pPr>
                <a:r>
                  <a:rPr lang="fr-FR" sz="37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c) </a:t>
                </a:r>
                <a14:m>
                  <m:oMath xmlns:m="http://schemas.openxmlformats.org/officeDocument/2006/math">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acc>
                          <m:accPr>
                            <m:chr m:val="̅"/>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𝐴</m:t>
                            </m:r>
                          </m:e>
                        </m:acc>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𝐵</m:t>
                        </m:r>
                      </m:e>
                    </m:d>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𝐴</m:t>
                        </m:r>
                        <m:acc>
                          <m:accPr>
                            <m:chr m:val="̅"/>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𝐵</m:t>
                            </m:r>
                          </m:e>
                        </m:acc>
                      </m:e>
                    </m:d>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07</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87</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93</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13</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1818</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1800"/>
                  </a:spcAft>
                </a:pPr>
                <a:r>
                  <a:rPr lang="fr-FR" sz="37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d) </a:t>
                </a:r>
                <a14:m>
                  <m:oMath xmlns:m="http://schemas.openxmlformats.org/officeDocument/2006/math">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𝐴</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𝐵</m:t>
                        </m:r>
                      </m:e>
                    </m:d>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𝐴</m:t>
                        </m:r>
                      </m:e>
                    </m:d>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𝐵</m:t>
                        </m:r>
                      </m:e>
                    </m:d>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𝐴𝐵</m:t>
                        </m:r>
                      </m:e>
                    </m:d>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93</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87</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8091</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9909</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752600" y="2366139"/>
                <a:ext cx="14894146" cy="6759415"/>
              </a:xfrm>
              <a:prstGeom prst="rect">
                <a:avLst/>
              </a:prstGeom>
              <a:blipFill>
                <a:blip r:embed="rId12"/>
                <a:stretch>
                  <a:fillRect l="-1310" b="-902"/>
                </a:stretch>
              </a:blipFill>
            </p:spPr>
            <p:txBody>
              <a:bodyPr/>
              <a:lstStyle/>
              <a:p>
                <a:r>
                  <a:rPr lang="en-US">
                    <a:noFill/>
                  </a:rPr>
                  <a:t> </a:t>
                </a:r>
              </a:p>
            </p:txBody>
          </p:sp>
        </mc:Fallback>
      </mc:AlternateContent>
      <p:pic>
        <p:nvPicPr>
          <p:cNvPr id="10" name="Picture 9"/>
          <p:cNvPicPr>
            <a:picLocks noChangeAspect="1"/>
          </p:cNvPicPr>
          <p:nvPr/>
        </p:nvPicPr>
        <p:blipFill>
          <a:blip r:embed="rId13"/>
          <a:stretch>
            <a:fillRect/>
          </a:stretch>
        </p:blipFill>
        <p:spPr>
          <a:xfrm rot="13372288">
            <a:off x="15479261" y="456685"/>
            <a:ext cx="2334970" cy="2347163"/>
          </a:xfrm>
          <a:prstGeom prst="rect">
            <a:avLst/>
          </a:prstGeom>
        </p:spPr>
      </p:pic>
    </p:spTree>
    <p:extLst>
      <p:ext uri="{BB962C8B-B14F-4D97-AF65-F5344CB8AC3E}">
        <p14:creationId xmlns:p14="http://schemas.microsoft.com/office/powerpoint/2010/main" val="429246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330761" y="363759"/>
            <a:ext cx="17620355" cy="9580341"/>
            <a:chOff x="0" y="0"/>
            <a:chExt cx="4474510" cy="2365621"/>
          </a:xfrm>
        </p:grpSpPr>
        <p:sp>
          <p:nvSpPr>
            <p:cNvPr id="3" name="Freeform 3"/>
            <p:cNvSpPr/>
            <p:nvPr/>
          </p:nvSpPr>
          <p:spPr>
            <a:xfrm>
              <a:off x="0" y="0"/>
              <a:ext cx="4474510" cy="2365621"/>
            </a:xfrm>
            <a:custGeom>
              <a:avLst/>
              <a:gdLst/>
              <a:ahLst/>
              <a:cxnLst/>
              <a:rect l="l" t="t" r="r" b="b"/>
              <a:pathLst>
                <a:path w="4474510" h="2365621">
                  <a:moveTo>
                    <a:pt x="0" y="0"/>
                  </a:moveTo>
                  <a:lnTo>
                    <a:pt x="4474510" y="0"/>
                  </a:lnTo>
                  <a:lnTo>
                    <a:pt x="4474510" y="2365621"/>
                  </a:lnTo>
                  <a:lnTo>
                    <a:pt x="0" y="2365621"/>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474510" cy="241324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6" name="Group 35"/>
          <p:cNvGrpSpPr/>
          <p:nvPr/>
        </p:nvGrpSpPr>
        <p:grpSpPr>
          <a:xfrm>
            <a:off x="4877742" y="952500"/>
            <a:ext cx="8778558" cy="1507096"/>
            <a:chOff x="4648157" y="1295248"/>
            <a:chExt cx="8778558" cy="1507096"/>
          </a:xfrm>
        </p:grpSpPr>
        <p:grpSp>
          <p:nvGrpSpPr>
            <p:cNvPr id="5" name="Group 5"/>
            <p:cNvGrpSpPr/>
            <p:nvPr/>
          </p:nvGrpSpPr>
          <p:grpSpPr>
            <a:xfrm>
              <a:off x="4648157" y="1295248"/>
              <a:ext cx="8778558" cy="1507096"/>
              <a:chOff x="-323248" y="-47625"/>
              <a:chExt cx="2312048" cy="396931"/>
            </a:xfrm>
          </p:grpSpPr>
          <p:sp>
            <p:nvSpPr>
              <p:cNvPr id="6" name="Freeform 6"/>
              <p:cNvSpPr/>
              <p:nvPr/>
            </p:nvSpPr>
            <p:spPr>
              <a:xfrm>
                <a:off x="-323248" y="-6550"/>
                <a:ext cx="2312048" cy="355856"/>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7" name="TextBox 7"/>
              <p:cNvSpPr txBox="1"/>
              <p:nvPr/>
            </p:nvSpPr>
            <p:spPr>
              <a:xfrm>
                <a:off x="0" y="-47625"/>
                <a:ext cx="1721685" cy="3915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27"/>
            <p:cNvSpPr txBox="1"/>
            <p:nvPr/>
          </p:nvSpPr>
          <p:spPr>
            <a:xfrm>
              <a:off x="4861201" y="1855663"/>
              <a:ext cx="8383346" cy="757195"/>
            </a:xfrm>
            <a:prstGeom prst="rect">
              <a:avLst/>
            </a:prstGeom>
          </p:spPr>
          <p:txBody>
            <a:bodyPr lIns="0" tIns="0" rIns="0" bIns="0" rtlCol="0" anchor="t">
              <a:spAutoFit/>
            </a:bodyPr>
            <a:lstStyle/>
            <a:p>
              <a:pPr lvl="0" algn="ctr">
                <a:lnSpc>
                  <a:spcPts val="5915"/>
                </a:lnSpc>
              </a:pPr>
              <a:r>
                <a:rPr lang="vi-VN" sz="6000" b="1">
                  <a:solidFill>
                    <a:srgbClr val="495324"/>
                  </a:solidFill>
                  <a:cs typeface="Arial" panose="020B0604020202020204" pitchFamily="34" charset="0"/>
                </a:rPr>
                <a:t>HƯỚNG DẪN VỀ NHÀ</a:t>
              </a:r>
              <a:endParaRPr kumimoji="0" lang="en-US" sz="6000" b="1" i="0" u="none" strike="noStrike" kern="1200" cap="none" spc="0" normalizeH="0" baseline="0" noProof="0">
                <a:ln>
                  <a:noFill/>
                </a:ln>
                <a:solidFill>
                  <a:srgbClr val="495324"/>
                </a:solidFill>
                <a:effectLst/>
                <a:uLnTx/>
                <a:uFillTx/>
                <a:latin typeface="Arial" panose="020B0604020202020204" pitchFamily="34" charset="0"/>
                <a:ea typeface="+mn-ea"/>
                <a:cs typeface="Arial" panose="020B0604020202020204" pitchFamily="34" charset="0"/>
              </a:endParaRPr>
            </a:p>
          </p:txBody>
        </p:sp>
      </p:grpSp>
      <p:sp>
        <p:nvSpPr>
          <p:cNvPr id="33" name="Freeform 33"/>
          <p:cNvSpPr/>
          <p:nvPr/>
        </p:nvSpPr>
        <p:spPr>
          <a:xfrm rot="-1333878">
            <a:off x="17083421" y="8666065"/>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2">
              <a:extLst>
                <a:ext uri="{96DAC541-7B7A-43D3-8B79-37D633B846F1}">
                  <asvg:svgBlip xmlns="" xmlns:asvg="http://schemas.microsoft.com/office/drawing/2016/SVG/main" r:embed="rId8"/>
                </a:ext>
              </a:extLst>
            </a:blip>
            <a:stretch>
              <a:fillRect/>
            </a:stretch>
          </a:blipFill>
        </p:spPr>
      </p:sp>
      <p:sp>
        <p:nvSpPr>
          <p:cNvPr id="35" name="Freeform 35"/>
          <p:cNvSpPr/>
          <p:nvPr/>
        </p:nvSpPr>
        <p:spPr>
          <a:xfrm rot="-1333878">
            <a:off x="569317" y="879865"/>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2">
              <a:extLst>
                <a:ext uri="{96DAC541-7B7A-43D3-8B79-37D633B846F1}">
                  <asvg:svgBlip xmlns="" xmlns:asvg="http://schemas.microsoft.com/office/drawing/2016/SVG/main" r:embed="rId8"/>
                </a:ext>
              </a:extLst>
            </a:blip>
            <a:stretch>
              <a:fillRect/>
            </a:stretch>
          </a:blipFill>
        </p:spPr>
      </p:sp>
      <p:pic>
        <p:nvPicPr>
          <p:cNvPr id="8" name="Picture 7"/>
          <p:cNvPicPr>
            <a:picLocks noChangeAspect="1"/>
          </p:cNvPicPr>
          <p:nvPr/>
        </p:nvPicPr>
        <p:blipFill>
          <a:blip r:embed="rId9"/>
          <a:stretch>
            <a:fillRect/>
          </a:stretch>
        </p:blipFill>
        <p:spPr>
          <a:xfrm>
            <a:off x="632760" y="5448300"/>
            <a:ext cx="5249473" cy="4401732"/>
          </a:xfrm>
          <a:prstGeom prst="rect">
            <a:avLst/>
          </a:prstGeom>
        </p:spPr>
      </p:pic>
      <p:sp>
        <p:nvSpPr>
          <p:cNvPr id="10" name="Rectangle 9"/>
          <p:cNvSpPr/>
          <p:nvPr/>
        </p:nvSpPr>
        <p:spPr>
          <a:xfrm>
            <a:off x="6400800" y="3204293"/>
            <a:ext cx="10668000" cy="3854901"/>
          </a:xfrm>
          <a:prstGeom prst="rect">
            <a:avLst/>
          </a:prstGeom>
        </p:spPr>
        <p:txBody>
          <a:bodyPr wrap="square">
            <a:spAutoFit/>
          </a:bodyPr>
          <a:lstStyle/>
          <a:p>
            <a:pPr marL="571500" lvl="0" indent="-571500" algn="just">
              <a:lnSpc>
                <a:spcPct val="150000"/>
              </a:lnSpc>
              <a:spcBef>
                <a:spcPts val="1800"/>
              </a:spcBef>
              <a:spcAft>
                <a:spcPts val="1800"/>
              </a:spcAft>
              <a:buClr>
                <a:srgbClr val="FEF3C6"/>
              </a:buClr>
              <a:buFont typeface="Wingdings" panose="05000000000000000000" pitchFamily="2" charset="2"/>
              <a:buChar char="q"/>
              <a:defRPr/>
            </a:pPr>
            <a:r>
              <a:rPr lang="pt-BR" sz="4100" kern="0">
                <a:solidFill>
                  <a:srgbClr val="FEF3C6"/>
                </a:solidFill>
                <a:latin typeface="Arial"/>
                <a:ea typeface="Calibri" panose="020F0502020204030204" pitchFamily="34" charset="0"/>
                <a:cs typeface="Times New Roman" panose="02020603050405020304" pitchFamily="18" charset="0"/>
                <a:sym typeface="Arial"/>
              </a:rPr>
              <a:t>Ghi nhớ </a:t>
            </a:r>
            <a:r>
              <a:rPr lang="pt-BR" sz="4100" kern="0" smtClean="0">
                <a:solidFill>
                  <a:srgbClr val="FEF3C6"/>
                </a:solidFill>
                <a:latin typeface="Arial"/>
                <a:ea typeface="Calibri" panose="020F0502020204030204" pitchFamily="34" charset="0"/>
                <a:cs typeface="Times New Roman" panose="02020603050405020304" pitchFamily="18" charset="0"/>
                <a:sym typeface="Arial"/>
              </a:rPr>
              <a:t>kiến </a:t>
            </a:r>
            <a:r>
              <a:rPr lang="pt-BR" sz="4100" kern="0">
                <a:solidFill>
                  <a:srgbClr val="FEF3C6"/>
                </a:solidFill>
                <a:latin typeface="Arial"/>
                <a:ea typeface="Calibri" panose="020F0502020204030204" pitchFamily="34" charset="0"/>
                <a:cs typeface="Times New Roman" panose="02020603050405020304" pitchFamily="18" charset="0"/>
                <a:sym typeface="Arial"/>
              </a:rPr>
              <a:t>thức </a:t>
            </a:r>
            <a:r>
              <a:rPr lang="pt-BR" sz="4100" kern="0" smtClean="0">
                <a:solidFill>
                  <a:srgbClr val="FEF3C6"/>
                </a:solidFill>
                <a:latin typeface="Arial"/>
                <a:ea typeface="Calibri" panose="020F0502020204030204" pitchFamily="34" charset="0"/>
                <a:cs typeface="Times New Roman" panose="02020603050405020304" pitchFamily="18" charset="0"/>
                <a:sym typeface="Arial"/>
              </a:rPr>
              <a:t>trong bài</a:t>
            </a:r>
          </a:p>
          <a:p>
            <a:pPr marL="571500" lvl="0" indent="-571500" algn="just">
              <a:lnSpc>
                <a:spcPct val="150000"/>
              </a:lnSpc>
              <a:spcBef>
                <a:spcPts val="1800"/>
              </a:spcBef>
              <a:spcAft>
                <a:spcPts val="1800"/>
              </a:spcAft>
              <a:buClr>
                <a:srgbClr val="FEF3C6"/>
              </a:buClr>
              <a:buFont typeface="Wingdings" panose="05000000000000000000" pitchFamily="2" charset="2"/>
              <a:buChar char="q"/>
              <a:defRPr/>
            </a:pPr>
            <a:r>
              <a:rPr lang="pt-BR" sz="4100" kern="0">
                <a:solidFill>
                  <a:srgbClr val="FEF3C6"/>
                </a:solidFill>
                <a:latin typeface="Arial"/>
                <a:ea typeface="Calibri" panose="020F0502020204030204" pitchFamily="34" charset="0"/>
                <a:cs typeface="Times New Roman" panose="02020603050405020304" pitchFamily="18" charset="0"/>
                <a:sym typeface="Arial"/>
              </a:rPr>
              <a:t> Hoàn thành các bài tập trong SBT </a:t>
            </a:r>
            <a:endParaRPr lang="pt-BR" sz="4100" kern="0" smtClean="0">
              <a:solidFill>
                <a:srgbClr val="FEF3C6"/>
              </a:solidFill>
              <a:latin typeface="Arial"/>
              <a:ea typeface="Calibri" panose="020F0502020204030204" pitchFamily="34" charset="0"/>
              <a:cs typeface="Times New Roman" panose="02020603050405020304" pitchFamily="18" charset="0"/>
              <a:sym typeface="Arial"/>
            </a:endParaRPr>
          </a:p>
          <a:p>
            <a:pPr marL="571500" lvl="0" indent="-571500" algn="just">
              <a:lnSpc>
                <a:spcPct val="150000"/>
              </a:lnSpc>
              <a:spcBef>
                <a:spcPts val="1800"/>
              </a:spcBef>
              <a:spcAft>
                <a:spcPts val="1800"/>
              </a:spcAft>
              <a:buClr>
                <a:srgbClr val="FEF3C6"/>
              </a:buClr>
              <a:buFont typeface="Wingdings" panose="05000000000000000000" pitchFamily="2" charset="2"/>
              <a:buChar char="q"/>
              <a:defRPr/>
            </a:pPr>
            <a:r>
              <a:rPr lang="vi-VN" sz="4100" kern="0">
                <a:solidFill>
                  <a:srgbClr val="FEF3C6"/>
                </a:solidFill>
                <a:latin typeface="Arial"/>
                <a:ea typeface="Calibri" panose="020F0502020204030204" pitchFamily="34" charset="0"/>
                <a:cs typeface="Times New Roman" panose="02020603050405020304" pitchFamily="18" charset="0"/>
                <a:sym typeface="Arial"/>
              </a:rPr>
              <a:t>Chuẩn bị trước </a:t>
            </a:r>
            <a:r>
              <a:rPr lang="en-US" sz="4100" b="1" kern="0">
                <a:solidFill>
                  <a:srgbClr val="FEF3C6"/>
                </a:solidFill>
                <a:latin typeface="Arial"/>
                <a:ea typeface="Calibri" panose="020F0502020204030204" pitchFamily="34" charset="0"/>
                <a:cs typeface="Times New Roman" panose="02020603050405020304" pitchFamily="18" charset="0"/>
                <a:sym typeface="Arial"/>
              </a:rPr>
              <a:t>B</a:t>
            </a:r>
            <a:r>
              <a:rPr lang="vi-VN" sz="4100" b="1" kern="0" smtClean="0">
                <a:solidFill>
                  <a:srgbClr val="FEF3C6"/>
                </a:solidFill>
                <a:latin typeface="Arial"/>
                <a:ea typeface="Calibri" panose="020F0502020204030204" pitchFamily="34" charset="0"/>
                <a:cs typeface="Times New Roman" panose="02020603050405020304" pitchFamily="18" charset="0"/>
                <a:sym typeface="Arial"/>
              </a:rPr>
              <a:t>ài </a:t>
            </a:r>
            <a:r>
              <a:rPr lang="vi-VN" sz="4100" b="1" kern="0">
                <a:solidFill>
                  <a:srgbClr val="FEF3C6"/>
                </a:solidFill>
                <a:latin typeface="Arial"/>
                <a:ea typeface="Calibri" panose="020F0502020204030204" pitchFamily="34" charset="0"/>
                <a:cs typeface="Times New Roman" panose="02020603050405020304" pitchFamily="18" charset="0"/>
                <a:sym typeface="Arial"/>
              </a:rPr>
              <a:t>tập cuối chương VIII</a:t>
            </a:r>
            <a:endParaRPr lang="pt-BR" sz="4100" b="1" kern="0">
              <a:solidFill>
                <a:srgbClr val="FEF3C6"/>
              </a:solidFill>
              <a:latin typeface="Arial"/>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1421682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down)">
                                      <p:cBhvr>
                                        <p:cTn id="11" dur="500"/>
                                        <p:tgtEl>
                                          <p:spTgt spid="10">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wipe(down)">
                                      <p:cBhvr>
                                        <p:cTn id="15" dur="500"/>
                                        <p:tgtEl>
                                          <p:spTgt spid="10">
                                            <p:txEl>
                                              <p:pRg st="1" end="1"/>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wipe(down)">
                                      <p:cBhvr>
                                        <p:cTn id="1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1" name="Group 20"/>
          <p:cNvGrpSpPr/>
          <p:nvPr/>
        </p:nvGrpSpPr>
        <p:grpSpPr>
          <a:xfrm>
            <a:off x="545484" y="574696"/>
            <a:ext cx="17197032" cy="9137608"/>
            <a:chOff x="545484" y="574696"/>
            <a:chExt cx="17197032" cy="9137608"/>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6316925" flipH="1" flipV="1">
              <a:off x="1124285" y="1352834"/>
              <a:ext cx="2827062" cy="3358280"/>
            </a:xfrm>
            <a:custGeom>
              <a:avLst/>
              <a:gdLst/>
              <a:ahLst/>
              <a:cxnLst/>
              <a:rect l="l" t="t" r="r" b="b"/>
              <a:pathLst>
                <a:path w="2827062" h="3358280">
                  <a:moveTo>
                    <a:pt x="2827062" y="3358280"/>
                  </a:moveTo>
                  <a:lnTo>
                    <a:pt x="0" y="3358280"/>
                  </a:lnTo>
                  <a:lnTo>
                    <a:pt x="0" y="0"/>
                  </a:lnTo>
                  <a:lnTo>
                    <a:pt x="2827062" y="0"/>
                  </a:lnTo>
                  <a:lnTo>
                    <a:pt x="2827062" y="335828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rot="-6316925">
              <a:off x="13889133" y="6556475"/>
              <a:ext cx="2797432" cy="3323083"/>
            </a:xfrm>
            <a:custGeom>
              <a:avLst/>
              <a:gdLst/>
              <a:ahLst/>
              <a:cxnLst/>
              <a:rect l="l" t="t" r="r" b="b"/>
              <a:pathLst>
                <a:path w="2797432" h="3323083">
                  <a:moveTo>
                    <a:pt x="0" y="0"/>
                  </a:moveTo>
                  <a:lnTo>
                    <a:pt x="2797432" y="0"/>
                  </a:lnTo>
                  <a:lnTo>
                    <a:pt x="2797432" y="3323083"/>
                  </a:lnTo>
                  <a:lnTo>
                    <a:pt x="0" y="33230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rot="-1333878">
              <a:off x="16138233" y="4305313"/>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p:spPr>
        </p:sp>
        <p:sp>
          <p:nvSpPr>
            <p:cNvPr id="11" name="Freeform 11"/>
            <p:cNvSpPr/>
            <p:nvPr/>
          </p:nvSpPr>
          <p:spPr>
            <a:xfrm rot="-1333878">
              <a:off x="882255" y="8354287"/>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p:spPr>
        </p:sp>
        <p:sp>
          <p:nvSpPr>
            <p:cNvPr id="12" name="Freeform 12"/>
            <p:cNvSpPr/>
            <p:nvPr/>
          </p:nvSpPr>
          <p:spPr>
            <a:xfrm rot="-1333878">
              <a:off x="5330773" y="1328867"/>
              <a:ext cx="702822" cy="805526"/>
            </a:xfrm>
            <a:custGeom>
              <a:avLst/>
              <a:gdLst/>
              <a:ahLst/>
              <a:cxnLst/>
              <a:rect l="l" t="t" r="r" b="b"/>
              <a:pathLst>
                <a:path w="702822" h="805526">
                  <a:moveTo>
                    <a:pt x="0" y="0"/>
                  </a:moveTo>
                  <a:lnTo>
                    <a:pt x="702821" y="0"/>
                  </a:lnTo>
                  <a:lnTo>
                    <a:pt x="702821" y="805527"/>
                  </a:lnTo>
                  <a:lnTo>
                    <a:pt x="0" y="805527"/>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p:spPr>
        </p:sp>
        <p:sp>
          <p:nvSpPr>
            <p:cNvPr id="17" name="Freeform 5"/>
            <p:cNvSpPr/>
            <p:nvPr/>
          </p:nvSpPr>
          <p:spPr>
            <a:xfrm>
              <a:off x="3437547" y="1462885"/>
              <a:ext cx="12378378" cy="7262015"/>
            </a:xfrm>
            <a:custGeom>
              <a:avLst/>
              <a:gdLst/>
              <a:ahLst/>
              <a:cxnLst/>
              <a:rect l="l" t="t" r="r" b="b"/>
              <a:pathLst>
                <a:path w="12016428" h="6226694">
                  <a:moveTo>
                    <a:pt x="0" y="0"/>
                  </a:moveTo>
                  <a:lnTo>
                    <a:pt x="12016428" y="0"/>
                  </a:lnTo>
                  <a:lnTo>
                    <a:pt x="12016428" y="6226695"/>
                  </a:lnTo>
                  <a:lnTo>
                    <a:pt x="0" y="6226695"/>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8" name="Freeform 6"/>
            <p:cNvSpPr/>
            <p:nvPr/>
          </p:nvSpPr>
          <p:spPr>
            <a:xfrm>
              <a:off x="2599348" y="1462885"/>
              <a:ext cx="12852448" cy="7136427"/>
            </a:xfrm>
            <a:custGeom>
              <a:avLst/>
              <a:gdLst/>
              <a:ahLst/>
              <a:cxnLst/>
              <a:rect l="l" t="t" r="r" b="b"/>
              <a:pathLst>
                <a:path w="11531697" h="5975516">
                  <a:moveTo>
                    <a:pt x="0" y="0"/>
                  </a:moveTo>
                  <a:lnTo>
                    <a:pt x="11531698" y="0"/>
                  </a:lnTo>
                  <a:lnTo>
                    <a:pt x="11531698" y="5975516"/>
                  </a:lnTo>
                  <a:lnTo>
                    <a:pt x="0" y="5975516"/>
                  </a:lnTo>
                  <a:lnTo>
                    <a:pt x="0" y="0"/>
                  </a:lnTo>
                  <a:close/>
                </a:path>
              </a:pathLst>
            </a:custGeom>
            <a:blipFill>
              <a:blip r:embed="rId14">
                <a:extLst>
                  <a:ext uri="{96DAC541-7B7A-43D3-8B79-37D633B846F1}">
                    <asvg:svgBlip xmlns="" xmlns:asvg="http://schemas.microsoft.com/office/drawing/2016/SVG/main" r:embed="rId5"/>
                  </a:ext>
                </a:extLst>
              </a:blip>
              <a:stretch>
                <a:fillRect/>
              </a:stretch>
            </a:blipFill>
          </p:spPr>
        </p:sp>
        <p:sp>
          <p:nvSpPr>
            <p:cNvPr id="19" name="TextBox 8"/>
            <p:cNvSpPr txBox="1"/>
            <p:nvPr/>
          </p:nvSpPr>
          <p:spPr>
            <a:xfrm>
              <a:off x="2886577" y="2533095"/>
              <a:ext cx="12496240" cy="3487621"/>
            </a:xfrm>
            <a:prstGeom prst="rect">
              <a:avLst/>
            </a:prstGeom>
          </p:spPr>
          <p:txBody>
            <a:bodyPr wrap="square" lIns="0" tIns="0" rIns="0" bIns="0" rtlCol="0" anchor="t">
              <a:spAutoFit/>
            </a:bodyPr>
            <a:lstStyle/>
            <a:p>
              <a:pPr algn="ctr">
                <a:lnSpc>
                  <a:spcPts val="14501"/>
                </a:lnSpc>
              </a:pPr>
              <a:r>
                <a:rPr lang="vi-VN" sz="8000" b="1">
                  <a:solidFill>
                    <a:srgbClr val="495324"/>
                  </a:solidFill>
                  <a:cs typeface="Arial" panose="020B0604020202020204" pitchFamily="34" charset="0"/>
                </a:rPr>
                <a:t>CẢM ƠN CÁC EM </a:t>
              </a:r>
            </a:p>
            <a:p>
              <a:pPr algn="ctr">
                <a:lnSpc>
                  <a:spcPts val="14501"/>
                </a:lnSpc>
              </a:pPr>
              <a:r>
                <a:rPr lang="vi-VN" sz="8000" b="1">
                  <a:solidFill>
                    <a:srgbClr val="495324"/>
                  </a:solidFill>
                  <a:cs typeface="Arial" panose="020B0604020202020204" pitchFamily="34" charset="0"/>
                </a:rPr>
                <a:t>ĐÃ THEO DÕI TIẾT HỌC!</a:t>
              </a:r>
            </a:p>
          </p:txBody>
        </p:sp>
        <p:sp>
          <p:nvSpPr>
            <p:cNvPr id="20" name="Freeform 14"/>
            <p:cNvSpPr/>
            <p:nvPr/>
          </p:nvSpPr>
          <p:spPr>
            <a:xfrm>
              <a:off x="1706827" y="6693993"/>
              <a:ext cx="2002874" cy="793866"/>
            </a:xfrm>
            <a:custGeom>
              <a:avLst/>
              <a:gdLst/>
              <a:ahLst/>
              <a:cxnLst/>
              <a:rect l="l" t="t" r="r" b="b"/>
              <a:pathLst>
                <a:path w="2002874" h="793866">
                  <a:moveTo>
                    <a:pt x="0" y="0"/>
                  </a:moveTo>
                  <a:lnTo>
                    <a:pt x="2002874" y="0"/>
                  </a:lnTo>
                  <a:lnTo>
                    <a:pt x="2002874" y="793866"/>
                  </a:lnTo>
                  <a:lnTo>
                    <a:pt x="0" y="793866"/>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grpSp>
      <p:sp>
        <p:nvSpPr>
          <p:cNvPr id="15" name="Freeform 15"/>
          <p:cNvSpPr/>
          <p:nvPr/>
        </p:nvSpPr>
        <p:spPr>
          <a:xfrm>
            <a:off x="13811436" y="1633473"/>
            <a:ext cx="1640360" cy="650179"/>
          </a:xfrm>
          <a:custGeom>
            <a:avLst/>
            <a:gdLst/>
            <a:ahLst/>
            <a:cxnLst/>
            <a:rect l="l" t="t" r="r" b="b"/>
            <a:pathLst>
              <a:path w="1640360" h="650179">
                <a:moveTo>
                  <a:pt x="0" y="0"/>
                </a:moveTo>
                <a:lnTo>
                  <a:pt x="1640361" y="0"/>
                </a:lnTo>
                <a:lnTo>
                  <a:pt x="1640361" y="650179"/>
                </a:lnTo>
                <a:lnTo>
                  <a:pt x="0" y="650179"/>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30" name="Group 29"/>
          <p:cNvGrpSpPr/>
          <p:nvPr/>
        </p:nvGrpSpPr>
        <p:grpSpPr>
          <a:xfrm>
            <a:off x="1572451" y="229055"/>
            <a:ext cx="15032577" cy="6209845"/>
            <a:chOff x="2133686" y="580655"/>
            <a:chExt cx="14017142" cy="6209845"/>
          </a:xfrm>
        </p:grpSpPr>
        <p:grpSp>
          <p:nvGrpSpPr>
            <p:cNvPr id="11" name="Group 11"/>
            <p:cNvGrpSpPr/>
            <p:nvPr/>
          </p:nvGrpSpPr>
          <p:grpSpPr>
            <a:xfrm>
              <a:off x="2133686" y="580655"/>
              <a:ext cx="14017142" cy="6209845"/>
              <a:chOff x="-53218" y="-47625"/>
              <a:chExt cx="1446317" cy="313737"/>
            </a:xfrm>
          </p:grpSpPr>
          <p:sp>
            <p:nvSpPr>
              <p:cNvPr id="12" name="Freeform 12"/>
              <p:cNvSpPr/>
              <p:nvPr/>
            </p:nvSpPr>
            <p:spPr>
              <a:xfrm>
                <a:off x="-53218" y="2961"/>
                <a:ext cx="1446317" cy="263151"/>
              </a:xfrm>
              <a:custGeom>
                <a:avLst/>
                <a:gdLst/>
                <a:ahLst/>
                <a:cxnLst/>
                <a:rect l="l" t="t" r="r" b="b"/>
                <a:pathLst>
                  <a:path w="1339882" h="263151">
                    <a:moveTo>
                      <a:pt x="77611" y="0"/>
                    </a:moveTo>
                    <a:lnTo>
                      <a:pt x="1262270" y="0"/>
                    </a:lnTo>
                    <a:cubicBezTo>
                      <a:pt x="1282854" y="0"/>
                      <a:pt x="1302595" y="8177"/>
                      <a:pt x="1317150" y="22732"/>
                    </a:cubicBezTo>
                    <a:cubicBezTo>
                      <a:pt x="1331705" y="37287"/>
                      <a:pt x="1339882" y="57028"/>
                      <a:pt x="1339882" y="77611"/>
                    </a:cubicBezTo>
                    <a:lnTo>
                      <a:pt x="1339882" y="185539"/>
                    </a:lnTo>
                    <a:cubicBezTo>
                      <a:pt x="1339882" y="206123"/>
                      <a:pt x="1331705" y="225864"/>
                      <a:pt x="1317150" y="240419"/>
                    </a:cubicBezTo>
                    <a:cubicBezTo>
                      <a:pt x="1302595" y="254974"/>
                      <a:pt x="1282854" y="263151"/>
                      <a:pt x="1262270" y="263151"/>
                    </a:cubicBezTo>
                    <a:lnTo>
                      <a:pt x="77611" y="263151"/>
                    </a:lnTo>
                    <a:cubicBezTo>
                      <a:pt x="57028" y="263151"/>
                      <a:pt x="37287" y="254974"/>
                      <a:pt x="22732" y="240419"/>
                    </a:cubicBezTo>
                    <a:cubicBezTo>
                      <a:pt x="8177" y="225864"/>
                      <a:pt x="0" y="206123"/>
                      <a:pt x="0" y="185539"/>
                    </a:cubicBezTo>
                    <a:lnTo>
                      <a:pt x="0" y="77611"/>
                    </a:lnTo>
                    <a:cubicBezTo>
                      <a:pt x="0" y="57028"/>
                      <a:pt x="8177" y="37287"/>
                      <a:pt x="22732" y="22732"/>
                    </a:cubicBezTo>
                    <a:cubicBezTo>
                      <a:pt x="37287" y="8177"/>
                      <a:pt x="57028" y="0"/>
                      <a:pt x="77611" y="0"/>
                    </a:cubicBezTo>
                    <a:close/>
                  </a:path>
                </a:pathLst>
              </a:custGeom>
              <a:solidFill>
                <a:srgbClr val="768732"/>
              </a:solidFill>
              <a:ln w="38100" cap="rnd">
                <a:solidFill>
                  <a:srgbClr val="495324"/>
                </a:solidFill>
                <a:prstDash val="solid"/>
                <a:round/>
              </a:ln>
            </p:spPr>
          </p:sp>
          <p:sp>
            <p:nvSpPr>
              <p:cNvPr id="13" name="TextBox 13"/>
              <p:cNvSpPr txBox="1"/>
              <p:nvPr/>
            </p:nvSpPr>
            <p:spPr>
              <a:xfrm>
                <a:off x="0" y="-47625"/>
                <a:ext cx="1339882" cy="310776"/>
              </a:xfrm>
              <a:prstGeom prst="rect">
                <a:avLst/>
              </a:prstGeom>
            </p:spPr>
            <p:txBody>
              <a:bodyPr lIns="50800" tIns="50800" rIns="50800" bIns="50800" rtlCol="0" anchor="ctr"/>
              <a:lstStyle/>
              <a:p>
                <a:pPr algn="ctr">
                  <a:lnSpc>
                    <a:spcPts val="2659"/>
                  </a:lnSpc>
                </a:pPr>
                <a:endParaRPr/>
              </a:p>
            </p:txBody>
          </p:sp>
        </p:grpSp>
        <p:sp>
          <p:nvSpPr>
            <p:cNvPr id="29" name="Rectangle 28"/>
            <p:cNvSpPr/>
            <p:nvPr/>
          </p:nvSpPr>
          <p:spPr>
            <a:xfrm>
              <a:off x="2624935" y="2185811"/>
              <a:ext cx="12985616" cy="3634456"/>
            </a:xfrm>
            <a:prstGeom prst="rect">
              <a:avLst/>
            </a:prstGeom>
          </p:spPr>
          <p:txBody>
            <a:bodyPr wrap="square">
              <a:spAutoFit/>
            </a:bodyPr>
            <a:lstStyle/>
            <a:p>
              <a:pPr algn="ctr">
                <a:lnSpc>
                  <a:spcPct val="150000"/>
                </a:lnSpc>
                <a:spcBef>
                  <a:spcPts val="300"/>
                </a:spcBef>
                <a:spcAft>
                  <a:spcPts val="300"/>
                </a:spcAft>
              </a:pPr>
              <a:r>
                <a:rPr lang="en-US" sz="8000" b="1" smtClean="0">
                  <a:solidFill>
                    <a:srgbClr val="FEF3C6"/>
                  </a:solidFill>
                  <a:latin typeface="Arial" panose="020B0604020202020204" pitchFamily="34" charset="0"/>
                  <a:ea typeface="Calibri" panose="020F0502020204030204" pitchFamily="34" charset="0"/>
                  <a:cs typeface="Arial" panose="020B0604020202020204" pitchFamily="34" charset="0"/>
                </a:rPr>
                <a:t>1. Công </a:t>
              </a:r>
              <a:r>
                <a:rPr lang="en-US" sz="8000" b="1">
                  <a:solidFill>
                    <a:srgbClr val="FEF3C6"/>
                  </a:solidFill>
                  <a:latin typeface="Arial" panose="020B0604020202020204" pitchFamily="34" charset="0"/>
                  <a:ea typeface="Calibri" panose="020F0502020204030204" pitchFamily="34" charset="0"/>
                  <a:cs typeface="Arial" panose="020B0604020202020204" pitchFamily="34" charset="0"/>
                </a:rPr>
                <a:t>thức nhân xác suất cho hai biến cố độc lập</a:t>
              </a:r>
            </a:p>
          </p:txBody>
        </p:sp>
      </p:grpSp>
      <p:sp>
        <p:nvSpPr>
          <p:cNvPr id="26" name="Freeform 26"/>
          <p:cNvSpPr/>
          <p:nvPr/>
        </p:nvSpPr>
        <p:spPr>
          <a:xfrm rot="-1333878">
            <a:off x="14981474" y="5982320"/>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28" name="Freeform 28"/>
          <p:cNvSpPr/>
          <p:nvPr/>
        </p:nvSpPr>
        <p:spPr>
          <a:xfrm rot="-1333878">
            <a:off x="1471307" y="1382539"/>
            <a:ext cx="702822" cy="805526"/>
          </a:xfrm>
          <a:custGeom>
            <a:avLst/>
            <a:gdLst/>
            <a:ahLst/>
            <a:cxnLst/>
            <a:rect l="l" t="t" r="r" b="b"/>
            <a:pathLst>
              <a:path w="702822" h="805526">
                <a:moveTo>
                  <a:pt x="0" y="0"/>
                </a:moveTo>
                <a:lnTo>
                  <a:pt x="702822" y="0"/>
                </a:lnTo>
                <a:lnTo>
                  <a:pt x="702822" y="805526"/>
                </a:lnTo>
                <a:lnTo>
                  <a:pt x="0" y="805526"/>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pic>
        <p:nvPicPr>
          <p:cNvPr id="31" name="Picture 30"/>
          <p:cNvPicPr>
            <a:picLocks noChangeAspect="1"/>
          </p:cNvPicPr>
          <p:nvPr/>
        </p:nvPicPr>
        <p:blipFill>
          <a:blip r:embed="rId12"/>
          <a:stretch>
            <a:fillRect/>
          </a:stretch>
        </p:blipFill>
        <p:spPr>
          <a:xfrm>
            <a:off x="5877098" y="8191500"/>
            <a:ext cx="6423285" cy="159794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rot="-1333878">
            <a:off x="194073" y="5475680"/>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grpSp>
        <p:nvGrpSpPr>
          <p:cNvPr id="15" name="Group 14"/>
          <p:cNvGrpSpPr/>
          <p:nvPr/>
        </p:nvGrpSpPr>
        <p:grpSpPr>
          <a:xfrm>
            <a:off x="1278707" y="1061795"/>
            <a:ext cx="1769293" cy="928369"/>
            <a:chOff x="853357" y="861196"/>
            <a:chExt cx="1981200" cy="1031214"/>
          </a:xfrm>
        </p:grpSpPr>
        <p:grpSp>
          <p:nvGrpSpPr>
            <p:cNvPr id="16" name="Group 5"/>
            <p:cNvGrpSpPr/>
            <p:nvPr/>
          </p:nvGrpSpPr>
          <p:grpSpPr>
            <a:xfrm>
              <a:off x="853357" y="861196"/>
              <a:ext cx="1981200" cy="1031214"/>
              <a:chOff x="0" y="0"/>
              <a:chExt cx="1721685" cy="343917"/>
            </a:xfrm>
          </p:grpSpPr>
          <p:sp>
            <p:nvSpPr>
              <p:cNvPr id="18" name="Freeform 6"/>
              <p:cNvSpPr/>
              <p:nvPr/>
            </p:nvSpPr>
            <p:spPr>
              <a:xfrm>
                <a:off x="0" y="0"/>
                <a:ext cx="1721685" cy="343917"/>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19" name="TextBox 7"/>
              <p:cNvSpPr txBox="1"/>
              <p:nvPr/>
            </p:nvSpPr>
            <p:spPr>
              <a:xfrm>
                <a:off x="0" y="-47625"/>
                <a:ext cx="1721685" cy="3915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TextBox 12"/>
            <p:cNvSpPr txBox="1"/>
            <p:nvPr/>
          </p:nvSpPr>
          <p:spPr>
            <a:xfrm>
              <a:off x="1081696" y="1014536"/>
              <a:ext cx="1554314" cy="756617"/>
            </a:xfrm>
            <a:prstGeom prst="rect">
              <a:avLst/>
            </a:prstGeom>
          </p:spPr>
          <p:txBody>
            <a:bodyPr wrap="square" lIns="0" tIns="0" rIns="0" bIns="0" rtlCol="0" anchor="t">
              <a:spAutoFit/>
            </a:bodyPr>
            <a:lstStyle/>
            <a:p>
              <a:pPr lvl="0" algn="ctr">
                <a:lnSpc>
                  <a:spcPts val="5915"/>
                </a:lnSpc>
              </a:pPr>
              <a:r>
                <a:rPr lang="en-US" sz="4200" b="1">
                  <a:solidFill>
                    <a:srgbClr val="495324"/>
                  </a:solidFill>
                  <a:latin typeface="Arial" panose="020B0604020202020204" pitchFamily="34" charset="0"/>
                  <a:ea typeface="More Sugar Bold"/>
                  <a:cs typeface="Arial" panose="020B0604020202020204" pitchFamily="34" charset="0"/>
                </a:rPr>
                <a:t>HĐ 1</a:t>
              </a:r>
              <a:endParaRPr kumimoji="0" lang="en-US" sz="4200" b="1" i="0" u="none" strike="noStrike" kern="1200" cap="none" spc="0" normalizeH="0" baseline="0" noProof="0">
                <a:ln>
                  <a:noFill/>
                </a:ln>
                <a:solidFill>
                  <a:srgbClr val="495324"/>
                </a:solidFill>
                <a:effectLst/>
                <a:uLnTx/>
                <a:uFillTx/>
                <a:latin typeface="Arial" panose="020B0604020202020204" pitchFamily="34" charset="0"/>
                <a:ea typeface="More Sugar Bold"/>
                <a:cs typeface="Arial" panose="020B0604020202020204" pitchFamily="34" charset="0"/>
              </a:endParaRPr>
            </a:p>
          </p:txBody>
        </p:sp>
      </p:grpSp>
      <mc:AlternateContent xmlns:mc="http://schemas.openxmlformats.org/markup-compatibility/2006">
        <mc:Choice xmlns:a14="http://schemas.microsoft.com/office/drawing/2010/main" Requires="a14">
          <p:sp>
            <p:nvSpPr>
              <p:cNvPr id="20" name="Rectangle 1"/>
              <p:cNvSpPr>
                <a:spLocks noChangeArrowheads="1"/>
              </p:cNvSpPr>
              <p:nvPr/>
            </p:nvSpPr>
            <p:spPr bwMode="auto">
              <a:xfrm>
                <a:off x="1159693" y="952500"/>
                <a:ext cx="16061507" cy="84023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pPr>
                <a:r>
                  <a:rPr lang="en-US" altLang="en-US" sz="4000" smtClean="0">
                    <a:solidFill>
                      <a:schemeClr val="bg1"/>
                    </a:solidFill>
                    <a:ea typeface="Open Sans"/>
                  </a:rPr>
                  <a:t>              </a:t>
                </a:r>
                <a:r>
                  <a:rPr lang="vi-VN" altLang="en-US" sz="4000" smtClean="0">
                    <a:solidFill>
                      <a:schemeClr val="bg1"/>
                    </a:solidFill>
                    <a:ea typeface="Open Sans"/>
                  </a:rPr>
                  <a:t>Có </a:t>
                </a:r>
                <a:r>
                  <a:rPr lang="vi-VN" altLang="en-US" sz="4000">
                    <a:solidFill>
                      <a:schemeClr val="bg1"/>
                    </a:solidFill>
                    <a:ea typeface="Open Sans"/>
                  </a:rPr>
                  <a:t>hai hộp đựng các quả bóng có cùng kích thước và khối lượng. Hộp I có 6 quả màu trắng và 4 quả màu đen. Hộp II có 1 quả màu trắng và 7 quả màu đen. Bạn Long lấy ngẫu nhiên một quả bóng từ hộp I, bạn Hải lấy ngẫu nhiên một quả bóng từ hộp II. Xét các biến cố </a:t>
                </a:r>
                <a:r>
                  <a:rPr lang="vi-VN" altLang="en-US" sz="4000">
                    <a:solidFill>
                      <a:schemeClr val="bg1"/>
                    </a:solidFill>
                    <a:ea typeface="Open Sans"/>
                  </a:rPr>
                  <a:t>sau</a:t>
                </a:r>
                <a:r>
                  <a:rPr lang="vi-VN" altLang="en-US" sz="4000" smtClean="0">
                    <a:solidFill>
                      <a:schemeClr val="bg1"/>
                    </a:solidFill>
                    <a:ea typeface="Open Sans"/>
                  </a:rPr>
                  <a:t>:</a:t>
                </a:r>
                <a:endParaRPr lang="vi-VN" altLang="en-US" sz="4000">
                  <a:solidFill>
                    <a:schemeClr val="bg1"/>
                  </a:solidFill>
                  <a:ea typeface="Open Sans"/>
                </a:endParaRPr>
              </a:p>
              <a:p>
                <a:pPr lvl="0" algn="just">
                  <a:lnSpc>
                    <a:spcPct val="150000"/>
                  </a:lnSpc>
                </a:pPr>
                <a14:m>
                  <m:oMath xmlns:m="http://schemas.openxmlformats.org/officeDocument/2006/math">
                    <m:r>
                      <a:rPr lang="vi-VN" altLang="en-US" sz="4000" i="1" smtClean="0">
                        <a:solidFill>
                          <a:schemeClr val="bg1"/>
                        </a:solidFill>
                        <a:latin typeface="Cambria Math" panose="02040503050406030204" pitchFamily="18" charset="0"/>
                        <a:ea typeface="Open Sans"/>
                      </a:rPr>
                      <m:t>𝐴</m:t>
                    </m:r>
                  </m:oMath>
                </a14:m>
                <a:r>
                  <a:rPr lang="vi-VN" altLang="en-US" sz="4000">
                    <a:solidFill>
                      <a:schemeClr val="bg1"/>
                    </a:solidFill>
                    <a:ea typeface="Open Sans"/>
                  </a:rPr>
                  <a:t>: “Bạn Long lấy được quả bóng màu </a:t>
                </a:r>
                <a:r>
                  <a:rPr lang="vi-VN" altLang="en-US" sz="4000">
                    <a:solidFill>
                      <a:schemeClr val="bg1"/>
                    </a:solidFill>
                    <a:ea typeface="Open Sans"/>
                  </a:rPr>
                  <a:t>trắng</a:t>
                </a:r>
                <a:r>
                  <a:rPr lang="vi-VN" altLang="en-US" sz="4000" smtClean="0">
                    <a:solidFill>
                      <a:schemeClr val="bg1"/>
                    </a:solidFill>
                    <a:ea typeface="Open Sans"/>
                  </a:rPr>
                  <a:t>”;</a:t>
                </a:r>
                <a:endParaRPr lang="vi-VN" altLang="en-US" sz="4000">
                  <a:solidFill>
                    <a:schemeClr val="bg1"/>
                  </a:solidFill>
                  <a:ea typeface="Open Sans"/>
                </a:endParaRPr>
              </a:p>
              <a:p>
                <a:pPr lvl="0" algn="just">
                  <a:lnSpc>
                    <a:spcPct val="150000"/>
                  </a:lnSpc>
                </a:pPr>
                <a14:m>
                  <m:oMath xmlns:m="http://schemas.openxmlformats.org/officeDocument/2006/math">
                    <m:r>
                      <a:rPr lang="vi-VN" altLang="en-US" sz="4000" i="1" smtClean="0">
                        <a:solidFill>
                          <a:schemeClr val="bg1"/>
                        </a:solidFill>
                        <a:latin typeface="Cambria Math" panose="02040503050406030204" pitchFamily="18" charset="0"/>
                        <a:ea typeface="Open Sans"/>
                      </a:rPr>
                      <m:t>𝐵</m:t>
                    </m:r>
                  </m:oMath>
                </a14:m>
                <a:r>
                  <a:rPr lang="vi-VN" altLang="en-US" sz="4000">
                    <a:solidFill>
                      <a:schemeClr val="bg1"/>
                    </a:solidFill>
                    <a:ea typeface="Open Sans"/>
                  </a:rPr>
                  <a:t>: “Bạn Hải lấy được quả bóng màu </a:t>
                </a:r>
                <a:r>
                  <a:rPr lang="vi-VN" altLang="en-US" sz="4000">
                    <a:solidFill>
                      <a:schemeClr val="bg1"/>
                    </a:solidFill>
                    <a:ea typeface="Open Sans"/>
                  </a:rPr>
                  <a:t>đen</a:t>
                </a:r>
                <a:r>
                  <a:rPr lang="vi-VN" altLang="en-US" sz="4000" smtClean="0">
                    <a:solidFill>
                      <a:schemeClr val="bg1"/>
                    </a:solidFill>
                    <a:ea typeface="Open Sans"/>
                  </a:rPr>
                  <a:t>”.</a:t>
                </a:r>
                <a:endParaRPr lang="vi-VN" altLang="en-US" sz="4000">
                  <a:solidFill>
                    <a:schemeClr val="bg1"/>
                  </a:solidFill>
                  <a:ea typeface="Open Sans"/>
                </a:endParaRPr>
              </a:p>
              <a:p>
                <a:pPr lvl="0" algn="just">
                  <a:lnSpc>
                    <a:spcPct val="150000"/>
                  </a:lnSpc>
                </a:pPr>
                <a:r>
                  <a:rPr lang="vi-VN" altLang="en-US" sz="4000">
                    <a:solidFill>
                      <a:schemeClr val="bg1"/>
                    </a:solidFill>
                    <a:ea typeface="Open Sans"/>
                  </a:rPr>
                  <a:t>a) Tính </a:t>
                </a:r>
                <a14:m>
                  <m:oMath xmlns:m="http://schemas.openxmlformats.org/officeDocument/2006/math">
                    <m:r>
                      <a:rPr lang="vi-VN" altLang="en-US" sz="4000" i="1" smtClean="0">
                        <a:solidFill>
                          <a:schemeClr val="bg1"/>
                        </a:solidFill>
                        <a:latin typeface="Cambria Math" panose="02040503050406030204" pitchFamily="18" charset="0"/>
                        <a:ea typeface="Open Sans"/>
                      </a:rPr>
                      <m:t>𝑃</m:t>
                    </m:r>
                    <m:r>
                      <a:rPr lang="vi-VN" altLang="en-US" sz="4000" i="1" smtClean="0">
                        <a:solidFill>
                          <a:schemeClr val="bg1"/>
                        </a:solidFill>
                        <a:latin typeface="Cambria Math" panose="02040503050406030204" pitchFamily="18" charset="0"/>
                        <a:ea typeface="Open Sans"/>
                      </a:rPr>
                      <m:t>(</m:t>
                    </m:r>
                    <m:r>
                      <a:rPr lang="vi-VN" altLang="en-US" sz="4000" i="1" smtClean="0">
                        <a:solidFill>
                          <a:schemeClr val="bg1"/>
                        </a:solidFill>
                        <a:latin typeface="Cambria Math" panose="02040503050406030204" pitchFamily="18" charset="0"/>
                        <a:ea typeface="Open Sans"/>
                      </a:rPr>
                      <m:t>𝐴</m:t>
                    </m:r>
                    <m:r>
                      <a:rPr lang="vi-VN" altLang="en-US" sz="4000" i="1" smtClean="0">
                        <a:solidFill>
                          <a:schemeClr val="bg1"/>
                        </a:solidFill>
                        <a:latin typeface="Cambria Math" panose="02040503050406030204" pitchFamily="18" charset="0"/>
                        <a:ea typeface="Open Sans"/>
                      </a:rPr>
                      <m:t>), </m:t>
                    </m:r>
                    <m:r>
                      <a:rPr lang="vi-VN" altLang="en-US" sz="4000" i="1" smtClean="0">
                        <a:solidFill>
                          <a:schemeClr val="bg1"/>
                        </a:solidFill>
                        <a:latin typeface="Cambria Math" panose="02040503050406030204" pitchFamily="18" charset="0"/>
                        <a:ea typeface="Open Sans"/>
                      </a:rPr>
                      <m:t>𝑃</m:t>
                    </m:r>
                    <m:r>
                      <a:rPr lang="vi-VN" altLang="en-US" sz="4000" i="1" smtClean="0">
                        <a:solidFill>
                          <a:schemeClr val="bg1"/>
                        </a:solidFill>
                        <a:latin typeface="Cambria Math" panose="02040503050406030204" pitchFamily="18" charset="0"/>
                        <a:ea typeface="Open Sans"/>
                      </a:rPr>
                      <m:t>(</m:t>
                    </m:r>
                    <m:r>
                      <a:rPr lang="vi-VN" altLang="en-US" sz="4000" i="1" smtClean="0">
                        <a:solidFill>
                          <a:schemeClr val="bg1"/>
                        </a:solidFill>
                        <a:latin typeface="Cambria Math" panose="02040503050406030204" pitchFamily="18" charset="0"/>
                        <a:ea typeface="Open Sans"/>
                      </a:rPr>
                      <m:t>𝐵</m:t>
                    </m:r>
                    <m:r>
                      <a:rPr lang="vi-VN" altLang="en-US" sz="4000" i="1" smtClean="0">
                        <a:solidFill>
                          <a:schemeClr val="bg1"/>
                        </a:solidFill>
                        <a:latin typeface="Cambria Math" panose="02040503050406030204" pitchFamily="18" charset="0"/>
                        <a:ea typeface="Open Sans"/>
                      </a:rPr>
                      <m:t>) </m:t>
                    </m:r>
                  </m:oMath>
                </a14:m>
                <a:r>
                  <a:rPr lang="vi-VN" altLang="en-US" sz="4000">
                    <a:solidFill>
                      <a:schemeClr val="bg1"/>
                    </a:solidFill>
                    <a:ea typeface="Open Sans"/>
                  </a:rPr>
                  <a:t>và </a:t>
                </a:r>
                <a14:m>
                  <m:oMath xmlns:m="http://schemas.openxmlformats.org/officeDocument/2006/math">
                    <m:r>
                      <a:rPr lang="vi-VN" altLang="en-US" sz="4000" i="1" smtClean="0">
                        <a:solidFill>
                          <a:schemeClr val="bg1"/>
                        </a:solidFill>
                        <a:latin typeface="Cambria Math" panose="02040503050406030204" pitchFamily="18" charset="0"/>
                        <a:ea typeface="Open Sans"/>
                      </a:rPr>
                      <m:t>𝑃</m:t>
                    </m:r>
                    <m:r>
                      <a:rPr lang="vi-VN" altLang="en-US" sz="4000" i="1" smtClean="0">
                        <a:solidFill>
                          <a:schemeClr val="bg1"/>
                        </a:solidFill>
                        <a:latin typeface="Cambria Math" panose="02040503050406030204" pitchFamily="18" charset="0"/>
                        <a:ea typeface="Open Sans"/>
                      </a:rPr>
                      <m:t>(</m:t>
                    </m:r>
                    <m:r>
                      <a:rPr lang="vi-VN" altLang="en-US" sz="4000" i="1" smtClean="0">
                        <a:solidFill>
                          <a:schemeClr val="bg1"/>
                        </a:solidFill>
                        <a:latin typeface="Cambria Math" panose="02040503050406030204" pitchFamily="18" charset="0"/>
                        <a:ea typeface="Open Sans"/>
                      </a:rPr>
                      <m:t>𝐴𝐵</m:t>
                    </m:r>
                    <m:r>
                      <a:rPr lang="vi-VN" altLang="en-US" sz="4000" i="1" smtClean="0">
                        <a:solidFill>
                          <a:schemeClr val="bg1"/>
                        </a:solidFill>
                        <a:latin typeface="Cambria Math" panose="02040503050406030204" pitchFamily="18" charset="0"/>
                        <a:ea typeface="Open Sans"/>
                      </a:rPr>
                      <m:t>).</m:t>
                    </m:r>
                  </m:oMath>
                </a14:m>
                <a:endParaRPr lang="vi-VN" altLang="en-US" sz="4000">
                  <a:solidFill>
                    <a:schemeClr val="bg1"/>
                  </a:solidFill>
                  <a:ea typeface="Open Sans"/>
                </a:endParaRPr>
              </a:p>
              <a:p>
                <a:pPr lvl="0" algn="just">
                  <a:lnSpc>
                    <a:spcPct val="150000"/>
                  </a:lnSpc>
                </a:pPr>
                <a:r>
                  <a:rPr lang="vi-VN" altLang="en-US" sz="4000">
                    <a:solidFill>
                      <a:schemeClr val="bg1"/>
                    </a:solidFill>
                    <a:ea typeface="Open Sans"/>
                  </a:rPr>
                  <a:t>b) So sánh </a:t>
                </a:r>
                <a14:m>
                  <m:oMath xmlns:m="http://schemas.openxmlformats.org/officeDocument/2006/math">
                    <m:r>
                      <a:rPr lang="vi-VN" altLang="en-US" sz="4000" i="1" smtClean="0">
                        <a:solidFill>
                          <a:schemeClr val="bg1"/>
                        </a:solidFill>
                        <a:latin typeface="Cambria Math" panose="02040503050406030204" pitchFamily="18" charset="0"/>
                        <a:ea typeface="Open Sans"/>
                      </a:rPr>
                      <m:t>𝑃</m:t>
                    </m:r>
                    <m:r>
                      <a:rPr lang="vi-VN" altLang="en-US" sz="4000" i="1" smtClean="0">
                        <a:solidFill>
                          <a:schemeClr val="bg1"/>
                        </a:solidFill>
                        <a:latin typeface="Cambria Math" panose="02040503050406030204" pitchFamily="18" charset="0"/>
                        <a:ea typeface="Open Sans"/>
                      </a:rPr>
                      <m:t>(</m:t>
                    </m:r>
                    <m:r>
                      <a:rPr lang="vi-VN" altLang="en-US" sz="4000" i="1" smtClean="0">
                        <a:solidFill>
                          <a:schemeClr val="bg1"/>
                        </a:solidFill>
                        <a:latin typeface="Cambria Math" panose="02040503050406030204" pitchFamily="18" charset="0"/>
                        <a:ea typeface="Open Sans"/>
                      </a:rPr>
                      <m:t>𝐴𝐵</m:t>
                    </m:r>
                    <m:r>
                      <a:rPr lang="vi-VN" altLang="en-US" sz="4000" i="1" smtClean="0">
                        <a:solidFill>
                          <a:schemeClr val="bg1"/>
                        </a:solidFill>
                        <a:latin typeface="Cambria Math" panose="02040503050406030204" pitchFamily="18" charset="0"/>
                        <a:ea typeface="Open Sans"/>
                      </a:rPr>
                      <m:t>)</m:t>
                    </m:r>
                  </m:oMath>
                </a14:m>
                <a:r>
                  <a:rPr lang="vi-VN" altLang="en-US" sz="4000">
                    <a:solidFill>
                      <a:schemeClr val="bg1"/>
                    </a:solidFill>
                    <a:ea typeface="Open Sans"/>
                  </a:rPr>
                  <a:t> và </a:t>
                </a:r>
                <a14:m>
                  <m:oMath xmlns:m="http://schemas.openxmlformats.org/officeDocument/2006/math">
                    <m:r>
                      <a:rPr lang="vi-VN" altLang="en-US" sz="4000" i="1" smtClean="0">
                        <a:solidFill>
                          <a:schemeClr val="bg1"/>
                        </a:solidFill>
                        <a:latin typeface="Cambria Math" panose="02040503050406030204" pitchFamily="18" charset="0"/>
                        <a:ea typeface="Open Sans"/>
                      </a:rPr>
                      <m:t>𝑃</m:t>
                    </m:r>
                    <m:r>
                      <a:rPr lang="vi-VN" altLang="en-US" sz="4000" i="1" smtClean="0">
                        <a:solidFill>
                          <a:schemeClr val="bg1"/>
                        </a:solidFill>
                        <a:latin typeface="Cambria Math" panose="02040503050406030204" pitchFamily="18" charset="0"/>
                        <a:ea typeface="Open Sans"/>
                      </a:rPr>
                      <m:t>(</m:t>
                    </m:r>
                    <m:r>
                      <a:rPr lang="vi-VN" altLang="en-US" sz="4000" i="1" smtClean="0">
                        <a:solidFill>
                          <a:schemeClr val="bg1"/>
                        </a:solidFill>
                        <a:latin typeface="Cambria Math" panose="02040503050406030204" pitchFamily="18" charset="0"/>
                        <a:ea typeface="Open Sans"/>
                      </a:rPr>
                      <m:t>𝐴</m:t>
                    </m:r>
                    <m:r>
                      <a:rPr lang="vi-VN" altLang="en-US" sz="4000" i="1" smtClean="0">
                        <a:solidFill>
                          <a:schemeClr val="bg1"/>
                        </a:solidFill>
                        <a:latin typeface="Cambria Math" panose="02040503050406030204" pitchFamily="18" charset="0"/>
                        <a:ea typeface="Open Sans"/>
                      </a:rPr>
                      <m:t>) . </m:t>
                    </m:r>
                    <m:r>
                      <a:rPr lang="vi-VN" altLang="en-US" sz="4000" i="1" smtClean="0">
                        <a:solidFill>
                          <a:schemeClr val="bg1"/>
                        </a:solidFill>
                        <a:latin typeface="Cambria Math" panose="02040503050406030204" pitchFamily="18" charset="0"/>
                        <a:ea typeface="Open Sans"/>
                      </a:rPr>
                      <m:t>𝑃</m:t>
                    </m:r>
                    <m:r>
                      <a:rPr lang="vi-VN" altLang="en-US" sz="4000" i="1" smtClean="0">
                        <a:solidFill>
                          <a:schemeClr val="bg1"/>
                        </a:solidFill>
                        <a:latin typeface="Cambria Math" panose="02040503050406030204" pitchFamily="18" charset="0"/>
                        <a:ea typeface="Open Sans"/>
                      </a:rPr>
                      <m:t>(</m:t>
                    </m:r>
                    <m:r>
                      <a:rPr lang="vi-VN" altLang="en-US" sz="4000" i="1" smtClean="0">
                        <a:solidFill>
                          <a:schemeClr val="bg1"/>
                        </a:solidFill>
                        <a:latin typeface="Cambria Math" panose="02040503050406030204" pitchFamily="18" charset="0"/>
                        <a:ea typeface="Open Sans"/>
                      </a:rPr>
                      <m:t>𝐵</m:t>
                    </m:r>
                    <m:r>
                      <a:rPr lang="vi-VN" altLang="en-US" sz="4000" i="1" smtClean="0">
                        <a:solidFill>
                          <a:schemeClr val="bg1"/>
                        </a:solidFill>
                        <a:latin typeface="Cambria Math" panose="02040503050406030204" pitchFamily="18" charset="0"/>
                        <a:ea typeface="Open Sans"/>
                      </a:rPr>
                      <m:t>).</m:t>
                    </m:r>
                  </m:oMath>
                </a14:m>
                <a:endParaRPr kumimoji="0" lang="en-US" altLang="en-US" sz="4000" b="0" i="0" u="none" strike="noStrike" cap="none" normalizeH="0" baseline="0" smtClean="0">
                  <a:ln>
                    <a:noFill/>
                  </a:ln>
                  <a:solidFill>
                    <a:schemeClr val="bg1"/>
                  </a:solidFill>
                  <a:effectLst/>
                  <a:latin typeface="Arial" panose="020B0604020202020204" pitchFamily="34" charset="0"/>
                </a:endParaRPr>
              </a:p>
            </p:txBody>
          </p:sp>
        </mc:Choice>
        <mc:Fallback>
          <p:sp>
            <p:nvSpPr>
              <p:cNvPr id="20" name="Rectangle 1"/>
              <p:cNvSpPr>
                <a:spLocks noRot="1" noChangeAspect="1" noMove="1" noResize="1" noEditPoints="1" noAdjustHandles="1" noChangeArrowheads="1" noChangeShapeType="1" noTextEdit="1"/>
              </p:cNvSpPr>
              <p:nvPr/>
            </p:nvSpPr>
            <p:spPr bwMode="auto">
              <a:xfrm>
                <a:off x="1159693" y="952500"/>
                <a:ext cx="16061507" cy="8402300"/>
              </a:xfrm>
              <a:prstGeom prst="rect">
                <a:avLst/>
              </a:prstGeom>
              <a:blipFill>
                <a:blip r:embed="rId12"/>
                <a:stretch>
                  <a:fillRect l="-1328" r="-1366" b="-130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6" name="Picture 5"/>
          <p:cNvPicPr>
            <a:picLocks noChangeAspect="1"/>
          </p:cNvPicPr>
          <p:nvPr/>
        </p:nvPicPr>
        <p:blipFill>
          <a:blip r:embed="rId13"/>
          <a:stretch>
            <a:fillRect/>
          </a:stretch>
        </p:blipFill>
        <p:spPr>
          <a:xfrm>
            <a:off x="15087600" y="6524029"/>
            <a:ext cx="2321951" cy="29383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1333878">
            <a:off x="194073" y="5475680"/>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21" name="Rectangle 20"/>
          <p:cNvSpPr/>
          <p:nvPr/>
        </p:nvSpPr>
        <p:spPr>
          <a:xfrm>
            <a:off x="1643095" y="1138893"/>
            <a:ext cx="1154483"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4000" b="1" i="1" u="sng" strike="noStrike" kern="1200" cap="none" spc="0" normalizeH="0" baseline="0" noProof="0" smtClean="0">
                <a:ln>
                  <a:noFill/>
                </a:ln>
                <a:solidFill>
                  <a:srgbClr val="FFFF00"/>
                </a:solidFill>
                <a:effectLst/>
                <a:uLnTx/>
                <a:uFillTx/>
                <a:latin typeface="Arial" panose="020B0604020202020204" pitchFamily="34" charset="0"/>
                <a:ea typeface="+mn-ea"/>
                <a:cs typeface="Arial"/>
                <a:sym typeface="Arial"/>
              </a:rPr>
              <a:t>Giải</a:t>
            </a:r>
            <a:endParaRPr kumimoji="0" lang="en-US" sz="4000" b="1" i="1" u="sng" strike="noStrike" kern="1200" cap="none" spc="0" normalizeH="0" baseline="0" noProof="0" dirty="0">
              <a:ln>
                <a:noFill/>
              </a:ln>
              <a:solidFill>
                <a:srgbClr val="FFFF00"/>
              </a:solidFill>
              <a:effectLst/>
              <a:uLnTx/>
              <a:uFillTx/>
              <a:latin typeface="Calibri"/>
              <a:ea typeface="+mn-ea"/>
              <a:cs typeface="Arial"/>
              <a:sym typeface="Arial"/>
            </a:endParaRPr>
          </a:p>
        </p:txBody>
      </p:sp>
      <p:pic>
        <p:nvPicPr>
          <p:cNvPr id="23" name="Picture 22"/>
          <p:cNvPicPr>
            <a:picLocks noChangeAspect="1"/>
          </p:cNvPicPr>
          <p:nvPr/>
        </p:nvPicPr>
        <p:blipFill>
          <a:blip r:embed="rId12"/>
          <a:stretch>
            <a:fillRect/>
          </a:stretch>
        </p:blipFill>
        <p:spPr>
          <a:xfrm>
            <a:off x="16383000" y="1028700"/>
            <a:ext cx="878162" cy="1261190"/>
          </a:xfrm>
          <a:prstGeom prst="rect">
            <a:avLst/>
          </a:prstGeom>
        </p:spPr>
      </p:pic>
      <p:pic>
        <p:nvPicPr>
          <p:cNvPr id="6" name="Picture 5"/>
          <p:cNvPicPr>
            <a:picLocks noChangeAspect="1"/>
          </p:cNvPicPr>
          <p:nvPr/>
        </p:nvPicPr>
        <p:blipFill>
          <a:blip r:embed="rId13"/>
          <a:stretch>
            <a:fillRect/>
          </a:stretch>
        </p:blipFill>
        <p:spPr>
          <a:xfrm>
            <a:off x="15349653" y="6972300"/>
            <a:ext cx="1907498" cy="2413850"/>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3984452" y="1229730"/>
                <a:ext cx="9807748" cy="7952370"/>
              </a:xfrm>
              <a:prstGeom prst="rect">
                <a:avLst/>
              </a:prstGeom>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US" sz="4000" b="0" i="1" kern="10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4000" b="0" i="1" kern="10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a:rPr lang="en-US" sz="4000" i="1" kern="10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num>
                        <m:den>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m:t>
                          </m:r>
                        </m:den>
                      </m:f>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8</m:t>
                          </m:r>
                        </m:den>
                      </m:f>
                    </m:oMath>
                  </m:oMathPara>
                </a14:m>
                <a:endParaRPr lang="en-US" sz="40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4000" kern="1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Tính </a:t>
                </a:r>
                <a14:m>
                  <m:oMath xmlns:m="http://schemas.openxmlformats.org/officeDocument/2006/math">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e>
                    </m:d>
                  </m:oMath>
                </a14:m>
                <a:endParaRPr lang="en-US" sz="40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𝑛</m:t>
                      </m:r>
                      <m:d>
                        <m:dPr>
                          <m:ctrlP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𝛺</m:t>
                          </m:r>
                        </m:e>
                      </m:d>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8</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80</m:t>
                      </m:r>
                      <m:r>
                        <a:rPr lang="en-US" sz="4000" b="0" i="0" kern="1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𝑛</m:t>
                      </m:r>
                      <m:d>
                        <m:dPr>
                          <m:ctrlP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e>
                      </m:d>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42</m:t>
                      </m:r>
                    </m:oMath>
                  </m:oMathPara>
                </a14:m>
                <a:endParaRPr lang="en-US" sz="40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nl-NL"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nl-NL"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m:t>
                          </m:r>
                        </m:e>
                      </m:d>
                      <m:r>
                        <a:rPr lang="nl-NL"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42</m:t>
                          </m:r>
                        </m:num>
                        <m:den>
                          <m:r>
                            <a:rPr lang="nl-NL"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80</m:t>
                          </m:r>
                        </m:den>
                      </m:f>
                      <m:r>
                        <a:rPr lang="nl-NL"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en-US" sz="4000" b="0" i="1" kern="1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𝑏</m:t>
                      </m:r>
                      <m:r>
                        <a:rPr lang="en-US" sz="4000" b="0" i="1" kern="1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nl-NL"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nl-NL"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nl-NL"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21</m:t>
                          </m:r>
                        </m:num>
                        <m:den>
                          <m:r>
                            <a:rPr lang="nl-NL"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40</m:t>
                          </m:r>
                        </m:den>
                      </m:f>
                      <m:r>
                        <a:rPr lang="nl-NL"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40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nl-NL" sz="4000" kern="100">
                    <a:solidFill>
                      <a:schemeClr val="bg1"/>
                    </a:solidFill>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 </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984452" y="1229730"/>
                <a:ext cx="9807748" cy="7952370"/>
              </a:xfrm>
              <a:prstGeom prst="rect">
                <a:avLst/>
              </a:prstGeom>
              <a:blipFill>
                <a:blip r:embed="rId14"/>
                <a:stretch>
                  <a:fillRect l="-2237" b="-2377"/>
                </a:stretch>
              </a:blipFill>
            </p:spPr>
            <p:txBody>
              <a:bodyPr/>
              <a:lstStyle/>
              <a:p>
                <a:r>
                  <a:rPr lang="en-US">
                    <a:noFill/>
                  </a:rPr>
                  <a:t> </a:t>
                </a:r>
              </a:p>
            </p:txBody>
          </p:sp>
        </mc:Fallback>
      </mc:AlternateContent>
    </p:spTree>
    <p:extLst>
      <p:ext uri="{BB962C8B-B14F-4D97-AF65-F5344CB8AC3E}">
        <p14:creationId xmlns:p14="http://schemas.microsoft.com/office/powerpoint/2010/main" val="4290200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8" name="Group 27"/>
          <p:cNvGrpSpPr/>
          <p:nvPr/>
        </p:nvGrpSpPr>
        <p:grpSpPr>
          <a:xfrm>
            <a:off x="5970647" y="800100"/>
            <a:ext cx="6248400" cy="1305877"/>
            <a:chOff x="5966088" y="918783"/>
            <a:chExt cx="6537007" cy="1305877"/>
          </a:xfrm>
        </p:grpSpPr>
        <p:grpSp>
          <p:nvGrpSpPr>
            <p:cNvPr id="10" name="Group 10"/>
            <p:cNvGrpSpPr/>
            <p:nvPr/>
          </p:nvGrpSpPr>
          <p:grpSpPr>
            <a:xfrm>
              <a:off x="5966088" y="918783"/>
              <a:ext cx="6537007" cy="1305877"/>
              <a:chOff x="0" y="0"/>
              <a:chExt cx="1721681" cy="343935"/>
            </a:xfrm>
          </p:grpSpPr>
          <p:sp>
            <p:nvSpPr>
              <p:cNvPr id="11" name="Freeform 11"/>
              <p:cNvSpPr/>
              <p:nvPr/>
            </p:nvSpPr>
            <p:spPr>
              <a:xfrm>
                <a:off x="0" y="0"/>
                <a:ext cx="1721681" cy="343935"/>
              </a:xfrm>
              <a:custGeom>
                <a:avLst/>
                <a:gdLst/>
                <a:ahLst/>
                <a:cxnLst/>
                <a:rect l="l" t="t" r="r" b="b"/>
                <a:pathLst>
                  <a:path w="1721681" h="343935">
                    <a:moveTo>
                      <a:pt x="60400" y="0"/>
                    </a:moveTo>
                    <a:lnTo>
                      <a:pt x="1661281" y="0"/>
                    </a:lnTo>
                    <a:cubicBezTo>
                      <a:pt x="1694639" y="0"/>
                      <a:pt x="1721681" y="27042"/>
                      <a:pt x="1721681" y="60400"/>
                    </a:cubicBezTo>
                    <a:lnTo>
                      <a:pt x="1721681" y="283534"/>
                    </a:lnTo>
                    <a:cubicBezTo>
                      <a:pt x="1721681" y="316893"/>
                      <a:pt x="1694639" y="343935"/>
                      <a:pt x="1661281" y="343935"/>
                    </a:cubicBezTo>
                    <a:lnTo>
                      <a:pt x="60400" y="343935"/>
                    </a:lnTo>
                    <a:cubicBezTo>
                      <a:pt x="27042" y="343935"/>
                      <a:pt x="0" y="316893"/>
                      <a:pt x="0" y="283534"/>
                    </a:cubicBezTo>
                    <a:lnTo>
                      <a:pt x="0" y="60400"/>
                    </a:lnTo>
                    <a:cubicBezTo>
                      <a:pt x="0" y="27042"/>
                      <a:pt x="27042" y="0"/>
                      <a:pt x="60400" y="0"/>
                    </a:cubicBezTo>
                    <a:close/>
                  </a:path>
                </a:pathLst>
              </a:custGeom>
              <a:solidFill>
                <a:srgbClr val="495324"/>
              </a:solidFill>
              <a:ln w="38100" cap="rnd">
                <a:solidFill>
                  <a:srgbClr val="495324"/>
                </a:solidFill>
                <a:prstDash val="solid"/>
                <a:round/>
              </a:ln>
            </p:spPr>
          </p:sp>
          <p:sp>
            <p:nvSpPr>
              <p:cNvPr id="12" name="TextBox 12"/>
              <p:cNvSpPr txBox="1"/>
              <p:nvPr/>
            </p:nvSpPr>
            <p:spPr>
              <a:xfrm>
                <a:off x="0" y="-47625"/>
                <a:ext cx="1721681" cy="39156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6615171" y="1298385"/>
              <a:ext cx="5233543" cy="756617"/>
            </a:xfrm>
            <a:prstGeom prst="rect">
              <a:avLst/>
            </a:prstGeom>
          </p:spPr>
          <p:txBody>
            <a:bodyPr wrap="square" lIns="0" tIns="0" rIns="0" bIns="0" rtlCol="0" anchor="t">
              <a:spAutoFit/>
            </a:bodyPr>
            <a:lstStyle/>
            <a:p>
              <a:pPr algn="ctr">
                <a:lnSpc>
                  <a:spcPts val="5915"/>
                </a:lnSpc>
              </a:pPr>
              <a:r>
                <a:rPr lang="en-US" sz="6000" b="1" smtClean="0">
                  <a:solidFill>
                    <a:srgbClr val="FEF3C6"/>
                  </a:solidFill>
                  <a:latin typeface="Arial" panose="020B0604020202020204" pitchFamily="34" charset="0"/>
                  <a:cs typeface="Arial" panose="020B0604020202020204" pitchFamily="34" charset="0"/>
                </a:rPr>
                <a:t>KHÁI NIỆM</a:t>
              </a:r>
              <a:endParaRPr lang="en-US" sz="6000" b="1">
                <a:solidFill>
                  <a:srgbClr val="FEF3C6"/>
                </a:solidFill>
                <a:latin typeface="Arial" panose="020B0604020202020204" pitchFamily="34" charset="0"/>
                <a:cs typeface="Arial" panose="020B0604020202020204" pitchFamily="34" charset="0"/>
              </a:endParaRPr>
            </a:p>
          </p:txBody>
        </p:sp>
      </p:grpSp>
      <p:grpSp>
        <p:nvGrpSpPr>
          <p:cNvPr id="27" name="Group 26"/>
          <p:cNvGrpSpPr/>
          <p:nvPr/>
        </p:nvGrpSpPr>
        <p:grpSpPr>
          <a:xfrm>
            <a:off x="736284" y="2667272"/>
            <a:ext cx="16717128" cy="5372446"/>
            <a:chOff x="1330196" y="2956216"/>
            <a:chExt cx="15914105" cy="5372446"/>
          </a:xfrm>
        </p:grpSpPr>
        <p:grpSp>
          <p:nvGrpSpPr>
            <p:cNvPr id="7" name="Group 7"/>
            <p:cNvGrpSpPr/>
            <p:nvPr/>
          </p:nvGrpSpPr>
          <p:grpSpPr>
            <a:xfrm>
              <a:off x="1330196" y="2956216"/>
              <a:ext cx="15914105" cy="5372446"/>
              <a:chOff x="-75663" y="-47625"/>
              <a:chExt cx="1655807" cy="1541548"/>
            </a:xfrm>
          </p:grpSpPr>
          <p:sp>
            <p:nvSpPr>
              <p:cNvPr id="8" name="Freeform 8"/>
              <p:cNvSpPr/>
              <p:nvPr/>
            </p:nvSpPr>
            <p:spPr>
              <a:xfrm>
                <a:off x="-75663" y="-25568"/>
                <a:ext cx="1655807" cy="1519491"/>
              </a:xfrm>
              <a:custGeom>
                <a:avLst/>
                <a:gdLst/>
                <a:ahLst/>
                <a:cxnLst/>
                <a:rect l="l" t="t" r="r" b="b"/>
                <a:pathLst>
                  <a:path w="1522242" h="1493923">
                    <a:moveTo>
                      <a:pt x="68314" y="0"/>
                    </a:moveTo>
                    <a:lnTo>
                      <a:pt x="1453928" y="0"/>
                    </a:lnTo>
                    <a:cubicBezTo>
                      <a:pt x="1491657" y="0"/>
                      <a:pt x="1522242" y="30585"/>
                      <a:pt x="1522242" y="68314"/>
                    </a:cubicBezTo>
                    <a:lnTo>
                      <a:pt x="1522242" y="1425610"/>
                    </a:lnTo>
                    <a:cubicBezTo>
                      <a:pt x="1522242" y="1463338"/>
                      <a:pt x="1491657" y="1493923"/>
                      <a:pt x="1453928" y="1493923"/>
                    </a:cubicBezTo>
                    <a:lnTo>
                      <a:pt x="68314" y="1493923"/>
                    </a:lnTo>
                    <a:cubicBezTo>
                      <a:pt x="30585" y="1493923"/>
                      <a:pt x="0" y="1463338"/>
                      <a:pt x="0" y="1425610"/>
                    </a:cubicBezTo>
                    <a:lnTo>
                      <a:pt x="0" y="68314"/>
                    </a:lnTo>
                    <a:cubicBezTo>
                      <a:pt x="0" y="30585"/>
                      <a:pt x="30585" y="0"/>
                      <a:pt x="68314" y="0"/>
                    </a:cubicBezTo>
                    <a:close/>
                  </a:path>
                </a:pathLst>
              </a:custGeom>
              <a:solidFill>
                <a:srgbClr val="495324"/>
              </a:solidFill>
              <a:ln w="38100" cap="rnd">
                <a:solidFill>
                  <a:srgbClr val="495324"/>
                </a:solidFill>
                <a:prstDash val="solid"/>
                <a:round/>
              </a:ln>
            </p:spPr>
          </p:sp>
          <p:sp>
            <p:nvSpPr>
              <p:cNvPr id="9" name="TextBox 9"/>
              <p:cNvSpPr txBox="1"/>
              <p:nvPr/>
            </p:nvSpPr>
            <p:spPr>
              <a:xfrm>
                <a:off x="0" y="-47625"/>
                <a:ext cx="1522242" cy="1541548"/>
              </a:xfrm>
              <a:prstGeom prst="rect">
                <a:avLst/>
              </a:prstGeom>
            </p:spPr>
            <p:txBody>
              <a:bodyPr lIns="50800" tIns="50800" rIns="50800" bIns="50800" rtlCol="0" anchor="ctr"/>
              <a:lstStyle/>
              <a:p>
                <a:pPr algn="ctr">
                  <a:lnSpc>
                    <a:spcPts val="2659"/>
                  </a:lnSpc>
                </a:pPr>
                <a:endParaRPr/>
              </a:p>
            </p:txBody>
          </p:sp>
        </p:grpSp>
        <mc:AlternateContent xmlns:mc="http://schemas.openxmlformats.org/markup-compatibility/2006">
          <mc:Choice xmlns:a14="http://schemas.microsoft.com/office/drawing/2010/main" Requires="a14">
            <p:sp>
              <p:nvSpPr>
                <p:cNvPr id="14" name="TextBox 14"/>
                <p:cNvSpPr txBox="1"/>
                <p:nvPr/>
              </p:nvSpPr>
              <p:spPr>
                <a:xfrm>
                  <a:off x="2059147" y="3321349"/>
                  <a:ext cx="14586126" cy="4632037"/>
                </a:xfrm>
                <a:prstGeom prst="rect">
                  <a:avLst/>
                </a:prstGeom>
              </p:spPr>
              <p:txBody>
                <a:bodyPr wrap="square" lIns="0" tIns="0" rIns="0" bIns="0" rtlCol="0" anchor="t">
                  <a:spAutoFit/>
                </a:bodyPr>
                <a:lstStyle/>
                <a:p>
                  <a:pPr>
                    <a:lnSpc>
                      <a:spcPct val="175000"/>
                    </a:lnSpc>
                  </a:pPr>
                  <a:r>
                    <a:rPr lang="en-US" sz="4300" kern="100" smtClean="0">
                      <a:solidFill>
                        <a:srgbClr val="FEF3C6"/>
                      </a:solidFill>
                      <a:latin typeface="Arial" panose="020B0604020202020204" pitchFamily="34" charset="0"/>
                      <a:ea typeface="Calibri" panose="020F0502020204030204" pitchFamily="34" charset="0"/>
                      <a:cs typeface="Arial" panose="020B0604020202020204" pitchFamily="34" charset="0"/>
                    </a:rPr>
                    <a:t>Nếu hai biến cố </a:t>
                  </a:r>
                  <a14:m>
                    <m:oMath xmlns:m="http://schemas.openxmlformats.org/officeDocument/2006/math">
                      <m:r>
                        <a:rPr lang="en-US" sz="4300" i="1"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4300" kern="100">
                      <a:solidFill>
                        <a:srgbClr val="FEF3C6"/>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300" i="1"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4300" kern="100">
                      <a:solidFill>
                        <a:srgbClr val="FEF3C6"/>
                      </a:solidFill>
                      <a:effectLst/>
                      <a:latin typeface="Arial" panose="020B0604020202020204" pitchFamily="34" charset="0"/>
                      <a:ea typeface="Calibri" panose="020F0502020204030204" pitchFamily="34" charset="0"/>
                      <a:cs typeface="Arial" panose="020B0604020202020204" pitchFamily="34" charset="0"/>
                    </a:rPr>
                    <a:t> độc lập với nhau thì</a:t>
                  </a:r>
                </a:p>
                <a:p>
                  <a:pPr>
                    <a:lnSpc>
                      <a:spcPct val="175000"/>
                    </a:lnSpc>
                  </a:pPr>
                  <a14:m>
                    <m:oMathPara xmlns:m="http://schemas.openxmlformats.org/officeDocument/2006/math">
                      <m:oMathParaPr>
                        <m:jc m:val="centerGroup"/>
                      </m:oMathParaPr>
                      <m:oMath xmlns:m="http://schemas.openxmlformats.org/officeDocument/2006/math">
                        <m:r>
                          <a:rPr lang="en-US" sz="4300" i="1"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4300"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4300"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4300"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4300"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4300"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4300"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300" kern="100">
                    <a:solidFill>
                      <a:srgbClr val="FEF3C6"/>
                    </a:solidFill>
                    <a:effectLst/>
                    <a:latin typeface="Arial" panose="020B0604020202020204" pitchFamily="34" charset="0"/>
                    <a:ea typeface="Calibri" panose="020F0502020204030204" pitchFamily="34" charset="0"/>
                    <a:cs typeface="Arial" panose="020B0604020202020204" pitchFamily="34" charset="0"/>
                  </a:endParaRPr>
                </a:p>
                <a:p>
                  <a:pPr>
                    <a:lnSpc>
                      <a:spcPct val="175000"/>
                    </a:lnSpc>
                  </a:pPr>
                  <a:r>
                    <a:rPr lang="en-US" sz="4300" kern="100">
                      <a:solidFill>
                        <a:srgbClr val="FEF3C6"/>
                      </a:solidFill>
                      <a:effectLst/>
                      <a:latin typeface="Arial" panose="020B0604020202020204" pitchFamily="34" charset="0"/>
                      <a:ea typeface="Malgun Gothic" panose="020B0503020000020004" pitchFamily="34" charset="-127"/>
                      <a:cs typeface="Arial" panose="020B0604020202020204" pitchFamily="34" charset="0"/>
                    </a:rPr>
                    <a:t>Công thức này gọi là công thức nhân xác suất cho hai biến cố độc lập.</a:t>
                  </a:r>
                  <a:endParaRPr lang="en-US" sz="4300" kern="100">
                    <a:solidFill>
                      <a:srgbClr val="FEF3C6"/>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4" name="TextBox 14"/>
                <p:cNvSpPr txBox="1">
                  <a:spLocks noRot="1" noChangeAspect="1" noMove="1" noResize="1" noEditPoints="1" noAdjustHandles="1" noChangeArrowheads="1" noChangeShapeType="1" noTextEdit="1"/>
                </p:cNvSpPr>
                <p:nvPr/>
              </p:nvSpPr>
              <p:spPr>
                <a:xfrm>
                  <a:off x="2059147" y="3321349"/>
                  <a:ext cx="14586126" cy="4632037"/>
                </a:xfrm>
                <a:prstGeom prst="rect">
                  <a:avLst/>
                </a:prstGeom>
                <a:blipFill>
                  <a:blip r:embed="rId2"/>
                  <a:stretch>
                    <a:fillRect l="-2148" r="-994" b="-2763"/>
                  </a:stretch>
                </a:blipFill>
              </p:spPr>
              <p:txBody>
                <a:bodyPr/>
                <a:lstStyle/>
                <a:p>
                  <a:r>
                    <a:rPr lang="en-US">
                      <a:noFill/>
                    </a:rPr>
                    <a:t> </a:t>
                  </a:r>
                </a:p>
              </p:txBody>
            </p:sp>
          </mc:Fallback>
        </mc:AlternateContent>
      </p:grpSp>
      <p:sp>
        <p:nvSpPr>
          <p:cNvPr id="31" name="Freeform 15"/>
          <p:cNvSpPr/>
          <p:nvPr/>
        </p:nvSpPr>
        <p:spPr>
          <a:xfrm>
            <a:off x="680002" y="9029700"/>
            <a:ext cx="1640360" cy="650179"/>
          </a:xfrm>
          <a:custGeom>
            <a:avLst/>
            <a:gdLst/>
            <a:ahLst/>
            <a:cxnLst/>
            <a:rect l="l" t="t" r="r" b="b"/>
            <a:pathLst>
              <a:path w="1640360" h="650179">
                <a:moveTo>
                  <a:pt x="0" y="0"/>
                </a:moveTo>
                <a:lnTo>
                  <a:pt x="1640361" y="0"/>
                </a:lnTo>
                <a:lnTo>
                  <a:pt x="1640361" y="650179"/>
                </a:lnTo>
                <a:lnTo>
                  <a:pt x="0" y="650179"/>
                </a:lnTo>
                <a:lnTo>
                  <a:pt x="0" y="0"/>
                </a:lnTo>
                <a:close/>
              </a:path>
            </a:pathLst>
          </a:custGeom>
          <a:blipFill>
            <a:blip r:embed="rId3">
              <a:extLst>
                <a:ext uri="{96DAC541-7B7A-43D3-8B79-37D633B846F1}">
                  <asvg:svgBlip xmlns="" xmlns:asvg="http://schemas.microsoft.com/office/drawing/2016/SVG/main" r:embed="rId14"/>
                </a:ext>
              </a:extLst>
            </a:blip>
            <a:stretch>
              <a:fillRect/>
            </a:stretch>
          </a:blipFill>
        </p:spPr>
      </p:sp>
      <p:pic>
        <p:nvPicPr>
          <p:cNvPr id="18" name="Picture 17"/>
          <p:cNvPicPr>
            <a:picLocks noChangeAspect="1"/>
          </p:cNvPicPr>
          <p:nvPr/>
        </p:nvPicPr>
        <p:blipFill>
          <a:blip r:embed="rId15"/>
          <a:stretch>
            <a:fillRect/>
          </a:stretch>
        </p:blipFill>
        <p:spPr>
          <a:xfrm flipH="1">
            <a:off x="14696596" y="7150461"/>
            <a:ext cx="2756816" cy="26659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4" name="Group 23"/>
          <p:cNvGrpSpPr/>
          <p:nvPr/>
        </p:nvGrpSpPr>
        <p:grpSpPr>
          <a:xfrm>
            <a:off x="363176" y="353390"/>
            <a:ext cx="1828800" cy="1174015"/>
            <a:chOff x="853357" y="718395"/>
            <a:chExt cx="1981200" cy="1174015"/>
          </a:xfrm>
        </p:grpSpPr>
        <p:sp>
          <p:nvSpPr>
            <p:cNvPr id="28" name="TextBox 7"/>
            <p:cNvSpPr txBox="1"/>
            <p:nvPr/>
          </p:nvSpPr>
          <p:spPr>
            <a:xfrm>
              <a:off x="853357" y="718395"/>
              <a:ext cx="1981200" cy="1174015"/>
            </a:xfrm>
            <a:prstGeom prst="rect">
              <a:avLst/>
            </a:prstGeom>
          </p:spPr>
          <p:txBody>
            <a:bodyPr lIns="50800" tIns="50800" rIns="50800" bIns="50800" rtlCol="0" anchor="ctr"/>
            <a:lstStyle/>
            <a:p>
              <a:pPr marL="0" marR="0" lvl="0" indent="0" algn="ctr" defTabSz="914400" rtl="0" eaLnBrk="1" fontAlgn="auto" latinLnBrk="0" hangingPunct="1">
                <a:lnSpc>
                  <a:spcPct val="150000"/>
                </a:lnSpc>
                <a:buClrTx/>
                <a:buSzTx/>
                <a:buFontTx/>
                <a:buNone/>
                <a:tabLst/>
                <a:defRPr/>
              </a:pPr>
              <a:endParaRPr kumimoji="0" sz="38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12"/>
            <p:cNvSpPr txBox="1"/>
            <p:nvPr/>
          </p:nvSpPr>
          <p:spPr>
            <a:xfrm>
              <a:off x="1081696" y="1014536"/>
              <a:ext cx="1554314" cy="768800"/>
            </a:xfrm>
            <a:prstGeom prst="rect">
              <a:avLst/>
            </a:prstGeom>
          </p:spPr>
          <p:txBody>
            <a:bodyPr wrap="square" lIns="0" tIns="0" rIns="0" bIns="0" rtlCol="0" anchor="t">
              <a:spAutoFit/>
            </a:bodyPr>
            <a:lstStyle/>
            <a:p>
              <a:pPr lvl="0" algn="ctr">
                <a:lnSpc>
                  <a:spcPct val="150000"/>
                </a:lnSpc>
              </a:pPr>
              <a:endParaRPr kumimoji="0" lang="en-US" sz="3800" b="1" i="0" u="none" strike="noStrike" kern="1200" cap="none" spc="0" normalizeH="0" baseline="0" noProof="0">
                <a:ln>
                  <a:noFill/>
                </a:ln>
                <a:solidFill>
                  <a:srgbClr val="495324"/>
                </a:solidFill>
                <a:effectLst/>
                <a:uLnTx/>
                <a:uFillTx/>
                <a:latin typeface="Arial" panose="020B0604020202020204" pitchFamily="34" charset="0"/>
                <a:ea typeface="More Sugar Bold"/>
                <a:cs typeface="Arial" panose="020B0604020202020204" pitchFamily="34" charset="0"/>
              </a:endParaRPr>
            </a:p>
          </p:txBody>
        </p:sp>
      </p:grpSp>
      <p:sp>
        <p:nvSpPr>
          <p:cNvPr id="30" name="Rectangle 29"/>
          <p:cNvSpPr/>
          <p:nvPr/>
        </p:nvSpPr>
        <p:spPr>
          <a:xfrm>
            <a:off x="8204666" y="1800441"/>
            <a:ext cx="1826975" cy="875048"/>
          </a:xfrm>
          <a:prstGeom prst="rect">
            <a:avLst/>
          </a:prstGeom>
        </p:spPr>
        <p:txBody>
          <a:bodyPr wrap="none">
            <a:spAutoFit/>
          </a:bodyPr>
          <a:lstStyle/>
          <a:p>
            <a:pPr algn="ctr">
              <a:lnSpc>
                <a:spcPct val="150000"/>
              </a:lnSpc>
              <a:buFont typeface="Arial"/>
              <a:buNone/>
              <a:defRPr/>
            </a:pPr>
            <a:r>
              <a:rPr lang="en-US" sz="3700" b="1" i="1" u="sng" smtClean="0">
                <a:solidFill>
                  <a:srgbClr val="FFFF00"/>
                </a:solidFill>
                <a:latin typeface="Arial" panose="020B0604020202020204" pitchFamily="34" charset="0"/>
                <a:cs typeface="Arial"/>
                <a:sym typeface="Arial"/>
              </a:rPr>
              <a:t>Trả lời:</a:t>
            </a:r>
            <a:endParaRPr lang="en-US" sz="3700" b="1" i="1" u="sng" dirty="0">
              <a:solidFill>
                <a:srgbClr val="FFFF00"/>
              </a:solidFill>
              <a:cs typeface="Arial"/>
              <a:sym typeface="Arial"/>
            </a:endParaRPr>
          </a:p>
        </p:txBody>
      </p:sp>
      <mc:AlternateContent xmlns:mc="http://schemas.openxmlformats.org/markup-compatibility/2006">
        <mc:Choice xmlns:a14="http://schemas.microsoft.com/office/drawing/2010/main" Requires="a14">
          <p:sp>
            <p:nvSpPr>
              <p:cNvPr id="31" name="Rectangle 30"/>
              <p:cNvSpPr/>
              <p:nvPr/>
            </p:nvSpPr>
            <p:spPr>
              <a:xfrm>
                <a:off x="475470" y="2767908"/>
                <a:ext cx="17285368" cy="5431230"/>
              </a:xfrm>
              <a:prstGeom prst="rect">
                <a:avLst/>
              </a:prstGeom>
            </p:spPr>
            <p:txBody>
              <a:bodyPr wrap="square">
                <a:spAutoFit/>
              </a:bodyPr>
              <a:lstStyle/>
              <a:p>
                <a:pPr algn="just">
                  <a:lnSpc>
                    <a:spcPct val="150000"/>
                  </a:lnSpc>
                </a:pPr>
                <a:r>
                  <a:rPr lang="en-US" sz="3700" kern="100" smtClean="0">
                    <a:solidFill>
                      <a:schemeClr val="bg1"/>
                    </a:solidFill>
                    <a:latin typeface="Arial" panose="020B0604020202020204" pitchFamily="34" charset="0"/>
                    <a:ea typeface="Times New Roman" panose="02020603050405020304" pitchFamily="18" charset="0"/>
                    <a:cs typeface="Arial" panose="020B0604020202020204" pitchFamily="34" charset="0"/>
                  </a:rPr>
                  <a:t>Nếu A xảy ra, tức là bạn Long lấy được quả bóng màu trắng từ hộp I, thì </a:t>
                </a:r>
                <a14:m>
                  <m:oMath xmlns:m="http://schemas.openxmlformats.org/officeDocument/2006/math">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8</m:t>
                        </m:r>
                      </m:den>
                    </m:f>
                  </m:oMath>
                </a14:m>
                <a:endPar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700" kern="100">
                    <a:solidFill>
                      <a:schemeClr val="bg1"/>
                    </a:solidFill>
                    <a:effectLst/>
                    <a:latin typeface="Arial" panose="020B0604020202020204" pitchFamily="34" charset="0"/>
                    <a:ea typeface="Times New Roman" panose="02020603050405020304" pitchFamily="18" charset="0"/>
                    <a:cs typeface="Arial" panose="020B0604020202020204" pitchFamily="34" charset="0"/>
                  </a:rPr>
                  <a:t>Nếu A không xảy ra, tức là bạn Long lấy được quả bóng màu đen từ hộp I, thì </a:t>
                </a:r>
                <a14:m>
                  <m:oMath xmlns:m="http://schemas.openxmlformats.org/officeDocument/2006/math">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8</m:t>
                        </m:r>
                      </m:den>
                    </m:f>
                  </m:oMath>
                </a14:m>
                <a:endPar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700" kern="1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Tương </a:t>
                </a:r>
                <a:r>
                  <a:rPr lang="en-US" sz="3700" kern="100">
                    <a:solidFill>
                      <a:schemeClr val="bg1"/>
                    </a:solidFill>
                    <a:effectLst/>
                    <a:latin typeface="Arial" panose="020B0604020202020204" pitchFamily="34" charset="0"/>
                    <a:ea typeface="Times New Roman" panose="02020603050405020304" pitchFamily="18" charset="0"/>
                    <a:cs typeface="Arial" panose="020B0604020202020204" pitchFamily="34" charset="0"/>
                  </a:rPr>
                  <a:t>tự, biến cố B xảy ra hay không ta đều có </a:t>
                </a:r>
                <a14:m>
                  <m:oMath xmlns:m="http://schemas.openxmlformats.org/officeDocument/2006/math">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num>
                      <m:den>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en-US" sz="3700" kern="1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3700" kern="1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Vậy </a:t>
                </a:r>
                <a:r>
                  <a:rPr lang="en-US" sz="3700" kern="100">
                    <a:solidFill>
                      <a:schemeClr val="bg1"/>
                    </a:solidFill>
                    <a:effectLst/>
                    <a:latin typeface="Arial" panose="020B0604020202020204" pitchFamily="34" charset="0"/>
                    <a:ea typeface="Times New Roman" panose="02020603050405020304" pitchFamily="18" charset="0"/>
                    <a:cs typeface="Arial" panose="020B0604020202020204" pitchFamily="34" charset="0"/>
                  </a:rPr>
                  <a:t>hai biến cố A và B độc lập.</a:t>
                </a:r>
                <a:endPar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475470" y="2767908"/>
                <a:ext cx="17285368" cy="5431230"/>
              </a:xfrm>
              <a:prstGeom prst="rect">
                <a:avLst/>
              </a:prstGeom>
              <a:blipFill>
                <a:blip r:embed="rId2"/>
                <a:stretch>
                  <a:fillRect l="-1128" r="-1058" b="-1459"/>
                </a:stretch>
              </a:blipFill>
            </p:spPr>
            <p:txBody>
              <a:bodyPr/>
              <a:lstStyle/>
              <a:p>
                <a:r>
                  <a:rPr lang="en-US">
                    <a:noFill/>
                  </a:rPr>
                  <a:t> </a:t>
                </a:r>
              </a:p>
            </p:txBody>
          </p:sp>
        </mc:Fallback>
      </mc:AlternateContent>
      <p:pic>
        <p:nvPicPr>
          <p:cNvPr id="32" name="Picture 31"/>
          <p:cNvPicPr>
            <a:picLocks noChangeAspect="1"/>
          </p:cNvPicPr>
          <p:nvPr/>
        </p:nvPicPr>
        <p:blipFill>
          <a:blip r:embed="rId3"/>
          <a:stretch>
            <a:fillRect/>
          </a:stretch>
        </p:blipFill>
        <p:spPr>
          <a:xfrm>
            <a:off x="1070215" y="420812"/>
            <a:ext cx="1121761" cy="1859441"/>
          </a:xfrm>
          <a:prstGeom prst="rect">
            <a:avLst/>
          </a:prstGeom>
        </p:spPr>
      </p:pic>
      <mc:AlternateContent xmlns:mc="http://schemas.openxmlformats.org/markup-compatibility/2006">
        <mc:Choice xmlns:a14="http://schemas.microsoft.com/office/drawing/2010/main" Requires="a14">
          <p:sp>
            <p:nvSpPr>
              <p:cNvPr id="15" name="Rectangle 14"/>
              <p:cNvSpPr/>
              <p:nvPr/>
            </p:nvSpPr>
            <p:spPr>
              <a:xfrm>
                <a:off x="430850" y="8769087"/>
                <a:ext cx="17374605" cy="946413"/>
              </a:xfrm>
              <a:prstGeom prst="rect">
                <a:avLst/>
              </a:prstGeom>
              <a:solidFill>
                <a:srgbClr val="FEF3C6"/>
              </a:solidFill>
              <a:ln>
                <a:solidFill>
                  <a:srgbClr val="FEF3C6"/>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spcAft>
                    <a:spcPts val="800"/>
                  </a:spcAft>
                  <a:tabLst>
                    <a:tab pos="361950" algn="l"/>
                  </a:tabLst>
                </a:pPr>
                <a:r>
                  <a:rPr lang="da-DK" sz="3700" b="1">
                    <a:solidFill>
                      <a:srgbClr val="C00000"/>
                    </a:solidFill>
                    <a:latin typeface="Arial" panose="020B0604020202020204" pitchFamily="34" charset="0"/>
                    <a:ea typeface="Dotum" panose="020B0600000101010101" pitchFamily="34" charset="-127"/>
                    <a:cs typeface="Arial" panose="020B0604020202020204" pitchFamily="34" charset="0"/>
                  </a:rPr>
                  <a:t>Chú ý. </a:t>
                </a:r>
                <a:r>
                  <a:rPr lang="en-US" sz="3700" kern="100" smtClean="0">
                    <a:latin typeface="Arial" panose="020B0604020202020204" pitchFamily="34" charset="0"/>
                    <a:ea typeface="Calibri" panose="020F0502020204030204" pitchFamily="34" charset="0"/>
                    <a:cs typeface="Arial" panose="020B0604020202020204" pitchFamily="34" charset="0"/>
                  </a:rPr>
                  <a:t>Với </a:t>
                </a:r>
                <a:r>
                  <a:rPr lang="en-US" sz="3700" kern="100">
                    <a:latin typeface="Arial" panose="020B0604020202020204" pitchFamily="34" charset="0"/>
                    <a:ea typeface="Calibri" panose="020F0502020204030204" pitchFamily="34" charset="0"/>
                    <a:cs typeface="Arial" panose="020B0604020202020204" pitchFamily="34" charset="0"/>
                  </a:rPr>
                  <a:t>hai biến cố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7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700" kern="100">
                    <a:effectLst/>
                    <a:latin typeface="Arial" panose="020B0604020202020204" pitchFamily="34" charset="0"/>
                    <a:ea typeface="Calibri" panose="020F0502020204030204" pitchFamily="34" charset="0"/>
                    <a:cs typeface="Arial" panose="020B0604020202020204" pitchFamily="34" charset="0"/>
                  </a:rPr>
                  <a:t>, nếu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𝐴𝐵</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700" kern="100">
                    <a:effectLst/>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7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700" kern="100">
                    <a:effectLst/>
                    <a:latin typeface="Arial" panose="020B0604020202020204" pitchFamily="34" charset="0"/>
                    <a:ea typeface="Calibri" panose="020F0502020204030204" pitchFamily="34" charset="0"/>
                    <a:cs typeface="Arial" panose="020B0604020202020204" pitchFamily="34" charset="0"/>
                  </a:rPr>
                  <a:t> không độc lập.</a:t>
                </a:r>
              </a:p>
            </p:txBody>
          </p:sp>
        </mc:Choice>
        <mc:Fallback>
          <p:sp>
            <p:nvSpPr>
              <p:cNvPr id="15" name="Rectangle 14"/>
              <p:cNvSpPr>
                <a:spLocks noRot="1" noChangeAspect="1" noMove="1" noResize="1" noEditPoints="1" noAdjustHandles="1" noChangeArrowheads="1" noChangeShapeType="1" noTextEdit="1"/>
              </p:cNvSpPr>
              <p:nvPr/>
            </p:nvSpPr>
            <p:spPr>
              <a:xfrm>
                <a:off x="430850" y="8769087"/>
                <a:ext cx="17374605" cy="946413"/>
              </a:xfrm>
              <a:prstGeom prst="rect">
                <a:avLst/>
              </a:prstGeom>
              <a:blipFill>
                <a:blip r:embed="rId4"/>
                <a:stretch>
                  <a:fillRect b="-10625"/>
                </a:stretch>
              </a:blipFill>
              <a:ln>
                <a:solidFill>
                  <a:srgbClr val="FEF3C6"/>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2694086" y="632784"/>
                <a:ext cx="14645254" cy="946413"/>
              </a:xfrm>
              <a:prstGeom prst="rect">
                <a:avLst/>
              </a:prstGeom>
            </p:spPr>
            <p:txBody>
              <a:bodyPr wrap="square">
                <a:spAutoFit/>
              </a:bodyPr>
              <a:lstStyle/>
              <a:p>
                <a:pPr lvl="0">
                  <a:lnSpc>
                    <a:spcPct val="150000"/>
                  </a:lnSpc>
                </a:pPr>
                <a:r>
                  <a:rPr lang="en-US" sz="3700">
                    <a:solidFill>
                      <a:schemeClr val="bg1"/>
                    </a:solidFill>
                    <a:latin typeface="Arial" panose="020B0604020202020204" pitchFamily="34" charset="0"/>
                    <a:ea typeface="More Sugar Bold"/>
                    <a:cs typeface="Arial" panose="020B0604020202020204" pitchFamily="34" charset="0"/>
                  </a:rPr>
                  <a:t>Hai biến cố </a:t>
                </a:r>
                <a14:m>
                  <m:oMath xmlns:m="http://schemas.openxmlformats.org/officeDocument/2006/math">
                    <m:r>
                      <a:rPr lang="en-US" sz="3700" i="1" smtClean="0">
                        <a:solidFill>
                          <a:schemeClr val="bg1"/>
                        </a:solidFill>
                        <a:latin typeface="Cambria Math" panose="02040503050406030204" pitchFamily="18" charset="0"/>
                        <a:ea typeface="More Sugar Bold"/>
                        <a:cs typeface="Arial" panose="020B0604020202020204" pitchFamily="34" charset="0"/>
                      </a:rPr>
                      <m:t>𝐴</m:t>
                    </m:r>
                  </m:oMath>
                </a14:m>
                <a:r>
                  <a:rPr lang="en-US" sz="3700">
                    <a:solidFill>
                      <a:schemeClr val="bg1"/>
                    </a:solidFill>
                    <a:latin typeface="Arial" panose="020B0604020202020204" pitchFamily="34" charset="0"/>
                    <a:ea typeface="More Sugar Bold"/>
                    <a:cs typeface="Arial" panose="020B0604020202020204" pitchFamily="34" charset="0"/>
                  </a:rPr>
                  <a:t> và </a:t>
                </a:r>
                <a14:m>
                  <m:oMath xmlns:m="http://schemas.openxmlformats.org/officeDocument/2006/math">
                    <m:r>
                      <a:rPr lang="en-US" sz="3700" i="1" smtClean="0">
                        <a:solidFill>
                          <a:schemeClr val="bg1"/>
                        </a:solidFill>
                        <a:latin typeface="Cambria Math" panose="02040503050406030204" pitchFamily="18" charset="0"/>
                        <a:ea typeface="More Sugar Bold"/>
                        <a:cs typeface="Arial" panose="020B0604020202020204" pitchFamily="34" charset="0"/>
                      </a:rPr>
                      <m:t>𝐵</m:t>
                    </m:r>
                  </m:oMath>
                </a14:m>
                <a:r>
                  <a:rPr lang="en-US" sz="3700">
                    <a:solidFill>
                      <a:schemeClr val="bg1"/>
                    </a:solidFill>
                    <a:latin typeface="Arial" panose="020B0604020202020204" pitchFamily="34" charset="0"/>
                    <a:ea typeface="More Sugar Bold"/>
                    <a:cs typeface="Arial" panose="020B0604020202020204" pitchFamily="34" charset="0"/>
                  </a:rPr>
                  <a:t> trong HĐ1 độc lập hay không </a:t>
                </a:r>
                <a:r>
                  <a:rPr lang="en-US" sz="3700">
                    <a:solidFill>
                      <a:schemeClr val="bg1"/>
                    </a:solidFill>
                    <a:latin typeface="Arial" panose="020B0604020202020204" pitchFamily="34" charset="0"/>
                    <a:ea typeface="More Sugar Bold"/>
                    <a:cs typeface="Arial" panose="020B0604020202020204" pitchFamily="34" charset="0"/>
                  </a:rPr>
                  <a:t>độc </a:t>
                </a:r>
                <a:r>
                  <a:rPr lang="en-US" sz="3700" smtClean="0">
                    <a:solidFill>
                      <a:schemeClr val="bg1"/>
                    </a:solidFill>
                    <a:latin typeface="Arial" panose="020B0604020202020204" pitchFamily="34" charset="0"/>
                    <a:ea typeface="More Sugar Bold"/>
                    <a:cs typeface="Arial" panose="020B0604020202020204" pitchFamily="34" charset="0"/>
                  </a:rPr>
                  <a:t>lập? </a:t>
                </a:r>
                <a:r>
                  <a:rPr lang="en-US" sz="3700">
                    <a:solidFill>
                      <a:schemeClr val="bg1"/>
                    </a:solidFill>
                    <a:latin typeface="Arial" panose="020B0604020202020204" pitchFamily="34" charset="0"/>
                    <a:ea typeface="More Sugar Bold"/>
                    <a:cs typeface="Arial" panose="020B0604020202020204" pitchFamily="34" charset="0"/>
                  </a:rPr>
                  <a:t>Tại sao ?</a:t>
                </a:r>
                <a:endParaRPr lang="en-US" sz="3700">
                  <a:solidFill>
                    <a:schemeClr val="bg1"/>
                  </a:solidFill>
                  <a:latin typeface="Arial" panose="020B060402020202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2694086" y="632784"/>
                <a:ext cx="14645254" cy="946413"/>
              </a:xfrm>
              <a:prstGeom prst="rect">
                <a:avLst/>
              </a:prstGeom>
              <a:blipFill>
                <a:blip r:embed="rId5"/>
                <a:stretch>
                  <a:fillRect l="-1332" b="-12903"/>
                </a:stretch>
              </a:blipFill>
            </p:spPr>
            <p:txBody>
              <a:bodyPr/>
              <a:lstStyle/>
              <a:p>
                <a:r>
                  <a:rPr lang="en-US">
                    <a:noFill/>
                  </a:rPr>
                  <a:t> </a:t>
                </a:r>
              </a:p>
            </p:txBody>
          </p:sp>
        </mc:Fallback>
      </mc:AlternateContent>
      <p:pic>
        <p:nvPicPr>
          <p:cNvPr id="13" name="Picture 12"/>
          <p:cNvPicPr>
            <a:picLocks noChangeAspect="1"/>
          </p:cNvPicPr>
          <p:nvPr/>
        </p:nvPicPr>
        <p:blipFill>
          <a:blip r:embed="rId6"/>
          <a:stretch>
            <a:fillRect/>
          </a:stretch>
        </p:blipFill>
        <p:spPr>
          <a:xfrm>
            <a:off x="16916400" y="8237138"/>
            <a:ext cx="1085182" cy="944962"/>
          </a:xfrm>
          <a:prstGeom prst="rect">
            <a:avLst/>
          </a:prstGeom>
        </p:spPr>
      </p:pic>
    </p:spTree>
    <p:extLst>
      <p:ext uri="{BB962C8B-B14F-4D97-AF65-F5344CB8AC3E}">
        <p14:creationId xmlns:p14="http://schemas.microsoft.com/office/powerpoint/2010/main" val="234288617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fade">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29" dur="500"/>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1">
                                            <p:txEl>
                                              <p:pRg st="2" end="2"/>
                                            </p:txEl>
                                          </p:spTgt>
                                        </p:tgtEl>
                                        <p:attrNameLst>
                                          <p:attrName>style.visibility</p:attrName>
                                        </p:attrNameLst>
                                      </p:cBhvr>
                                      <p:to>
                                        <p:strVal val="visible"/>
                                      </p:to>
                                    </p:set>
                                    <p:animEffect transition="in" filter="wipe(down)">
                                      <p:cBhvr>
                                        <p:cTn id="34" dur="500"/>
                                        <p:tgtEl>
                                          <p:spTgt spid="3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1">
                                            <p:txEl>
                                              <p:pRg st="3" end="3"/>
                                            </p:txEl>
                                          </p:spTgt>
                                        </p:tgtEl>
                                        <p:attrNameLst>
                                          <p:attrName>style.visibility</p:attrName>
                                        </p:attrNameLst>
                                      </p:cBhvr>
                                      <p:to>
                                        <p:strVal val="visible"/>
                                      </p:to>
                                    </p:set>
                                    <p:animEffect transition="in" filter="wipe(left)">
                                      <p:cBhvr>
                                        <p:cTn id="39" dur="500"/>
                                        <p:tgtEl>
                                          <p:spTgt spid="3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strips(downLeft)">
                                      <p:cBhvr>
                                        <p:cTn id="44" dur="500"/>
                                        <p:tgtEl>
                                          <p:spTgt spid="15"/>
                                        </p:tgtEl>
                                      </p:cBhvr>
                                    </p:animEffect>
                                  </p:childTnLst>
                                </p:cTn>
                              </p:par>
                              <p:par>
                                <p:cTn id="45" presetID="18" presetClass="entr" presetSubtype="12"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strips(downLeft)">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5"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4957</TotalTime>
  <Words>2610</Words>
  <PresentationFormat>Custom</PresentationFormat>
  <Paragraphs>252</Paragraphs>
  <Slides>42</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Dotum</vt:lpstr>
      <vt:lpstr>Arial</vt:lpstr>
      <vt:lpstr>Open Sans</vt:lpstr>
      <vt:lpstr>Cambria Math</vt:lpstr>
      <vt:lpstr>Wingdings</vt:lpstr>
      <vt:lpstr>Malgun Gothic</vt:lpstr>
      <vt:lpstr>Calibri</vt:lpstr>
      <vt:lpstr>Times New Roman</vt:lpstr>
      <vt:lpstr>More Sugar Bold</vt:lpstr>
      <vt:lpstr>More Sugar</vt:lpstr>
      <vt:lpstr>Office Theme</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2023-12-24T11:33:35Z</dcterms:modified>
  <dc:identifier>DAF1cscCFCQ</dc:identifier>
</cp:coreProperties>
</file>