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17" r:id="rId3"/>
    <p:sldId id="318" r:id="rId4"/>
    <p:sldId id="319" r:id="rId5"/>
    <p:sldId id="320" r:id="rId6"/>
    <p:sldId id="321" r:id="rId7"/>
    <p:sldId id="333" r:id="rId8"/>
    <p:sldId id="322" r:id="rId9"/>
    <p:sldId id="323" r:id="rId10"/>
    <p:sldId id="324" r:id="rId11"/>
    <p:sldId id="325" r:id="rId12"/>
    <p:sldId id="334" r:id="rId13"/>
    <p:sldId id="335" r:id="rId14"/>
    <p:sldId id="336" r:id="rId15"/>
    <p:sldId id="337" r:id="rId16"/>
    <p:sldId id="338" r:id="rId17"/>
    <p:sldId id="339" r:id="rId18"/>
    <p:sldId id="340" r:id="rId19"/>
    <p:sldId id="349" r:id="rId20"/>
    <p:sldId id="341" r:id="rId21"/>
    <p:sldId id="350" r:id="rId22"/>
    <p:sldId id="342" r:id="rId23"/>
    <p:sldId id="343" r:id="rId24"/>
    <p:sldId id="344" r:id="rId25"/>
    <p:sldId id="351" r:id="rId26"/>
    <p:sldId id="345" r:id="rId27"/>
    <p:sldId id="352" r:id="rId28"/>
    <p:sldId id="353" r:id="rId29"/>
    <p:sldId id="354" r:id="rId30"/>
    <p:sldId id="355" r:id="rId31"/>
    <p:sldId id="356" r:id="rId32"/>
    <p:sldId id="357" r:id="rId33"/>
    <p:sldId id="358" r:id="rId34"/>
    <p:sldId id="359" r:id="rId35"/>
    <p:sldId id="360" r:id="rId36"/>
    <p:sldId id="364" r:id="rId37"/>
    <p:sldId id="361" r:id="rId38"/>
    <p:sldId id="362" r:id="rId39"/>
    <p:sldId id="363" r:id="rId40"/>
    <p:sldId id="365" r:id="rId41"/>
    <p:sldId id="366" r:id="rId42"/>
    <p:sldId id="367" r:id="rId43"/>
    <p:sldId id="373" r:id="rId44"/>
    <p:sldId id="368" r:id="rId45"/>
    <p:sldId id="370" r:id="rId46"/>
    <p:sldId id="374" r:id="rId47"/>
    <p:sldId id="375" r:id="rId48"/>
    <p:sldId id="376" r:id="rId49"/>
    <p:sldId id="377" r:id="rId50"/>
    <p:sldId id="378" r:id="rId51"/>
    <p:sldId id="379" r:id="rId52"/>
    <p:sldId id="380" r:id="rId53"/>
    <p:sldId id="381" r:id="rId54"/>
    <p:sldId id="382" r:id="rId55"/>
    <p:sldId id="389" r:id="rId56"/>
    <p:sldId id="383" r:id="rId57"/>
    <p:sldId id="385" r:id="rId58"/>
    <p:sldId id="390" r:id="rId59"/>
    <p:sldId id="391" r:id="rId60"/>
    <p:sldId id="386" r:id="rId61"/>
    <p:sldId id="387" r:id="rId62"/>
    <p:sldId id="392" r:id="rId63"/>
    <p:sldId id="388" r:id="rId64"/>
    <p:sldId id="393" r:id="rId65"/>
    <p:sldId id="394" r:id="rId66"/>
    <p:sldId id="395" r:id="rId67"/>
    <p:sldId id="396" r:id="rId68"/>
    <p:sldId id="397" r:id="rId69"/>
    <p:sldId id="398" r:id="rId70"/>
    <p:sldId id="399" r:id="rId71"/>
    <p:sldId id="400" r:id="rId72"/>
    <p:sldId id="401" r:id="rId73"/>
    <p:sldId id="402" r:id="rId74"/>
    <p:sldId id="403" r:id="rId75"/>
    <p:sldId id="404" r:id="rId76"/>
    <p:sldId id="405" r:id="rId77"/>
    <p:sldId id="406" r:id="rId78"/>
    <p:sldId id="408" r:id="rId79"/>
    <p:sldId id="407" r:id="rId80"/>
    <p:sldId id="409" r:id="rId81"/>
    <p:sldId id="417" r:id="rId82"/>
    <p:sldId id="410" r:id="rId83"/>
    <p:sldId id="418" r:id="rId84"/>
    <p:sldId id="411" r:id="rId85"/>
    <p:sldId id="412" r:id="rId86"/>
    <p:sldId id="413" r:id="rId87"/>
    <p:sldId id="419" r:id="rId88"/>
    <p:sldId id="420" r:id="rId89"/>
    <p:sldId id="421" r:id="rId90"/>
    <p:sldId id="422" r:id="rId91"/>
    <p:sldId id="426" r:id="rId92"/>
    <p:sldId id="427" r:id="rId93"/>
    <p:sldId id="428" r:id="rId94"/>
    <p:sldId id="423" r:id="rId95"/>
    <p:sldId id="429" r:id="rId96"/>
    <p:sldId id="430" r:id="rId97"/>
    <p:sldId id="431" r:id="rId98"/>
    <p:sldId id="432" r:id="rId99"/>
    <p:sldId id="424" r:id="rId100"/>
    <p:sldId id="433" r:id="rId101"/>
    <p:sldId id="434" r:id="rId102"/>
    <p:sldId id="435" r:id="rId103"/>
    <p:sldId id="436" r:id="rId104"/>
    <p:sldId id="437" r:id="rId105"/>
    <p:sldId id="438" r:id="rId106"/>
    <p:sldId id="440" r:id="rId107"/>
    <p:sldId id="439" r:id="rId108"/>
    <p:sldId id="441" r:id="rId109"/>
    <p:sldId id="442" r:id="rId110"/>
    <p:sldId id="443" r:id="rId111"/>
    <p:sldId id="445" r:id="rId112"/>
    <p:sldId id="444" r:id="rId113"/>
    <p:sldId id="448" r:id="rId114"/>
    <p:sldId id="446" r:id="rId115"/>
    <p:sldId id="447" r:id="rId116"/>
    <p:sldId id="449" r:id="rId117"/>
    <p:sldId id="450" r:id="rId118"/>
    <p:sldId id="452" r:id="rId119"/>
    <p:sldId id="454" r:id="rId120"/>
    <p:sldId id="453" r:id="rId121"/>
    <p:sldId id="455" r:id="rId122"/>
    <p:sldId id="460" r:id="rId123"/>
    <p:sldId id="461" r:id="rId124"/>
    <p:sldId id="459" r:id="rId125"/>
    <p:sldId id="458" r:id="rId126"/>
    <p:sldId id="457" r:id="rId127"/>
    <p:sldId id="463" r:id="rId128"/>
    <p:sldId id="462" r:id="rId129"/>
    <p:sldId id="465" r:id="rId130"/>
    <p:sldId id="464" r:id="rId131"/>
    <p:sldId id="472" r:id="rId132"/>
    <p:sldId id="471" r:id="rId133"/>
    <p:sldId id="470" r:id="rId134"/>
    <p:sldId id="469" r:id="rId135"/>
    <p:sldId id="468" r:id="rId136"/>
    <p:sldId id="473" r:id="rId137"/>
    <p:sldId id="467" r:id="rId138"/>
    <p:sldId id="474" r:id="rId1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48BAE0-9A3E-491B-8715-CF151C9D4DB8}" type="datetimeFigureOut">
              <a:rPr lang="en-US" smtClean="0"/>
              <a:pPr/>
              <a:t>18/8/2023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48BAE0-9A3E-491B-8715-CF151C9D4DB8}" type="datetimeFigureOut">
              <a:rPr lang="en-US" smtClean="0"/>
              <a:pPr/>
              <a:t>18/8/2023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48BAE0-9A3E-491B-8715-CF151C9D4DB8}" type="datetimeFigureOut">
              <a:rPr lang="en-US" smtClean="0"/>
              <a:pPr/>
              <a:t>18/8/2023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48BAE0-9A3E-491B-8715-CF151C9D4DB8}" type="datetimeFigureOut">
              <a:rPr lang="en-US" smtClean="0"/>
              <a:pPr/>
              <a:t>18/8/2023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48BAE0-9A3E-491B-8715-CF151C9D4DB8}" type="datetimeFigureOut">
              <a:rPr lang="en-US" smtClean="0"/>
              <a:pPr/>
              <a:t>18/8/2023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18/8/2023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18/8/2023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8BAE0-9A3E-491B-8715-CF151C9D4DB8}" type="datetimeFigureOut">
              <a:rPr lang="en-US" smtClean="0"/>
              <a:pPr/>
              <a:t>18/8/2023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A10A3-C627-4ED3-AD96-7B0F692832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truyencotich.vn/"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vanhay.edu.vn/mot-bien-phap-tu-tu-co-xuat-hien-trong-de-doc-hieu-ngu-van" TargetMode="External"/><Relationship Id="rId2" Type="http://schemas.openxmlformats.org/officeDocument/2006/relationships/hyperlink" Target="http://vanhay.edu.vn/cac-tho-thuong-gap-va-cach-don-gian-de-nhan-biet"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truyendangian.com/truyen-thuyet-con-rong-chau-tien-tram-trung-no-tram-con/"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truyendangian.com/truyen-thuyet-con-rong-chau-tien-tram-trung-no-tram-con/"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381000" y="2057400"/>
            <a:ext cx="8610600" cy="2185214"/>
          </a:xfrm>
          <a:prstGeom prst="rect">
            <a:avLst/>
          </a:prstGeom>
          <a:noFill/>
          <a:ln w="9525">
            <a:noFill/>
            <a:miter lim="800000"/>
            <a:headEnd/>
            <a:tailEnd/>
          </a:ln>
        </p:spPr>
        <p:txBody>
          <a:bodyPr>
            <a:spAutoFit/>
          </a:bodyPr>
          <a:lstStyle/>
          <a:p>
            <a:pPr algn="ctr"/>
            <a:r>
              <a:rPr lang="en-US" sz="3600" b="1" dirty="0" smtClean="0">
                <a:solidFill>
                  <a:srgbClr val="FF0000"/>
                </a:solidFill>
                <a:latin typeface="Times New Roman" pitchFamily="18" charset="0"/>
                <a:cs typeface="Times New Roman" pitchFamily="18" charset="0"/>
              </a:rPr>
              <a:t>BỘ ĐỌC HIỂU BÀI 5-6-7</a:t>
            </a:r>
          </a:p>
          <a:p>
            <a:pPr algn="ctr"/>
            <a:r>
              <a:rPr lang="en-US" sz="3600" b="1" dirty="0" smtClean="0">
                <a:solidFill>
                  <a:srgbClr val="FF0000"/>
                </a:solidFill>
                <a:latin typeface="Times New Roman" pitchFamily="18" charset="0"/>
                <a:cs typeface="Times New Roman" pitchFamily="18" charset="0"/>
              </a:rPr>
              <a:t>SÁCH KẾT NỐI TRI THỨC</a:t>
            </a:r>
          </a:p>
          <a:p>
            <a:pPr algn="ctr"/>
            <a:r>
              <a:rPr lang="en-US" sz="3200" b="1" dirty="0" smtClean="0">
                <a:solidFill>
                  <a:srgbClr val="FF0000"/>
                </a:solidFill>
                <a:latin typeface="Times New Roman" pitchFamily="18" charset="0"/>
                <a:cs typeface="Times New Roman" pitchFamily="18" charset="0"/>
              </a:rPr>
              <a:t>ÔN TẬP VĂN BẢN: CÔ TÔ</a:t>
            </a:r>
          </a:p>
          <a:p>
            <a:pPr algn="ctr"/>
            <a:r>
              <a:rPr lang="en-US" sz="3200" i="1" dirty="0" smtClean="0">
                <a:solidFill>
                  <a:srgbClr val="FF0000"/>
                </a:solidFill>
                <a:latin typeface="Times New Roman" pitchFamily="18" charset="0"/>
                <a:cs typeface="Times New Roman" pitchFamily="18" charset="0"/>
              </a:rPr>
              <a:t>( </a:t>
            </a:r>
            <a:r>
              <a:rPr lang="en-US" sz="3200" i="1" dirty="0" err="1" smtClean="0">
                <a:solidFill>
                  <a:srgbClr val="FF0000"/>
                </a:solidFill>
                <a:latin typeface="Times New Roman" pitchFamily="18" charset="0"/>
                <a:cs typeface="Times New Roman" pitchFamily="18" charset="0"/>
              </a:rPr>
              <a:t>Nguyễn</a:t>
            </a:r>
            <a:r>
              <a:rPr lang="en-US" sz="3200" i="1" dirty="0" smtClean="0">
                <a:solidFill>
                  <a:srgbClr val="FF0000"/>
                </a:solidFill>
                <a:latin typeface="Times New Roman" pitchFamily="18" charset="0"/>
                <a:cs typeface="Times New Roman" pitchFamily="18" charset="0"/>
              </a:rPr>
              <a:t> </a:t>
            </a:r>
            <a:r>
              <a:rPr lang="en-US" sz="3200" i="1" dirty="0" err="1" smtClean="0">
                <a:solidFill>
                  <a:srgbClr val="FF0000"/>
                </a:solidFill>
                <a:latin typeface="Times New Roman" pitchFamily="18" charset="0"/>
                <a:cs typeface="Times New Roman" pitchFamily="18" charset="0"/>
              </a:rPr>
              <a:t>Tuân</a:t>
            </a:r>
            <a:r>
              <a:rPr lang="en-US" sz="3200" i="1" dirty="0" smtClean="0">
                <a:solidFill>
                  <a:srgbClr val="FF0000"/>
                </a:solidFill>
                <a:latin typeface="Times New Roman" pitchFamily="18" charset="0"/>
                <a:cs typeface="Times New Roman"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CÔ TÔ</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(Nguyễn Tuân)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3" name="TextBox 2"/>
          <p:cNvSpPr txBox="1"/>
          <p:nvPr/>
        </p:nvSpPr>
        <p:spPr>
          <a:xfrm>
            <a:off x="0" y="685800"/>
            <a:ext cx="9144000" cy="5632311"/>
          </a:xfrm>
          <a:prstGeom prst="rect">
            <a:avLst/>
          </a:prstGeom>
          <a:noFill/>
        </p:spPr>
        <p:txBody>
          <a:bodyPr wrap="square" rtlCol="0">
            <a:spAutoFit/>
          </a:bodyPr>
          <a:lstStyle/>
          <a:p>
            <a:pPr algn="ctr"/>
            <a:r>
              <a:rPr lang="pt-BR" sz="2000" b="1" dirty="0" smtClean="0">
                <a:latin typeface="Times New Roman" pitchFamily="18" charset="0"/>
                <a:cs typeface="Times New Roman" pitchFamily="18" charset="0"/>
              </a:rPr>
              <a:t>Gợi ý trả lời</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 1:</a:t>
            </a:r>
            <a:r>
              <a:rPr lang="en-US" sz="2000" b="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 Du </a:t>
            </a:r>
            <a:r>
              <a:rPr lang="en-US" sz="2000" dirty="0" err="1" smtClean="0">
                <a:latin typeface="Times New Roman" pitchFamily="18" charset="0"/>
                <a:cs typeface="Times New Roman" pitchFamily="18" charset="0"/>
              </a:rPr>
              <a:t>kí</a:t>
            </a:r>
            <a:endParaRPr lang="en-US" sz="2000" dirty="0" smtClean="0">
              <a:latin typeface="Times New Roman" pitchFamily="18" charset="0"/>
              <a:cs typeface="Times New Roman" pitchFamily="18" charset="0"/>
            </a:endParaRPr>
          </a:p>
          <a:p>
            <a:pPr lvl="0" algn="just"/>
            <a:r>
              <a:rPr lang="en-US" sz="2000" dirty="0" err="1" smtClean="0">
                <a:latin typeface="Times New Roman" pitchFamily="18" charset="0"/>
                <a:cs typeface="Times New Roman" pitchFamily="18" charset="0"/>
              </a:rPr>
              <a:t>Ngôi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 </a:t>
            </a:r>
            <a:r>
              <a:rPr lang="en-US" sz="2000" dirty="0" err="1" smtClean="0">
                <a:latin typeface="Times New Roman" pitchFamily="18" charset="0"/>
                <a:cs typeface="Times New Roman" pitchFamily="18" charset="0"/>
              </a:rPr>
              <a:t>Vai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Mười</a:t>
            </a:r>
            <a:r>
              <a:rPr lang="en-US" sz="2000" dirty="0" smtClean="0">
                <a:latin typeface="Times New Roman" pitchFamily="18" charset="0"/>
                <a:cs typeface="Times New Roman" pitchFamily="18" charset="0"/>
              </a:rPr>
              <a:t>:</a:t>
            </a:r>
          </a:p>
          <a:p>
            <a:pPr lvl="0" algn="just"/>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ngọt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thuỷ</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 </a:t>
            </a:r>
            <a:r>
              <a:rPr lang="en-US" sz="2000" dirty="0" smtClean="0">
                <a:latin typeface="Times New Roman" pitchFamily="18" charset="0"/>
                <a:cs typeface="Times New Roman" pitchFamily="18" charset="0"/>
              </a:rPr>
              <a:t>HS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a:t>
            </a:r>
          </a:p>
          <a:p>
            <a:pPr lvl="0" algn="just"/>
            <a:r>
              <a:rPr lang="en-US" sz="2000" dirty="0" err="1" smtClean="0">
                <a:latin typeface="Times New Roman" pitchFamily="18" charset="0"/>
                <a:cs typeface="Times New Roman" pitchFamily="18" charset="0"/>
              </a:rPr>
              <a:t>Khai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p>
          <a:p>
            <a:pPr lvl="0" algn="just"/>
            <a:r>
              <a:rPr lang="en-US" sz="2000" dirty="0" err="1" smtClean="0">
                <a:latin typeface="Times New Roman" pitchFamily="18" charset="0"/>
                <a:cs typeface="Times New Roman" pitchFamily="18" charset="0"/>
              </a:rPr>
              <a:t>Xây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vườn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a:t>
            </a:r>
          </a:p>
          <a:p>
            <a:pPr lvl="0" algn="just"/>
            <a:r>
              <a:rPr lang="en-US" sz="2000" dirty="0" err="1" smtClean="0">
                <a:latin typeface="Times New Roman" pitchFamily="18" charset="0"/>
                <a:cs typeface="Times New Roman" pitchFamily="18" charset="0"/>
              </a:rPr>
              <a:t>Chống</a:t>
            </a:r>
            <a:r>
              <a:rPr lang="en-US" sz="2000" dirty="0" smtClean="0">
                <a:latin typeface="Times New Roman" pitchFamily="18" charset="0"/>
                <a:cs typeface="Times New Roman" pitchFamily="18" charset="0"/>
              </a:rPr>
              <a:t> ô </a:t>
            </a:r>
            <a:r>
              <a:rPr lang="en-US" sz="2000" dirty="0" err="1" smtClean="0">
                <a:latin typeface="Times New Roman" pitchFamily="18" charset="0"/>
                <a:cs typeface="Times New Roman" pitchFamily="18" charset="0"/>
              </a:rPr>
              <a:t>nhiềm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rừng</a:t>
            </a:r>
            <a:r>
              <a:rPr lang="en-US" sz="2000" dirty="0" smtClean="0">
                <a:latin typeface="Times New Roman" pitchFamily="18" charset="0"/>
                <a:cs typeface="Times New Roman" pitchFamily="18" charset="0"/>
              </a:rPr>
              <a:t>.</a:t>
            </a:r>
          </a:p>
          <a:p>
            <a:pPr lvl="0" algn="just"/>
            <a:r>
              <a:rPr lang="en-US" sz="2000" dirty="0" err="1" smtClean="0">
                <a:latin typeface="Times New Roman" pitchFamily="18" charset="0"/>
                <a:cs typeface="Times New Roman" pitchFamily="18" charset="0"/>
              </a:rPr>
              <a:t>Tuyên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nâng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a:t>
            </a:r>
          </a:p>
          <a:p>
            <a:pPr lvl="0" algn="just"/>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nỗ</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hậu</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ox(i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ox(i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ox(i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ox(in)">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box(in)">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box(in)">
                                      <p:cBhvr>
                                        <p:cTn id="7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5539978"/>
          </a:xfrm>
          <a:prstGeom prst="rect">
            <a:avLst/>
          </a:prstGeom>
          <a:noFill/>
        </p:spPr>
        <p:txBody>
          <a:bodyPr wrap="square" rtlCol="0">
            <a:spAutoFit/>
          </a:bodyPr>
          <a:lstStyle/>
          <a:p>
            <a:pPr algn="just"/>
            <a:r>
              <a:rPr lang="nl-NL" sz="2800" b="1" dirty="0" smtClean="0">
                <a:latin typeface="Times New Roman" pitchFamily="18" charset="0"/>
                <a:cs typeface="Times New Roman" pitchFamily="18" charset="0"/>
              </a:rPr>
              <a:t>3. So sánh truyện truyền thuyết và truyện cổ tích:</a:t>
            </a:r>
            <a:endParaRPr lang="en-US" sz="2800" dirty="0" smtClean="0">
              <a:latin typeface="Times New Roman" pitchFamily="18" charset="0"/>
              <a:cs typeface="Times New Roman" pitchFamily="18" charset="0"/>
            </a:endParaRPr>
          </a:p>
          <a:p>
            <a:pPr algn="just"/>
            <a:r>
              <a:rPr lang="nl-NL" sz="2800" b="1" dirty="0" smtClean="0">
                <a:latin typeface="Times New Roman" pitchFamily="18" charset="0"/>
                <a:cs typeface="Times New Roman" pitchFamily="18" charset="0"/>
              </a:rPr>
              <a:t>- Giống nhau :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truyện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gian</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yếu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hoang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ảo</a:t>
            </a:r>
            <a:r>
              <a:rPr lang="en-US" sz="2800" dirty="0" smtClean="0">
                <a:latin typeface="Times New Roman" pitchFamily="18" charset="0"/>
                <a:cs typeface="Times New Roman" pitchFamily="18" charset="0"/>
              </a:rPr>
              <a:t>.</a:t>
            </a:r>
          </a:p>
          <a:p>
            <a:pPr algn="just"/>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Khác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nhau</a:t>
            </a:r>
            <a:r>
              <a:rPr lang="en-US" sz="2800" b="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Truyền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thuyết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lịch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Cổ</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cuộc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kiểu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vật</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Truyền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thuyết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yếu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ảo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nhằm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thiêng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liêng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kiện</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Cổ</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yếu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hoang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gửi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gắm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lí</a:t>
            </a:r>
            <a:r>
              <a:rPr lang="en-US" sz="2800" dirty="0" smtClean="0">
                <a:latin typeface="Times New Roman" pitchFamily="18" charset="0"/>
                <a:cs typeface="Times New Roman" pitchFamily="18" charset="0"/>
              </a:rPr>
              <a:t> . .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box(in)">
                                      <p:cBhvr>
                                        <p:cTn id="42" dur="500"/>
                                        <p:tgtEl>
                                          <p:spTgt spid="8">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
                                            <p:txEl>
                                              <p:pRg st="6" end="6"/>
                                            </p:txEl>
                                          </p:spTgt>
                                        </p:tgtEl>
                                        <p:attrNameLst>
                                          <p:attrName>style.visibility</p:attrName>
                                        </p:attrNameLst>
                                      </p:cBhvr>
                                      <p:to>
                                        <p:strVal val="visible"/>
                                      </p:to>
                                    </p:set>
                                    <p:animEffect transition="in" filter="box(in)">
                                      <p:cBhvr>
                                        <p:cTn id="47" dur="500"/>
                                        <p:tgtEl>
                                          <p:spTgt spid="8">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8">
                                            <p:txEl>
                                              <p:pRg st="7" end="7"/>
                                            </p:txEl>
                                          </p:spTgt>
                                        </p:tgtEl>
                                        <p:attrNameLst>
                                          <p:attrName>style.visibility</p:attrName>
                                        </p:attrNameLst>
                                      </p:cBhvr>
                                      <p:to>
                                        <p:strVal val="visible"/>
                                      </p:to>
                                    </p:set>
                                    <p:animEffect transition="in" filter="box(in)">
                                      <p:cBhvr>
                                        <p:cTn id="52" dur="500"/>
                                        <p:tgtEl>
                                          <p:spTgt spid="8">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8">
                                            <p:txEl>
                                              <p:pRg st="8" end="8"/>
                                            </p:txEl>
                                          </p:spTgt>
                                        </p:tgtEl>
                                        <p:attrNameLst>
                                          <p:attrName>style.visibility</p:attrName>
                                        </p:attrNameLst>
                                      </p:cBhvr>
                                      <p:to>
                                        <p:strVal val="visible"/>
                                      </p:to>
                                    </p:set>
                                    <p:animEffect transition="in" filter="box(in)">
                                      <p:cBhvr>
                                        <p:cTn id="57"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381000"/>
            <a:ext cx="8991600" cy="6615708"/>
          </a:xfrm>
          <a:prstGeom prst="rect">
            <a:avLst/>
          </a:prstGeom>
          <a:noFill/>
        </p:spPr>
        <p:txBody>
          <a:bodyPr wrap="square" rtlCol="0">
            <a:spAutoFit/>
          </a:bodyPr>
          <a:lstStyle/>
          <a:p>
            <a:pPr algn="just"/>
            <a:r>
              <a:rPr lang="en-US" b="1" dirty="0" smtClean="0">
                <a:latin typeface="Times New Roman" pitchFamily="18" charset="0"/>
                <a:cs typeface="Times New Roman" pitchFamily="18" charset="0"/>
              </a:rPr>
              <a:t>1. </a:t>
            </a:r>
            <a:r>
              <a:rPr lang="en-US" b="1" dirty="0" err="1" smtClean="0">
                <a:latin typeface="Times New Roman" pitchFamily="18" charset="0"/>
                <a:cs typeface="Times New Roman" pitchFamily="18" charset="0"/>
              </a:rPr>
              <a:t>Các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sự</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việc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chính</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nghĩa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với</a:t>
            </a:r>
            <a:r>
              <a:rPr lang="en-US" dirty="0" smtClean="0">
                <a:latin typeface="Times New Roman" pitchFamily="18" charset="0"/>
                <a:cs typeface="Times New Roman" pitchFamily="18" charset="0"/>
              </a:rPr>
              <a:t> TS </a:t>
            </a:r>
            <a:r>
              <a:rPr lang="en-US" dirty="0" err="1" smtClean="0">
                <a:latin typeface="Times New Roman" pitchFamily="18" charset="0"/>
                <a:cs typeface="Times New Roman" pitchFamily="18" charset="0"/>
              </a:rPr>
              <a:t>lợi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dụng</a:t>
            </a:r>
            <a:r>
              <a:rPr lang="en-US" dirty="0" smtClean="0">
                <a:latin typeface="Times New Roman" pitchFamily="18" charset="0"/>
                <a:cs typeface="Times New Roman" pitchFamily="18" charset="0"/>
              </a:rPr>
              <a:t> TS</a:t>
            </a: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trải</a:t>
            </a:r>
            <a:r>
              <a:rPr lang="en-US" dirty="0" smtClean="0">
                <a:latin typeface="Times New Roman" pitchFamily="18" charset="0"/>
                <a:cs typeface="Times New Roman" pitchFamily="18" charset="0"/>
              </a:rPr>
              <a:t> qua </a:t>
            </a:r>
            <a:r>
              <a:rPr lang="en-US" dirty="0" err="1" smtClean="0">
                <a:latin typeface="Times New Roman" pitchFamily="18" charset="0"/>
                <a:cs typeface="Times New Roman" pitchFamily="18" charset="0"/>
              </a:rPr>
              <a:t>thử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truyền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báu</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Truyện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tích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ảnh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cảm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niềm</a:t>
            </a:r>
            <a:r>
              <a:rPr lang="en-US" dirty="0" smtClean="0">
                <a:latin typeface="Times New Roman" pitchFamily="18" charset="0"/>
                <a:cs typeface="Times New Roman" pitchFamily="18" charset="0"/>
              </a:rPr>
              <a:t> tin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thắng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thiện</a:t>
            </a:r>
            <a:r>
              <a:rPr lang="en-US" dirty="0" smtClean="0">
                <a:latin typeface="Times New Roman" pitchFamily="18" charset="0"/>
                <a:cs typeface="Times New Roman" pitchFamily="18" charset="0"/>
              </a:rPr>
              <a:t>. </a:t>
            </a:r>
          </a:p>
          <a:p>
            <a:pPr algn="just"/>
            <a:r>
              <a:rPr lang="en-US" b="1" dirty="0" smtClean="0">
                <a:latin typeface="Times New Roman" pitchFamily="18" charset="0"/>
                <a:cs typeface="Times New Roman" pitchFamily="18" charset="0"/>
              </a:rPr>
              <a:t>2. </a:t>
            </a:r>
            <a:r>
              <a:rPr lang="en-US" b="1" dirty="0" err="1" smtClean="0">
                <a:latin typeface="Times New Roman" pitchFamily="18" charset="0"/>
                <a:cs typeface="Times New Roman" pitchFamily="18" charset="0"/>
              </a:rPr>
              <a:t>Tóm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tắt</a:t>
            </a:r>
            <a:endParaRPr lang="en-US" b="1"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vốn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cả</a:t>
            </a:r>
            <a:r>
              <a:rPr lang="en-US" dirty="0" smtClean="0">
                <a:latin typeface="Times New Roman" pitchFamily="18" charset="0"/>
                <a:cs typeface="Times New Roman" pitchFamily="18" charset="0"/>
              </a:rPr>
              <a:t> cha </a:t>
            </a:r>
            <a:r>
              <a:rPr lang="en-US" dirty="0" err="1" smtClean="0">
                <a:latin typeface="Times New Roman" pitchFamily="18" charset="0"/>
                <a:cs typeface="Times New Roman" pitchFamily="18" charset="0"/>
              </a:rPr>
              <a:t>lẫn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mẹ</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lủi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thủi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túp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gốc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chỉ</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lưỡi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búa</a:t>
            </a:r>
            <a:r>
              <a:rPr lang="en-US" dirty="0" smtClean="0">
                <a:latin typeface="Times New Roman" pitchFamily="18" charset="0"/>
                <a:cs typeface="Times New Roman" pitchFamily="18" charset="0"/>
              </a:rPr>
              <a:t> cha </a:t>
            </a:r>
            <a:r>
              <a:rPr lang="en-US" dirty="0" err="1" smtClean="0">
                <a:latin typeface="Times New Roman" pitchFamily="18" charset="0"/>
                <a:cs typeface="Times New Roman" pitchFamily="18" charset="0"/>
              </a:rPr>
              <a:t>để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Thấy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khỏe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lân</a:t>
            </a:r>
            <a:r>
              <a:rPr lang="en-US" dirty="0" smtClean="0">
                <a:latin typeface="Times New Roman" pitchFamily="18" charset="0"/>
                <a:cs typeface="Times New Roman" pitchFamily="18" charset="0"/>
              </a:rPr>
              <a:t> la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nghĩa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mẹ</a:t>
            </a:r>
            <a:r>
              <a:rPr lang="en-US" dirty="0" smtClean="0">
                <a:latin typeface="Times New Roman" pitchFamily="18" charset="0"/>
                <a:cs typeface="Times New Roman" pitchFamily="18" charset="0"/>
              </a:rPr>
              <a:t> con </a:t>
            </a:r>
            <a:r>
              <a:rPr lang="en-US" dirty="0" err="1" smtClean="0">
                <a:latin typeface="Times New Roman" pitchFamily="18" charset="0"/>
                <a:cs typeface="Times New Roman" pitchFamily="18" charset="0"/>
              </a:rPr>
              <a:t>Lí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một</a:t>
            </a:r>
            <a:r>
              <a:rPr lang="en-US" dirty="0" smtClean="0">
                <a:latin typeface="Times New Roman" pitchFamily="18" charset="0"/>
                <a:cs typeface="Times New Roman" pitchFamily="18" charset="0"/>
              </a:rPr>
              <a:t> con </a:t>
            </a:r>
            <a:r>
              <a:rPr lang="en-US" dirty="0" err="1" smtClean="0">
                <a:latin typeface="Times New Roman" pitchFamily="18" charset="0"/>
                <a:cs typeface="Times New Roman" pitchFamily="18" charset="0"/>
              </a:rPr>
              <a:t>chằn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tinh</a:t>
            </a:r>
            <a:r>
              <a:rPr lang="en-US" dirty="0" smtClean="0">
                <a:latin typeface="Times New Roman" pitchFamily="18" charset="0"/>
                <a:cs typeface="Times New Roman" pitchFamily="18" charset="0"/>
              </a:rPr>
              <a:t> hung </a:t>
            </a:r>
            <a:r>
              <a:rPr lang="en-US" dirty="0" err="1" smtClean="0">
                <a:latin typeface="Times New Roman" pitchFamily="18" charset="0"/>
                <a:cs typeface="Times New Roman" pitchFamily="18" charset="0"/>
              </a:rPr>
              <a:t>dữ</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mỗi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nộp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thịt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hắn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lừa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nộp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lừa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trốn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cướp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hội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vua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kén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phò</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chúa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quắp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thấy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cắp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bắn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dấu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vào</a:t>
            </a:r>
            <a:r>
              <a:rPr lang="en-US" dirty="0" smtClean="0">
                <a:latin typeface="Times New Roman" pitchFamily="18" charset="0"/>
                <a:cs typeface="Times New Roman" pitchFamily="18" charset="0"/>
              </a:rPr>
              <a:t> hang </a:t>
            </a:r>
            <a:r>
              <a:rPr lang="en-US" dirty="0" err="1" smtClean="0">
                <a:latin typeface="Times New Roman" pitchFamily="18" charset="0"/>
                <a:cs typeface="Times New Roman" pitchFamily="18" charset="0"/>
              </a:rPr>
              <a:t>cứu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chúa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một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nữa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lừa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hắn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lấp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miệng</a:t>
            </a:r>
            <a:r>
              <a:rPr lang="en-US" dirty="0" smtClean="0">
                <a:latin typeface="Times New Roman" pitchFamily="18" charset="0"/>
                <a:cs typeface="Times New Roman" pitchFamily="18" charset="0"/>
              </a:rPr>
              <a:t> hang </a:t>
            </a:r>
            <a:r>
              <a:rPr lang="en-US" dirty="0" err="1" smtClean="0">
                <a:latin typeface="Times New Roman" pitchFamily="18" charset="0"/>
                <a:cs typeface="Times New Roman" pitchFamily="18" charset="0"/>
              </a:rPr>
              <a:t>nhốt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cứu</a:t>
            </a:r>
            <a:r>
              <a:rPr lang="en-US" dirty="0" smtClean="0">
                <a:latin typeface="Times New Roman" pitchFamily="18" charset="0"/>
                <a:cs typeface="Times New Roman" pitchFamily="18" charset="0"/>
              </a:rPr>
              <a:t> con </a:t>
            </a:r>
            <a:r>
              <a:rPr lang="en-US" dirty="0" err="1" smtClean="0">
                <a:latin typeface="Times New Roman" pitchFamily="18" charset="0"/>
                <a:cs typeface="Times New Roman" pitchFamily="18" charset="0"/>
              </a:rPr>
              <a:t>vua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Thủy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tặng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nhưng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chỉ</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một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đàn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gốc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bàng</a:t>
            </a:r>
            <a:r>
              <a:rPr lang="en-US" dirty="0" smtClean="0">
                <a:latin typeface="Times New Roman" pitchFamily="18" charset="0"/>
                <a:cs typeface="Times New Roman" pitchFamily="18" charset="0"/>
              </a:rPr>
              <a:t> vu </a:t>
            </a:r>
            <a:r>
              <a:rPr lang="en-US" dirty="0" err="1" smtClean="0">
                <a:latin typeface="Times New Roman" pitchFamily="18" charset="0"/>
                <a:cs typeface="Times New Roman" pitchFamily="18" charset="0"/>
              </a:rPr>
              <a:t>oan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bắt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ngục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ngục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đàn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gẩy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nỗi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trừng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vua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chúa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quân</a:t>
            </a:r>
            <a:r>
              <a:rPr lang="en-US" dirty="0" smtClean="0">
                <a:latin typeface="Times New Roman" pitchFamily="18" charset="0"/>
                <a:cs typeface="Times New Roman" pitchFamily="18" charset="0"/>
              </a:rPr>
              <a:t> sang </a:t>
            </a:r>
            <a:r>
              <a:rPr lang="en-US" dirty="0" err="1" smtClean="0">
                <a:latin typeface="Times New Roman" pitchFamily="18" charset="0"/>
                <a:cs typeface="Times New Roman" pitchFamily="18" charset="0"/>
              </a:rPr>
              <a:t>đánh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đàn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gảy</a:t>
            </a:r>
            <a:r>
              <a:rPr lang="en-US" dirty="0" smtClean="0">
                <a:latin typeface="Times New Roman" pitchFamily="18" charset="0"/>
                <a:cs typeface="Times New Roman" pitchFamily="18" charset="0"/>
              </a:rPr>
              <a:t>, 18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nấu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thường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phục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rút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truyền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báu</a:t>
            </a:r>
            <a:r>
              <a:rPr lang="en-US" dirty="0" smtClean="0">
                <a:latin typeface="Times New Roman" pitchFamily="18" charset="0"/>
                <a:cs typeface="Times New Roman" pitchFamily="18" charset="0"/>
              </a:rPr>
              <a:t>.</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box(in)">
                                      <p:cBhvr>
                                        <p:cTn id="42" dur="500"/>
                                        <p:tgtEl>
                                          <p:spTgt spid="8">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
                                            <p:txEl>
                                              <p:pRg st="6" end="6"/>
                                            </p:txEl>
                                          </p:spTgt>
                                        </p:tgtEl>
                                        <p:attrNameLst>
                                          <p:attrName>style.visibility</p:attrName>
                                        </p:attrNameLst>
                                      </p:cBhvr>
                                      <p:to>
                                        <p:strVal val="visible"/>
                                      </p:to>
                                    </p:set>
                                    <p:animEffect transition="in" filter="box(in)">
                                      <p:cBhvr>
                                        <p:cTn id="47" dur="500"/>
                                        <p:tgtEl>
                                          <p:spTgt spid="8">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8">
                                            <p:txEl>
                                              <p:pRg st="7" end="7"/>
                                            </p:txEl>
                                          </p:spTgt>
                                        </p:tgtEl>
                                        <p:attrNameLst>
                                          <p:attrName>style.visibility</p:attrName>
                                        </p:attrNameLst>
                                      </p:cBhvr>
                                      <p:to>
                                        <p:strVal val="visible"/>
                                      </p:to>
                                    </p:set>
                                    <p:animEffect transition="in" filter="box(in)">
                                      <p:cBhvr>
                                        <p:cTn id="52"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6370975"/>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3. </a:t>
            </a:r>
            <a:r>
              <a:rPr lang="en-US" sz="2000" b="1" dirty="0" err="1" smtClean="0">
                <a:latin typeface="Times New Roman" pitchFamily="18" charset="0"/>
                <a:cs typeface="Times New Roman" pitchFamily="18" charset="0"/>
              </a:rPr>
              <a:t>Nội</a:t>
            </a:r>
            <a:r>
              <a:rPr lang="en-US" sz="2000" b="1" dirty="0" smtClean="0">
                <a:latin typeface="Times New Roman" pitchFamily="18" charset="0"/>
                <a:cs typeface="Times New Roman" pitchFamily="18" charset="0"/>
              </a:rPr>
              <a:t> dung</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a. </a:t>
            </a:r>
            <a:r>
              <a:rPr lang="en-US" sz="2000" b="1" dirty="0" err="1" smtClean="0">
                <a:latin typeface="Times New Roman" pitchFamily="18" charset="0"/>
                <a:cs typeface="Times New Roman" pitchFamily="18" charset="0"/>
              </a:rPr>
              <a:t>Nhân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vật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Thạch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Sanh</a:t>
            </a:r>
            <a:endParaRPr lang="en-US" sz="2000" dirty="0" smtClean="0">
              <a:latin typeface="Times New Roman" pitchFamily="18" charset="0"/>
              <a:cs typeface="Times New Roman" pitchFamily="18" charset="0"/>
            </a:endParaRPr>
          </a:p>
          <a:p>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Nguồn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gốc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xuất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vừa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bình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thường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vừa</a:t>
            </a:r>
            <a:r>
              <a:rPr lang="en-US" sz="2000" i="1" dirty="0" smtClean="0">
                <a:latin typeface="Times New Roman" pitchFamily="18" charset="0"/>
                <a:cs typeface="Times New Roman" pitchFamily="18" charset="0"/>
              </a:rPr>
              <a:t> phi </a:t>
            </a:r>
            <a:r>
              <a:rPr lang="en-US" sz="2000" i="1" dirty="0" err="1" smtClean="0">
                <a:latin typeface="Times New Roman" pitchFamily="18" charset="0"/>
                <a:cs typeface="Times New Roman" pitchFamily="18" charset="0"/>
              </a:rPr>
              <a:t>thường</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đậm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phi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sĩ</a:t>
            </a:r>
            <a:r>
              <a:rPr lang="en-US" sz="2000" dirty="0" smtClean="0">
                <a:latin typeface="Times New Roman" pitchFamily="18" charset="0"/>
                <a:cs typeface="Times New Roman" pitchFamily="18" charset="0"/>
              </a:rPr>
              <a:t> phi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hạnh</a:t>
            </a:r>
            <a:r>
              <a:rPr lang="en-US" sz="2000" dirty="0" smtClean="0">
                <a:latin typeface="Times New Roman" pitchFamily="18" charset="0"/>
                <a:cs typeface="Times New Roman" pitchFamily="18" charset="0"/>
              </a:rPr>
              <a:t> à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ta </a:t>
            </a:r>
            <a:r>
              <a:rPr lang="en-US" sz="2000" dirty="0" err="1" smtClean="0">
                <a:latin typeface="Times New Roman" pitchFamily="18" charset="0"/>
                <a:cs typeface="Times New Roman" pitchFamily="18" charset="0"/>
              </a:rPr>
              <a:t>luôn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hạnh</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=&gt;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mĩ</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hạnh</a:t>
            </a:r>
            <a:r>
              <a:rPr lang="en-US" sz="2000" dirty="0" smtClean="0">
                <a:latin typeface="Times New Roman" pitchFamily="18" charset="0"/>
                <a:cs typeface="Times New Roman" pitchFamily="18" charset="0"/>
              </a:rPr>
              <a:t>.</a:t>
            </a:r>
          </a:p>
          <a:p>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Người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dũng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sĩ</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hành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kiếm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tìm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hạnh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phúc</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kiếm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chằn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lấp</a:t>
            </a:r>
            <a:r>
              <a:rPr lang="en-US" sz="2000" dirty="0" smtClean="0">
                <a:latin typeface="Times New Roman" pitchFamily="18" charset="0"/>
                <a:cs typeface="Times New Roman" pitchFamily="18" charset="0"/>
              </a:rPr>
              <a:t> hang</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vu </a:t>
            </a:r>
            <a:r>
              <a:rPr lang="en-US" sz="2000" dirty="0" err="1" smtClean="0">
                <a:latin typeface="Times New Roman" pitchFamily="18" charset="0"/>
                <a:cs typeface="Times New Roman" pitchFamily="18" charset="0"/>
              </a:rPr>
              <a:t>oan</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hầu</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box(in)">
                                      <p:cBhvr>
                                        <p:cTn id="42" dur="500"/>
                                        <p:tgtEl>
                                          <p:spTgt spid="8">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
                                            <p:txEl>
                                              <p:pRg st="6" end="6"/>
                                            </p:txEl>
                                          </p:spTgt>
                                        </p:tgtEl>
                                        <p:attrNameLst>
                                          <p:attrName>style.visibility</p:attrName>
                                        </p:attrNameLst>
                                      </p:cBhvr>
                                      <p:to>
                                        <p:strVal val="visible"/>
                                      </p:to>
                                    </p:set>
                                    <p:animEffect transition="in" filter="box(in)">
                                      <p:cBhvr>
                                        <p:cTn id="47" dur="500"/>
                                        <p:tgtEl>
                                          <p:spTgt spid="8">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8">
                                            <p:txEl>
                                              <p:pRg st="7" end="7"/>
                                            </p:txEl>
                                          </p:spTgt>
                                        </p:tgtEl>
                                        <p:attrNameLst>
                                          <p:attrName>style.visibility</p:attrName>
                                        </p:attrNameLst>
                                      </p:cBhvr>
                                      <p:to>
                                        <p:strVal val="visible"/>
                                      </p:to>
                                    </p:set>
                                    <p:animEffect transition="in" filter="box(in)">
                                      <p:cBhvr>
                                        <p:cTn id="52" dur="500"/>
                                        <p:tgtEl>
                                          <p:spTgt spid="8">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8">
                                            <p:txEl>
                                              <p:pRg st="8" end="8"/>
                                            </p:txEl>
                                          </p:spTgt>
                                        </p:tgtEl>
                                        <p:attrNameLst>
                                          <p:attrName>style.visibility</p:attrName>
                                        </p:attrNameLst>
                                      </p:cBhvr>
                                      <p:to>
                                        <p:strVal val="visible"/>
                                      </p:to>
                                    </p:set>
                                    <p:animEffect transition="in" filter="box(in)">
                                      <p:cBhvr>
                                        <p:cTn id="57" dur="500"/>
                                        <p:tgtEl>
                                          <p:spTgt spid="8">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8">
                                            <p:txEl>
                                              <p:pRg st="9" end="9"/>
                                            </p:txEl>
                                          </p:spTgt>
                                        </p:tgtEl>
                                        <p:attrNameLst>
                                          <p:attrName>style.visibility</p:attrName>
                                        </p:attrNameLst>
                                      </p:cBhvr>
                                      <p:to>
                                        <p:strVal val="visible"/>
                                      </p:to>
                                    </p:set>
                                    <p:animEffect transition="in" filter="box(in)">
                                      <p:cBhvr>
                                        <p:cTn id="62" dur="500"/>
                                        <p:tgtEl>
                                          <p:spTgt spid="8">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8">
                                            <p:txEl>
                                              <p:pRg st="10" end="10"/>
                                            </p:txEl>
                                          </p:spTgt>
                                        </p:tgtEl>
                                        <p:attrNameLst>
                                          <p:attrName>style.visibility</p:attrName>
                                        </p:attrNameLst>
                                      </p:cBhvr>
                                      <p:to>
                                        <p:strVal val="visible"/>
                                      </p:to>
                                    </p:set>
                                    <p:animEffect transition="in" filter="box(in)">
                                      <p:cBhvr>
                                        <p:cTn id="67" dur="500"/>
                                        <p:tgtEl>
                                          <p:spTgt spid="8">
                                            <p:txEl>
                                              <p:pRg st="10" end="1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8">
                                            <p:txEl>
                                              <p:pRg st="11" end="11"/>
                                            </p:txEl>
                                          </p:spTgt>
                                        </p:tgtEl>
                                        <p:attrNameLst>
                                          <p:attrName>style.visibility</p:attrName>
                                        </p:attrNameLst>
                                      </p:cBhvr>
                                      <p:to>
                                        <p:strVal val="visible"/>
                                      </p:to>
                                    </p:set>
                                    <p:animEffect transition="in" filter="box(in)">
                                      <p:cBhvr>
                                        <p:cTn id="72" dur="500"/>
                                        <p:tgtEl>
                                          <p:spTgt spid="8">
                                            <p:txEl>
                                              <p:pRg st="11" end="1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8">
                                            <p:txEl>
                                              <p:pRg st="12" end="12"/>
                                            </p:txEl>
                                          </p:spTgt>
                                        </p:tgtEl>
                                        <p:attrNameLst>
                                          <p:attrName>style.visibility</p:attrName>
                                        </p:attrNameLst>
                                      </p:cBhvr>
                                      <p:to>
                                        <p:strVal val="visible"/>
                                      </p:to>
                                    </p:set>
                                    <p:animEffect transition="in" filter="box(in)">
                                      <p:cBhvr>
                                        <p:cTn id="77" dur="500"/>
                                        <p:tgtEl>
                                          <p:spTgt spid="8">
                                            <p:txEl>
                                              <p:pRg st="12" end="12"/>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8">
                                            <p:txEl>
                                              <p:pRg st="13" end="13"/>
                                            </p:txEl>
                                          </p:spTgt>
                                        </p:tgtEl>
                                        <p:attrNameLst>
                                          <p:attrName>style.visibility</p:attrName>
                                        </p:attrNameLst>
                                      </p:cBhvr>
                                      <p:to>
                                        <p:strVal val="visible"/>
                                      </p:to>
                                    </p:set>
                                    <p:animEffect transition="in" filter="box(in)">
                                      <p:cBhvr>
                                        <p:cTn id="82" dur="500"/>
                                        <p:tgtEl>
                                          <p:spTgt spid="8">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5940088"/>
          </a:xfrm>
          <a:prstGeom prst="rect">
            <a:avLst/>
          </a:prstGeom>
          <a:noFill/>
        </p:spPr>
        <p:txBody>
          <a:bodyPr wrap="square" rtlCol="0">
            <a:spAutoFit/>
          </a:bodyPr>
          <a:lstStyle/>
          <a:p>
            <a:pPr algn="just"/>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vượt</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xóm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tăng</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phẩm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chằn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chằn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miếu</a:t>
            </a:r>
            <a:r>
              <a:rPr lang="en-US" sz="2000" dirty="0" smtClean="0">
                <a:latin typeface="Times New Roman" pitchFamily="18" charset="0"/>
                <a:cs typeface="Times New Roman" pitchFamily="18" charset="0"/>
              </a:rPr>
              <a:t> à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ngờ</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Phẩm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liền</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dũng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phép</a:t>
            </a:r>
            <a:r>
              <a:rPr lang="en-US" sz="2000" dirty="0" smtClean="0">
                <a:latin typeface="Times New Roman" pitchFamily="18" charset="0"/>
                <a:cs typeface="Times New Roman" pitchFamily="18" charset="0"/>
              </a:rPr>
              <a:t> phi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quái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xóm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làng</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bàng</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phép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thử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lam,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box(in)">
                                      <p:cBhvr>
                                        <p:cTn id="42" dur="500"/>
                                        <p:tgtEl>
                                          <p:spTgt spid="8">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
                                            <p:txEl>
                                              <p:pRg st="6" end="6"/>
                                            </p:txEl>
                                          </p:spTgt>
                                        </p:tgtEl>
                                        <p:attrNameLst>
                                          <p:attrName>style.visibility</p:attrName>
                                        </p:attrNameLst>
                                      </p:cBhvr>
                                      <p:to>
                                        <p:strVal val="visible"/>
                                      </p:to>
                                    </p:set>
                                    <p:animEffect transition="in" filter="box(in)">
                                      <p:cBhvr>
                                        <p:cTn id="47" dur="500"/>
                                        <p:tgtEl>
                                          <p:spTgt spid="8">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8">
                                            <p:txEl>
                                              <p:pRg st="7" end="7"/>
                                            </p:txEl>
                                          </p:spTgt>
                                        </p:tgtEl>
                                        <p:attrNameLst>
                                          <p:attrName>style.visibility</p:attrName>
                                        </p:attrNameLst>
                                      </p:cBhvr>
                                      <p:to>
                                        <p:strVal val="visible"/>
                                      </p:to>
                                    </p:set>
                                    <p:animEffect transition="in" filter="box(in)">
                                      <p:cBhvr>
                                        <p:cTn id="52" dur="500"/>
                                        <p:tgtEl>
                                          <p:spTgt spid="8">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8">
                                            <p:txEl>
                                              <p:pRg st="8" end="8"/>
                                            </p:txEl>
                                          </p:spTgt>
                                        </p:tgtEl>
                                        <p:attrNameLst>
                                          <p:attrName>style.visibility</p:attrName>
                                        </p:attrNameLst>
                                      </p:cBhvr>
                                      <p:to>
                                        <p:strVal val="visible"/>
                                      </p:to>
                                    </p:set>
                                    <p:animEffect transition="in" filter="box(in)">
                                      <p:cBhvr>
                                        <p:cTn id="57"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5940088"/>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=&gt;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nghèo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chăng</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thử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ngợi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sĩ</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Bị</a:t>
            </a:r>
            <a:r>
              <a:rPr lang="en-US" sz="2000" i="1" dirty="0" smtClean="0">
                <a:latin typeface="Times New Roman" pitchFamily="18" charset="0"/>
                <a:cs typeface="Times New Roman" pitchFamily="18" charset="0"/>
              </a:rPr>
              <a:t> vu </a:t>
            </a:r>
            <a:r>
              <a:rPr lang="en-US" sz="2000" i="1" dirty="0" err="1" smtClean="0">
                <a:latin typeface="Times New Roman" pitchFamily="18" charset="0"/>
                <a:cs typeface="Times New Roman" pitchFamily="18" charset="0"/>
              </a:rPr>
              <a:t>oan</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vượt</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thử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phép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vượt</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bức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vượt</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nổi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ung</a:t>
            </a:r>
            <a:r>
              <a:rPr lang="en-US" sz="2000" dirty="0" smtClean="0">
                <a:latin typeface="Times New Roman" pitchFamily="18" charset="0"/>
                <a:cs typeface="Times New Roman" pitchFamily="18" charset="0"/>
              </a:rPr>
              <a:t> dung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Hẳn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réo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rắt</a:t>
            </a:r>
            <a:r>
              <a:rPr lang="en-US" sz="2000" dirty="0" smtClean="0">
                <a:latin typeface="Times New Roman" pitchFamily="18" charset="0"/>
                <a:cs typeface="Times New Roman" pitchFamily="18" charset="0"/>
              </a:rPr>
              <a:t>, du </a:t>
            </a:r>
            <a:r>
              <a:rPr lang="en-US" sz="2000" dirty="0" err="1" smtClean="0">
                <a:latin typeface="Times New Roman" pitchFamily="18" charset="0"/>
                <a:cs typeface="Times New Roman" pitchFamily="18" charset="0"/>
              </a:rPr>
              <a:t>dương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niềm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đàn</a:t>
            </a:r>
            <a:r>
              <a:rPr lang="en-US" sz="2000" dirty="0" smtClean="0">
                <a:latin typeface="Times New Roman" pitchFamily="18" charset="0"/>
                <a:cs typeface="Times New Roman" pitchFamily="18" charset="0"/>
              </a:rPr>
              <a:t> lay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gẩy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6001643"/>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hầu</a:t>
            </a:r>
            <a:endParaRPr lang="en-US" sz="24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tan ý </a:t>
            </a:r>
            <a:r>
              <a:rPr lang="en-US" sz="2400" dirty="0" err="1" smtClean="0">
                <a:latin typeface="Times New Roman" pitchFamily="18" charset="0"/>
                <a:cs typeface="Times New Roman" pitchFamily="18" charset="0"/>
              </a:rPr>
              <a:t>chí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endParaRPr lang="en-US" sz="24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hậu</a:t>
            </a:r>
            <a:endParaRPr lang="en-US" sz="24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hay hung </a:t>
            </a:r>
            <a:r>
              <a:rPr lang="en-US" sz="2400" dirty="0" err="1" smtClean="0">
                <a:latin typeface="Times New Roman" pitchFamily="18" charset="0"/>
                <a:cs typeface="Times New Roman" pitchFamily="18" charset="0"/>
              </a:rPr>
              <a:t>hăng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dung.</a:t>
            </a:r>
            <a:endParaRPr lang="en-US" sz="2400" b="1"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c. </a:t>
            </a:r>
            <a:r>
              <a:rPr lang="en-US" sz="2400" i="1" dirty="0" err="1" smtClean="0">
                <a:latin typeface="Times New Roman" pitchFamily="18" charset="0"/>
                <a:cs typeface="Times New Roman" pitchFamily="18" charset="0"/>
              </a:rPr>
              <a:t>Hạnh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phúc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sĩ</a:t>
            </a:r>
            <a:endParaRPr lang="en-US" sz="24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vua</a:t>
            </a:r>
            <a:r>
              <a:rPr lang="en-US" sz="2400" dirty="0" smtClean="0">
                <a:latin typeface="Times New Roman" pitchFamily="18" charset="0"/>
                <a:cs typeface="Times New Roman" pitchFamily="18" charset="0"/>
              </a:rPr>
              <a:t> à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sĩ</a:t>
            </a:r>
            <a:endParaRPr lang="en-US" sz="24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Niềm</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hiền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gặp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lành</a:t>
            </a:r>
            <a:endParaRPr lang="en-US" sz="2400" b="1"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Bảng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tổng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thử</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chiến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vật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endParaRPr lang="en-US" sz="2400" b="1"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box(in)">
                                      <p:cBhvr>
                                        <p:cTn id="42" dur="500"/>
                                        <p:tgtEl>
                                          <p:spTgt spid="8">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
                                            <p:txEl>
                                              <p:pRg st="6" end="6"/>
                                            </p:txEl>
                                          </p:spTgt>
                                        </p:tgtEl>
                                        <p:attrNameLst>
                                          <p:attrName>style.visibility</p:attrName>
                                        </p:attrNameLst>
                                      </p:cBhvr>
                                      <p:to>
                                        <p:strVal val="visible"/>
                                      </p:to>
                                    </p:set>
                                    <p:animEffect transition="in" filter="box(in)">
                                      <p:cBhvr>
                                        <p:cTn id="47" dur="500"/>
                                        <p:tgtEl>
                                          <p:spTgt spid="8">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8">
                                            <p:txEl>
                                              <p:pRg st="7" end="7"/>
                                            </p:txEl>
                                          </p:spTgt>
                                        </p:tgtEl>
                                        <p:attrNameLst>
                                          <p:attrName>style.visibility</p:attrName>
                                        </p:attrNameLst>
                                      </p:cBhvr>
                                      <p:to>
                                        <p:strVal val="visible"/>
                                      </p:to>
                                    </p:set>
                                    <p:animEffect transition="in" filter="box(in)">
                                      <p:cBhvr>
                                        <p:cTn id="52"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457200"/>
            <a:ext cx="8991600" cy="4832092"/>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2. </a:t>
            </a:r>
            <a:r>
              <a:rPr lang="en-US" sz="2800" b="1" dirty="0" err="1" smtClean="0">
                <a:latin typeface="Times New Roman" pitchFamily="18" charset="0"/>
                <a:cs typeface="Times New Roman" pitchFamily="18" charset="0"/>
              </a:rPr>
              <a:t>Nhân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vật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Lý</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Thông</a:t>
            </a:r>
            <a:endParaRPr lang="en-US" sz="2800" b="1"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ác</a:t>
            </a:r>
            <a:r>
              <a:rPr lang="en-US" sz="2800" dirty="0" smtClean="0">
                <a:latin typeface="Times New Roman" pitchFamily="18" charset="0"/>
                <a:cs typeface="Times New Roman" pitchFamily="18" charset="0"/>
              </a:rPr>
              <a:t> &gt;&lt; </a:t>
            </a:r>
            <a:r>
              <a:rPr lang="en-US" sz="2800" dirty="0" err="1" smtClean="0">
                <a:latin typeface="Times New Roman" pitchFamily="18" charset="0"/>
                <a:cs typeface="Times New Roman" pitchFamily="18" charset="0"/>
              </a:rPr>
              <a:t>Thạch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thiện</a:t>
            </a:r>
            <a:endParaRPr lang="en-US" sz="2800" b="1"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vụ</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tham</a:t>
            </a:r>
            <a:r>
              <a:rPr lang="en-US" sz="2800" dirty="0" smtClean="0">
                <a:latin typeface="Times New Roman" pitchFamily="18" charset="0"/>
                <a:cs typeface="Times New Roman" pitchFamily="18" charset="0"/>
              </a:rPr>
              <a:t> lam, </a:t>
            </a:r>
            <a:r>
              <a:rPr lang="en-US" sz="2800" dirty="0" err="1" smtClean="0">
                <a:latin typeface="Times New Roman" pitchFamily="18" charset="0"/>
                <a:cs typeface="Times New Roman" pitchFamily="18" charset="0"/>
              </a:rPr>
              <a:t>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ác</a:t>
            </a:r>
            <a:endParaRPr lang="en-US" sz="2800" b="1"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truyện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cổ</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thuần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còn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đặc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kèm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xấu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tham</a:t>
            </a:r>
            <a:r>
              <a:rPr lang="en-US" sz="2800" dirty="0" smtClean="0">
                <a:latin typeface="Times New Roman" pitchFamily="18" charset="0"/>
                <a:cs typeface="Times New Roman" pitchFamily="18" charset="0"/>
              </a:rPr>
              <a:t> lam. </a:t>
            </a:r>
            <a:endParaRPr lang="en-US" sz="2800" b="1"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minh </a:t>
            </a:r>
            <a:r>
              <a:rPr lang="en-US" sz="2800" dirty="0" err="1" smtClean="0">
                <a:latin typeface="Times New Roman" pitchFamily="18" charset="0"/>
                <a:cs typeface="Times New Roman" pitchFamily="18" charset="0"/>
              </a:rPr>
              <a:t>chứng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niệm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báo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mẹ</a:t>
            </a:r>
            <a:r>
              <a:rPr lang="en-US" sz="2800" dirty="0" smtClean="0">
                <a:latin typeface="Times New Roman" pitchFamily="18" charset="0"/>
                <a:cs typeface="Times New Roman" pitchFamily="18" charset="0"/>
              </a:rPr>
              <a:t> con </a:t>
            </a:r>
            <a:r>
              <a:rPr lang="en-US" sz="2800" dirty="0" err="1" smtClean="0">
                <a:latin typeface="Times New Roman" pitchFamily="18" charset="0"/>
                <a:cs typeface="Times New Roman" pitchFamily="18" charset="0"/>
              </a:rPr>
              <a:t>Lí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vẫn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chết</a:t>
            </a:r>
            <a:r>
              <a:rPr lang="en-US" sz="2800" dirty="0" smtClean="0">
                <a:latin typeface="Times New Roman" pitchFamily="18" charset="0"/>
                <a:cs typeface="Times New Roman" pitchFamily="18" charset="0"/>
              </a:rPr>
              <a:t> à </a:t>
            </a:r>
            <a:r>
              <a:rPr lang="en-US" sz="2800" dirty="0" err="1" smtClean="0">
                <a:latin typeface="Times New Roman" pitchFamily="18" charset="0"/>
                <a:cs typeface="Times New Roman" pitchFamily="18" charset="0"/>
              </a:rPr>
              <a:t>cái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trừng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phạt</a:t>
            </a:r>
            <a:r>
              <a:rPr lang="en-US" sz="2800" dirty="0" smtClean="0">
                <a:latin typeface="Times New Roman" pitchFamily="18" charset="0"/>
                <a:cs typeface="Times New Roman" pitchFamily="18" charset="0"/>
              </a:rPr>
              <a:t>. </a:t>
            </a:r>
            <a:endParaRPr lang="en-US" sz="2800" b="1"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500"/>
                                        <p:tgtEl>
                                          <p:spTgt spid="6">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box(in)">
                                      <p:cBhvr>
                                        <p:cTn id="20" dur="500"/>
                                        <p:tgtEl>
                                          <p:spTgt spid="6">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box(in)">
                                      <p:cBhvr>
                                        <p:cTn id="23" dur="500"/>
                                        <p:tgtEl>
                                          <p:spTgt spid="6">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box(in)">
                                      <p:cBhvr>
                                        <p:cTn id="26" dur="500"/>
                                        <p:tgtEl>
                                          <p:spTgt spid="6">
                                            <p:txEl>
                                              <p:pRg st="3" end="3"/>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Effect transition="in" filter="box(in)">
                                      <p:cBhvr>
                                        <p:cTn id="29"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6001643"/>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Dạng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Hiểu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liệu</a:t>
            </a:r>
            <a:r>
              <a:rPr lang="en-US" sz="2400" b="1" dirty="0" smtClean="0">
                <a:latin typeface="Times New Roman" pitchFamily="18" charset="0"/>
                <a:cs typeface="Times New Roman" pitchFamily="18" charset="0"/>
              </a:rPr>
              <a:t> SGK</a:t>
            </a:r>
            <a:endParaRPr lang="en-US" sz="2400"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PHIẾU HỌC TẬP SỐ 1</a:t>
            </a:r>
            <a:endParaRPr lang="en-US" sz="2400" dirty="0" smtClean="0">
              <a:latin typeface="Times New Roman" pitchFamily="18" charset="0"/>
              <a:cs typeface="Times New Roman" pitchFamily="18" charset="0"/>
            </a:endParaRPr>
          </a:p>
          <a:p>
            <a:pPr algn="just"/>
            <a:r>
              <a:rPr lang="en-US" sz="2400" i="1" dirty="0" err="1" smtClean="0">
                <a:latin typeface="Times New Roman" pitchFamily="18" charset="0"/>
                <a:cs typeface="Times New Roman" pitchFamily="18" charset="0"/>
              </a:rPr>
              <a:t>Truyện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cổ</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tích</a:t>
            </a:r>
            <a:r>
              <a:rPr lang="en-US" sz="2400" i="1" dirty="0" smtClean="0">
                <a:latin typeface="Times New Roman" pitchFamily="18" charset="0"/>
                <a:cs typeface="Times New Roman" pitchFamily="18" charset="0"/>
              </a:rPr>
              <a:t> hay </a:t>
            </a:r>
            <a:r>
              <a:rPr lang="en-US" sz="2400" i="1" dirty="0" err="1" smtClean="0">
                <a:latin typeface="Times New Roman" pitchFamily="18" charset="0"/>
                <a:cs typeface="Times New Roman" pitchFamily="18" charset="0"/>
              </a:rPr>
              <a:t>và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đặc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sắc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cổ</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Việt</a:t>
            </a:r>
            <a:r>
              <a:rPr lang="en-US" sz="2400" i="1" dirty="0" smtClean="0">
                <a:latin typeface="Times New Roman" pitchFamily="18" charset="0"/>
                <a:cs typeface="Times New Roman" pitchFamily="18" charset="0"/>
              </a:rPr>
              <a:t> Nam. </a:t>
            </a:r>
            <a:r>
              <a:rPr lang="en-US" sz="2400" i="1" dirty="0" err="1" smtClean="0">
                <a:latin typeface="Times New Roman" pitchFamily="18" charset="0"/>
                <a:cs typeface="Times New Roman" pitchFamily="18" charset="0"/>
              </a:rPr>
              <a:t>Cuộc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chiến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hấp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những</a:t>
            </a:r>
            <a:r>
              <a:rPr lang="en-US" sz="2400" i="1" dirty="0" smtClean="0">
                <a:latin typeface="Times New Roman" pitchFamily="18" charset="0"/>
                <a:cs typeface="Times New Roman" pitchFamily="18" charset="0"/>
              </a:rPr>
              <a:t> chi </a:t>
            </a:r>
            <a:r>
              <a:rPr lang="en-US" sz="2400" i="1" dirty="0" err="1" smtClean="0">
                <a:latin typeface="Times New Roman" pitchFamily="18" charset="0"/>
                <a:cs typeface="Times New Roman" pitchFamily="18" charset="0"/>
              </a:rPr>
              <a:t>tiết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sẽ</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còn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sức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hấp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dẫn</a:t>
            </a:r>
            <a:r>
              <a:rPr lang="en-US" sz="2400" i="1" dirty="0" smtClean="0">
                <a:latin typeface="Times New Roman" pitchFamily="18" charset="0"/>
                <a:cs typeface="Times New Roman" pitchFamily="18" charset="0"/>
              </a:rPr>
              <a:t>,  say </a:t>
            </a:r>
            <a:r>
              <a:rPr lang="en-US" sz="2400" i="1" dirty="0" err="1" smtClean="0">
                <a:latin typeface="Times New Roman" pitchFamily="18" charset="0"/>
                <a:cs typeface="Times New Roman" pitchFamily="18" charset="0"/>
              </a:rPr>
              <a:t>mê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thế</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hệ</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đọc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nghe</a:t>
            </a:r>
            <a:r>
              <a:rPr lang="en-US" sz="2400" i="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rượu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Lí</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đi</a:t>
            </a:r>
            <a:r>
              <a:rPr lang="en-US" sz="2400" i="1" dirty="0" smtClean="0">
                <a:latin typeface="Times New Roman" pitchFamily="18" charset="0"/>
                <a:cs typeface="Times New Roman" pitchFamily="18" charset="0"/>
              </a:rPr>
              <a:t> qua </a:t>
            </a:r>
            <a:r>
              <a:rPr lang="en-US" sz="2400" i="1" dirty="0" err="1" smtClean="0">
                <a:latin typeface="Times New Roman" pitchFamily="18" charset="0"/>
                <a:cs typeface="Times New Roman" pitchFamily="18" charset="0"/>
              </a:rPr>
              <a:t>đó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lớn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hắn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bụng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khoẻ</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voi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cùng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Lí</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lân</a:t>
            </a:r>
            <a:r>
              <a:rPr lang="en-US" sz="2400" i="1" dirty="0" smtClean="0">
                <a:latin typeface="Times New Roman" pitchFamily="18" charset="0"/>
                <a:cs typeface="Times New Roman" pitchFamily="18" charset="0"/>
              </a:rPr>
              <a:t> la </a:t>
            </a:r>
            <a:r>
              <a:rPr lang="en-US" sz="2400" i="1" dirty="0" err="1" smtClean="0">
                <a:latin typeface="Times New Roman" pitchFamily="18" charset="0"/>
                <a:cs typeface="Times New Roman" pitchFamily="18" charset="0"/>
              </a:rPr>
              <a:t>gợi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chuyện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nghĩa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Sớm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mồ</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côi</a:t>
            </a:r>
            <a:r>
              <a:rPr lang="en-US" sz="2400" i="1" dirty="0" smtClean="0">
                <a:latin typeface="Times New Roman" pitchFamily="18" charset="0"/>
                <a:cs typeface="Times New Roman" pitchFamily="18" charset="0"/>
              </a:rPr>
              <a:t> cha </a:t>
            </a:r>
            <a:r>
              <a:rPr lang="en-US" sz="2400" i="1" dirty="0" err="1" smtClean="0">
                <a:latin typeface="Times New Roman" pitchFamily="18" charset="0"/>
                <a:cs typeface="Times New Roman" pitchFamily="18" charset="0"/>
              </a:rPr>
              <a:t>mẹ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cố</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vô</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thân</a:t>
            </a:r>
            <a:r>
              <a:rPr lang="en-US" sz="2400" i="1" dirty="0" smtClean="0">
                <a:latin typeface="Times New Roman" pitchFamily="18" charset="0"/>
                <a:cs typeface="Times New Roman" pitchFamily="18" charset="0"/>
              </a:rPr>
              <a:t>, nay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sóc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cảm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động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vẻ</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nhận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từ</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gốc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chung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mẹ</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Lí</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Thông</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i="1" dirty="0" err="1" smtClean="0">
                <a:latin typeface="Times New Roman" pitchFamily="18" charset="0"/>
                <a:cs typeface="Times New Roman" pitchFamily="18" charset="0"/>
              </a:rPr>
              <a:t>Bấy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chằn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phép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thường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thịt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bổ</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định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diệt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trừ</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674030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Dạng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Hiểu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liệu</a:t>
            </a:r>
            <a:r>
              <a:rPr lang="en-US" sz="2400" b="1" dirty="0" smtClean="0">
                <a:latin typeface="Times New Roman" pitchFamily="18" charset="0"/>
                <a:cs typeface="Times New Roman" pitchFamily="18" charset="0"/>
              </a:rPr>
              <a:t> SGK</a:t>
            </a:r>
            <a:endParaRPr lang="en-US" sz="2400" dirty="0" smtClean="0">
              <a:latin typeface="Times New Roman" pitchFamily="18" charset="0"/>
              <a:cs typeface="Times New Roman" pitchFamily="18" charset="0"/>
            </a:endParaRPr>
          </a:p>
          <a:p>
            <a:pPr algn="just"/>
            <a:r>
              <a:rPr lang="en-US" sz="2400" i="1" dirty="0" err="1" smtClean="0">
                <a:latin typeface="Times New Roman" pitchFamily="18" charset="0"/>
                <a:cs typeface="Times New Roman" pitchFamily="18" charset="0"/>
              </a:rPr>
              <a:t>Dân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lập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miếu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nạp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chằn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thịt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phách</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i="1" dirty="0" err="1" smtClean="0">
                <a:latin typeface="Times New Roman" pitchFamily="18" charset="0"/>
                <a:cs typeface="Times New Roman" pitchFamily="18" charset="0"/>
              </a:rPr>
              <a:t>Năm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lượt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Lý</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nộp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Mẹ</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hắn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kế</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lừa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hôm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kiếm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Lý</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dọn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mâm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rượu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thịt</a:t>
            </a:r>
            <a:r>
              <a:rPr lang="en-US" sz="2400" i="1" dirty="0" smtClean="0">
                <a:latin typeface="Times New Roman" pitchFamily="18" charset="0"/>
                <a:cs typeface="Times New Roman" pitchFamily="18" charset="0"/>
              </a:rPr>
              <a:t> ê </a:t>
            </a:r>
            <a:r>
              <a:rPr lang="en-US" sz="2400" i="1" dirty="0" err="1" smtClean="0">
                <a:latin typeface="Times New Roman" pitchFamily="18" charset="0"/>
                <a:cs typeface="Times New Roman" pitchFamily="18" charset="0"/>
              </a:rPr>
              <a:t>hề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bảo</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Đêm</a:t>
            </a:r>
            <a:r>
              <a:rPr lang="en-US" sz="2400" i="1" dirty="0" smtClean="0">
                <a:latin typeface="Times New Roman" pitchFamily="18" charset="0"/>
                <a:cs typeface="Times New Roman" pitchFamily="18" charset="0"/>
              </a:rPr>
              <a:t> nay,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miếu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dở</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mẻ</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rượu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chịu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thật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nhận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ngay</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(SGK </a:t>
            </a:r>
            <a:r>
              <a:rPr lang="en-US" sz="2400" i="1" dirty="0" err="1" smtClean="0">
                <a:latin typeface="Times New Roman" pitchFamily="18" charset="0"/>
                <a:cs typeface="Times New Roman" pitchFamily="18" charset="0"/>
              </a:rPr>
              <a:t>Ngữ</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văn</a:t>
            </a:r>
            <a:r>
              <a:rPr lang="en-US" sz="2400" i="1" dirty="0" smtClean="0">
                <a:latin typeface="Times New Roman" pitchFamily="18" charset="0"/>
                <a:cs typeface="Times New Roman" pitchFamily="18" charset="0"/>
              </a:rPr>
              <a:t> 6)</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box(in)">
                                      <p:cBhvr>
                                        <p:cTn id="42" dur="500"/>
                                        <p:tgtEl>
                                          <p:spTgt spid="8">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
                                            <p:txEl>
                                              <p:pRg st="6" end="6"/>
                                            </p:txEl>
                                          </p:spTgt>
                                        </p:tgtEl>
                                        <p:attrNameLst>
                                          <p:attrName>style.visibility</p:attrName>
                                        </p:attrNameLst>
                                      </p:cBhvr>
                                      <p:to>
                                        <p:strVal val="visible"/>
                                      </p:to>
                                    </p:set>
                                    <p:animEffect transition="in" filter="box(in)">
                                      <p:cBhvr>
                                        <p:cTn id="47" dur="500"/>
                                        <p:tgtEl>
                                          <p:spTgt spid="8">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8">
                                            <p:txEl>
                                              <p:pRg st="7" end="7"/>
                                            </p:txEl>
                                          </p:spTgt>
                                        </p:tgtEl>
                                        <p:attrNameLst>
                                          <p:attrName>style.visibility</p:attrName>
                                        </p:attrNameLst>
                                      </p:cBhvr>
                                      <p:to>
                                        <p:strVal val="visible"/>
                                      </p:to>
                                    </p:set>
                                    <p:animEffect transition="in" filter="box(in)">
                                      <p:cBhvr>
                                        <p:cTn id="52" dur="500"/>
                                        <p:tgtEl>
                                          <p:spTgt spid="8">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8">
                                            <p:txEl>
                                              <p:pRg st="8" end="8"/>
                                            </p:txEl>
                                          </p:spTgt>
                                        </p:tgtEl>
                                        <p:attrNameLst>
                                          <p:attrName>style.visibility</p:attrName>
                                        </p:attrNameLst>
                                      </p:cBhvr>
                                      <p:to>
                                        <p:strVal val="visible"/>
                                      </p:to>
                                    </p:set>
                                    <p:animEffect transition="in" filter="box(in)">
                                      <p:cBhvr>
                                        <p:cTn id="57" dur="500"/>
                                        <p:tgtEl>
                                          <p:spTgt spid="8">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8">
                                            <p:txEl>
                                              <p:pRg st="9" end="9"/>
                                            </p:txEl>
                                          </p:spTgt>
                                        </p:tgtEl>
                                        <p:attrNameLst>
                                          <p:attrName>style.visibility</p:attrName>
                                        </p:attrNameLst>
                                      </p:cBhvr>
                                      <p:to>
                                        <p:strVal val="visible"/>
                                      </p:to>
                                    </p:set>
                                    <p:animEffect transition="in" filter="box(in)">
                                      <p:cBhvr>
                                        <p:cTn id="62"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674030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Dạng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Hiểu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liệu</a:t>
            </a:r>
            <a:r>
              <a:rPr lang="en-US" sz="2400" b="1" dirty="0" smtClean="0">
                <a:latin typeface="Times New Roman" pitchFamily="18" charset="0"/>
                <a:cs typeface="Times New Roman" pitchFamily="18" charset="0"/>
              </a:rPr>
              <a:t> SGK</a:t>
            </a:r>
            <a:endParaRPr lang="en-US" sz="2400" dirty="0" smtClean="0">
              <a:latin typeface="Times New Roman" pitchFamily="18" charset="0"/>
              <a:cs typeface="Times New Roman" pitchFamily="18" charset="0"/>
            </a:endParaRPr>
          </a:p>
          <a:p>
            <a:pPr algn="just"/>
            <a:r>
              <a:rPr lang="en-US" sz="2400" i="1" dirty="0" err="1" smtClean="0">
                <a:latin typeface="Times New Roman" pitchFamily="18" charset="0"/>
                <a:cs typeface="Times New Roman" pitchFamily="18" charset="0"/>
              </a:rPr>
              <a:t>Dân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lập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miếu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nạp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chằn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thịt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phách</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i="1" dirty="0" err="1" smtClean="0">
                <a:latin typeface="Times New Roman" pitchFamily="18" charset="0"/>
                <a:cs typeface="Times New Roman" pitchFamily="18" charset="0"/>
              </a:rPr>
              <a:t>Năm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lượt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Lý</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nộp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Mẹ</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hắn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kế</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lừa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hôm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kiếm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Lý</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dọn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mâm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rượu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thịt</a:t>
            </a:r>
            <a:r>
              <a:rPr lang="en-US" sz="2400" i="1" dirty="0" smtClean="0">
                <a:latin typeface="Times New Roman" pitchFamily="18" charset="0"/>
                <a:cs typeface="Times New Roman" pitchFamily="18" charset="0"/>
              </a:rPr>
              <a:t> ê </a:t>
            </a:r>
            <a:r>
              <a:rPr lang="en-US" sz="2400" i="1" dirty="0" err="1" smtClean="0">
                <a:latin typeface="Times New Roman" pitchFamily="18" charset="0"/>
                <a:cs typeface="Times New Roman" pitchFamily="18" charset="0"/>
              </a:rPr>
              <a:t>hề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bảo</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Đêm</a:t>
            </a:r>
            <a:r>
              <a:rPr lang="en-US" sz="2400" i="1" dirty="0" smtClean="0">
                <a:latin typeface="Times New Roman" pitchFamily="18" charset="0"/>
                <a:cs typeface="Times New Roman" pitchFamily="18" charset="0"/>
              </a:rPr>
              <a:t> nay,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miếu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dở</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mẻ</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rượu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chịu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thật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nhận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ngay</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(SGK </a:t>
            </a:r>
            <a:r>
              <a:rPr lang="en-US" sz="2400" i="1" dirty="0" err="1" smtClean="0">
                <a:latin typeface="Times New Roman" pitchFamily="18" charset="0"/>
                <a:cs typeface="Times New Roman" pitchFamily="18" charset="0"/>
              </a:rPr>
              <a:t>Ngữ</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văn</a:t>
            </a:r>
            <a:r>
              <a:rPr lang="en-US" sz="2400" i="1" dirty="0" smtClean="0">
                <a:latin typeface="Times New Roman" pitchFamily="18" charset="0"/>
                <a:cs typeface="Times New Roman" pitchFamily="18" charset="0"/>
              </a:rPr>
              <a:t> 6)</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box(in)">
                                      <p:cBhvr>
                                        <p:cTn id="42" dur="500"/>
                                        <p:tgtEl>
                                          <p:spTgt spid="8">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
                                            <p:txEl>
                                              <p:pRg st="6" end="6"/>
                                            </p:txEl>
                                          </p:spTgt>
                                        </p:tgtEl>
                                        <p:attrNameLst>
                                          <p:attrName>style.visibility</p:attrName>
                                        </p:attrNameLst>
                                      </p:cBhvr>
                                      <p:to>
                                        <p:strVal val="visible"/>
                                      </p:to>
                                    </p:set>
                                    <p:animEffect transition="in" filter="box(in)">
                                      <p:cBhvr>
                                        <p:cTn id="47" dur="500"/>
                                        <p:tgtEl>
                                          <p:spTgt spid="8">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8">
                                            <p:txEl>
                                              <p:pRg st="7" end="7"/>
                                            </p:txEl>
                                          </p:spTgt>
                                        </p:tgtEl>
                                        <p:attrNameLst>
                                          <p:attrName>style.visibility</p:attrName>
                                        </p:attrNameLst>
                                      </p:cBhvr>
                                      <p:to>
                                        <p:strVal val="visible"/>
                                      </p:to>
                                    </p:set>
                                    <p:animEffect transition="in" filter="box(in)">
                                      <p:cBhvr>
                                        <p:cTn id="52" dur="500"/>
                                        <p:tgtEl>
                                          <p:spTgt spid="8">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8">
                                            <p:txEl>
                                              <p:pRg st="8" end="8"/>
                                            </p:txEl>
                                          </p:spTgt>
                                        </p:tgtEl>
                                        <p:attrNameLst>
                                          <p:attrName>style.visibility</p:attrName>
                                        </p:attrNameLst>
                                      </p:cBhvr>
                                      <p:to>
                                        <p:strVal val="visible"/>
                                      </p:to>
                                    </p:set>
                                    <p:animEffect transition="in" filter="box(in)">
                                      <p:cBhvr>
                                        <p:cTn id="57" dur="500"/>
                                        <p:tgtEl>
                                          <p:spTgt spid="8">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8">
                                            <p:txEl>
                                              <p:pRg st="9" end="9"/>
                                            </p:txEl>
                                          </p:spTgt>
                                        </p:tgtEl>
                                        <p:attrNameLst>
                                          <p:attrName>style.visibility</p:attrName>
                                        </p:attrNameLst>
                                      </p:cBhvr>
                                      <p:to>
                                        <p:strVal val="visible"/>
                                      </p:to>
                                    </p:set>
                                    <p:animEffect transition="in" filter="box(in)">
                                      <p:cBhvr>
                                        <p:cTn id="62"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09600"/>
            <a:ext cx="9144000" cy="4062651"/>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Thông</a:t>
            </a:r>
            <a:r>
              <a:rPr lang="en-US" sz="2400" b="1" dirty="0" smtClean="0">
                <a:latin typeface="Times New Roman" pitchFamily="18" charset="0"/>
                <a:cs typeface="Times New Roman" pitchFamily="18" charset="0"/>
              </a:rPr>
              <a:t> tin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hang </a:t>
            </a:r>
            <a:r>
              <a:rPr lang="en-US" sz="2400" dirty="0" err="1" smtClean="0">
                <a:latin typeface="Times New Roman" pitchFamily="18" charset="0"/>
                <a:cs typeface="Times New Roman" pitchFamily="18" charset="0"/>
              </a:rPr>
              <a:t>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điện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Sở</a:t>
            </a:r>
            <a:r>
              <a:rPr lang="en-US" sz="2400" dirty="0" smtClean="0">
                <a:latin typeface="Times New Roman" pitchFamily="18" charset="0"/>
                <a:cs typeface="Times New Roman" pitchFamily="18" charset="0"/>
              </a:rPr>
              <a:t> Du </a:t>
            </a:r>
            <a:r>
              <a:rPr lang="en-US" sz="2400" dirty="0" err="1" smtClean="0">
                <a:latin typeface="Times New Roman" pitchFamily="18" charset="0"/>
                <a:cs typeface="Times New Roman" pitchFamily="18" charset="0"/>
              </a:rPr>
              <a:t>lịch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cập</a:t>
            </a:r>
            <a:r>
              <a:rPr lang="en-US" sz="2400" dirty="0" smtClean="0">
                <a:latin typeface="Times New Roman" pitchFamily="18" charset="0"/>
                <a:cs typeface="Times New Roman" pitchFamily="18" charset="0"/>
              </a:rPr>
              <a:t>: 14/10/2020</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a:t>
            </a:r>
            <a:r>
              <a:rPr lang="en-US" sz="2400" dirty="0" smtClean="0">
                <a:latin typeface="Times New Roman" pitchFamily="18" charset="0"/>
                <a:cs typeface="Times New Roman" pitchFamily="18" charset="0"/>
              </a:rPr>
              <a:t> My. </a:t>
            </a:r>
          </a:p>
          <a:p>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kể</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tóm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tắt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Bố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cục</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1: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lòng</a:t>
            </a:r>
            <a:r>
              <a:rPr lang="en-US" sz="2400" i="1" dirty="0" smtClean="0">
                <a:latin typeface="Times New Roman" pitchFamily="18" charset="0"/>
                <a:cs typeface="Times New Roman" pitchFamily="18" charset="0"/>
              </a:rPr>
              <a:t> hang </a:t>
            </a:r>
            <a:r>
              <a:rPr lang="en-US" sz="2400" i="1"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hang </a:t>
            </a:r>
            <a:r>
              <a:rPr lang="en-US" sz="2400" dirty="0" err="1" smtClean="0">
                <a:latin typeface="Times New Roman" pitchFamily="18" charset="0"/>
                <a:cs typeface="Times New Roman" pitchFamily="18" charset="0"/>
              </a:rPr>
              <a:t>Én</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hang </a:t>
            </a:r>
            <a:r>
              <a:rPr lang="en-US" sz="2400" dirty="0" err="1" smtClean="0">
                <a:latin typeface="Times New Roman" pitchFamily="18" charset="0"/>
                <a:cs typeface="Times New Roman" pitchFamily="18" charset="0"/>
              </a:rPr>
              <a:t>Én</a:t>
            </a:r>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6370975"/>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 </a:t>
            </a:r>
            <a:r>
              <a:rPr lang="en-US" sz="2400" dirty="0" smtClean="0">
                <a:latin typeface="Times New Roman" pitchFamily="18" charset="0"/>
                <a:cs typeface="Times New Roman" pitchFamily="18" charset="0"/>
              </a:rPr>
              <a:t>Chi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chằn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nhằm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tin .</a:t>
            </a:r>
          </a:p>
          <a:p>
            <a:pPr algn="just"/>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ác</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 HS </a:t>
            </a:r>
            <a:r>
              <a:rPr lang="en-US" sz="2400" b="1" dirty="0" err="1" smtClean="0">
                <a:latin typeface="Times New Roman" pitchFamily="18" charset="0"/>
                <a:cs typeface="Times New Roman" pitchFamily="18" charset="0"/>
              </a:rPr>
              <a:t>nêu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suy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nghĩ</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xấu</a:t>
            </a:r>
            <a:r>
              <a:rPr lang="en-US" sz="2400" dirty="0" smtClean="0">
                <a:latin typeface="Times New Roman" pitchFamily="18" charset="0"/>
                <a:cs typeface="Times New Roman" pitchFamily="18" charset="0"/>
              </a:rPr>
              <a:t>. </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box(in)">
                                      <p:cBhvr>
                                        <p:cTn id="42" dur="500"/>
                                        <p:tgtEl>
                                          <p:spTgt spid="8">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
                                            <p:txEl>
                                              <p:pRg st="6" end="6"/>
                                            </p:txEl>
                                          </p:spTgt>
                                        </p:tgtEl>
                                        <p:attrNameLst>
                                          <p:attrName>style.visibility</p:attrName>
                                        </p:attrNameLst>
                                      </p:cBhvr>
                                      <p:to>
                                        <p:strVal val="visible"/>
                                      </p:to>
                                    </p:set>
                                    <p:animEffect transition="in" filter="box(in)">
                                      <p:cBhvr>
                                        <p:cTn id="47" dur="500"/>
                                        <p:tgtEl>
                                          <p:spTgt spid="8">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8">
                                            <p:txEl>
                                              <p:pRg st="7" end="7"/>
                                            </p:txEl>
                                          </p:spTgt>
                                        </p:tgtEl>
                                        <p:attrNameLst>
                                          <p:attrName>style.visibility</p:attrName>
                                        </p:attrNameLst>
                                      </p:cBhvr>
                                      <p:to>
                                        <p:strVal val="visible"/>
                                      </p:to>
                                    </p:set>
                                    <p:animEffect transition="in" filter="box(in)">
                                      <p:cBhvr>
                                        <p:cTn id="52" dur="500"/>
                                        <p:tgtEl>
                                          <p:spTgt spid="8">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8">
                                            <p:txEl>
                                              <p:pRg st="8" end="8"/>
                                            </p:txEl>
                                          </p:spTgt>
                                        </p:tgtEl>
                                        <p:attrNameLst>
                                          <p:attrName>style.visibility</p:attrName>
                                        </p:attrNameLst>
                                      </p:cBhvr>
                                      <p:to>
                                        <p:strVal val="visible"/>
                                      </p:to>
                                    </p:set>
                                    <p:animEffect transition="in" filter="box(in)">
                                      <p:cBhvr>
                                        <p:cTn id="57" dur="500"/>
                                        <p:tgtEl>
                                          <p:spTgt spid="8">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8">
                                            <p:txEl>
                                              <p:pRg st="9" end="9"/>
                                            </p:txEl>
                                          </p:spTgt>
                                        </p:tgtEl>
                                        <p:attrNameLst>
                                          <p:attrName>style.visibility</p:attrName>
                                        </p:attrNameLst>
                                      </p:cBhvr>
                                      <p:to>
                                        <p:strVal val="visible"/>
                                      </p:to>
                                    </p:set>
                                    <p:animEffect transition="in" filter="box(in)">
                                      <p:cBhvr>
                                        <p:cTn id="62"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5940088"/>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PHIẾU HỌC TẬP SỐ 2</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Đọc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hỏi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Cuối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hoàng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phải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cởi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giáp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hàng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Thạch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dọn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bữa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cơm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thiết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đãi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kẻ</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thua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trận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tướng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lĩnh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Thạch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chỉ</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dọn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vẻn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vẹn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niêu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cơm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xíu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bĩu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muốn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cầm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đũa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Biết</a:t>
            </a:r>
            <a:r>
              <a:rPr lang="en-US" sz="2000" i="1" dirty="0" smtClean="0">
                <a:latin typeface="Times New Roman" pitchFamily="18" charset="0"/>
                <a:cs typeface="Times New Roman" pitchFamily="18" charset="0"/>
              </a:rPr>
              <a:t> ý, </a:t>
            </a:r>
            <a:r>
              <a:rPr lang="en-US" sz="2000" i="1" dirty="0" err="1" smtClean="0">
                <a:latin typeface="Times New Roman" pitchFamily="18" charset="0"/>
                <a:cs typeface="Times New Roman" pitchFamily="18" charset="0"/>
              </a:rPr>
              <a:t>Thạch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đố</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họ</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niêu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cơm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hứa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sẽ</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trọng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thưởng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tám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mãi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mãi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niêu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cơm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xíu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Chúng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đầu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chồng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Thạch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rồi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kéo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nhau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endParaRPr lang="en-US" sz="2000" dirty="0" smtClean="0">
              <a:latin typeface="Times New Roman" pitchFamily="18" charset="0"/>
              <a:cs typeface="Times New Roman" pitchFamily="18" charset="0"/>
            </a:endParaRPr>
          </a:p>
          <a:p>
            <a:pPr algn="just"/>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vua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con </a:t>
            </a:r>
            <a:r>
              <a:rPr lang="en-US" sz="2000" i="1" dirty="0" err="1" smtClean="0">
                <a:latin typeface="Times New Roman" pitchFamily="18" charset="0"/>
                <a:cs typeface="Times New Roman" pitchFamily="18" charset="0"/>
              </a:rPr>
              <a:t>trai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nhường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Thạch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a:t>
            </a:r>
          </a:p>
          <a:p>
            <a:pPr algn="just"/>
            <a:r>
              <a:rPr lang="en-US" sz="2000" i="1" dirty="0" smtClean="0">
                <a:latin typeface="Times New Roman" pitchFamily="18" charset="0"/>
                <a:cs typeface="Times New Roman" pitchFamily="18" charset="0"/>
              </a:rPr>
              <a:t>(SGK </a:t>
            </a:r>
            <a:r>
              <a:rPr lang="en-US" sz="2000" i="1" dirty="0" err="1" smtClean="0">
                <a:latin typeface="Times New Roman" pitchFamily="18" charset="0"/>
                <a:cs typeface="Times New Roman" pitchFamily="18" charset="0"/>
              </a:rPr>
              <a:t>Ngữ</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văn</a:t>
            </a:r>
            <a:r>
              <a:rPr lang="en-US" sz="2000" i="1" dirty="0" smtClean="0">
                <a:latin typeface="Times New Roman" pitchFamily="18" charset="0"/>
                <a:cs typeface="Times New Roman" pitchFamily="18" charset="0"/>
              </a:rPr>
              <a:t> 6, </a:t>
            </a:r>
            <a:r>
              <a:rPr lang="en-US" sz="2000" i="1" dirty="0" err="1" smtClean="0">
                <a:latin typeface="Times New Roman" pitchFamily="18" charset="0"/>
                <a:cs typeface="Times New Roman" pitchFamily="18" charset="0"/>
              </a:rPr>
              <a:t>Cánh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diều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tập</a:t>
            </a:r>
            <a:r>
              <a:rPr lang="en-US" sz="2000" i="1" dirty="0" smtClean="0">
                <a:latin typeface="Times New Roman" pitchFamily="18" charset="0"/>
                <a:cs typeface="Times New Roman" pitchFamily="18" charset="0"/>
              </a:rPr>
              <a:t> 1, </a:t>
            </a:r>
            <a:r>
              <a:rPr lang="en-US" sz="2000" i="1" dirty="0" err="1" smtClean="0">
                <a:latin typeface="Times New Roman" pitchFamily="18" charset="0"/>
                <a:cs typeface="Times New Roman" pitchFamily="18" charset="0"/>
              </a:rPr>
              <a:t>trang</a:t>
            </a:r>
            <a:r>
              <a:rPr lang="en-US" sz="2000" i="1" dirty="0" smtClean="0">
                <a:latin typeface="Times New Roman" pitchFamily="18" charset="0"/>
                <a:cs typeface="Times New Roman" pitchFamily="18" charset="0"/>
              </a:rPr>
              <a:t> 21)</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tướng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lĩnh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Thạch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chỉ</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dọn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vẻn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vẹn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niêu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cơm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xíu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bĩu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muốn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cầm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đũa</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Chỉ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thiểu</a:t>
            </a:r>
            <a:r>
              <a:rPr lang="en-US" sz="2000" dirty="0" smtClean="0">
                <a:latin typeface="Times New Roman" pitchFamily="18" charset="0"/>
                <a:cs typeface="Times New Roman" pitchFamily="18" charset="0"/>
              </a:rPr>
              <a:t> 03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box(in)">
                                      <p:cBhvr>
                                        <p:cTn id="42" dur="500"/>
                                        <p:tgtEl>
                                          <p:spTgt spid="8">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
                                            <p:txEl>
                                              <p:pRg st="6" end="6"/>
                                            </p:txEl>
                                          </p:spTgt>
                                        </p:tgtEl>
                                        <p:attrNameLst>
                                          <p:attrName>style.visibility</p:attrName>
                                        </p:attrNameLst>
                                      </p:cBhvr>
                                      <p:to>
                                        <p:strVal val="visible"/>
                                      </p:to>
                                    </p:set>
                                    <p:animEffect transition="in" filter="box(in)">
                                      <p:cBhvr>
                                        <p:cTn id="47" dur="500"/>
                                        <p:tgtEl>
                                          <p:spTgt spid="8">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8">
                                            <p:txEl>
                                              <p:pRg st="7" end="7"/>
                                            </p:txEl>
                                          </p:spTgt>
                                        </p:tgtEl>
                                        <p:attrNameLst>
                                          <p:attrName>style.visibility</p:attrName>
                                        </p:attrNameLst>
                                      </p:cBhvr>
                                      <p:to>
                                        <p:strVal val="visible"/>
                                      </p:to>
                                    </p:set>
                                    <p:animEffect transition="in" filter="box(in)">
                                      <p:cBhvr>
                                        <p:cTn id="52" dur="500"/>
                                        <p:tgtEl>
                                          <p:spTgt spid="8">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8">
                                            <p:txEl>
                                              <p:pRg st="8" end="8"/>
                                            </p:txEl>
                                          </p:spTgt>
                                        </p:tgtEl>
                                        <p:attrNameLst>
                                          <p:attrName>style.visibility</p:attrName>
                                        </p:attrNameLst>
                                      </p:cBhvr>
                                      <p:to>
                                        <p:strVal val="visible"/>
                                      </p:to>
                                    </p:set>
                                    <p:animEffect transition="in" filter="box(in)">
                                      <p:cBhvr>
                                        <p:cTn id="57" dur="500"/>
                                        <p:tgtEl>
                                          <p:spTgt spid="8">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8">
                                            <p:txEl>
                                              <p:pRg st="9" end="9"/>
                                            </p:txEl>
                                          </p:spTgt>
                                        </p:tgtEl>
                                        <p:attrNameLst>
                                          <p:attrName>style.visibility</p:attrName>
                                        </p:attrNameLst>
                                      </p:cBhvr>
                                      <p:to>
                                        <p:strVal val="visible"/>
                                      </p:to>
                                    </p:set>
                                    <p:animEffect transition="in" filter="box(in)">
                                      <p:cBhvr>
                                        <p:cTn id="62"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5632311"/>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sĩ</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tướng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lĩnh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chỉ</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dọn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vẻn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vẹn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niêu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cơm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tí</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xíu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bĩu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muốn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cầm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đũa</a:t>
            </a:r>
            <a:r>
              <a:rPr lang="en-US" sz="2400" i="1" dirty="0" smtClean="0">
                <a:latin typeface="Times New Roman" pitchFamily="18" charset="0"/>
                <a:cs typeface="Times New Roman" pitchFamily="18" charset="0"/>
              </a:rPr>
              <a:t>.”</a:t>
            </a:r>
          </a:p>
          <a:p>
            <a:endParaRPr lang="en-US" sz="2400" i="1" dirty="0" smtClean="0">
              <a:latin typeface="Times New Roman" pitchFamily="18" charset="0"/>
              <a:cs typeface="Times New Roman" pitchFamily="18" charset="0"/>
            </a:endParaRPr>
          </a:p>
          <a:p>
            <a:endParaRPr lang="en-US" sz="2400" i="1"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i="1" dirty="0" smtClean="0">
              <a:latin typeface="Times New Roman" pitchFamily="18" charset="0"/>
              <a:cs typeface="Times New Roman" pitchFamily="18" charset="0"/>
            </a:endParaRPr>
          </a:p>
          <a:p>
            <a:endParaRPr lang="en-US" sz="2400" i="1" dirty="0" smtClean="0">
              <a:latin typeface="Times New Roman" pitchFamily="18" charset="0"/>
              <a:cs typeface="Times New Roman" pitchFamily="18" charset="0"/>
            </a:endParaRPr>
          </a:p>
          <a:p>
            <a:endParaRPr lang="en-US" sz="2400" i="1"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381000" y="3657600"/>
          <a:ext cx="8077200" cy="2385060"/>
        </p:xfrm>
        <a:graphic>
          <a:graphicData uri="http://schemas.openxmlformats.org/drawingml/2006/table">
            <a:tbl>
              <a:tblPr firstRow="1" bandRow="1">
                <a:tableStyleId>{5C22544A-7EE6-4342-B048-85BDC9FD1C3A}</a:tableStyleId>
              </a:tblPr>
              <a:tblGrid>
                <a:gridCol w="2692400">
                  <a:extLst>
                    <a:ext uri="{9D8B030D-6E8A-4147-A177-3AD203B41FA5}">
                      <a16:colId xmlns:a16="http://schemas.microsoft.com/office/drawing/2014/main" val="20000"/>
                    </a:ext>
                  </a:extLst>
                </a:gridCol>
                <a:gridCol w="2692400">
                  <a:extLst>
                    <a:ext uri="{9D8B030D-6E8A-4147-A177-3AD203B41FA5}">
                      <a16:colId xmlns:a16="http://schemas.microsoft.com/office/drawing/2014/main" val="20001"/>
                    </a:ext>
                  </a:extLst>
                </a:gridCol>
                <a:gridCol w="2692400">
                  <a:extLst>
                    <a:ext uri="{9D8B030D-6E8A-4147-A177-3AD203B41FA5}">
                      <a16:colId xmlns:a16="http://schemas.microsoft.com/office/drawing/2014/main" val="20002"/>
                    </a:ext>
                  </a:extLst>
                </a:gridCol>
              </a:tblGrid>
              <a:tr h="0">
                <a:tc>
                  <a:txBody>
                    <a:bodyPr/>
                    <a:lstStyle/>
                    <a:p>
                      <a:pPr marL="0" marR="0" algn="ctr">
                        <a:lnSpc>
                          <a:spcPct val="115000"/>
                        </a:lnSpc>
                        <a:spcBef>
                          <a:spcPts val="0"/>
                        </a:spcBef>
                        <a:spcAft>
                          <a:spcPts val="0"/>
                        </a:spcAft>
                      </a:pPr>
                      <a:r>
                        <a:rPr lang="en-US" sz="2400" b="1" dirty="0" err="1">
                          <a:latin typeface="Times New Roman"/>
                          <a:ea typeface="Times New Roman"/>
                          <a:cs typeface="Times New Roman"/>
                        </a:rPr>
                        <a:t>Từ</a:t>
                      </a:r>
                      <a:r>
                        <a:rPr lang="en-US" sz="2400" b="1" dirty="0">
                          <a:latin typeface="Times New Roman"/>
                          <a:ea typeface="Times New Roman"/>
                          <a:cs typeface="Times New Roman"/>
                        </a:rPr>
                        <a:t> </a:t>
                      </a:r>
                      <a:r>
                        <a:rPr lang="en-US" sz="2400" b="1" dirty="0" err="1">
                          <a:latin typeface="Times New Roman"/>
                          <a:ea typeface="Times New Roman"/>
                          <a:cs typeface="Times New Roman"/>
                        </a:rPr>
                        <a:t>đơn</a:t>
                      </a:r>
                      <a:endParaRPr lang="en-US" sz="1400" dirty="0">
                        <a:latin typeface="Calibri"/>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2400" b="1">
                          <a:latin typeface="Times New Roman"/>
                          <a:ea typeface="Times New Roman"/>
                          <a:cs typeface="Times New Roman"/>
                        </a:rPr>
                        <a:t>Từ ghép</a:t>
                      </a:r>
                      <a:endParaRPr lang="en-US" sz="1400">
                        <a:latin typeface="Calibri"/>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2400" b="1">
                          <a:latin typeface="Times New Roman"/>
                          <a:ea typeface="Times New Roman"/>
                          <a:cs typeface="Times New Roman"/>
                        </a:rPr>
                        <a:t>Từ láy</a:t>
                      </a:r>
                      <a:endParaRPr lang="en-US" sz="1400">
                        <a:latin typeface="Calibri"/>
                        <a:ea typeface="SimSun"/>
                        <a:cs typeface="Times New Roman"/>
                      </a:endParaRPr>
                    </a:p>
                  </a:txBody>
                  <a:tcPr marL="68580" marR="68580" marT="0" marB="0"/>
                </a:tc>
                <a:extLst>
                  <a:ext uri="{0D108BD9-81ED-4DB2-BD59-A6C34878D82A}">
                    <a16:rowId xmlns:a16="http://schemas.microsoft.com/office/drawing/2014/main" val="10000"/>
                  </a:ext>
                </a:extLst>
              </a:tr>
              <a:tr h="1964436">
                <a:tc>
                  <a:txBody>
                    <a:bodyPr/>
                    <a:lstStyle/>
                    <a:p>
                      <a:pPr marL="0" marR="0" algn="just">
                        <a:lnSpc>
                          <a:spcPct val="115000"/>
                        </a:lnSpc>
                        <a:spcBef>
                          <a:spcPts val="0"/>
                        </a:spcBef>
                        <a:spcAft>
                          <a:spcPts val="0"/>
                        </a:spcAft>
                      </a:pPr>
                      <a:r>
                        <a:rPr lang="en-US" sz="2400" i="1" dirty="0" err="1">
                          <a:latin typeface="Times New Roman"/>
                          <a:ea typeface="Times New Roman"/>
                          <a:cs typeface="Times New Roman"/>
                        </a:rPr>
                        <a:t>Cả</a:t>
                      </a:r>
                      <a:r>
                        <a:rPr lang="en-US" sz="2400" i="1" dirty="0">
                          <a:latin typeface="Times New Roman"/>
                          <a:ea typeface="Times New Roman"/>
                          <a:cs typeface="Times New Roman"/>
                        </a:rPr>
                        <a:t>, </a:t>
                      </a:r>
                      <a:r>
                        <a:rPr lang="en-US" sz="2400" i="1" dirty="0" err="1">
                          <a:latin typeface="Times New Roman"/>
                          <a:ea typeface="Times New Roman"/>
                          <a:cs typeface="Times New Roman"/>
                        </a:rPr>
                        <a:t>mấy</a:t>
                      </a:r>
                      <a:r>
                        <a:rPr lang="en-US" sz="2400" i="1" dirty="0">
                          <a:latin typeface="Times New Roman"/>
                          <a:ea typeface="Times New Roman"/>
                          <a:cs typeface="Times New Roman"/>
                        </a:rPr>
                        <a:t>, </a:t>
                      </a:r>
                      <a:r>
                        <a:rPr lang="en-US" sz="2400" i="1" dirty="0" err="1">
                          <a:latin typeface="Times New Roman"/>
                          <a:ea typeface="Times New Roman"/>
                          <a:cs typeface="Times New Roman"/>
                        </a:rPr>
                        <a:t>vạn</a:t>
                      </a:r>
                      <a:r>
                        <a:rPr lang="en-US" sz="2400" i="1" dirty="0">
                          <a:latin typeface="Times New Roman"/>
                          <a:ea typeface="Times New Roman"/>
                          <a:cs typeface="Times New Roman"/>
                        </a:rPr>
                        <a:t>, </a:t>
                      </a:r>
                      <a:r>
                        <a:rPr lang="en-US" sz="2400" i="1" dirty="0" err="1">
                          <a:latin typeface="Times New Roman"/>
                          <a:ea typeface="Times New Roman"/>
                          <a:cs typeface="Times New Roman"/>
                        </a:rPr>
                        <a:t>thấy</a:t>
                      </a:r>
                      <a:r>
                        <a:rPr lang="en-US" sz="2400" i="1" dirty="0">
                          <a:latin typeface="Times New Roman"/>
                          <a:ea typeface="Times New Roman"/>
                          <a:cs typeface="Times New Roman"/>
                        </a:rPr>
                        <a:t>, </a:t>
                      </a:r>
                      <a:r>
                        <a:rPr lang="en-US" sz="2400" i="1" dirty="0" err="1">
                          <a:latin typeface="Times New Roman"/>
                          <a:ea typeface="Times New Roman"/>
                          <a:cs typeface="Times New Roman"/>
                        </a:rPr>
                        <a:t>chỉ</a:t>
                      </a:r>
                      <a:r>
                        <a:rPr lang="en-US" sz="2400" i="1" dirty="0">
                          <a:latin typeface="Times New Roman"/>
                          <a:ea typeface="Times New Roman"/>
                          <a:cs typeface="Times New Roman"/>
                        </a:rPr>
                        <a:t>, </a:t>
                      </a:r>
                      <a:r>
                        <a:rPr lang="en-US" sz="2400" i="1" dirty="0" err="1">
                          <a:latin typeface="Times New Roman"/>
                          <a:ea typeface="Times New Roman"/>
                          <a:cs typeface="Times New Roman"/>
                        </a:rPr>
                        <a:t>cho</a:t>
                      </a:r>
                      <a:r>
                        <a:rPr lang="en-US" sz="2400" i="1" dirty="0">
                          <a:latin typeface="Times New Roman"/>
                          <a:ea typeface="Times New Roman"/>
                          <a:cs typeface="Times New Roman"/>
                        </a:rPr>
                        <a:t>, </a:t>
                      </a:r>
                      <a:r>
                        <a:rPr lang="en-US" sz="2400" i="1" dirty="0" err="1">
                          <a:latin typeface="Times New Roman"/>
                          <a:ea typeface="Times New Roman"/>
                          <a:cs typeface="Times New Roman"/>
                        </a:rPr>
                        <a:t>dọn</a:t>
                      </a:r>
                      <a:r>
                        <a:rPr lang="en-US" sz="2400" i="1" dirty="0">
                          <a:latin typeface="Times New Roman"/>
                          <a:ea typeface="Times New Roman"/>
                          <a:cs typeface="Times New Roman"/>
                        </a:rPr>
                        <a:t>, </a:t>
                      </a:r>
                      <a:r>
                        <a:rPr lang="en-US" sz="2400" i="1" dirty="0" err="1">
                          <a:latin typeface="Times New Roman"/>
                          <a:ea typeface="Times New Roman"/>
                          <a:cs typeface="Times New Roman"/>
                        </a:rPr>
                        <a:t>ra</a:t>
                      </a:r>
                      <a:r>
                        <a:rPr lang="en-US" sz="2400" i="1" dirty="0">
                          <a:latin typeface="Times New Roman"/>
                          <a:ea typeface="Times New Roman"/>
                          <a:cs typeface="Times New Roman"/>
                        </a:rPr>
                        <a:t>, </a:t>
                      </a:r>
                      <a:r>
                        <a:rPr lang="en-US" sz="2400" i="1" dirty="0" err="1">
                          <a:latin typeface="Times New Roman"/>
                          <a:ea typeface="Times New Roman"/>
                          <a:cs typeface="Times New Roman"/>
                        </a:rPr>
                        <a:t>có</a:t>
                      </a:r>
                      <a:r>
                        <a:rPr lang="en-US" sz="2400" i="1" dirty="0">
                          <a:latin typeface="Times New Roman"/>
                          <a:ea typeface="Times New Roman"/>
                          <a:cs typeface="Times New Roman"/>
                        </a:rPr>
                        <a:t>, </a:t>
                      </a:r>
                      <a:r>
                        <a:rPr lang="en-US" sz="2400" i="1" dirty="0" err="1">
                          <a:latin typeface="Times New Roman"/>
                          <a:ea typeface="Times New Roman"/>
                          <a:cs typeface="Times New Roman"/>
                        </a:rPr>
                        <a:t>một</a:t>
                      </a:r>
                      <a:r>
                        <a:rPr lang="en-US" sz="2400" i="1" dirty="0">
                          <a:latin typeface="Times New Roman"/>
                          <a:ea typeface="Times New Roman"/>
                          <a:cs typeface="Times New Roman"/>
                        </a:rPr>
                        <a:t>, </a:t>
                      </a:r>
                      <a:r>
                        <a:rPr lang="en-US" sz="2400" i="1" dirty="0" err="1">
                          <a:latin typeface="Times New Roman"/>
                          <a:ea typeface="Times New Roman"/>
                          <a:cs typeface="Times New Roman"/>
                        </a:rPr>
                        <a:t>không</a:t>
                      </a:r>
                      <a:r>
                        <a:rPr lang="en-US" sz="2400" i="1" dirty="0">
                          <a:latin typeface="Times New Roman"/>
                          <a:ea typeface="Times New Roman"/>
                          <a:cs typeface="Times New Roman"/>
                        </a:rPr>
                        <a:t>, </a:t>
                      </a:r>
                      <a:r>
                        <a:rPr lang="en-US" sz="2400" i="1" dirty="0" err="1">
                          <a:latin typeface="Times New Roman"/>
                          <a:ea typeface="Times New Roman"/>
                          <a:cs typeface="Times New Roman"/>
                        </a:rPr>
                        <a:t>muốn</a:t>
                      </a:r>
                      <a:endParaRPr lang="en-US" sz="1400" dirty="0">
                        <a:latin typeface="Calibri"/>
                        <a:ea typeface="SimSun"/>
                        <a:cs typeface="Times New Roman"/>
                      </a:endParaRPr>
                    </a:p>
                  </a:txBody>
                  <a:tcPr marL="68580" marR="68580" marT="0" marB="0"/>
                </a:tc>
                <a:tc>
                  <a:txBody>
                    <a:bodyPr/>
                    <a:lstStyle/>
                    <a:p>
                      <a:pPr marL="0" marR="0" algn="just">
                        <a:lnSpc>
                          <a:spcPct val="115000"/>
                        </a:lnSpc>
                        <a:spcBef>
                          <a:spcPts val="0"/>
                        </a:spcBef>
                        <a:spcAft>
                          <a:spcPts val="0"/>
                        </a:spcAft>
                      </a:pPr>
                      <a:r>
                        <a:rPr lang="en-US" sz="2400" i="1" dirty="0" err="1">
                          <a:latin typeface="Times New Roman"/>
                          <a:ea typeface="Times New Roman"/>
                          <a:cs typeface="Times New Roman"/>
                        </a:rPr>
                        <a:t>tướng</a:t>
                      </a:r>
                      <a:r>
                        <a:rPr lang="en-US" sz="2400" i="1" dirty="0">
                          <a:latin typeface="Times New Roman"/>
                          <a:ea typeface="Times New Roman"/>
                          <a:cs typeface="Times New Roman"/>
                        </a:rPr>
                        <a:t> </a:t>
                      </a:r>
                      <a:r>
                        <a:rPr lang="en-US" sz="2400" i="1" dirty="0" err="1">
                          <a:latin typeface="Times New Roman"/>
                          <a:ea typeface="Times New Roman"/>
                          <a:cs typeface="Times New Roman"/>
                        </a:rPr>
                        <a:t>lĩnh</a:t>
                      </a:r>
                      <a:r>
                        <a:rPr lang="en-US" sz="2400" i="1" dirty="0">
                          <a:latin typeface="Times New Roman"/>
                          <a:ea typeface="Times New Roman"/>
                          <a:cs typeface="Times New Roman"/>
                        </a:rPr>
                        <a:t>, </a:t>
                      </a:r>
                      <a:r>
                        <a:rPr lang="en-US" sz="2400" i="1" dirty="0" err="1">
                          <a:latin typeface="Times New Roman"/>
                          <a:ea typeface="Times New Roman"/>
                          <a:cs typeface="Times New Roman"/>
                        </a:rPr>
                        <a:t>quân</a:t>
                      </a:r>
                      <a:r>
                        <a:rPr lang="en-US" sz="2400" i="1" dirty="0">
                          <a:latin typeface="Times New Roman"/>
                          <a:ea typeface="Times New Roman"/>
                          <a:cs typeface="Times New Roman"/>
                        </a:rPr>
                        <a:t> </a:t>
                      </a:r>
                      <a:r>
                        <a:rPr lang="en-US" sz="2400" i="1" dirty="0" err="1">
                          <a:latin typeface="Times New Roman"/>
                          <a:ea typeface="Times New Roman"/>
                          <a:cs typeface="Times New Roman"/>
                        </a:rPr>
                        <a:t>sĩ</a:t>
                      </a:r>
                      <a:r>
                        <a:rPr lang="en-US" sz="2400" i="1" dirty="0">
                          <a:latin typeface="Times New Roman"/>
                          <a:ea typeface="Times New Roman"/>
                          <a:cs typeface="Times New Roman"/>
                        </a:rPr>
                        <a:t>, </a:t>
                      </a:r>
                      <a:r>
                        <a:rPr lang="en-US" sz="2400" i="1" dirty="0" err="1">
                          <a:latin typeface="Times New Roman"/>
                          <a:ea typeface="Times New Roman"/>
                          <a:cs typeface="Times New Roman"/>
                        </a:rPr>
                        <a:t>niêu</a:t>
                      </a:r>
                      <a:r>
                        <a:rPr lang="en-US" sz="2400" i="1" dirty="0">
                          <a:latin typeface="Times New Roman"/>
                          <a:ea typeface="Times New Roman"/>
                          <a:cs typeface="Times New Roman"/>
                        </a:rPr>
                        <a:t> </a:t>
                      </a:r>
                      <a:r>
                        <a:rPr lang="en-US" sz="2400" i="1" dirty="0" err="1">
                          <a:latin typeface="Times New Roman"/>
                          <a:ea typeface="Times New Roman"/>
                          <a:cs typeface="Times New Roman"/>
                        </a:rPr>
                        <a:t>cơm</a:t>
                      </a:r>
                      <a:r>
                        <a:rPr lang="en-US" sz="2400" i="1" dirty="0">
                          <a:latin typeface="Times New Roman"/>
                          <a:ea typeface="Times New Roman"/>
                          <a:cs typeface="Times New Roman"/>
                        </a:rPr>
                        <a:t>, </a:t>
                      </a:r>
                      <a:r>
                        <a:rPr lang="en-US" sz="2400" i="1" dirty="0" err="1">
                          <a:latin typeface="Times New Roman"/>
                          <a:ea typeface="Times New Roman"/>
                          <a:cs typeface="Times New Roman"/>
                        </a:rPr>
                        <a:t>tí</a:t>
                      </a:r>
                      <a:r>
                        <a:rPr lang="en-US" sz="2400" i="1" dirty="0">
                          <a:latin typeface="Times New Roman"/>
                          <a:ea typeface="Times New Roman"/>
                          <a:cs typeface="Times New Roman"/>
                        </a:rPr>
                        <a:t> </a:t>
                      </a:r>
                      <a:r>
                        <a:rPr lang="en-US" sz="2400" i="1" dirty="0" err="1">
                          <a:latin typeface="Times New Roman"/>
                          <a:ea typeface="Times New Roman"/>
                          <a:cs typeface="Times New Roman"/>
                        </a:rPr>
                        <a:t>xíu</a:t>
                      </a:r>
                      <a:r>
                        <a:rPr lang="en-US" sz="2400" i="1" dirty="0">
                          <a:latin typeface="Times New Roman"/>
                          <a:ea typeface="Times New Roman"/>
                          <a:cs typeface="Times New Roman"/>
                        </a:rPr>
                        <a:t>, </a:t>
                      </a:r>
                      <a:r>
                        <a:rPr lang="en-US" sz="2400" i="1" dirty="0" err="1">
                          <a:latin typeface="Times New Roman"/>
                          <a:ea typeface="Times New Roman"/>
                          <a:cs typeface="Times New Roman"/>
                        </a:rPr>
                        <a:t>bĩu</a:t>
                      </a:r>
                      <a:r>
                        <a:rPr lang="en-US" sz="2400" i="1" dirty="0">
                          <a:latin typeface="Times New Roman"/>
                          <a:ea typeface="Times New Roman"/>
                          <a:cs typeface="Times New Roman"/>
                        </a:rPr>
                        <a:t> </a:t>
                      </a:r>
                      <a:r>
                        <a:rPr lang="en-US" sz="2400" i="1" dirty="0" err="1">
                          <a:latin typeface="Times New Roman"/>
                          <a:ea typeface="Times New Roman"/>
                          <a:cs typeface="Times New Roman"/>
                        </a:rPr>
                        <a:t>môi</a:t>
                      </a:r>
                      <a:r>
                        <a:rPr lang="en-US" sz="2400" i="1" dirty="0">
                          <a:latin typeface="Times New Roman"/>
                          <a:ea typeface="Times New Roman"/>
                          <a:cs typeface="Times New Roman"/>
                        </a:rPr>
                        <a:t>, </a:t>
                      </a:r>
                      <a:r>
                        <a:rPr lang="en-US" sz="2400" i="1" dirty="0" err="1">
                          <a:latin typeface="Times New Roman"/>
                          <a:ea typeface="Times New Roman"/>
                          <a:cs typeface="Times New Roman"/>
                        </a:rPr>
                        <a:t>cầm</a:t>
                      </a:r>
                      <a:r>
                        <a:rPr lang="en-US" sz="2400" i="1" dirty="0">
                          <a:latin typeface="Times New Roman"/>
                          <a:ea typeface="Times New Roman"/>
                          <a:cs typeface="Times New Roman"/>
                        </a:rPr>
                        <a:t> </a:t>
                      </a:r>
                      <a:r>
                        <a:rPr lang="en-US" sz="2400" i="1" dirty="0" err="1">
                          <a:latin typeface="Times New Roman"/>
                          <a:ea typeface="Times New Roman"/>
                          <a:cs typeface="Times New Roman"/>
                        </a:rPr>
                        <a:t>đũa</a:t>
                      </a:r>
                      <a:endParaRPr lang="en-US" sz="1400" dirty="0">
                        <a:latin typeface="Calibri"/>
                        <a:ea typeface="SimSun"/>
                        <a:cs typeface="Times New Roman"/>
                      </a:endParaRPr>
                    </a:p>
                  </a:txBody>
                  <a:tcPr marL="68580" marR="68580" marT="0" marB="0"/>
                </a:tc>
                <a:tc>
                  <a:txBody>
                    <a:bodyPr/>
                    <a:lstStyle/>
                    <a:p>
                      <a:pPr marL="0" marR="0" algn="just">
                        <a:lnSpc>
                          <a:spcPct val="115000"/>
                        </a:lnSpc>
                        <a:spcBef>
                          <a:spcPts val="0"/>
                        </a:spcBef>
                        <a:spcAft>
                          <a:spcPts val="0"/>
                        </a:spcAft>
                      </a:pPr>
                      <a:r>
                        <a:rPr lang="en-US" sz="2400" i="1" dirty="0" err="1">
                          <a:latin typeface="Times New Roman"/>
                          <a:ea typeface="Times New Roman"/>
                          <a:cs typeface="Times New Roman"/>
                        </a:rPr>
                        <a:t>vẻn</a:t>
                      </a:r>
                      <a:r>
                        <a:rPr lang="en-US" sz="2400" i="1" dirty="0">
                          <a:latin typeface="Times New Roman"/>
                          <a:ea typeface="Times New Roman"/>
                          <a:cs typeface="Times New Roman"/>
                        </a:rPr>
                        <a:t> </a:t>
                      </a:r>
                      <a:r>
                        <a:rPr lang="en-US" sz="2400" i="1" dirty="0" err="1">
                          <a:latin typeface="Times New Roman"/>
                          <a:ea typeface="Times New Roman"/>
                          <a:cs typeface="Times New Roman"/>
                        </a:rPr>
                        <a:t>vẹn</a:t>
                      </a:r>
                      <a:endParaRPr lang="en-US" sz="1400" dirty="0">
                        <a:latin typeface="Calibri"/>
                        <a:ea typeface="SimSun"/>
                        <a:cs typeface="Times New Roman"/>
                      </a:endParaRPr>
                    </a:p>
                  </a:txBody>
                  <a:tcPr marL="68580" marR="68580" marT="0" marB="0"/>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box(in)">
                                      <p:cBhvr>
                                        <p:cTn id="42" dur="500"/>
                                        <p:tgtEl>
                                          <p:spTgt spid="8">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
                                            <p:txEl>
                                              <p:pRg st="12" end="12"/>
                                            </p:txEl>
                                          </p:spTgt>
                                        </p:tgtEl>
                                        <p:attrNameLst>
                                          <p:attrName>style.visibility</p:attrName>
                                        </p:attrNameLst>
                                      </p:cBhvr>
                                      <p:to>
                                        <p:strVal val="visible"/>
                                      </p:to>
                                    </p:set>
                                    <p:animEffect transition="in" filter="box(in)">
                                      <p:cBhvr>
                                        <p:cTn id="47" dur="500"/>
                                        <p:tgtEl>
                                          <p:spTgt spid="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6001643"/>
          </a:xfrm>
          <a:prstGeom prst="rect">
            <a:avLst/>
          </a:prstGeom>
          <a:noFill/>
        </p:spPr>
        <p:txBody>
          <a:bodyPr wrap="square" rtlCol="0">
            <a:spAutoFit/>
          </a:bodyPr>
          <a:lstStyle/>
          <a:p>
            <a:endParaRPr lang="en-US" sz="2400" i="1" dirty="0" smtClean="0"/>
          </a:p>
          <a:p>
            <a:pPr algn="just"/>
            <a:r>
              <a:rPr lang="en-US" sz="2400" i="1" dirty="0" smtClean="0"/>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lính</a:t>
            </a:r>
            <a:r>
              <a:rPr lang="en-US" sz="2400" dirty="0" smtClean="0">
                <a:latin typeface="Times New Roman" pitchFamily="18" charset="0"/>
                <a:cs typeface="Times New Roman" pitchFamily="18" charset="0"/>
              </a:rPr>
              <a:t> 18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đầy</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5:</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niềm</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Sanh</a:t>
            </a:r>
            <a:r>
              <a:rPr lang="en-US" sz="2400" dirty="0" smtClean="0">
                <a:latin typeface="Times New Roman" pitchFamily="18" charset="0"/>
                <a:cs typeface="Times New Roman" pitchFamily="18" charset="0"/>
              </a:rPr>
              <a:t>”:</a:t>
            </a:r>
          </a:p>
          <a:p>
            <a:pPr algn="just"/>
            <a:r>
              <a:rPr lang="pt-BR" sz="2400" i="1" dirty="0" smtClean="0">
                <a:latin typeface="Times New Roman" pitchFamily="18" charset="0"/>
                <a:cs typeface="Times New Roman" pitchFamily="18" charset="0"/>
              </a:rPr>
              <a:t>+ Tấm Cám</a:t>
            </a:r>
            <a:endParaRPr lang="en-US" sz="2400" dirty="0" smtClean="0">
              <a:latin typeface="Times New Roman" pitchFamily="18" charset="0"/>
              <a:cs typeface="Times New Roman" pitchFamily="18" charset="0"/>
            </a:endParaRPr>
          </a:p>
          <a:p>
            <a:pPr algn="just"/>
            <a:r>
              <a:rPr lang="pt-BR" sz="2400" i="1" dirty="0" smtClean="0">
                <a:latin typeface="Times New Roman" pitchFamily="18" charset="0"/>
                <a:cs typeface="Times New Roman" pitchFamily="18" charset="0"/>
              </a:rPr>
              <a:t>+ Cây tre trăm đốt</a:t>
            </a:r>
            <a:endParaRPr lang="en-US" sz="2400" dirty="0" smtClean="0">
              <a:latin typeface="Times New Roman" pitchFamily="18" charset="0"/>
              <a:cs typeface="Times New Roman" pitchFamily="18" charset="0"/>
            </a:endParaRPr>
          </a:p>
          <a:p>
            <a:pPr algn="just"/>
            <a:r>
              <a:rPr lang="pt-BR" sz="2400" i="1" dirty="0" smtClean="0">
                <a:latin typeface="Times New Roman" pitchFamily="18" charset="0"/>
                <a:cs typeface="Times New Roman" pitchFamily="18" charset="0"/>
              </a:rPr>
              <a:t>+ Cây khế</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box(in)">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box(in)">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box(in)">
                                      <p:cBhvr>
                                        <p:cTn id="27" dur="500"/>
                                        <p:tgtEl>
                                          <p:spTgt spid="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Effect transition="in" filter="box(in)">
                                      <p:cBhvr>
                                        <p:cTn id="32" dur="500"/>
                                        <p:tgtEl>
                                          <p:spTgt spid="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Effect transition="in" filter="box(in)">
                                      <p:cBhvr>
                                        <p:cTn id="37" dur="500"/>
                                        <p:tgtEl>
                                          <p:spTgt spid="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6" end="6"/>
                                            </p:txEl>
                                          </p:spTgt>
                                        </p:tgtEl>
                                        <p:attrNameLst>
                                          <p:attrName>style.visibility</p:attrName>
                                        </p:attrNameLst>
                                      </p:cBhvr>
                                      <p:to>
                                        <p:strVal val="visible"/>
                                      </p:to>
                                    </p:set>
                                    <p:animEffect transition="in" filter="box(in)">
                                      <p:cBhvr>
                                        <p:cTn id="42" dur="500"/>
                                        <p:tgtEl>
                                          <p:spTgt spid="8">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
                                            <p:txEl>
                                              <p:pRg st="7" end="7"/>
                                            </p:txEl>
                                          </p:spTgt>
                                        </p:tgtEl>
                                        <p:attrNameLst>
                                          <p:attrName>style.visibility</p:attrName>
                                        </p:attrNameLst>
                                      </p:cBhvr>
                                      <p:to>
                                        <p:strVal val="visible"/>
                                      </p:to>
                                    </p:set>
                                    <p:animEffect transition="in" filter="box(in)">
                                      <p:cBhvr>
                                        <p:cTn id="47" dur="500"/>
                                        <p:tgtEl>
                                          <p:spTgt spid="8">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8">
                                            <p:txEl>
                                              <p:pRg st="8" end="8"/>
                                            </p:txEl>
                                          </p:spTgt>
                                        </p:tgtEl>
                                        <p:attrNameLst>
                                          <p:attrName>style.visibility</p:attrName>
                                        </p:attrNameLst>
                                      </p:cBhvr>
                                      <p:to>
                                        <p:strVal val="visible"/>
                                      </p:to>
                                    </p:set>
                                    <p:animEffect transition="in" filter="box(in)">
                                      <p:cBhvr>
                                        <p:cTn id="52" dur="500"/>
                                        <p:tgtEl>
                                          <p:spTgt spid="8">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8">
                                            <p:txEl>
                                              <p:pRg st="9" end="9"/>
                                            </p:txEl>
                                          </p:spTgt>
                                        </p:tgtEl>
                                        <p:attrNameLst>
                                          <p:attrName>style.visibility</p:attrName>
                                        </p:attrNameLst>
                                      </p:cBhvr>
                                      <p:to>
                                        <p:strVal val="visible"/>
                                      </p:to>
                                    </p:set>
                                    <p:animEffect transition="in" filter="box(in)">
                                      <p:cBhvr>
                                        <p:cTn id="57"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685800"/>
            <a:ext cx="9144000" cy="5632311"/>
          </a:xfrm>
          <a:prstGeom prst="rect">
            <a:avLst/>
          </a:prstGeom>
          <a:noFill/>
        </p:spPr>
        <p:txBody>
          <a:bodyPr wrap="square" rtlCol="0">
            <a:spAutoFit/>
          </a:bodyPr>
          <a:lstStyle/>
          <a:p>
            <a:pPr algn="just"/>
            <a:r>
              <a:rPr lang="pt-BR" sz="2400" b="1" dirty="0" smtClean="0">
                <a:latin typeface="Times New Roman" pitchFamily="18" charset="0"/>
                <a:cs typeface="Times New Roman" pitchFamily="18" charset="0"/>
              </a:rPr>
              <a:t>3. Ngữ liệu Đọc hiểu ngoài SGk</a:t>
            </a:r>
            <a:endParaRPr lang="en-US" sz="2400" dirty="0" smtClean="0">
              <a:latin typeface="Times New Roman" pitchFamily="18" charset="0"/>
              <a:cs typeface="Times New Roman" pitchFamily="18" charset="0"/>
            </a:endParaRPr>
          </a:p>
          <a:p>
            <a:pPr algn="ctr"/>
            <a:r>
              <a:rPr lang="pt-BR" sz="2400" b="1" dirty="0" smtClean="0">
                <a:latin typeface="Times New Roman" pitchFamily="18" charset="0"/>
                <a:cs typeface="Times New Roman" pitchFamily="18" charset="0"/>
              </a:rPr>
              <a:t>PHIẾU HỌC TẬP SỐ 3</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Đọc đoạn trích sau và trả lời câu  hỏi bên dưới:</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a:t>
            </a:r>
            <a:r>
              <a:rPr lang="pt-BR" sz="2400" i="1" dirty="0" smtClean="0">
                <a:latin typeface="Times New Roman" pitchFamily="18" charset="0"/>
                <a:cs typeface="Times New Roman" pitchFamily="18" charset="0"/>
              </a:rPr>
              <a:t>Khi cậu bé vừa khôn lớn thì mẹ chết. Cậu sống lủi thủi trong một túp lều cũ dựng dưới gốc đa, cả gia tài chỉ có một cái lưỡi búa của cha để lại. Người ta gọi cậu là Thạch Sanh. Năm Thạch Sanh bắt đầu biết dùng búa, Ngọc Hoàng đã sai thiên thần xuống dạy cho đủ các môn võ nghệ và mọi phép thần thông.”     </a:t>
            </a:r>
            <a:endParaRPr lang="en-US" sz="2400" dirty="0" smtClean="0">
              <a:latin typeface="Times New Roman" pitchFamily="18" charset="0"/>
              <a:cs typeface="Times New Roman" pitchFamily="18" charset="0"/>
            </a:endParaRPr>
          </a:p>
          <a:p>
            <a:pPr algn="just"/>
            <a:r>
              <a:rPr lang="pt-BR" sz="2400" b="1" i="1" dirty="0" smtClean="0">
                <a:latin typeface="Times New Roman" pitchFamily="18" charset="0"/>
                <a:cs typeface="Times New Roman" pitchFamily="18" charset="0"/>
              </a:rPr>
              <a:t>                                                                      </a:t>
            </a:r>
            <a:r>
              <a:rPr lang="pt-BR" sz="2400" i="1" dirty="0" smtClean="0">
                <a:latin typeface="Times New Roman" pitchFamily="18" charset="0"/>
                <a:cs typeface="Times New Roman" pitchFamily="18" charset="0"/>
              </a:rPr>
              <a:t> (Theo Nguyễn Đổng Chi)</a:t>
            </a:r>
            <a:endParaRPr lang="en-US" sz="2400" dirty="0" smtClean="0">
              <a:latin typeface="Times New Roman" pitchFamily="18" charset="0"/>
              <a:cs typeface="Times New Roman" pitchFamily="18" charset="0"/>
            </a:endParaRPr>
          </a:p>
          <a:p>
            <a:pPr algn="just"/>
            <a:r>
              <a:rPr lang="pt-BR" sz="2400" b="1" i="1" dirty="0" smtClean="0">
                <a:latin typeface="Times New Roman" pitchFamily="18" charset="0"/>
                <a:cs typeface="Times New Roman" pitchFamily="18" charset="0"/>
              </a:rPr>
              <a:t> </a:t>
            </a:r>
            <a:r>
              <a:rPr lang="pt-BR" sz="2400" b="1" dirty="0" smtClean="0">
                <a:latin typeface="Times New Roman" pitchFamily="18" charset="0"/>
                <a:cs typeface="Times New Roman" pitchFamily="18" charset="0"/>
              </a:rPr>
              <a:t>Câu 1:</a:t>
            </a:r>
            <a:r>
              <a:rPr lang="pt-BR" sz="2400" dirty="0" smtClean="0">
                <a:latin typeface="Times New Roman" pitchFamily="18" charset="0"/>
                <a:cs typeface="Times New Roman" pitchFamily="18" charset="0"/>
              </a:rPr>
              <a:t> Đoạn trích trên nói về nội dung gì?</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Câu 2: </a:t>
            </a:r>
            <a:r>
              <a:rPr lang="pt-BR" sz="2400" dirty="0" smtClean="0">
                <a:latin typeface="Times New Roman" pitchFamily="18" charset="0"/>
                <a:cs typeface="Times New Roman" pitchFamily="18" charset="0"/>
              </a:rPr>
              <a:t>Phương thức biểu đạt chính trong đoạn trích trên? Nhân vật Thạch Sanh thuộc kiểu nhân vật nào trong truyện cổ tích?</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Câu 3:</a:t>
            </a:r>
            <a:r>
              <a:rPr lang="pt-BR" sz="2400" dirty="0" smtClean="0">
                <a:latin typeface="Times New Roman" pitchFamily="18" charset="0"/>
                <a:cs typeface="Times New Roman" pitchFamily="18" charset="0"/>
              </a:rPr>
              <a:t> Tìm cụm danh từ có trong đoạn trích trên?</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4893647"/>
          </a:xfrm>
          <a:prstGeom prst="rect">
            <a:avLst/>
          </a:prstGeom>
          <a:noFill/>
        </p:spPr>
        <p:txBody>
          <a:bodyPr wrap="square" rtlCol="0">
            <a:spAutoFit/>
          </a:bodyPr>
          <a:lstStyle/>
          <a:p>
            <a:pPr algn="ctr" fontAlgn="base"/>
            <a:r>
              <a:rPr lang="pt-BR" sz="3200" b="1" dirty="0" smtClean="0">
                <a:latin typeface="Times New Roman" pitchFamily="18" charset="0"/>
                <a:cs typeface="Times New Roman" pitchFamily="18" charset="0"/>
              </a:rPr>
              <a:t>Hướng dẫn làm bài:</a:t>
            </a:r>
            <a:endParaRPr lang="en-US" sz="3200" dirty="0" smtClean="0">
              <a:latin typeface="Times New Roman" pitchFamily="18" charset="0"/>
              <a:cs typeface="Times New Roman" pitchFamily="18" charset="0"/>
            </a:endParaRPr>
          </a:p>
          <a:p>
            <a:pPr algn="just" fontAlgn="base"/>
            <a:r>
              <a:rPr lang="pt-BR" sz="3200" b="1" dirty="0" smtClean="0">
                <a:latin typeface="Times New Roman" pitchFamily="18" charset="0"/>
                <a:cs typeface="Times New Roman" pitchFamily="18" charset="0"/>
              </a:rPr>
              <a:t>Câu 1:</a:t>
            </a:r>
            <a:r>
              <a:rPr lang="pt-BR" sz="3200" dirty="0" smtClean="0">
                <a:latin typeface="Times New Roman" pitchFamily="18" charset="0"/>
                <a:cs typeface="Times New Roman" pitchFamily="18" charset="0"/>
              </a:rPr>
              <a:t> Đoạn trích giới thiệu lai lịch của Thạch Sanh.</a:t>
            </a:r>
            <a:endParaRPr lang="en-US" sz="3200" dirty="0" smtClean="0">
              <a:latin typeface="Times New Roman" pitchFamily="18" charset="0"/>
              <a:cs typeface="Times New Roman" pitchFamily="18" charset="0"/>
            </a:endParaRPr>
          </a:p>
          <a:p>
            <a:pPr algn="just"/>
            <a:r>
              <a:rPr lang="pt-BR" sz="3200" b="1" dirty="0" smtClean="0">
                <a:latin typeface="Times New Roman" pitchFamily="18" charset="0"/>
                <a:cs typeface="Times New Roman" pitchFamily="18" charset="0"/>
              </a:rPr>
              <a:t>Câu 2:</a:t>
            </a:r>
            <a:r>
              <a:rPr lang="pt-BR" sz="3200" dirty="0" smtClean="0">
                <a:latin typeface="Times New Roman" pitchFamily="18" charset="0"/>
                <a:cs typeface="Times New Roman" pitchFamily="18" charset="0"/>
              </a:rPr>
              <a:t> Phương thức biểu đạt chính trong đoạn văn trên là tự sự.</a:t>
            </a:r>
            <a:endParaRPr lang="en-US" sz="3200" dirty="0" smtClean="0">
              <a:latin typeface="Times New Roman" pitchFamily="18" charset="0"/>
              <a:cs typeface="Times New Roman" pitchFamily="18" charset="0"/>
            </a:endParaRPr>
          </a:p>
          <a:p>
            <a:pPr algn="just"/>
            <a:r>
              <a:rPr lang="pt-BR" sz="3200" dirty="0" smtClean="0">
                <a:latin typeface="Times New Roman" pitchFamily="18" charset="0"/>
                <a:cs typeface="Times New Roman" pitchFamily="18" charset="0"/>
              </a:rPr>
              <a:t> Nhân vật Thạch Sanh thuộc kiểu nhân vật mồ côi, dũng sĩ.</a:t>
            </a:r>
            <a:endParaRPr lang="en-US" sz="3200" dirty="0" smtClean="0">
              <a:latin typeface="Times New Roman" pitchFamily="18" charset="0"/>
              <a:cs typeface="Times New Roman" pitchFamily="18" charset="0"/>
            </a:endParaRPr>
          </a:p>
          <a:p>
            <a:pPr algn="just"/>
            <a:r>
              <a:rPr lang="pt-BR" sz="3200" b="1" dirty="0" smtClean="0">
                <a:latin typeface="Times New Roman" pitchFamily="18" charset="0"/>
                <a:cs typeface="Times New Roman" pitchFamily="18" charset="0"/>
              </a:rPr>
              <a:t>Câu 3:</a:t>
            </a:r>
            <a:r>
              <a:rPr lang="pt-BR" sz="3200" dirty="0" smtClean="0">
                <a:latin typeface="Times New Roman" pitchFamily="18" charset="0"/>
                <a:cs typeface="Times New Roman" pitchFamily="18" charset="0"/>
              </a:rPr>
              <a:t> Cụm danh từ: </a:t>
            </a:r>
            <a:r>
              <a:rPr lang="pt-BR" sz="3200" i="1" dirty="0" smtClean="0">
                <a:latin typeface="Times New Roman" pitchFamily="18" charset="0"/>
                <a:cs typeface="Times New Roman" pitchFamily="18" charset="0"/>
              </a:rPr>
              <a:t>một túp lều cũ dựng dưới gốc đa, cả gia tài, một lưỡi búa của cha để lại, các môn võ nghệ, mọi phép thần thông.</a:t>
            </a:r>
            <a:endParaRPr lang="en-US" sz="32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5693866"/>
          </a:xfrm>
          <a:prstGeom prst="rect">
            <a:avLst/>
          </a:prstGeom>
          <a:noFill/>
        </p:spPr>
        <p:txBody>
          <a:bodyPr wrap="square" rtlCol="0">
            <a:spAutoFit/>
          </a:bodyPr>
          <a:lstStyle/>
          <a:p>
            <a:pPr algn="ctr"/>
            <a:r>
              <a:rPr lang="pt-BR" sz="2800" b="1" dirty="0" smtClean="0">
                <a:latin typeface="Times New Roman" pitchFamily="18" charset="0"/>
                <a:cs typeface="Times New Roman" pitchFamily="18" charset="0"/>
              </a:rPr>
              <a:t>PHIẾU HỌC TẬP SỐ 4</a:t>
            </a:r>
            <a:endParaRPr lang="en-US" sz="2800" dirty="0" smtClean="0">
              <a:latin typeface="Times New Roman" pitchFamily="18" charset="0"/>
              <a:cs typeface="Times New Roman" pitchFamily="18" charset="0"/>
            </a:endParaRPr>
          </a:p>
          <a:p>
            <a:pPr algn="just"/>
            <a:r>
              <a:rPr lang="pt-BR" sz="2800" b="1" dirty="0" smtClean="0">
                <a:latin typeface="Times New Roman" pitchFamily="18" charset="0"/>
                <a:cs typeface="Times New Roman" pitchFamily="18" charset="0"/>
              </a:rPr>
              <a:t>Đọc đoạn trích sau, trả lời câu hỏi:</a:t>
            </a:r>
            <a:endParaRPr lang="en-US" sz="2800" dirty="0" smtClean="0">
              <a:latin typeface="Times New Roman" pitchFamily="18" charset="0"/>
              <a:cs typeface="Times New Roman" pitchFamily="18" charset="0"/>
            </a:endParaRPr>
          </a:p>
          <a:p>
            <a:pPr algn="just"/>
            <a:r>
              <a:rPr lang="pt-BR" sz="2800" i="1" dirty="0" smtClean="0">
                <a:latin typeface="Times New Roman" pitchFamily="18" charset="0"/>
                <a:cs typeface="Times New Roman" pitchFamily="18" charset="0"/>
              </a:rPr>
              <a:t>           “Thạch Sanh sai dọn một bữa cơm thết đãi những kẻ thua trận.... Chúng cúi đầu lạy tạ vợ chồng Thạch Sanh rồi kéo nhau về nước”. </a:t>
            </a:r>
            <a:endParaRPr lang="en-US" sz="2800" dirty="0" smtClean="0">
              <a:latin typeface="Times New Roman" pitchFamily="18" charset="0"/>
              <a:cs typeface="Times New Roman" pitchFamily="18" charset="0"/>
            </a:endParaRPr>
          </a:p>
          <a:p>
            <a:pPr algn="just"/>
            <a:r>
              <a:rPr lang="pt-BR" sz="2800" b="1" dirty="0" smtClean="0">
                <a:latin typeface="Times New Roman" pitchFamily="18" charset="0"/>
                <a:cs typeface="Times New Roman" pitchFamily="18" charset="0"/>
              </a:rPr>
              <a:t>Câu 1:</a:t>
            </a:r>
            <a:r>
              <a:rPr lang="pt-BR" sz="2800" dirty="0" smtClean="0">
                <a:latin typeface="Times New Roman" pitchFamily="18" charset="0"/>
                <a:cs typeface="Times New Roman" pitchFamily="18" charset="0"/>
              </a:rPr>
              <a:t> Đoạn trích trên nằm trong văn bản nào? </a:t>
            </a:r>
            <a:endParaRPr lang="en-US" sz="2800" dirty="0" smtClean="0">
              <a:latin typeface="Times New Roman" pitchFamily="18" charset="0"/>
              <a:cs typeface="Times New Roman" pitchFamily="18" charset="0"/>
            </a:endParaRPr>
          </a:p>
          <a:p>
            <a:pPr algn="just"/>
            <a:r>
              <a:rPr lang="pt-BR" sz="2800" b="1" dirty="0" smtClean="0">
                <a:latin typeface="Times New Roman" pitchFamily="18" charset="0"/>
                <a:cs typeface="Times New Roman" pitchFamily="18" charset="0"/>
              </a:rPr>
              <a:t>Câu 2:</a:t>
            </a:r>
            <a:r>
              <a:rPr lang="pt-BR" sz="2800" dirty="0" smtClean="0">
                <a:latin typeface="Times New Roman" pitchFamily="18" charset="0"/>
                <a:cs typeface="Times New Roman" pitchFamily="18" charset="0"/>
              </a:rPr>
              <a:t> Thể loại của văn bản có chứa đoạn trích? </a:t>
            </a:r>
            <a:endParaRPr lang="en-US" sz="2800" dirty="0" smtClean="0">
              <a:latin typeface="Times New Roman" pitchFamily="18" charset="0"/>
              <a:cs typeface="Times New Roman" pitchFamily="18" charset="0"/>
            </a:endParaRPr>
          </a:p>
          <a:p>
            <a:pPr algn="just"/>
            <a:r>
              <a:rPr lang="pt-BR" sz="2800" b="1" dirty="0" smtClean="0">
                <a:latin typeface="Times New Roman" pitchFamily="18" charset="0"/>
                <a:cs typeface="Times New Roman" pitchFamily="18" charset="0"/>
              </a:rPr>
              <a:t>Câu 3:</a:t>
            </a:r>
            <a:r>
              <a:rPr lang="pt-BR" sz="2800" dirty="0" smtClean="0">
                <a:latin typeface="Times New Roman" pitchFamily="18" charset="0"/>
                <a:cs typeface="Times New Roman" pitchFamily="18" charset="0"/>
              </a:rPr>
              <a:t> Tìm chi tiết tưởng tượng kì ảo có trong đoạn trích trên.</a:t>
            </a:r>
            <a:endParaRPr lang="en-US" sz="2800" dirty="0" smtClean="0">
              <a:latin typeface="Times New Roman" pitchFamily="18" charset="0"/>
              <a:cs typeface="Times New Roman" pitchFamily="18" charset="0"/>
            </a:endParaRPr>
          </a:p>
          <a:p>
            <a:pPr algn="just"/>
            <a:r>
              <a:rPr lang="pt-BR" sz="2800" b="1" dirty="0" smtClean="0">
                <a:latin typeface="Times New Roman" pitchFamily="18" charset="0"/>
                <a:cs typeface="Times New Roman" pitchFamily="18" charset="0"/>
              </a:rPr>
              <a:t>Câu 4:</a:t>
            </a:r>
            <a:r>
              <a:rPr lang="pt-BR" sz="2800" dirty="0" smtClean="0">
                <a:latin typeface="Times New Roman" pitchFamily="18" charset="0"/>
                <a:cs typeface="Times New Roman" pitchFamily="18" charset="0"/>
              </a:rPr>
              <a:t> Trình bày cảm nhận của em về chi tiết kì ảo đó bằng một đoạn văn ngắn.</a:t>
            </a:r>
            <a:endParaRPr lang="en-US" sz="2800" dirty="0" smtClean="0">
              <a:latin typeface="Times New Roman" pitchFamily="18" charset="0"/>
              <a:cs typeface="Times New Roman" pitchFamily="18" charset="0"/>
            </a:endParaRPr>
          </a:p>
          <a:p>
            <a:pPr algn="just"/>
            <a:r>
              <a:rPr lang="pt-BR"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box(in)">
                                      <p:cBhvr>
                                        <p:cTn id="42" dur="500"/>
                                        <p:tgtEl>
                                          <p:spTgt spid="8">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
                                            <p:txEl>
                                              <p:pRg st="6" end="6"/>
                                            </p:txEl>
                                          </p:spTgt>
                                        </p:tgtEl>
                                        <p:attrNameLst>
                                          <p:attrName>style.visibility</p:attrName>
                                        </p:attrNameLst>
                                      </p:cBhvr>
                                      <p:to>
                                        <p:strVal val="visible"/>
                                      </p:to>
                                    </p:set>
                                    <p:animEffect transition="in" filter="box(in)">
                                      <p:cBhvr>
                                        <p:cTn id="47" dur="500"/>
                                        <p:tgtEl>
                                          <p:spTgt spid="8">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8">
                                            <p:txEl>
                                              <p:pRg st="7" end="7"/>
                                            </p:txEl>
                                          </p:spTgt>
                                        </p:tgtEl>
                                        <p:attrNameLst>
                                          <p:attrName>style.visibility</p:attrName>
                                        </p:attrNameLst>
                                      </p:cBhvr>
                                      <p:to>
                                        <p:strVal val="visible"/>
                                      </p:to>
                                    </p:set>
                                    <p:animEffect transition="in" filter="box(in)">
                                      <p:cBhvr>
                                        <p:cTn id="52"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5632311"/>
          </a:xfrm>
          <a:prstGeom prst="rect">
            <a:avLst/>
          </a:prstGeom>
          <a:noFill/>
        </p:spPr>
        <p:txBody>
          <a:bodyPr wrap="square" rtlCol="0">
            <a:spAutoFit/>
          </a:bodyPr>
          <a:lstStyle/>
          <a:p>
            <a:pPr algn="ctr" fontAlgn="base"/>
            <a:r>
              <a:rPr lang="pt-BR" sz="2000" b="1" dirty="0" smtClean="0">
                <a:latin typeface="Times New Roman" pitchFamily="18" charset="0"/>
                <a:cs typeface="Times New Roman" pitchFamily="18" charset="0"/>
              </a:rPr>
              <a:t>Hướng dẫn làm bài:</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 1: </a:t>
            </a:r>
            <a:r>
              <a:rPr lang="pt-BR" sz="2000" dirty="0" smtClean="0">
                <a:latin typeface="Times New Roman" pitchFamily="18" charset="0"/>
                <a:cs typeface="Times New Roman" pitchFamily="18" charset="0"/>
              </a:rPr>
              <a:t>- VB: Thạch Sanh</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 2:</a:t>
            </a:r>
            <a:r>
              <a:rPr lang="pt-BR" sz="2000" dirty="0" smtClean="0">
                <a:latin typeface="Times New Roman" pitchFamily="18" charset="0"/>
                <a:cs typeface="Times New Roman" pitchFamily="18" charset="0"/>
              </a:rPr>
              <a:t>- Thể loại: Truyện cổ tích</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 3: </a:t>
            </a:r>
            <a:r>
              <a:rPr lang="pt-BR" sz="2000" dirty="0" smtClean="0">
                <a:latin typeface="Times New Roman" pitchFamily="18" charset="0"/>
                <a:cs typeface="Times New Roman" pitchFamily="18" charset="0"/>
              </a:rPr>
              <a:t>- Chi tiết niêu cơm thần</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 4.</a:t>
            </a:r>
            <a:r>
              <a:rPr lang="pt-BR" sz="2000" dirty="0" smtClean="0">
                <a:latin typeface="Times New Roman" pitchFamily="18" charset="0"/>
                <a:cs typeface="Times New Roman" pitchFamily="18" charset="0"/>
              </a:rPr>
              <a:t> Gv gợi ý các ý chính trong đoạn văn.</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Giới thiệu TCT TS: </a:t>
            </a:r>
            <a:r>
              <a:rPr lang="pt-BR" sz="2000" i="1" dirty="0" smtClean="0">
                <a:latin typeface="Times New Roman" pitchFamily="18" charset="0"/>
                <a:cs typeface="Times New Roman" pitchFamily="18" charset="0"/>
              </a:rPr>
              <a:t>Thạch Sanh</a:t>
            </a:r>
            <a:r>
              <a:rPr lang="pt-BR" sz="2000" dirty="0" smtClean="0">
                <a:latin typeface="Times New Roman" pitchFamily="18" charset="0"/>
                <a:cs typeface="Times New Roman" pitchFamily="18" charset="0"/>
              </a:rPr>
              <a:t> là câu chuyện thể hiện ước mơ, niềm tin về đạo đức, công lý xã hội và lý tưởng nhân đạo, yêu hòa bình của nhân dân ta. </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Nêu được chi tiết kì ảo: Trong đoạn trích trên, niêu cơm thần là một chi tiết tưởng tượng kì ảo giàu ý nghĩa. </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Cảm nhận của em về chi tiết đó: Niêu cơm có khả năng phi thường, cứ ăn hết lại đầy, làm cho quân sĩ 18 nước chư hầu ban đầu coi thường, chế giễu, nhưng sau đó phải ngạc nhiên, khâm phục. Niêu cơm thần không những đã cảm hóa được quân thù mà còn khiến chúng phải cúi đầu khâm phục. Vì thế, niêu cơm tượng trưng cho tình thương, lòng nhân ái, ước vọng đoàn kết, tư tưởng yêu hòa bình của dân ta. Ngoài ra, hình ảnh đó còn mang ước mơ lãng mạn về sự no đủ của cư dân nông nghiệp VN ta khi có được niêu cơm cứ ăn hết lại đầy thì lao động của con người sẽ trở nên đỡ vất vả hơn, mọi người sẽ có được cuộc sống no đủ, hạnh phúc.</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500"/>
                                        <p:tgtEl>
                                          <p:spTgt spid="8">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box(in)">
                                      <p:cBhvr>
                                        <p:cTn id="42" dur="500"/>
                                        <p:tgtEl>
                                          <p:spTgt spid="8">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
                                            <p:txEl>
                                              <p:pRg st="6" end="6"/>
                                            </p:txEl>
                                          </p:spTgt>
                                        </p:tgtEl>
                                        <p:attrNameLst>
                                          <p:attrName>style.visibility</p:attrName>
                                        </p:attrNameLst>
                                      </p:cBhvr>
                                      <p:to>
                                        <p:strVal val="visible"/>
                                      </p:to>
                                    </p:set>
                                    <p:animEffect transition="in" filter="box(in)">
                                      <p:cBhvr>
                                        <p:cTn id="47" dur="500"/>
                                        <p:tgtEl>
                                          <p:spTgt spid="8">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8">
                                            <p:txEl>
                                              <p:pRg st="7" end="7"/>
                                            </p:txEl>
                                          </p:spTgt>
                                        </p:tgtEl>
                                        <p:attrNameLst>
                                          <p:attrName>style.visibility</p:attrName>
                                        </p:attrNameLst>
                                      </p:cBhvr>
                                      <p:to>
                                        <p:strVal val="visible"/>
                                      </p:to>
                                    </p:set>
                                    <p:animEffect transition="in" filter="box(in)">
                                      <p:cBhvr>
                                        <p:cTn id="52"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CÂY KHẾ</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457200"/>
            <a:ext cx="9144000" cy="6524863"/>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I. </a:t>
            </a:r>
            <a:r>
              <a:rPr lang="en-US" sz="2000" b="1" dirty="0" err="1" smtClean="0">
                <a:latin typeface="Times New Roman" pitchFamily="18" charset="0"/>
                <a:cs typeface="Times New Roman" pitchFamily="18" charset="0"/>
              </a:rPr>
              <a:t>Kiến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thức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chung</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tích</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hạnh</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PTBĐ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cục</a:t>
            </a:r>
            <a:r>
              <a:rPr lang="en-US" sz="2000" dirty="0" smtClean="0">
                <a:latin typeface="Times New Roman" pitchFamily="18" charset="0"/>
                <a:cs typeface="Times New Roman" pitchFamily="18" charset="0"/>
              </a:rPr>
              <a:t>: 3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1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2 (</a:t>
            </a:r>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trở</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giàu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3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phạt</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sự</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việc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chính</a:t>
            </a:r>
            <a:r>
              <a:rPr lang="en-US"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1: Cha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khế</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2: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hẹn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3:Chim </a:t>
            </a:r>
            <a:r>
              <a:rPr lang="en-US" sz="2000" dirty="0" err="1" smtClean="0">
                <a:latin typeface="Times New Roman" pitchFamily="18" charset="0"/>
                <a:cs typeface="Times New Roman" pitchFamily="18" charset="0"/>
              </a:rPr>
              <a:t>chở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bay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giàu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4: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5: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may </a:t>
            </a:r>
            <a:r>
              <a:rPr lang="en-US" sz="2000" dirty="0" err="1" smtClean="0">
                <a:latin typeface="Times New Roman" pitchFamily="18" charset="0"/>
                <a:cs typeface="Times New Roman" pitchFamily="18" charset="0"/>
              </a:rPr>
              <a:t>túi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to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chết</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CÂY KHẾ</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6801862"/>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Tóm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tắt</a:t>
            </a:r>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lam,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đời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riêng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khế</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góc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vườn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chèn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ép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bón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kiếm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nuôi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bỗng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trĩu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bỗng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a:t>
            </a:r>
            <a:r>
              <a:rPr lang="en-US" sz="2000" dirty="0" smtClean="0">
                <a:latin typeface="Times New Roman" pitchFamily="18" charset="0"/>
                <a:cs typeface="Times New Roman" pitchFamily="18" charset="0"/>
              </a:rPr>
              <a:t> bay </a:t>
            </a:r>
            <a:r>
              <a:rPr lang="en-US" sz="2000" dirty="0" err="1" smtClean="0">
                <a:latin typeface="Times New Roman" pitchFamily="18" charset="0"/>
                <a:cs typeface="Times New Roman" pitchFamily="18" charset="0"/>
              </a:rPr>
              <a:t>tới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than </a:t>
            </a:r>
            <a:r>
              <a:rPr lang="en-US" sz="2000" dirty="0" err="1" smtClean="0">
                <a:latin typeface="Times New Roman" pitchFamily="18" charset="0"/>
                <a:cs typeface="Times New Roman" pitchFamily="18" charset="0"/>
              </a:rPr>
              <a:t>thở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may </a:t>
            </a:r>
            <a:r>
              <a:rPr lang="en-US" sz="2000" dirty="0" err="1" smtClean="0">
                <a:latin typeface="Times New Roman" pitchFamily="18" charset="0"/>
                <a:cs typeface="Times New Roman" pitchFamily="18" charset="0"/>
              </a:rPr>
              <a:t>túi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gang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gang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thóc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bỗng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mưu</a:t>
            </a:r>
            <a:r>
              <a:rPr lang="en-US" sz="2000" dirty="0" smtClean="0">
                <a:latin typeface="Times New Roman" pitchFamily="18" charset="0"/>
                <a:cs typeface="Times New Roman" pitchFamily="18" charset="0"/>
              </a:rPr>
              <a:t> sang </a:t>
            </a:r>
            <a:r>
              <a:rPr lang="en-US" sz="2000" dirty="0" err="1" smtClean="0">
                <a:latin typeface="Times New Roman" pitchFamily="18" charset="0"/>
                <a:cs typeface="Times New Roman" pitchFamily="18" charset="0"/>
              </a:rPr>
              <a:t>đòi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đổi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cố</a:t>
            </a:r>
            <a:r>
              <a:rPr lang="en-US" sz="2000" dirty="0" smtClean="0">
                <a:latin typeface="Times New Roman" pitchFamily="18" charset="0"/>
                <a:cs typeface="Times New Roman" pitchFamily="18" charset="0"/>
              </a:rPr>
              <a:t> ý than </a:t>
            </a:r>
            <a:r>
              <a:rPr lang="en-US" sz="2000" dirty="0" err="1" smtClean="0">
                <a:latin typeface="Times New Roman" pitchFamily="18" charset="0"/>
                <a:cs typeface="Times New Roman" pitchFamily="18" charset="0"/>
              </a:rPr>
              <a:t>thở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lam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sáu</a:t>
            </a:r>
            <a:r>
              <a:rPr lang="en-US" sz="2000" dirty="0" smtClean="0">
                <a:latin typeface="Times New Roman" pitchFamily="18" charset="0"/>
                <a:cs typeface="Times New Roman" pitchFamily="18" charset="0"/>
              </a:rPr>
              <a:t> gang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bớt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nghiêng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lam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lam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nữa</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601533"/>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II. ĐỊNH HƯỚNG PHÂN TÍCH VĂN BẢN</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1. </a:t>
            </a:r>
            <a:r>
              <a:rPr lang="en-US" sz="2000" b="1" dirty="0" err="1" smtClean="0">
                <a:latin typeface="Times New Roman" pitchFamily="18" charset="0"/>
                <a:cs typeface="Times New Roman" pitchFamily="18" charset="0"/>
              </a:rPr>
              <a:t>Hành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đến</a:t>
            </a:r>
            <a:r>
              <a:rPr lang="en-US" sz="2000" b="1" dirty="0" smtClean="0">
                <a:latin typeface="Times New Roman" pitchFamily="18" charset="0"/>
                <a:cs typeface="Times New Roman" pitchFamily="18" charset="0"/>
              </a:rPr>
              <a:t> hang </a:t>
            </a:r>
            <a:r>
              <a:rPr lang="en-US" sz="2000" b="1" dirty="0" err="1" smtClean="0">
                <a:latin typeface="Times New Roman" pitchFamily="18" charset="0"/>
                <a:cs typeface="Times New Roman" pitchFamily="18" charset="0"/>
              </a:rPr>
              <a:t>Én</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xuyên</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rừng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vượt</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ngoằn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ngoèo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khoảng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sông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hang </a:t>
            </a:r>
            <a:r>
              <a:rPr lang="en-US" sz="2000" dirty="0" err="1" smtClean="0">
                <a:latin typeface="Times New Roman" pitchFamily="18" charset="0"/>
                <a:cs typeface="Times New Roman" pitchFamily="18" charset="0"/>
              </a:rPr>
              <a:t>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đòi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hang </a:t>
            </a:r>
            <a:r>
              <a:rPr lang="en-US" sz="2000" dirty="0" err="1" smtClean="0">
                <a:latin typeface="Times New Roman" pitchFamily="18" charset="0"/>
                <a:cs typeface="Times New Roman" pitchFamily="18" charset="0"/>
              </a:rPr>
              <a:t>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ghềnh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vòm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trèo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khai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chóc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bướm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quýt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CÂY KHẾ</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7" name="TextBox 6"/>
          <p:cNvSpPr txBox="1"/>
          <p:nvPr/>
        </p:nvSpPr>
        <p:spPr>
          <a:xfrm>
            <a:off x="0" y="685800"/>
            <a:ext cx="9144000" cy="5109091"/>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Nghệ</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thuật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Sắp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xếp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khéo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léo</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chi </a:t>
            </a:r>
            <a:r>
              <a:rPr lang="en-US" sz="2800" dirty="0" err="1" smtClean="0">
                <a:latin typeface="Times New Roman" pitchFamily="18" charset="0"/>
                <a:cs typeface="Times New Roman" pitchFamily="18" charset="0"/>
              </a:rPr>
              <a:t>tiết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kì</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thúc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hậu</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phản</a:t>
            </a:r>
            <a:endParaRPr lang="en-US" sz="2800"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nghĩa</a:t>
            </a:r>
            <a:r>
              <a:rPr lang="en-US" sz="2800" b="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Nội</a:t>
            </a:r>
            <a:r>
              <a:rPr lang="en-US" sz="2800" dirty="0" smtClean="0">
                <a:latin typeface="Times New Roman" pitchFamily="18" charset="0"/>
                <a:cs typeface="Times New Roman" pitchFamily="18" charset="0"/>
              </a:rPr>
              <a:t> dung: </a:t>
            </a: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gian</a:t>
            </a:r>
            <a:r>
              <a:rPr lang="en-US" sz="2800" dirty="0" smtClean="0">
                <a:latin typeface="Times New Roman" pitchFamily="18" charset="0"/>
                <a:cs typeface="Times New Roman" pitchFamily="18" charset="0"/>
              </a:rPr>
              <a:t> ca </a:t>
            </a:r>
            <a:r>
              <a:rPr lang="en-US" sz="2800" dirty="0" err="1" smtClean="0">
                <a:latin typeface="Times New Roman" pitchFamily="18" charset="0"/>
                <a:cs typeface="Times New Roman" pitchFamily="18" charset="0"/>
              </a:rPr>
              <a:t>ngợi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con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hiền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đồng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lòng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tham</a:t>
            </a:r>
            <a:r>
              <a:rPr lang="en-US" sz="2800" dirty="0" smtClean="0">
                <a:latin typeface="Times New Roman" pitchFamily="18" charset="0"/>
                <a:cs typeface="Times New Roman" pitchFamily="18" charset="0"/>
              </a:rPr>
              <a:t> lam, </a:t>
            </a:r>
            <a:r>
              <a:rPr lang="en-US" sz="2800" dirty="0" err="1" smtClean="0">
                <a:latin typeface="Times New Roman" pitchFamily="18" charset="0"/>
                <a:cs typeface="Times New Roman" pitchFamily="18" charset="0"/>
              </a:rPr>
              <a:t>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con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 - Ý </a:t>
            </a:r>
            <a:r>
              <a:rPr lang="en-US" sz="2800" dirty="0" err="1" smtClean="0">
                <a:latin typeface="Times New Roman" pitchFamily="18" charset="0"/>
                <a:cs typeface="Times New Roman" pitchFamily="18" charset="0"/>
              </a:rPr>
              <a:t>nghĩa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nhau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muốn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gửi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gắm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đáp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niềm</a:t>
            </a:r>
            <a:r>
              <a:rPr lang="en-US" sz="2800" dirty="0" smtClean="0">
                <a:latin typeface="Times New Roman" pitchFamily="18" charset="0"/>
                <a:cs typeface="Times New Roman" pitchFamily="18" charset="0"/>
              </a:rPr>
              <a:t> tin ở </a:t>
            </a:r>
            <a:r>
              <a:rPr lang="en-US" sz="2800" dirty="0" err="1" smtClean="0">
                <a:latin typeface="Times New Roman" pitchFamily="18" charset="0"/>
                <a:cs typeface="Times New Roman" pitchFamily="18" charset="0"/>
              </a:rPr>
              <a:t>hiền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gặp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may </a:t>
            </a:r>
            <a:r>
              <a:rPr lang="en-US" sz="2800" dirty="0" err="1" smtClean="0">
                <a:latin typeface="Times New Roman" pitchFamily="18" charset="0"/>
                <a:cs typeface="Times New Roman" pitchFamily="18" charset="0"/>
              </a:rPr>
              <a:t>mắn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mọi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ox(in)">
                                      <p:cBhvr>
                                        <p:cTn id="17" dur="500"/>
                                        <p:tgtEl>
                                          <p:spTgt spid="7">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7">
                                            <p:txEl>
                                              <p:pRg st="1" end="1"/>
                                            </p:txEl>
                                          </p:spTgt>
                                        </p:tgtEl>
                                        <p:attrNameLst>
                                          <p:attrName>style.visibility</p:attrName>
                                        </p:attrNameLst>
                                      </p:cBhvr>
                                      <p:to>
                                        <p:strVal val="visible"/>
                                      </p:to>
                                    </p:set>
                                    <p:animEffect transition="in" filter="box(in)">
                                      <p:cBhvr>
                                        <p:cTn id="20" dur="500"/>
                                        <p:tgtEl>
                                          <p:spTgt spid="7">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Effect transition="in" filter="box(in)">
                                      <p:cBhvr>
                                        <p:cTn id="23" dur="500"/>
                                        <p:tgtEl>
                                          <p:spTgt spid="7">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Effect transition="in" filter="box(in)">
                                      <p:cBhvr>
                                        <p:cTn id="26" dur="500"/>
                                        <p:tgtEl>
                                          <p:spTgt spid="7">
                                            <p:txEl>
                                              <p:pRg st="3" end="3"/>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Effect transition="in" filter="box(in)">
                                      <p:cBhvr>
                                        <p:cTn id="29" dur="500"/>
                                        <p:tgtEl>
                                          <p:spTgt spid="7">
                                            <p:txEl>
                                              <p:pRg st="4" end="4"/>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CÂY KHẾ</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685800"/>
            <a:ext cx="9144000" cy="5632311"/>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2.  Ý </a:t>
            </a:r>
            <a:r>
              <a:rPr lang="en-US" sz="2400" b="1" dirty="0" err="1" smtClean="0">
                <a:latin typeface="Times New Roman" pitchFamily="18" charset="0"/>
                <a:cs typeface="Times New Roman" pitchFamily="18" charset="0"/>
              </a:rPr>
              <a:t>nghĩa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chuyện</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lam, </a:t>
            </a:r>
            <a:r>
              <a:rPr lang="en-US" sz="2400" dirty="0" err="1" smtClean="0">
                <a:latin typeface="Times New Roman" pitchFamily="18" charset="0"/>
                <a:cs typeface="Times New Roman" pitchFamily="18" charset="0"/>
              </a:rPr>
              <a: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Ca </a:t>
            </a:r>
            <a:r>
              <a:rPr lang="en-US" sz="2400" dirty="0" err="1" smtClean="0">
                <a:latin typeface="Times New Roman" pitchFamily="18" charset="0"/>
                <a:cs typeface="Times New Roman" pitchFamily="18" charset="0"/>
              </a:rPr>
              <a:t>ngợi</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hậu</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sung </a:t>
            </a:r>
            <a:r>
              <a:rPr lang="en-US" sz="2400" dirty="0" err="1" smtClean="0">
                <a:latin typeface="Times New Roman" pitchFamily="18" charset="0"/>
                <a:cs typeface="Times New Roman" pitchFamily="18" charset="0"/>
              </a:rPr>
              <a:t>túc</a:t>
            </a:r>
            <a:r>
              <a:rPr lang="en-US" sz="2400" dirty="0" smtClean="0">
                <a:latin typeface="Times New Roman" pitchFamily="18" charset="0"/>
                <a:cs typeface="Times New Roman" pitchFamily="18" charset="0"/>
              </a:rPr>
              <a:t>.</a:t>
            </a:r>
          </a:p>
          <a:p>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Đánh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quát</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a. </a:t>
            </a:r>
            <a:r>
              <a:rPr lang="en-US" sz="2400" b="1" dirty="0" err="1" smtClean="0">
                <a:latin typeface="Times New Roman" pitchFamily="18" charset="0"/>
                <a:cs typeface="Times New Roman" pitchFamily="18" charset="0"/>
              </a:rPr>
              <a:t>Nghệ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thuật</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khéo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léo</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kì</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hậu</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phản</a:t>
            </a:r>
            <a:r>
              <a:rPr lang="en-US" sz="2400" dirty="0" smtClean="0">
                <a:latin typeface="Times New Roman" pitchFamily="18" charset="0"/>
                <a:cs typeface="Times New Roman" pitchFamily="18" charset="0"/>
              </a:rPr>
              <a:t>.</a:t>
            </a:r>
          </a:p>
          <a:p>
            <a:r>
              <a:rPr lang="en-US" sz="2400" b="1" dirty="0" smtClean="0">
                <a:latin typeface="Times New Roman" pitchFamily="18" charset="0"/>
                <a:cs typeface="Times New Roman" pitchFamily="18" charset="0"/>
              </a:rPr>
              <a:t>b. </a:t>
            </a:r>
            <a:r>
              <a:rPr lang="en-US" sz="2400" b="1" dirty="0" err="1" smtClean="0">
                <a:latin typeface="Times New Roman" pitchFamily="18" charset="0"/>
                <a:cs typeface="Times New Roman" pitchFamily="18" charset="0"/>
              </a:rPr>
              <a:t>Nội</a:t>
            </a:r>
            <a:r>
              <a:rPr lang="en-US" sz="2400" b="1" dirty="0" smtClean="0">
                <a:latin typeface="Times New Roman" pitchFamily="18" charset="0"/>
                <a:cs typeface="Times New Roman" pitchFamily="18" charset="0"/>
              </a:rPr>
              <a:t> dung</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ca </a:t>
            </a:r>
            <a:r>
              <a:rPr lang="en-US" sz="2400" dirty="0" err="1" smtClean="0">
                <a:latin typeface="Times New Roman" pitchFamily="18" charset="0"/>
                <a:cs typeface="Times New Roman" pitchFamily="18" charset="0"/>
              </a:rPr>
              <a:t>ngợi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lam, </a:t>
            </a:r>
            <a:r>
              <a:rPr lang="en-US" sz="2400" dirty="0" err="1" smtClean="0">
                <a:latin typeface="Times New Roman" pitchFamily="18" charset="0"/>
                <a:cs typeface="Times New Roman" pitchFamily="18" charset="0"/>
              </a:rPr>
              <a: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box(in)">
                                      <p:cBhvr>
                                        <p:cTn id="20" dur="500"/>
                                        <p:tgtEl>
                                          <p:spTgt spid="4">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box(in)">
                                      <p:cBhvr>
                                        <p:cTn id="23" dur="500"/>
                                        <p:tgtEl>
                                          <p:spTgt spid="4">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box(in)">
                                      <p:cBhvr>
                                        <p:cTn id="26" dur="500"/>
                                        <p:tgtEl>
                                          <p:spTgt spid="4">
                                            <p:txEl>
                                              <p:pRg st="3" end="3"/>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box(in)">
                                      <p:cBhvr>
                                        <p:cTn id="29" dur="500"/>
                                        <p:tgtEl>
                                          <p:spTgt spid="4">
                                            <p:txEl>
                                              <p:pRg st="4" end="4"/>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box(in)">
                                      <p:cBhvr>
                                        <p:cTn id="35" dur="500"/>
                                        <p:tgtEl>
                                          <p:spTgt spid="4">
                                            <p:txEl>
                                              <p:pRg st="6" end="6"/>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4">
                                            <p:txEl>
                                              <p:pRg st="7" end="7"/>
                                            </p:txEl>
                                          </p:spTgt>
                                        </p:tgtEl>
                                        <p:attrNameLst>
                                          <p:attrName>style.visibility</p:attrName>
                                        </p:attrNameLst>
                                      </p:cBhvr>
                                      <p:to>
                                        <p:strVal val="visible"/>
                                      </p:to>
                                    </p:set>
                                    <p:animEffect transition="in" filter="box(in)">
                                      <p:cBhvr>
                                        <p:cTn id="38" dur="500"/>
                                        <p:tgtEl>
                                          <p:spTgt spid="4">
                                            <p:txEl>
                                              <p:pRg st="7" end="7"/>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Effect transition="in" filter="box(in)">
                                      <p:cBhvr>
                                        <p:cTn id="41" dur="500"/>
                                        <p:tgtEl>
                                          <p:spTgt spid="4">
                                            <p:txEl>
                                              <p:pRg st="8" end="8"/>
                                            </p:txEl>
                                          </p:spTgt>
                                        </p:tgtEl>
                                      </p:cBhvr>
                                    </p:animEffect>
                                  </p:childTnLst>
                                </p:cTn>
                              </p:par>
                              <p:par>
                                <p:cTn id="42" presetID="4" presetClass="entr" presetSubtype="16" fill="hold" nodeType="withEffect">
                                  <p:stCondLst>
                                    <p:cond delay="0"/>
                                  </p:stCondLst>
                                  <p:childTnLst>
                                    <p:set>
                                      <p:cBhvr>
                                        <p:cTn id="43" dur="1" fill="hold">
                                          <p:stCondLst>
                                            <p:cond delay="0"/>
                                          </p:stCondLst>
                                        </p:cTn>
                                        <p:tgtEl>
                                          <p:spTgt spid="4">
                                            <p:txEl>
                                              <p:pRg st="9" end="9"/>
                                            </p:txEl>
                                          </p:spTgt>
                                        </p:tgtEl>
                                        <p:attrNameLst>
                                          <p:attrName>style.visibility</p:attrName>
                                        </p:attrNameLst>
                                      </p:cBhvr>
                                      <p:to>
                                        <p:strVal val="visible"/>
                                      </p:to>
                                    </p:set>
                                    <p:animEffect transition="in" filter="box(in)">
                                      <p:cBhvr>
                                        <p:cTn id="44" dur="500"/>
                                        <p:tgtEl>
                                          <p:spTgt spid="4">
                                            <p:txEl>
                                              <p:pRg st="9" end="9"/>
                                            </p:txEl>
                                          </p:spTgt>
                                        </p:tgtEl>
                                      </p:cBhvr>
                                    </p:animEffect>
                                  </p:childTnLst>
                                </p:cTn>
                              </p:par>
                              <p:par>
                                <p:cTn id="45" presetID="4" presetClass="entr" presetSubtype="16"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Effect transition="in" filter="box(in)">
                                      <p:cBhvr>
                                        <p:cTn id="47" dur="500"/>
                                        <p:tgtEl>
                                          <p:spTgt spid="4">
                                            <p:txEl>
                                              <p:pRg st="10" end="10"/>
                                            </p:txEl>
                                          </p:spTgt>
                                        </p:tgtEl>
                                      </p:cBhvr>
                                    </p:animEffect>
                                  </p:childTnLst>
                                </p:cTn>
                              </p:par>
                              <p:par>
                                <p:cTn id="48" presetID="4" presetClass="entr" presetSubtype="16" fill="hold" nodeType="withEffect">
                                  <p:stCondLst>
                                    <p:cond delay="0"/>
                                  </p:stCondLst>
                                  <p:childTnLst>
                                    <p:set>
                                      <p:cBhvr>
                                        <p:cTn id="49" dur="1" fill="hold">
                                          <p:stCondLst>
                                            <p:cond delay="0"/>
                                          </p:stCondLst>
                                        </p:cTn>
                                        <p:tgtEl>
                                          <p:spTgt spid="4">
                                            <p:txEl>
                                              <p:pRg st="11" end="11"/>
                                            </p:txEl>
                                          </p:spTgt>
                                        </p:tgtEl>
                                        <p:attrNameLst>
                                          <p:attrName>style.visibility</p:attrName>
                                        </p:attrNameLst>
                                      </p:cBhvr>
                                      <p:to>
                                        <p:strVal val="visible"/>
                                      </p:to>
                                    </p:set>
                                    <p:animEffect transition="in" filter="box(in)">
                                      <p:cBhvr>
                                        <p:cTn id="50"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CÂY KHẾ</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685800"/>
            <a:ext cx="9144000" cy="6247864"/>
          </a:xfrm>
          <a:prstGeom prst="rect">
            <a:avLst/>
          </a:prstGeom>
          <a:noFill/>
        </p:spPr>
        <p:txBody>
          <a:bodyPr wrap="square" rtlCol="0">
            <a:spAutoFit/>
          </a:bodyPr>
          <a:lstStyle/>
          <a:p>
            <a:pPr algn="just"/>
            <a:r>
              <a:rPr lang="pt-BR" sz="2000" b="1" dirty="0" smtClean="0">
                <a:latin typeface="Times New Roman" pitchFamily="18" charset="0"/>
                <a:cs typeface="Times New Roman" pitchFamily="18" charset="0"/>
              </a:rPr>
              <a:t>2. Dạng bài tập Đọc Hiểu ngữ liệu SGK</a:t>
            </a:r>
            <a:endParaRPr lang="en-US" sz="2000" dirty="0" smtClean="0">
              <a:latin typeface="Times New Roman" pitchFamily="18" charset="0"/>
              <a:cs typeface="Times New Roman" pitchFamily="18" charset="0"/>
            </a:endParaRPr>
          </a:p>
          <a:p>
            <a:pPr algn="ctr"/>
            <a:r>
              <a:rPr lang="pt-BR" sz="2000" b="1" dirty="0" smtClean="0">
                <a:latin typeface="Times New Roman" pitchFamily="18" charset="0"/>
                <a:cs typeface="Times New Roman" pitchFamily="18" charset="0"/>
              </a:rPr>
              <a:t> PHIẾU HỌC TẬP SỐ  1</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Đọc đoạn văn sau và trả lời câu hỏi:</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hỏi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sự</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tình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bèn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nằn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nì</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xin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sản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mình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mảnh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vườn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cây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khế</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ngọt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thương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bằng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lòng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mùa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khế</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chim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phượng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hoàng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xua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đuổi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ầm</a:t>
            </a:r>
            <a:r>
              <a:rPr lang="en-US" sz="2000" i="1" dirty="0" smtClean="0">
                <a:latin typeface="Times New Roman" pitchFamily="18" charset="0"/>
                <a:cs typeface="Times New Roman" pitchFamily="18" charset="0"/>
              </a:rPr>
              <a:t> ĩ, </a:t>
            </a:r>
            <a:r>
              <a:rPr lang="en-US" sz="2000" i="1" dirty="0" err="1" smtClean="0">
                <a:latin typeface="Times New Roman" pitchFamily="18" charset="0"/>
                <a:cs typeface="Times New Roman" pitchFamily="18" charset="0"/>
              </a:rPr>
              <a:t>chim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bèn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nói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rằng</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2743200"/>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quả</a:t>
            </a:r>
            <a:r>
              <a:rPr lang="en-US" sz="2000" i="1" dirty="0" smtClean="0">
                <a:latin typeface="Times New Roman" pitchFamily="18" charset="0"/>
                <a:cs typeface="Times New Roman" pitchFamily="18" charset="0"/>
              </a:rPr>
              <a:t>,</a:t>
            </a:r>
            <a:br>
              <a:rPr lang="en-US" sz="2000" i="1" dirty="0" smtClean="0">
                <a:latin typeface="Times New Roman" pitchFamily="18" charset="0"/>
                <a:cs typeface="Times New Roman" pitchFamily="18" charset="0"/>
              </a:rPr>
            </a:br>
            <a:r>
              <a:rPr lang="en-US" sz="2000" i="1" dirty="0" err="1" smtClean="0">
                <a:latin typeface="Times New Roman" pitchFamily="18" charset="0"/>
                <a:cs typeface="Times New Roman" pitchFamily="18" charset="0"/>
              </a:rPr>
              <a:t>Trả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cục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vàng</a:t>
            </a:r>
            <a:r>
              <a:rPr lang="en-US" sz="2000" i="1" dirty="0" smtClean="0">
                <a:latin typeface="Times New Roman" pitchFamily="18" charset="0"/>
                <a:cs typeface="Times New Roman" pitchFamily="18" charset="0"/>
              </a:rPr>
              <a:t>,</a:t>
            </a:r>
            <a:br>
              <a:rPr lang="en-US" sz="2000" i="1" dirty="0" smtClean="0">
                <a:latin typeface="Times New Roman" pitchFamily="18" charset="0"/>
                <a:cs typeface="Times New Roman" pitchFamily="18" charset="0"/>
              </a:rPr>
            </a:br>
            <a:r>
              <a:rPr lang="en-US" sz="2000" i="1" dirty="0" smtClean="0">
                <a:latin typeface="Times New Roman" pitchFamily="18" charset="0"/>
                <a:cs typeface="Times New Roman" pitchFamily="18" charset="0"/>
              </a:rPr>
              <a:t>May </a:t>
            </a:r>
            <a:r>
              <a:rPr lang="en-US" sz="2000" i="1" dirty="0" err="1" smtClean="0">
                <a:latin typeface="Times New Roman" pitchFamily="18" charset="0"/>
                <a:cs typeface="Times New Roman" pitchFamily="18" charset="0"/>
              </a:rPr>
              <a:t>túi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ba</a:t>
            </a:r>
            <a:r>
              <a:rPr lang="en-US" sz="2000" i="1" dirty="0" smtClean="0">
                <a:latin typeface="Times New Roman" pitchFamily="18" charset="0"/>
                <a:cs typeface="Times New Roman" pitchFamily="18" charset="0"/>
              </a:rPr>
              <a:t> gang,</a:t>
            </a:r>
            <a:br>
              <a:rPr lang="en-US" sz="2000" i="1" dirty="0" smtClean="0">
                <a:latin typeface="Times New Roman" pitchFamily="18" charset="0"/>
                <a:cs typeface="Times New Roman" pitchFamily="18" charset="0"/>
              </a:rPr>
            </a:br>
            <a:r>
              <a:rPr lang="en-US" sz="2000" i="1" dirty="0" err="1" smtClean="0">
                <a:latin typeface="Times New Roman" pitchFamily="18" charset="0"/>
                <a:cs typeface="Times New Roman" pitchFamily="18" charset="0"/>
              </a:rPr>
              <a:t>Mang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đựng</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anh</a:t>
            </a:r>
            <a:r>
              <a:rPr lang="en-US" sz="2000" i="1" dirty="0" smtClean="0">
                <a:latin typeface="Times New Roman" pitchFamily="18" charset="0"/>
                <a:cs typeface="Times New Roman" pitchFamily="18" charset="0"/>
              </a:rPr>
              <a:t> may </a:t>
            </a:r>
            <a:r>
              <a:rPr lang="en-US" sz="2000" i="1" dirty="0" err="1" smtClean="0">
                <a:latin typeface="Times New Roman" pitchFamily="18" charset="0"/>
                <a:cs typeface="Times New Roman" pitchFamily="18" charset="0"/>
              </a:rPr>
              <a:t>giấu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sáu</a:t>
            </a:r>
            <a:r>
              <a:rPr lang="en-US" sz="2000" i="1" dirty="0" smtClean="0">
                <a:latin typeface="Times New Roman" pitchFamily="18" charset="0"/>
                <a:cs typeface="Times New Roman" pitchFamily="18" charset="0"/>
              </a:rPr>
              <a:t> gang. </a:t>
            </a:r>
            <a:r>
              <a:rPr lang="en-US" sz="2000" i="1" dirty="0" err="1" smtClean="0">
                <a:latin typeface="Times New Roman" pitchFamily="18" charset="0"/>
                <a:cs typeface="Times New Roman" pitchFamily="18" charset="0"/>
              </a:rPr>
              <a:t>Rồi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chim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chở</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hải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đảo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châu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báu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tính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tham</a:t>
            </a:r>
            <a:r>
              <a:rPr lang="en-US" sz="2000" i="1" dirty="0" smtClean="0">
                <a:latin typeface="Times New Roman" pitchFamily="18" charset="0"/>
                <a:cs typeface="Times New Roman" pitchFamily="18" charset="0"/>
              </a:rPr>
              <a:t> lam </a:t>
            </a:r>
            <a:r>
              <a:rPr lang="en-US" sz="2000" i="1" dirty="0" err="1" smtClean="0">
                <a:latin typeface="Times New Roman" pitchFamily="18" charset="0"/>
                <a:cs typeface="Times New Roman" pitchFamily="18" charset="0"/>
              </a:rPr>
              <a:t>làm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mắt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hoa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hải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đảo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nhiều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quý</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loay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hoay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mãi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gì</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bỏ</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gì</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nghe</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chim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giục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chở</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cháu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báu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ắp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sáu</a:t>
            </a:r>
            <a:r>
              <a:rPr lang="en-US" sz="2000" i="1" dirty="0" smtClean="0">
                <a:latin typeface="Times New Roman" pitchFamily="18" charset="0"/>
                <a:cs typeface="Times New Roman" pitchFamily="18" charset="0"/>
              </a:rPr>
              <a:t> gang, </a:t>
            </a:r>
            <a:r>
              <a:rPr lang="en-US" sz="2000" i="1" dirty="0" err="1" smtClean="0">
                <a:latin typeface="Times New Roman" pitchFamily="18" charset="0"/>
                <a:cs typeface="Times New Roman" pitchFamily="18" charset="0"/>
              </a:rPr>
              <a:t>quấn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ngang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lưng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ngoài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còn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giắt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thêm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khắp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leo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lưng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chim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chim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phải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đập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Chim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cố</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sức</a:t>
            </a:r>
            <a:r>
              <a:rPr lang="en-US" sz="2000" i="1" dirty="0" smtClean="0">
                <a:latin typeface="Times New Roman" pitchFamily="18" charset="0"/>
                <a:cs typeface="Times New Roman" pitchFamily="18" charset="0"/>
              </a:rPr>
              <a:t> bay,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giữa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vì</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suýt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đâm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nhào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xuống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lần</a:t>
            </a:r>
            <a:r>
              <a:rPr lang="en-US" sz="2000" i="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ox(in)">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ox(in)">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box(in)">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box(in)">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box(in)">
                                      <p:cBhvr>
                                        <p:cTn id="4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CÂY KHẾ</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685800"/>
            <a:ext cx="9144000" cy="4524315"/>
          </a:xfrm>
          <a:prstGeom prst="rect">
            <a:avLst/>
          </a:prstGeom>
          <a:noFill/>
        </p:spPr>
        <p:txBody>
          <a:bodyPr wrap="square" rtlCol="0">
            <a:spAutoFit/>
          </a:bodyPr>
          <a:lstStyle/>
          <a:p>
            <a:pPr algn="just"/>
            <a:r>
              <a:rPr lang="pt-BR" sz="2400" b="1" dirty="0" smtClean="0">
                <a:latin typeface="Times New Roman" pitchFamily="18" charset="0"/>
                <a:cs typeface="Times New Roman" pitchFamily="18" charset="0"/>
              </a:rPr>
              <a:t>2. Dạng bài tập Đọc Hiểu ngữ liệu SGK</a:t>
            </a:r>
            <a:endParaRPr lang="en-US" sz="2400" dirty="0" smtClean="0">
              <a:latin typeface="Times New Roman" pitchFamily="18" charset="0"/>
              <a:cs typeface="Times New Roman" pitchFamily="18" charset="0"/>
            </a:endParaRPr>
          </a:p>
          <a:p>
            <a:pPr algn="just"/>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liền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chim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lảo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đảo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nghiêng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mang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túi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tõm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xuống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sâu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cuốn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tích</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Trích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cổ</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khế</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sao</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ox(in)">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ox(in)">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box(in)">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box(in)">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box(in)">
                                      <p:cBhvr>
                                        <p:cTn id="42" dur="500"/>
                                        <p:tgtEl>
                                          <p:spTgt spid="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box(in)">
                                      <p:cBhvr>
                                        <p:cTn id="4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CÂY KHẾ</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685800"/>
            <a:ext cx="9144000" cy="5016758"/>
          </a:xfrm>
          <a:prstGeom prst="rect">
            <a:avLst/>
          </a:prstGeom>
          <a:noFill/>
        </p:spPr>
        <p:txBody>
          <a:bodyPr wrap="square" rtlCol="0">
            <a:spAutoFit/>
          </a:bodyPr>
          <a:lstStyle/>
          <a:p>
            <a:pPr algn="ctr"/>
            <a:r>
              <a:rPr lang="en-US" sz="2000" b="1" dirty="0" err="1" smtClean="0">
                <a:latin typeface="Times New Roman" pitchFamily="18" charset="0"/>
                <a:cs typeface="Times New Roman" pitchFamily="18" charset="0"/>
              </a:rPr>
              <a:t>Gợi</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cháu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sáu</a:t>
            </a:r>
            <a:r>
              <a:rPr lang="en-US" sz="2000" dirty="0" smtClean="0">
                <a:latin typeface="Times New Roman" pitchFamily="18" charset="0"/>
                <a:cs typeface="Times New Roman" pitchFamily="18" charset="0"/>
              </a:rPr>
              <a:t> gang, </a:t>
            </a:r>
            <a:r>
              <a:rPr lang="en-US" sz="2000" dirty="0" err="1" smtClean="0">
                <a:latin typeface="Times New Roman" pitchFamily="18" charset="0"/>
                <a:cs typeface="Times New Roman" pitchFamily="18" charset="0"/>
              </a:rPr>
              <a:t>quấn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lam,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1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may </a:t>
            </a:r>
            <a:r>
              <a:rPr lang="en-US" sz="2000" dirty="0" err="1" smtClean="0">
                <a:latin typeface="Times New Roman" pitchFamily="18" charset="0"/>
                <a:cs typeface="Times New Roman" pitchFamily="18" charset="0"/>
              </a:rPr>
              <a:t>túi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gang,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đựng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phép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chỗ</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cương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lam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ox(in)">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ox(in)">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box(in)">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box(in)">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box(in)">
                                      <p:cBhvr>
                                        <p:cTn id="42" dur="500"/>
                                        <p:tgtEl>
                                          <p:spTgt spid="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box(in)">
                                      <p:cBhvr>
                                        <p:cTn id="47" dur="500"/>
                                        <p:tgtEl>
                                          <p:spTgt spid="4">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7" end="7"/>
                                            </p:txEl>
                                          </p:spTgt>
                                        </p:tgtEl>
                                        <p:attrNameLst>
                                          <p:attrName>style.visibility</p:attrName>
                                        </p:attrNameLst>
                                      </p:cBhvr>
                                      <p:to>
                                        <p:strVal val="visible"/>
                                      </p:to>
                                    </p:set>
                                    <p:animEffect transition="in" filter="box(in)">
                                      <p:cBhvr>
                                        <p:cTn id="52" dur="500"/>
                                        <p:tgtEl>
                                          <p:spTgt spid="4">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8" end="8"/>
                                            </p:txEl>
                                          </p:spTgt>
                                        </p:tgtEl>
                                        <p:attrNameLst>
                                          <p:attrName>style.visibility</p:attrName>
                                        </p:attrNameLst>
                                      </p:cBhvr>
                                      <p:to>
                                        <p:strVal val="visible"/>
                                      </p:to>
                                    </p:set>
                                    <p:animEffect transition="in" filter="box(in)">
                                      <p:cBhvr>
                                        <p:cTn id="57" dur="500"/>
                                        <p:tgtEl>
                                          <p:spTgt spid="4">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9" end="9"/>
                                            </p:txEl>
                                          </p:spTgt>
                                        </p:tgtEl>
                                        <p:attrNameLst>
                                          <p:attrName>style.visibility</p:attrName>
                                        </p:attrNameLst>
                                      </p:cBhvr>
                                      <p:to>
                                        <p:strVal val="visible"/>
                                      </p:to>
                                    </p:set>
                                    <p:animEffect transition="in" filter="box(in)">
                                      <p:cBhvr>
                                        <p:cTn id="62" dur="500"/>
                                        <p:tgtEl>
                                          <p:spTgt spid="4">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0" end="10"/>
                                            </p:txEl>
                                          </p:spTgt>
                                        </p:tgtEl>
                                        <p:attrNameLst>
                                          <p:attrName>style.visibility</p:attrName>
                                        </p:attrNameLst>
                                      </p:cBhvr>
                                      <p:to>
                                        <p:strVal val="visible"/>
                                      </p:to>
                                    </p:set>
                                    <p:animEffect transition="in" filter="box(in)">
                                      <p:cBhvr>
                                        <p:cTn id="67" dur="500"/>
                                        <p:tgtEl>
                                          <p:spTgt spid="4">
                                            <p:txEl>
                                              <p:pRg st="10" end="1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1" end="11"/>
                                            </p:txEl>
                                          </p:spTgt>
                                        </p:tgtEl>
                                        <p:attrNameLst>
                                          <p:attrName>style.visibility</p:attrName>
                                        </p:attrNameLst>
                                      </p:cBhvr>
                                      <p:to>
                                        <p:strVal val="visible"/>
                                      </p:to>
                                    </p:set>
                                    <p:animEffect transition="in" filter="box(in)">
                                      <p:cBhvr>
                                        <p:cTn id="7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CÂY KHẾ</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381000"/>
            <a:ext cx="9144000" cy="6186309"/>
          </a:xfrm>
          <a:prstGeom prst="rect">
            <a:avLst/>
          </a:prstGeom>
          <a:noFill/>
        </p:spPr>
        <p:txBody>
          <a:bodyPr wrap="square" rtlCol="0">
            <a:spAutoFit/>
          </a:bodyPr>
          <a:lstStyle/>
          <a:p>
            <a:pPr algn="just"/>
            <a:r>
              <a:rPr lang="en-US" b="1" dirty="0" smtClean="0">
                <a:latin typeface="Times New Roman" pitchFamily="18" charset="0"/>
                <a:cs typeface="Times New Roman" pitchFamily="18" charset="0"/>
              </a:rPr>
              <a:t>3. </a:t>
            </a:r>
            <a:r>
              <a:rPr lang="en-US" b="1" dirty="0" err="1" smtClean="0">
                <a:latin typeface="Times New Roman" pitchFamily="18" charset="0"/>
                <a:cs typeface="Times New Roman" pitchFamily="18" charset="0"/>
              </a:rPr>
              <a:t>Ngữ</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liệu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Đọc</a:t>
            </a:r>
            <a:r>
              <a:rPr lang="en-US" b="1" dirty="0" smtClean="0">
                <a:latin typeface="Times New Roman" pitchFamily="18" charset="0"/>
                <a:cs typeface="Times New Roman" pitchFamily="18" charset="0"/>
              </a:rPr>
              <a:t> – </a:t>
            </a:r>
            <a:r>
              <a:rPr lang="en-US" b="1" dirty="0" err="1" smtClean="0">
                <a:latin typeface="Times New Roman" pitchFamily="18" charset="0"/>
                <a:cs typeface="Times New Roman" pitchFamily="18" charset="0"/>
              </a:rPr>
              <a:t>Hiểu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ngoài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SGk</a:t>
            </a:r>
            <a:endParaRPr lang="en-US" dirty="0" smtClean="0">
              <a:latin typeface="Times New Roman" pitchFamily="18" charset="0"/>
              <a:cs typeface="Times New Roman" pitchFamily="18" charset="0"/>
            </a:endParaRPr>
          </a:p>
          <a:p>
            <a:pPr algn="ctr"/>
            <a:r>
              <a:rPr lang="en-US" b="1" dirty="0" smtClean="0">
                <a:latin typeface="Times New Roman" pitchFamily="18" charset="0"/>
                <a:cs typeface="Times New Roman" pitchFamily="18" charset="0"/>
              </a:rPr>
              <a:t>PHIẾU HỌC TẬP SỐ 2</a:t>
            </a:r>
            <a:endParaRPr lang="en-US" dirty="0" smtClean="0">
              <a:latin typeface="Times New Roman" pitchFamily="18" charset="0"/>
              <a:cs typeface="Times New Roman" pitchFamily="18" charset="0"/>
            </a:endParaRPr>
          </a:p>
          <a:p>
            <a:pPr algn="just"/>
            <a:r>
              <a:rPr lang="en-US" b="1" dirty="0" err="1" smtClean="0">
                <a:latin typeface="Times New Roman" pitchFamily="18" charset="0"/>
                <a:cs typeface="Times New Roman" pitchFamily="18" charset="0"/>
              </a:rPr>
              <a:t>Đọc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đoạn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trích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sau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và</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trả</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lời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câu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hỏi</a:t>
            </a:r>
            <a:r>
              <a:rPr lang="en-US" b="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en-US" i="1"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lão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dám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trái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mụ</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ra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biển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Một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cơn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dông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tố</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kinh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khủng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kéo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đến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mặt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biển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nổi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sóng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ầm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ầm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lão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gọi</a:t>
            </a:r>
            <a:r>
              <a:rPr lang="en-US" i="1" dirty="0" smtClean="0">
                <a:latin typeface="Times New Roman" pitchFamily="18" charset="0"/>
                <a:cs typeface="Times New Roman" pitchFamily="18" charset="0"/>
              </a:rPr>
              <a:t> con </a:t>
            </a:r>
            <a:r>
              <a:rPr lang="en-US" i="1" dirty="0" err="1" smtClean="0">
                <a:latin typeface="Times New Roman" pitchFamily="18" charset="0"/>
                <a:cs typeface="Times New Roman" pitchFamily="18" charset="0"/>
              </a:rPr>
              <a:t>cá</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vàng</a:t>
            </a:r>
            <a:r>
              <a:rPr lang="en-US" i="1" dirty="0" smtClean="0">
                <a:latin typeface="Times New Roman" pitchFamily="18" charset="0"/>
                <a:cs typeface="Times New Roman" pitchFamily="18" charset="0"/>
              </a:rPr>
              <a:t>. Con </a:t>
            </a:r>
            <a:r>
              <a:rPr lang="en-US" i="1" dirty="0" err="1" smtClean="0">
                <a:latin typeface="Times New Roman" pitchFamily="18" charset="0"/>
                <a:cs typeface="Times New Roman" pitchFamily="18" charset="0"/>
              </a:rPr>
              <a:t>cá</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đến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hỏi</a:t>
            </a:r>
            <a:r>
              <a:rPr lang="en-US" i="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lão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việc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gì</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thế</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lão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cần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gì</a:t>
            </a:r>
            <a:r>
              <a:rPr lang="en-US" i="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pt-BR" i="1" dirty="0" smtClean="0">
                <a:latin typeface="Times New Roman" pitchFamily="18" charset="0"/>
                <a:cs typeface="Times New Roman" pitchFamily="18" charset="0"/>
              </a:rPr>
              <a:t>Ông lão chào con cá và nói:</a:t>
            </a:r>
            <a:endParaRPr lang="en-US" dirty="0" smtClean="0">
              <a:latin typeface="Times New Roman" pitchFamily="18" charset="0"/>
              <a:cs typeface="Times New Roman" pitchFamily="18" charset="0"/>
            </a:endParaRPr>
          </a:p>
          <a:p>
            <a:pPr algn="just"/>
            <a:r>
              <a:rPr lang="pt-BR" i="1" dirty="0" smtClean="0">
                <a:latin typeface="Times New Roman" pitchFamily="18" charset="0"/>
                <a:cs typeface="Times New Roman" pitchFamily="18" charset="0"/>
              </a:rPr>
              <a:t>- Cá ơi, giúp tôi với! Thương tôi với! Tôi sống làm sao được với mụ vợ quái ác này! Bây giờ mụ không muốn làm nữ hoàng nữa, mụ muốn làm Long Vương ngự trên mặt biển, để bắt cá vàng phải hầu hạ mụ và làm theo ý của mụ.</a:t>
            </a:r>
            <a:endParaRPr lang="en-US" dirty="0" smtClean="0">
              <a:latin typeface="Times New Roman" pitchFamily="18" charset="0"/>
              <a:cs typeface="Times New Roman" pitchFamily="18" charset="0"/>
            </a:endParaRPr>
          </a:p>
          <a:p>
            <a:pPr algn="just"/>
            <a:r>
              <a:rPr lang="pt-BR" i="1" dirty="0" smtClean="0">
                <a:latin typeface="Times New Roman" pitchFamily="18" charset="0"/>
                <a:cs typeface="Times New Roman" pitchFamily="18" charset="0"/>
              </a:rPr>
              <a:t>Con cá vàng không nói gì, quẫy đuôi lặn sâu xuống đáy biển. Ông lão đứng trên bờ đợi mãi không thấy nó lên trả lời, mới trở về. Đến nơi, ông sửng sốt, lâu đài, cung điện biến đâu mất, trước mắt ông lão lại thấy túp lều nát ngày xưa và trên bậc cửa, mụ vợ đang ngồi trước cái máng lợn sứt mẻ.</a:t>
            </a:r>
            <a:r>
              <a:rPr lang="pt-BR"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pt-BR" dirty="0" smtClean="0">
                <a:latin typeface="Times New Roman" pitchFamily="18" charset="0"/>
                <a:cs typeface="Times New Roman" pitchFamily="18" charset="0"/>
              </a:rPr>
              <a:t>                                             </a:t>
            </a:r>
            <a:r>
              <a:rPr lang="pt-BR" i="1" dirty="0" smtClean="0">
                <a:latin typeface="Times New Roman" pitchFamily="18" charset="0"/>
                <a:cs typeface="Times New Roman" pitchFamily="18" charset="0"/>
              </a:rPr>
              <a:t>  (Trích “Ông lão đánh cá và con cá vàng” - Puskin kể)</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Câu 1</a:t>
            </a:r>
            <a:r>
              <a:rPr lang="pt-BR" dirty="0" smtClean="0">
                <a:latin typeface="Times New Roman" pitchFamily="18" charset="0"/>
                <a:cs typeface="Times New Roman" pitchFamily="18" charset="0"/>
              </a:rPr>
              <a:t>: Xác định phương thức biểu đạt chính của đoạn trích.</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Câu 2:</a:t>
            </a:r>
            <a:r>
              <a:rPr lang="pt-BR" dirty="0" smtClean="0">
                <a:latin typeface="Times New Roman" pitchFamily="18" charset="0"/>
                <a:cs typeface="Times New Roman" pitchFamily="18" charset="0"/>
              </a:rPr>
              <a:t> Chỉ ra yếu tố kì ảo trong đoạn trích.</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Câu 3:</a:t>
            </a:r>
            <a:r>
              <a:rPr lang="pt-BR" dirty="0" smtClean="0">
                <a:latin typeface="Times New Roman" pitchFamily="18" charset="0"/>
                <a:cs typeface="Times New Roman" pitchFamily="18" charset="0"/>
              </a:rPr>
              <a:t> Chỉ ra và nêu ý nghĩa của chi tiết miêu tả cảnh biển trước đòi hỏi của mụ vợ ông lão trong đoạn trích.</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Câu 4:</a:t>
            </a:r>
            <a:r>
              <a:rPr lang="pt-BR" dirty="0" smtClean="0">
                <a:latin typeface="Times New Roman" pitchFamily="18" charset="0"/>
                <a:cs typeface="Times New Roman" pitchFamily="18" charset="0"/>
              </a:rPr>
              <a:t> Theo em, vì sao cá vàng lại không đáp ứng yêu cầu của mụ vợ ông lão?</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Câu 5:</a:t>
            </a:r>
            <a:r>
              <a:rPr lang="pt-BR" dirty="0" smtClean="0">
                <a:latin typeface="Times New Roman" pitchFamily="18" charset="0"/>
                <a:cs typeface="Times New Roman" pitchFamily="18" charset="0"/>
              </a:rPr>
              <a:t> Từ kết cục của mụ vợ ông lão đánh cá trong đoạn trích, em rút ra bài học gì cho bản thân?</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ox(in)">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ox(in)">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box(in)">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box(in)">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box(in)">
                                      <p:cBhvr>
                                        <p:cTn id="42" dur="500"/>
                                        <p:tgtEl>
                                          <p:spTgt spid="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box(in)">
                                      <p:cBhvr>
                                        <p:cTn id="47" dur="500"/>
                                        <p:tgtEl>
                                          <p:spTgt spid="4">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7" end="7"/>
                                            </p:txEl>
                                          </p:spTgt>
                                        </p:tgtEl>
                                        <p:attrNameLst>
                                          <p:attrName>style.visibility</p:attrName>
                                        </p:attrNameLst>
                                      </p:cBhvr>
                                      <p:to>
                                        <p:strVal val="visible"/>
                                      </p:to>
                                    </p:set>
                                    <p:animEffect transition="in" filter="box(in)">
                                      <p:cBhvr>
                                        <p:cTn id="52" dur="500"/>
                                        <p:tgtEl>
                                          <p:spTgt spid="4">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8" end="8"/>
                                            </p:txEl>
                                          </p:spTgt>
                                        </p:tgtEl>
                                        <p:attrNameLst>
                                          <p:attrName>style.visibility</p:attrName>
                                        </p:attrNameLst>
                                      </p:cBhvr>
                                      <p:to>
                                        <p:strVal val="visible"/>
                                      </p:to>
                                    </p:set>
                                    <p:animEffect transition="in" filter="box(in)">
                                      <p:cBhvr>
                                        <p:cTn id="57" dur="500"/>
                                        <p:tgtEl>
                                          <p:spTgt spid="4">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9" end="9"/>
                                            </p:txEl>
                                          </p:spTgt>
                                        </p:tgtEl>
                                        <p:attrNameLst>
                                          <p:attrName>style.visibility</p:attrName>
                                        </p:attrNameLst>
                                      </p:cBhvr>
                                      <p:to>
                                        <p:strVal val="visible"/>
                                      </p:to>
                                    </p:set>
                                    <p:animEffect transition="in" filter="box(in)">
                                      <p:cBhvr>
                                        <p:cTn id="62" dur="500"/>
                                        <p:tgtEl>
                                          <p:spTgt spid="4">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0" end="10"/>
                                            </p:txEl>
                                          </p:spTgt>
                                        </p:tgtEl>
                                        <p:attrNameLst>
                                          <p:attrName>style.visibility</p:attrName>
                                        </p:attrNameLst>
                                      </p:cBhvr>
                                      <p:to>
                                        <p:strVal val="visible"/>
                                      </p:to>
                                    </p:set>
                                    <p:animEffect transition="in" filter="box(in)">
                                      <p:cBhvr>
                                        <p:cTn id="67" dur="500"/>
                                        <p:tgtEl>
                                          <p:spTgt spid="4">
                                            <p:txEl>
                                              <p:pRg st="10" end="1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1" end="11"/>
                                            </p:txEl>
                                          </p:spTgt>
                                        </p:tgtEl>
                                        <p:attrNameLst>
                                          <p:attrName>style.visibility</p:attrName>
                                        </p:attrNameLst>
                                      </p:cBhvr>
                                      <p:to>
                                        <p:strVal val="visible"/>
                                      </p:to>
                                    </p:set>
                                    <p:animEffect transition="in" filter="box(in)">
                                      <p:cBhvr>
                                        <p:cTn id="72" dur="500"/>
                                        <p:tgtEl>
                                          <p:spTgt spid="4">
                                            <p:txEl>
                                              <p:pRg st="11" end="1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12" end="12"/>
                                            </p:txEl>
                                          </p:spTgt>
                                        </p:tgtEl>
                                        <p:attrNameLst>
                                          <p:attrName>style.visibility</p:attrName>
                                        </p:attrNameLst>
                                      </p:cBhvr>
                                      <p:to>
                                        <p:strVal val="visible"/>
                                      </p:to>
                                    </p:set>
                                    <p:animEffect transition="in" filter="box(in)">
                                      <p:cBhvr>
                                        <p:cTn id="77" dur="500"/>
                                        <p:tgtEl>
                                          <p:spTgt spid="4">
                                            <p:txEl>
                                              <p:pRg st="12" end="12"/>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13" end="13"/>
                                            </p:txEl>
                                          </p:spTgt>
                                        </p:tgtEl>
                                        <p:attrNameLst>
                                          <p:attrName>style.visibility</p:attrName>
                                        </p:attrNameLst>
                                      </p:cBhvr>
                                      <p:to>
                                        <p:strVal val="visible"/>
                                      </p:to>
                                    </p:set>
                                    <p:animEffect transition="in" filter="box(in)">
                                      <p:cBhvr>
                                        <p:cTn id="8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CÂY KHẾ</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685800"/>
            <a:ext cx="9144000" cy="5940088"/>
          </a:xfrm>
          <a:prstGeom prst="rect">
            <a:avLst/>
          </a:prstGeom>
          <a:noFill/>
        </p:spPr>
        <p:txBody>
          <a:bodyPr wrap="square" rtlCol="0">
            <a:spAutoFit/>
          </a:bodyPr>
          <a:lstStyle/>
          <a:p>
            <a:pPr algn="ctr"/>
            <a:r>
              <a:rPr lang="pt-BR" sz="2000" b="1" dirty="0" smtClean="0">
                <a:latin typeface="Times New Roman" pitchFamily="18" charset="0"/>
                <a:cs typeface="Times New Roman" pitchFamily="18" charset="0"/>
              </a:rPr>
              <a:t>Gợi ý trả lời</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 1: </a:t>
            </a:r>
            <a:r>
              <a:rPr lang="pt-BR" sz="2000" dirty="0" smtClean="0">
                <a:latin typeface="Times New Roman" pitchFamily="18" charset="0"/>
                <a:cs typeface="Times New Roman" pitchFamily="18" charset="0"/>
              </a:rPr>
              <a:t>PTBĐ chính: tự sự</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 2: </a:t>
            </a:r>
            <a:r>
              <a:rPr lang="pt-BR" sz="2000" dirty="0" smtClean="0">
                <a:latin typeface="Times New Roman" pitchFamily="18" charset="0"/>
                <a:cs typeface="Times New Roman" pitchFamily="18" charset="0"/>
              </a:rPr>
              <a:t>Yếu tố kì ảo: </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cá vàng biết nói tiếng người</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cung điện biến mất, chỉ còn túp lều nát, cái máng lợn sứt mẻ</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 </a:t>
            </a:r>
            <a:endParaRPr lang="en-US" sz="2000" dirty="0" smtClean="0">
              <a:latin typeface="Times New Roman" pitchFamily="18" charset="0"/>
              <a:cs typeface="Times New Roman" pitchFamily="18" charset="0"/>
            </a:endParaRPr>
          </a:p>
          <a:p>
            <a:pPr lvl="0" algn="just" fontAlgn="base"/>
            <a:r>
              <a:rPr lang="en-US" sz="2000" dirty="0" smtClean="0">
                <a:latin typeface="Times New Roman" pitchFamily="18" charset="0"/>
                <a:cs typeface="Times New Roman" pitchFamily="18" charset="0"/>
              </a:rPr>
              <a:t>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biển</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tố</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khủng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kéo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mặt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sóng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ầm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ầm</a:t>
            </a:r>
            <a:r>
              <a:rPr lang="en-US" sz="2000" i="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lvl="0" algn="just" fontAlgn="base"/>
            <a:r>
              <a:rPr lang="en-US" sz="2000" dirty="0" smtClean="0">
                <a:latin typeface="Times New Roman" pitchFamily="18" charset="0"/>
                <a:cs typeface="Times New Roman" pitchFamily="18" charset="0"/>
              </a:rPr>
              <a:t>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đòi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 </a:t>
            </a:r>
            <a:endParaRPr lang="en-US" sz="2000" dirty="0" smtClean="0">
              <a:latin typeface="Times New Roman" pitchFamily="18" charset="0"/>
              <a:cs typeface="Times New Roman" pitchFamily="18" charset="0"/>
            </a:endParaRPr>
          </a:p>
          <a:p>
            <a:pPr lvl="0" algn="just" fontAlgn="base"/>
            <a:r>
              <a:rPr lang="en-US" sz="2000" dirty="0" smtClean="0">
                <a:latin typeface="Times New Roman" pitchFamily="18" charset="0"/>
                <a:cs typeface="Times New Roman" pitchFamily="18" charset="0"/>
              </a:rPr>
              <a:t>Theo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đòi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đòi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p>
          <a:p>
            <a:pPr lvl="0" algn="just" fontAlgn="base"/>
            <a:r>
              <a:rPr lang="en-US" sz="2000" dirty="0" err="1" smtClean="0">
                <a:latin typeface="Times New Roman" pitchFamily="18" charset="0"/>
                <a:cs typeface="Times New Roman" pitchFamily="18" charset="0"/>
              </a:rPr>
              <a:t>Cá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đòi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lam, </a:t>
            </a:r>
            <a:r>
              <a:rPr lang="en-US" sz="2000" dirty="0" err="1" smtClean="0">
                <a:latin typeface="Times New Roman" pitchFamily="18" charset="0"/>
                <a:cs typeface="Times New Roman" pitchFamily="18" charset="0"/>
              </a:rPr>
              <a:t>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kia</a:t>
            </a:r>
            <a:r>
              <a:rPr lang="en-US" sz="2000" dirty="0" smtClean="0">
                <a:latin typeface="Times New Roman" pitchFamily="18" charset="0"/>
                <a:cs typeface="Times New Roman" pitchFamily="18" charset="0"/>
              </a:rPr>
              <a:t>. </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5:</a:t>
            </a:r>
            <a:r>
              <a:rPr lang="en-US" sz="2000" b="1" i="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a:t>
            </a:r>
          </a:p>
          <a:p>
            <a:pPr lvl="0" algn="just" fontAlgn="base"/>
            <a:r>
              <a:rPr lang="en-US" sz="2000" dirty="0" err="1" smtClean="0">
                <a:latin typeface="Times New Roman" pitchFamily="18" charset="0"/>
                <a:cs typeface="Times New Roman" pitchFamily="18" charset="0"/>
              </a:rPr>
              <a:t>Hãy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a:t>
            </a:r>
          </a:p>
          <a:p>
            <a:pPr lvl="0" algn="just" fontAlgn="base"/>
            <a:r>
              <a:rPr lang="pt-BR" sz="2000" dirty="0" smtClean="0">
                <a:latin typeface="Times New Roman" pitchFamily="18" charset="0"/>
                <a:cs typeface="Times New Roman" pitchFamily="18" charset="0"/>
              </a:rPr>
              <a:t>Không nên tham lam mù quáng.</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ox(in)">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ox(in)">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box(in)">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box(in)">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box(in)">
                                      <p:cBhvr>
                                        <p:cTn id="42" dur="500"/>
                                        <p:tgtEl>
                                          <p:spTgt spid="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box(in)">
                                      <p:cBhvr>
                                        <p:cTn id="47" dur="500"/>
                                        <p:tgtEl>
                                          <p:spTgt spid="4">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7" end="7"/>
                                            </p:txEl>
                                          </p:spTgt>
                                        </p:tgtEl>
                                        <p:attrNameLst>
                                          <p:attrName>style.visibility</p:attrName>
                                        </p:attrNameLst>
                                      </p:cBhvr>
                                      <p:to>
                                        <p:strVal val="visible"/>
                                      </p:to>
                                    </p:set>
                                    <p:animEffect transition="in" filter="box(in)">
                                      <p:cBhvr>
                                        <p:cTn id="52" dur="500"/>
                                        <p:tgtEl>
                                          <p:spTgt spid="4">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8" end="8"/>
                                            </p:txEl>
                                          </p:spTgt>
                                        </p:tgtEl>
                                        <p:attrNameLst>
                                          <p:attrName>style.visibility</p:attrName>
                                        </p:attrNameLst>
                                      </p:cBhvr>
                                      <p:to>
                                        <p:strVal val="visible"/>
                                      </p:to>
                                    </p:set>
                                    <p:animEffect transition="in" filter="box(in)">
                                      <p:cBhvr>
                                        <p:cTn id="57" dur="500"/>
                                        <p:tgtEl>
                                          <p:spTgt spid="4">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9" end="9"/>
                                            </p:txEl>
                                          </p:spTgt>
                                        </p:tgtEl>
                                        <p:attrNameLst>
                                          <p:attrName>style.visibility</p:attrName>
                                        </p:attrNameLst>
                                      </p:cBhvr>
                                      <p:to>
                                        <p:strVal val="visible"/>
                                      </p:to>
                                    </p:set>
                                    <p:animEffect transition="in" filter="box(in)">
                                      <p:cBhvr>
                                        <p:cTn id="62" dur="500"/>
                                        <p:tgtEl>
                                          <p:spTgt spid="4">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0" end="10"/>
                                            </p:txEl>
                                          </p:spTgt>
                                        </p:tgtEl>
                                        <p:attrNameLst>
                                          <p:attrName>style.visibility</p:attrName>
                                        </p:attrNameLst>
                                      </p:cBhvr>
                                      <p:to>
                                        <p:strVal val="visible"/>
                                      </p:to>
                                    </p:set>
                                    <p:animEffect transition="in" filter="box(in)">
                                      <p:cBhvr>
                                        <p:cTn id="67" dur="500"/>
                                        <p:tgtEl>
                                          <p:spTgt spid="4">
                                            <p:txEl>
                                              <p:pRg st="10" end="1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1" end="11"/>
                                            </p:txEl>
                                          </p:spTgt>
                                        </p:tgtEl>
                                        <p:attrNameLst>
                                          <p:attrName>style.visibility</p:attrName>
                                        </p:attrNameLst>
                                      </p:cBhvr>
                                      <p:to>
                                        <p:strVal val="visible"/>
                                      </p:to>
                                    </p:set>
                                    <p:animEffect transition="in" filter="box(in)">
                                      <p:cBhvr>
                                        <p:cTn id="72" dur="500"/>
                                        <p:tgtEl>
                                          <p:spTgt spid="4">
                                            <p:txEl>
                                              <p:pRg st="11" end="1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12" end="12"/>
                                            </p:txEl>
                                          </p:spTgt>
                                        </p:tgtEl>
                                        <p:attrNameLst>
                                          <p:attrName>style.visibility</p:attrName>
                                        </p:attrNameLst>
                                      </p:cBhvr>
                                      <p:to>
                                        <p:strVal val="visible"/>
                                      </p:to>
                                    </p:set>
                                    <p:animEffect transition="in" filter="box(in)">
                                      <p:cBhvr>
                                        <p:cTn id="77" dur="500"/>
                                        <p:tgtEl>
                                          <p:spTgt spid="4">
                                            <p:txEl>
                                              <p:pRg st="12" end="12"/>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13" end="13"/>
                                            </p:txEl>
                                          </p:spTgt>
                                        </p:tgtEl>
                                        <p:attrNameLst>
                                          <p:attrName>style.visibility</p:attrName>
                                        </p:attrNameLst>
                                      </p:cBhvr>
                                      <p:to>
                                        <p:strVal val="visible"/>
                                      </p:to>
                                    </p:set>
                                    <p:animEffect transition="in" filter="box(in)">
                                      <p:cBhvr>
                                        <p:cTn id="8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VUA CHÍCH CHÒE</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457200"/>
            <a:ext cx="9144000" cy="5940088"/>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I. </a:t>
            </a:r>
            <a:r>
              <a:rPr lang="en-US" sz="2000" b="1" dirty="0" err="1" smtClean="0">
                <a:latin typeface="Times New Roman" pitchFamily="18" charset="0"/>
                <a:cs typeface="Times New Roman" pitchFamily="18" charset="0"/>
              </a:rPr>
              <a:t>Tìm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hiểu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chung</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tích</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PTBĐ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cục</a:t>
            </a:r>
            <a:r>
              <a:rPr lang="en-US" sz="2000" dirty="0" smtClean="0">
                <a:latin typeface="Times New Roman" pitchFamily="18" charset="0"/>
                <a:cs typeface="Times New Roman" pitchFamily="18" charset="0"/>
              </a:rPr>
              <a:t>: 3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1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Vua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chích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chòe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2 (</a:t>
            </a:r>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giật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khăn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3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phúc</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gái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cuồng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tiệc</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ban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xin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sọt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bếp</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chòe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phúc</a:t>
            </a:r>
            <a:r>
              <a:rPr lang="en-US" sz="2000" dirty="0" smtClean="0">
                <a:latin typeface="Times New Roman" pitchFamily="18" charset="0"/>
                <a:cs typeface="Times New Roman" pitchFamily="18" charset="0"/>
              </a:rPr>
              <a:t>. </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diamond(in)">
                                      <p:cBhvr>
                                        <p:cTn id="17" dur="2000"/>
                                        <p:tgtEl>
                                          <p:spTgt spid="4">
                                            <p:txEl>
                                              <p:pRg st="0" end="0"/>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diamond(in)">
                                      <p:cBhvr>
                                        <p:cTn id="20" dur="2000"/>
                                        <p:tgtEl>
                                          <p:spTgt spid="4">
                                            <p:txEl>
                                              <p:pRg st="1" end="1"/>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diamond(in)">
                                      <p:cBhvr>
                                        <p:cTn id="23" dur="2000"/>
                                        <p:tgtEl>
                                          <p:spTgt spid="4">
                                            <p:txEl>
                                              <p:pRg st="2" end="2"/>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diamond(in)">
                                      <p:cBhvr>
                                        <p:cTn id="26" dur="2000"/>
                                        <p:tgtEl>
                                          <p:spTgt spid="4">
                                            <p:txEl>
                                              <p:pRg st="3" end="3"/>
                                            </p:txEl>
                                          </p:spTgt>
                                        </p:tgtEl>
                                      </p:cBhvr>
                                    </p:animEffect>
                                  </p:childTnLst>
                                </p:cTn>
                              </p:par>
                              <p:par>
                                <p:cTn id="27" presetID="8" presetClass="entr" presetSubtype="16"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diamond(in)">
                                      <p:cBhvr>
                                        <p:cTn id="29" dur="2000"/>
                                        <p:tgtEl>
                                          <p:spTgt spid="4">
                                            <p:txEl>
                                              <p:pRg st="4" end="4"/>
                                            </p:txEl>
                                          </p:spTgt>
                                        </p:tgtEl>
                                      </p:cBhvr>
                                    </p:animEffect>
                                  </p:childTnLst>
                                </p:cTn>
                              </p:par>
                              <p:par>
                                <p:cTn id="30" presetID="8" presetClass="entr" presetSubtype="16"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amond(in)">
                                      <p:cBhvr>
                                        <p:cTn id="32" dur="2000"/>
                                        <p:tgtEl>
                                          <p:spTgt spid="4">
                                            <p:txEl>
                                              <p:pRg st="5" end="5"/>
                                            </p:txEl>
                                          </p:spTgt>
                                        </p:tgtEl>
                                      </p:cBhvr>
                                    </p:animEffect>
                                  </p:childTnLst>
                                </p:cTn>
                              </p:par>
                              <p:par>
                                <p:cTn id="33" presetID="8" presetClass="entr" presetSubtype="16" fill="hold"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diamond(in)">
                                      <p:cBhvr>
                                        <p:cTn id="35" dur="2000"/>
                                        <p:tgtEl>
                                          <p:spTgt spid="4">
                                            <p:txEl>
                                              <p:pRg st="6" end="6"/>
                                            </p:txEl>
                                          </p:spTgt>
                                        </p:tgtEl>
                                      </p:cBhvr>
                                    </p:animEffect>
                                  </p:childTnLst>
                                </p:cTn>
                              </p:par>
                              <p:par>
                                <p:cTn id="36" presetID="8" presetClass="entr" presetSubtype="16" fill="hold" nodeType="withEffect">
                                  <p:stCondLst>
                                    <p:cond delay="0"/>
                                  </p:stCondLst>
                                  <p:childTnLst>
                                    <p:set>
                                      <p:cBhvr>
                                        <p:cTn id="37" dur="1" fill="hold">
                                          <p:stCondLst>
                                            <p:cond delay="0"/>
                                          </p:stCondLst>
                                        </p:cTn>
                                        <p:tgtEl>
                                          <p:spTgt spid="4">
                                            <p:txEl>
                                              <p:pRg st="7" end="7"/>
                                            </p:txEl>
                                          </p:spTgt>
                                        </p:tgtEl>
                                        <p:attrNameLst>
                                          <p:attrName>style.visibility</p:attrName>
                                        </p:attrNameLst>
                                      </p:cBhvr>
                                      <p:to>
                                        <p:strVal val="visible"/>
                                      </p:to>
                                    </p:set>
                                    <p:animEffect transition="in" filter="diamond(in)">
                                      <p:cBhvr>
                                        <p:cTn id="38" dur="2000"/>
                                        <p:tgtEl>
                                          <p:spTgt spid="4">
                                            <p:txEl>
                                              <p:pRg st="7" end="7"/>
                                            </p:txEl>
                                          </p:spTgt>
                                        </p:tgtEl>
                                      </p:cBhvr>
                                    </p:animEffect>
                                  </p:childTnLst>
                                </p:cTn>
                              </p:par>
                              <p:par>
                                <p:cTn id="39" presetID="8" presetClass="entr" presetSubtype="16" fill="hold" nodeType="with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Effect transition="in" filter="diamond(in)">
                                      <p:cBhvr>
                                        <p:cTn id="41" dur="2000"/>
                                        <p:tgtEl>
                                          <p:spTgt spid="4">
                                            <p:txEl>
                                              <p:pRg st="8" end="8"/>
                                            </p:txEl>
                                          </p:spTgt>
                                        </p:tgtEl>
                                      </p:cBhvr>
                                    </p:animEffect>
                                  </p:childTnLst>
                                </p:cTn>
                              </p:par>
                              <p:par>
                                <p:cTn id="42" presetID="8" presetClass="entr" presetSubtype="16" fill="hold" nodeType="withEffect">
                                  <p:stCondLst>
                                    <p:cond delay="0"/>
                                  </p:stCondLst>
                                  <p:childTnLst>
                                    <p:set>
                                      <p:cBhvr>
                                        <p:cTn id="43" dur="1" fill="hold">
                                          <p:stCondLst>
                                            <p:cond delay="0"/>
                                          </p:stCondLst>
                                        </p:cTn>
                                        <p:tgtEl>
                                          <p:spTgt spid="4">
                                            <p:txEl>
                                              <p:pRg st="9" end="9"/>
                                            </p:txEl>
                                          </p:spTgt>
                                        </p:tgtEl>
                                        <p:attrNameLst>
                                          <p:attrName>style.visibility</p:attrName>
                                        </p:attrNameLst>
                                      </p:cBhvr>
                                      <p:to>
                                        <p:strVal val="visible"/>
                                      </p:to>
                                    </p:set>
                                    <p:animEffect transition="in" filter="diamond(in)">
                                      <p:cBhvr>
                                        <p:cTn id="44" dur="2000"/>
                                        <p:tgtEl>
                                          <p:spTgt spid="4">
                                            <p:txEl>
                                              <p:pRg st="9" end="9"/>
                                            </p:txEl>
                                          </p:spTgt>
                                        </p:tgtEl>
                                      </p:cBhvr>
                                    </p:animEffect>
                                  </p:childTnLst>
                                </p:cTn>
                              </p:par>
                              <p:par>
                                <p:cTn id="45" presetID="8" presetClass="entr" presetSubtype="16"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Effect transition="in" filter="diamond(in)">
                                      <p:cBhvr>
                                        <p:cTn id="47" dur="2000"/>
                                        <p:tgtEl>
                                          <p:spTgt spid="4">
                                            <p:txEl>
                                              <p:pRg st="10" end="10"/>
                                            </p:txEl>
                                          </p:spTgt>
                                        </p:tgtEl>
                                      </p:cBhvr>
                                    </p:animEffect>
                                  </p:childTnLst>
                                </p:cTn>
                              </p:par>
                              <p:par>
                                <p:cTn id="48" presetID="8" presetClass="entr" presetSubtype="16" fill="hold" nodeType="withEffect">
                                  <p:stCondLst>
                                    <p:cond delay="0"/>
                                  </p:stCondLst>
                                  <p:childTnLst>
                                    <p:set>
                                      <p:cBhvr>
                                        <p:cTn id="49" dur="1" fill="hold">
                                          <p:stCondLst>
                                            <p:cond delay="0"/>
                                          </p:stCondLst>
                                        </p:cTn>
                                        <p:tgtEl>
                                          <p:spTgt spid="4">
                                            <p:txEl>
                                              <p:pRg st="11" end="11"/>
                                            </p:txEl>
                                          </p:spTgt>
                                        </p:tgtEl>
                                        <p:attrNameLst>
                                          <p:attrName>style.visibility</p:attrName>
                                        </p:attrNameLst>
                                      </p:cBhvr>
                                      <p:to>
                                        <p:strVal val="visible"/>
                                      </p:to>
                                    </p:set>
                                    <p:animEffect transition="in" filter="diamond(in)">
                                      <p:cBhvr>
                                        <p:cTn id="50" dur="2000"/>
                                        <p:tgtEl>
                                          <p:spTgt spid="4">
                                            <p:txEl>
                                              <p:pRg st="11" end="11"/>
                                            </p:txEl>
                                          </p:spTgt>
                                        </p:tgtEl>
                                      </p:cBhvr>
                                    </p:animEffect>
                                  </p:childTnLst>
                                </p:cTn>
                              </p:par>
                              <p:par>
                                <p:cTn id="51" presetID="8" presetClass="entr" presetSubtype="16" fill="hold" nodeType="withEffect">
                                  <p:stCondLst>
                                    <p:cond delay="0"/>
                                  </p:stCondLst>
                                  <p:childTnLst>
                                    <p:set>
                                      <p:cBhvr>
                                        <p:cTn id="52" dur="1" fill="hold">
                                          <p:stCondLst>
                                            <p:cond delay="0"/>
                                          </p:stCondLst>
                                        </p:cTn>
                                        <p:tgtEl>
                                          <p:spTgt spid="4">
                                            <p:txEl>
                                              <p:pRg st="12" end="12"/>
                                            </p:txEl>
                                          </p:spTgt>
                                        </p:tgtEl>
                                        <p:attrNameLst>
                                          <p:attrName>style.visibility</p:attrName>
                                        </p:attrNameLst>
                                      </p:cBhvr>
                                      <p:to>
                                        <p:strVal val="visible"/>
                                      </p:to>
                                    </p:set>
                                    <p:animEffect transition="in" filter="diamond(in)">
                                      <p:cBhvr>
                                        <p:cTn id="53" dur="2000"/>
                                        <p:tgtEl>
                                          <p:spTgt spid="4">
                                            <p:txEl>
                                              <p:pRg st="12" end="12"/>
                                            </p:txEl>
                                          </p:spTgt>
                                        </p:tgtEl>
                                      </p:cBhvr>
                                    </p:animEffect>
                                  </p:childTnLst>
                                </p:cTn>
                              </p:par>
                              <p:par>
                                <p:cTn id="54" presetID="8" presetClass="entr" presetSubtype="16" fill="hold" nodeType="withEffect">
                                  <p:stCondLst>
                                    <p:cond delay="0"/>
                                  </p:stCondLst>
                                  <p:childTnLst>
                                    <p:set>
                                      <p:cBhvr>
                                        <p:cTn id="55" dur="1" fill="hold">
                                          <p:stCondLst>
                                            <p:cond delay="0"/>
                                          </p:stCondLst>
                                        </p:cTn>
                                        <p:tgtEl>
                                          <p:spTgt spid="4">
                                            <p:txEl>
                                              <p:pRg st="13" end="13"/>
                                            </p:txEl>
                                          </p:spTgt>
                                        </p:tgtEl>
                                        <p:attrNameLst>
                                          <p:attrName>style.visibility</p:attrName>
                                        </p:attrNameLst>
                                      </p:cBhvr>
                                      <p:to>
                                        <p:strVal val="visible"/>
                                      </p:to>
                                    </p:set>
                                    <p:animEffect transition="in" filter="diamond(in)">
                                      <p:cBhvr>
                                        <p:cTn id="56" dur="2000"/>
                                        <p:tgtEl>
                                          <p:spTgt spid="4">
                                            <p:txEl>
                                              <p:pRg st="13" end="13"/>
                                            </p:txEl>
                                          </p:spTgt>
                                        </p:tgtEl>
                                      </p:cBhvr>
                                    </p:animEffect>
                                  </p:childTnLst>
                                </p:cTn>
                              </p:par>
                              <p:par>
                                <p:cTn id="57" presetID="8" presetClass="entr" presetSubtype="16" fill="hold" nodeType="withEffect">
                                  <p:stCondLst>
                                    <p:cond delay="0"/>
                                  </p:stCondLst>
                                  <p:childTnLst>
                                    <p:set>
                                      <p:cBhvr>
                                        <p:cTn id="58" dur="1" fill="hold">
                                          <p:stCondLst>
                                            <p:cond delay="0"/>
                                          </p:stCondLst>
                                        </p:cTn>
                                        <p:tgtEl>
                                          <p:spTgt spid="4">
                                            <p:txEl>
                                              <p:pRg st="14" end="14"/>
                                            </p:txEl>
                                          </p:spTgt>
                                        </p:tgtEl>
                                        <p:attrNameLst>
                                          <p:attrName>style.visibility</p:attrName>
                                        </p:attrNameLst>
                                      </p:cBhvr>
                                      <p:to>
                                        <p:strVal val="visible"/>
                                      </p:to>
                                    </p:set>
                                    <p:animEffect transition="in" filter="diamond(in)">
                                      <p:cBhvr>
                                        <p:cTn id="59" dur="20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VUA CHÍCH CHÒE</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533400"/>
            <a:ext cx="9144000" cy="5262979"/>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Tóm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tắt</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gái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trai</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khắp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lý</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hoàng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nọ</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tè</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nghèo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sọt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bán</a:t>
            </a:r>
            <a:r>
              <a:rPr lang="en-US" sz="2400" dirty="0" smtClean="0">
                <a:latin typeface="Times New Roman" pitchFamily="18" charset="0"/>
                <a:cs typeface="Times New Roman" pitchFamily="18" charset="0"/>
              </a:rPr>
              <a:t>, quay </a:t>
            </a:r>
            <a:r>
              <a:rPr lang="en-US" sz="2400" dirty="0" err="1" smtClean="0">
                <a:latin typeface="Times New Roman" pitchFamily="18" charset="0"/>
                <a:cs typeface="Times New Roman" pitchFamily="18" charset="0"/>
              </a:rPr>
              <a:t>sợi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đĩa</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chợ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chòe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VUA CHÍCH CHÒE</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533400"/>
            <a:ext cx="9144000" cy="674030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II. </a:t>
            </a:r>
            <a:r>
              <a:rPr lang="en-US" sz="2400" b="1" dirty="0" err="1" smtClean="0">
                <a:latin typeface="Times New Roman" pitchFamily="18" charset="0"/>
                <a:cs typeface="Times New Roman" pitchFamily="18" charset="0"/>
              </a:rPr>
              <a:t>Định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hướng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tích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Công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chúa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kiêu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ngạo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chế</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giễu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mọi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người</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gái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vua</a:t>
            </a:r>
            <a:r>
              <a:rPr lang="en-US" sz="2400" dirty="0" smtClean="0">
                <a:latin typeface="Times New Roman" pitchFamily="18" charset="0"/>
                <a:cs typeface="Times New Roman" pitchFamily="18" charset="0"/>
              </a:rPr>
              <a:t>. → Cao </a:t>
            </a:r>
            <a:r>
              <a:rPr lang="en-US" sz="2400" dirty="0" err="1" smtClean="0">
                <a:latin typeface="Times New Roman" pitchFamily="18" charset="0"/>
                <a:cs typeface="Times New Roman" pitchFamily="18" charset="0"/>
              </a:rPr>
              <a:t>quý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chiều</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trần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giễu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mã</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trai</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khắp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Ai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giễu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cợt</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tô-nô</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thổi</a:t>
            </a:r>
            <a:r>
              <a:rPr lang="en-US" sz="2400" dirty="0" smtClean="0">
                <a:latin typeface="Times New Roman" pitchFamily="18" charset="0"/>
                <a:cs typeface="Times New Roman" pitchFamily="18" charset="0"/>
              </a:rPr>
              <a:t> bay.</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lùn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lùn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lắm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Nhợt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đuối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đỏ</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ox(in)">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box(in)">
                                      <p:cBhvr>
                                        <p:cTn id="32" dur="5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box(in)">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box(in)">
                                      <p:cBhvr>
                                        <p:cTn id="42" dur="500"/>
                                        <p:tgtEl>
                                          <p:spTgt spid="6">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box(in)">
                                      <p:cBhvr>
                                        <p:cTn id="47" dur="500"/>
                                        <p:tgtEl>
                                          <p:spTgt spid="6">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7" end="7"/>
                                            </p:txEl>
                                          </p:spTgt>
                                        </p:tgtEl>
                                        <p:attrNameLst>
                                          <p:attrName>style.visibility</p:attrName>
                                        </p:attrNameLst>
                                      </p:cBhvr>
                                      <p:to>
                                        <p:strVal val="visible"/>
                                      </p:to>
                                    </p:set>
                                    <p:animEffect transition="in" filter="box(in)">
                                      <p:cBhvr>
                                        <p:cTn id="52" dur="500"/>
                                        <p:tgtEl>
                                          <p:spTgt spid="6">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8" end="8"/>
                                            </p:txEl>
                                          </p:spTgt>
                                        </p:tgtEl>
                                        <p:attrNameLst>
                                          <p:attrName>style.visibility</p:attrName>
                                        </p:attrNameLst>
                                      </p:cBhvr>
                                      <p:to>
                                        <p:strVal val="visible"/>
                                      </p:to>
                                    </p:set>
                                    <p:animEffect transition="in" filter="box(in)">
                                      <p:cBhvr>
                                        <p:cTn id="57" dur="500"/>
                                        <p:tgtEl>
                                          <p:spTgt spid="6">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9" end="9"/>
                                            </p:txEl>
                                          </p:spTgt>
                                        </p:tgtEl>
                                        <p:attrNameLst>
                                          <p:attrName>style.visibility</p:attrName>
                                        </p:attrNameLst>
                                      </p:cBhvr>
                                      <p:to>
                                        <p:strVal val="visible"/>
                                      </p:to>
                                    </p:set>
                                    <p:animEffect transition="in" filter="box(in)">
                                      <p:cBhvr>
                                        <p:cTn id="62" dur="500"/>
                                        <p:tgtEl>
                                          <p:spTgt spid="6">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10" end="10"/>
                                            </p:txEl>
                                          </p:spTgt>
                                        </p:tgtEl>
                                        <p:attrNameLst>
                                          <p:attrName>style.visibility</p:attrName>
                                        </p:attrNameLst>
                                      </p:cBhvr>
                                      <p:to>
                                        <p:strVal val="visible"/>
                                      </p:to>
                                    </p:set>
                                    <p:animEffect transition="in" filter="box(in)">
                                      <p:cBhvr>
                                        <p:cTn id="67" dur="500"/>
                                        <p:tgtEl>
                                          <p:spTgt spid="6">
                                            <p:txEl>
                                              <p:pRg st="10" end="1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6">
                                            <p:txEl>
                                              <p:pRg st="11" end="11"/>
                                            </p:txEl>
                                          </p:spTgt>
                                        </p:tgtEl>
                                        <p:attrNameLst>
                                          <p:attrName>style.visibility</p:attrName>
                                        </p:attrNameLst>
                                      </p:cBhvr>
                                      <p:to>
                                        <p:strVal val="visible"/>
                                      </p:to>
                                    </p:set>
                                    <p:animEffect transition="in" filter="box(in)">
                                      <p:cBhvr>
                                        <p:cTn id="72" dur="500"/>
                                        <p:tgtEl>
                                          <p:spTgt spid="6">
                                            <p:txEl>
                                              <p:pRg st="11" end="1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6">
                                            <p:txEl>
                                              <p:pRg st="12" end="12"/>
                                            </p:txEl>
                                          </p:spTgt>
                                        </p:tgtEl>
                                        <p:attrNameLst>
                                          <p:attrName>style.visibility</p:attrName>
                                        </p:attrNameLst>
                                      </p:cBhvr>
                                      <p:to>
                                        <p:strVal val="visible"/>
                                      </p:to>
                                    </p:set>
                                    <p:animEffect transition="in" filter="box(in)">
                                      <p:cBhvr>
                                        <p:cTn id="77"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09600"/>
            <a:ext cx="9144000" cy="6647974"/>
          </a:xfrm>
          <a:prstGeom prst="rect">
            <a:avLst/>
          </a:prstGeom>
          <a:noFill/>
        </p:spPr>
        <p:txBody>
          <a:bodyPr wrap="square" rtlCol="0">
            <a:spAutoFit/>
          </a:bodyPr>
          <a:lstStyle/>
          <a:p>
            <a:pPr algn="just"/>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Vẻ</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đẹp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hang </a:t>
            </a:r>
            <a:r>
              <a:rPr lang="en-US" sz="2400" b="1" dirty="0" err="1" smtClean="0">
                <a:latin typeface="Times New Roman" pitchFamily="18" charset="0"/>
                <a:cs typeface="Times New Roman" pitchFamily="18" charset="0"/>
              </a:rPr>
              <a:t>Én</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a. </a:t>
            </a:r>
            <a:r>
              <a:rPr lang="en-US" sz="2400" i="1" dirty="0" err="1" smtClean="0">
                <a:latin typeface="Times New Roman" pitchFamily="18" charset="0"/>
                <a:cs typeface="Times New Roman" pitchFamily="18" charset="0"/>
              </a:rPr>
              <a:t>Kích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thước</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110m</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120m,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ở hang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lỏi</a:t>
            </a:r>
            <a:r>
              <a:rPr lang="en-US" sz="2400" dirty="0" smtClean="0">
                <a:latin typeface="Times New Roman" pitchFamily="18" charset="0"/>
                <a:cs typeface="Times New Roman" pitchFamily="18" charset="0"/>
              </a:rPr>
              <a:t> qua hang </a:t>
            </a:r>
            <a:r>
              <a:rPr lang="en-US" sz="2400" dirty="0" err="1" smtClean="0">
                <a:latin typeface="Times New Roman" pitchFamily="18" charset="0"/>
                <a:cs typeface="Times New Roman" pitchFamily="18" charset="0"/>
              </a:rPr>
              <a:t>ngầm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khoảng</a:t>
            </a:r>
            <a:r>
              <a:rPr lang="en-US" sz="2400" dirty="0" smtClean="0">
                <a:latin typeface="Times New Roman" pitchFamily="18" charset="0"/>
                <a:cs typeface="Times New Roman" pitchFamily="18" charset="0"/>
              </a:rPr>
              <a:t> 4 km;</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sánh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hóa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tòa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tầng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hóa</a:t>
            </a:r>
            <a:r>
              <a:rPr lang="en-US" sz="2400" dirty="0" smtClean="0">
                <a:latin typeface="Times New Roman" pitchFamily="18" charset="0"/>
                <a:cs typeface="Times New Roman" pitchFamily="18" charset="0"/>
              </a:rPr>
              <a:t> hang </a:t>
            </a:r>
            <a:r>
              <a:rPr lang="en-US" sz="2400" dirty="0" err="1" smtClean="0">
                <a:latin typeface="Times New Roman" pitchFamily="18" charset="0"/>
                <a:cs typeface="Times New Roman" pitchFamily="18" charset="0"/>
              </a:rPr>
              <a:t>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Hang </a:t>
            </a:r>
            <a:r>
              <a:rPr lang="en-US" sz="2400" dirty="0" err="1" smtClean="0">
                <a:latin typeface="Times New Roman" pitchFamily="18" charset="0"/>
                <a:cs typeface="Times New Roman" pitchFamily="18" charset="0"/>
              </a:rPr>
              <a:t>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dài</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b. </a:t>
            </a:r>
            <a:r>
              <a:rPr lang="en-US" sz="2400" i="1" dirty="0" err="1" smtClean="0">
                <a:latin typeface="Times New Roman" pitchFamily="18" charset="0"/>
                <a:cs typeface="Times New Roman" pitchFamily="18" charset="0"/>
              </a:rPr>
              <a:t>Vẻ</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đẹp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hang </a:t>
            </a:r>
            <a:r>
              <a:rPr lang="en-US" sz="2400" i="1" dirty="0" err="1" smtClean="0">
                <a:latin typeface="Times New Roman" pitchFamily="18" charset="0"/>
                <a:cs typeface="Times New Roman" pitchFamily="18" charset="0"/>
              </a:rPr>
              <a:t>Én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Trần</a:t>
            </a:r>
            <a:r>
              <a:rPr lang="en-US" sz="2400" dirty="0" smtClean="0">
                <a:latin typeface="Times New Roman" pitchFamily="18" charset="0"/>
                <a:cs typeface="Times New Roman" pitchFamily="18" charset="0"/>
              </a:rPr>
              <a:t> hang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vòm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đường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mịn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sỏi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nhẵn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tắm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hảo</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hóa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ốc</a:t>
            </a:r>
            <a:r>
              <a:rPr lang="en-US" sz="2400" dirty="0" smtClean="0">
                <a:latin typeface="Times New Roman" pitchFamily="18" charset="0"/>
                <a:cs typeface="Times New Roman" pitchFamily="18" charset="0"/>
              </a:rPr>
              <a:t>, san </a:t>
            </a:r>
            <a:r>
              <a:rPr lang="en-US" sz="2400" dirty="0" err="1" smtClean="0">
                <a:latin typeface="Times New Roman" pitchFamily="18" charset="0"/>
                <a:cs typeface="Times New Roman" pitchFamily="18" charset="0"/>
              </a:rPr>
              <a:t>hô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mòn</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bồi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đắp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VUA CHÍCH CHÒE</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533400"/>
            <a:ext cx="9144000" cy="5324535"/>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hơi</a:t>
            </a:r>
            <a:r>
              <a:rPr lang="en-US" sz="2000" dirty="0" smtClean="0">
                <a:latin typeface="Times New Roman" pitchFamily="18" charset="0"/>
                <a:cs typeface="Times New Roman" pitchFamily="18" charset="0"/>
              </a:rPr>
              <a:t> cong </a:t>
            </a:r>
            <a:r>
              <a:rPr lang="en-US" sz="2000" dirty="0" err="1" smtClean="0">
                <a:latin typeface="Times New Roman" pitchFamily="18" charset="0"/>
                <a:cs typeface="Times New Roman" pitchFamily="18" charset="0"/>
              </a:rPr>
              <a:t>cong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non </a:t>
            </a:r>
            <a:r>
              <a:rPr lang="en-US" sz="2000" dirty="0" err="1" smtClean="0">
                <a:latin typeface="Times New Roman" pitchFamily="18" charset="0"/>
                <a:cs typeface="Times New Roman" pitchFamily="18" charset="0"/>
              </a:rPr>
              <a:t>sấy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a:t>
            </a:r>
            <a:r>
              <a:rPr lang="en-US" sz="2000" dirty="0" smtClean="0">
                <a:latin typeface="Times New Roman" pitchFamily="18" charset="0"/>
                <a:cs typeface="Times New Roman" pitchFamily="18" charset="0"/>
              </a:rPr>
              <a:t> cong </a:t>
            </a:r>
            <a:r>
              <a:rPr lang="en-US" sz="2000" dirty="0" err="1" smtClean="0">
                <a:latin typeface="Times New Roman" pitchFamily="18" charset="0"/>
                <a:cs typeface="Times New Roman" pitchFamily="18" charset="0"/>
              </a:rPr>
              <a:t>cớn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cằm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hơi</a:t>
            </a:r>
            <a:r>
              <a:rPr lang="en-US" sz="2000" dirty="0" smtClean="0">
                <a:latin typeface="Times New Roman" pitchFamily="18" charset="0"/>
                <a:cs typeface="Times New Roman" pitchFamily="18" charset="0"/>
              </a:rPr>
              <a:t> cong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chòe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chòe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chòe</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hoàng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ban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khoát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trị</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gái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chòe</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giễu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cằm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mỏ</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chòe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rong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qua:</a:t>
            </a:r>
          </a:p>
          <a:p>
            <a:pPr algn="just"/>
            <a:r>
              <a:rPr lang="en-US" sz="2000" dirty="0" smtClean="0">
                <a:latin typeface="Times New Roman" pitchFamily="18" charset="0"/>
                <a:cs typeface="Times New Roman" pitchFamily="18" charset="0"/>
              </a:rPr>
              <a:t>+ Ban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nuối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chòe</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Nghệ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trúc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đâu</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nhóm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sọt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chợ</a:t>
            </a:r>
            <a:r>
              <a:rPr lang="en-US" sz="2000" dirty="0" smtClean="0">
                <a:latin typeface="Times New Roman" pitchFamily="18" charset="0"/>
                <a:cs typeface="Times New Roman" pitchFamily="18" charset="0"/>
              </a:rPr>
              <a:t>. </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ox(in)">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box(in)">
                                      <p:cBhvr>
                                        <p:cTn id="32" dur="5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box(in)">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box(in)">
                                      <p:cBhvr>
                                        <p:cTn id="42" dur="500"/>
                                        <p:tgtEl>
                                          <p:spTgt spid="6">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box(in)">
                                      <p:cBhvr>
                                        <p:cTn id="47" dur="500"/>
                                        <p:tgtEl>
                                          <p:spTgt spid="6">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7" end="7"/>
                                            </p:txEl>
                                          </p:spTgt>
                                        </p:tgtEl>
                                        <p:attrNameLst>
                                          <p:attrName>style.visibility</p:attrName>
                                        </p:attrNameLst>
                                      </p:cBhvr>
                                      <p:to>
                                        <p:strVal val="visible"/>
                                      </p:to>
                                    </p:set>
                                    <p:animEffect transition="in" filter="box(in)">
                                      <p:cBhvr>
                                        <p:cTn id="52" dur="500"/>
                                        <p:tgtEl>
                                          <p:spTgt spid="6">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8" end="8"/>
                                            </p:txEl>
                                          </p:spTgt>
                                        </p:tgtEl>
                                        <p:attrNameLst>
                                          <p:attrName>style.visibility</p:attrName>
                                        </p:attrNameLst>
                                      </p:cBhvr>
                                      <p:to>
                                        <p:strVal val="visible"/>
                                      </p:to>
                                    </p:set>
                                    <p:animEffect transition="in" filter="box(in)">
                                      <p:cBhvr>
                                        <p:cTn id="57" dur="500"/>
                                        <p:tgtEl>
                                          <p:spTgt spid="6">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9" end="9"/>
                                            </p:txEl>
                                          </p:spTgt>
                                        </p:tgtEl>
                                        <p:attrNameLst>
                                          <p:attrName>style.visibility</p:attrName>
                                        </p:attrNameLst>
                                      </p:cBhvr>
                                      <p:to>
                                        <p:strVal val="visible"/>
                                      </p:to>
                                    </p:set>
                                    <p:animEffect transition="in" filter="box(in)">
                                      <p:cBhvr>
                                        <p:cTn id="62" dur="500"/>
                                        <p:tgtEl>
                                          <p:spTgt spid="6">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10" end="10"/>
                                            </p:txEl>
                                          </p:spTgt>
                                        </p:tgtEl>
                                        <p:attrNameLst>
                                          <p:attrName>style.visibility</p:attrName>
                                        </p:attrNameLst>
                                      </p:cBhvr>
                                      <p:to>
                                        <p:strVal val="visible"/>
                                      </p:to>
                                    </p:set>
                                    <p:animEffect transition="in" filter="box(in)">
                                      <p:cBhvr>
                                        <p:cTn id="6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VUA CHÍCH CHÒE</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533400"/>
            <a:ext cx="9144000" cy="6001643"/>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quen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sớm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nhóm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sọt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ngón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mềm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máu</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chàng</a:t>
            </a:r>
            <a:r>
              <a:rPr lang="en-US" sz="2400" dirty="0" smtClean="0">
                <a:latin typeface="Times New Roman" pitchFamily="18" charset="0"/>
                <a:cs typeface="Times New Roman" pitchFamily="18" charset="0"/>
              </a:rPr>
              <a:t> phi </a:t>
            </a:r>
            <a:r>
              <a:rPr lang="en-US" sz="2400" dirty="0" err="1" smtClean="0">
                <a:latin typeface="Times New Roman" pitchFamily="18" charset="0"/>
                <a:cs typeface="Times New Roman" pitchFamily="18" charset="0"/>
              </a:rPr>
              <a:t>ngựa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vụn</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bếp</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chòe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ox(in)">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box(in)">
                                      <p:cBhvr>
                                        <p:cTn id="32" dur="5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box(in)">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box(in)">
                                      <p:cBhvr>
                                        <p:cTn id="42" dur="500"/>
                                        <p:tgtEl>
                                          <p:spTgt spid="6">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box(in)">
                                      <p:cBhvr>
                                        <p:cTn id="47" dur="500"/>
                                        <p:tgtEl>
                                          <p:spTgt spid="6">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7" end="7"/>
                                            </p:txEl>
                                          </p:spTgt>
                                        </p:tgtEl>
                                        <p:attrNameLst>
                                          <p:attrName>style.visibility</p:attrName>
                                        </p:attrNameLst>
                                      </p:cBhvr>
                                      <p:to>
                                        <p:strVal val="visible"/>
                                      </p:to>
                                    </p:set>
                                    <p:animEffect transition="in" filter="box(in)">
                                      <p:cBhvr>
                                        <p:cTn id="52" dur="500"/>
                                        <p:tgtEl>
                                          <p:spTgt spid="6">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8" end="8"/>
                                            </p:txEl>
                                          </p:spTgt>
                                        </p:tgtEl>
                                        <p:attrNameLst>
                                          <p:attrName>style.visibility</p:attrName>
                                        </p:attrNameLst>
                                      </p:cBhvr>
                                      <p:to>
                                        <p:strVal val="visible"/>
                                      </p:to>
                                    </p:set>
                                    <p:animEffect transition="in" filter="box(in)">
                                      <p:cBhvr>
                                        <p:cTn id="5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VUA CHÍCH CHÒE</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533400"/>
            <a:ext cx="9144000" cy="5940088"/>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3. </a:t>
            </a:r>
            <a:r>
              <a:rPr lang="en-US" sz="2000" b="1" dirty="0" err="1" smtClean="0">
                <a:latin typeface="Times New Roman" pitchFamily="18" charset="0"/>
                <a:cs typeface="Times New Roman" pitchFamily="18" charset="0"/>
              </a:rPr>
              <a:t>Kết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thúc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có</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hậu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chúa</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chòe</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nhạo</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giễu</a:t>
            </a:r>
            <a:r>
              <a:rPr lang="en-US" sz="2000" dirty="0" smtClean="0">
                <a:latin typeface="Times New Roman" pitchFamily="18" charset="0"/>
                <a:cs typeface="Times New Roman" pitchFamily="18" charset="0"/>
              </a:rPr>
              <a:t>. Chung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chòe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chòe</a:t>
            </a:r>
            <a:r>
              <a:rPr lang="en-US" sz="2000" dirty="0" smtClean="0">
                <a:latin typeface="Times New Roman" pitchFamily="18" charset="0"/>
                <a:cs typeface="Times New Roman" pitchFamily="18" charset="0"/>
              </a:rPr>
              <a:t>. </a:t>
            </a:r>
          </a:p>
          <a:p>
            <a:pPr algn="just"/>
            <a:r>
              <a:rPr lang="en-US" sz="2000" b="1" dirty="0" smtClean="0">
                <a:latin typeface="Times New Roman" pitchFamily="18" charset="0"/>
                <a:cs typeface="Times New Roman" pitchFamily="18" charset="0"/>
              </a:rPr>
              <a:t>4. </a:t>
            </a:r>
            <a:r>
              <a:rPr lang="en-US" sz="2000" b="1" dirty="0" err="1" smtClean="0">
                <a:latin typeface="Times New Roman" pitchFamily="18" charset="0"/>
                <a:cs typeface="Times New Roman" pitchFamily="18" charset="0"/>
              </a:rPr>
              <a:t>Tổng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kết</a:t>
            </a:r>
            <a:endParaRPr lang="en-US" sz="2000" b="1"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Nội</a:t>
            </a:r>
            <a:r>
              <a:rPr lang="en-US" sz="2000" b="1" dirty="0" smtClean="0">
                <a:latin typeface="Times New Roman" pitchFamily="18" charset="0"/>
                <a:cs typeface="Times New Roman" pitchFamily="18" charset="0"/>
              </a:rPr>
              <a:t> dung</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chòe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khuyên</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dung,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quay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lương</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Nghệ</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thuật</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trúc</a:t>
            </a:r>
            <a:r>
              <a:rPr lang="en-US" sz="2000" dirty="0" smtClean="0">
                <a:latin typeface="Times New Roman" pitchFamily="18" charset="0"/>
                <a:cs typeface="Times New Roman" pitchFamily="18" charset="0"/>
              </a:rPr>
              <a:t>. </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ox(in)">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box(in)">
                                      <p:cBhvr>
                                        <p:cTn id="32" dur="5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box(in)">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box(in)">
                                      <p:cBhvr>
                                        <p:cTn id="42" dur="500"/>
                                        <p:tgtEl>
                                          <p:spTgt spid="6">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box(in)">
                                      <p:cBhvr>
                                        <p:cTn id="47" dur="500"/>
                                        <p:tgtEl>
                                          <p:spTgt spid="6">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7" end="7"/>
                                            </p:txEl>
                                          </p:spTgt>
                                        </p:tgtEl>
                                        <p:attrNameLst>
                                          <p:attrName>style.visibility</p:attrName>
                                        </p:attrNameLst>
                                      </p:cBhvr>
                                      <p:to>
                                        <p:strVal val="visible"/>
                                      </p:to>
                                    </p:set>
                                    <p:animEffect transition="in" filter="box(in)">
                                      <p:cBhvr>
                                        <p:cTn id="52" dur="500"/>
                                        <p:tgtEl>
                                          <p:spTgt spid="6">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8" end="8"/>
                                            </p:txEl>
                                          </p:spTgt>
                                        </p:tgtEl>
                                        <p:attrNameLst>
                                          <p:attrName>style.visibility</p:attrName>
                                        </p:attrNameLst>
                                      </p:cBhvr>
                                      <p:to>
                                        <p:strVal val="visible"/>
                                      </p:to>
                                    </p:set>
                                    <p:animEffect transition="in" filter="box(in)">
                                      <p:cBhvr>
                                        <p:cTn id="57" dur="500"/>
                                        <p:tgtEl>
                                          <p:spTgt spid="6">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9" end="9"/>
                                            </p:txEl>
                                          </p:spTgt>
                                        </p:tgtEl>
                                        <p:attrNameLst>
                                          <p:attrName>style.visibility</p:attrName>
                                        </p:attrNameLst>
                                      </p:cBhvr>
                                      <p:to>
                                        <p:strVal val="visible"/>
                                      </p:to>
                                    </p:set>
                                    <p:animEffect transition="in" filter="box(in)">
                                      <p:cBhvr>
                                        <p:cTn id="62" dur="500"/>
                                        <p:tgtEl>
                                          <p:spTgt spid="6">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10" end="10"/>
                                            </p:txEl>
                                          </p:spTgt>
                                        </p:tgtEl>
                                        <p:attrNameLst>
                                          <p:attrName>style.visibility</p:attrName>
                                        </p:attrNameLst>
                                      </p:cBhvr>
                                      <p:to>
                                        <p:strVal val="visible"/>
                                      </p:to>
                                    </p:set>
                                    <p:animEffect transition="in" filter="box(in)">
                                      <p:cBhvr>
                                        <p:cTn id="67" dur="500"/>
                                        <p:tgtEl>
                                          <p:spTgt spid="6">
                                            <p:txEl>
                                              <p:pRg st="10" end="1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6">
                                            <p:txEl>
                                              <p:pRg st="11" end="11"/>
                                            </p:txEl>
                                          </p:spTgt>
                                        </p:tgtEl>
                                        <p:attrNameLst>
                                          <p:attrName>style.visibility</p:attrName>
                                        </p:attrNameLst>
                                      </p:cBhvr>
                                      <p:to>
                                        <p:strVal val="visible"/>
                                      </p:to>
                                    </p:set>
                                    <p:animEffect transition="in" filter="box(in)">
                                      <p:cBhvr>
                                        <p:cTn id="72" dur="500"/>
                                        <p:tgtEl>
                                          <p:spTgt spid="6">
                                            <p:txEl>
                                              <p:pRg st="11" end="1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6">
                                            <p:txEl>
                                              <p:pRg st="12" end="12"/>
                                            </p:txEl>
                                          </p:spTgt>
                                        </p:tgtEl>
                                        <p:attrNameLst>
                                          <p:attrName>style.visibility</p:attrName>
                                        </p:attrNameLst>
                                      </p:cBhvr>
                                      <p:to>
                                        <p:strVal val="visible"/>
                                      </p:to>
                                    </p:set>
                                    <p:animEffect transition="in" filter="box(in)">
                                      <p:cBhvr>
                                        <p:cTn id="77"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VUA CHÍCH CHÒE</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533400"/>
            <a:ext cx="9144000" cy="6463308"/>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PHIẾU HỌC TẬP SỐ 1</a:t>
            </a:r>
            <a:endParaRPr lang="en-US" dirty="0" smtClean="0">
              <a:latin typeface="Times New Roman" pitchFamily="18" charset="0"/>
              <a:cs typeface="Times New Roman" pitchFamily="18" charset="0"/>
            </a:endParaRPr>
          </a:p>
          <a:p>
            <a:pPr algn="just"/>
            <a:r>
              <a:rPr lang="en-US" b="1" dirty="0" err="1" smtClean="0">
                <a:latin typeface="Times New Roman" pitchFamily="18" charset="0"/>
                <a:cs typeface="Times New Roman" pitchFamily="18" charset="0"/>
              </a:rPr>
              <a:t>Đọc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đoạn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trích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sau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và</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thực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hiện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yêu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cầu</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pPr algn="just"/>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Nhà</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vua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chỉ</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một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người</a:t>
            </a:r>
            <a:r>
              <a:rPr lang="en-US" i="1" dirty="0" smtClean="0">
                <a:latin typeface="Times New Roman" pitchFamily="18" charset="0"/>
                <a:cs typeface="Times New Roman" pitchFamily="18" charset="0"/>
              </a:rPr>
              <a:t> con </a:t>
            </a:r>
            <a:r>
              <a:rPr lang="en-US" i="1" dirty="0" err="1" smtClean="0">
                <a:latin typeface="Times New Roman" pitchFamily="18" charset="0"/>
                <a:cs typeface="Times New Roman" pitchFamily="18" charset="0"/>
              </a:rPr>
              <a:t>gái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chúa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đẹp</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tuyệt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trần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nhưng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vì</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vậy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chúa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kiêu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ngạo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và</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cuồng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một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ai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vừa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lòng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cả</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chối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từ</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hết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người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đến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người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khác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những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vậy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còn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chế</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giễu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nhạo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báng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họ</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một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lần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nhà</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vua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các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trao</a:t>
            </a:r>
            <a:r>
              <a:rPr lang="en-US" i="1" dirty="0" smtClean="0">
                <a:latin typeface="Times New Roman" pitchFamily="18" charset="0"/>
                <a:cs typeface="Times New Roman" pitchFamily="18" charset="0"/>
              </a:rPr>
              <a:t> ở </a:t>
            </a:r>
            <a:r>
              <a:rPr lang="en-US" i="1" dirty="0" err="1" smtClean="0">
                <a:latin typeface="Times New Roman" pitchFamily="18" charset="0"/>
                <a:cs typeface="Times New Roman" pitchFamily="18" charset="0"/>
              </a:rPr>
              <a:t>khắp</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các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nước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xa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gần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tới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mở</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tiệc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linh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đình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để</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chọn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phò</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mã</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Khách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đứng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thành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theo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ngôi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thứ</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đứng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trên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cùng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là</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vua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các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nước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rồi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các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tước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các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hoàng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các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bá</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tước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các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nam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tước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cuối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cùng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là</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những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người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dòng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dõi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quí</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tộc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chúa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được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dẫn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xem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mặt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Chẳng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ai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được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chúa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người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cũng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cớ</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để</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giễu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cợt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Người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thì</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là</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quá</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mập</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đặt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tên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là</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thùng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tô</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nô</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người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quá</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mảnh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khảnh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thì</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nói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mảnh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khảnh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thế</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thì</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gió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thổi</a:t>
            </a:r>
            <a:r>
              <a:rPr lang="en-US" i="1" dirty="0" smtClean="0">
                <a:latin typeface="Times New Roman" pitchFamily="18" charset="0"/>
                <a:cs typeface="Times New Roman" pitchFamily="18" charset="0"/>
              </a:rPr>
              <a:t> bay, </a:t>
            </a:r>
            <a:r>
              <a:rPr lang="en-US" i="1" dirty="0" err="1" smtClean="0">
                <a:latin typeface="Times New Roman" pitchFamily="18" charset="0"/>
                <a:cs typeface="Times New Roman" pitchFamily="18" charset="0"/>
              </a:rPr>
              <a:t>người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thứ</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thì</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lùn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chê</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Lùn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mập</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thì</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vụng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về</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lắm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người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thứ</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tư</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mặt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mày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xanh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xao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bị</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đặt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tên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Nhợt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nhạt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như</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chết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đuối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người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thứ</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năm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mặt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đỏ</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như</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gấc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gọi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Xung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đồng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đỏ</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người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thứ</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sáu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đứng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dáng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hơi</a:t>
            </a:r>
            <a:r>
              <a:rPr lang="en-US" i="1" dirty="0" smtClean="0">
                <a:latin typeface="Times New Roman" pitchFamily="18" charset="0"/>
                <a:cs typeface="Times New Roman" pitchFamily="18" charset="0"/>
              </a:rPr>
              <a:t> cong, </a:t>
            </a:r>
            <a:r>
              <a:rPr lang="en-US" i="1" dirty="0" err="1" smtClean="0">
                <a:latin typeface="Times New Roman" pitchFamily="18" charset="0"/>
                <a:cs typeface="Times New Roman" pitchFamily="18" charset="0"/>
              </a:rPr>
              <a:t>nàng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chê</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là</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cây</a:t>
            </a:r>
            <a:r>
              <a:rPr lang="en-US" i="1" dirty="0" smtClean="0">
                <a:latin typeface="Times New Roman" pitchFamily="18" charset="0"/>
                <a:cs typeface="Times New Roman" pitchFamily="18" charset="0"/>
              </a:rPr>
              <a:t> non </a:t>
            </a:r>
            <a:r>
              <a:rPr lang="en-US" i="1" dirty="0" err="1" smtClean="0">
                <a:latin typeface="Times New Roman" pitchFamily="18" charset="0"/>
                <a:cs typeface="Times New Roman" pitchFamily="18" charset="0"/>
              </a:rPr>
              <a:t>sấy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lò</a:t>
            </a:r>
            <a:r>
              <a:rPr lang="en-US" i="1" dirty="0" smtClean="0">
                <a:latin typeface="Times New Roman" pitchFamily="18" charset="0"/>
                <a:cs typeface="Times New Roman" pitchFamily="18" charset="0"/>
              </a:rPr>
              <a:t> cong </a:t>
            </a:r>
            <a:r>
              <a:rPr lang="en-US" i="1" dirty="0" err="1" smtClean="0">
                <a:latin typeface="Times New Roman" pitchFamily="18" charset="0"/>
                <a:cs typeface="Times New Roman" pitchFamily="18" charset="0"/>
              </a:rPr>
              <a:t>cớn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nhìn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ai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cũng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tìm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cách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nhạo</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báng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lấy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làm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khoái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chí</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thấy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một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người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cằm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hơi</a:t>
            </a:r>
            <a:r>
              <a:rPr lang="en-US" i="1" dirty="0" smtClean="0">
                <a:latin typeface="Times New Roman" pitchFamily="18" charset="0"/>
                <a:cs typeface="Times New Roman" pitchFamily="18" charset="0"/>
              </a:rPr>
              <a:t> cong </a:t>
            </a:r>
            <a:r>
              <a:rPr lang="en-US" i="1" dirty="0" err="1" smtClean="0">
                <a:latin typeface="Times New Roman" pitchFamily="18" charset="0"/>
                <a:cs typeface="Times New Roman" pitchFamily="18" charset="0"/>
              </a:rPr>
              <a:t>như</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mỏ</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chim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hlinkClick r:id="rId2"/>
              </a:rPr>
              <a:t>chích</a:t>
            </a:r>
            <a:r>
              <a:rPr lang="en-US" i="1" dirty="0" smtClean="0">
                <a:latin typeface="Times New Roman" pitchFamily="18" charset="0"/>
                <a:cs typeface="Times New Roman" pitchFamily="18" charset="0"/>
                <a:hlinkClick r:id="rId2"/>
              </a:rPr>
              <a:t> </a:t>
            </a:r>
            <a:r>
              <a:rPr lang="en-US" i="1" dirty="0" err="1" smtClean="0">
                <a:latin typeface="Times New Roman" pitchFamily="18" charset="0"/>
                <a:cs typeface="Times New Roman" pitchFamily="18" charset="0"/>
                <a:hlinkClick r:id="rId2"/>
              </a:rPr>
              <a:t>chòe</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nói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giỡn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chà</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anh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cằm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chẳng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khác</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gì</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chim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chích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choè</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mỏ</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từ</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trở</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đi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ông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vua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tốt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bụng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ấy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có</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tên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là</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Vua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chích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choè</a:t>
            </a:r>
            <a:r>
              <a:rPr lang="en-US" i="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Trích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truyện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cổ</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tích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Vua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chích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chòe</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hlinkClick r:id="rId2"/>
              </a:rPr>
              <a:t>Truyện</a:t>
            </a:r>
            <a:r>
              <a:rPr lang="en-US" i="1" dirty="0" smtClean="0">
                <a:latin typeface="Times New Roman" pitchFamily="18" charset="0"/>
                <a:cs typeface="Times New Roman" pitchFamily="18" charset="0"/>
                <a:hlinkClick r:id="rId2"/>
              </a:rPr>
              <a:t> </a:t>
            </a:r>
            <a:r>
              <a:rPr lang="en-US" i="1" dirty="0" err="1" smtClean="0">
                <a:latin typeface="Times New Roman" pitchFamily="18" charset="0"/>
                <a:cs typeface="Times New Roman" pitchFamily="18" charset="0"/>
                <a:hlinkClick r:id="rId2"/>
              </a:rPr>
              <a:t>cổ</a:t>
            </a:r>
            <a:r>
              <a:rPr lang="en-US" i="1" dirty="0" smtClean="0">
                <a:latin typeface="Times New Roman" pitchFamily="18" charset="0"/>
                <a:cs typeface="Times New Roman" pitchFamily="18" charset="0"/>
                <a:hlinkClick r:id="rId2"/>
              </a:rPr>
              <a:t> </a:t>
            </a:r>
            <a:r>
              <a:rPr lang="en-US" i="1" dirty="0" err="1" smtClean="0">
                <a:latin typeface="Times New Roman" pitchFamily="18" charset="0"/>
                <a:cs typeface="Times New Roman" pitchFamily="18" charset="0"/>
                <a:hlinkClick r:id="rId2"/>
              </a:rPr>
              <a:t>tích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Tổng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hợp</a:t>
            </a:r>
            <a:r>
              <a:rPr lang="en-US" i="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en-US" b="1" dirty="0" err="1" smtClean="0">
                <a:latin typeface="Times New Roman" pitchFamily="18" charset="0"/>
                <a:cs typeface="Times New Roman" pitchFamily="18" charset="0"/>
              </a:rPr>
              <a:t>Câu</a:t>
            </a:r>
            <a:r>
              <a:rPr lang="en-US" b="1" dirty="0" smtClean="0">
                <a:latin typeface="Times New Roman" pitchFamily="18" charset="0"/>
                <a:cs typeface="Times New Roman" pitchFamily="18" charset="0"/>
              </a:rPr>
              <a:t> 1. </a:t>
            </a:r>
            <a:r>
              <a:rPr lang="en-US" dirty="0" err="1" smtClean="0">
                <a:latin typeface="Times New Roman" pitchFamily="18" charset="0"/>
                <a:cs typeface="Times New Roman" pitchFamily="18" charset="0"/>
              </a:rPr>
              <a:t>Xác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biểu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đoạn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văn</a:t>
            </a:r>
            <a:r>
              <a:rPr lang="en-US" dirty="0" smtClean="0">
                <a:latin typeface="Times New Roman" pitchFamily="18" charset="0"/>
                <a:cs typeface="Times New Roman" pitchFamily="18" charset="0"/>
              </a:rPr>
              <a:t>.</a:t>
            </a:r>
          </a:p>
          <a:p>
            <a:pPr algn="just"/>
            <a:r>
              <a:rPr lang="en-US" b="1" dirty="0" err="1" smtClean="0">
                <a:latin typeface="Times New Roman" pitchFamily="18" charset="0"/>
                <a:cs typeface="Times New Roman" pitchFamily="18" charset="0"/>
              </a:rPr>
              <a:t>Câu</a:t>
            </a:r>
            <a:r>
              <a:rPr lang="en-US" b="1" dirty="0" smtClean="0">
                <a:latin typeface="Times New Roman" pitchFamily="18" charset="0"/>
                <a:cs typeface="Times New Roman" pitchFamily="18" charset="0"/>
              </a:rPr>
              <a:t> 2.</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bữa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kén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chọn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phò</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chúa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giễu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cợt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mọi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sao</a:t>
            </a:r>
            <a:r>
              <a:rPr lang="en-US" dirty="0" smtClean="0">
                <a:latin typeface="Times New Roman" pitchFamily="18" charset="0"/>
                <a:cs typeface="Times New Roman" pitchFamily="18" charset="0"/>
              </a:rPr>
              <a:t>?</a:t>
            </a:r>
          </a:p>
          <a:p>
            <a:pPr algn="just"/>
            <a:r>
              <a:rPr lang="en-US" b="1" dirty="0" err="1" smtClean="0">
                <a:latin typeface="Times New Roman" pitchFamily="18" charset="0"/>
                <a:cs typeface="Times New Roman" pitchFamily="18" charset="0"/>
              </a:rPr>
              <a:t>Câu</a:t>
            </a:r>
            <a:r>
              <a:rPr lang="en-US" b="1" dirty="0" smtClean="0">
                <a:latin typeface="Times New Roman" pitchFamily="18" charset="0"/>
                <a:cs typeface="Times New Roman" pitchFamily="18" charset="0"/>
              </a:rPr>
              <a:t> 3.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chúa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đặc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này</a:t>
            </a:r>
            <a:r>
              <a:rPr lang="en-US" dirty="0" smtClean="0">
                <a:latin typeface="Times New Roman" pitchFamily="18" charset="0"/>
                <a:cs typeface="Times New Roman" pitchFamily="18" charset="0"/>
              </a:rPr>
              <a:t>?</a:t>
            </a:r>
          </a:p>
          <a:p>
            <a:pPr algn="just"/>
            <a:r>
              <a:rPr lang="en-US" b="1" dirty="0" err="1" smtClean="0">
                <a:latin typeface="Times New Roman" pitchFamily="18" charset="0"/>
                <a:cs typeface="Times New Roman" pitchFamily="18" charset="0"/>
              </a:rPr>
              <a:t>Câu</a:t>
            </a:r>
            <a:r>
              <a:rPr lang="en-US" b="1" dirty="0" smtClean="0">
                <a:latin typeface="Times New Roman" pitchFamily="18" charset="0"/>
                <a:cs typeface="Times New Roman" pitchFamily="18" charset="0"/>
              </a:rPr>
              <a:t> 4. </a:t>
            </a:r>
            <a:r>
              <a:rPr lang="en-US" dirty="0" err="1" smtClean="0">
                <a:latin typeface="Times New Roman" pitchFamily="18" charset="0"/>
                <a:cs typeface="Times New Roman" pitchFamily="18" charset="0"/>
              </a:rPr>
              <a:t>Trước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đặc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biệt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nào</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vậy</a:t>
            </a:r>
            <a:r>
              <a:rPr lang="en-US" dirty="0" smtClean="0">
                <a:latin typeface="Times New Roman" pitchFamily="18" charset="0"/>
                <a:cs typeface="Times New Roman" pitchFamily="18" charset="0"/>
              </a:rPr>
              <a:t>?</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ox(in)">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box(in)">
                                      <p:cBhvr>
                                        <p:cTn id="32" dur="5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box(in)">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box(in)">
                                      <p:cBhvr>
                                        <p:cTn id="42" dur="500"/>
                                        <p:tgtEl>
                                          <p:spTgt spid="6">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box(in)">
                                      <p:cBhvr>
                                        <p:cTn id="47" dur="500"/>
                                        <p:tgtEl>
                                          <p:spTgt spid="6">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7" end="7"/>
                                            </p:txEl>
                                          </p:spTgt>
                                        </p:tgtEl>
                                        <p:attrNameLst>
                                          <p:attrName>style.visibility</p:attrName>
                                        </p:attrNameLst>
                                      </p:cBhvr>
                                      <p:to>
                                        <p:strVal val="visible"/>
                                      </p:to>
                                    </p:set>
                                    <p:animEffect transition="in" filter="box(in)">
                                      <p:cBhvr>
                                        <p:cTn id="5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VUA CHÍCH CHÒE</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533400"/>
            <a:ext cx="9144000" cy="6247864"/>
          </a:xfrm>
          <a:prstGeom prst="rect">
            <a:avLst/>
          </a:prstGeom>
          <a:noFill/>
        </p:spPr>
        <p:txBody>
          <a:bodyPr wrap="square" rtlCol="0">
            <a:spAutoFit/>
          </a:bodyPr>
          <a:lstStyle/>
          <a:p>
            <a:pPr algn="ctr"/>
            <a:r>
              <a:rPr lang="en-US" sz="2000" b="1" dirty="0" err="1" smtClean="0">
                <a:latin typeface="Times New Roman" pitchFamily="18" charset="0"/>
                <a:cs typeface="Times New Roman" pitchFamily="18" charset="0"/>
              </a:rPr>
              <a:t>Gợi</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1. </a:t>
            </a:r>
            <a:r>
              <a:rPr lang="en-US" sz="2000" dirty="0" err="1" smtClean="0">
                <a:latin typeface="Times New Roman" pitchFamily="18" charset="0"/>
                <a:cs typeface="Times New Roman" pitchFamily="18" charset="0"/>
              </a:rPr>
              <a:t>Phương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giễu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cợt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tô-nô</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thổi</a:t>
            </a:r>
            <a:r>
              <a:rPr lang="en-US" sz="2000" dirty="0" smtClean="0">
                <a:latin typeface="Times New Roman" pitchFamily="18" charset="0"/>
                <a:cs typeface="Times New Roman" pitchFamily="18" charset="0"/>
              </a:rPr>
              <a:t> bay”.</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lùn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lùn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lắm</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nhợt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đuối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đỏ</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hơi</a:t>
            </a:r>
            <a:r>
              <a:rPr lang="en-US" sz="2000" dirty="0" smtClean="0">
                <a:latin typeface="Times New Roman" pitchFamily="18" charset="0"/>
                <a:cs typeface="Times New Roman" pitchFamily="18" charset="0"/>
              </a:rPr>
              <a:t> cong,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non </a:t>
            </a:r>
            <a:r>
              <a:rPr lang="en-US" sz="2000" dirty="0" err="1" smtClean="0">
                <a:latin typeface="Times New Roman" pitchFamily="18" charset="0"/>
                <a:cs typeface="Times New Roman" pitchFamily="18" charset="0"/>
              </a:rPr>
              <a:t>sấy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a:t>
            </a:r>
            <a:r>
              <a:rPr lang="en-US" sz="2000" dirty="0" smtClean="0">
                <a:latin typeface="Times New Roman" pitchFamily="18" charset="0"/>
                <a:cs typeface="Times New Roman" pitchFamily="18" charset="0"/>
              </a:rPr>
              <a:t> cong </a:t>
            </a:r>
            <a:r>
              <a:rPr lang="en-US" sz="2000" dirty="0" err="1" smtClean="0">
                <a:latin typeface="Times New Roman" pitchFamily="18" charset="0"/>
                <a:cs typeface="Times New Roman" pitchFamily="18" charset="0"/>
              </a:rPr>
              <a:t>cớn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cằm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hơi</a:t>
            </a:r>
            <a:r>
              <a:rPr lang="en-US" sz="2000" dirty="0" smtClean="0">
                <a:latin typeface="Times New Roman" pitchFamily="18" charset="0"/>
                <a:cs typeface="Times New Roman" pitchFamily="18" charset="0"/>
              </a:rPr>
              <a:t> cong </a:t>
            </a:r>
            <a:r>
              <a:rPr lang="en-US" sz="2000" dirty="0" err="1" smtClean="0">
                <a:latin typeface="Times New Roman" pitchFamily="18" charset="0"/>
                <a:cs typeface="Times New Roman" pitchFamily="18" charset="0"/>
              </a:rPr>
              <a:t>chẳng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chòe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chòe</a:t>
            </a:r>
            <a:r>
              <a:rPr lang="en-US" sz="2000" dirty="0" smtClean="0">
                <a:latin typeface="Times New Roman" pitchFamily="18" charset="0"/>
                <a:cs typeface="Times New Roman" pitchFamily="18" charset="0"/>
              </a:rPr>
              <a:t>. </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chọe</a:t>
            </a:r>
            <a:r>
              <a:rPr lang="en-US" sz="2000" dirty="0" smtClean="0">
                <a:latin typeface="Times New Roman" pitchFamily="18" charset="0"/>
                <a:cs typeface="Times New Roman" pitchFamily="18" charset="0"/>
              </a:rPr>
              <a:t>, hay </a:t>
            </a:r>
            <a:r>
              <a:rPr lang="en-US" sz="2000" dirty="0" err="1" smtClean="0">
                <a:latin typeface="Times New Roman" pitchFamily="18" charset="0"/>
                <a:cs typeface="Times New Roman" pitchFamily="18" charset="0"/>
              </a:rPr>
              <a:t>trêu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ghẹo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coi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láu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lỉnh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nuông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chiều</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nhặn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vi </a:t>
            </a:r>
            <a:r>
              <a:rPr lang="en-US" sz="2000" dirty="0" err="1" smtClean="0">
                <a:latin typeface="Times New Roman" pitchFamily="18" charset="0"/>
                <a:cs typeface="Times New Roman" pitchFamily="18" charset="0"/>
              </a:rPr>
              <a:t>xấu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ox(in)">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box(in)">
                                      <p:cBhvr>
                                        <p:cTn id="32" dur="5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box(in)">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box(in)">
                                      <p:cBhvr>
                                        <p:cTn id="42" dur="500"/>
                                        <p:tgtEl>
                                          <p:spTgt spid="6">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box(in)">
                                      <p:cBhvr>
                                        <p:cTn id="47" dur="500"/>
                                        <p:tgtEl>
                                          <p:spTgt spid="6">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7" end="7"/>
                                            </p:txEl>
                                          </p:spTgt>
                                        </p:tgtEl>
                                        <p:attrNameLst>
                                          <p:attrName>style.visibility</p:attrName>
                                        </p:attrNameLst>
                                      </p:cBhvr>
                                      <p:to>
                                        <p:strVal val="visible"/>
                                      </p:to>
                                    </p:set>
                                    <p:animEffect transition="in" filter="box(in)">
                                      <p:cBhvr>
                                        <p:cTn id="52" dur="500"/>
                                        <p:tgtEl>
                                          <p:spTgt spid="6">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8" end="8"/>
                                            </p:txEl>
                                          </p:spTgt>
                                        </p:tgtEl>
                                        <p:attrNameLst>
                                          <p:attrName>style.visibility</p:attrName>
                                        </p:attrNameLst>
                                      </p:cBhvr>
                                      <p:to>
                                        <p:strVal val="visible"/>
                                      </p:to>
                                    </p:set>
                                    <p:animEffect transition="in" filter="box(in)">
                                      <p:cBhvr>
                                        <p:cTn id="57" dur="500"/>
                                        <p:tgtEl>
                                          <p:spTgt spid="6">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9" end="9"/>
                                            </p:txEl>
                                          </p:spTgt>
                                        </p:tgtEl>
                                        <p:attrNameLst>
                                          <p:attrName>style.visibility</p:attrName>
                                        </p:attrNameLst>
                                      </p:cBhvr>
                                      <p:to>
                                        <p:strVal val="visible"/>
                                      </p:to>
                                    </p:set>
                                    <p:animEffect transition="in" filter="box(in)">
                                      <p:cBhvr>
                                        <p:cTn id="62" dur="500"/>
                                        <p:tgtEl>
                                          <p:spTgt spid="6">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10" end="10"/>
                                            </p:txEl>
                                          </p:spTgt>
                                        </p:tgtEl>
                                        <p:attrNameLst>
                                          <p:attrName>style.visibility</p:attrName>
                                        </p:attrNameLst>
                                      </p:cBhvr>
                                      <p:to>
                                        <p:strVal val="visible"/>
                                      </p:to>
                                    </p:set>
                                    <p:animEffect transition="in" filter="box(in)">
                                      <p:cBhvr>
                                        <p:cTn id="67" dur="500"/>
                                        <p:tgtEl>
                                          <p:spTgt spid="6">
                                            <p:txEl>
                                              <p:pRg st="10" end="1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6">
                                            <p:txEl>
                                              <p:pRg st="11" end="11"/>
                                            </p:txEl>
                                          </p:spTgt>
                                        </p:tgtEl>
                                        <p:attrNameLst>
                                          <p:attrName>style.visibility</p:attrName>
                                        </p:attrNameLst>
                                      </p:cBhvr>
                                      <p:to>
                                        <p:strVal val="visible"/>
                                      </p:to>
                                    </p:set>
                                    <p:animEffect transition="in" filter="box(in)">
                                      <p:cBhvr>
                                        <p:cTn id="72" dur="500"/>
                                        <p:tgtEl>
                                          <p:spTgt spid="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VUA CHÍCH CHÒE</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533400"/>
            <a:ext cx="9144000" cy="5940088"/>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3. </a:t>
            </a:r>
            <a:r>
              <a:rPr lang="en-US" sz="2000" b="1" dirty="0" err="1" smtClean="0">
                <a:latin typeface="Times New Roman" pitchFamily="18" charset="0"/>
                <a:cs typeface="Times New Roman" pitchFamily="18" charset="0"/>
              </a:rPr>
              <a:t>Đọc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Hiểu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ngữ</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liệu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ngoài</a:t>
            </a:r>
            <a:r>
              <a:rPr lang="en-US" sz="2000" b="1" dirty="0" smtClean="0">
                <a:latin typeface="Times New Roman" pitchFamily="18" charset="0"/>
                <a:cs typeface="Times New Roman" pitchFamily="18" charset="0"/>
              </a:rPr>
              <a:t> SGK</a:t>
            </a:r>
            <a:endParaRPr lang="en-US" sz="2000" dirty="0" smtClean="0">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PHIẾU HỌC TẬP SỐ 2</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bản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hỏi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dưới</a:t>
            </a:r>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p>
          <a:p>
            <a:pPr algn="ctr"/>
            <a:r>
              <a:rPr lang="en-US" sz="2000" b="1" dirty="0" smtClean="0">
                <a:latin typeface="Times New Roman" pitchFamily="18" charset="0"/>
                <a:cs typeface="Times New Roman" pitchFamily="18" charset="0"/>
              </a:rPr>
              <a:t>MUỐI TO, MUỐI BÉ</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Hạt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muối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nói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hạt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muối</a:t>
            </a:r>
            <a:r>
              <a:rPr lang="en-US" sz="2000" i="1" dirty="0" smtClean="0">
                <a:latin typeface="Times New Roman" pitchFamily="18" charset="0"/>
                <a:cs typeface="Times New Roman" pitchFamily="18" charset="0"/>
              </a:rPr>
              <a:t> To:</a:t>
            </a:r>
            <a:endParaRPr lang="en-US" sz="2000" dirty="0" smtClean="0">
              <a:latin typeface="Times New Roman" pitchFamily="18" charset="0"/>
              <a:cs typeface="Times New Roman" pitchFamily="18" charset="0"/>
            </a:endParaRPr>
          </a:p>
          <a:p>
            <a:pPr lvl="0" algn="just" fontAlgn="base"/>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này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sắp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hòa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dương</a:t>
            </a:r>
            <a:r>
              <a:rPr lang="en-US" sz="2000" i="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Muối</a:t>
            </a:r>
            <a:r>
              <a:rPr lang="en-US" sz="2000" i="1" dirty="0" smtClean="0">
                <a:latin typeface="Times New Roman" pitchFamily="18" charset="0"/>
                <a:cs typeface="Times New Roman" pitchFamily="18" charset="0"/>
              </a:rPr>
              <a:t> To </a:t>
            </a:r>
            <a:r>
              <a:rPr lang="en-US" sz="2000" i="1" dirty="0" err="1" smtClean="0">
                <a:latin typeface="Times New Roman" pitchFamily="18" charset="0"/>
                <a:cs typeface="Times New Roman" pitchFamily="18" charset="0"/>
              </a:rPr>
              <a:t>trố</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mắt</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lvl="0" algn="just" fontAlgn="base"/>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mình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thế</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muốn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thì</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Muối</a:t>
            </a:r>
            <a:r>
              <a:rPr lang="en-US" sz="2000" i="1" dirty="0" smtClean="0">
                <a:latin typeface="Times New Roman" pitchFamily="18" charset="0"/>
                <a:cs typeface="Times New Roman" pitchFamily="18" charset="0"/>
              </a:rPr>
              <a:t> To </a:t>
            </a:r>
            <a:r>
              <a:rPr lang="en-US" sz="2000" i="1" dirty="0" err="1" smtClean="0">
                <a:latin typeface="Times New Roman" pitchFamily="18" charset="0"/>
                <a:cs typeface="Times New Roman" pitchFamily="18" charset="0"/>
              </a:rPr>
              <a:t>thu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mình</a:t>
            </a:r>
            <a:r>
              <a:rPr lang="en-US" sz="2000" i="1" dirty="0" smtClean="0">
                <a:latin typeface="Times New Roman" pitchFamily="18" charset="0"/>
                <a:cs typeface="Times New Roman" pitchFamily="18" charset="0"/>
              </a:rPr>
              <a:t> co </a:t>
            </a:r>
            <a:r>
              <a:rPr lang="en-US" sz="2000" i="1" dirty="0" err="1" smtClean="0">
                <a:latin typeface="Times New Roman" pitchFamily="18" charset="0"/>
                <a:cs typeface="Times New Roman" pitchFamily="18" charset="0"/>
              </a:rPr>
              <a:t>quắp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định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hòa</a:t>
            </a:r>
            <a:r>
              <a:rPr lang="en-US" sz="2000" i="1" dirty="0" smtClean="0">
                <a:latin typeface="Times New Roman" pitchFamily="18" charset="0"/>
                <a:cs typeface="Times New Roman" pitchFamily="18" charset="0"/>
              </a:rPr>
              <a:t> tan. </a:t>
            </a:r>
            <a:r>
              <a:rPr lang="en-US" sz="2000" i="1" dirty="0" err="1" smtClean="0">
                <a:latin typeface="Times New Roman" pitchFamily="18" charset="0"/>
                <a:cs typeface="Times New Roman" pitchFamily="18" charset="0"/>
              </a:rPr>
              <a:t>Muối</a:t>
            </a:r>
            <a:r>
              <a:rPr lang="en-US" sz="2000" i="1" dirty="0" smtClean="0">
                <a:latin typeface="Times New Roman" pitchFamily="18" charset="0"/>
                <a:cs typeface="Times New Roman" pitchFamily="18" charset="0"/>
              </a:rPr>
              <a:t> To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bờ</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vuông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muối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vẫn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ngạo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nghễ</a:t>
            </a:r>
            <a:r>
              <a:rPr lang="en-US" sz="2000" i="1" dirty="0" smtClean="0">
                <a:latin typeface="Times New Roman" pitchFamily="18" charset="0"/>
                <a:cs typeface="Times New Roman" pitchFamily="18" charset="0"/>
              </a:rPr>
              <a:t>, to </a:t>
            </a:r>
            <a:r>
              <a:rPr lang="en-US" sz="2000" i="1" dirty="0" err="1" smtClean="0">
                <a:latin typeface="Times New Roman" pitchFamily="18" charset="0"/>
                <a:cs typeface="Times New Roman" pitchFamily="18" charset="0"/>
              </a:rPr>
              <a:t>cứng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nhìn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chúng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khỉnh</a:t>
            </a:r>
            <a:r>
              <a:rPr lang="en-US" sz="2000" i="1" dirty="0" smtClean="0">
                <a:latin typeface="Times New Roman" pitchFamily="18" charset="0"/>
                <a:cs typeface="Times New Roman" pitchFamily="18" charset="0"/>
              </a:rPr>
              <a:t>. Thu </a:t>
            </a:r>
            <a:r>
              <a:rPr lang="en-US" sz="2000" i="1" dirty="0" err="1" smtClean="0">
                <a:latin typeface="Times New Roman" pitchFamily="18" charset="0"/>
                <a:cs typeface="Times New Roman" pitchFamily="18" charset="0"/>
              </a:rPr>
              <a:t>hoạch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gạt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ngoài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xếp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loại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phế</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phẩm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còn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hạt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muối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sạch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đẹp</a:t>
            </a:r>
            <a:r>
              <a:rPr lang="en-US" sz="2000" i="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i="1" dirty="0" err="1" smtClean="0">
                <a:latin typeface="Times New Roman" pitchFamily="18" charset="0"/>
                <a:cs typeface="Times New Roman" pitchFamily="18" charset="0"/>
              </a:rPr>
              <a:t>Sau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gian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lóc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này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cuối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muối</a:t>
            </a:r>
            <a:r>
              <a:rPr lang="en-US" sz="2000" i="1" dirty="0" smtClean="0">
                <a:latin typeface="Times New Roman" pitchFamily="18" charset="0"/>
                <a:cs typeface="Times New Roman" pitchFamily="18" charset="0"/>
              </a:rPr>
              <a:t> To </a:t>
            </a:r>
            <a:r>
              <a:rPr lang="en-US" sz="2000" i="1" dirty="0" err="1" smtClean="0">
                <a:latin typeface="Times New Roman" pitchFamily="18" charset="0"/>
                <a:cs typeface="Times New Roman" pitchFamily="18" charset="0"/>
              </a:rPr>
              <a:t>vào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nồi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heo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Tủi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nhục</a:t>
            </a:r>
            <a:r>
              <a:rPr lang="en-US" sz="2000" i="1" dirty="0" smtClean="0">
                <a:latin typeface="Times New Roman" pitchFamily="18" charset="0"/>
                <a:cs typeface="Times New Roman" pitchFamily="18" charset="0"/>
              </a:rPr>
              <a:t> ê </a:t>
            </a:r>
            <a:r>
              <a:rPr lang="en-US" sz="2000" i="1" dirty="0" err="1" smtClean="0">
                <a:latin typeface="Times New Roman" pitchFamily="18" charset="0"/>
                <a:cs typeface="Times New Roman" pitchFamily="18" charset="0"/>
              </a:rPr>
              <a:t>chề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mình</a:t>
            </a:r>
            <a:r>
              <a:rPr lang="en-US" sz="2000" i="1" dirty="0" smtClean="0">
                <a:latin typeface="Times New Roman" pitchFamily="18" charset="0"/>
                <a:cs typeface="Times New Roman" pitchFamily="18" charset="0"/>
              </a:rPr>
              <a:t> co </a:t>
            </a:r>
            <a:r>
              <a:rPr lang="en-US" sz="2000" i="1" dirty="0" err="1" smtClean="0">
                <a:latin typeface="Times New Roman" pitchFamily="18" charset="0"/>
                <a:cs typeface="Times New Roman" pitchFamily="18" charset="0"/>
              </a:rPr>
              <a:t>cứng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mặc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trăm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độ</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dù</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vảy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của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rửa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heo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phát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hiện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chẳng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nghĩ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suy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ném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đường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qua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đạp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đổ</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muối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bây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giờ</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hạt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gặp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muối</a:t>
            </a:r>
            <a:r>
              <a:rPr lang="en-US" sz="2000" i="1" dirty="0" smtClean="0">
                <a:latin typeface="Times New Roman" pitchFamily="18" charset="0"/>
                <a:cs typeface="Times New Roman" pitchFamily="18" charset="0"/>
              </a:rPr>
              <a:t> To. </a:t>
            </a:r>
            <a:r>
              <a:rPr lang="en-US" sz="2000" i="1" dirty="0" err="1" smtClean="0">
                <a:latin typeface="Times New Roman" pitchFamily="18" charset="0"/>
                <a:cs typeface="Times New Roman" pitchFamily="18" charset="0"/>
              </a:rPr>
              <a:t>Muối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hửng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kể</a:t>
            </a:r>
            <a:r>
              <a:rPr lang="en-US" sz="2000" i="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Tuyệt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lắm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hòa</a:t>
            </a:r>
            <a:r>
              <a:rPr lang="en-US" sz="2000" i="1" dirty="0" smtClean="0">
                <a:latin typeface="Times New Roman" pitchFamily="18" charset="0"/>
                <a:cs typeface="Times New Roman" pitchFamily="18" charset="0"/>
              </a:rPr>
              <a:t> tan </a:t>
            </a:r>
            <a:r>
              <a:rPr lang="en-US" sz="2000" i="1" dirty="0" err="1" smtClean="0">
                <a:latin typeface="Times New Roman" pitchFamily="18" charset="0"/>
                <a:cs typeface="Times New Roman" pitchFamily="18" charset="0"/>
              </a:rPr>
              <a:t>trong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bay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tưới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mát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thêm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tươi</a:t>
            </a:r>
            <a:r>
              <a:rPr lang="en-US" sz="2000" i="1"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ox(in)">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box(in)">
                                      <p:cBhvr>
                                        <p:cTn id="32" dur="5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box(in)">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box(in)">
                                      <p:cBhvr>
                                        <p:cTn id="42" dur="500"/>
                                        <p:tgtEl>
                                          <p:spTgt spid="6">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box(in)">
                                      <p:cBhvr>
                                        <p:cTn id="47" dur="500"/>
                                        <p:tgtEl>
                                          <p:spTgt spid="6">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7" end="7"/>
                                            </p:txEl>
                                          </p:spTgt>
                                        </p:tgtEl>
                                        <p:attrNameLst>
                                          <p:attrName>style.visibility</p:attrName>
                                        </p:attrNameLst>
                                      </p:cBhvr>
                                      <p:to>
                                        <p:strVal val="visible"/>
                                      </p:to>
                                    </p:set>
                                    <p:animEffect transition="in" filter="box(in)">
                                      <p:cBhvr>
                                        <p:cTn id="52" dur="500"/>
                                        <p:tgtEl>
                                          <p:spTgt spid="6">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8" end="8"/>
                                            </p:txEl>
                                          </p:spTgt>
                                        </p:tgtEl>
                                        <p:attrNameLst>
                                          <p:attrName>style.visibility</p:attrName>
                                        </p:attrNameLst>
                                      </p:cBhvr>
                                      <p:to>
                                        <p:strVal val="visible"/>
                                      </p:to>
                                    </p:set>
                                    <p:animEffect transition="in" filter="box(in)">
                                      <p:cBhvr>
                                        <p:cTn id="57" dur="500"/>
                                        <p:tgtEl>
                                          <p:spTgt spid="6">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9" end="9"/>
                                            </p:txEl>
                                          </p:spTgt>
                                        </p:tgtEl>
                                        <p:attrNameLst>
                                          <p:attrName>style.visibility</p:attrName>
                                        </p:attrNameLst>
                                      </p:cBhvr>
                                      <p:to>
                                        <p:strVal val="visible"/>
                                      </p:to>
                                    </p:set>
                                    <p:animEffect transition="in" filter="box(in)">
                                      <p:cBhvr>
                                        <p:cTn id="6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VUA CHÍCH CHÒE</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533400"/>
            <a:ext cx="9144000" cy="6001643"/>
          </a:xfrm>
          <a:prstGeom prst="rect">
            <a:avLst/>
          </a:prstGeom>
          <a:noFill/>
        </p:spPr>
        <p:txBody>
          <a:bodyPr wrap="square" rtlCol="0">
            <a:spAutoFit/>
          </a:bodyPr>
          <a:lstStyle/>
          <a:p>
            <a:pPr algn="just"/>
            <a:r>
              <a:rPr lang="en-US" sz="2800" i="1" dirty="0" err="1" smtClean="0">
                <a:latin typeface="Times New Roman" pitchFamily="18" charset="0"/>
                <a:cs typeface="Times New Roman" pitchFamily="18" charset="0"/>
              </a:rPr>
              <a:t>Thôi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chào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chị</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em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còn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chu</a:t>
            </a:r>
            <a:r>
              <a:rPr lang="en-US" sz="2800" i="1" dirty="0" smtClean="0">
                <a:latin typeface="Times New Roman" pitchFamily="18" charset="0"/>
                <a:cs typeface="Times New Roman" pitchFamily="18" charset="0"/>
              </a:rPr>
              <a:t> du </a:t>
            </a:r>
            <a:r>
              <a:rPr lang="en-US" sz="2800" i="1" dirty="0" err="1" smtClean="0">
                <a:latin typeface="Times New Roman" pitchFamily="18" charset="0"/>
                <a:cs typeface="Times New Roman" pitchFamily="18" charset="0"/>
              </a:rPr>
              <a:t>nhiều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nơi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trên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Trái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Đất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trước</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khi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về</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biển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chuẩn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bị</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một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hành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trình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tuyệt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vời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khác</a:t>
            </a:r>
            <a:r>
              <a:rPr lang="en-US" sz="2800" i="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Nhìn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muối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Bé</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hòa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mình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với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dòng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chảy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xa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dần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xa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dần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bỗng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dưng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muối</a:t>
            </a:r>
            <a:r>
              <a:rPr lang="en-US" sz="2800" i="1" dirty="0" smtClean="0">
                <a:latin typeface="Times New Roman" pitchFamily="18" charset="0"/>
                <a:cs typeface="Times New Roman" pitchFamily="18" charset="0"/>
              </a:rPr>
              <a:t> To </a:t>
            </a:r>
            <a:r>
              <a:rPr lang="en-US" sz="2800" i="1" dirty="0" err="1" smtClean="0">
                <a:latin typeface="Times New Roman" pitchFamily="18" charset="0"/>
                <a:cs typeface="Times New Roman" pitchFamily="18" charset="0"/>
              </a:rPr>
              <a:t>thèm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khát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cuộc</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sống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như</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muối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Bé</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muốn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hòa</a:t>
            </a:r>
            <a:r>
              <a:rPr lang="en-US" sz="2800" i="1" dirty="0" smtClean="0">
                <a:latin typeface="Times New Roman" pitchFamily="18" charset="0"/>
                <a:cs typeface="Times New Roman" pitchFamily="18" charset="0"/>
              </a:rPr>
              <a:t> tan, </a:t>
            </a:r>
            <a:r>
              <a:rPr lang="en-US" sz="2800" i="1" dirty="0" err="1" smtClean="0">
                <a:latin typeface="Times New Roman" pitchFamily="18" charset="0"/>
                <a:cs typeface="Times New Roman" pitchFamily="18" charset="0"/>
              </a:rPr>
              <a:t>hòa</a:t>
            </a:r>
            <a:r>
              <a:rPr lang="en-US" sz="2800" i="1" dirty="0" smtClean="0">
                <a:latin typeface="Times New Roman" pitchFamily="18" charset="0"/>
                <a:cs typeface="Times New Roman" pitchFamily="18" charset="0"/>
              </a:rPr>
              <a:t> tan…  </a:t>
            </a:r>
            <a:endParaRPr lang="en-US" sz="2800" dirty="0" smtClean="0">
              <a:latin typeface="Times New Roman" pitchFamily="18" charset="0"/>
              <a:cs typeface="Times New Roman" pitchFamily="18" charset="0"/>
            </a:endParaRPr>
          </a:p>
          <a:p>
            <a:pPr algn="just"/>
            <a:r>
              <a:rPr lang="en-US" sz="2800" i="1" dirty="0" smtClean="0">
                <a:latin typeface="Times New Roman" pitchFamily="18" charset="0"/>
                <a:cs typeface="Times New Roman" pitchFamily="18" charset="0"/>
              </a:rPr>
              <a:t>                                      (Theo </a:t>
            </a:r>
            <a:r>
              <a:rPr lang="en-US" sz="2800" i="1" dirty="0" err="1" smtClean="0">
                <a:latin typeface="Times New Roman" pitchFamily="18" charset="0"/>
                <a:cs typeface="Times New Roman" pitchFamily="18" charset="0"/>
              </a:rPr>
              <a:t>Truyện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cổ</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tích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chọn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lọc</a:t>
            </a:r>
            <a:r>
              <a:rPr lang="en-US" sz="2800" i="1" dirty="0" smtClean="0">
                <a:latin typeface="Times New Roman" pitchFamily="18" charset="0"/>
                <a:cs typeface="Times New Roman" pitchFamily="18" charset="0"/>
              </a:rPr>
              <a:t>)</a:t>
            </a: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1.</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biểu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trên</a:t>
            </a:r>
            <a:r>
              <a:rPr lang="en-US" sz="2800" dirty="0" smtClean="0">
                <a:latin typeface="Times New Roman" pitchFamily="18" charset="0"/>
                <a:cs typeface="Times New Roman" pitchFamily="18" charset="0"/>
              </a:rPr>
              <a:t>.</a:t>
            </a: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2.</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việc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hòa</a:t>
            </a:r>
            <a:r>
              <a:rPr lang="en-US" sz="2800" dirty="0" smtClean="0">
                <a:latin typeface="Times New Roman" pitchFamily="18" charset="0"/>
                <a:cs typeface="Times New Roman" pitchFamily="18" charset="0"/>
              </a:rPr>
              <a:t> tan </a:t>
            </a:r>
            <a:r>
              <a:rPr lang="en-US" sz="2800" dirty="0" err="1" smtClean="0">
                <a:latin typeface="Times New Roman" pitchFamily="18" charset="0"/>
                <a:cs typeface="Times New Roman" pitchFamily="18" charset="0"/>
              </a:rPr>
              <a:t>vào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muối</a:t>
            </a:r>
            <a:r>
              <a:rPr lang="en-US" sz="2800" dirty="0" smtClean="0">
                <a:latin typeface="Times New Roman" pitchFamily="18" charset="0"/>
                <a:cs typeface="Times New Roman" pitchFamily="18" charset="0"/>
              </a:rPr>
              <a:t> To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dại</a:t>
            </a:r>
            <a:r>
              <a:rPr lang="en-US" sz="2800" dirty="0" err="1" smtClean="0">
                <a:latin typeface="Times New Roman" pitchFamily="18" charset="0"/>
                <a:cs typeface="Times New Roman" pitchFamily="18" charset="0"/>
              </a:rPr>
              <a:t>”còn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thấy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tuyệt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lắm</a:t>
            </a:r>
            <a:r>
              <a:rPr lang="en-US" sz="2800" dirty="0" smtClean="0">
                <a:latin typeface="Times New Roman" pitchFamily="18" charset="0"/>
                <a:cs typeface="Times New Roman" pitchFamily="18" charset="0"/>
              </a:rPr>
              <a:t>”?</a:t>
            </a: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3.</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mùa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hoach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muối</a:t>
            </a:r>
            <a:r>
              <a:rPr lang="en-US" sz="2800" dirty="0" smtClean="0">
                <a:latin typeface="Times New Roman" pitchFamily="18" charset="0"/>
                <a:cs typeface="Times New Roman" pitchFamily="18" charset="0"/>
              </a:rPr>
              <a:t> To </a:t>
            </a:r>
            <a:r>
              <a:rPr lang="en-US" sz="2800" dirty="0" err="1" smtClean="0">
                <a:latin typeface="Times New Roman" pitchFamily="18" charset="0"/>
                <a:cs typeface="Times New Roman" pitchFamily="18" charset="0"/>
              </a:rPr>
              <a:t>như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nào</a:t>
            </a:r>
            <a:r>
              <a:rPr lang="en-US" sz="2800" dirty="0" smtClean="0">
                <a:latin typeface="Times New Roman" pitchFamily="18" charset="0"/>
                <a:cs typeface="Times New Roman" pitchFamily="18" charset="0"/>
              </a:rPr>
              <a:t>? </a:t>
            </a: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5.</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Nêu</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nghĩa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biểu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chuyện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trên</a:t>
            </a:r>
            <a:r>
              <a:rPr lang="en-US" sz="2800" dirty="0" smtClean="0">
                <a:latin typeface="Times New Roman" pitchFamily="18" charset="0"/>
                <a:cs typeface="Times New Roman" pitchFamily="18" charset="0"/>
              </a:rPr>
              <a:t>? </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ox(in)">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box(in)">
                                      <p:cBhvr>
                                        <p:cTn id="32" dur="5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box(in)">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box(in)">
                                      <p:cBhvr>
                                        <p:cTn id="42" dur="500"/>
                                        <p:tgtEl>
                                          <p:spTgt spid="6">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box(in)">
                                      <p:cBhvr>
                                        <p:cTn id="4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VUA CHÍCH CHÒE</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533400"/>
            <a:ext cx="9144000" cy="5570756"/>
          </a:xfrm>
          <a:prstGeom prst="rect">
            <a:avLst/>
          </a:prstGeom>
          <a:noFill/>
        </p:spPr>
        <p:txBody>
          <a:bodyPr wrap="square" rtlCol="0">
            <a:spAutoFit/>
          </a:bodyPr>
          <a:lstStyle/>
          <a:p>
            <a:pPr algn="ctr"/>
            <a:r>
              <a:rPr lang="en-US" sz="2800" b="1" dirty="0" err="1" smtClean="0">
                <a:latin typeface="Times New Roman" pitchFamily="18" charset="0"/>
                <a:cs typeface="Times New Roman" pitchFamily="18" charset="0"/>
              </a:rPr>
              <a:t>Gợi</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trả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endParaRPr lang="en-US" sz="2800"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1</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biểu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sự</a:t>
            </a:r>
            <a:endParaRPr lang="en-US" sz="2800"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2</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Muối</a:t>
            </a:r>
            <a:r>
              <a:rPr lang="en-US" sz="2800" dirty="0" smtClean="0">
                <a:latin typeface="Times New Roman" pitchFamily="18" charset="0"/>
                <a:cs typeface="Times New Roman" pitchFamily="18" charset="0"/>
              </a:rPr>
              <a:t> To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việc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hòa</a:t>
            </a:r>
            <a:r>
              <a:rPr lang="en-US" sz="2800" dirty="0" smtClean="0">
                <a:latin typeface="Times New Roman" pitchFamily="18" charset="0"/>
                <a:cs typeface="Times New Roman" pitchFamily="18" charset="0"/>
              </a:rPr>
              <a:t> tan </a:t>
            </a:r>
            <a:r>
              <a:rPr lang="en-US" sz="2800" dirty="0" err="1" smtClean="0">
                <a:latin typeface="Times New Roman" pitchFamily="18" charset="0"/>
                <a:cs typeface="Times New Roman" pitchFamily="18" charset="0"/>
              </a:rPr>
              <a:t>vào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là”dại”vì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đánh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còn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riêng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nữa</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tuyệt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lắm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hòa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hóa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a:t>
            </a: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3:</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mùa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muối</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To </a:t>
            </a:r>
            <a:r>
              <a:rPr lang="en-US" sz="2800" i="1" dirty="0" err="1" smtClean="0">
                <a:latin typeface="Times New Roman" pitchFamily="18" charset="0"/>
                <a:cs typeface="Times New Roman" pitchFamily="18" charset="0"/>
              </a:rPr>
              <a:t>bị</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gạt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ngoài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bị</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xếp</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vào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loại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phế</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phẩm</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4:</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nghĩa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biểu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mỗi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ảnh</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Muối</a:t>
            </a:r>
            <a:r>
              <a:rPr lang="en-US" sz="2800" dirty="0" smtClean="0">
                <a:latin typeface="Times New Roman" pitchFamily="18" charset="0"/>
                <a:cs typeface="Times New Roman" pitchFamily="18" charset="0"/>
              </a:rPr>
              <a:t> To: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ảnh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con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lấy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riêng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mình</a:t>
            </a:r>
            <a:r>
              <a:rPr lang="en-US" sz="28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ox(in)">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box(in)">
                                      <p:cBhvr>
                                        <p:cTn id="32" dur="5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box(in)">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box(in)">
                                      <p:cBhvr>
                                        <p:cTn id="42" dur="500"/>
                                        <p:tgtEl>
                                          <p:spTgt spid="6">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box(in)">
                                      <p:cBhvr>
                                        <p:cTn id="4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228600" y="2057400"/>
            <a:ext cx="8763000" cy="3046988"/>
          </a:xfrm>
          <a:prstGeom prst="rect">
            <a:avLst/>
          </a:prstGeom>
          <a:noFill/>
          <a:ln w="9525">
            <a:noFill/>
            <a:miter lim="800000"/>
            <a:headEnd/>
            <a:tailEnd/>
          </a:ln>
        </p:spPr>
        <p:txBody>
          <a:bodyPr wrap="square">
            <a:spAutoFit/>
          </a:bodyPr>
          <a:lstStyle/>
          <a:p>
            <a:pPr algn="ctr"/>
            <a:r>
              <a:rPr lang="en-US" sz="3200" b="1" i="1" dirty="0" smtClean="0">
                <a:solidFill>
                  <a:srgbClr val="FF0000"/>
                </a:solidFill>
                <a:latin typeface="Times New Roman" pitchFamily="18" charset="0"/>
                <a:cs typeface="Times New Roman" pitchFamily="18" charset="0"/>
              </a:rPr>
              <a:t>CẢM ƠN CÁC THẦY CÔ GIÁO CHÚC CÁC THẦY CÔ MỘT NĂM HỌC MỚI VỚI NHỮNG THẮNG LỢI MỚI</a:t>
            </a:r>
          </a:p>
          <a:p>
            <a:pPr algn="ctr"/>
            <a:r>
              <a:rPr lang="en-US" sz="3200" b="1" i="1" dirty="0" smtClean="0">
                <a:solidFill>
                  <a:srgbClr val="FF0000"/>
                </a:solidFill>
                <a:latin typeface="Times New Roman" pitchFamily="18" charset="0"/>
                <a:cs typeface="Times New Roman" pitchFamily="18" charset="0"/>
              </a:rPr>
              <a:t>CHÚC CÁC EM HỌC SINH HỌC </a:t>
            </a:r>
            <a:r>
              <a:rPr lang="en-US" sz="3200" b="1" i="1" dirty="0" err="1" smtClean="0">
                <a:solidFill>
                  <a:srgbClr val="FF0000"/>
                </a:solidFill>
                <a:latin typeface="Times New Roman" pitchFamily="18" charset="0"/>
                <a:cs typeface="Times New Roman" pitchFamily="18" charset="0"/>
              </a:rPr>
              <a:t>GiỎI</a:t>
            </a:r>
            <a:r>
              <a:rPr lang="en-US" sz="3200" b="1" i="1" dirty="0" smtClean="0">
                <a:solidFill>
                  <a:srgbClr val="FF0000"/>
                </a:solidFill>
                <a:latin typeface="Times New Roman" pitchFamily="18" charset="0"/>
                <a:cs typeface="Times New Roman" pitchFamily="18" charset="0"/>
              </a:rPr>
              <a:t> CHĂM NGOAN</a:t>
            </a:r>
          </a:p>
          <a:p>
            <a:pPr algn="ctr"/>
            <a:r>
              <a:rPr lang="en-US" sz="3200" b="1" i="1" dirty="0" smtClean="0">
                <a:solidFill>
                  <a:srgbClr val="FF0000"/>
                </a:solidFill>
                <a:latin typeface="Times New Roman" pitchFamily="18" charset="0"/>
                <a:cs typeface="Times New Roman" pitchFamily="18" charset="0"/>
              </a:rPr>
              <a:t>CẢM ƠN CÁC THẦY CÔ!</a:t>
            </a:r>
            <a:endParaRPr lang="en-US" sz="3200" b="1" i="1"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09600"/>
            <a:ext cx="9144000" cy="6217087"/>
          </a:xfrm>
          <a:prstGeom prst="rect">
            <a:avLst/>
          </a:prstGeom>
          <a:noFill/>
        </p:spPr>
        <p:txBody>
          <a:bodyPr wrap="square" rtlCol="0">
            <a:spAutoFit/>
          </a:bodyPr>
          <a:lstStyle/>
          <a:p>
            <a:pPr algn="just"/>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tri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chiều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hang </a:t>
            </a:r>
            <a:r>
              <a:rPr lang="en-US" sz="2000" dirty="0" err="1" smtClean="0">
                <a:latin typeface="Times New Roman" pitchFamily="18" charset="0"/>
                <a:cs typeface="Times New Roman" pitchFamily="18" charset="0"/>
              </a:rPr>
              <a:t>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én</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niên</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nướng</a:t>
            </a:r>
            <a:r>
              <a:rPr lang="en-US" sz="2000" dirty="0" smtClean="0">
                <a:latin typeface="Times New Roman" pitchFamily="18" charset="0"/>
                <a:cs typeface="Times New Roman" pitchFamily="18" charset="0"/>
              </a:rPr>
              <a:t>; say </a:t>
            </a:r>
            <a:r>
              <a:rPr lang="en-US" sz="2000" dirty="0" err="1" smtClean="0">
                <a:latin typeface="Times New Roman" pitchFamily="18" charset="0"/>
                <a:cs typeface="Times New Roman" pitchFamily="18" charset="0"/>
              </a:rPr>
              <a:t>giấc</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tóc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ngờ</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phía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niên</a:t>
            </a:r>
            <a:r>
              <a:rPr lang="en-US" sz="2000" dirty="0" smtClean="0">
                <a:latin typeface="Times New Roman" pitchFamily="18" charset="0"/>
                <a:cs typeface="Times New Roman" pitchFamily="18" charset="0"/>
              </a:rPr>
              <a:t> ham </a:t>
            </a:r>
            <a:r>
              <a:rPr lang="en-US" sz="2000" dirty="0" err="1" smtClean="0">
                <a:latin typeface="Times New Roman" pitchFamily="18" charset="0"/>
                <a:cs typeface="Times New Roman" pitchFamily="18" charset="0"/>
              </a:rPr>
              <a:t>ngủ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giàu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mảy</a:t>
            </a:r>
            <a:r>
              <a:rPr lang="en-US" sz="2000" dirty="0" smtClean="0">
                <a:latin typeface="Times New Roman" pitchFamily="18" charset="0"/>
                <a:cs typeface="Times New Roman" pitchFamily="18" charset="0"/>
              </a:rPr>
              <a:t> may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nhóm</a:t>
            </a:r>
            <a:r>
              <a:rPr lang="en-US" sz="2000" dirty="0" smtClean="0">
                <a:latin typeface="Times New Roman" pitchFamily="18" charset="0"/>
                <a:cs typeface="Times New Roman" pitchFamily="18" charset="0"/>
              </a:rPr>
              <a:t> du </a:t>
            </a:r>
            <a:r>
              <a:rPr lang="en-US" sz="2000" dirty="0" err="1" smtClean="0">
                <a:latin typeface="Times New Roman" pitchFamily="18" charset="0"/>
                <a:cs typeface="Times New Roman" pitchFamily="18" charset="0"/>
              </a:rPr>
              <a:t>khách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ung</a:t>
            </a:r>
            <a:r>
              <a:rPr lang="en-US" sz="2000" dirty="0" smtClean="0">
                <a:latin typeface="Times New Roman" pitchFamily="18" charset="0"/>
                <a:cs typeface="Times New Roman" pitchFamily="18" charset="0"/>
              </a:rPr>
              <a:t> dung </a:t>
            </a:r>
            <a:r>
              <a:rPr lang="en-US" sz="2000" dirty="0" err="1" smtClean="0">
                <a:latin typeface="Times New Roman" pitchFamily="18" charset="0"/>
                <a:cs typeface="Times New Roman" pitchFamily="18" charset="0"/>
              </a:rPr>
              <a:t>mổ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hang </a:t>
            </a:r>
            <a:r>
              <a:rPr lang="en-US" sz="2000" dirty="0" err="1" smtClean="0">
                <a:latin typeface="Times New Roman" pitchFamily="18" charset="0"/>
                <a:cs typeface="Times New Roman" pitchFamily="18" charset="0"/>
              </a:rPr>
              <a:t>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trùm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hang, </a:t>
            </a:r>
            <a:r>
              <a:rPr lang="en-US" sz="2000" dirty="0" err="1" smtClean="0">
                <a:latin typeface="Times New Roman" pitchFamily="18" charset="0"/>
                <a:cs typeface="Times New Roman" pitchFamily="18" charset="0"/>
              </a:rPr>
              <a:t>khoảng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cửa</a:t>
            </a:r>
            <a:r>
              <a:rPr lang="en-US" sz="2000" dirty="0" smtClean="0">
                <a:latin typeface="Times New Roman" pitchFamily="18" charset="0"/>
                <a:cs typeface="Times New Roman" pitchFamily="18" charset="0"/>
              </a:rPr>
              <a:t> hang </a:t>
            </a:r>
            <a:r>
              <a:rPr lang="en-US" sz="2000" dirty="0" err="1" smtClean="0">
                <a:latin typeface="Times New Roman" pitchFamily="18" charset="0"/>
                <a:cs typeface="Times New Roman" pitchFamily="18" charset="0"/>
              </a:rPr>
              <a:t>vẫn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lâu</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én</a:t>
            </a:r>
            <a:r>
              <a:rPr lang="en-US" sz="2000" dirty="0" smtClean="0">
                <a:latin typeface="Times New Roman" pitchFamily="18" charset="0"/>
                <a:cs typeface="Times New Roman" pitchFamily="18" charset="0"/>
              </a:rPr>
              <a:t> bay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hang; </a:t>
            </a:r>
            <a:r>
              <a:rPr lang="en-US" sz="2000" dirty="0" err="1" smtClean="0">
                <a:latin typeface="Times New Roman" pitchFamily="18" charset="0"/>
                <a:cs typeface="Times New Roman" pitchFamily="18" charset="0"/>
              </a:rPr>
              <a:t>tứ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lộp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lều</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Sáng</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ox(in)">
                                      <p:cBhvr>
                                        <p:cTn id="7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09600"/>
            <a:ext cx="9144000" cy="4832092"/>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nắng</a:t>
            </a:r>
            <a:r>
              <a:rPr lang="en-US" sz="2400" dirty="0" smtClean="0">
                <a:latin typeface="Times New Roman" pitchFamily="18" charset="0"/>
                <a:cs typeface="Times New Roman" pitchFamily="18" charset="0"/>
              </a:rPr>
              <a:t> ban </a:t>
            </a:r>
            <a:r>
              <a:rPr lang="en-US" sz="2400" dirty="0" err="1" smtClean="0">
                <a:latin typeface="Times New Roman" pitchFamily="18" charset="0"/>
                <a:cs typeface="Times New Roman" pitchFamily="18" charset="0"/>
              </a:rPr>
              <a:t>mai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hang, </a:t>
            </a:r>
            <a:r>
              <a:rPr lang="en-US" sz="2400" dirty="0" err="1" smtClean="0">
                <a:latin typeface="Times New Roman" pitchFamily="18" charset="0"/>
                <a:cs typeface="Times New Roman" pitchFamily="18" charset="0"/>
              </a:rPr>
              <a:t>tương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tối</a:t>
            </a:r>
            <a:r>
              <a:rPr lang="en-US" sz="2400" dirty="0" smtClean="0">
                <a:latin typeface="Times New Roman" pitchFamily="18" charset="0"/>
                <a:cs typeface="Times New Roman" pitchFamily="18" charset="0"/>
              </a:rPr>
              <a:t> sang </a:t>
            </a:r>
            <a:r>
              <a:rPr lang="en-US" sz="2400" dirty="0" err="1" smtClean="0">
                <a:latin typeface="Times New Roman" pitchFamily="18" charset="0"/>
                <a:cs typeface="Times New Roman" pitchFamily="18" charset="0"/>
              </a:rPr>
              <a:t>sáng</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kịp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nắng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mỏng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trẻo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mơ</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khiết</a:t>
            </a:r>
            <a:r>
              <a:rPr lang="en-US" sz="2400" dirty="0" smtClean="0">
                <a:latin typeface="Times New Roman" pitchFamily="18" charset="0"/>
                <a:cs typeface="Times New Roman" pitchFamily="18" charset="0"/>
              </a:rPr>
              <a:t>. </a:t>
            </a:r>
          </a:p>
          <a:p>
            <a:pPr algn="just"/>
            <a:r>
              <a:rPr lang="en-US" sz="2400" i="1" dirty="0" smtClean="0">
                <a:latin typeface="Times New Roman" pitchFamily="18" charset="0"/>
                <a:cs typeface="Times New Roman" pitchFamily="18" charset="0"/>
              </a:rPr>
              <a:t>c. </a:t>
            </a:r>
            <a:r>
              <a:rPr lang="en-US" sz="2400" i="1" dirty="0" err="1" smtClean="0">
                <a:latin typeface="Times New Roman" pitchFamily="18" charset="0"/>
                <a:cs typeface="Times New Roman" pitchFamily="18" charset="0"/>
              </a:rPr>
              <a:t>Sự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hòa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nhiên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hang </a:t>
            </a:r>
            <a:r>
              <a:rPr lang="en-US" sz="2400" dirty="0" err="1" smtClean="0">
                <a:latin typeface="Times New Roman" pitchFamily="18" charset="0"/>
                <a:cs typeface="Times New Roman" pitchFamily="18" charset="0"/>
              </a:rPr>
              <a:t>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ban </a:t>
            </a:r>
            <a:r>
              <a:rPr lang="en-US" sz="2400" dirty="0" err="1" smtClean="0">
                <a:latin typeface="Times New Roman" pitchFamily="18" charset="0"/>
                <a:cs typeface="Times New Roman" pitchFamily="18" charset="0"/>
              </a:rPr>
              <a:t>tặng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gũi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phú</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09600"/>
            <a:ext cx="9144000" cy="6740307"/>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a:t>
            </a:r>
            <a:r>
              <a:rPr lang="en-US" sz="2400" dirty="0" err="1" smtClean="0">
                <a:latin typeface="Times New Roman" pitchFamily="18" charset="0"/>
                <a:cs typeface="Times New Roman" pitchFamily="18" charset="0"/>
              </a:rPr>
              <a:t>rem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hang </a:t>
            </a:r>
            <a:r>
              <a:rPr lang="en-US" sz="2400" dirty="0" err="1" smtClean="0">
                <a:latin typeface="Times New Roman" pitchFamily="18" charset="0"/>
                <a:cs typeface="Times New Roman" pitchFamily="18" charset="0"/>
              </a:rPr>
              <a:t>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mỏng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ngón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dẹt</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a:t>
            </a:r>
            <a:r>
              <a:rPr lang="en-US" sz="2400" dirty="0" err="1" smtClean="0">
                <a:latin typeface="Times New Roman" pitchFamily="18" charset="0"/>
                <a:cs typeface="Times New Roman" pitchFamily="18" charset="0"/>
              </a:rPr>
              <a:t>rem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én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bướm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bướm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ngắm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nâng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gũi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hang:</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lót</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Ngắm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ngắm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trời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khỏi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lều</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an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09600"/>
            <a:ext cx="9144000" cy="4832092"/>
          </a:xfrm>
          <a:prstGeom prst="rect">
            <a:avLst/>
          </a:prstGeom>
          <a:noFill/>
        </p:spPr>
        <p:txBody>
          <a:bodyPr wrap="square" rtlCol="0">
            <a:spAutoFit/>
          </a:bodyPr>
          <a:lstStyle/>
          <a:p>
            <a:pPr algn="just"/>
            <a:r>
              <a:rPr lang="nl-NL" sz="2800" b="1" dirty="0" smtClean="0">
                <a:latin typeface="Times New Roman" pitchFamily="18" charset="0"/>
                <a:cs typeface="Times New Roman" pitchFamily="18" charset="0"/>
              </a:rPr>
              <a:t>3. Tổng kết</a:t>
            </a:r>
            <a:endParaRPr lang="en-US" sz="2800" dirty="0" smtClean="0">
              <a:latin typeface="Times New Roman" pitchFamily="18" charset="0"/>
              <a:cs typeface="Times New Roman" pitchFamily="18" charset="0"/>
            </a:endParaRPr>
          </a:p>
          <a:p>
            <a:pPr algn="just"/>
            <a:r>
              <a:rPr lang="nl-NL" sz="2800" b="1" dirty="0" smtClean="0">
                <a:latin typeface="Times New Roman" pitchFamily="18" charset="0"/>
                <a:cs typeface="Times New Roman" pitchFamily="18" charset="0"/>
              </a:rPr>
              <a:t>+ Nghệ thuật</a:t>
            </a:r>
            <a:endParaRPr lang="en-US" sz="2800" dirty="0" smtClean="0">
              <a:latin typeface="Times New Roman" pitchFamily="18" charset="0"/>
              <a:cs typeface="Times New Roman" pitchFamily="18" charset="0"/>
            </a:endParaRPr>
          </a:p>
          <a:p>
            <a:pPr algn="just"/>
            <a:r>
              <a:rPr lang="nl-NL" sz="2800" dirty="0" smtClean="0">
                <a:latin typeface="Times New Roman" pitchFamily="18" charset="0"/>
                <a:cs typeface="Times New Roman" pitchFamily="18" charset="0"/>
              </a:rPr>
              <a:t>- Sử dụng các từ ngữ giàu hình ảnh, cảm xúc  tăng khả năng liên tưởng, tưởng tượng và khơi lên tình cảm trong lòng người đọc;</a:t>
            </a:r>
            <a:endParaRPr lang="en-US" sz="2800" dirty="0" smtClean="0">
              <a:latin typeface="Times New Roman" pitchFamily="18" charset="0"/>
              <a:cs typeface="Times New Roman" pitchFamily="18" charset="0"/>
            </a:endParaRPr>
          </a:p>
          <a:p>
            <a:pPr algn="just"/>
            <a:r>
              <a:rPr lang="nl-NL" sz="2800" dirty="0" smtClean="0">
                <a:latin typeface="Times New Roman" pitchFamily="18" charset="0"/>
                <a:cs typeface="Times New Roman" pitchFamily="18" charset="0"/>
              </a:rPr>
              <a:t>- Lối kể tuyến tính phù hợp với thể kí giúp câu chuyện trở nên gần gũi, sống động, chân thực với người đọc</a:t>
            </a:r>
            <a:endParaRPr lang="en-US" sz="2800" dirty="0" smtClean="0">
              <a:latin typeface="Times New Roman" pitchFamily="18" charset="0"/>
              <a:cs typeface="Times New Roman" pitchFamily="18" charset="0"/>
            </a:endParaRPr>
          </a:p>
          <a:p>
            <a:pPr algn="just"/>
            <a:r>
              <a:rPr lang="nl-NL" sz="2800" b="1" dirty="0" smtClean="0">
                <a:latin typeface="Times New Roman" pitchFamily="18" charset="0"/>
                <a:cs typeface="Times New Roman" pitchFamily="18" charset="0"/>
              </a:rPr>
              <a:t>+ Nội dung</a:t>
            </a:r>
            <a:endParaRPr lang="en-US" sz="2800" dirty="0" smtClean="0">
              <a:latin typeface="Times New Roman" pitchFamily="18" charset="0"/>
              <a:cs typeface="Times New Roman" pitchFamily="18" charset="0"/>
            </a:endParaRPr>
          </a:p>
          <a:p>
            <a:pPr algn="just"/>
            <a:r>
              <a:rPr lang="nl-NL" sz="2800" dirty="0" smtClean="0">
                <a:latin typeface="Times New Roman" pitchFamily="18" charset="0"/>
                <a:cs typeface="Times New Roman" pitchFamily="18" charset="0"/>
              </a:rPr>
              <a:t>VB cho thấy vẻ đẹp hoang dã, nguyên sơ của hang Én và thái độ của con người trước vẻ đẹp của tự nhiên.</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6309420"/>
          </a:xfrm>
          <a:prstGeom prst="rect">
            <a:avLst/>
          </a:prstGeom>
          <a:noFill/>
        </p:spPr>
        <p:txBody>
          <a:bodyPr wrap="square" rtlCol="0">
            <a:spAutoFit/>
          </a:bodyPr>
          <a:lstStyle/>
          <a:p>
            <a:pPr algn="ctr"/>
            <a:r>
              <a:rPr lang="pt-BR" sz="2000" b="1" dirty="0" smtClean="0">
                <a:latin typeface="Times New Roman" pitchFamily="18" charset="0"/>
                <a:cs typeface="Times New Roman" pitchFamily="18" charset="0"/>
              </a:rPr>
              <a:t>PHIẾU HỌC TẬP SỐ 1</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Lòng</a:t>
            </a:r>
            <a:r>
              <a:rPr lang="en-US" sz="2400" i="1" dirty="0" smtClean="0">
                <a:latin typeface="Times New Roman" pitchFamily="18" charset="0"/>
                <a:cs typeface="Times New Roman" pitchFamily="18" charset="0"/>
              </a:rPr>
              <a:t> hang </a:t>
            </a:r>
            <a:r>
              <a:rPr lang="en-US" sz="2400" i="1" dirty="0" err="1" smtClean="0">
                <a:latin typeface="Times New Roman" pitchFamily="18" charset="0"/>
                <a:cs typeface="Times New Roman" pitchFamily="18" charset="0"/>
              </a:rPr>
              <a:t>Én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rộng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khoảng</a:t>
            </a:r>
            <a:r>
              <a:rPr lang="en-US" sz="2400" i="1" dirty="0" smtClean="0">
                <a:latin typeface="Times New Roman" pitchFamily="18" charset="0"/>
                <a:cs typeface="Times New Roman" pitchFamily="18" charset="0"/>
              </a:rPr>
              <a:t> 110m</a:t>
            </a:r>
            <a:r>
              <a:rPr lang="en-US" sz="2400" i="1" baseline="30000" dirty="0" smtClean="0">
                <a:latin typeface="Times New Roman" pitchFamily="18" charset="0"/>
                <a:cs typeface="Times New Roman" pitchFamily="18" charset="0"/>
              </a:rPr>
              <a:t>2</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chứa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(1). </a:t>
            </a:r>
            <a:r>
              <a:rPr lang="en-US" sz="2400" i="1" dirty="0" err="1" smtClean="0">
                <a:latin typeface="Times New Roman" pitchFamily="18" charset="0"/>
                <a:cs typeface="Times New Roman" pitchFamily="18" charset="0"/>
              </a:rPr>
              <a:t>Trần</a:t>
            </a:r>
            <a:r>
              <a:rPr lang="en-US" sz="2400" i="1" dirty="0" smtClean="0">
                <a:latin typeface="Times New Roman" pitchFamily="18" charset="0"/>
                <a:cs typeface="Times New Roman" pitchFamily="18" charset="0"/>
              </a:rPr>
              <a:t> hang </a:t>
            </a:r>
            <a:r>
              <a:rPr lang="en-US" sz="2400" i="1" dirty="0" err="1" smtClean="0">
                <a:latin typeface="Times New Roman" pitchFamily="18" charset="0"/>
                <a:cs typeface="Times New Roman" pitchFamily="18" charset="0"/>
              </a:rPr>
              <a:t>đẹp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vòm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đường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tòa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bốn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mươi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tầng</a:t>
            </a:r>
            <a:r>
              <a:rPr lang="en-US" sz="2400" i="1" dirty="0" smtClean="0">
                <a:latin typeface="Times New Roman" pitchFamily="18" charset="0"/>
                <a:cs typeface="Times New Roman" pitchFamily="18" charset="0"/>
              </a:rPr>
              <a:t> (120m)(2). </a:t>
            </a:r>
            <a:r>
              <a:rPr lang="en-US" sz="2400" i="1" dirty="0" err="1" smtClean="0">
                <a:latin typeface="Times New Roman" pitchFamily="18" charset="0"/>
                <a:cs typeface="Times New Roman" pitchFamily="18" charset="0"/>
              </a:rPr>
              <a:t>Cửa</a:t>
            </a:r>
            <a:r>
              <a:rPr lang="en-US" sz="2400" i="1" dirty="0" smtClean="0">
                <a:latin typeface="Times New Roman" pitchFamily="18" charset="0"/>
                <a:cs typeface="Times New Roman" pitchFamily="18" charset="0"/>
              </a:rPr>
              <a:t> hang </a:t>
            </a:r>
            <a:r>
              <a:rPr lang="en-US" sz="2400" i="1" dirty="0" err="1" smtClean="0">
                <a:latin typeface="Times New Roman" pitchFamily="18" charset="0"/>
                <a:cs typeface="Times New Roman" pitchFamily="18" charset="0"/>
              </a:rPr>
              <a:t>thứ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giếng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khổng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lồ</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khí</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sáng</a:t>
            </a:r>
            <a:r>
              <a:rPr lang="en-US" sz="2400" i="1" dirty="0" smtClean="0">
                <a:latin typeface="Times New Roman" pitchFamily="18" charset="0"/>
                <a:cs typeface="Times New Roman" pitchFamily="18" charset="0"/>
              </a:rPr>
              <a:t> (3). </a:t>
            </a:r>
            <a:r>
              <a:rPr lang="en-US" sz="2400" i="1" dirty="0" err="1" smtClean="0">
                <a:latin typeface="Times New Roman" pitchFamily="18" charset="0"/>
                <a:cs typeface="Times New Roman" pitchFamily="18" charset="0"/>
              </a:rPr>
              <a:t>Quãng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ngầm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đỗ</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êm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đềm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thềm</a:t>
            </a:r>
            <a:r>
              <a:rPr lang="en-US" sz="2400" i="1" dirty="0" smtClean="0">
                <a:latin typeface="Times New Roman" pitchFamily="18" charset="0"/>
                <a:cs typeface="Times New Roman" pitchFamily="18" charset="0"/>
              </a:rPr>
              <a:t> hang </a:t>
            </a:r>
            <a:r>
              <a:rPr lang="en-US" sz="2400" i="1" dirty="0" err="1" smtClean="0">
                <a:latin typeface="Times New Roman" pitchFamily="18" charset="0"/>
                <a:cs typeface="Times New Roman" pitchFamily="18" charset="0"/>
              </a:rPr>
              <a:t>chính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len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lỏi</a:t>
            </a:r>
            <a:r>
              <a:rPr lang="en-US" sz="2400" i="1" dirty="0" smtClean="0">
                <a:latin typeface="Times New Roman" pitchFamily="18" charset="0"/>
                <a:cs typeface="Times New Roman" pitchFamily="18" charset="0"/>
              </a:rPr>
              <a:t> qua </a:t>
            </a:r>
            <a:r>
              <a:rPr lang="en-US" sz="2400" i="1" dirty="0" err="1" smtClean="0">
                <a:latin typeface="Times New Roman" pitchFamily="18" charset="0"/>
                <a:cs typeface="Times New Roman" pitchFamily="18" charset="0"/>
              </a:rPr>
              <a:t>các</a:t>
            </a:r>
            <a:r>
              <a:rPr lang="en-US" sz="2400" i="1" dirty="0" smtClean="0">
                <a:latin typeface="Times New Roman" pitchFamily="18" charset="0"/>
                <a:cs typeface="Times New Roman" pitchFamily="18" charset="0"/>
              </a:rPr>
              <a:t> hang </a:t>
            </a:r>
            <a:r>
              <a:rPr lang="en-US" sz="2400" i="1" dirty="0" err="1" smtClean="0">
                <a:latin typeface="Times New Roman" pitchFamily="18" charset="0"/>
                <a:cs typeface="Times New Roman" pitchFamily="18" charset="0"/>
              </a:rPr>
              <a:t>phụ</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chừng</a:t>
            </a:r>
            <a:r>
              <a:rPr lang="en-US" sz="2400" i="1" dirty="0" smtClean="0">
                <a:latin typeface="Times New Roman" pitchFamily="18" charset="0"/>
                <a:cs typeface="Times New Roman" pitchFamily="18" charset="0"/>
              </a:rPr>
              <a:t> 4km, </a:t>
            </a:r>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đổ</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sau</a:t>
            </a:r>
            <a:r>
              <a:rPr lang="en-US" sz="2400" i="1" dirty="0" smtClean="0">
                <a:latin typeface="Times New Roman" pitchFamily="18" charset="0"/>
                <a:cs typeface="Times New Roman" pitchFamily="18" charset="0"/>
              </a:rPr>
              <a:t> hang (4). Ở hang </a:t>
            </a:r>
            <a:r>
              <a:rPr lang="en-US" sz="2400" i="1" dirty="0" err="1" smtClean="0">
                <a:latin typeface="Times New Roman" pitchFamily="18" charset="0"/>
                <a:cs typeface="Times New Roman" pitchFamily="18" charset="0"/>
              </a:rPr>
              <a:t>chính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mịn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thoải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mát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toàn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sỏi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nhẵn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tạo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tắm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hoàn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hảo</a:t>
            </a:r>
            <a:r>
              <a:rPr lang="en-US" sz="2400" i="1" dirty="0" smtClean="0">
                <a:latin typeface="Times New Roman" pitchFamily="18" charset="0"/>
                <a:cs typeface="Times New Roman" pitchFamily="18" charset="0"/>
              </a:rPr>
              <a:t> (5). </a:t>
            </a:r>
            <a:r>
              <a:rPr lang="en-US" sz="2400" i="1" dirty="0" err="1" smtClean="0">
                <a:latin typeface="Times New Roman" pitchFamily="18" charset="0"/>
                <a:cs typeface="Times New Roman" pitchFamily="18" charset="0"/>
              </a:rPr>
              <a:t>Nghe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xưa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tộc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 </a:t>
            </a:r>
            <a:r>
              <a:rPr lang="en-US" sz="2400" i="1" dirty="0" err="1" smtClean="0">
                <a:latin typeface="Times New Roman" pitchFamily="18" charset="0"/>
                <a:cs typeface="Times New Roman" pitchFamily="18" charset="0"/>
              </a:rPr>
              <a:t>rem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hang </a:t>
            </a:r>
            <a:r>
              <a:rPr lang="en-US" sz="2400" i="1" dirty="0" err="1" smtClean="0">
                <a:latin typeface="Times New Roman" pitchFamily="18" charset="0"/>
                <a:cs typeface="Times New Roman" pitchFamily="18" charset="0"/>
              </a:rPr>
              <a:t>Én</a:t>
            </a:r>
            <a:r>
              <a:rPr lang="en-US" sz="2400" i="1" dirty="0" smtClean="0">
                <a:latin typeface="Times New Roman" pitchFamily="18" charset="0"/>
                <a:cs typeface="Times New Roman" pitchFamily="18" charset="0"/>
              </a:rPr>
              <a:t> (6). </a:t>
            </a:r>
            <a:r>
              <a:rPr lang="en-US" sz="2400" i="1" dirty="0" err="1" smtClean="0">
                <a:latin typeface="Times New Roman" pitchFamily="18" charset="0"/>
                <a:cs typeface="Times New Roman" pitchFamily="18" charset="0"/>
              </a:rPr>
              <a:t>Trứng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chim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từng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nguồn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thực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phẩm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họ</a:t>
            </a:r>
            <a:r>
              <a:rPr lang="en-US" sz="2400" i="1" dirty="0" smtClean="0">
                <a:latin typeface="Times New Roman" pitchFamily="18" charset="0"/>
                <a:cs typeface="Times New Roman" pitchFamily="18" charset="0"/>
              </a:rPr>
              <a:t> (7). </a:t>
            </a:r>
            <a:r>
              <a:rPr lang="en-US" sz="2400" i="1" dirty="0" err="1" smtClean="0">
                <a:latin typeface="Times New Roman" pitchFamily="18" charset="0"/>
                <a:cs typeface="Times New Roman" pitchFamily="18" charset="0"/>
              </a:rPr>
              <a:t>Giờ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họ</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ngoài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bản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còn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giữ</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lễ</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hội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én</a:t>
            </a:r>
            <a:r>
              <a:rPr lang="en-US" sz="2400" i="1" dirty="0" smtClean="0">
                <a:latin typeface="Times New Roman" pitchFamily="18" charset="0"/>
                <a:cs typeface="Times New Roman" pitchFamily="18" charset="0"/>
              </a:rPr>
              <a:t>”(8). </a:t>
            </a:r>
            <a:r>
              <a:rPr lang="en-US" sz="2400" i="1" dirty="0" err="1" smtClean="0">
                <a:latin typeface="Times New Roman" pitchFamily="18" charset="0"/>
                <a:cs typeface="Times New Roman" pitchFamily="18" charset="0"/>
              </a:rPr>
              <a:t>Cũng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bản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a:t>
            </a:r>
            <a:r>
              <a:rPr lang="en-US" sz="2400" i="1" dirty="0" err="1" smtClean="0">
                <a:latin typeface="Times New Roman" pitchFamily="18" charset="0"/>
                <a:cs typeface="Times New Roman" pitchFamily="18" charset="0"/>
              </a:rPr>
              <a:t>rem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còn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bàn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mỏng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ngón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dẹt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dấu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thế</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hệ</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trần</a:t>
            </a:r>
            <a:r>
              <a:rPr lang="en-US" sz="2400" i="1" dirty="0" smtClean="0">
                <a:latin typeface="Times New Roman" pitchFamily="18" charset="0"/>
                <a:cs typeface="Times New Roman" pitchFamily="18" charset="0"/>
              </a:rPr>
              <a:t> hang </a:t>
            </a:r>
            <a:r>
              <a:rPr lang="en-US" sz="2400" i="1" dirty="0" err="1" smtClean="0">
                <a:latin typeface="Times New Roman" pitchFamily="18" charset="0"/>
                <a:cs typeface="Times New Roman" pitchFamily="18" charset="0"/>
              </a:rPr>
              <a:t>cao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mét</a:t>
            </a:r>
            <a:r>
              <a:rPr lang="en-US" sz="2400" i="1" dirty="0" smtClean="0">
                <a:latin typeface="Times New Roman" pitchFamily="18" charset="0"/>
                <a:cs typeface="Times New Roman" pitchFamily="18" charset="0"/>
              </a:rPr>
              <a:t>(9)”.</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Trích</a:t>
            </a:r>
            <a:r>
              <a:rPr lang="en-US" sz="2400" i="1" dirty="0" smtClean="0">
                <a:latin typeface="Times New Roman" pitchFamily="18" charset="0"/>
                <a:cs typeface="Times New Roman" pitchFamily="18" charset="0"/>
              </a:rPr>
              <a:t> Hang </a:t>
            </a:r>
            <a:r>
              <a:rPr lang="en-US" sz="2400" i="1" dirty="0" err="1" smtClean="0">
                <a:latin typeface="Times New Roman" pitchFamily="18" charset="0"/>
                <a:cs typeface="Times New Roman" pitchFamily="18" charset="0"/>
              </a:rPr>
              <a:t>Én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Hà</a:t>
            </a:r>
            <a:r>
              <a:rPr lang="en-US" sz="2400" i="1" dirty="0" smtClean="0">
                <a:latin typeface="Times New Roman" pitchFamily="18" charset="0"/>
                <a:cs typeface="Times New Roman" pitchFamily="18" charset="0"/>
              </a:rPr>
              <a:t> My)</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5447645"/>
          </a:xfrm>
          <a:prstGeom prst="rect">
            <a:avLst/>
          </a:prstGeom>
          <a:noFill/>
        </p:spPr>
        <p:txBody>
          <a:bodyPr wrap="square" rtlCol="0">
            <a:spAutoFit/>
          </a:bodyPr>
          <a:lstStyle/>
          <a:p>
            <a:pPr algn="ctr"/>
            <a:r>
              <a:rPr lang="pt-BR" sz="2000" b="1" dirty="0" smtClean="0">
                <a:latin typeface="Times New Roman" pitchFamily="18" charset="0"/>
                <a:cs typeface="Times New Roman" pitchFamily="18" charset="0"/>
              </a:rPr>
              <a:t>PHIẾU HỌC TẬP SỐ 1</a:t>
            </a:r>
            <a:endParaRPr lang="en-US" sz="2000"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1: </a:t>
            </a:r>
            <a:r>
              <a:rPr lang="nl-NL" sz="2800" dirty="0" smtClean="0">
                <a:latin typeface="Times New Roman" pitchFamily="18" charset="0"/>
                <a:cs typeface="Times New Roman" pitchFamily="18" charset="0"/>
              </a:rPr>
              <a:t>Kích thước của hang Én được thể hiện qua các số liệu nào?</a:t>
            </a:r>
            <a:endParaRPr lang="en-US" sz="2800" dirty="0" smtClean="0">
              <a:latin typeface="Times New Roman" pitchFamily="18" charset="0"/>
              <a:cs typeface="Times New Roman" pitchFamily="18" charset="0"/>
            </a:endParaRPr>
          </a:p>
          <a:p>
            <a:pPr algn="just"/>
            <a:r>
              <a:rPr lang="nl-NL" sz="2800" dirty="0" smtClean="0">
                <a:latin typeface="Times New Roman" pitchFamily="18" charset="0"/>
                <a:cs typeface="Times New Roman" pitchFamily="18" charset="0"/>
              </a:rPr>
              <a:t>C</a:t>
            </a:r>
            <a:r>
              <a:rPr lang="nl-NL" sz="2800" b="1" dirty="0" smtClean="0">
                <a:latin typeface="Times New Roman" pitchFamily="18" charset="0"/>
                <a:cs typeface="Times New Roman" pitchFamily="18" charset="0"/>
              </a:rPr>
              <a:t>âu 2: </a:t>
            </a:r>
            <a:r>
              <a:rPr lang="nl-NL" sz="2800" dirty="0" smtClean="0">
                <a:latin typeface="Times New Roman" pitchFamily="18" charset="0"/>
                <a:cs typeface="Times New Roman" pitchFamily="18" charset="0"/>
              </a:rPr>
              <a:t>Dấu gạch ngang trong câu văn “</a:t>
            </a:r>
            <a:r>
              <a:rPr lang="nl-NL" sz="2800" i="1" dirty="0" smtClean="0">
                <a:latin typeface="Times New Roman" pitchFamily="18" charset="0"/>
                <a:cs typeface="Times New Roman" pitchFamily="18" charset="0"/>
              </a:rPr>
              <a:t>Cũng nghe kể rằng, trong bản người A-rem vẫn còn một vài người có bàn chân mỏng, ngón dẹt- dấu tích của bao nhiêu thế hệ leo vách đá, trần hang cao hàng trăm mét(9)”</a:t>
            </a:r>
            <a:r>
              <a:rPr lang="nl-NL" sz="2800" dirty="0" smtClean="0">
                <a:latin typeface="Times New Roman" pitchFamily="18" charset="0"/>
                <a:cs typeface="Times New Roman" pitchFamily="18" charset="0"/>
              </a:rPr>
              <a:t>dùng để làm gì?</a:t>
            </a:r>
            <a:endParaRPr lang="en-US" sz="2800" dirty="0" smtClean="0">
              <a:latin typeface="Times New Roman" pitchFamily="18" charset="0"/>
              <a:cs typeface="Times New Roman" pitchFamily="18" charset="0"/>
            </a:endParaRPr>
          </a:p>
          <a:p>
            <a:pPr algn="just"/>
            <a:r>
              <a:rPr lang="nl-NL" sz="2800" b="1" dirty="0" smtClean="0">
                <a:latin typeface="Times New Roman" pitchFamily="18" charset="0"/>
                <a:cs typeface="Times New Roman" pitchFamily="18" charset="0"/>
              </a:rPr>
              <a:t>Câu 3: </a:t>
            </a:r>
            <a:r>
              <a:rPr lang="nl-NL" sz="2800" dirty="0" smtClean="0">
                <a:latin typeface="Times New Roman" pitchFamily="18" charset="0"/>
                <a:cs typeface="Times New Roman" pitchFamily="18" charset="0"/>
              </a:rPr>
              <a:t>Có ý kiến cho rằng hành trình khám phá hang Én thích hợp với những người ưa mạo hiểm. Theo em, hành trình này còn đánh thức ở con ngườiđiều gì ?</a:t>
            </a:r>
            <a:endParaRPr lang="en-US" sz="2800" dirty="0" smtClean="0">
              <a:latin typeface="Times New Roman" pitchFamily="18" charset="0"/>
              <a:cs typeface="Times New Roman" pitchFamily="18" charset="0"/>
            </a:endParaRPr>
          </a:p>
          <a:p>
            <a:pPr algn="just"/>
            <a:r>
              <a:rPr lang="nl-NL" sz="2800" b="1" dirty="0" smtClean="0">
                <a:latin typeface="Times New Roman" pitchFamily="18" charset="0"/>
                <a:cs typeface="Times New Roman" pitchFamily="18" charset="0"/>
              </a:rPr>
              <a:t>Câu 4: </a:t>
            </a:r>
            <a:r>
              <a:rPr lang="nl-NL" sz="2800" dirty="0" smtClean="0">
                <a:latin typeface="Times New Roman" pitchFamily="18" charset="0"/>
                <a:cs typeface="Times New Roman" pitchFamily="18" charset="0"/>
              </a:rPr>
              <a:t>Theo em, chúng ta cần có biện pháp nào để bảo vệ thực vật, động vật hoang dã.</a:t>
            </a:r>
            <a:endParaRPr lang="en-US" sz="28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CÔ TÔ</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(Nguyễn Tuân)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909310"/>
          </a:xfrm>
          <a:prstGeom prst="rect">
            <a:avLst/>
          </a:prstGeom>
          <a:noFill/>
        </p:spPr>
        <p:txBody>
          <a:bodyPr wrap="square" rtlCol="0">
            <a:spAutoFit/>
          </a:bodyPr>
          <a:lstStyle/>
          <a:p>
            <a:pPr algn="just"/>
            <a:r>
              <a:rPr lang="vi-VN" sz="2000" b="1" dirty="0" smtClean="0">
                <a:latin typeface="Times New Roman" pitchFamily="18" charset="0"/>
                <a:cs typeface="Times New Roman" pitchFamily="18" charset="0"/>
              </a:rPr>
              <a:t>II. KIẾN THỨC CHUNG VỀ TÁC GIẢ, TÁC PHẨM:</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1. Tác giả:</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Nguyễn Tuân (1910-1987), quê ở Hà Nội.</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Từ những năm 30 của thế kỉ XX, Nguyễn Tuân bắt đầu viết văn và làm báo, chủ yếu đăng trên các báo, tạp chí.</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Ông là nhà văn nổi tiếng, có sở trường về thể tùy bút và kí</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Ông được tặng Giải thưởng Hồ Chí Minh về văn học, nghệ thuật năm 1996</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Phong cách sáng tác: tác phẩm của ông luôn thể hiện phong cách độc đáo, tài hoa, sự hiểu biết phong phú về nhiều mặt và vốn ngôn ngữ giàu có, điêu luyện</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Những tác phẩm đã xuất bản:</a:t>
            </a:r>
            <a:r>
              <a:rPr lang="nl-NL" sz="2000" i="1" dirty="0" smtClean="0">
                <a:latin typeface="Times New Roman" pitchFamily="18" charset="0"/>
                <a:cs typeface="Times New Roman" pitchFamily="18" charset="0"/>
              </a:rPr>
              <a:t> Ngọn đèn dầu lạc (phóng sự, 1939); Vang bóng một thời(truyện ngắn, 1940); Chiếc lư đồng mắt cua (tùy bút, 1941); Tóc chị Hoài (tuỳ bút, 1943);Tuỳ bút II (tuỳ bút, 1943),…</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2. Tác phẩm: </a:t>
            </a:r>
            <a:endParaRPr lang="en-US" sz="2000" b="1"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a. Thể loại: </a:t>
            </a:r>
            <a:r>
              <a:rPr lang="vi-VN" sz="2000" dirty="0" smtClean="0">
                <a:latin typeface="Times New Roman" pitchFamily="18" charset="0"/>
                <a:cs typeface="Times New Roman" pitchFamily="18" charset="0"/>
              </a:rPr>
              <a:t>Thể kí</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b. Xuất xứ:</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Bài văn “Cô Tô” là phần cuối của bài kí Cô Tô – tác phẩm ghi lại những ấn tượng về thiên nhiên, con người lao động ở vùng đảo Cô Tô mà nhà văn thu nhận được trong chuyến ra thăm đảo</a:t>
            </a:r>
            <a:endParaRPr lang="en-US" sz="20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09600"/>
            <a:ext cx="9144000" cy="5970865"/>
          </a:xfrm>
          <a:prstGeom prst="rect">
            <a:avLst/>
          </a:prstGeom>
          <a:noFill/>
        </p:spPr>
        <p:txBody>
          <a:bodyPr wrap="square" rtlCol="0">
            <a:spAutoFit/>
          </a:bodyPr>
          <a:lstStyle/>
          <a:p>
            <a:pPr algn="ctr"/>
            <a:r>
              <a:rPr lang="nl-NL" sz="2800" b="1" dirty="0" smtClean="0">
                <a:latin typeface="Times New Roman" pitchFamily="18" charset="0"/>
                <a:cs typeface="Times New Roman" pitchFamily="18" charset="0"/>
              </a:rPr>
              <a:t>Gợi ý trả lời:</a:t>
            </a:r>
            <a:endParaRPr lang="en-US" sz="2800" dirty="0" smtClean="0">
              <a:latin typeface="Times New Roman" pitchFamily="18" charset="0"/>
              <a:cs typeface="Times New Roman" pitchFamily="18" charset="0"/>
            </a:endParaRPr>
          </a:p>
          <a:p>
            <a:pPr algn="just"/>
            <a:r>
              <a:rPr lang="nl-NL" sz="2800" b="1" dirty="0" smtClean="0">
                <a:latin typeface="Times New Roman" pitchFamily="18" charset="0"/>
                <a:cs typeface="Times New Roman" pitchFamily="18" charset="0"/>
              </a:rPr>
              <a:t>Câu 1: </a:t>
            </a:r>
            <a:r>
              <a:rPr lang="nl-NL" sz="2800" dirty="0" smtClean="0">
                <a:latin typeface="Times New Roman" pitchFamily="18" charset="0"/>
                <a:cs typeface="Times New Roman" pitchFamily="18" charset="0"/>
              </a:rPr>
              <a:t>Kích thước của hang Én được thể hiện qua các số liệu: </a:t>
            </a:r>
            <a:endParaRPr lang="en-US" sz="2800" dirty="0" smtClean="0">
              <a:latin typeface="Times New Roman" pitchFamily="18" charset="0"/>
              <a:cs typeface="Times New Roman" pitchFamily="18" charset="0"/>
            </a:endParaRPr>
          </a:p>
          <a:p>
            <a:pPr algn="just"/>
            <a:r>
              <a:rPr lang="nl-NL" sz="2800" i="1" dirty="0" smtClean="0">
                <a:latin typeface="Times New Roman" pitchFamily="18" charset="0"/>
                <a:cs typeface="Times New Roman" pitchFamily="18" charset="0"/>
              </a:rPr>
              <a:t>- Nơi rộng nhất khoảng 110m</a:t>
            </a:r>
            <a:r>
              <a:rPr lang="nl-NL" sz="2800" i="1" baseline="30000" dirty="0" smtClean="0">
                <a:latin typeface="Times New Roman" pitchFamily="18" charset="0"/>
                <a:cs typeface="Times New Roman" pitchFamily="18" charset="0"/>
              </a:rPr>
              <a:t>2</a:t>
            </a:r>
            <a:r>
              <a:rPr lang="nl-NL" sz="2800" i="1" dirty="0" smtClean="0">
                <a:latin typeface="Times New Roman" pitchFamily="18" charset="0"/>
                <a:cs typeface="Times New Roman" pitchFamily="18" charset="0"/>
              </a:rPr>
              <a:t>, có thể chứa dược hàng trăm người;</a:t>
            </a:r>
            <a:endParaRPr lang="en-US" sz="2800" dirty="0" smtClean="0">
              <a:latin typeface="Times New Roman" pitchFamily="18" charset="0"/>
              <a:cs typeface="Times New Roman" pitchFamily="18" charset="0"/>
            </a:endParaRPr>
          </a:p>
          <a:p>
            <a:pPr algn="just"/>
            <a:r>
              <a:rPr lang="nl-NL" sz="2800" i="1" dirty="0" smtClean="0">
                <a:latin typeface="Times New Roman" pitchFamily="18" charset="0"/>
                <a:cs typeface="Times New Roman" pitchFamily="18" charset="0"/>
              </a:rPr>
              <a:t>- Nơi cao nhất tương đương với tòa nhà bốn mươi tầng (120m);</a:t>
            </a:r>
            <a:endParaRPr lang="en-US" sz="2800" dirty="0" smtClean="0">
              <a:latin typeface="Times New Roman" pitchFamily="18" charset="0"/>
              <a:cs typeface="Times New Roman" pitchFamily="18" charset="0"/>
            </a:endParaRPr>
          </a:p>
          <a:p>
            <a:pPr algn="just"/>
            <a:r>
              <a:rPr lang="nl-NL" sz="2800" dirty="0" smtClean="0">
                <a:latin typeface="Times New Roman" pitchFamily="18" charset="0"/>
                <a:cs typeface="Times New Roman" pitchFamily="18" charset="0"/>
              </a:rPr>
              <a:t>- sông ở hang chính len lỏi qua hang ngầm khoảng 4 km;</a:t>
            </a:r>
            <a:endParaRPr lang="en-US" sz="2800" dirty="0" smtClean="0">
              <a:latin typeface="Times New Roman" pitchFamily="18" charset="0"/>
              <a:cs typeface="Times New Roman" pitchFamily="18" charset="0"/>
            </a:endParaRPr>
          </a:p>
          <a:p>
            <a:pPr algn="just"/>
            <a:r>
              <a:rPr lang="nl-NL" sz="2800" dirty="0" smtClean="0">
                <a:latin typeface="Times New Roman" pitchFamily="18" charset="0"/>
                <a:cs typeface="Times New Roman" pitchFamily="18" charset="0"/>
              </a:rPr>
              <a:t>C</a:t>
            </a:r>
            <a:r>
              <a:rPr lang="nl-NL" sz="2800" b="1" dirty="0" smtClean="0">
                <a:latin typeface="Times New Roman" pitchFamily="18" charset="0"/>
                <a:cs typeface="Times New Roman" pitchFamily="18" charset="0"/>
              </a:rPr>
              <a:t>âu 2: </a:t>
            </a:r>
            <a:r>
              <a:rPr lang="nl-NL" sz="2800" dirty="0" smtClean="0">
                <a:latin typeface="Times New Roman" pitchFamily="18" charset="0"/>
                <a:cs typeface="Times New Roman" pitchFamily="18" charset="0"/>
              </a:rPr>
              <a:t>Dấu gạch ngang trong câu văn “</a:t>
            </a:r>
            <a:r>
              <a:rPr lang="nl-NL" sz="2800" i="1" dirty="0" smtClean="0">
                <a:latin typeface="Times New Roman" pitchFamily="18" charset="0"/>
                <a:cs typeface="Times New Roman" pitchFamily="18" charset="0"/>
              </a:rPr>
              <a:t>Cũng nghe kể rằng, trong bản người A-rem vẫn còn một vài người có bàn chân mỏng, ngón dẹt- dấu tích của bao nhiêu thế hệ leo vách đá, trần hang cao hàng trăm mét(9)”</a:t>
            </a:r>
            <a:endParaRPr lang="en-US" sz="2800" dirty="0" smtClean="0">
              <a:latin typeface="Times New Roman" pitchFamily="18" charset="0"/>
              <a:cs typeface="Times New Roman" pitchFamily="18" charset="0"/>
            </a:endParaRPr>
          </a:p>
          <a:p>
            <a:pPr algn="just">
              <a:buFontTx/>
              <a:buChar char="-"/>
            </a:pPr>
            <a:r>
              <a:rPr lang="nl-NL" sz="2800" dirty="0" smtClean="0">
                <a:latin typeface="Times New Roman" pitchFamily="18" charset="0"/>
                <a:cs typeface="Times New Roman" pitchFamily="18" charset="0"/>
              </a:rPr>
              <a:t>Dấu gạch ngang: đánh dấu thành phần phụ chú cho thành phần đứng trước nó là “bàn chân mỏng, ngón dẹt” </a:t>
            </a:r>
            <a:endParaRPr lang="en-US" sz="2800" dirty="0" smtClean="0">
              <a:latin typeface="Times New Roman" pitchFamily="18" charset="0"/>
              <a:cs typeface="Times New Roman" pitchFamily="18" charset="0"/>
            </a:endParaRPr>
          </a:p>
          <a:p>
            <a:pPr algn="just">
              <a:buFontTx/>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09600"/>
            <a:ext cx="9144000" cy="5539978"/>
          </a:xfrm>
          <a:prstGeom prst="rect">
            <a:avLst/>
          </a:prstGeom>
          <a:noFill/>
        </p:spPr>
        <p:txBody>
          <a:bodyPr wrap="square" rtlCol="0">
            <a:spAutoFit/>
          </a:bodyPr>
          <a:lstStyle/>
          <a:p>
            <a:pPr algn="just"/>
            <a:r>
              <a:rPr lang="nl-NL" sz="2400" b="1" dirty="0" smtClean="0">
                <a:latin typeface="Times New Roman" pitchFamily="18" charset="0"/>
                <a:cs typeface="Times New Roman" pitchFamily="18" charset="0"/>
              </a:rPr>
              <a:t>Câu 3:</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Hành trình về với tự nhiên vừa cho con người mở rộng tầm mắt, vừa là thử thách đối với sức khỏe, kĩ năng sinh tồn của con người</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 </a:t>
            </a:r>
            <a:r>
              <a:rPr lang="nl-NL" sz="2400" dirty="0" smtClean="0">
                <a:latin typeface="Times New Roman" pitchFamily="18" charset="0"/>
                <a:cs typeface="Times New Roman" pitchFamily="18" charset="0"/>
              </a:rPr>
              <a:t>Hành trình này đánh thức ở con người ý thức về việc bảo vệ môi trường thiên nhiên, cũng như các loài thực vật, động vật hoang dã.</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4:</a:t>
            </a:r>
            <a:r>
              <a:rPr lang="nl-NL" sz="2400" dirty="0" smtClean="0">
                <a:latin typeface="Times New Roman" pitchFamily="18" charset="0"/>
                <a:cs typeface="Times New Roman" pitchFamily="18" charset="0"/>
              </a:rPr>
              <a:t>Theo em, chúng ta cần có biện pháp để bảo vệ thực vật, động vật hoang dã là:</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 Tuyên truyền cho mọi người hiểu và tôn trọng, nâng cao ý thức bảo vệ thực vật, động vật hoang dã. Không sử dụng những sản phẩm từ động, thực vật hoang dã như mật gấu, áo lông thú...</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 Xử phạt thật nặng những người săn bắt, buôn bán, sử dụng thực </a:t>
            </a:r>
            <a:r>
              <a:rPr lang="nl-NL" sz="2400" dirty="0" smtClean="0">
                <a:latin typeface="Times New Roman" pitchFamily="18" charset="0"/>
                <a:cs typeface="Times New Roman" pitchFamily="18" charset="0"/>
              </a:rPr>
              <a:t>vật</a:t>
            </a:r>
            <a:r>
              <a:rPr lang="nl-NL" sz="2400" dirty="0" smtClean="0">
                <a:latin typeface="Times New Roman" pitchFamily="18" charset="0"/>
                <a:cs typeface="Times New Roman" pitchFamily="18" charset="0"/>
              </a:rPr>
              <a:t>, </a:t>
            </a:r>
            <a:r>
              <a:rPr lang="nl-NL" sz="2400" dirty="0" smtClean="0">
                <a:latin typeface="Times New Roman" pitchFamily="18" charset="0"/>
                <a:cs typeface="Times New Roman" pitchFamily="18" charset="0"/>
              </a:rPr>
              <a:t>động vật hoang dã.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 Sống gần gũi với thiên nhiên, có ý thức bảo vệ môi trường, trồng và chăm sóc cây xanh.</a:t>
            </a:r>
            <a:endParaRPr lang="en-US" sz="2400"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09600"/>
            <a:ext cx="9144000" cy="5632311"/>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PHIẾU HỌC TẬP SỐ 2</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Đọc đoạn trích sau và thực hiện các yêu cầu:</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a:t>
            </a:r>
            <a:r>
              <a:rPr lang="nl-NL" sz="2000" i="1" dirty="0" smtClean="0">
                <a:latin typeface="Times New Roman" pitchFamily="18" charset="0"/>
                <a:cs typeface="Times New Roman" pitchFamily="18" charset="0"/>
              </a:rPr>
              <a:t>[…] Đã đến đêm hai mươi bốn tháng chạp tây rồi. Em gái tôi vẫn nhởn nhơ chơi đùa. Nó hí hửng săn đón tụi bạn học cũ để hỏi tiền chúng ăn quà chịu của nó và mua thêm ít hoa quả như bưởi, khế, hột sắn để sáng mai ra cổng trường bà Sờ ngay bên cạnh nhà bán tranh với tụi hàng quà. Cô tôi đi đánh chắn vắng. Bà tôi ở nhà nhưng không thèm hỏi gọi đến tôi. Mười giờ hơn, tôi lẳng lặng ra đi, vận áo chùng thâm, đầu trần, chân không. […]. Mặc có bộ quần áo chúc bâu mỏng và chiếc áo chùng thâm đã toạc vai, tôi thấy khí lạnh thấm vào da thịt càng tê buốt, và mỗi lần gió đông như ngọn roi quất nhanh qua mặt, tôi tưởng như hai gò má bị một lưỡi dao sắc cứa dài. Đi lại mãi, hơn mười vòng chung quanh nhà thờ rồi, và len lỏi bao nhiêu lượt vào các đám đông, hai ống chân tôi đã mỏi rời. </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a:t>
            </a:r>
            <a:r>
              <a:rPr lang="nl-NL" sz="2000" i="1" dirty="0" smtClean="0">
                <a:latin typeface="Times New Roman" pitchFamily="18" charset="0"/>
                <a:cs typeface="Times New Roman" pitchFamily="18" charset="0"/>
              </a:rPr>
              <a:t>(Trích chương 5-Đêm Noen, Những ngày thơ ấu, Nguyên Hồng)</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1</a:t>
            </a:r>
            <a:r>
              <a:rPr lang="nl-NL" sz="2000" dirty="0" smtClean="0">
                <a:latin typeface="Times New Roman" pitchFamily="18" charset="0"/>
                <a:cs typeface="Times New Roman" pitchFamily="18" charset="0"/>
              </a:rPr>
              <a:t>. Xác định các phương thức biểu đạt trong đoạn trích.</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2.</a:t>
            </a:r>
            <a:r>
              <a:rPr lang="nl-NL" sz="2000" dirty="0" smtClean="0">
                <a:latin typeface="Times New Roman" pitchFamily="18" charset="0"/>
                <a:cs typeface="Times New Roman" pitchFamily="18" charset="0"/>
              </a:rPr>
              <a:t> Tìm những chi tiết miêu tả ngoại hình của nhân vật “tôi” trong đêm Noen. </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3.</a:t>
            </a:r>
            <a:r>
              <a:rPr lang="nl-NL" sz="2000" dirty="0" smtClean="0">
                <a:latin typeface="Times New Roman" pitchFamily="18" charset="0"/>
                <a:cs typeface="Times New Roman" pitchFamily="18" charset="0"/>
              </a:rPr>
              <a:t> Em hiểu gì về tâm trạng của nhân vật tôi trong đêm Noen đó?</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4.</a:t>
            </a:r>
            <a:r>
              <a:rPr lang="nl-NL" sz="2000" dirty="0" smtClean="0">
                <a:latin typeface="Times New Roman" pitchFamily="18" charset="0"/>
                <a:cs typeface="Times New Roman" pitchFamily="18" charset="0"/>
              </a:rPr>
              <a:t> Theo em, ở tuổi đi học, trẻ em cần những gì ?</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09600"/>
            <a:ext cx="9144000" cy="5324535"/>
          </a:xfrm>
          <a:prstGeom prst="rect">
            <a:avLst/>
          </a:prstGeom>
          <a:noFill/>
        </p:spPr>
        <p:txBody>
          <a:bodyPr wrap="square" rtlCol="0">
            <a:spAutoFit/>
          </a:bodyPr>
          <a:lstStyle/>
          <a:p>
            <a:pPr algn="ctr"/>
            <a:r>
              <a:rPr lang="nl-NL" sz="2000" b="1" dirty="0" smtClean="0">
                <a:latin typeface="Times New Roman" pitchFamily="18" charset="0"/>
                <a:cs typeface="Times New Roman" pitchFamily="18" charset="0"/>
              </a:rPr>
              <a:t>Gợi ý trả lời</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1</a:t>
            </a:r>
            <a:r>
              <a:rPr lang="nl-NL" sz="2000" dirty="0" smtClean="0">
                <a:latin typeface="Times New Roman" pitchFamily="18" charset="0"/>
                <a:cs typeface="Times New Roman" pitchFamily="18" charset="0"/>
              </a:rPr>
              <a:t>: Các phương thức biểu đạt: Tự sự, miêu tả, biểu cảm.</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2</a:t>
            </a:r>
            <a:r>
              <a:rPr lang="nl-NL" sz="2000" dirty="0" smtClean="0">
                <a:latin typeface="Times New Roman" pitchFamily="18" charset="0"/>
                <a:cs typeface="Times New Roman" pitchFamily="18" charset="0"/>
              </a:rPr>
              <a:t>: Những chi tiết miêu tả ngoại hình của nhân vật “tôi” trong đêm Noen:</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V</a:t>
            </a:r>
            <a:r>
              <a:rPr lang="nl-NL" sz="2000" i="1" dirty="0" smtClean="0">
                <a:latin typeface="Times New Roman" pitchFamily="18" charset="0"/>
                <a:cs typeface="Times New Roman" pitchFamily="18" charset="0"/>
              </a:rPr>
              <a:t>ận áo chùng thâm, đầu trần, chân không</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 Mặc có bộ quần áo chúc bâu mỏng và chiếc áo chùng thâm đã toạc vai, khí lạnh thấm vào da thịt càng tê buốt, và mỗi lần gió đông như ngọn roi quất nhanh qua mặt, hai gò má như bị một lưỡi dao sắc cứa dài. </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3: </a:t>
            </a:r>
            <a:r>
              <a:rPr lang="nl-NL" sz="2000" dirty="0" smtClean="0">
                <a:latin typeface="Times New Roman" pitchFamily="18" charset="0"/>
                <a:cs typeface="Times New Roman" pitchFamily="18" charset="0"/>
              </a:rPr>
              <a:t>Tâm trạng của nhân vật “tôi” trong đếm Noen: thấy lạc lõng, cô đơn trong bầu không khí đông đúc, giàu sang của bào người dự lễ; cảm thấy tủi hổ, cay đắng về thân phận của mình.</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4: </a:t>
            </a:r>
            <a:r>
              <a:rPr lang="nl-NL" sz="2000" dirty="0" smtClean="0">
                <a:latin typeface="Times New Roman" pitchFamily="18" charset="0"/>
                <a:cs typeface="Times New Roman" pitchFamily="18" charset="0"/>
              </a:rPr>
              <a:t>HS đưa được ra ý kiến riêng, phù hợp là được.</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Có thể nêu: Ở tuổi cắp sách đến trường, em nghĩ tuổi thơ cần được:</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Sống trong tình yêu thương, chăm sóc, che chở của người thân, cần một gia đình đúng nghĩa.</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Cần được vui chơi, nô đùa, được đến trường học hành.</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Cần được quan tâm chăm sóc về vật chất và tinh thần.</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533400"/>
            <a:ext cx="9144000" cy="6617196"/>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PHIẾU HỌC TẬP SỐ 3</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Đọc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trích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thực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yêu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cầu</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fontAlgn="base"/>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Mùa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năm</a:t>
            </a:r>
            <a:r>
              <a:rPr lang="en-US" sz="2400" i="1" dirty="0" smtClean="0">
                <a:latin typeface="Times New Roman" pitchFamily="18" charset="0"/>
                <a:cs typeface="Times New Roman" pitchFamily="18" charset="0"/>
              </a:rPr>
              <a:t> 1914, </a:t>
            </a:r>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học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lớp</a:t>
            </a:r>
            <a:r>
              <a:rPr lang="en-US" sz="2400" i="1" dirty="0" smtClean="0">
                <a:latin typeface="Times New Roman" pitchFamily="18" charset="0"/>
                <a:cs typeface="Times New Roman" pitchFamily="18" charset="0"/>
              </a:rPr>
              <a:t> 2,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cuộc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biểu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diễn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máy</a:t>
            </a:r>
            <a:r>
              <a:rPr lang="en-US" sz="2400" i="1" dirty="0" smtClean="0">
                <a:latin typeface="Times New Roman" pitchFamily="18" charset="0"/>
                <a:cs typeface="Times New Roman" pitchFamily="18" charset="0"/>
              </a:rPr>
              <a:t> bay ở </a:t>
            </a:r>
            <a:r>
              <a:rPr lang="en-US" sz="2400" i="1" dirty="0" err="1" smtClean="0">
                <a:latin typeface="Times New Roman" pitchFamily="18" charset="0"/>
                <a:cs typeface="Times New Roman" pitchFamily="18" charset="0"/>
              </a:rPr>
              <a:t>Liên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đội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Bộ</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binh</a:t>
            </a:r>
            <a:r>
              <a:rPr lang="en-US" sz="2400" i="1" dirty="0" smtClean="0">
                <a:latin typeface="Times New Roman" pitchFamily="18" charset="0"/>
                <a:cs typeface="Times New Roman" pitchFamily="18" charset="0"/>
              </a:rPr>
              <a:t> Ha-ma-</a:t>
            </a:r>
            <a:r>
              <a:rPr lang="en-US" sz="2400" i="1" dirty="0" err="1" smtClean="0">
                <a:latin typeface="Times New Roman" pitchFamily="18" charset="0"/>
                <a:cs typeface="Times New Roman" pitchFamily="18" charset="0"/>
              </a:rPr>
              <a:t>mát</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su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khoảng</a:t>
            </a:r>
            <a:r>
              <a:rPr lang="en-US" sz="2400" i="1" dirty="0" smtClean="0">
                <a:latin typeface="Times New Roman" pitchFamily="18" charset="0"/>
                <a:cs typeface="Times New Roman" pitchFamily="18" charset="0"/>
              </a:rPr>
              <a:t> 20 </a:t>
            </a:r>
            <a:r>
              <a:rPr lang="en-US" sz="2400" i="1" dirty="0" err="1" smtClean="0">
                <a:latin typeface="Times New Roman" pitchFamily="18" charset="0"/>
                <a:cs typeface="Times New Roman" pitchFamily="18" charset="0"/>
              </a:rPr>
              <a:t>ki-lô-mét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Từ</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chỉ</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máy</a:t>
            </a:r>
            <a:r>
              <a:rPr lang="en-US" sz="2400" i="1" dirty="0" smtClean="0">
                <a:latin typeface="Times New Roman" pitchFamily="18" charset="0"/>
                <a:cs typeface="Times New Roman" pitchFamily="18" charset="0"/>
              </a:rPr>
              <a:t> bay qua </a:t>
            </a:r>
            <a:r>
              <a:rPr lang="en-US" sz="2400" i="1" dirty="0" err="1" smtClean="0">
                <a:latin typeface="Times New Roman" pitchFamily="18" charset="0"/>
                <a:cs typeface="Times New Roman" pitchFamily="18" charset="0"/>
              </a:rPr>
              <a:t>hình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vẽ</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chưa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tận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xin</a:t>
            </a:r>
            <a:r>
              <a:rPr lang="en-US" sz="2400" i="1" dirty="0" smtClean="0">
                <a:latin typeface="Times New Roman" pitchFamily="18" charset="0"/>
                <a:cs typeface="Times New Roman" pitchFamily="18" charset="0"/>
              </a:rPr>
              <a:t>, cha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phép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chọn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lúc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ý,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lén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lấy</a:t>
            </a:r>
            <a:r>
              <a:rPr lang="en-US" sz="2400" i="1" dirty="0" smtClean="0">
                <a:latin typeface="Times New Roman" pitchFamily="18" charset="0"/>
                <a:cs typeface="Times New Roman" pitchFamily="18" charset="0"/>
              </a:rPr>
              <a:t> 2 </a:t>
            </a:r>
            <a:r>
              <a:rPr lang="en-US" sz="2400" i="1" dirty="0" err="1" smtClean="0">
                <a:latin typeface="Times New Roman" pitchFamily="18" charset="0"/>
                <a:cs typeface="Times New Roman" pitchFamily="18" charset="0"/>
              </a:rPr>
              <a:t>xu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lộ</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phí</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bộ</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thản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lén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đạp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cha </a:t>
            </a:r>
            <a:r>
              <a:rPr lang="en-US" sz="2400" i="1" dirty="0" err="1" smtClean="0">
                <a:latin typeface="Times New Roman" pitchFamily="18" charset="0"/>
                <a:cs typeface="Times New Roman" pitchFamily="18" charset="0"/>
              </a:rPr>
              <a:t>đạp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Ha-ma-</a:t>
            </a:r>
            <a:r>
              <a:rPr lang="en-US" sz="2400" i="1" dirty="0" err="1" smtClean="0">
                <a:latin typeface="Times New Roman" pitchFamily="18" charset="0"/>
                <a:cs typeface="Times New Roman" pitchFamily="18" charset="0"/>
              </a:rPr>
              <a:t>mát</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su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trốn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học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cậu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học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lớp</a:t>
            </a:r>
            <a:r>
              <a:rPr lang="en-US" sz="2400" i="1" dirty="0" smtClean="0">
                <a:latin typeface="Times New Roman" pitchFamily="18" charset="0"/>
                <a:cs typeface="Times New Roman" pitchFamily="18" charset="0"/>
              </a:rPr>
              <a:t> 2 </a:t>
            </a:r>
            <a:r>
              <a:rPr lang="en-US" sz="2400" i="1" dirty="0" err="1" smtClean="0">
                <a:latin typeface="Times New Roman" pitchFamily="18" charset="0"/>
                <a:cs typeface="Times New Roman" pitchFamily="18" charset="0"/>
              </a:rPr>
              <a:t>thì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đạp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lớn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quá</a:t>
            </a:r>
            <a:r>
              <a:rPr lang="en-US" sz="2400" i="1" dirty="0" smtClean="0">
                <a:latin typeface="Times New Roman" pitchFamily="18" charset="0"/>
                <a:cs typeface="Times New Roman" pitchFamily="18" charset="0"/>
              </a:rPr>
              <a:t> to,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yên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thòng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chân</a:t>
            </a:r>
            <a:r>
              <a:rPr lang="en-US" sz="2400" i="1" dirty="0" smtClean="0">
                <a:latin typeface="Times New Roman" pitchFamily="18" charset="0"/>
                <a:cs typeface="Times New Roman" pitchFamily="18" charset="0"/>
              </a:rPr>
              <a:t> qua </a:t>
            </a:r>
            <a:r>
              <a:rPr lang="en-US" sz="2400" i="1" dirty="0" err="1" smtClean="0">
                <a:latin typeface="Times New Roman" pitchFamily="18" charset="0"/>
                <a:cs typeface="Times New Roman" pitchFamily="18" charset="0"/>
              </a:rPr>
              <a:t>khung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hình</a:t>
            </a:r>
            <a:r>
              <a:rPr lang="en-US" sz="2400" i="1" dirty="0" smtClean="0">
                <a:latin typeface="Times New Roman" pitchFamily="18" charset="0"/>
                <a:cs typeface="Times New Roman" pitchFamily="18" charset="0"/>
              </a:rPr>
              <a:t> tam </a:t>
            </a:r>
            <a:r>
              <a:rPr lang="en-US" sz="2400" i="1" dirty="0" err="1" smtClean="0">
                <a:latin typeface="Times New Roman" pitchFamily="18" charset="0"/>
                <a:cs typeface="Times New Roman" pitchFamily="18" charset="0"/>
              </a:rPr>
              <a:t>giác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tục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đạp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nghỉ</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nhìn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doanh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đội</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phía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đập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ngừng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i="1" dirty="0" err="1" smtClean="0">
                <a:latin typeface="Times New Roman" pitchFamily="18" charset="0"/>
                <a:cs typeface="Times New Roman" pitchFamily="18" charset="0"/>
              </a:rPr>
              <a:t>Nhưng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mừng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chỉ</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chốc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lát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huấn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luyện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đội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kín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10 </a:t>
            </a:r>
            <a:r>
              <a:rPr lang="en-US" sz="2400" i="1" dirty="0" err="1" smtClean="0">
                <a:latin typeface="Times New Roman" pitchFamily="18" charset="0"/>
                <a:cs typeface="Times New Roman" pitchFamily="18" charset="0"/>
              </a:rPr>
              <a:t>xu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túi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chỉ</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2 </a:t>
            </a:r>
            <a:r>
              <a:rPr lang="en-US" sz="2400" i="1" dirty="0" err="1" smtClean="0">
                <a:latin typeface="Times New Roman" pitchFamily="18" charset="0"/>
                <a:cs typeface="Times New Roman" pitchFamily="18" charset="0"/>
              </a:rPr>
              <a:t>xu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lẽ</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ôm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đạp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nhìn</a:t>
            </a:r>
            <a:r>
              <a:rPr lang="en-US" sz="2400" i="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fontAlgn="base"/>
            <a:r>
              <a:rPr lang="en-US" sz="2400" i="1"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304800"/>
            <a:ext cx="9144000" cy="6863417"/>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PHIẾU HỌC TẬP SỐ 3</a:t>
            </a:r>
            <a:endParaRPr lang="en-US" sz="2000" dirty="0" smtClean="0">
              <a:latin typeface="Times New Roman" pitchFamily="18" charset="0"/>
              <a:cs typeface="Times New Roman" pitchFamily="18" charset="0"/>
            </a:endParaRPr>
          </a:p>
          <a:p>
            <a:pPr algn="just"/>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thế</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nhìn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lớn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lập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tức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phóc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nhìn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bẻ</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nguỵ</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trang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dưới</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fontAlgn="base"/>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thoả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nguyện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mình</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trên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tuy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tầm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nhìn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chút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đầu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máy</a:t>
            </a:r>
            <a:r>
              <a:rPr lang="en-US" sz="2400" i="1" dirty="0" smtClean="0">
                <a:latin typeface="Times New Roman" pitchFamily="18" charset="0"/>
                <a:cs typeface="Times New Roman" pitchFamily="18" charset="0"/>
              </a:rPr>
              <a:t> bay </a:t>
            </a:r>
            <a:r>
              <a:rPr lang="en-US" sz="2400" i="1" dirty="0" err="1" smtClean="0">
                <a:latin typeface="Times New Roman" pitchFamily="18" charset="0"/>
                <a:cs typeface="Times New Roman" pitchFamily="18" charset="0"/>
              </a:rPr>
              <a:t>thật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vô</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cảm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chiếc</a:t>
            </a:r>
            <a:r>
              <a:rPr lang="en-US" sz="2400" i="1" dirty="0" smtClean="0">
                <a:latin typeface="Times New Roman" pitchFamily="18" charset="0"/>
                <a:cs typeface="Times New Roman" pitchFamily="18" charset="0"/>
              </a:rPr>
              <a:t> Nin </a:t>
            </a:r>
            <a:r>
              <a:rPr lang="en-US" sz="2400" i="1" dirty="0" err="1" smtClean="0">
                <a:latin typeface="Times New Roman" pitchFamily="18" charset="0"/>
                <a:cs typeface="Times New Roman" pitchFamily="18" charset="0"/>
              </a:rPr>
              <a:t>Xmít</a:t>
            </a:r>
            <a:r>
              <a:rPr lang="en-US" sz="2400" i="1" dirty="0" smtClean="0">
                <a:latin typeface="Times New Roman" pitchFamily="18" charset="0"/>
                <a:cs typeface="Times New Roman" pitchFamily="18" charset="0"/>
              </a:rPr>
              <a:t> (Neil Smith) bay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đường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việc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thòng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chân</a:t>
            </a:r>
            <a:r>
              <a:rPr lang="en-US" sz="2400" i="1" dirty="0" smtClean="0">
                <a:latin typeface="Times New Roman" pitchFamily="18" charset="0"/>
                <a:cs typeface="Times New Roman" pitchFamily="18" charset="0"/>
              </a:rPr>
              <a:t> qua </a:t>
            </a:r>
            <a:r>
              <a:rPr lang="en-US" sz="2400" i="1" dirty="0" err="1" smtClean="0">
                <a:latin typeface="Times New Roman" pitchFamily="18" charset="0"/>
                <a:cs typeface="Times New Roman" pitchFamily="18" charset="0"/>
              </a:rPr>
              <a:t>khung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đạp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thật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còn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mệt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ảnh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phi </a:t>
            </a:r>
            <a:r>
              <a:rPr lang="en-US" sz="2400" i="1" dirty="0" err="1" smtClean="0">
                <a:latin typeface="Times New Roman" pitchFamily="18" charset="0"/>
                <a:cs typeface="Times New Roman" pitchFamily="18" charset="0"/>
              </a:rPr>
              <a:t>công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chiếc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máy</a:t>
            </a:r>
            <a:r>
              <a:rPr lang="en-US" sz="2400" i="1" dirty="0" smtClean="0">
                <a:latin typeface="Times New Roman" pitchFamily="18" charset="0"/>
                <a:cs typeface="Times New Roman" pitchFamily="18" charset="0"/>
              </a:rPr>
              <a:t> bay Nin </a:t>
            </a:r>
            <a:r>
              <a:rPr lang="en-US" sz="2400" i="1" dirty="0" err="1" smtClean="0">
                <a:latin typeface="Times New Roman" pitchFamily="18" charset="0"/>
                <a:cs typeface="Times New Roman" pitchFamily="18" charset="0"/>
              </a:rPr>
              <a:t>Xmít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lật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kính</a:t>
            </a:r>
            <a:r>
              <a:rPr lang="en-US" sz="2400" i="1" dirty="0" smtClean="0">
                <a:latin typeface="Times New Roman" pitchFamily="18" charset="0"/>
                <a:cs typeface="Times New Roman" pitchFamily="18" charset="0"/>
              </a:rPr>
              <a:t> bay </a:t>
            </a:r>
            <a:r>
              <a:rPr lang="en-US" sz="2400" i="1" dirty="0" err="1" smtClean="0">
                <a:latin typeface="Times New Roman" pitchFamily="18" charset="0"/>
                <a:cs typeface="Times New Roman" pitchFamily="18" charset="0"/>
              </a:rPr>
              <a:t>trông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thật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Ấn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tượng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lí</a:t>
            </a:r>
            <a:r>
              <a:rPr lang="en-US" sz="2400" i="1" dirty="0" smtClean="0">
                <a:latin typeface="Times New Roman" pitchFamily="18" charset="0"/>
                <a:cs typeface="Times New Roman" pitchFamily="18" charset="0"/>
              </a:rPr>
              <a:t> do </a:t>
            </a:r>
            <a:r>
              <a:rPr lang="en-US" sz="2400" i="1" dirty="0" err="1" smtClean="0">
                <a:latin typeface="Times New Roman" pitchFamily="18" charset="0"/>
                <a:cs typeface="Times New Roman" pitchFamily="18" charset="0"/>
              </a:rPr>
              <a:t>tại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thường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đội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học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trò</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pt-BR" sz="2000" i="1" dirty="0" smtClean="0">
                <a:latin typeface="Times New Roman" pitchFamily="18" charset="0"/>
                <a:cs typeface="Times New Roman" pitchFamily="18" charset="0"/>
              </a:rPr>
              <a:t>(Thời thơ ấu của Honda- </a:t>
            </a:r>
            <a:r>
              <a:rPr lang="pt-BR" sz="2000" dirty="0" smtClean="0">
                <a:latin typeface="Times New Roman" pitchFamily="18" charset="0"/>
                <a:cs typeface="Times New Roman" pitchFamily="18" charset="0"/>
              </a:rPr>
              <a:t>Hon-đa-sô-i-chi-ro)</a:t>
            </a:r>
            <a:endParaRPr lang="en-US" sz="20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Câu 1</a:t>
            </a:r>
            <a:r>
              <a:rPr lang="pt-BR" sz="2400" dirty="0" smtClean="0">
                <a:latin typeface="Times New Roman" pitchFamily="18" charset="0"/>
                <a:cs typeface="Times New Roman" pitchFamily="18" charset="0"/>
              </a:rPr>
              <a:t>. Xác định phương thức biểu đạt chính của đoạn trích.</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Câu 2. </a:t>
            </a:r>
            <a:r>
              <a:rPr lang="pt-BR" sz="2400" dirty="0" smtClean="0">
                <a:latin typeface="Times New Roman" pitchFamily="18" charset="0"/>
                <a:cs typeface="Times New Roman" pitchFamily="18" charset="0"/>
              </a:rPr>
              <a:t>Chỉ ra những từ mượn có trong đoạn trích.</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Câu 3. </a:t>
            </a:r>
            <a:r>
              <a:rPr lang="pt-BR" sz="2400" dirty="0" smtClean="0">
                <a:latin typeface="Times New Roman" pitchFamily="18" charset="0"/>
                <a:cs typeface="Times New Roman" pitchFamily="18" charset="0"/>
              </a:rPr>
              <a:t>Cậu bé Honda đã làm những gì để được xem biểu diễn máy bay? Qua những việc làm đó, em thấy cậu bé Honda là người như thế nào?</a:t>
            </a:r>
            <a:endParaRPr lang="en-US" sz="24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 4.</a:t>
            </a:r>
            <a:r>
              <a:rPr lang="pt-BR" sz="2000" dirty="0" smtClean="0">
                <a:latin typeface="Times New Roman" pitchFamily="18" charset="0"/>
                <a:cs typeface="Times New Roman" pitchFamily="18" charset="0"/>
              </a:rPr>
              <a:t>Theo em, cần làm gì để biến ước mơ thời thơ ấu trở thành hiện thực?</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a:t>
            </a:r>
            <a:r>
              <a:rPr lang="vi-VN" sz="2000" b="1" dirty="0" smtClean="0">
                <a:solidFill>
                  <a:srgbClr val="FF0000"/>
                </a:solidFill>
                <a:latin typeface="Times New Roman" pitchFamily="18" charset="0"/>
                <a:cs typeface="Times New Roman" pitchFamily="18" charset="0"/>
              </a:rPr>
              <a:t> ÔN TẬP VĂN BẢN: HANG ÉN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09600"/>
            <a:ext cx="9144000" cy="6340197"/>
          </a:xfrm>
          <a:prstGeom prst="rect">
            <a:avLst/>
          </a:prstGeom>
          <a:noFill/>
        </p:spPr>
        <p:txBody>
          <a:bodyPr wrap="square" rtlCol="0">
            <a:spAutoFit/>
          </a:bodyPr>
          <a:lstStyle/>
          <a:p>
            <a:pPr algn="ctr"/>
            <a:r>
              <a:rPr lang="pt-BR" b="1" dirty="0" smtClean="0">
                <a:latin typeface="Times New Roman" pitchFamily="18" charset="0"/>
                <a:cs typeface="Times New Roman" pitchFamily="18" charset="0"/>
              </a:rPr>
              <a:t>Gợi ý trả lời</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Câu 1: </a:t>
            </a:r>
            <a:r>
              <a:rPr lang="pt-BR" dirty="0" smtClean="0">
                <a:latin typeface="Times New Roman" pitchFamily="18" charset="0"/>
                <a:cs typeface="Times New Roman" pitchFamily="18" charset="0"/>
              </a:rPr>
              <a:t>Phương thức biểu đạt chính: tự sự</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Câu 2</a:t>
            </a:r>
            <a:r>
              <a:rPr lang="pt-BR" dirty="0" smtClean="0">
                <a:latin typeface="Times New Roman" pitchFamily="18" charset="0"/>
                <a:cs typeface="Times New Roman" pitchFamily="18" charset="0"/>
              </a:rPr>
              <a:t>: Những từ mượn có trong đoạn trích: </a:t>
            </a:r>
            <a:r>
              <a:rPr lang="pt-BR" b="1" dirty="0" smtClean="0">
                <a:latin typeface="Times New Roman" pitchFamily="18" charset="0"/>
                <a:cs typeface="Times New Roman" pitchFamily="18" charset="0"/>
              </a:rPr>
              <a:t>ki-lô-mét</a:t>
            </a:r>
            <a:r>
              <a:rPr lang="pt-BR" dirty="0" smtClean="0">
                <a:latin typeface="Times New Roman" pitchFamily="18" charset="0"/>
                <a:cs typeface="Times New Roman" pitchFamily="18" charset="0"/>
              </a:rPr>
              <a:t> (từ mượn tiếng Anh: kilometer); </a:t>
            </a:r>
            <a:r>
              <a:rPr lang="pt-BR" b="1" dirty="0" smtClean="0">
                <a:latin typeface="Times New Roman" pitchFamily="18" charset="0"/>
                <a:cs typeface="Times New Roman" pitchFamily="18" charset="0"/>
              </a:rPr>
              <a:t>xu</a:t>
            </a:r>
            <a:r>
              <a:rPr lang="pt-BR" dirty="0" smtClean="0">
                <a:latin typeface="Times New Roman" pitchFamily="18" charset="0"/>
                <a:cs typeface="Times New Roman" pitchFamily="18" charset="0"/>
              </a:rPr>
              <a:t> (từ mượn tiếng Anh: cent)</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Câu 3: </a:t>
            </a:r>
            <a:endParaRPr lang="en-US" dirty="0" smtClean="0">
              <a:latin typeface="Times New Roman" pitchFamily="18" charset="0"/>
              <a:cs typeface="Times New Roman" pitchFamily="18" charset="0"/>
            </a:endParaRPr>
          </a:p>
          <a:p>
            <a:pPr algn="just"/>
            <a:r>
              <a:rPr lang="pt-BR" dirty="0" smtClean="0">
                <a:latin typeface="Times New Roman" pitchFamily="18" charset="0"/>
                <a:cs typeface="Times New Roman" pitchFamily="18" charset="0"/>
              </a:rPr>
              <a:t>- Để được xem biểu diễn bằng máy bay, cậu bé Honđa đã làm rất nhiều việc:</a:t>
            </a:r>
            <a:endParaRPr lang="en-US" dirty="0" smtClean="0">
              <a:latin typeface="Times New Roman" pitchFamily="18" charset="0"/>
              <a:cs typeface="Times New Roman" pitchFamily="18" charset="0"/>
            </a:endParaRPr>
          </a:p>
          <a:p>
            <a:pPr algn="just"/>
            <a:r>
              <a:rPr lang="pt-BR" dirty="0" smtClean="0">
                <a:latin typeface="Times New Roman" pitchFamily="18" charset="0"/>
                <a:cs typeface="Times New Roman" pitchFamily="18" charset="0"/>
              </a:rPr>
              <a:t>+ Biết rằng bố mẹ không cho đi nên đã lén lấy 2 xu để làm tiền lộ phí, trốn học để đi xem.</a:t>
            </a:r>
            <a:endParaRPr lang="en-US" dirty="0" smtClean="0">
              <a:latin typeface="Times New Roman" pitchFamily="18" charset="0"/>
              <a:cs typeface="Times New Roman" pitchFamily="18" charset="0"/>
            </a:endParaRPr>
          </a:p>
          <a:p>
            <a:pPr algn="just"/>
            <a:r>
              <a:rPr lang="pt-BR" dirty="0" smtClean="0">
                <a:latin typeface="Times New Roman" pitchFamily="18" charset="0"/>
                <a:cs typeface="Times New Roman" pitchFamily="18" charset="0"/>
              </a:rPr>
              <a:t>+ Tự mình vượt quãng đường 20 ki –lô-mét bằng xe đạp của người lớn đến nơi xem biểu diễn mặc cho việc đạp xe đạp rất khó khăn khi phải thòng chân qua khung hình tam giác.</a:t>
            </a:r>
            <a:endParaRPr lang="en-US" dirty="0" smtClean="0">
              <a:latin typeface="Times New Roman" pitchFamily="18" charset="0"/>
              <a:cs typeface="Times New Roman" pitchFamily="18" charset="0"/>
            </a:endParaRPr>
          </a:p>
          <a:p>
            <a:pPr algn="just"/>
            <a:r>
              <a:rPr lang="pt-BR" dirty="0" smtClean="0">
                <a:latin typeface="Times New Roman" pitchFamily="18" charset="0"/>
                <a:cs typeface="Times New Roman" pitchFamily="18" charset="0"/>
              </a:rPr>
              <a:t>+ Khi đến nơi, không đủ tiền mua vé vào xem, cậu bé Honda đã trèo lên ngọn cây thông để có thế quan sát máy bay cất cánh. </a:t>
            </a:r>
            <a:endParaRPr lang="en-US" dirty="0" smtClean="0">
              <a:latin typeface="Times New Roman" pitchFamily="18" charset="0"/>
              <a:cs typeface="Times New Roman" pitchFamily="18" charset="0"/>
            </a:endParaRPr>
          </a:p>
          <a:p>
            <a:pPr algn="just"/>
            <a:r>
              <a:rPr lang="pt-BR" dirty="0" smtClean="0">
                <a:latin typeface="Times New Roman" pitchFamily="18" charset="0"/>
                <a:cs typeface="Times New Roman" pitchFamily="18" charset="0"/>
              </a:rPr>
              <a:t>- Qua những việc làm trên, ta có thể thấy chú bé Honda là một </a:t>
            </a:r>
            <a:r>
              <a:rPr lang="vi-VN" dirty="0" smtClean="0">
                <a:latin typeface="Times New Roman" pitchFamily="18" charset="0"/>
                <a:cs typeface="Times New Roman" pitchFamily="18" charset="0"/>
              </a:rPr>
              <a:t>cậu bé có </a:t>
            </a:r>
            <a:r>
              <a:rPr lang="pt-BR" dirty="0" smtClean="0">
                <a:latin typeface="Times New Roman" pitchFamily="18" charset="0"/>
                <a:cs typeface="Times New Roman" pitchFamily="18" charset="0"/>
              </a:rPr>
              <a:t>niềm say mê mãnh liệt với máy móc, có </a:t>
            </a:r>
            <a:r>
              <a:rPr lang="vi-VN" dirty="0" smtClean="0">
                <a:latin typeface="Times New Roman" pitchFamily="18" charset="0"/>
                <a:cs typeface="Times New Roman" pitchFamily="18" charset="0"/>
              </a:rPr>
              <a:t>ước mơ, có nỗ lực và không chịu khuất phục hoàn cảnh</a:t>
            </a:r>
            <a:r>
              <a:rPr lang="pt-BR" dirty="0" smtClean="0">
                <a:latin typeface="Times New Roman" pitchFamily="18" charset="0"/>
                <a:cs typeface="Times New Roman" pitchFamily="18" charset="0"/>
              </a:rPr>
              <a:t> để thực hiện bằng được khát khao  của mình. Ngoài ra, Honda cũng là cậu bé tự lập và rất nhanh trí. </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Câu 4: </a:t>
            </a:r>
            <a:r>
              <a:rPr lang="pt-BR" dirty="0" smtClean="0">
                <a:latin typeface="Times New Roman" pitchFamily="18" charset="0"/>
                <a:cs typeface="Times New Roman" pitchFamily="18" charset="0"/>
              </a:rPr>
              <a:t>HS bày tỏ suy nghĩ của mình.</a:t>
            </a:r>
            <a:endParaRPr lang="en-US" dirty="0" smtClean="0">
              <a:latin typeface="Times New Roman" pitchFamily="18" charset="0"/>
              <a:cs typeface="Times New Roman" pitchFamily="18" charset="0"/>
            </a:endParaRPr>
          </a:p>
          <a:p>
            <a:pPr algn="just"/>
            <a:r>
              <a:rPr lang="pt-BR" dirty="0" smtClean="0">
                <a:latin typeface="Times New Roman" pitchFamily="18" charset="0"/>
                <a:cs typeface="Times New Roman" pitchFamily="18" charset="0"/>
              </a:rPr>
              <a:t>Có thể nêu: Để biến ước mơ thời thơ ấu thành hiện thực, ta cần:</a:t>
            </a:r>
            <a:endParaRPr lang="en-US" dirty="0" smtClean="0">
              <a:latin typeface="Times New Roman" pitchFamily="18" charset="0"/>
              <a:cs typeface="Times New Roman" pitchFamily="18" charset="0"/>
            </a:endParaRPr>
          </a:p>
          <a:p>
            <a:pPr algn="just"/>
            <a:r>
              <a:rPr lang="pt-BR" dirty="0" smtClean="0">
                <a:latin typeface="Times New Roman" pitchFamily="18" charset="0"/>
                <a:cs typeface="Times New Roman" pitchFamily="18" charset="0"/>
              </a:rPr>
              <a:t>- Có niềm tin vào ước mơ của bản thân sẽ có thể trở thành hiện thực.</a:t>
            </a:r>
            <a:endParaRPr lang="en-US" dirty="0" smtClean="0">
              <a:latin typeface="Times New Roman" pitchFamily="18" charset="0"/>
              <a:cs typeface="Times New Roman" pitchFamily="18" charset="0"/>
            </a:endParaRPr>
          </a:p>
          <a:p>
            <a:pPr algn="just"/>
            <a:r>
              <a:rPr lang="pt-BR" dirty="0" smtClean="0">
                <a:latin typeface="Times New Roman" pitchFamily="18" charset="0"/>
                <a:cs typeface="Times New Roman" pitchFamily="18" charset="0"/>
              </a:rPr>
              <a:t>- Lên kế hoạch cụ thể để chinh phục ước mơ theo từng giai đoạn.</a:t>
            </a:r>
            <a:endParaRPr lang="en-US" dirty="0" smtClean="0">
              <a:latin typeface="Times New Roman" pitchFamily="18" charset="0"/>
              <a:cs typeface="Times New Roman" pitchFamily="18" charset="0"/>
            </a:endParaRPr>
          </a:p>
          <a:p>
            <a:pPr algn="just"/>
            <a:r>
              <a:rPr lang="pt-BR" dirty="0" smtClean="0">
                <a:latin typeface="Times New Roman" pitchFamily="18" charset="0"/>
                <a:cs typeface="Times New Roman" pitchFamily="18" charset="0"/>
              </a:rPr>
              <a:t>- Kiên đinh, nỗ lực vượt qua mọi khó khăn, cũng như những trở ngại, phản đối của những người xung quanh.</a:t>
            </a:r>
            <a:endParaRPr lang="en-US" dirty="0" smtClean="0">
              <a:latin typeface="Times New Roman" pitchFamily="18" charset="0"/>
              <a:cs typeface="Times New Roman" pitchFamily="18" charset="0"/>
            </a:endParaRPr>
          </a:p>
          <a:p>
            <a:pPr algn="just"/>
            <a:r>
              <a:rPr lang="pt-BR" dirty="0" smtClean="0">
                <a:latin typeface="Times New Roman" pitchFamily="18" charset="0"/>
                <a:cs typeface="Times New Roman" pitchFamily="18" charset="0"/>
              </a:rPr>
              <a:t>- Bắt đầu thực hiện ước mơ từ những việc làm nhỏ nhất ngay từ hôm nay và cố gắng từng ngày.</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ox(in)">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box(in)">
                                      <p:cBhvr>
                                        <p:cTn id="77"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708981"/>
          </a:xfrm>
          <a:prstGeom prst="rect">
            <a:avLst/>
          </a:prstGeom>
          <a:noFill/>
        </p:spPr>
        <p:txBody>
          <a:bodyPr wrap="square" rtlCol="0">
            <a:spAutoFit/>
          </a:bodyPr>
          <a:lstStyle/>
          <a:p>
            <a:pPr algn="just"/>
            <a:r>
              <a:rPr lang="vi-VN" sz="2000" b="1" dirty="0" smtClean="0">
                <a:latin typeface="Times New Roman" pitchFamily="18" charset="0"/>
                <a:cs typeface="Times New Roman" pitchFamily="18" charset="0"/>
              </a:rPr>
              <a:t>I. TÁC GIẢ TÁC PHẨM:</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1. Tác giả</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Tên: Nguyên Hồng;</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Năm sinh – năm mất: 1918 – 1982;</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Quê quán: sinh ra ở Nam Định và sống chủ yếu ở thành phố cảng Hải Phòng;</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Nguyên Hồng sáng tác ở nhiều thể loại: truyện ngắn, tiểu thuyết, kí, thơ, v.v… Những trang viết của ông tràn đầy cảm xúc chân thành, mãnh liệt với con người và cuộc sống.</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Các tác phẩm chính: </a:t>
            </a:r>
            <a:r>
              <a:rPr lang="vi-VN" sz="2000" i="1" dirty="0" smtClean="0">
                <a:latin typeface="Times New Roman" pitchFamily="18" charset="0"/>
                <a:cs typeface="Times New Roman" pitchFamily="18" charset="0"/>
              </a:rPr>
              <a:t>Những ngày thơ ấu</a:t>
            </a:r>
            <a:r>
              <a:rPr lang="vi-VN" sz="2000" dirty="0" smtClean="0">
                <a:latin typeface="Times New Roman" pitchFamily="18" charset="0"/>
                <a:cs typeface="Times New Roman" pitchFamily="18" charset="0"/>
              </a:rPr>
              <a:t> (hồi kí), </a:t>
            </a:r>
            <a:r>
              <a:rPr lang="vi-VN" sz="2000" i="1" dirty="0" smtClean="0">
                <a:latin typeface="Times New Roman" pitchFamily="18" charset="0"/>
                <a:cs typeface="Times New Roman" pitchFamily="18" charset="0"/>
              </a:rPr>
              <a:t>Bỉ vỏ</a:t>
            </a:r>
            <a:r>
              <a:rPr lang="vi-VN" sz="2000" dirty="0" smtClean="0">
                <a:latin typeface="Times New Roman" pitchFamily="18" charset="0"/>
                <a:cs typeface="Times New Roman" pitchFamily="18" charset="0"/>
              </a:rPr>
              <a:t> (tiểu thuyết), </a:t>
            </a:r>
            <a:r>
              <a:rPr lang="vi-VN" sz="2000" i="1" dirty="0" smtClean="0">
                <a:latin typeface="Times New Roman" pitchFamily="18" charset="0"/>
                <a:cs typeface="Times New Roman" pitchFamily="18" charset="0"/>
              </a:rPr>
              <a:t>Trời xanh</a:t>
            </a:r>
            <a:r>
              <a:rPr lang="vi-VN" sz="2000" dirty="0" smtClean="0">
                <a:latin typeface="Times New Roman" pitchFamily="18" charset="0"/>
                <a:cs typeface="Times New Roman" pitchFamily="18" charset="0"/>
              </a:rPr>
              <a:t> (thơ), </a:t>
            </a:r>
            <a:r>
              <a:rPr lang="vi-VN" sz="2000" i="1" dirty="0" smtClean="0">
                <a:latin typeface="Times New Roman" pitchFamily="18" charset="0"/>
                <a:cs typeface="Times New Roman" pitchFamily="18" charset="0"/>
              </a:rPr>
              <a:t>Cửa biển</a:t>
            </a:r>
            <a:r>
              <a:rPr lang="vi-VN" sz="2000" dirty="0" smtClean="0">
                <a:latin typeface="Times New Roman" pitchFamily="18" charset="0"/>
                <a:cs typeface="Times New Roman" pitchFamily="18" charset="0"/>
              </a:rPr>
              <a:t> (tiểu thuyết), </a:t>
            </a:r>
            <a:r>
              <a:rPr lang="vi-VN" sz="2000" i="1" dirty="0" smtClean="0">
                <a:latin typeface="Times New Roman" pitchFamily="18" charset="0"/>
                <a:cs typeface="Times New Roman" pitchFamily="18" charset="0"/>
              </a:rPr>
              <a:t>Bước đường viết văn</a:t>
            </a:r>
            <a:r>
              <a:rPr lang="vi-VN" sz="2000" dirty="0" smtClean="0">
                <a:latin typeface="Times New Roman" pitchFamily="18" charset="0"/>
                <a:cs typeface="Times New Roman" pitchFamily="18" charset="0"/>
              </a:rPr>
              <a:t> (hồi kí), v.v…</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2. Tác phẩm</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a. Xuất xứ:</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VB Cửu Long Giang ta ơi được trích trong Trời xanh, NXB Văn học, Hà Nội, 1960, tr. 5 – 9.</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b. Phương thức biểu đạt:</a:t>
            </a:r>
            <a:r>
              <a:rPr lang="vi-VN" sz="2000" dirty="0" smtClean="0">
                <a:latin typeface="Times New Roman" pitchFamily="18" charset="0"/>
                <a:cs typeface="Times New Roman" pitchFamily="18" charset="0"/>
              </a:rPr>
              <a:t> tự sự, miêu tả, biểu cảm.</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940088"/>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c. Bố cục:</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Phần 1: Từ đầu  đến… hai ngàn cây số mênh mông”: Hình ảnh sông Mê Kông trong những ngày đi học;</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Phần 2: Tiếp  đến “… không bao giờ chia cắt”: Hình ảnh sông Mê Kông gắn liền với những sinh hoạt lao động;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Phần 3: Còn lại: Chủ thể trữ tình nhìn sự đổi thay hiện tại và nhớ lại kỷ niệm xưa.</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II. ĐỊNH HƯỚNG PHÂN TÍCH VĂN BẢN</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Nhân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vật</a:t>
            </a:r>
            <a:r>
              <a:rPr lang="en-US" sz="2400" b="1"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chủ</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thể</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tình</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a:t>
            </a:r>
          </a:p>
          <a:p>
            <a:pPr algn="just"/>
            <a:r>
              <a:rPr lang="fr-FR"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Tấm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rỡ</a:t>
            </a:r>
            <a:r>
              <a:rPr lang="fr-FR"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=&gt; </a:t>
            </a:r>
            <a:r>
              <a:rPr lang="en-US" sz="2400" dirty="0" err="1" smtClean="0">
                <a:latin typeface="Times New Roman" pitchFamily="18" charset="0"/>
                <a:cs typeface="Times New Roman" pitchFamily="18" charset="0"/>
              </a:rPr>
              <a:t>Tấm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cậu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niềm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say.</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5">
                                            <p:txEl>
                                              <p:pRg st="0" end="0"/>
                                            </p:txEl>
                                          </p:spTgt>
                                        </p:tgtEl>
                                        <p:attrNameLst>
                                          <p:attrName>style.visibility</p:attrName>
                                        </p:attrNameLst>
                                      </p:cBhvr>
                                      <p:to>
                                        <p:strVal val="visible"/>
                                      </p:to>
                                    </p:set>
                                    <p:animEffect transition="in" filter="box(in)">
                                      <p:cBhvr>
                                        <p:cTn id="36" dur="500"/>
                                        <p:tgtEl>
                                          <p:spTgt spid="5">
                                            <p:txEl>
                                              <p:pRg st="0" end="0"/>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5">
                                            <p:txEl>
                                              <p:pRg st="1" end="1"/>
                                            </p:txEl>
                                          </p:spTgt>
                                        </p:tgtEl>
                                        <p:attrNameLst>
                                          <p:attrName>style.visibility</p:attrName>
                                        </p:attrNameLst>
                                      </p:cBhvr>
                                      <p:to>
                                        <p:strVal val="visible"/>
                                      </p:to>
                                    </p:set>
                                    <p:animEffect transition="in" filter="box(in)">
                                      <p:cBhvr>
                                        <p:cTn id="39" dur="500"/>
                                        <p:tgtEl>
                                          <p:spTgt spid="5">
                                            <p:txEl>
                                              <p:pRg st="1" end="1"/>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5">
                                            <p:txEl>
                                              <p:pRg st="2" end="2"/>
                                            </p:txEl>
                                          </p:spTgt>
                                        </p:tgtEl>
                                        <p:attrNameLst>
                                          <p:attrName>style.visibility</p:attrName>
                                        </p:attrNameLst>
                                      </p:cBhvr>
                                      <p:to>
                                        <p:strVal val="visible"/>
                                      </p:to>
                                    </p:set>
                                    <p:animEffect transition="in" filter="box(in)">
                                      <p:cBhvr>
                                        <p:cTn id="42" dur="500"/>
                                        <p:tgtEl>
                                          <p:spTgt spid="5">
                                            <p:txEl>
                                              <p:pRg st="2" end="2"/>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5">
                                            <p:txEl>
                                              <p:pRg st="3" end="3"/>
                                            </p:txEl>
                                          </p:spTgt>
                                        </p:tgtEl>
                                        <p:attrNameLst>
                                          <p:attrName>style.visibility</p:attrName>
                                        </p:attrNameLst>
                                      </p:cBhvr>
                                      <p:to>
                                        <p:strVal val="visible"/>
                                      </p:to>
                                    </p:set>
                                    <p:animEffect transition="in" filter="box(in)">
                                      <p:cBhvr>
                                        <p:cTn id="45" dur="500"/>
                                        <p:tgtEl>
                                          <p:spTgt spid="5">
                                            <p:txEl>
                                              <p:pRg st="3" end="3"/>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5">
                                            <p:txEl>
                                              <p:pRg st="4" end="4"/>
                                            </p:txEl>
                                          </p:spTgt>
                                        </p:tgtEl>
                                        <p:attrNameLst>
                                          <p:attrName>style.visibility</p:attrName>
                                        </p:attrNameLst>
                                      </p:cBhvr>
                                      <p:to>
                                        <p:strVal val="visible"/>
                                      </p:to>
                                    </p:set>
                                    <p:animEffect transition="in" filter="box(in)">
                                      <p:cBhvr>
                                        <p:cTn id="48" dur="500"/>
                                        <p:tgtEl>
                                          <p:spTgt spid="5">
                                            <p:txEl>
                                              <p:pRg st="4" end="4"/>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5">
                                            <p:txEl>
                                              <p:pRg st="5" end="5"/>
                                            </p:txEl>
                                          </p:spTgt>
                                        </p:tgtEl>
                                        <p:attrNameLst>
                                          <p:attrName>style.visibility</p:attrName>
                                        </p:attrNameLst>
                                      </p:cBhvr>
                                      <p:to>
                                        <p:strVal val="visible"/>
                                      </p:to>
                                    </p:set>
                                    <p:animEffect transition="in" filter="box(in)">
                                      <p:cBhvr>
                                        <p:cTn id="51" dur="500"/>
                                        <p:tgtEl>
                                          <p:spTgt spid="5">
                                            <p:txEl>
                                              <p:pRg st="5" end="5"/>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5">
                                            <p:txEl>
                                              <p:pRg st="6" end="6"/>
                                            </p:txEl>
                                          </p:spTgt>
                                        </p:tgtEl>
                                        <p:attrNameLst>
                                          <p:attrName>style.visibility</p:attrName>
                                        </p:attrNameLst>
                                      </p:cBhvr>
                                      <p:to>
                                        <p:strVal val="visible"/>
                                      </p:to>
                                    </p:set>
                                    <p:animEffect transition="in" filter="box(in)">
                                      <p:cBhvr>
                                        <p:cTn id="54" dur="500"/>
                                        <p:tgtEl>
                                          <p:spTgt spid="5">
                                            <p:txEl>
                                              <p:pRg st="6" end="6"/>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5">
                                            <p:txEl>
                                              <p:pRg st="7" end="7"/>
                                            </p:txEl>
                                          </p:spTgt>
                                        </p:tgtEl>
                                        <p:attrNameLst>
                                          <p:attrName>style.visibility</p:attrName>
                                        </p:attrNameLst>
                                      </p:cBhvr>
                                      <p:to>
                                        <p:strVal val="visible"/>
                                      </p:to>
                                    </p:set>
                                    <p:animEffect transition="in" filter="box(in)">
                                      <p:cBhvr>
                                        <p:cTn id="57" dur="500"/>
                                        <p:tgtEl>
                                          <p:spTgt spid="5">
                                            <p:txEl>
                                              <p:pRg st="7" end="7"/>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5">
                                            <p:txEl>
                                              <p:pRg st="8" end="8"/>
                                            </p:txEl>
                                          </p:spTgt>
                                        </p:tgtEl>
                                        <p:attrNameLst>
                                          <p:attrName>style.visibility</p:attrName>
                                        </p:attrNameLst>
                                      </p:cBhvr>
                                      <p:to>
                                        <p:strVal val="visible"/>
                                      </p:to>
                                    </p:set>
                                    <p:animEffect transition="in" filter="box(in)">
                                      <p:cBhvr>
                                        <p:cTn id="60"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309420"/>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sĩ</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“Ta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sánh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say;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cha:</a:t>
            </a:r>
          </a:p>
          <a:p>
            <a:pPr marL="1828800" algn="just"/>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Những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endParaRPr lang="en-US" sz="2400" dirty="0" smtClean="0">
              <a:latin typeface="Times New Roman" pitchFamily="18" charset="0"/>
              <a:cs typeface="Times New Roman" pitchFamily="18" charset="0"/>
            </a:endParaRPr>
          </a:p>
          <a:p>
            <a:pPr marL="1828800" algn="just"/>
            <a:r>
              <a:rPr lang="en-US" sz="2400" i="1" dirty="0" smtClean="0">
                <a:latin typeface="Times New Roman" pitchFamily="18" charset="0"/>
                <a:cs typeface="Times New Roman" pitchFamily="18" charset="0"/>
              </a:rPr>
              <a:t>Cha </a:t>
            </a:r>
            <a:r>
              <a:rPr lang="en-US" sz="2400" i="1" dirty="0" err="1" smtClean="0">
                <a:latin typeface="Times New Roman" pitchFamily="18" charset="0"/>
                <a:cs typeface="Times New Roman" pitchFamily="18" charset="0"/>
              </a:rPr>
              <a:t>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nhắm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endParaRPr lang="en-US" sz="2400" dirty="0" smtClean="0">
              <a:latin typeface="Times New Roman" pitchFamily="18" charset="0"/>
              <a:cs typeface="Times New Roman" pitchFamily="18" charset="0"/>
            </a:endParaRPr>
          </a:p>
          <a:p>
            <a:pPr marL="1828800" algn="just"/>
            <a:r>
              <a:rPr lang="en-US" sz="2400" i="1" dirty="0" err="1" smtClean="0">
                <a:latin typeface="Times New Roman" pitchFamily="18" charset="0"/>
                <a:cs typeface="Times New Roman" pitchFamily="18" charset="0"/>
              </a:rPr>
              <a:t>Truyền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cháu</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chia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cắt</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hương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tuổi</a:t>
            </a:r>
            <a:r>
              <a:rPr lang="en-US" sz="2400" dirty="0" smtClean="0">
                <a:latin typeface="Times New Roman" pitchFamily="18" charset="0"/>
                <a:cs typeface="Times New Roman" pitchFamily="18" charset="0"/>
              </a:rPr>
              <a:t> sang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sang </a:t>
            </a:r>
            <a:r>
              <a:rPr lang="en-US" sz="2400" dirty="0" err="1" smtClean="0">
                <a:latin typeface="Times New Roman" pitchFamily="18" charset="0"/>
                <a:cs typeface="Times New Roman" pitchFamily="18" charset="0"/>
              </a:rPr>
              <a:t>bước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say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đằm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CÔ TÔ</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(Nguyễn Tuân)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3" name="TextBox 2"/>
          <p:cNvSpPr txBox="1"/>
          <p:nvPr/>
        </p:nvSpPr>
        <p:spPr>
          <a:xfrm>
            <a:off x="0" y="685800"/>
            <a:ext cx="9144000" cy="6524863"/>
          </a:xfrm>
          <a:prstGeom prst="rect">
            <a:avLst/>
          </a:prstGeom>
          <a:noFill/>
        </p:spPr>
        <p:txBody>
          <a:bodyPr wrap="square" rtlCol="0">
            <a:spAutoFit/>
          </a:bodyPr>
          <a:lstStyle/>
          <a:p>
            <a:pPr algn="ctr"/>
            <a:r>
              <a:rPr lang="pt-BR" sz="2000" b="1" dirty="0" smtClean="0">
                <a:latin typeface="Times New Roman" pitchFamily="18" charset="0"/>
                <a:cs typeface="Times New Roman" pitchFamily="18" charset="0"/>
              </a:rPr>
              <a:t>PHIẾU HỌC TẬP SỐ 1</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Đọc đoạn văn sau và trả lời câu hỏi:</a:t>
            </a:r>
            <a:endParaRPr lang="en-US" sz="2000" dirty="0" smtClean="0">
              <a:latin typeface="Times New Roman" pitchFamily="18" charset="0"/>
              <a:cs typeface="Times New Roman" pitchFamily="18" charset="0"/>
            </a:endParaRPr>
          </a:p>
          <a:p>
            <a:pPr algn="just"/>
            <a:r>
              <a:rPr lang="pt-BR" sz="2000" i="1" dirty="0" smtClean="0">
                <a:latin typeface="Times New Roman" pitchFamily="18" charset="0"/>
                <a:cs typeface="Times New Roman" pitchFamily="18" charset="0"/>
              </a:rPr>
              <a:t>" […]Mặt trời lại rọi lên ngày thứ sáu của tôi trên đảo Thanh Luân một cách thật quá là đầy đủ. Tôi dậy từ canh tư. Còn tối đất, cố đi mãi trên đá đầu sư, ra thấu đầu mũi đảo. Và ngồi đó rình mặt trời lên. Điều tôi dự đoán, thật là không sai. Sau trận bão, chân trời, ngấn bể sạch như tấm kính lau hết mây hết bụi. Mặt trời nhú lên dần dần, rồi lên cho kì hết. Tròn trĩnh phúc hậu như lòng đỏ một quả trứng thiên nhiên đầy đặn. Quả trứng hồng hào thăm thẳm và đường bệ đặt lên một mâm bạc đường kính mâm rộng bằng cả một cái chân trời màu ngọc trai nước biển ửng hồng. Y như một mâm lễ phẩm tiến ra từ trong bình minh để mừng cho sự trường thọ của tất cả những người chài lưới trên muôn thuở biển Đông. Vài chiếc nhạn mùa thu chao đi chao lại trên mâm bể sáng dần lên cái chất bạc nén. Một con hải âu bay ngang, là là nhịp cánh…”.</a:t>
            </a:r>
            <a:endParaRPr lang="en-US" sz="2000" dirty="0" smtClean="0">
              <a:latin typeface="Times New Roman" pitchFamily="18" charset="0"/>
              <a:cs typeface="Times New Roman" pitchFamily="18" charset="0"/>
            </a:endParaRPr>
          </a:p>
          <a:p>
            <a:pPr algn="just"/>
            <a:r>
              <a:rPr lang="pt-BR" sz="2000" i="1" dirty="0" smtClean="0">
                <a:latin typeface="Times New Roman" pitchFamily="18" charset="0"/>
                <a:cs typeface="Times New Roman" pitchFamily="18" charset="0"/>
              </a:rPr>
              <a:t>                                                                   (Trích Cô Tô, Nguyễn Tuân)</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 1</a:t>
            </a:r>
            <a:r>
              <a:rPr lang="pt-BR" sz="2000" dirty="0" smtClean="0">
                <a:latin typeface="Times New Roman" pitchFamily="18" charset="0"/>
                <a:cs typeface="Times New Roman" pitchFamily="18" charset="0"/>
              </a:rPr>
              <a:t>. Nêu các phương thức biểu đạt và thể loại của đoạn trích trên.</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 2</a:t>
            </a:r>
            <a:r>
              <a:rPr lang="pt-BR" sz="2000" dirty="0" smtClean="0">
                <a:latin typeface="Times New Roman" pitchFamily="18" charset="0"/>
                <a:cs typeface="Times New Roman" pitchFamily="18" charset="0"/>
              </a:rPr>
              <a:t>. Trong đoạn trích,  để nhận ra vẻ đẹp của Cô Tô, nhà văn đã quan sát cảnh thiên nhiên và hoạt động của con người trên đảo ở những thời điểm nào và từ vị trí nào?</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 3</a:t>
            </a:r>
            <a:r>
              <a:rPr lang="pt-BR" sz="2000" dirty="0" smtClean="0">
                <a:latin typeface="Times New Roman" pitchFamily="18" charset="0"/>
                <a:cs typeface="Times New Roman" pitchFamily="18" charset="0"/>
              </a:rPr>
              <a:t>. Chỉ ra và nêu tác dụng của phép tu từ trong câu văn sau:</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“Sau trận bão, chân trời, ngấn bể sạch như tấm kính lau hết mây hết bụi.”</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Câu 4</a:t>
            </a:r>
            <a:r>
              <a:rPr lang="pt-BR" sz="2000" dirty="0" smtClean="0">
                <a:latin typeface="Times New Roman" pitchFamily="18" charset="0"/>
                <a:cs typeface="Times New Roman" pitchFamily="18" charset="0"/>
              </a:rPr>
              <a:t>. Từ đoạn văn trên, em thấy mình cần làm gì để bảo vệ thiên nhiên?</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“Ta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khuất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mang</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to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kỷ</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cậu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bảng</a:t>
            </a:r>
            <a:r>
              <a:rPr lang="en-US" sz="2400" dirty="0" smtClean="0">
                <a:latin typeface="Times New Roman" pitchFamily="18" charset="0"/>
                <a:cs typeface="Times New Roman" pitchFamily="18" charset="0"/>
              </a:rPr>
              <a:t> to nay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mang</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Nhịp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3/5: </a:t>
            </a:r>
            <a:r>
              <a:rPr lang="en-US" sz="2400" dirty="0" err="1" smtClean="0">
                <a:latin typeface="Times New Roman" pitchFamily="18" charset="0"/>
                <a:cs typeface="Times New Roman" pitchFamily="18" charset="0"/>
              </a:rPr>
              <a:t>vế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man </a:t>
            </a:r>
            <a:r>
              <a:rPr lang="en-US" sz="2400" dirty="0" err="1" smtClean="0">
                <a:latin typeface="Times New Roman" pitchFamily="18" charset="0"/>
                <a:cs typeface="Times New Roman" pitchFamily="18" charset="0"/>
              </a:rPr>
              <a:t>mác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xưa</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tử</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vĩnh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cửu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Kông</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93866"/>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chảy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hát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Chín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nổi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váng</a:t>
            </a:r>
            <a:endParaRPr lang="en-US" sz="2400" dirty="0" smtClean="0">
              <a:latin typeface="Times New Roman" pitchFamily="18" charset="0"/>
              <a:cs typeface="Times New Roman" pitchFamily="18" charset="0"/>
            </a:endParaRPr>
          </a:p>
          <a:p>
            <a:r>
              <a:rPr lang="en-US" sz="2400" i="1" dirty="0" err="1" smtClean="0">
                <a:latin typeface="Times New Roman" pitchFamily="18" charset="0"/>
                <a:cs typeface="Times New Roman" pitchFamily="18" charset="0"/>
              </a:rPr>
              <a:t>Ruộng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lúa</a:t>
            </a:r>
            <a:endParaRPr lang="en-US" sz="2400" dirty="0" smtClean="0">
              <a:latin typeface="Times New Roman" pitchFamily="18" charset="0"/>
              <a:cs typeface="Times New Roman" pitchFamily="18" charset="0"/>
            </a:endParaRPr>
          </a:p>
          <a:p>
            <a:r>
              <a:rPr lang="en-US" sz="2400" i="1" dirty="0" err="1" smtClean="0">
                <a:latin typeface="Times New Roman" pitchFamily="18" charset="0"/>
                <a:cs typeface="Times New Roman" pitchFamily="18" charset="0"/>
              </a:rPr>
              <a:t>Bến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ngợp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thuyền</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quặn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quặn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lai</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ứa</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gũi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ruột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đắp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phú</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vả</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37097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Vẻ</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đẹp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dòng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sông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Mê</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Kông</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Cửu</a:t>
            </a:r>
            <a:r>
              <a:rPr lang="en-US" sz="2400" dirty="0" smtClean="0">
                <a:latin typeface="Times New Roman" pitchFamily="18" charset="0"/>
                <a:cs typeface="Times New Roman" pitchFamily="18" charset="0"/>
              </a:rPr>
              <a:t> Long)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phú</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gắn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rỉa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đọng</a:t>
            </a:r>
            <a:r>
              <a:rPr lang="en-US" sz="2400" dirty="0" smtClean="0">
                <a:latin typeface="Times New Roman" pitchFamily="18" charset="0"/>
                <a:cs typeface="Times New Roman" pitchFamily="18" charset="0"/>
              </a:rPr>
              <a:t> long </a:t>
            </a:r>
            <a:r>
              <a:rPr lang="en-US" sz="2400" dirty="0" err="1" smtClean="0">
                <a:latin typeface="Times New Roman" pitchFamily="18" charset="0"/>
                <a:cs typeface="Times New Roman" pitchFamily="18" charset="0"/>
              </a:rPr>
              <a:t>lanh</a:t>
            </a:r>
            <a:r>
              <a:rPr lang="en-US" sz="2400" dirty="0" smtClean="0">
                <a:latin typeface="Times New Roman" pitchFamily="18" charset="0"/>
                <a:cs typeface="Times New Roman" pitchFamily="18" charset="0"/>
              </a:rPr>
              <a:t>;</a:t>
            </a:r>
          </a:p>
          <a:p>
            <a:pPr indent="2286000"/>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Chín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nổi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váng</a:t>
            </a:r>
            <a:endParaRPr lang="en-US" sz="2400" dirty="0" smtClean="0">
              <a:latin typeface="Times New Roman" pitchFamily="18" charset="0"/>
              <a:cs typeface="Times New Roman" pitchFamily="18" charset="0"/>
            </a:endParaRPr>
          </a:p>
          <a:p>
            <a:pPr indent="2286000"/>
            <a:r>
              <a:rPr lang="en-US" sz="2400" i="1" dirty="0" err="1" smtClean="0">
                <a:latin typeface="Times New Roman" pitchFamily="18" charset="0"/>
                <a:cs typeface="Times New Roman" pitchFamily="18" charset="0"/>
              </a:rPr>
              <a:t>Ruộng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lúa</a:t>
            </a:r>
            <a:endParaRPr lang="en-US" sz="2400" dirty="0" smtClean="0">
              <a:latin typeface="Times New Roman" pitchFamily="18" charset="0"/>
              <a:cs typeface="Times New Roman" pitchFamily="18" charset="0"/>
            </a:endParaRPr>
          </a:p>
          <a:p>
            <a:pPr indent="2286000"/>
            <a:r>
              <a:rPr lang="en-US" sz="2400" i="1" dirty="0" err="1" smtClean="0">
                <a:latin typeface="Times New Roman" pitchFamily="18" charset="0"/>
                <a:cs typeface="Times New Roman" pitchFamily="18" charset="0"/>
              </a:rPr>
              <a:t>Bến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ngợp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thuyền</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Kông</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Cửu</a:t>
            </a:r>
            <a:r>
              <a:rPr lang="en-US" sz="2400" dirty="0" smtClean="0">
                <a:latin typeface="Times New Roman" pitchFamily="18" charset="0"/>
                <a:cs typeface="Times New Roman" pitchFamily="18" charset="0"/>
              </a:rPr>
              <a:t> Long,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nổi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váng</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cuối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thanh</a:t>
            </a:r>
            <a:r>
              <a:rPr lang="en-US" sz="2400" dirty="0" smtClean="0">
                <a:latin typeface="Times New Roman" pitchFamily="18" charset="0"/>
                <a:cs typeface="Times New Roman" pitchFamily="18" charset="0"/>
              </a:rPr>
              <a:t> 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a:t>
            </a:r>
          </a:p>
          <a:p>
            <a:pPr>
              <a:buFontTx/>
              <a:buChar char="-"/>
            </a:pPr>
            <a:r>
              <a:rPr lang="en-US" sz="2400" dirty="0" err="1" smtClean="0">
                <a:latin typeface="Times New Roman" pitchFamily="18" charset="0"/>
                <a:cs typeface="Times New Roman" pitchFamily="18" charset="0"/>
              </a:rPr>
              <a:t>Thủ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Ruộng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a:t>
            </a:r>
          </a:p>
          <a:p>
            <a:pPr algn="just">
              <a:buFontTx/>
              <a:buChar char="-"/>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940088"/>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trĩu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v.v...</a:t>
            </a:r>
          </a:p>
          <a:p>
            <a:pPr algn="just"/>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quặn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quặn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đẻ</a:t>
            </a:r>
            <a:r>
              <a:rPr lang="en-US" sz="2400" dirty="0" smtClean="0">
                <a:latin typeface="Times New Roman" pitchFamily="18" charset="0"/>
                <a:cs typeface="Times New Roman" pitchFamily="18" charset="0"/>
              </a:rPr>
              <a:t> </a:t>
            </a:r>
          </a:p>
          <a:p>
            <a:pPr algn="just"/>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Hình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ảnh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người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nông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dân</a:t>
            </a:r>
            <a:r>
              <a:rPr lang="en-US" sz="2400" b="1" dirty="0" smtClean="0">
                <a:latin typeface="Times New Roman" pitchFamily="18" charset="0"/>
                <a:cs typeface="Times New Roman" pitchFamily="18" charset="0"/>
              </a:rPr>
              <a:t> Nam </a:t>
            </a:r>
            <a:r>
              <a:rPr lang="en-US" sz="2400" b="1" dirty="0" err="1" smtClean="0">
                <a:latin typeface="Times New Roman" pitchFamily="18" charset="0"/>
                <a:cs typeface="Times New Roman" pitchFamily="18" charset="0"/>
              </a:rPr>
              <a:t>Bộ</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ruộng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Cửu</a:t>
            </a:r>
            <a:r>
              <a:rPr lang="en-US" sz="2400" dirty="0" smtClean="0">
                <a:latin typeface="Times New Roman" pitchFamily="18" charset="0"/>
                <a:cs typeface="Times New Roman" pitchFamily="18" charset="0"/>
              </a:rPr>
              <a:t> Long: </a:t>
            </a:r>
            <a:r>
              <a:rPr lang="en-US" sz="2400" i="1" dirty="0" err="1" smtClean="0">
                <a:latin typeface="Times New Roman" pitchFamily="18" charset="0"/>
                <a:cs typeface="Times New Roman" pitchFamily="18" charset="0"/>
              </a:rPr>
              <a:t>Nông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a:t>
            </a:r>
            <a:r>
              <a:rPr lang="en-US" sz="2400" i="1" dirty="0" smtClean="0">
                <a:latin typeface="Times New Roman" pitchFamily="18" charset="0"/>
                <a:cs typeface="Times New Roman" pitchFamily="18" charset="0"/>
              </a:rPr>
              <a:t> Nam </a:t>
            </a:r>
            <a:r>
              <a:rPr lang="en-US" sz="2400" i="1" dirty="0" err="1" smtClean="0">
                <a:latin typeface="Times New Roman" pitchFamily="18" charset="0"/>
                <a:cs typeface="Times New Roman" pitchFamily="18" charset="0"/>
              </a:rPr>
              <a:t>Bộ</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nằm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cháu</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chia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cắt</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4. </a:t>
            </a:r>
            <a:r>
              <a:rPr lang="en-US" sz="2400" b="1" dirty="0" err="1" smtClean="0">
                <a:latin typeface="Times New Roman" pitchFamily="18" charset="0"/>
                <a:cs typeface="Times New Roman" pitchFamily="18" charset="0"/>
              </a:rPr>
              <a:t>Tổng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kết</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thuật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hóa</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sánh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v.v...</a:t>
            </a:r>
          </a:p>
          <a:p>
            <a:pPr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Nội</a:t>
            </a:r>
            <a:r>
              <a:rPr lang="en-US" sz="2400" b="1" dirty="0" smtClean="0">
                <a:latin typeface="Times New Roman" pitchFamily="18" charset="0"/>
                <a:cs typeface="Times New Roman" pitchFamily="18" charset="0"/>
              </a:rPr>
              <a:t> dung</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494085"/>
          </a:xfrm>
          <a:prstGeom prst="rect">
            <a:avLst/>
          </a:prstGeom>
          <a:noFill/>
        </p:spPr>
        <p:txBody>
          <a:bodyPr wrap="square" rtlCol="0">
            <a:spAutoFit/>
          </a:bodyPr>
          <a:lstStyle/>
          <a:p>
            <a:pPr algn="ctr" fontAlgn="base"/>
            <a:r>
              <a:rPr lang="nl-NL" sz="2000" b="1" dirty="0" smtClean="0">
                <a:latin typeface="Times New Roman" pitchFamily="18" charset="0"/>
                <a:cs typeface="Times New Roman" pitchFamily="18" charset="0"/>
              </a:rPr>
              <a:t>PHIẾU HỌC TẬP SỐ 1</a:t>
            </a:r>
            <a:endParaRPr lang="en-US" sz="2000" dirty="0" smtClean="0">
              <a:latin typeface="Times New Roman" pitchFamily="18" charset="0"/>
              <a:cs typeface="Times New Roman" pitchFamily="18" charset="0"/>
            </a:endParaRPr>
          </a:p>
          <a:p>
            <a:pPr fontAlgn="base"/>
            <a:r>
              <a:rPr lang="nl-NL" sz="2000" b="1" dirty="0" smtClean="0">
                <a:latin typeface="Times New Roman" pitchFamily="18" charset="0"/>
                <a:cs typeface="Times New Roman" pitchFamily="18" charset="0"/>
              </a:rPr>
              <a:t>Đọc đoạn thơ sau và trả lời câu hỏi:</a:t>
            </a:r>
            <a:endParaRPr lang="en-US" sz="2000" dirty="0" smtClean="0">
              <a:latin typeface="Times New Roman" pitchFamily="18" charset="0"/>
              <a:cs typeface="Times New Roman" pitchFamily="18" charset="0"/>
            </a:endParaRPr>
          </a:p>
          <a:p>
            <a:pPr marL="1828800"/>
            <a:r>
              <a:rPr lang="nl-NL" sz="2000" i="1" dirty="0" smtClean="0">
                <a:latin typeface="Times New Roman" pitchFamily="18" charset="0"/>
                <a:cs typeface="Times New Roman" pitchFamily="18" charset="0"/>
              </a:rPr>
              <a:t>Ngày xưa ta đi học</a:t>
            </a:r>
            <a:endParaRPr lang="en-US" sz="2000" dirty="0" smtClean="0">
              <a:latin typeface="Times New Roman" pitchFamily="18" charset="0"/>
              <a:cs typeface="Times New Roman" pitchFamily="18" charset="0"/>
            </a:endParaRPr>
          </a:p>
          <a:p>
            <a:pPr marL="1828800"/>
            <a:r>
              <a:rPr lang="nl-NL" sz="2000" i="1" dirty="0" smtClean="0">
                <a:latin typeface="Times New Roman" pitchFamily="18" charset="0"/>
                <a:cs typeface="Times New Roman" pitchFamily="18" charset="0"/>
              </a:rPr>
              <a:t>Mười tuổi thơ nghe gió thổi mùa thu</a:t>
            </a:r>
            <a:endParaRPr lang="en-US" sz="2000" dirty="0" smtClean="0">
              <a:latin typeface="Times New Roman" pitchFamily="18" charset="0"/>
              <a:cs typeface="Times New Roman" pitchFamily="18" charset="0"/>
            </a:endParaRPr>
          </a:p>
          <a:p>
            <a:pPr marL="1828800"/>
            <a:r>
              <a:rPr lang="nl-NL" sz="2000" i="1" dirty="0" smtClean="0">
                <a:latin typeface="Times New Roman" pitchFamily="18" charset="0"/>
                <a:cs typeface="Times New Roman" pitchFamily="18" charset="0"/>
              </a:rPr>
              <a:t>Mắt ngẩng lên trông bản đồ rực rỡ</a:t>
            </a:r>
            <a:endParaRPr lang="en-US" sz="2000" dirty="0" smtClean="0">
              <a:latin typeface="Times New Roman" pitchFamily="18" charset="0"/>
              <a:cs typeface="Times New Roman" pitchFamily="18" charset="0"/>
            </a:endParaRPr>
          </a:p>
          <a:p>
            <a:pPr marL="1828800"/>
            <a:r>
              <a:rPr lang="nl-NL" sz="2000" i="1" dirty="0" smtClean="0">
                <a:latin typeface="Times New Roman" pitchFamily="18" charset="0"/>
                <a:cs typeface="Times New Roman" pitchFamily="18" charset="0"/>
              </a:rPr>
              <a:t>Như đồng hoa bỗng gặp một đêm mơ.</a:t>
            </a:r>
            <a:endParaRPr lang="en-US" sz="2000" dirty="0" smtClean="0">
              <a:latin typeface="Times New Roman" pitchFamily="18" charset="0"/>
              <a:cs typeface="Times New Roman" pitchFamily="18" charset="0"/>
            </a:endParaRPr>
          </a:p>
          <a:p>
            <a:pPr marL="1828800"/>
            <a:r>
              <a:rPr lang="nl-NL" sz="2000" i="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1828800"/>
            <a:r>
              <a:rPr lang="nl-NL" sz="2000" i="1" dirty="0" smtClean="0">
                <a:latin typeface="Times New Roman" pitchFamily="18" charset="0"/>
                <a:cs typeface="Times New Roman" pitchFamily="18" charset="0"/>
              </a:rPr>
              <a:t>Bản đồ mới tường vôi cũng mới</a:t>
            </a:r>
            <a:endParaRPr lang="en-US" sz="2000" dirty="0" smtClean="0">
              <a:latin typeface="Times New Roman" pitchFamily="18" charset="0"/>
              <a:cs typeface="Times New Roman" pitchFamily="18" charset="0"/>
            </a:endParaRPr>
          </a:p>
          <a:p>
            <a:pPr marL="1828800"/>
            <a:r>
              <a:rPr lang="nl-NL" sz="2000" i="1" dirty="0" smtClean="0">
                <a:latin typeface="Times New Roman" pitchFamily="18" charset="0"/>
                <a:cs typeface="Times New Roman" pitchFamily="18" charset="0"/>
              </a:rPr>
              <a:t>Thầy giáo lớn sao, thước bảng cũng lớn sao</a:t>
            </a:r>
            <a:endParaRPr lang="en-US" sz="2000" dirty="0" smtClean="0">
              <a:latin typeface="Times New Roman" pitchFamily="18" charset="0"/>
              <a:cs typeface="Times New Roman" pitchFamily="18" charset="0"/>
            </a:endParaRPr>
          </a:p>
          <a:p>
            <a:pPr marL="1828800"/>
            <a:r>
              <a:rPr lang="nl-NL" sz="2000" i="1" dirty="0" smtClean="0">
                <a:latin typeface="Times New Roman" pitchFamily="18" charset="0"/>
                <a:cs typeface="Times New Roman" pitchFamily="18" charset="0"/>
              </a:rPr>
              <a:t>Gậy thần tiên và cánh tay đạo sĩ</a:t>
            </a:r>
            <a:endParaRPr lang="en-US" sz="2000" dirty="0" smtClean="0">
              <a:latin typeface="Times New Roman" pitchFamily="18" charset="0"/>
              <a:cs typeface="Times New Roman" pitchFamily="18" charset="0"/>
            </a:endParaRPr>
          </a:p>
          <a:p>
            <a:pPr marL="1828800"/>
            <a:r>
              <a:rPr lang="nl-NL" sz="2000" i="1" dirty="0" smtClean="0">
                <a:latin typeface="Times New Roman" pitchFamily="18" charset="0"/>
                <a:cs typeface="Times New Roman" pitchFamily="18" charset="0"/>
              </a:rPr>
              <a:t>Ðưa ta đi sông núi tuyệt vời.</a:t>
            </a:r>
            <a:endParaRPr lang="en-US" sz="2000" dirty="0" smtClean="0">
              <a:latin typeface="Times New Roman" pitchFamily="18" charset="0"/>
              <a:cs typeface="Times New Roman" pitchFamily="18" charset="0"/>
            </a:endParaRPr>
          </a:p>
          <a:p>
            <a:r>
              <a:rPr lang="nl-NL"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Trích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Cửu</a:t>
            </a:r>
            <a:r>
              <a:rPr lang="en-US" sz="2000" i="1" dirty="0" smtClean="0">
                <a:latin typeface="Times New Roman" pitchFamily="18" charset="0"/>
                <a:cs typeface="Times New Roman" pitchFamily="18" charset="0"/>
              </a:rPr>
              <a:t> Long </a:t>
            </a:r>
            <a:r>
              <a:rPr lang="en-US" sz="2000" i="1" dirty="0" err="1" smtClean="0">
                <a:latin typeface="Times New Roman" pitchFamily="18" charset="0"/>
                <a:cs typeface="Times New Roman" pitchFamily="18" charset="0"/>
              </a:rPr>
              <a:t>Giang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Nguyên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Hồng</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a:t>
            </a:r>
          </a:p>
          <a:p>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a:t>
            </a:r>
          </a:p>
          <a:p>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Chỉ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phép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so </a:t>
            </a:r>
            <a:r>
              <a:rPr lang="en-US" sz="2000" dirty="0" err="1" smtClean="0">
                <a:latin typeface="Times New Roman" pitchFamily="18" charset="0"/>
                <a:cs typeface="Times New Roman" pitchFamily="18" charset="0"/>
              </a:rPr>
              <a:t>sánh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Mắt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bản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đồ</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rực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đồng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hoa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bỗng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gặp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đêm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mơ</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 </a:t>
            </a:r>
            <a:r>
              <a:rPr lang="vi-VN" sz="2000" dirty="0" smtClean="0">
                <a:latin typeface="Times New Roman" pitchFamily="18" charset="0"/>
                <a:cs typeface="Times New Roman" pitchFamily="18" charset="0"/>
              </a:rPr>
              <a:t>Theo em, người thầy có vai trò gì trong việc khơi dậy mơ ước cho học trò?</a:t>
            </a:r>
            <a:endParaRPr lang="en-US" sz="2000" dirty="0" smtClean="0">
              <a:latin typeface="Times New Roman" pitchFamily="18" charset="0"/>
              <a:cs typeface="Times New Roman" pitchFamily="18" charset="0"/>
            </a:endParaRPr>
          </a:p>
          <a:p>
            <a:r>
              <a:rPr lang="vi-VN" sz="2000" b="1" dirty="0" smtClean="0">
                <a:latin typeface="Times New Roman" pitchFamily="18" charset="0"/>
                <a:cs typeface="Times New Roman" pitchFamily="18" charset="0"/>
              </a:rPr>
              <a:t>Câu 5.</a:t>
            </a:r>
            <a:r>
              <a:rPr lang="vi-VN" sz="2000" dirty="0" smtClean="0">
                <a:latin typeface="Times New Roman" pitchFamily="18" charset="0"/>
                <a:cs typeface="Times New Roman" pitchFamily="18" charset="0"/>
              </a:rPr>
              <a:t>Em hãy lấy một ví dụ về một tác phẩm văn học em đã được học mà em tâm đắc. Nói rõ lí do em thích thú, ấn tượng về tác phẩm đó?</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ctr"/>
            <a:r>
              <a:rPr lang="vi-VN" sz="2000" b="1" dirty="0" smtClean="0">
                <a:latin typeface="Times New Roman" pitchFamily="18" charset="0"/>
                <a:cs typeface="Times New Roman" pitchFamily="18" charset="0"/>
              </a:rPr>
              <a:t>Gợi ý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vi-VN"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1:</a:t>
            </a:r>
            <a:r>
              <a:rPr lang="vi-VN" sz="2400" dirty="0" smtClean="0">
                <a:latin typeface="Times New Roman" pitchFamily="18" charset="0"/>
                <a:cs typeface="Times New Roman" pitchFamily="18" charset="0"/>
              </a:rPr>
              <a:t> Thể thơ: tự do</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2:</a:t>
            </a:r>
            <a:r>
              <a:rPr lang="vi-VN" sz="2400" dirty="0" smtClean="0">
                <a:latin typeface="Times New Roman" pitchFamily="18" charset="0"/>
                <a:cs typeface="Times New Roman" pitchFamily="18" charset="0"/>
              </a:rPr>
              <a:t> Hình ảnh thầy giáo trong đoạn thơ hiện lên trong mắt cậu học trò: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lớn lao, vĩ đại</a:t>
            </a:r>
            <a:r>
              <a:rPr lang="vi-VN" sz="2400" i="1" dirty="0" smtClean="0">
                <a:latin typeface="Times New Roman" pitchFamily="18" charset="0"/>
                <a:cs typeface="Times New Roman" pitchFamily="18" charset="0"/>
              </a:rPr>
              <a:t>“lớn sao”,   </a:t>
            </a:r>
            <a:endParaRPr lang="en-US" sz="2400" dirty="0" smtClean="0">
              <a:latin typeface="Times New Roman" pitchFamily="18" charset="0"/>
              <a:cs typeface="Times New Roman" pitchFamily="18" charset="0"/>
            </a:endParaRPr>
          </a:p>
          <a:p>
            <a:pPr algn="just"/>
            <a:r>
              <a:rPr lang="vi-VN" sz="2400" i="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như có phép lạ “</a:t>
            </a:r>
            <a:r>
              <a:rPr lang="vi-VN" sz="2400" i="1" dirty="0" smtClean="0">
                <a:latin typeface="Times New Roman" pitchFamily="18" charset="0"/>
                <a:cs typeface="Times New Roman" pitchFamily="18" charset="0"/>
              </a:rPr>
              <a:t>Gậy thần tiên và cánh tay đạo sĩ”</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nâng cánh ước mơ cho học trò</a:t>
            </a:r>
            <a:r>
              <a:rPr lang="vi-VN" sz="2400" i="1" dirty="0" smtClean="0">
                <a:latin typeface="Times New Roman" pitchFamily="18" charset="0"/>
                <a:cs typeface="Times New Roman" pitchFamily="18" charset="0"/>
              </a:rPr>
              <a:t>.“Đưa ta đi sông núi tuyệt vời</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3:</a:t>
            </a:r>
            <a:r>
              <a:rPr lang="vi-VN" sz="2400" dirty="0" smtClean="0">
                <a:latin typeface="Times New Roman" pitchFamily="18" charset="0"/>
                <a:cs typeface="Times New Roman" pitchFamily="18" charset="0"/>
              </a:rPr>
              <a:t> biện pháp tu từ so sánh: “hình ảnh tấm bản đồ rực rỡ” trong bài giảng của thầy giống như  cánh </a:t>
            </a:r>
            <a:r>
              <a:rPr lang="vi-VN" sz="2400" i="1" dirty="0" smtClean="0">
                <a:latin typeface="Times New Roman" pitchFamily="18" charset="0"/>
                <a:cs typeface="Times New Roman" pitchFamily="18" charset="0"/>
              </a:rPr>
              <a:t>đồng hoa trong giấc mơ của cậu học trò.</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Tác dụng:</a:t>
            </a:r>
            <a:r>
              <a:rPr lang="en-US" sz="2400" dirty="0" smtClean="0">
                <a:latin typeface="Times New Roman" pitchFamily="18" charset="0"/>
                <a:cs typeface="Times New Roman" pitchFamily="18" charset="0"/>
              </a:rPr>
              <a:t> </a:t>
            </a:r>
          </a:p>
          <a:p>
            <a:pPr algn="just"/>
            <a:r>
              <a:rPr lang="vi-VN" sz="2400" i="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Tấm bản đồ hiện lên trong lời giảng của thầy đẹp đẽ lạ thường, bởi nó tượng trưng cho tổ quốc thiêng liêng</a:t>
            </a:r>
            <a:r>
              <a:rPr lang="vi-VN"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vi-VN" sz="2400" i="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Mở ra một không gian mới, gợi niềm háo hức, mê</a:t>
            </a:r>
            <a:r>
              <a:rPr lang="vi-VN" sz="2400" i="1" dirty="0" smtClean="0">
                <a:latin typeface="Times New Roman" pitchFamily="18" charset="0"/>
                <a:cs typeface="Times New Roman" pitchFamily="18" charset="0"/>
              </a:rPr>
              <a:t> say </a:t>
            </a:r>
            <a:r>
              <a:rPr lang="vi-VN" sz="2400" dirty="0" smtClean="0">
                <a:latin typeface="Times New Roman" pitchFamily="18" charset="0"/>
                <a:cs typeface="Times New Roman" pitchFamily="18" charset="0"/>
              </a:rPr>
              <a:t>, mong muốn được khám phá của học trò.</a:t>
            </a:r>
            <a:r>
              <a:rPr lang="en-US" sz="2400" dirty="0" smtClean="0">
                <a:latin typeface="Times New Roman" pitchFamily="18" charset="0"/>
                <a:cs typeface="Times New Roman" pitchFamily="18" charset="0"/>
              </a:rPr>
              <a:t> </a:t>
            </a:r>
          </a:p>
          <a:p>
            <a:pPr algn="just"/>
            <a:r>
              <a:rPr lang="vi-VN" sz="2400" dirty="0" smtClean="0">
                <a:latin typeface="Times New Roman" pitchFamily="18" charset="0"/>
                <a:cs typeface="Times New Roman" pitchFamily="18" charset="0"/>
              </a:rPr>
              <a:t>+ Nhấn mạnh tình yêu của tác giả với dòng sông Mê Kông được khới nguồn từ tiết học địa lý của thầy giáo.</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1" end="1"/>
                                            </p:txEl>
                                          </p:spTgt>
                                        </p:tgtEl>
                                        <p:attrNameLst>
                                          <p:attrName>style.visibility</p:attrName>
                                        </p:attrNameLst>
                                      </p:cBhvr>
                                      <p:to>
                                        <p:strVal val="visible"/>
                                      </p:to>
                                    </p:set>
                                    <p:animEffect transition="in" filter="box(in)">
                                      <p:cBhvr>
                                        <p:cTn id="42" dur="500"/>
                                        <p:tgtEl>
                                          <p:spTgt spid="5">
                                            <p:txEl>
                                              <p:pRg st="1" end="1"/>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5">
                                            <p:txEl>
                                              <p:pRg st="2" end="2"/>
                                            </p:txEl>
                                          </p:spTgt>
                                        </p:tgtEl>
                                        <p:attrNameLst>
                                          <p:attrName>style.visibility</p:attrName>
                                        </p:attrNameLst>
                                      </p:cBhvr>
                                      <p:to>
                                        <p:strVal val="visible"/>
                                      </p:to>
                                    </p:set>
                                    <p:animEffect transition="in" filter="box(in)">
                                      <p:cBhvr>
                                        <p:cTn id="45" dur="500"/>
                                        <p:tgtEl>
                                          <p:spTgt spid="5">
                                            <p:txEl>
                                              <p:pRg st="2" end="2"/>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5">
                                            <p:txEl>
                                              <p:pRg st="3" end="3"/>
                                            </p:txEl>
                                          </p:spTgt>
                                        </p:tgtEl>
                                        <p:attrNameLst>
                                          <p:attrName>style.visibility</p:attrName>
                                        </p:attrNameLst>
                                      </p:cBhvr>
                                      <p:to>
                                        <p:strVal val="visible"/>
                                      </p:to>
                                    </p:set>
                                    <p:animEffect transition="in" filter="box(in)">
                                      <p:cBhvr>
                                        <p:cTn id="48" dur="500"/>
                                        <p:tgtEl>
                                          <p:spTgt spid="5">
                                            <p:txEl>
                                              <p:pRg st="3" end="3"/>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5">
                                            <p:txEl>
                                              <p:pRg st="4" end="4"/>
                                            </p:txEl>
                                          </p:spTgt>
                                        </p:tgtEl>
                                        <p:attrNameLst>
                                          <p:attrName>style.visibility</p:attrName>
                                        </p:attrNameLst>
                                      </p:cBhvr>
                                      <p:to>
                                        <p:strVal val="visible"/>
                                      </p:to>
                                    </p:set>
                                    <p:animEffect transition="in" filter="box(in)">
                                      <p:cBhvr>
                                        <p:cTn id="51" dur="500"/>
                                        <p:tgtEl>
                                          <p:spTgt spid="5">
                                            <p:txEl>
                                              <p:pRg st="4" end="4"/>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5">
                                            <p:txEl>
                                              <p:pRg st="5" end="5"/>
                                            </p:txEl>
                                          </p:spTgt>
                                        </p:tgtEl>
                                        <p:attrNameLst>
                                          <p:attrName>style.visibility</p:attrName>
                                        </p:attrNameLst>
                                      </p:cBhvr>
                                      <p:to>
                                        <p:strVal val="visible"/>
                                      </p:to>
                                    </p:set>
                                    <p:animEffect transition="in" filter="box(in)">
                                      <p:cBhvr>
                                        <p:cTn id="54" dur="500"/>
                                        <p:tgtEl>
                                          <p:spTgt spid="5">
                                            <p:txEl>
                                              <p:pRg st="5" end="5"/>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5">
                                            <p:txEl>
                                              <p:pRg st="6" end="6"/>
                                            </p:txEl>
                                          </p:spTgt>
                                        </p:tgtEl>
                                        <p:attrNameLst>
                                          <p:attrName>style.visibility</p:attrName>
                                        </p:attrNameLst>
                                      </p:cBhvr>
                                      <p:to>
                                        <p:strVal val="visible"/>
                                      </p:to>
                                    </p:set>
                                    <p:animEffect transition="in" filter="box(in)">
                                      <p:cBhvr>
                                        <p:cTn id="57" dur="500"/>
                                        <p:tgtEl>
                                          <p:spTgt spid="5">
                                            <p:txEl>
                                              <p:pRg st="6" end="6"/>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5">
                                            <p:txEl>
                                              <p:pRg st="7" end="7"/>
                                            </p:txEl>
                                          </p:spTgt>
                                        </p:tgtEl>
                                        <p:attrNameLst>
                                          <p:attrName>style.visibility</p:attrName>
                                        </p:attrNameLst>
                                      </p:cBhvr>
                                      <p:to>
                                        <p:strVal val="visible"/>
                                      </p:to>
                                    </p:set>
                                    <p:animEffect transition="in" filter="box(in)">
                                      <p:cBhvr>
                                        <p:cTn id="60" dur="500"/>
                                        <p:tgtEl>
                                          <p:spTgt spid="5">
                                            <p:txEl>
                                              <p:pRg st="7" end="7"/>
                                            </p:txEl>
                                          </p:spTgt>
                                        </p:tgtEl>
                                      </p:cBhvr>
                                    </p:animEffect>
                                  </p:childTnLst>
                                </p:cTn>
                              </p:par>
                              <p:par>
                                <p:cTn id="61" presetID="4" presetClass="entr" presetSubtype="16" fill="hold" nodeType="withEffect">
                                  <p:stCondLst>
                                    <p:cond delay="0"/>
                                  </p:stCondLst>
                                  <p:childTnLst>
                                    <p:set>
                                      <p:cBhvr>
                                        <p:cTn id="62" dur="1" fill="hold">
                                          <p:stCondLst>
                                            <p:cond delay="0"/>
                                          </p:stCondLst>
                                        </p:cTn>
                                        <p:tgtEl>
                                          <p:spTgt spid="5">
                                            <p:txEl>
                                              <p:pRg st="8" end="8"/>
                                            </p:txEl>
                                          </p:spTgt>
                                        </p:tgtEl>
                                        <p:attrNameLst>
                                          <p:attrName>style.visibility</p:attrName>
                                        </p:attrNameLst>
                                      </p:cBhvr>
                                      <p:to>
                                        <p:strVal val="visible"/>
                                      </p:to>
                                    </p:set>
                                    <p:animEffect transition="in" filter="box(in)">
                                      <p:cBhvr>
                                        <p:cTn id="63" dur="500"/>
                                        <p:tgtEl>
                                          <p:spTgt spid="5">
                                            <p:txEl>
                                              <p:pRg st="8" end="8"/>
                                            </p:txEl>
                                          </p:spTgt>
                                        </p:tgtEl>
                                      </p:cBhvr>
                                    </p:animEffect>
                                  </p:childTnLst>
                                </p:cTn>
                              </p:par>
                              <p:par>
                                <p:cTn id="64" presetID="4" presetClass="entr" presetSubtype="16" fill="hold" nodeType="withEffect">
                                  <p:stCondLst>
                                    <p:cond delay="0"/>
                                  </p:stCondLst>
                                  <p:childTnLst>
                                    <p:set>
                                      <p:cBhvr>
                                        <p:cTn id="65" dur="1" fill="hold">
                                          <p:stCondLst>
                                            <p:cond delay="0"/>
                                          </p:stCondLst>
                                        </p:cTn>
                                        <p:tgtEl>
                                          <p:spTgt spid="5">
                                            <p:txEl>
                                              <p:pRg st="9" end="9"/>
                                            </p:txEl>
                                          </p:spTgt>
                                        </p:tgtEl>
                                        <p:attrNameLst>
                                          <p:attrName>style.visibility</p:attrName>
                                        </p:attrNameLst>
                                      </p:cBhvr>
                                      <p:to>
                                        <p:strVal val="visible"/>
                                      </p:to>
                                    </p:set>
                                    <p:animEffect transition="in" filter="box(in)">
                                      <p:cBhvr>
                                        <p:cTn id="66" dur="500"/>
                                        <p:tgtEl>
                                          <p:spTgt spid="5">
                                            <p:txEl>
                                              <p:pRg st="9" end="9"/>
                                            </p:txEl>
                                          </p:spTgt>
                                        </p:tgtEl>
                                      </p:cBhvr>
                                    </p:animEffect>
                                  </p:childTnLst>
                                </p:cTn>
                              </p:par>
                              <p:par>
                                <p:cTn id="67" presetID="4" presetClass="entr" presetSubtype="16" fill="hold" nodeType="withEffect">
                                  <p:stCondLst>
                                    <p:cond delay="0"/>
                                  </p:stCondLst>
                                  <p:childTnLst>
                                    <p:set>
                                      <p:cBhvr>
                                        <p:cTn id="68" dur="1" fill="hold">
                                          <p:stCondLst>
                                            <p:cond delay="0"/>
                                          </p:stCondLst>
                                        </p:cTn>
                                        <p:tgtEl>
                                          <p:spTgt spid="5">
                                            <p:txEl>
                                              <p:pRg st="10" end="10"/>
                                            </p:txEl>
                                          </p:spTgt>
                                        </p:tgtEl>
                                        <p:attrNameLst>
                                          <p:attrName>style.visibility</p:attrName>
                                        </p:attrNameLst>
                                      </p:cBhvr>
                                      <p:to>
                                        <p:strVal val="visible"/>
                                      </p:to>
                                    </p:set>
                                    <p:animEffect transition="in" filter="box(in)">
                                      <p:cBhvr>
                                        <p:cTn id="69"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878532"/>
          </a:xfrm>
          <a:prstGeom prst="rect">
            <a:avLst/>
          </a:prstGeom>
          <a:noFill/>
        </p:spPr>
        <p:txBody>
          <a:bodyPr wrap="square" rtlCol="0">
            <a:spAutoFit/>
          </a:bodyPr>
          <a:lstStyle/>
          <a:p>
            <a:pPr algn="ctr"/>
            <a:r>
              <a:rPr lang="vi-VN" sz="2000" b="1" dirty="0" smtClean="0">
                <a:latin typeface="Times New Roman" pitchFamily="18" charset="0"/>
                <a:cs typeface="Times New Roman" pitchFamily="18" charset="0"/>
              </a:rPr>
              <a:t>Gợi ý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vi-VN"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4:</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Theo em, người thầy có vai trò trong việc khơi dậy mơ ước cho học trò:</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Thầy cô là người nâng cánh ước mơ cho học trò.</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Mỗi giờ học, thầy cô truyền cảm hứng học tập, và khao khát khám phá, học hỏi tri thức về thiên nhiên, đất nước, con người...</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5. -</a:t>
            </a:r>
            <a:r>
              <a:rPr lang="vi-VN" sz="2400" dirty="0" smtClean="0">
                <a:latin typeface="Times New Roman" pitchFamily="18" charset="0"/>
                <a:cs typeface="Times New Roman" pitchFamily="18" charset="0"/>
              </a:rPr>
              <a:t> HS lấy một ví dụ cụ thể về một tác phẩm văn học em đã được học mà em tâm đắc.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HS nói rõ lí do em thích thú, ấn tượng về tác phẩm đó:</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Lí do bắt nguồn từ tác phẩm nội dung, hình thức nghệ thuật, hoặc đề tài, ...mà học sinh thích thú</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Lí do cá nhân: riêng tư của học sinh như hoàn cảnh sống, một lần được đọc, xem phim...</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+Lí do mà thầy (cô) khơi được nguồn cảm hứng, hoặc tình yêu thiên nhiên, đất nước...</a:t>
            </a:r>
            <a:endParaRPr lang="en-US" sz="24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740307"/>
          </a:xfrm>
          <a:prstGeom prst="rect">
            <a:avLst/>
          </a:prstGeom>
          <a:noFill/>
        </p:spPr>
        <p:txBody>
          <a:bodyPr wrap="square" rtlCol="0">
            <a:spAutoFit/>
          </a:bodyPr>
          <a:lstStyle/>
          <a:p>
            <a:pPr fontAlgn="base"/>
            <a:r>
              <a:rPr lang="nl-NL" sz="2400" b="1" dirty="0" smtClean="0">
                <a:latin typeface="Times New Roman" pitchFamily="18" charset="0"/>
                <a:cs typeface="Times New Roman" pitchFamily="18" charset="0"/>
              </a:rPr>
              <a:t>PHIẾU HỌC TẬP SỐ 2</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Đọc đoạn trích sau và thực hiện các yêu cầu:</a:t>
            </a:r>
            <a:endParaRPr lang="en-US" sz="2400" dirty="0" smtClean="0">
              <a:latin typeface="Times New Roman" pitchFamily="18" charset="0"/>
              <a:cs typeface="Times New Roman" pitchFamily="18" charset="0"/>
            </a:endParaRPr>
          </a:p>
          <a:p>
            <a:pPr marL="1884363"/>
            <a:r>
              <a:rPr lang="en-US" sz="2400" i="1" dirty="0" err="1" smtClean="0">
                <a:latin typeface="Times New Roman" pitchFamily="18" charset="0"/>
                <a:cs typeface="Times New Roman" pitchFamily="18" charset="0"/>
              </a:rPr>
              <a:t>Việt</a:t>
            </a:r>
            <a:r>
              <a:rPr lang="en-US" sz="2400" i="1" dirty="0" smtClean="0">
                <a:latin typeface="Times New Roman" pitchFamily="18" charset="0"/>
                <a:cs typeface="Times New Roman" pitchFamily="18" charset="0"/>
              </a:rPr>
              <a:t> Nam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hoà</a:t>
            </a:r>
            <a:endParaRPr lang="en-US" sz="2400" dirty="0" smtClean="0">
              <a:latin typeface="Times New Roman" pitchFamily="18" charset="0"/>
              <a:cs typeface="Times New Roman" pitchFamily="18" charset="0"/>
            </a:endParaRPr>
          </a:p>
          <a:p>
            <a:pPr marL="1884363"/>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Hoa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thơm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ngọt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bốn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mùa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xanh</a:t>
            </a:r>
            <a:endParaRPr lang="en-US" sz="2400" dirty="0" smtClean="0">
              <a:latin typeface="Times New Roman" pitchFamily="18" charset="0"/>
              <a:cs typeface="Times New Roman" pitchFamily="18" charset="0"/>
            </a:endParaRPr>
          </a:p>
          <a:p>
            <a:pPr marL="1884363"/>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đen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cô</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gái</a:t>
            </a:r>
            <a:r>
              <a:rPr lang="en-US" sz="2400" i="1" dirty="0" smtClean="0">
                <a:latin typeface="Times New Roman" pitchFamily="18" charset="0"/>
                <a:cs typeface="Times New Roman" pitchFamily="18" charset="0"/>
              </a:rPr>
              <a:t> long </a:t>
            </a:r>
            <a:r>
              <a:rPr lang="en-US" sz="2400" i="1" dirty="0" err="1" smtClean="0">
                <a:latin typeface="Times New Roman" pitchFamily="18" charset="0"/>
                <a:cs typeface="Times New Roman" pitchFamily="18" charset="0"/>
              </a:rPr>
              <a:t>lanh</a:t>
            </a:r>
            <a:endParaRPr lang="en-US" sz="2400" dirty="0" smtClean="0">
              <a:latin typeface="Times New Roman" pitchFamily="18" charset="0"/>
              <a:cs typeface="Times New Roman" pitchFamily="18" charset="0"/>
            </a:endParaRPr>
          </a:p>
          <a:p>
            <a:pPr marL="1884363"/>
            <a:r>
              <a:rPr lang="en-US" sz="2400" i="1" dirty="0" err="1" smtClean="0">
                <a:latin typeface="Times New Roman" pitchFamily="18" charset="0"/>
                <a:cs typeface="Times New Roman" pitchFamily="18" charset="0"/>
              </a:rPr>
              <a:t>Yêu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yêu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trọn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tấm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thuỷ</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chung</a:t>
            </a:r>
            <a:endParaRPr lang="en-US" sz="2400" dirty="0" smtClean="0">
              <a:latin typeface="Times New Roman" pitchFamily="18" charset="0"/>
              <a:cs typeface="Times New Roman" pitchFamily="18" charset="0"/>
            </a:endParaRPr>
          </a:p>
          <a:p>
            <a:pPr marL="1884363"/>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vùng</a:t>
            </a:r>
            <a:endParaRPr lang="en-US" sz="2400" dirty="0" smtClean="0">
              <a:latin typeface="Times New Roman" pitchFamily="18" charset="0"/>
              <a:cs typeface="Times New Roman" pitchFamily="18" charset="0"/>
            </a:endParaRPr>
          </a:p>
          <a:p>
            <a:pPr marL="1884363"/>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tìm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xem</a:t>
            </a:r>
            <a:endParaRPr lang="en-US" sz="2400" dirty="0" smtClean="0">
              <a:latin typeface="Times New Roman" pitchFamily="18" charset="0"/>
              <a:cs typeface="Times New Roman" pitchFamily="18" charset="0"/>
            </a:endParaRPr>
          </a:p>
          <a:p>
            <a:pPr marL="1884363"/>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phép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tiên</a:t>
            </a:r>
            <a:endParaRPr lang="en-US" sz="2400" dirty="0" smtClean="0">
              <a:latin typeface="Times New Roman" pitchFamily="18" charset="0"/>
              <a:cs typeface="Times New Roman" pitchFamily="18" charset="0"/>
            </a:endParaRPr>
          </a:p>
          <a:p>
            <a:pPr marL="1884363"/>
            <a:r>
              <a:rPr lang="en-US" sz="2400" i="1" dirty="0" err="1" smtClean="0">
                <a:latin typeface="Times New Roman" pitchFamily="18" charset="0"/>
                <a:cs typeface="Times New Roman" pitchFamily="18" charset="0"/>
              </a:rPr>
              <a:t>Trên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dệt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nghìn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thơ</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Hắc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Hải</a:t>
            </a:r>
            <a:r>
              <a:rPr lang="en-US" sz="2400" i="1"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Nguyễn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Thi</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hlinkClick r:id="rId2"/>
              </a:rPr>
              <a:t> </a:t>
            </a:r>
            <a:r>
              <a:rPr lang="en-US" sz="2400" dirty="0" err="1" smtClean="0">
                <a:latin typeface="Times New Roman" pitchFamily="18" charset="0"/>
                <a:cs typeface="Times New Roman" pitchFamily="18" charset="0"/>
                <a:hlinkClick r:id="rId2"/>
              </a:rPr>
              <a:t>thể</a:t>
            </a:r>
            <a:r>
              <a:rPr lang="en-US" sz="2400" dirty="0" smtClean="0">
                <a:latin typeface="Times New Roman" pitchFamily="18" charset="0"/>
                <a:cs typeface="Times New Roman" pitchFamily="18" charset="0"/>
                <a:hlinkClick r:id="rId2"/>
              </a:rPr>
              <a:t> </a:t>
            </a:r>
            <a:r>
              <a:rPr lang="en-US" sz="2400" dirty="0" err="1" smtClean="0">
                <a:latin typeface="Times New Roman" pitchFamily="18" charset="0"/>
                <a:cs typeface="Times New Roman" pitchFamily="18" charset="0"/>
                <a:hlinkClick r:id="rId2"/>
              </a:rPr>
              <a:t>thơ</a:t>
            </a:r>
            <a:r>
              <a:rPr lang="en-US" sz="2400" dirty="0" smtClean="0">
                <a:latin typeface="Times New Roman" pitchFamily="18" charset="0"/>
                <a:cs typeface="Times New Roman" pitchFamily="18" charset="0"/>
                <a:hlinkClick r:id="rId2"/>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02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hlinkClick r:id="rId3"/>
              </a:rPr>
              <a:t> </a:t>
            </a:r>
            <a:r>
              <a:rPr lang="en-US" sz="2400" dirty="0" err="1" smtClean="0">
                <a:latin typeface="Times New Roman" pitchFamily="18" charset="0"/>
                <a:cs typeface="Times New Roman" pitchFamily="18" charset="0"/>
                <a:hlinkClick r:id="rId3"/>
              </a:rPr>
              <a:t>biện</a:t>
            </a:r>
            <a:r>
              <a:rPr lang="en-US" sz="2400" dirty="0" smtClean="0">
                <a:latin typeface="Times New Roman" pitchFamily="18" charset="0"/>
                <a:cs typeface="Times New Roman" pitchFamily="18" charset="0"/>
                <a:hlinkClick r:id="rId3"/>
              </a:rPr>
              <a:t> </a:t>
            </a:r>
            <a:r>
              <a:rPr lang="en-US" sz="2400" dirty="0" err="1" smtClean="0">
                <a:latin typeface="Times New Roman" pitchFamily="18" charset="0"/>
                <a:cs typeface="Times New Roman" pitchFamily="18" charset="0"/>
                <a:hlinkClick r:id="rId3"/>
              </a:rPr>
              <a:t>pháp</a:t>
            </a:r>
            <a:r>
              <a:rPr lang="en-US" sz="2400" dirty="0" smtClean="0">
                <a:latin typeface="Times New Roman" pitchFamily="18" charset="0"/>
                <a:cs typeface="Times New Roman" pitchFamily="18" charset="0"/>
                <a:hlinkClick r:id="rId3"/>
              </a:rPr>
              <a:t> </a:t>
            </a:r>
            <a:r>
              <a:rPr lang="en-US" sz="2400" dirty="0" err="1" smtClean="0">
                <a:latin typeface="Times New Roman" pitchFamily="18" charset="0"/>
                <a:cs typeface="Times New Roman" pitchFamily="18" charset="0"/>
                <a:hlinkClick r:id="rId3"/>
              </a:rPr>
              <a:t>tu</a:t>
            </a:r>
            <a:r>
              <a:rPr lang="en-US" sz="2400" dirty="0" smtClean="0">
                <a:latin typeface="Times New Roman" pitchFamily="18" charset="0"/>
                <a:cs typeface="Times New Roman" pitchFamily="18" charset="0"/>
                <a:hlinkClick r:id="rId3"/>
              </a:rPr>
              <a:t> </a:t>
            </a:r>
            <a:r>
              <a:rPr lang="en-US" sz="2400" dirty="0" err="1" smtClean="0">
                <a:latin typeface="Times New Roman" pitchFamily="18" charset="0"/>
                <a:cs typeface="Times New Roman" pitchFamily="18" charset="0"/>
                <a:hlinkClick r:id="rId3"/>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Tay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phép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tiên</a:t>
            </a:r>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dệt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nghìn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thơ</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fontAlgn="base"/>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555641"/>
          </a:xfrm>
          <a:prstGeom prst="rect">
            <a:avLst/>
          </a:prstGeom>
          <a:noFill/>
        </p:spPr>
        <p:txBody>
          <a:bodyPr wrap="square" rtlCol="0">
            <a:spAutoFit/>
          </a:bodyPr>
          <a:lstStyle/>
          <a:p>
            <a:pPr algn="ctr"/>
            <a:r>
              <a:rPr lang="en-US" sz="2800" b="1" dirty="0" err="1" smtClean="0">
                <a:latin typeface="Times New Roman" pitchFamily="18" charset="0"/>
                <a:cs typeface="Times New Roman" pitchFamily="18" charset="0"/>
              </a:rPr>
              <a:t>Gợi</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trả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r>
              <a:rPr lang="en-US" sz="2800" b="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1.</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bát</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2.</a:t>
            </a:r>
            <a:r>
              <a:rPr lang="en-US" sz="2800" dirty="0" smtClean="0">
                <a:latin typeface="Times New Roman" pitchFamily="18" charset="0"/>
                <a:cs typeface="Times New Roman" pitchFamily="18" charset="0"/>
              </a:rPr>
              <a:t> HS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02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ảnh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con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Việt</a:t>
            </a:r>
            <a:r>
              <a:rPr lang="en-US" sz="2800" dirty="0" smtClean="0">
                <a:latin typeface="Times New Roman" pitchFamily="18" charset="0"/>
                <a:cs typeface="Times New Roman" pitchFamily="18" charset="0"/>
              </a:rPr>
              <a:t> Nam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ảnh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sau</a:t>
            </a:r>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mắt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đen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cô</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gái</a:t>
            </a:r>
            <a:r>
              <a:rPr lang="en-US" sz="2800" i="1" dirty="0" smtClean="0">
                <a:latin typeface="Times New Roman" pitchFamily="18" charset="0"/>
                <a:cs typeface="Times New Roman" pitchFamily="18" charset="0"/>
              </a:rPr>
              <a:t> long </a:t>
            </a:r>
            <a:r>
              <a:rPr lang="en-US" sz="2800" i="1" dirty="0" err="1" smtClean="0">
                <a:latin typeface="Times New Roman" pitchFamily="18" charset="0"/>
                <a:cs typeface="Times New Roman" pitchFamily="18" charset="0"/>
              </a:rPr>
              <a:t>lanh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yêu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ai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yêu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trọn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tấm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tình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thủy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chung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tay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người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như</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có</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phép</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tiên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trên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tre</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lá</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cũng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dệt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nghìn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bài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thơ</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Lưu</a:t>
            </a:r>
            <a:r>
              <a:rPr lang="en-US" sz="2800" dirty="0" smtClean="0">
                <a:latin typeface="Times New Roman" pitchFamily="18" charset="0"/>
                <a:cs typeface="Times New Roman" pitchFamily="18" charset="0"/>
              </a:rPr>
              <a:t> ý HS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diễn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hợp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lý</a:t>
            </a:r>
            <a:r>
              <a:rPr lang="en-US" sz="2800" dirty="0" smtClean="0">
                <a:latin typeface="Times New Roman" pitchFamily="18" charset="0"/>
                <a:cs typeface="Times New Roman" pitchFamily="18" charset="0"/>
              </a:rPr>
              <a:t>)</a:t>
            </a:r>
            <a:br>
              <a:rPr lang="en-US" sz="2800" dirty="0" smtClean="0">
                <a:latin typeface="Times New Roman" pitchFamily="18" charset="0"/>
                <a:cs typeface="Times New Roman" pitchFamily="18" charset="0"/>
              </a:rPr>
            </a:b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3.</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pháp</a:t>
            </a:r>
            <a:r>
              <a:rPr lang="en-US" sz="2800" dirty="0" smtClean="0">
                <a:latin typeface="Times New Roman" pitchFamily="18" charset="0"/>
                <a:cs typeface="Times New Roman" pitchFamily="18" charset="0"/>
              </a:rPr>
              <a:t> so </a:t>
            </a:r>
            <a:r>
              <a:rPr lang="en-US" sz="2800" dirty="0" err="1" smtClean="0">
                <a:latin typeface="Times New Roman" pitchFamily="18" charset="0"/>
                <a:cs typeface="Times New Roman" pitchFamily="18" charset="0"/>
              </a:rPr>
              <a:t>sánh:</a:t>
            </a:r>
            <a:r>
              <a:rPr lang="en-US" sz="2800" i="1" dirty="0" err="1" smtClean="0">
                <a:latin typeface="Times New Roman" pitchFamily="18" charset="0"/>
                <a:cs typeface="Times New Roman" pitchFamily="18" charset="0"/>
              </a:rPr>
              <a:t>Tay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người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như</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có</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phép</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tiên</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 </a:t>
            </a:r>
            <a:r>
              <a:rPr lang="en-US" sz="2800" i="1" dirty="0" err="1" smtClean="0">
                <a:latin typeface="Times New Roman" pitchFamily="18" charset="0"/>
                <a:cs typeface="Times New Roman" pitchFamily="18" charset="0"/>
              </a:rPr>
              <a:t>gợi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niềm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tự</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hào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về</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vẻ</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đẹp</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tài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hoa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của</a:t>
            </a:r>
            <a:r>
              <a:rPr lang="en-US" sz="2800" i="1" dirty="0" smtClean="0">
                <a:latin typeface="Times New Roman" pitchFamily="18" charset="0"/>
                <a:cs typeface="Times New Roman" pitchFamily="18" charset="0"/>
              </a:rPr>
              <a:t> con </a:t>
            </a:r>
            <a:r>
              <a:rPr lang="en-US" sz="2800" i="1" dirty="0" err="1" smtClean="0">
                <a:latin typeface="Times New Roman" pitchFamily="18" charset="0"/>
                <a:cs typeface="Times New Roman" pitchFamily="18" charset="0"/>
              </a:rPr>
              <a:t>người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Việt</a:t>
            </a:r>
            <a:r>
              <a:rPr lang="en-US" sz="2800" i="1" dirty="0" smtClean="0">
                <a:latin typeface="Times New Roman" pitchFamily="18" charset="0"/>
                <a:cs typeface="Times New Roman" pitchFamily="18" charset="0"/>
              </a:rPr>
              <a:t> Nam </a:t>
            </a:r>
            <a:r>
              <a:rPr lang="en-US" sz="2800" i="1" dirty="0" err="1" smtClean="0">
                <a:latin typeface="Times New Roman" pitchFamily="18" charset="0"/>
                <a:cs typeface="Times New Roman" pitchFamily="18" charset="0"/>
              </a:rPr>
              <a:t>trong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lao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động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làm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câu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thơ</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sinh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động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giàu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hình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ảnh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giàu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tính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biểu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cảm</a:t>
            </a:r>
            <a:r>
              <a:rPr lang="en-US" sz="2800" i="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4.</a:t>
            </a:r>
            <a:r>
              <a:rPr lang="en-US" sz="2800" dirty="0" smtClean="0">
                <a:latin typeface="Times New Roman" pitchFamily="18" charset="0"/>
                <a:cs typeface="Times New Roman" pitchFamily="18" charset="0"/>
              </a:rPr>
              <a:t> HS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đặc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sau</a:t>
            </a:r>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đất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nước</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Việt</a:t>
            </a:r>
            <a:r>
              <a:rPr lang="en-US" sz="2800" i="1" dirty="0" smtClean="0">
                <a:latin typeface="Times New Roman" pitchFamily="18" charset="0"/>
                <a:cs typeface="Times New Roman" pitchFamily="18" charset="0"/>
              </a:rPr>
              <a:t> Nam </a:t>
            </a:r>
            <a:r>
              <a:rPr lang="en-US" sz="2800" i="1" dirty="0" err="1" smtClean="0">
                <a:latin typeface="Times New Roman" pitchFamily="18" charset="0"/>
                <a:cs typeface="Times New Roman" pitchFamily="18" charset="0"/>
              </a:rPr>
              <a:t>tươi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đẹp</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trù</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phú</a:t>
            </a:r>
            <a:r>
              <a:rPr lang="en-US" sz="2800" i="1" dirty="0" smtClean="0">
                <a:latin typeface="Times New Roman" pitchFamily="18" charset="0"/>
                <a:cs typeface="Times New Roman" pitchFamily="18" charset="0"/>
              </a:rPr>
              <a:t>; con </a:t>
            </a:r>
            <a:r>
              <a:rPr lang="en-US" sz="2800" i="1" dirty="0" err="1" smtClean="0">
                <a:latin typeface="Times New Roman" pitchFamily="18" charset="0"/>
                <a:cs typeface="Times New Roman" pitchFamily="18" charset="0"/>
              </a:rPr>
              <a:t>người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Việt</a:t>
            </a:r>
            <a:r>
              <a:rPr lang="en-US" sz="2800" i="1" dirty="0" smtClean="0">
                <a:latin typeface="Times New Roman" pitchFamily="18" charset="0"/>
                <a:cs typeface="Times New Roman" pitchFamily="18" charset="0"/>
              </a:rPr>
              <a:t> Nam </a:t>
            </a:r>
            <a:r>
              <a:rPr lang="en-US" sz="2800" i="1" dirty="0" err="1" smtClean="0">
                <a:latin typeface="Times New Roman" pitchFamily="18" charset="0"/>
                <a:cs typeface="Times New Roman" pitchFamily="18" charset="0"/>
              </a:rPr>
              <a:t>thủy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chung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tình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nghĩa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khéo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léo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tài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hoa</a:t>
            </a:r>
            <a:r>
              <a:rPr lang="en-US" sz="2800" i="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940088"/>
          </a:xfrm>
          <a:prstGeom prst="rect">
            <a:avLst/>
          </a:prstGeom>
          <a:noFill/>
        </p:spPr>
        <p:txBody>
          <a:bodyPr wrap="square" rtlCol="0">
            <a:spAutoFit/>
          </a:bodyPr>
          <a:lstStyle/>
          <a:p>
            <a:pPr algn="ctr" fontAlgn="base"/>
            <a:r>
              <a:rPr lang="nl-NL" sz="2000" b="1" dirty="0" smtClean="0">
                <a:latin typeface="Times New Roman" pitchFamily="18" charset="0"/>
                <a:cs typeface="Times New Roman" pitchFamily="18" charset="0"/>
              </a:rPr>
              <a:t> PHIẾU HỌC TẬP SỐ 3</a:t>
            </a:r>
            <a:endParaRPr lang="en-US" sz="20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Đọc đoạn trích sau và thực hiện các yêu cầu bên dưới:</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  “Một hôm, cô tôi gọi tôi đến bên, cười hỏi:</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 Hồng! Mày có muốn vào Thanh Hóa chơi với mợ mày không?</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Tưởng đến vẻ mặt rầu rầu và sự hiền từ của mẹ tôi, và nghĩ đến cảnh thiếu thốn một tình thương yêu ấp ủ từng phen làm tôi rớt nước mắt, tôi toan trả lời có. Nhưng, nhận ra những ý nghĩ cay độc trong giọng nói và trên nét mặt khi cười rất kịch của cô tôi kia, tôi cúi đầu không đáp. Vì tôi biết rõ, nhắc đến mẹ tôi, cô tôi chỉ có ý gieo rắc vào đầu óc tôi những hoài nghi để tôi khinh miệt và ruồng rẫy mẹ tôi, một người đàn bà đã bị cái tội là góa chồng, nợ nần cùng túng quá, phải bỏ con cái đi tha hương cầu thực. Nhưng đời nào tình thương yêu và lòng kính mến mẹ tôi lại bị những rắp tâm tanh bẩn xâm phạm đến... Mặc dầu non một năm ròng mẹ tôi không gửi cho tôi lấy một lá thư, nhắn người thăm tôi lấy một lời và gửi cho tôi lấy một đồng quà. </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Tôi cũng đã cười đáp lại cô tôi:</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CÔ TÔ</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(Nguyễn Tuân)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3" name="TextBox 2"/>
          <p:cNvSpPr txBox="1"/>
          <p:nvPr/>
        </p:nvSpPr>
        <p:spPr>
          <a:xfrm>
            <a:off x="0" y="533400"/>
            <a:ext cx="9144000" cy="6892707"/>
          </a:xfrm>
          <a:prstGeom prst="rect">
            <a:avLst/>
          </a:prstGeom>
          <a:noFill/>
        </p:spPr>
        <p:txBody>
          <a:bodyPr wrap="square" rtlCol="0">
            <a:spAutoFit/>
          </a:bodyPr>
          <a:lstStyle/>
          <a:p>
            <a:pPr algn="ctr"/>
            <a:r>
              <a:rPr lang="pt-BR"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Câu 1</a:t>
            </a:r>
            <a:r>
              <a:rPr lang="pt-BR" sz="2400" dirty="0" smtClean="0">
                <a:latin typeface="Times New Roman" pitchFamily="18" charset="0"/>
                <a:cs typeface="Times New Roman" pitchFamily="18" charset="0"/>
              </a:rPr>
              <a:t>.Các phương thức biểu đạt: Tự sự, miêu tả và biểu cảm.</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Thể loại: Kí</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Câu 2</a:t>
            </a:r>
            <a:r>
              <a:rPr lang="pt-BR" sz="2400" dirty="0" smtClean="0">
                <a:latin typeface="Times New Roman" pitchFamily="18" charset="0"/>
                <a:cs typeface="Times New Roman" pitchFamily="18" charset="0"/>
              </a:rPr>
              <a:t>. </a:t>
            </a:r>
            <a:r>
              <a:rPr lang="nl-NL" sz="2400" dirty="0" smtClean="0">
                <a:latin typeface="Times New Roman" pitchFamily="18" charset="0"/>
                <a:cs typeface="Times New Roman" pitchFamily="18" charset="0"/>
              </a:rPr>
              <a:t> Vị trí quan sát của người kể: trên những hòn đá đầu sư, từ đầu mũi đảo.</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 </a:t>
            </a:r>
            <a:r>
              <a:rPr lang="pt-BR" sz="2400" dirty="0" smtClean="0">
                <a:latin typeface="Times New Roman" pitchFamily="18" charset="0"/>
                <a:cs typeface="Times New Roman" pitchFamily="18" charset="0"/>
              </a:rPr>
              <a:t>Thời điểm: Sau cơn bão; từ lúc mặt trời chưa mọc đến lúc mặt trời mọc.</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Câu 3</a:t>
            </a:r>
            <a:r>
              <a:rPr lang="pt-BR" sz="2400" dirty="0" smtClean="0">
                <a:latin typeface="Times New Roman" pitchFamily="18" charset="0"/>
                <a:cs typeface="Times New Roman" pitchFamily="18" charset="0"/>
              </a:rPr>
              <a:t>. Câu văn“Sau trận bão, chân trời, ngấn bể sạch như tấm kính lau hết mây hết bụi.”</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Phép tu từ so sánh: “chân trời, ngấn bể” sau bão sạch sẽ được so sánh với “tấm kính lau hết mây bụi”</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Tác dụng của biện pháp tu từ so sánh:</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Làm cho câu văn trở nên sinh động, hấp dẫn.</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Nhấn mạnh sự trong lành, thoáng đãng của chân trời, ngấn bể sau khi cơn bão đã đi qua.</a:t>
            </a:r>
            <a:endParaRPr lang="en-US" sz="2400" dirty="0" smtClean="0">
              <a:latin typeface="Times New Roman" pitchFamily="18" charset="0"/>
              <a:cs typeface="Times New Roman" pitchFamily="18" charset="0"/>
            </a:endParaRPr>
          </a:p>
          <a:p>
            <a:pPr algn="just">
              <a:buFontTx/>
              <a:buChar char="-"/>
            </a:pPr>
            <a:r>
              <a:rPr lang="pt-BR" sz="2400" dirty="0" smtClean="0">
                <a:latin typeface="Times New Roman" pitchFamily="18" charset="0"/>
                <a:cs typeface="Times New Roman" pitchFamily="18" charset="0"/>
              </a:rPr>
              <a:t>Cho thấy ngòi bút tài hoa, trí tưởng tượng bay bổng, tình yêu thiên nhiên, yêu biển đảo quê hương của nhà văn Nguyễn Tuân.</a:t>
            </a:r>
            <a:endParaRPr lang="en-US" sz="2400" dirty="0" smtClean="0">
              <a:latin typeface="Times New Roman" pitchFamily="18" charset="0"/>
              <a:cs typeface="Times New Roman" pitchFamily="18" charset="0"/>
            </a:endParaRPr>
          </a:p>
          <a:p>
            <a:pPr algn="just">
              <a:buFontTx/>
              <a:buChar char="-"/>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ox(in)">
                                      <p:cBhvr>
                                        <p:cTn id="25" dur="500"/>
                                        <p:tgtEl>
                                          <p:spTgt spid="3">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ox(in)">
                                      <p:cBhvr>
                                        <p:cTn id="28" dur="500"/>
                                        <p:tgtEl>
                                          <p:spTgt spid="3">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ox(in)">
                                      <p:cBhvr>
                                        <p:cTn id="31" dur="500"/>
                                        <p:tgtEl>
                                          <p:spTgt spid="3">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ox(in)">
                                      <p:cBhvr>
                                        <p:cTn id="34" dur="500"/>
                                        <p:tgtEl>
                                          <p:spTgt spid="3">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ox(in)">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708981"/>
          </a:xfrm>
          <a:prstGeom prst="rect">
            <a:avLst/>
          </a:prstGeom>
          <a:noFill/>
        </p:spPr>
        <p:txBody>
          <a:bodyPr wrap="square" rtlCol="0">
            <a:spAutoFit/>
          </a:bodyPr>
          <a:lstStyle/>
          <a:p>
            <a:pPr algn="ctr" fontAlgn="base"/>
            <a:r>
              <a:rPr lang="nl-NL" sz="2000" b="1" dirty="0" smtClean="0">
                <a:latin typeface="Times New Roman" pitchFamily="18" charset="0"/>
                <a:cs typeface="Times New Roman" pitchFamily="18" charset="0"/>
              </a:rPr>
              <a:t> PHIẾU HỌC TẬP SỐ 3</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Tôi cũng đã cười đáp lại cô tôi:</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 Không! Cháu không muốn vào. Cuối năm thế nào mợ cháu cũng về. […]</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Tỏ sự ngậm ngùi thương xót thầy tôi, cô tôi chập chừng nói tiếp:</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 Mấy lại rằm tháng tám là giỗ đầu cậu mày, mợ mày về dù sao cũng đỡ tủi cho cậu mày, và mày cũng phải có họ, có hàng, người ta hỏi đến chứ?.”</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                                                                                 (Trong lòng mẹ - Nguyên Hồng)</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1. </a:t>
            </a:r>
            <a:r>
              <a:rPr lang="nl-NL" sz="2000" dirty="0" smtClean="0">
                <a:latin typeface="Times New Roman" pitchFamily="18" charset="0"/>
                <a:cs typeface="Times New Roman" pitchFamily="18" charset="0"/>
              </a:rPr>
              <a:t>Xác định các phương thức biểu đạt được sử dụng trong đoạn trích. </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2. </a:t>
            </a:r>
            <a:r>
              <a:rPr lang="nl-NL" sz="2000" dirty="0" smtClean="0">
                <a:latin typeface="Times New Roman" pitchFamily="18" charset="0"/>
                <a:cs typeface="Times New Roman" pitchFamily="18" charset="0"/>
              </a:rPr>
              <a:t>Theo đoạn trích, mục đích của người cô khi nhắc với bé Hồng về người mẹ của bé là gì? </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3. </a:t>
            </a:r>
            <a:r>
              <a:rPr lang="nl-NL" sz="2000" dirty="0" smtClean="0">
                <a:latin typeface="Times New Roman" pitchFamily="18" charset="0"/>
                <a:cs typeface="Times New Roman" pitchFamily="18" charset="0"/>
              </a:rPr>
              <a:t>Qua cuộc đối thoại giữa Hồng với bà cô, em thấy chú bé Hồng là người như thế nào?</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4</a:t>
            </a:r>
            <a:r>
              <a:rPr lang="nl-NL" sz="2000" dirty="0" smtClean="0">
                <a:latin typeface="Times New Roman" pitchFamily="18" charset="0"/>
                <a:cs typeface="Times New Roman" pitchFamily="18" charset="0"/>
              </a:rPr>
              <a:t>. Theo em, người thân trong một gia đình nên có cách đối xử với nhau như thế nào?</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5</a:t>
            </a:r>
            <a:r>
              <a:rPr lang="nl-NL" sz="2000" dirty="0" smtClean="0">
                <a:latin typeface="Times New Roman" pitchFamily="18" charset="0"/>
                <a:cs typeface="Times New Roman" pitchFamily="18" charset="0"/>
              </a:rPr>
              <a:t>. Ở tuổi cắp sách đến trường, em nghĩ tuổi thơ cần những gì?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494085"/>
          </a:xfrm>
          <a:prstGeom prst="rect">
            <a:avLst/>
          </a:prstGeom>
          <a:noFill/>
        </p:spPr>
        <p:txBody>
          <a:bodyPr wrap="square" rtlCol="0">
            <a:spAutoFit/>
          </a:bodyPr>
          <a:lstStyle/>
          <a:p>
            <a:pPr algn="ctr"/>
            <a:r>
              <a:rPr lang="nl-NL" sz="2000" b="1" dirty="0" smtClean="0">
                <a:latin typeface="Times New Roman" pitchFamily="18" charset="0"/>
                <a:cs typeface="Times New Roman" pitchFamily="18" charset="0"/>
              </a:rPr>
              <a:t> Gợi ý làm bài</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1:</a:t>
            </a:r>
            <a:r>
              <a:rPr lang="nl-NL" sz="2000" dirty="0" smtClean="0">
                <a:latin typeface="Times New Roman" pitchFamily="18" charset="0"/>
                <a:cs typeface="Times New Roman" pitchFamily="18" charset="0"/>
              </a:rPr>
              <a:t> Các phương thức biểu đạt trong đoạn trích: miêu tả, tự sự và biểu cảm.</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2:</a:t>
            </a:r>
            <a:r>
              <a:rPr lang="nl-NL" sz="2000" dirty="0" smtClean="0">
                <a:latin typeface="Times New Roman" pitchFamily="18" charset="0"/>
                <a:cs typeface="Times New Roman" pitchFamily="18" charset="0"/>
              </a:rPr>
              <a:t> Theo đoạn trích, , mục đích của người cô khi nhắc với bé Hồng về người mẹ của bé là gieo rắc vào đầu óc cậu những hoài nghi để cậu khinh miệt và ruồng rẫy mẹ mình. </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3: </a:t>
            </a:r>
            <a:r>
              <a:rPr lang="nl-NL" sz="2000" dirty="0" smtClean="0">
                <a:latin typeface="Times New Roman" pitchFamily="18" charset="0"/>
                <a:cs typeface="Times New Roman" pitchFamily="18" charset="0"/>
              </a:rPr>
              <a:t>Qua cuộc đối thoại giữa Hồng với bà cô, có thể thấy bé Hồng là chú bé nhạy cảm và có tình yêu thương mẹ mãnh liệt, biết cảm thông và có niềm tin không dễ lay chuyển về người mẹ đáng thương của mình. </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4: </a:t>
            </a:r>
            <a:r>
              <a:rPr lang="nl-NL" sz="2000" dirty="0" smtClean="0">
                <a:latin typeface="Times New Roman" pitchFamily="18" charset="0"/>
                <a:cs typeface="Times New Roman" pitchFamily="18" charset="0"/>
              </a:rPr>
              <a:t>HS đưa được ra ý kiến riêng, phù hợp là được.</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Có thể nêu: </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Người thân trong một gia đình cần đối xử thật lòng, yêu thương thật lòng và dành những điều tốt đẹp nhất cho nhau. </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Các thành viên phải biết quan tâm, chia sẻ, bồi đắp tình cảm. </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Câu 5: </a:t>
            </a:r>
            <a:r>
              <a:rPr lang="nl-NL" sz="2000" dirty="0" smtClean="0">
                <a:latin typeface="Times New Roman" pitchFamily="18" charset="0"/>
                <a:cs typeface="Times New Roman" pitchFamily="18" charset="0"/>
              </a:rPr>
              <a:t>HS đưa được ra ý kiến riêng, phù hợp là được.</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Có thể nêu: Ở tuổi cắp sách đến trường, em nghĩ tuổi thơ cần được:</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Sống trong tình yêu thương, chăm sóc, che chở của người thân, cần một gia đình đúng nghĩa.</a:t>
            </a:r>
            <a:r>
              <a:rPr lang="en-US" sz="2000" dirty="0" smtClean="0">
                <a:latin typeface="Times New Roman" pitchFamily="18" charset="0"/>
                <a:cs typeface="Times New Roman" pitchFamily="18" charset="0"/>
              </a:rPr>
              <a:t> </a:t>
            </a:r>
          </a:p>
          <a:p>
            <a:pPr algn="just"/>
            <a:r>
              <a:rPr lang="nl-NL" sz="2000" dirty="0" smtClean="0">
                <a:latin typeface="Times New Roman" pitchFamily="18" charset="0"/>
                <a:cs typeface="Times New Roman" pitchFamily="18" charset="0"/>
              </a:rPr>
              <a:t>- Cần được vui chơi, nô đùa, được đến trường học hành.</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Cần được quan tâm chăm sóc về vật chất và tinh thần.</a:t>
            </a:r>
            <a:endParaRPr lang="en-US" sz="2000" dirty="0" smtClean="0">
              <a:latin typeface="Times New Roman" pitchFamily="18" charset="0"/>
              <a:cs typeface="Times New Roman" pitchFamily="18" charset="0"/>
            </a:endParaRPr>
          </a:p>
          <a:p>
            <a:pPr algn="ctr" fontAlgn="base"/>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box(in)">
                                      <p:cBhvr>
                                        <p:cTn id="43" dur="500"/>
                                        <p:tgtEl>
                                          <p:spTgt spid="5">
                                            <p:txEl>
                                              <p:pRg st="12" end="1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nodeType="clickEffect">
                                  <p:stCondLst>
                                    <p:cond delay="0"/>
                                  </p:stCondLst>
                                  <p:childTnLst>
                                    <p:set>
                                      <p:cBhvr>
                                        <p:cTn id="47" dur="1" fill="hold">
                                          <p:stCondLst>
                                            <p:cond delay="0"/>
                                          </p:stCondLst>
                                        </p:cTn>
                                        <p:tgtEl>
                                          <p:spTgt spid="5">
                                            <p:txEl>
                                              <p:pRg st="1" end="1"/>
                                            </p:txEl>
                                          </p:spTgt>
                                        </p:tgtEl>
                                        <p:attrNameLst>
                                          <p:attrName>style.visibility</p:attrName>
                                        </p:attrNameLst>
                                      </p:cBhvr>
                                      <p:to>
                                        <p:strVal val="visible"/>
                                      </p:to>
                                    </p:set>
                                    <p:animEffect transition="in" filter="box(in)">
                                      <p:cBhvr>
                                        <p:cTn id="48" dur="500"/>
                                        <p:tgtEl>
                                          <p:spTgt spid="5">
                                            <p:txEl>
                                              <p:pRg st="1" end="1"/>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5">
                                            <p:txEl>
                                              <p:pRg st="2" end="2"/>
                                            </p:txEl>
                                          </p:spTgt>
                                        </p:tgtEl>
                                        <p:attrNameLst>
                                          <p:attrName>style.visibility</p:attrName>
                                        </p:attrNameLst>
                                      </p:cBhvr>
                                      <p:to>
                                        <p:strVal val="visible"/>
                                      </p:to>
                                    </p:set>
                                    <p:animEffect transition="in" filter="box(in)">
                                      <p:cBhvr>
                                        <p:cTn id="51" dur="500"/>
                                        <p:tgtEl>
                                          <p:spTgt spid="5">
                                            <p:txEl>
                                              <p:pRg st="2" end="2"/>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5">
                                            <p:txEl>
                                              <p:pRg st="3" end="3"/>
                                            </p:txEl>
                                          </p:spTgt>
                                        </p:tgtEl>
                                        <p:attrNameLst>
                                          <p:attrName>style.visibility</p:attrName>
                                        </p:attrNameLst>
                                      </p:cBhvr>
                                      <p:to>
                                        <p:strVal val="visible"/>
                                      </p:to>
                                    </p:set>
                                    <p:animEffect transition="in" filter="box(in)">
                                      <p:cBhvr>
                                        <p:cTn id="54" dur="500"/>
                                        <p:tgtEl>
                                          <p:spTgt spid="5">
                                            <p:txEl>
                                              <p:pRg st="3" end="3"/>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5">
                                            <p:txEl>
                                              <p:pRg st="4" end="4"/>
                                            </p:txEl>
                                          </p:spTgt>
                                        </p:tgtEl>
                                        <p:attrNameLst>
                                          <p:attrName>style.visibility</p:attrName>
                                        </p:attrNameLst>
                                      </p:cBhvr>
                                      <p:to>
                                        <p:strVal val="visible"/>
                                      </p:to>
                                    </p:set>
                                    <p:animEffect transition="in" filter="box(in)">
                                      <p:cBhvr>
                                        <p:cTn id="57" dur="500"/>
                                        <p:tgtEl>
                                          <p:spTgt spid="5">
                                            <p:txEl>
                                              <p:pRg st="4" end="4"/>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5">
                                            <p:txEl>
                                              <p:pRg st="5" end="5"/>
                                            </p:txEl>
                                          </p:spTgt>
                                        </p:tgtEl>
                                        <p:attrNameLst>
                                          <p:attrName>style.visibility</p:attrName>
                                        </p:attrNameLst>
                                      </p:cBhvr>
                                      <p:to>
                                        <p:strVal val="visible"/>
                                      </p:to>
                                    </p:set>
                                    <p:animEffect transition="in" filter="box(in)">
                                      <p:cBhvr>
                                        <p:cTn id="60" dur="500"/>
                                        <p:tgtEl>
                                          <p:spTgt spid="5">
                                            <p:txEl>
                                              <p:pRg st="5" end="5"/>
                                            </p:txEl>
                                          </p:spTgt>
                                        </p:tgtEl>
                                      </p:cBhvr>
                                    </p:animEffect>
                                  </p:childTnLst>
                                </p:cTn>
                              </p:par>
                              <p:par>
                                <p:cTn id="61" presetID="4" presetClass="entr" presetSubtype="16" fill="hold" nodeType="withEffect">
                                  <p:stCondLst>
                                    <p:cond delay="0"/>
                                  </p:stCondLst>
                                  <p:childTnLst>
                                    <p:set>
                                      <p:cBhvr>
                                        <p:cTn id="62" dur="1" fill="hold">
                                          <p:stCondLst>
                                            <p:cond delay="0"/>
                                          </p:stCondLst>
                                        </p:cTn>
                                        <p:tgtEl>
                                          <p:spTgt spid="5">
                                            <p:txEl>
                                              <p:pRg st="6" end="6"/>
                                            </p:txEl>
                                          </p:spTgt>
                                        </p:tgtEl>
                                        <p:attrNameLst>
                                          <p:attrName>style.visibility</p:attrName>
                                        </p:attrNameLst>
                                      </p:cBhvr>
                                      <p:to>
                                        <p:strVal val="visible"/>
                                      </p:to>
                                    </p:set>
                                    <p:animEffect transition="in" filter="box(in)">
                                      <p:cBhvr>
                                        <p:cTn id="63" dur="500"/>
                                        <p:tgtEl>
                                          <p:spTgt spid="5">
                                            <p:txEl>
                                              <p:pRg st="6" end="6"/>
                                            </p:txEl>
                                          </p:spTgt>
                                        </p:tgtEl>
                                      </p:cBhvr>
                                    </p:animEffect>
                                  </p:childTnLst>
                                </p:cTn>
                              </p:par>
                              <p:par>
                                <p:cTn id="64" presetID="4" presetClass="entr" presetSubtype="16" fill="hold" nodeType="withEffect">
                                  <p:stCondLst>
                                    <p:cond delay="0"/>
                                  </p:stCondLst>
                                  <p:childTnLst>
                                    <p:set>
                                      <p:cBhvr>
                                        <p:cTn id="65" dur="1" fill="hold">
                                          <p:stCondLst>
                                            <p:cond delay="0"/>
                                          </p:stCondLst>
                                        </p:cTn>
                                        <p:tgtEl>
                                          <p:spTgt spid="5">
                                            <p:txEl>
                                              <p:pRg st="7" end="7"/>
                                            </p:txEl>
                                          </p:spTgt>
                                        </p:tgtEl>
                                        <p:attrNameLst>
                                          <p:attrName>style.visibility</p:attrName>
                                        </p:attrNameLst>
                                      </p:cBhvr>
                                      <p:to>
                                        <p:strVal val="visible"/>
                                      </p:to>
                                    </p:set>
                                    <p:animEffect transition="in" filter="box(in)">
                                      <p:cBhvr>
                                        <p:cTn id="66" dur="500"/>
                                        <p:tgtEl>
                                          <p:spTgt spid="5">
                                            <p:txEl>
                                              <p:pRg st="7" end="7"/>
                                            </p:txEl>
                                          </p:spTgt>
                                        </p:tgtEl>
                                      </p:cBhvr>
                                    </p:animEffect>
                                  </p:childTnLst>
                                </p:cTn>
                              </p:par>
                              <p:par>
                                <p:cTn id="67" presetID="4" presetClass="entr" presetSubtype="16" fill="hold" nodeType="withEffect">
                                  <p:stCondLst>
                                    <p:cond delay="0"/>
                                  </p:stCondLst>
                                  <p:childTnLst>
                                    <p:set>
                                      <p:cBhvr>
                                        <p:cTn id="68" dur="1" fill="hold">
                                          <p:stCondLst>
                                            <p:cond delay="0"/>
                                          </p:stCondLst>
                                        </p:cTn>
                                        <p:tgtEl>
                                          <p:spTgt spid="5">
                                            <p:txEl>
                                              <p:pRg st="8" end="8"/>
                                            </p:txEl>
                                          </p:spTgt>
                                        </p:tgtEl>
                                        <p:attrNameLst>
                                          <p:attrName>style.visibility</p:attrName>
                                        </p:attrNameLst>
                                      </p:cBhvr>
                                      <p:to>
                                        <p:strVal val="visible"/>
                                      </p:to>
                                    </p:set>
                                    <p:animEffect transition="in" filter="box(in)">
                                      <p:cBhvr>
                                        <p:cTn id="69" dur="500"/>
                                        <p:tgtEl>
                                          <p:spTgt spid="5">
                                            <p:txEl>
                                              <p:pRg st="8" end="8"/>
                                            </p:txEl>
                                          </p:spTgt>
                                        </p:tgtEl>
                                      </p:cBhvr>
                                    </p:animEffect>
                                  </p:childTnLst>
                                </p:cTn>
                              </p:par>
                              <p:par>
                                <p:cTn id="70" presetID="4" presetClass="entr" presetSubtype="16" fill="hold" nodeType="withEffect">
                                  <p:stCondLst>
                                    <p:cond delay="0"/>
                                  </p:stCondLst>
                                  <p:childTnLst>
                                    <p:set>
                                      <p:cBhvr>
                                        <p:cTn id="71" dur="1" fill="hold">
                                          <p:stCondLst>
                                            <p:cond delay="0"/>
                                          </p:stCondLst>
                                        </p:cTn>
                                        <p:tgtEl>
                                          <p:spTgt spid="5">
                                            <p:txEl>
                                              <p:pRg st="9" end="9"/>
                                            </p:txEl>
                                          </p:spTgt>
                                        </p:tgtEl>
                                        <p:attrNameLst>
                                          <p:attrName>style.visibility</p:attrName>
                                        </p:attrNameLst>
                                      </p:cBhvr>
                                      <p:to>
                                        <p:strVal val="visible"/>
                                      </p:to>
                                    </p:set>
                                    <p:animEffect transition="in" filter="box(in)">
                                      <p:cBhvr>
                                        <p:cTn id="72" dur="500"/>
                                        <p:tgtEl>
                                          <p:spTgt spid="5">
                                            <p:txEl>
                                              <p:pRg st="9" end="9"/>
                                            </p:txEl>
                                          </p:spTgt>
                                        </p:tgtEl>
                                      </p:cBhvr>
                                    </p:animEffect>
                                  </p:childTnLst>
                                </p:cTn>
                              </p:par>
                              <p:par>
                                <p:cTn id="73" presetID="4" presetClass="entr" presetSubtype="16" fill="hold" nodeType="withEffect">
                                  <p:stCondLst>
                                    <p:cond delay="0"/>
                                  </p:stCondLst>
                                  <p:childTnLst>
                                    <p:set>
                                      <p:cBhvr>
                                        <p:cTn id="74" dur="1" fill="hold">
                                          <p:stCondLst>
                                            <p:cond delay="0"/>
                                          </p:stCondLst>
                                        </p:cTn>
                                        <p:tgtEl>
                                          <p:spTgt spid="5">
                                            <p:txEl>
                                              <p:pRg st="10" end="10"/>
                                            </p:txEl>
                                          </p:spTgt>
                                        </p:tgtEl>
                                        <p:attrNameLst>
                                          <p:attrName>style.visibility</p:attrName>
                                        </p:attrNameLst>
                                      </p:cBhvr>
                                      <p:to>
                                        <p:strVal val="visible"/>
                                      </p:to>
                                    </p:set>
                                    <p:animEffect transition="in" filter="box(in)">
                                      <p:cBhvr>
                                        <p:cTn id="75" dur="500"/>
                                        <p:tgtEl>
                                          <p:spTgt spid="5">
                                            <p:txEl>
                                              <p:pRg st="10" end="10"/>
                                            </p:txEl>
                                          </p:spTgt>
                                        </p:tgtEl>
                                      </p:cBhvr>
                                    </p:animEffect>
                                  </p:childTnLst>
                                </p:cTn>
                              </p:par>
                              <p:par>
                                <p:cTn id="76" presetID="4" presetClass="entr" presetSubtype="16" fill="hold" nodeType="withEffect">
                                  <p:stCondLst>
                                    <p:cond delay="0"/>
                                  </p:stCondLst>
                                  <p:childTnLst>
                                    <p:set>
                                      <p:cBhvr>
                                        <p:cTn id="77" dur="1" fill="hold">
                                          <p:stCondLst>
                                            <p:cond delay="0"/>
                                          </p:stCondLst>
                                        </p:cTn>
                                        <p:tgtEl>
                                          <p:spTgt spid="5">
                                            <p:txEl>
                                              <p:pRg st="11" end="11"/>
                                            </p:txEl>
                                          </p:spTgt>
                                        </p:tgtEl>
                                        <p:attrNameLst>
                                          <p:attrName>style.visibility</p:attrName>
                                        </p:attrNameLst>
                                      </p:cBhvr>
                                      <p:to>
                                        <p:strVal val="visible"/>
                                      </p:to>
                                    </p:set>
                                    <p:animEffect transition="in" filter="box(in)">
                                      <p:cBhvr>
                                        <p:cTn id="78" dur="500"/>
                                        <p:tgtEl>
                                          <p:spTgt spid="5">
                                            <p:txEl>
                                              <p:pRg st="11" end="11"/>
                                            </p:txEl>
                                          </p:spTgt>
                                        </p:tgtEl>
                                      </p:cBhvr>
                                    </p:animEffect>
                                  </p:childTnLst>
                                </p:cTn>
                              </p:par>
                              <p:par>
                                <p:cTn id="79" presetID="4" presetClass="entr" presetSubtype="16" fill="hold" nodeType="withEffect">
                                  <p:stCondLst>
                                    <p:cond delay="0"/>
                                  </p:stCondLst>
                                  <p:childTnLst>
                                    <p:set>
                                      <p:cBhvr>
                                        <p:cTn id="80" dur="1" fill="hold">
                                          <p:stCondLst>
                                            <p:cond delay="0"/>
                                          </p:stCondLst>
                                        </p:cTn>
                                        <p:tgtEl>
                                          <p:spTgt spid="5">
                                            <p:txEl>
                                              <p:pRg st="12" end="12"/>
                                            </p:txEl>
                                          </p:spTgt>
                                        </p:tgtEl>
                                        <p:attrNameLst>
                                          <p:attrName>style.visibility</p:attrName>
                                        </p:attrNameLst>
                                      </p:cBhvr>
                                      <p:to>
                                        <p:strVal val="visible"/>
                                      </p:to>
                                    </p:set>
                                    <p:animEffect transition="in" filter="box(in)">
                                      <p:cBhvr>
                                        <p:cTn id="81"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324535"/>
          </a:xfrm>
          <a:prstGeom prst="rect">
            <a:avLst/>
          </a:prstGeom>
          <a:noFill/>
        </p:spPr>
        <p:txBody>
          <a:bodyPr wrap="square" rtlCol="0">
            <a:spAutoFit/>
          </a:bodyPr>
          <a:lstStyle/>
          <a:p>
            <a:pPr algn="ctr" fontAlgn="base"/>
            <a:r>
              <a:rPr lang="nl-NL" sz="1600" b="1" dirty="0" smtClean="0">
                <a:latin typeface="Times New Roman" pitchFamily="18" charset="0"/>
                <a:cs typeface="Times New Roman" pitchFamily="18" charset="0"/>
              </a:rPr>
              <a:t> </a:t>
            </a:r>
            <a:r>
              <a:rPr lang="nl-NL" sz="2000" b="1" dirty="0" smtClean="0">
                <a:latin typeface="Times New Roman" pitchFamily="18" charset="0"/>
                <a:cs typeface="Times New Roman" pitchFamily="18" charset="0"/>
              </a:rPr>
              <a:t>PHIẾU HỌC TẬP SỐ 5</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Đọc đoạn văn sau và trả lời câu hỏi:</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“Mùa này cá linh và bông điên điển đều bắt đầu hiếm.  Bông điên điển chỉ còn lác đác, nhưng nể bạn, Hữu Nhân đã lòng vòng xe để kiếm cho tôi thưởng thức. Kết quả, buổi trưa ở một quán tại huyện Tam Nông thì tôi được xơi món bông điên điển xào tôm, còn buổi chiều tại quán khác ở huyện Cao Lãnh thì chứng kiến món cá linh kho ngót. Bằng nỗi khát khao và trân trọng của mình, tôi đã miệt mài ăn hai món quốc hồn quốc túy đồng bằng ấy. Lúc này sự ăn nó không còn là vật chất thông thường, của sự ăn lấy no, mà nó là hương hoa, là miên cảm của con người trước thời trân của đất trời, dẫu nó là món thời trân vô cùng dân dã, nó gắn với miên man sông nước, với cái giản dị, tiện lợi của sản vật và con người vùng đất phương Nam. […]</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 Từ thành phố Cao Lãnh, Hữu Nhân chở tôi bằng xe máy gần buổi sáng thì đến khu di tích này. Đây là khu gò rộng khoảng 5000 mét vuông và cao hơn khoảng 5 mét so với mực nước biển Hà Tiên, nằm giữa rốn Đồng Tháp Mười sàn sạt lênh loang nước nên nó trở thành của hiếm. Nơi đây người ta vừa khai quật được một di tích nền gạch cổ và được xác định đây là nền tòa tháp từ thời vương quốc Phù Nam có cách đây khoảng 1.500 năm và đã được công nhận di tích quốc gia.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893647"/>
          </a:xfrm>
          <a:prstGeom prst="rect">
            <a:avLst/>
          </a:prstGeom>
          <a:noFill/>
        </p:spPr>
        <p:txBody>
          <a:bodyPr wrap="square" rtlCol="0">
            <a:spAutoFit/>
          </a:bodyPr>
          <a:lstStyle/>
          <a:p>
            <a:pPr algn="just" fontAlgn="base"/>
            <a:r>
              <a:rPr lang="nl-NL" sz="2400" i="1" dirty="0" smtClean="0">
                <a:latin typeface="Times New Roman" pitchFamily="18" charset="0"/>
                <a:cs typeface="Times New Roman" pitchFamily="18" charset="0"/>
              </a:rPr>
              <a:t>Đây cũng là đại bản doanh của cụ Thiên Hộ Dương và Đốc Binh Kiều, hai vị anh hùng chống Pháp, và cũng là căn cứ địa chống Mỹ của cách mạng Việt Nam. Tháp Sen được chọn để xây dựng ở đây như một cách để tôn vinh sen Đồng Tháp Mười...[…]”</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                                (Đồng Tháp Mười mùa nước nổi - Văn Công Hùng)</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1</a:t>
            </a:r>
            <a:r>
              <a:rPr lang="nl-NL" sz="2400" dirty="0" smtClean="0">
                <a:latin typeface="Times New Roman" pitchFamily="18" charset="0"/>
                <a:cs typeface="Times New Roman" pitchFamily="18" charset="0"/>
              </a:rPr>
              <a:t>. Đoạn trích trên đã giới thiệu những vẻ đẹp nào của Đồng Tháp Mười?</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2</a:t>
            </a:r>
            <a:r>
              <a:rPr lang="nl-NL" sz="2400" dirty="0" smtClean="0">
                <a:latin typeface="Times New Roman" pitchFamily="18" charset="0"/>
                <a:cs typeface="Times New Roman" pitchFamily="18" charset="0"/>
              </a:rPr>
              <a:t>. Theo em, vệc sử dụng ngôi kể thứ nhất trong bài du kí có tác dụng gì?</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3</a:t>
            </a:r>
            <a:r>
              <a:rPr lang="nl-NL" sz="2400" dirty="0" smtClean="0">
                <a:latin typeface="Times New Roman" pitchFamily="18" charset="0"/>
                <a:cs typeface="Times New Roman" pitchFamily="18" charset="0"/>
              </a:rPr>
              <a:t>.  Tình cảm của tác giả thể hiện như thế nào khi viết về Đồng Tháp Mười? </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Câu 4</a:t>
            </a:r>
            <a:r>
              <a:rPr lang="nl-NL" sz="2400" dirty="0" smtClean="0">
                <a:latin typeface="Times New Roman" pitchFamily="18" charset="0"/>
                <a:cs typeface="Times New Roman" pitchFamily="18" charset="0"/>
              </a:rPr>
              <a:t>. Nếu được đi thăm Đồng Tháp Mười, em sẽ đến nơi nào nêu trong bài du kí?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sao</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CỬU LONG GIANG TA ƠI!</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(Nguyên Hồng)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001643"/>
          </a:xfrm>
          <a:prstGeom prst="rect">
            <a:avLst/>
          </a:prstGeom>
          <a:noFill/>
        </p:spPr>
        <p:txBody>
          <a:bodyPr wrap="square" rtlCol="0">
            <a:spAutoFit/>
          </a:bodyPr>
          <a:lstStyle/>
          <a:p>
            <a:pPr algn="ctr"/>
            <a:r>
              <a:rPr lang="en-US" sz="2800" b="1" dirty="0" err="1" smtClean="0">
                <a:latin typeface="Times New Roman" pitchFamily="18" charset="0"/>
                <a:cs typeface="Times New Roman" pitchFamily="18" charset="0"/>
              </a:rPr>
              <a:t>Gợi</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trả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endParaRPr lang="en-US" sz="2800"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1</a:t>
            </a:r>
            <a:r>
              <a:rPr lang="en-US" sz="2800" dirty="0" smtClean="0">
                <a:latin typeface="Times New Roman" pitchFamily="18" charset="0"/>
                <a:cs typeface="Times New Roman" pitchFamily="18" charset="0"/>
              </a:rPr>
              <a:t>:</a:t>
            </a:r>
          </a:p>
          <a:p>
            <a:pPr algn="just"/>
            <a:r>
              <a:rPr lang="en-US" sz="2800" dirty="0" err="1" smtClean="0">
                <a:latin typeface="Times New Roman" pitchFamily="18" charset="0"/>
                <a:cs typeface="Times New Roman" pitchFamily="18" charset="0"/>
              </a:rPr>
              <a:t>Đoạn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thiệu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vẻ</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đẹp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Đồng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Tháp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Mười</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Món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Đồng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Tháp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điển</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Khu</a:t>
            </a:r>
            <a:r>
              <a:rPr lang="en-US" sz="2800" dirty="0" smtClean="0">
                <a:latin typeface="Times New Roman" pitchFamily="18" charset="0"/>
                <a:cs typeface="Times New Roman" pitchFamily="18" charset="0"/>
              </a:rPr>
              <a:t> du </a:t>
            </a:r>
            <a:r>
              <a:rPr lang="en-US" sz="2800" dirty="0" err="1" smtClean="0">
                <a:latin typeface="Times New Roman" pitchFamily="18" charset="0"/>
                <a:cs typeface="Times New Roman" pitchFamily="18" charset="0"/>
              </a:rPr>
              <a:t>tích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Gò</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Tháp</a:t>
            </a:r>
            <a:r>
              <a:rPr lang="en-US" sz="2800" dirty="0" smtClean="0">
                <a:latin typeface="Times New Roman" pitchFamily="18" charset="0"/>
                <a:cs typeface="Times New Roman" pitchFamily="18" charset="0"/>
              </a:rPr>
              <a:t>.</a:t>
            </a: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2: </a:t>
            </a:r>
            <a:r>
              <a:rPr lang="en-US" sz="2800" dirty="0" err="1" smtClean="0">
                <a:latin typeface="Times New Roman" pitchFamily="18" charset="0"/>
                <a:cs typeface="Times New Roman" pitchFamily="18" charset="0"/>
              </a:rPr>
              <a:t>Việc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Giúp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du </a:t>
            </a:r>
            <a:r>
              <a:rPr lang="en-US" sz="2800" dirty="0" err="1" smtClean="0">
                <a:latin typeface="Times New Roman" pitchFamily="18" charset="0"/>
                <a:cs typeface="Times New Roman" pitchFamily="18" charset="0"/>
              </a:rPr>
              <a:t>kí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thực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a:t>
            </a:r>
            <a:r>
              <a:rPr lang="en-US" sz="2800" dirty="0" smtClean="0">
                <a:latin typeface="Times New Roman" pitchFamily="18" charset="0"/>
                <a:cs typeface="Times New Roman" pitchFamily="18" charset="0"/>
              </a:rPr>
              <a:t> tin </a:t>
            </a:r>
            <a:r>
              <a:rPr lang="en-US" sz="2800" dirty="0" err="1" smtClean="0">
                <a:latin typeface="Times New Roman" pitchFamily="18" charset="0"/>
                <a:cs typeface="Times New Roman" pitchFamily="18" charset="0"/>
              </a:rPr>
              <a:t>cậy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hơn</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Giúp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dễ</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dàng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bộc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lộ</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xúc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hơn</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Giúp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đọc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hiểu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rõ</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a:t>
            </a:r>
            <a:r>
              <a:rPr lang="en-US" sz="2800" dirty="0" smtClean="0">
                <a:latin typeface="Times New Roman" pitchFamily="18" charset="0"/>
                <a:cs typeface="Times New Roman" pitchFamily="18" charset="0"/>
              </a:rPr>
              <a:t>.</a:t>
            </a: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3:</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Tháp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trọng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muốn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phá</a:t>
            </a:r>
            <a:r>
              <a:rPr lang="en-US" sz="2800" dirty="0" smtClean="0">
                <a:latin typeface="Times New Roman" pitchFamily="18" charset="0"/>
                <a:cs typeface="Times New Roman" pitchFamily="18" charset="0"/>
              </a:rPr>
              <a:t>. </a:t>
            </a:r>
          </a:p>
          <a:p>
            <a:pPr algn="just"/>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4: </a:t>
            </a:r>
            <a:r>
              <a:rPr lang="en-US" sz="2800" dirty="0" smtClean="0">
                <a:latin typeface="Times New Roman" pitchFamily="18" charset="0"/>
                <a:cs typeface="Times New Roman" pitchFamily="18" charset="0"/>
              </a:rPr>
              <a:t>HS </a:t>
            </a:r>
            <a:r>
              <a:rPr lang="en-US" sz="2800" dirty="0" err="1" smtClean="0">
                <a:latin typeface="Times New Roman" pitchFamily="18" charset="0"/>
                <a:cs typeface="Times New Roman" pitchFamily="18" charset="0"/>
              </a:rPr>
              <a:t>lựa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chọn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lí</a:t>
            </a:r>
            <a:r>
              <a:rPr lang="en-US" sz="2800" dirty="0" smtClean="0">
                <a:latin typeface="Times New Roman" pitchFamily="18" charset="0"/>
                <a:cs typeface="Times New Roman" pitchFamily="18" charset="0"/>
              </a:rPr>
              <a:t> do.</a:t>
            </a:r>
          </a:p>
          <a:p>
            <a:pPr algn="ctr" fontAlgn="base"/>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nodeType="clickEffect">
                                  <p:stCondLst>
                                    <p:cond delay="0"/>
                                  </p:stCondLst>
                                  <p:childTnLst>
                                    <p:set>
                                      <p:cBhvr>
                                        <p:cTn id="44" dur="1" fill="hold">
                                          <p:stCondLst>
                                            <p:cond delay="0"/>
                                          </p:stCondLst>
                                        </p:cTn>
                                        <p:tgtEl>
                                          <p:spTgt spid="5">
                                            <p:txEl>
                                              <p:pRg st="0" end="0"/>
                                            </p:txEl>
                                          </p:spTgt>
                                        </p:tgtEl>
                                        <p:attrNameLst>
                                          <p:attrName>style.visibility</p:attrName>
                                        </p:attrNameLst>
                                      </p:cBhvr>
                                      <p:to>
                                        <p:strVal val="visible"/>
                                      </p:to>
                                    </p:set>
                                    <p:animEffect transition="in" filter="box(in)">
                                      <p:cBhvr>
                                        <p:cTn id="45" dur="500"/>
                                        <p:tgtEl>
                                          <p:spTgt spid="5">
                                            <p:txEl>
                                              <p:pRg st="0" end="0"/>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5">
                                            <p:txEl>
                                              <p:pRg st="1" end="1"/>
                                            </p:txEl>
                                          </p:spTgt>
                                        </p:tgtEl>
                                        <p:attrNameLst>
                                          <p:attrName>style.visibility</p:attrName>
                                        </p:attrNameLst>
                                      </p:cBhvr>
                                      <p:to>
                                        <p:strVal val="visible"/>
                                      </p:to>
                                    </p:set>
                                    <p:animEffect transition="in" filter="box(in)">
                                      <p:cBhvr>
                                        <p:cTn id="48" dur="500"/>
                                        <p:tgtEl>
                                          <p:spTgt spid="5">
                                            <p:txEl>
                                              <p:pRg st="1" end="1"/>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5">
                                            <p:txEl>
                                              <p:pRg st="2" end="2"/>
                                            </p:txEl>
                                          </p:spTgt>
                                        </p:tgtEl>
                                        <p:attrNameLst>
                                          <p:attrName>style.visibility</p:attrName>
                                        </p:attrNameLst>
                                      </p:cBhvr>
                                      <p:to>
                                        <p:strVal val="visible"/>
                                      </p:to>
                                    </p:set>
                                    <p:animEffect transition="in" filter="box(in)">
                                      <p:cBhvr>
                                        <p:cTn id="51" dur="500"/>
                                        <p:tgtEl>
                                          <p:spTgt spid="5">
                                            <p:txEl>
                                              <p:pRg st="2" end="2"/>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5">
                                            <p:txEl>
                                              <p:pRg st="3" end="3"/>
                                            </p:txEl>
                                          </p:spTgt>
                                        </p:tgtEl>
                                        <p:attrNameLst>
                                          <p:attrName>style.visibility</p:attrName>
                                        </p:attrNameLst>
                                      </p:cBhvr>
                                      <p:to>
                                        <p:strVal val="visible"/>
                                      </p:to>
                                    </p:set>
                                    <p:animEffect transition="in" filter="box(in)">
                                      <p:cBhvr>
                                        <p:cTn id="54" dur="500"/>
                                        <p:tgtEl>
                                          <p:spTgt spid="5">
                                            <p:txEl>
                                              <p:pRg st="3" end="3"/>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5">
                                            <p:txEl>
                                              <p:pRg st="4" end="4"/>
                                            </p:txEl>
                                          </p:spTgt>
                                        </p:tgtEl>
                                        <p:attrNameLst>
                                          <p:attrName>style.visibility</p:attrName>
                                        </p:attrNameLst>
                                      </p:cBhvr>
                                      <p:to>
                                        <p:strVal val="visible"/>
                                      </p:to>
                                    </p:set>
                                    <p:animEffect transition="in" filter="box(in)">
                                      <p:cBhvr>
                                        <p:cTn id="57" dur="500"/>
                                        <p:tgtEl>
                                          <p:spTgt spid="5">
                                            <p:txEl>
                                              <p:pRg st="4" end="4"/>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5">
                                            <p:txEl>
                                              <p:pRg st="5" end="5"/>
                                            </p:txEl>
                                          </p:spTgt>
                                        </p:tgtEl>
                                        <p:attrNameLst>
                                          <p:attrName>style.visibility</p:attrName>
                                        </p:attrNameLst>
                                      </p:cBhvr>
                                      <p:to>
                                        <p:strVal val="visible"/>
                                      </p:to>
                                    </p:set>
                                    <p:animEffect transition="in" filter="box(in)">
                                      <p:cBhvr>
                                        <p:cTn id="60" dur="500"/>
                                        <p:tgtEl>
                                          <p:spTgt spid="5">
                                            <p:txEl>
                                              <p:pRg st="5" end="5"/>
                                            </p:txEl>
                                          </p:spTgt>
                                        </p:tgtEl>
                                      </p:cBhvr>
                                    </p:animEffect>
                                  </p:childTnLst>
                                </p:cTn>
                              </p:par>
                              <p:par>
                                <p:cTn id="61" presetID="4" presetClass="entr" presetSubtype="16" fill="hold" nodeType="withEffect">
                                  <p:stCondLst>
                                    <p:cond delay="0"/>
                                  </p:stCondLst>
                                  <p:childTnLst>
                                    <p:set>
                                      <p:cBhvr>
                                        <p:cTn id="62" dur="1" fill="hold">
                                          <p:stCondLst>
                                            <p:cond delay="0"/>
                                          </p:stCondLst>
                                        </p:cTn>
                                        <p:tgtEl>
                                          <p:spTgt spid="5">
                                            <p:txEl>
                                              <p:pRg st="6" end="6"/>
                                            </p:txEl>
                                          </p:spTgt>
                                        </p:tgtEl>
                                        <p:attrNameLst>
                                          <p:attrName>style.visibility</p:attrName>
                                        </p:attrNameLst>
                                      </p:cBhvr>
                                      <p:to>
                                        <p:strVal val="visible"/>
                                      </p:to>
                                    </p:set>
                                    <p:animEffect transition="in" filter="box(in)">
                                      <p:cBhvr>
                                        <p:cTn id="63" dur="500"/>
                                        <p:tgtEl>
                                          <p:spTgt spid="5">
                                            <p:txEl>
                                              <p:pRg st="6" end="6"/>
                                            </p:txEl>
                                          </p:spTgt>
                                        </p:tgtEl>
                                      </p:cBhvr>
                                    </p:animEffect>
                                  </p:childTnLst>
                                </p:cTn>
                              </p:par>
                              <p:par>
                                <p:cTn id="64" presetID="4" presetClass="entr" presetSubtype="16" fill="hold" nodeType="withEffect">
                                  <p:stCondLst>
                                    <p:cond delay="0"/>
                                  </p:stCondLst>
                                  <p:childTnLst>
                                    <p:set>
                                      <p:cBhvr>
                                        <p:cTn id="65" dur="1" fill="hold">
                                          <p:stCondLst>
                                            <p:cond delay="0"/>
                                          </p:stCondLst>
                                        </p:cTn>
                                        <p:tgtEl>
                                          <p:spTgt spid="5">
                                            <p:txEl>
                                              <p:pRg st="7" end="7"/>
                                            </p:txEl>
                                          </p:spTgt>
                                        </p:tgtEl>
                                        <p:attrNameLst>
                                          <p:attrName>style.visibility</p:attrName>
                                        </p:attrNameLst>
                                      </p:cBhvr>
                                      <p:to>
                                        <p:strVal val="visible"/>
                                      </p:to>
                                    </p:set>
                                    <p:animEffect transition="in" filter="box(in)">
                                      <p:cBhvr>
                                        <p:cTn id="66" dur="500"/>
                                        <p:tgtEl>
                                          <p:spTgt spid="5">
                                            <p:txEl>
                                              <p:pRg st="7" end="7"/>
                                            </p:txEl>
                                          </p:spTgt>
                                        </p:tgtEl>
                                      </p:cBhvr>
                                    </p:animEffect>
                                  </p:childTnLst>
                                </p:cTn>
                              </p:par>
                              <p:par>
                                <p:cTn id="67" presetID="4" presetClass="entr" presetSubtype="16" fill="hold" nodeType="withEffect">
                                  <p:stCondLst>
                                    <p:cond delay="0"/>
                                  </p:stCondLst>
                                  <p:childTnLst>
                                    <p:set>
                                      <p:cBhvr>
                                        <p:cTn id="68" dur="1" fill="hold">
                                          <p:stCondLst>
                                            <p:cond delay="0"/>
                                          </p:stCondLst>
                                        </p:cTn>
                                        <p:tgtEl>
                                          <p:spTgt spid="5">
                                            <p:txEl>
                                              <p:pRg st="8" end="8"/>
                                            </p:txEl>
                                          </p:spTgt>
                                        </p:tgtEl>
                                        <p:attrNameLst>
                                          <p:attrName>style.visibility</p:attrName>
                                        </p:attrNameLst>
                                      </p:cBhvr>
                                      <p:to>
                                        <p:strVal val="visible"/>
                                      </p:to>
                                    </p:set>
                                    <p:animEffect transition="in" filter="box(in)">
                                      <p:cBhvr>
                                        <p:cTn id="69" dur="500"/>
                                        <p:tgtEl>
                                          <p:spTgt spid="5">
                                            <p:txEl>
                                              <p:pRg st="8" end="8"/>
                                            </p:txEl>
                                          </p:spTgt>
                                        </p:tgtEl>
                                      </p:cBhvr>
                                    </p:animEffect>
                                  </p:childTnLst>
                                </p:cTn>
                              </p:par>
                              <p:par>
                                <p:cTn id="70" presetID="4" presetClass="entr" presetSubtype="16" fill="hold" nodeType="withEffect">
                                  <p:stCondLst>
                                    <p:cond delay="0"/>
                                  </p:stCondLst>
                                  <p:childTnLst>
                                    <p:set>
                                      <p:cBhvr>
                                        <p:cTn id="71" dur="1" fill="hold">
                                          <p:stCondLst>
                                            <p:cond delay="0"/>
                                          </p:stCondLst>
                                        </p:cTn>
                                        <p:tgtEl>
                                          <p:spTgt spid="5">
                                            <p:txEl>
                                              <p:pRg st="9" end="9"/>
                                            </p:txEl>
                                          </p:spTgt>
                                        </p:tgtEl>
                                        <p:attrNameLst>
                                          <p:attrName>style.visibility</p:attrName>
                                        </p:attrNameLst>
                                      </p:cBhvr>
                                      <p:to>
                                        <p:strVal val="visible"/>
                                      </p:to>
                                    </p:set>
                                    <p:animEffect transition="in" filter="box(in)">
                                      <p:cBhvr>
                                        <p:cTn id="72" dur="500"/>
                                        <p:tgtEl>
                                          <p:spTgt spid="5">
                                            <p:txEl>
                                              <p:pRg st="9" end="9"/>
                                            </p:txEl>
                                          </p:spTgt>
                                        </p:tgtEl>
                                      </p:cBhvr>
                                    </p:animEffect>
                                  </p:childTnLst>
                                </p:cTn>
                              </p:par>
                              <p:par>
                                <p:cTn id="73" presetID="4" presetClass="entr" presetSubtype="16" fill="hold" nodeType="withEffect">
                                  <p:stCondLst>
                                    <p:cond delay="0"/>
                                  </p:stCondLst>
                                  <p:childTnLst>
                                    <p:set>
                                      <p:cBhvr>
                                        <p:cTn id="74" dur="1" fill="hold">
                                          <p:stCondLst>
                                            <p:cond delay="0"/>
                                          </p:stCondLst>
                                        </p:cTn>
                                        <p:tgtEl>
                                          <p:spTgt spid="5">
                                            <p:txEl>
                                              <p:pRg st="10" end="10"/>
                                            </p:txEl>
                                          </p:spTgt>
                                        </p:tgtEl>
                                        <p:attrNameLst>
                                          <p:attrName>style.visibility</p:attrName>
                                        </p:attrNameLst>
                                      </p:cBhvr>
                                      <p:to>
                                        <p:strVal val="visible"/>
                                      </p:to>
                                    </p:set>
                                    <p:animEffect transition="in" filter="box(in)">
                                      <p:cBhvr>
                                        <p:cTn id="75" dur="500"/>
                                        <p:tgtEl>
                                          <p:spTgt spid="5">
                                            <p:txEl>
                                              <p:pRg st="10" end="10"/>
                                            </p:txEl>
                                          </p:spTgt>
                                        </p:tgtEl>
                                      </p:cBhvr>
                                    </p:animEffect>
                                  </p:childTnLst>
                                </p:cTn>
                              </p:par>
                              <p:par>
                                <p:cTn id="76" presetID="4" presetClass="entr" presetSubtype="16" fill="hold" nodeType="withEffect">
                                  <p:stCondLst>
                                    <p:cond delay="0"/>
                                  </p:stCondLst>
                                  <p:childTnLst>
                                    <p:set>
                                      <p:cBhvr>
                                        <p:cTn id="77" dur="1" fill="hold">
                                          <p:stCondLst>
                                            <p:cond delay="0"/>
                                          </p:stCondLst>
                                        </p:cTn>
                                        <p:tgtEl>
                                          <p:spTgt spid="5">
                                            <p:txEl>
                                              <p:pRg st="11" end="11"/>
                                            </p:txEl>
                                          </p:spTgt>
                                        </p:tgtEl>
                                        <p:attrNameLst>
                                          <p:attrName>style.visibility</p:attrName>
                                        </p:attrNameLst>
                                      </p:cBhvr>
                                      <p:to>
                                        <p:strVal val="visible"/>
                                      </p:to>
                                    </p:set>
                                    <p:animEffect transition="in" filter="box(in)">
                                      <p:cBhvr>
                                        <p:cTn id="78"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93866"/>
          </a:xfrm>
          <a:prstGeom prst="rect">
            <a:avLst/>
          </a:prstGeom>
          <a:noFill/>
        </p:spPr>
        <p:txBody>
          <a:bodyPr wrap="square" rtlCol="0">
            <a:spAutoFit/>
          </a:bodyPr>
          <a:lstStyle/>
          <a:p>
            <a:pPr algn="just"/>
            <a:r>
              <a:rPr lang="nl-NL" sz="2800" b="1" dirty="0" smtClean="0">
                <a:latin typeface="Times New Roman" pitchFamily="18" charset="0"/>
                <a:cs typeface="Times New Roman" pitchFamily="18" charset="0"/>
              </a:rPr>
              <a:t>I. Khái niệm</a:t>
            </a:r>
            <a:endParaRPr lang="en-US" sz="2800" dirty="0" smtClean="0">
              <a:latin typeface="Times New Roman" pitchFamily="18" charset="0"/>
              <a:cs typeface="Times New Roman" pitchFamily="18" charset="0"/>
            </a:endParaRPr>
          </a:p>
          <a:p>
            <a:pPr algn="just"/>
            <a:r>
              <a:rPr lang="nl-NL" sz="2800" dirty="0" smtClean="0">
                <a:latin typeface="Times New Roman" pitchFamily="18" charset="0"/>
                <a:cs typeface="Times New Roman" pitchFamily="18" charset="0"/>
              </a:rPr>
              <a:t>- Truyện truyền thuyết là loại truyện dân gian, có yếu tố hoang đường, kì ảo, kể về các sự việc và nhân vật liên quan đến lịch sử hoặc giải thích nguồn gốc phong tục, cảnh vật địa phương theo quan niệm của nhân dân. </a:t>
            </a:r>
            <a:endParaRPr lang="en-US" sz="2800" dirty="0" smtClean="0">
              <a:latin typeface="Times New Roman" pitchFamily="18" charset="0"/>
              <a:cs typeface="Times New Roman" pitchFamily="18" charset="0"/>
            </a:endParaRPr>
          </a:p>
          <a:p>
            <a:pPr algn="just"/>
            <a:r>
              <a:rPr lang="nl-NL" sz="2800" dirty="0" smtClean="0">
                <a:latin typeface="Times New Roman" pitchFamily="18" charset="0"/>
                <a:cs typeface="Times New Roman" pitchFamily="18" charset="0"/>
              </a:rPr>
              <a:t>- Phân loại truyền thuyết</a:t>
            </a:r>
            <a:endParaRPr lang="en-US" sz="2800" b="1" dirty="0" smtClean="0">
              <a:latin typeface="Times New Roman" pitchFamily="18" charset="0"/>
              <a:cs typeface="Times New Roman" pitchFamily="18" charset="0"/>
            </a:endParaRPr>
          </a:p>
          <a:p>
            <a:pPr algn="just"/>
            <a:r>
              <a:rPr lang="nl-NL" sz="2800" dirty="0" smtClean="0">
                <a:latin typeface="Times New Roman" pitchFamily="18" charset="0"/>
                <a:cs typeface="Times New Roman" pitchFamily="18" charset="0"/>
              </a:rPr>
              <a:t>+ Truyền thuyết thời Hùng Vương - thời đại mở đầu lịch sử Việt Nam. Đặc điểm: gắn với việc giải thích nguồn gốc dân tộc và công cuộc dựng nước, giữ nước thời đại vua Hùng.</a:t>
            </a:r>
            <a:endParaRPr lang="en-US" sz="2800" dirty="0" smtClean="0">
              <a:latin typeface="Times New Roman" pitchFamily="18" charset="0"/>
              <a:cs typeface="Times New Roman" pitchFamily="18" charset="0"/>
            </a:endParaRPr>
          </a:p>
          <a:p>
            <a:pPr algn="just"/>
            <a:r>
              <a:rPr lang="nl-NL" sz="2800" dirty="0" smtClean="0">
                <a:latin typeface="Times New Roman" pitchFamily="18" charset="0"/>
                <a:cs typeface="Times New Roman" pitchFamily="18" charset="0"/>
              </a:rPr>
              <a:t>+ Truyền thuyết của các triều đại phong kiến. Đặc điểm: bám sát lịch sử hơn, và sử dụng ít yếu tố hoang đường, kì ảo hơn các truyền thuyết thời Hùng Vương.</a:t>
            </a:r>
            <a:endParaRPr lang="en-US" sz="2800" dirty="0" smtClean="0">
              <a:latin typeface="Times New Roman" pitchFamily="18" charset="0"/>
              <a:cs typeface="Times New Roman" pitchFamily="18" charset="0"/>
            </a:endParaRPr>
          </a:p>
          <a:p>
            <a:pPr algn="just" fontAlgn="base"/>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370975"/>
          </a:xfrm>
          <a:prstGeom prst="rect">
            <a:avLst/>
          </a:prstGeom>
          <a:noFill/>
        </p:spPr>
        <p:txBody>
          <a:bodyPr wrap="square" rtlCol="0">
            <a:spAutoFit/>
          </a:bodyPr>
          <a:lstStyle/>
          <a:p>
            <a:pPr algn="just"/>
            <a:r>
              <a:rPr lang="nl-NL" sz="2400" b="1" dirty="0" smtClean="0">
                <a:latin typeface="Times New Roman" pitchFamily="18" charset="0"/>
                <a:cs typeface="Times New Roman" pitchFamily="18" charset="0"/>
              </a:rPr>
              <a:t>1. Tìm hiểu chung</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  Thể loại: </a:t>
            </a:r>
            <a:r>
              <a:rPr lang="nl-NL" sz="2400" dirty="0" smtClean="0">
                <a:latin typeface="Times New Roman" pitchFamily="18" charset="0"/>
                <a:cs typeface="Times New Roman" pitchFamily="18" charset="0"/>
              </a:rPr>
              <a:t>Truyện truyền thuyết.</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 Phư­ơng thức biểu đạt chính: </a:t>
            </a:r>
            <a:r>
              <a:rPr lang="nl-NL" sz="2400" dirty="0" smtClean="0">
                <a:latin typeface="Times New Roman" pitchFamily="18" charset="0"/>
                <a:cs typeface="Times New Roman" pitchFamily="18" charset="0"/>
              </a:rPr>
              <a:t>Tự sự.</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 Bố cục văn bản</a:t>
            </a:r>
            <a:r>
              <a:rPr lang="nl-NL" sz="2400" dirty="0" smtClean="0">
                <a:latin typeface="Times New Roman" pitchFamily="18" charset="0"/>
                <a:cs typeface="Times New Roman" pitchFamily="18" charset="0"/>
              </a:rPr>
              <a:t>: Văn bản chia làm 4 phần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Phần 1: Từ đầu đến “…đặt đâu nằm đấy” (Sự ra đời  của  Thánh Gióng)</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Phần 2: Tiếp đến“…cứu nước”(Sự lớn lên của Thánh Gióng)</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Phần 3: Tiếp đến“...bay lên trời” (Thánh Gióng đánh giặc và về trời)</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Phần 4:  Còn lại ( các dấu tích còn lại)</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2. Các sự việc chính</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 </a:t>
            </a:r>
            <a:r>
              <a:rPr lang="nl-NL" sz="2400" dirty="0" smtClean="0">
                <a:latin typeface="Times New Roman" pitchFamily="18" charset="0"/>
                <a:cs typeface="Times New Roman" pitchFamily="18" charset="0"/>
              </a:rPr>
              <a:t>- Sự ra đời kì lạ của Thánh Gióng</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Thánh Gióng biết nói nhận nhiệm vụ đi đánh giặc</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Thánh Gióng lớn nhanh như thổi</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Thánh Gióng vươn vai thành tráng sĩ cưỡi ngựa sắt đi đánh giặc  và đánh tan giặc.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Thánh Gióng bay về trời</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Vua phong Gióng là Phù Đổng thiên vương, những dấu tích còn lại</a:t>
            </a:r>
            <a:endParaRPr lang="en-US" sz="2400" dirty="0" smtClean="0">
              <a:latin typeface="Times New Roman" pitchFamily="18" charset="0"/>
              <a:cs typeface="Times New Roman" pitchFamily="18" charset="0"/>
            </a:endParaRP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555641"/>
          </a:xfrm>
          <a:prstGeom prst="rect">
            <a:avLst/>
          </a:prstGeom>
          <a:noFill/>
        </p:spPr>
        <p:txBody>
          <a:bodyPr wrap="square" rtlCol="0">
            <a:spAutoFit/>
          </a:bodyPr>
          <a:lstStyle/>
          <a:p>
            <a:pPr algn="just"/>
            <a:r>
              <a:rPr lang="nl-NL" sz="2800" b="1" dirty="0" smtClean="0">
                <a:latin typeface="Times New Roman" pitchFamily="18" charset="0"/>
                <a:cs typeface="Times New Roman" pitchFamily="18" charset="0"/>
              </a:rPr>
              <a:t>3. Tóm tắt</a:t>
            </a:r>
            <a:endParaRPr lang="en-US" sz="2800" dirty="0" smtClean="0">
              <a:latin typeface="Times New Roman" pitchFamily="18" charset="0"/>
              <a:cs typeface="Times New Roman" pitchFamily="18" charset="0"/>
            </a:endParaRPr>
          </a:p>
          <a:p>
            <a:pPr algn="just"/>
            <a:r>
              <a:rPr lang="nl-NL" sz="2800" dirty="0" smtClean="0">
                <a:latin typeface="Times New Roman" pitchFamily="18" charset="0"/>
                <a:cs typeface="Times New Roman" pitchFamily="18" charset="0"/>
              </a:rPr>
              <a:t>Vào đời Hùng Vương thứ 6 có hai vợ chồng ăn ở phúc đức nhưn mãi không có con. Một hôm bà vợ ra đồng thấy vết chân to và lạ bà ướm thử về nhà bà thụ thai 12 tháng sau sinh ra một cậu bé khôi ngô tuấn tú, nhưng lên ba tuổi không biết nói, không biết cười. Mãi tới khi sứ giả loan tin tìm người đánh giặc. gióng cất tiếng nói đòi đi đánh giặc, Cậu bé lớn nhanh như thổi, cậu bé vươn vai trở thành một tráng sĩ người cao hơn trượng cưỡi ngựa sắt, cầm roi sắt đi giết giặc, roi sắt gãy Gióng nhổ cụm tre bên đường để đánh giặc. </a:t>
            </a:r>
            <a:r>
              <a:rPr lang="en-US" sz="2800" dirty="0" smtClean="0">
                <a:latin typeface="Times New Roman" pitchFamily="18" charset="0"/>
                <a:cs typeface="Times New Roman" pitchFamily="18" charset="0"/>
              </a:rPr>
              <a:t> </a:t>
            </a:r>
            <a:r>
              <a:rPr lang="nl-NL" sz="2800" dirty="0" smtClean="0">
                <a:latin typeface="Times New Roman" pitchFamily="18" charset="0"/>
                <a:cs typeface="Times New Roman" pitchFamily="18" charset="0"/>
              </a:rPr>
              <a:t>Giặc tan Thánh Gióng một mình một ngựa từ từ bay lên trời, nhân dân hàng năm lập đền thờ để tưởng nhớ. Các ao hồ, những bụi tre đằng ngà đều vàng óng là những dấu tích còn lại của Gióng. Tài liệu của Nhung </a:t>
            </a:r>
            <a:endParaRPr lang="en-US" sz="2800" dirty="0" smtClean="0">
              <a:latin typeface="Times New Roman" pitchFamily="18" charset="0"/>
              <a:cs typeface="Times New Roman" pitchFamily="18" charset="0"/>
            </a:endParaRPr>
          </a:p>
          <a:p>
            <a:pPr algn="just" fontAlgn="base"/>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740307"/>
          </a:xfrm>
          <a:prstGeom prst="rect">
            <a:avLst/>
          </a:prstGeom>
          <a:noFill/>
        </p:spPr>
        <p:txBody>
          <a:bodyPr wrap="square" rtlCol="0">
            <a:spAutoFit/>
          </a:bodyPr>
          <a:lstStyle/>
          <a:p>
            <a:pPr algn="just"/>
            <a:r>
              <a:rPr lang="nl-NL" sz="2400" b="1" dirty="0" smtClean="0">
                <a:latin typeface="Times New Roman" pitchFamily="18" charset="0"/>
                <a:cs typeface="Times New Roman" pitchFamily="18" charset="0"/>
              </a:rPr>
              <a:t>II. ĐỊNH HƯỚNG PHÂN TÍCH VĂN BẢN</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1. Thánh Gióng ra đời kì lạ</a:t>
            </a:r>
            <a:endParaRPr lang="en-US" sz="2400" dirty="0" smtClean="0">
              <a:latin typeface="Times New Roman" pitchFamily="18" charset="0"/>
              <a:cs typeface="Times New Roman" pitchFamily="18" charset="0"/>
            </a:endParaRPr>
          </a:p>
          <a:p>
            <a:pPr algn="just" fontAlgn="base"/>
            <a:r>
              <a:rPr lang="nl-NL" sz="2400" dirty="0" smtClean="0">
                <a:latin typeface="Times New Roman" pitchFamily="18" charset="0"/>
                <a:cs typeface="Times New Roman" pitchFamily="18" charset="0"/>
              </a:rPr>
              <a:t>- Truyền thuyết Thánh Gióng có nhiều nhân vật (bố mẹ, dân làng, vua, sứ giả…) nhưng nhân vật chính là Thánh Gióng. Nhân vật này được xây dựng bằng rất nhiều chi tiết tưởng tượng có tính chất kì ảo: sinh ra khác thường (bà mẹ chỉ ướm vào vết chân lạ mà thụ thai); thụ thai đến mười hai tháng; ba tuổi mà chẳng biết đi đứng, nói cười; khi giặc đến thì bỗng dưng biết nói và lớn nhanh như thổi, sức khoẻ vô địch; đánh tan giặc lại bay về trời. </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 Tiếng nói đầu tiên của cậu bé lên ba là tiếng nói đòi đi đánh giặc.</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Ca ngợi tinh thần yêu nước của dân tộc VN. Đề cao ý thức trách nhiệm của mỗi người dân đối với đất nước. Tài liệu của Nhung</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Truyền thống dân tộc, dòng máu yêu nước, ý chí quyết tâm của một dân tộc không bao giờ chịu khuất phục trước kẻ thù. Tài liệu của Nhung</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Hình ảnh cậu bé làng Gióng là h/a của nhân dân lao động VN cần cù, lam lũ. Họ lặng lẽ làm ăn, nhưng khi có giặc ngoại xâm thì họ dũng cảm đứng lên, trở thành anh hùng.</a:t>
            </a:r>
            <a:endParaRPr lang="en-US" sz="2400" dirty="0" smtClean="0">
              <a:latin typeface="Times New Roman" pitchFamily="18" charset="0"/>
              <a:cs typeface="Times New Roman" pitchFamily="18" charset="0"/>
            </a:endParaRP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001643"/>
          </a:xfrm>
          <a:prstGeom prst="rect">
            <a:avLst/>
          </a:prstGeom>
          <a:noFill/>
        </p:spPr>
        <p:txBody>
          <a:bodyPr wrap="square" rtlCol="0">
            <a:spAutoFit/>
          </a:bodyPr>
          <a:lstStyle/>
          <a:p>
            <a:pPr algn="just" fontAlgn="base"/>
            <a:r>
              <a:rPr lang="nl-NL" sz="2400" dirty="0" smtClean="0">
                <a:latin typeface="Times New Roman" pitchFamily="18" charset="0"/>
                <a:cs typeface="Times New Roman" pitchFamily="18" charset="0"/>
              </a:rPr>
              <a:t>=&gt;Tiếng nói đầu tiên của Gióng là tiếng nói đòi đi đánh giặc. Chi tiết này chứng tỏ nhân dân ta luôn có ý thức chống giặc ngoại xâm. Khi có giặc, từ người già đến trẻ con đều sẵn sàng đánh giặc cứu nước. Đây là một chi tiết thần kì: chưa hề biết nói, biết cười, ngay lần nói đầu tiên, chú bé đã nói rất rõ ràng về một việc hệ trọng của đất nước. Thứ hai, Gióng đòi ngựa sắt, roi sắt, áo giáp sắt để đánh giặc. Gióng không đòi đồ chơi như những đứa trẻ khác mà đòi vũ khí, những vật dụng để đánh giặc. Đây cũng là một chi tiết thần kì. Gióng sinh ra đã là một anh hùng và điều quan tâm duy nhất của vị anh hùng đó là đánh giặc. </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 Bà con dân làng vui lòng góp gạo nuôi Gióng.</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Gióng sinh ra từ nhân dân, được nhân dân nuôi dưỡng, sức mạnh của Gióng là sức mạnh của nhân dân =&gt; kết tinh sức mạnh yêu nước, đoàn kết, chống giặc ngoại xâm, bảo vệ đất nước của nhân dân.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=&gt; Niềm tin đánh thắng giặc.</a:t>
            </a:r>
            <a:endParaRPr lang="en-US" sz="2400" dirty="0" smtClean="0">
              <a:latin typeface="Times New Roman" pitchFamily="18" charset="0"/>
              <a:cs typeface="Times New Roman" pitchFamily="18" charset="0"/>
            </a:endParaRPr>
          </a:p>
          <a:p>
            <a:pPr algn="just"/>
            <a:r>
              <a:rPr lang="nl-NL" sz="2400" i="1" dirty="0" smtClean="0">
                <a:latin typeface="Times New Roman" pitchFamily="18" charset="0"/>
                <a:cs typeface="Times New Roman" pitchFamily="18" charset="0"/>
              </a:rPr>
              <a:t>* Gióng lớn nhanh như thổi, vươn vai thành tráng sĩ.</a:t>
            </a:r>
            <a:endParaRPr lang="en-US" sz="2400" dirty="0" smtClean="0">
              <a:latin typeface="Times New Roman" pitchFamily="18" charset="0"/>
              <a:cs typeface="Times New Roman" pitchFamily="18" charset="0"/>
            </a:endParaRP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CÔ TÔ</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(Nguyễn Tuân)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3" name="TextBox 2"/>
          <p:cNvSpPr txBox="1"/>
          <p:nvPr/>
        </p:nvSpPr>
        <p:spPr>
          <a:xfrm>
            <a:off x="0" y="685800"/>
            <a:ext cx="9144000" cy="3970318"/>
          </a:xfrm>
          <a:prstGeom prst="rect">
            <a:avLst/>
          </a:prstGeom>
          <a:noFill/>
        </p:spPr>
        <p:txBody>
          <a:bodyPr wrap="square" rtlCol="0">
            <a:spAutoFit/>
          </a:bodyPr>
          <a:lstStyle/>
          <a:p>
            <a:pPr algn="just"/>
            <a:r>
              <a:rPr lang="pt-BR" sz="2800" b="1" dirty="0" smtClean="0">
                <a:latin typeface="Times New Roman" pitchFamily="18" charset="0"/>
                <a:cs typeface="Times New Roman" pitchFamily="18" charset="0"/>
              </a:rPr>
              <a:t>Câu 4</a:t>
            </a:r>
            <a:endParaRPr lang="en-US" sz="2800" dirty="0" smtClean="0">
              <a:latin typeface="Times New Roman" pitchFamily="18" charset="0"/>
              <a:cs typeface="Times New Roman" pitchFamily="18" charset="0"/>
            </a:endParaRPr>
          </a:p>
          <a:p>
            <a:pPr algn="just"/>
            <a:r>
              <a:rPr lang="pt-BR" sz="2800" dirty="0" smtClean="0">
                <a:latin typeface="Times New Roman" pitchFamily="18" charset="0"/>
                <a:cs typeface="Times New Roman" pitchFamily="18" charset="0"/>
              </a:rPr>
              <a:t>-  Chúng ta có thể làm rất nhiều việc để góp phần bảo vệ thiên nhiên:</a:t>
            </a:r>
            <a:endParaRPr lang="en-US" sz="2800" dirty="0" smtClean="0">
              <a:latin typeface="Times New Roman" pitchFamily="18" charset="0"/>
              <a:cs typeface="Times New Roman" pitchFamily="18" charset="0"/>
            </a:endParaRPr>
          </a:p>
          <a:p>
            <a:pPr algn="just"/>
            <a:r>
              <a:rPr lang="pt-BR" sz="2800" dirty="0" smtClean="0">
                <a:latin typeface="Times New Roman" pitchFamily="18" charset="0"/>
                <a:cs typeface="Times New Roman" pitchFamily="18" charset="0"/>
              </a:rPr>
              <a:t>+ Trồng cây xanh và bảo vệ  rừng, nhất là rừng đầu nguồn.</a:t>
            </a:r>
            <a:endParaRPr lang="en-US" sz="2800" dirty="0" smtClean="0">
              <a:latin typeface="Times New Roman" pitchFamily="18" charset="0"/>
              <a:cs typeface="Times New Roman" pitchFamily="18" charset="0"/>
            </a:endParaRPr>
          </a:p>
          <a:p>
            <a:pPr algn="just"/>
            <a:r>
              <a:rPr lang="pt-BR" sz="2800" dirty="0" smtClean="0">
                <a:latin typeface="Times New Roman" pitchFamily="18" charset="0"/>
                <a:cs typeface="Times New Roman" pitchFamily="18" charset="0"/>
              </a:rPr>
              <a:t>+ Không xả rác, đốt rác bừa bãi ra môi trường, tổ chức các chiến dịch dọn sạch rác ở sông, hồ, bãi biển,…</a:t>
            </a:r>
            <a:endParaRPr lang="en-US" sz="2800" dirty="0" smtClean="0">
              <a:latin typeface="Times New Roman" pitchFamily="18" charset="0"/>
              <a:cs typeface="Times New Roman" pitchFamily="18" charset="0"/>
            </a:endParaRPr>
          </a:p>
          <a:p>
            <a:pPr algn="just"/>
            <a:r>
              <a:rPr lang="pt-BR" sz="2800" dirty="0" smtClean="0">
                <a:latin typeface="Times New Roman" pitchFamily="18" charset="0"/>
                <a:cs typeface="Times New Roman" pitchFamily="18" charset="0"/>
              </a:rPr>
              <a:t>+ Tuyên truyền cho mọi người về tầm quan trọng của thiên nhiên,... để góp phần vào công cuộc bảo vệ thiên nhiên. </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370975"/>
          </a:xfrm>
          <a:prstGeom prst="rect">
            <a:avLst/>
          </a:prstGeom>
          <a:noFill/>
        </p:spPr>
        <p:txBody>
          <a:bodyPr wrap="square" rtlCol="0">
            <a:spAutoFit/>
          </a:bodyPr>
          <a:lstStyle/>
          <a:p>
            <a:pPr algn="just"/>
            <a:r>
              <a:rPr lang="nl-NL" sz="2000" dirty="0" smtClean="0">
                <a:latin typeface="Times New Roman" pitchFamily="18" charset="0"/>
                <a:cs typeface="Times New Roman" pitchFamily="18" charset="0"/>
              </a:rPr>
              <a:t>-  Hình ảnh kì vĩ, đẹp đẽ, phi thường của Gióng đã thể hiện sức bật mạnh mẽ của nhân dân. Khi vận mệnh dân tộc bị đe dọa, con người VN vươn lên với một tầm vóc phi thường. </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Quan niệm của cha ông về người anh hùng: khổng lồ về thể xác, oai phong lẫm liệt, mạnh mẽ về tài trí, phi thường về nhân cách. </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 Roi sắt gãy, Gióng nhổ tre bên đường đánh giặc.</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Vũ khí của người anh hùng làng Gióng không chỉ là roi sắt, ngựa sắt, áo giáp sắt hiện đại mà còn là vũ khí thô sơ, vốn rất quen thuộc với nhân dân như tre ngà. Với lòng yêu nước, những gì có thể giết giặc đều được biến thành vũ khí.</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Ngợi ca sức mạnh của Gióng.</a:t>
            </a:r>
            <a:r>
              <a:rPr lang="vi-VN" sz="2000" dirty="0" smtClean="0">
                <a:latin typeface="Times New Roman" pitchFamily="18" charset="0"/>
                <a:cs typeface="Times New Roman" pitchFamily="18" charset="0"/>
              </a:rPr>
              <a:t> Tài liệu của Phương Nhung 0794862058</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 Đánh giặc xong, Gióng cởi áo giáp sắt để lại, rồi bay thẳng về trời.</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=&gt; Hình ảnh - khung cảnh đẹp, nên thơ, là sự thăng hoa trong trí tưởng của người xưa.</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Gióng là người anh hùng không đòi hỏi công danh, lợi lộc. Chàng đã hoàn thành sứ mệnh dẹp giặc và ra đi =&gt; nâng cao vẻ đẹp của người anh hùng, đó cũng là phẩm chất chung vĩ đại của người anh hùng. </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Trong quan niệm dân gian, những cái gì tốt đẹp, cao quí thì không mất đi mà trở thành bất tử. Gióng bay về trời là về với nguồn gốc cao đẹp của mình và chỉ nơi đó mới xứng đáng với người anh hùng.</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Nhân dân ngưỡng mộ, trân trọng: sống mãi với non sông.</a:t>
            </a:r>
            <a:endParaRPr lang="en-US" sz="2000" dirty="0" smtClean="0">
              <a:latin typeface="Times New Roman" pitchFamily="18" charset="0"/>
              <a:cs typeface="Times New Roman" pitchFamily="18" charset="0"/>
            </a:endParaRPr>
          </a:p>
          <a:p>
            <a:pPr algn="just" fontAlgn="base"/>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016758"/>
          </a:xfrm>
          <a:prstGeom prst="rect">
            <a:avLst/>
          </a:prstGeom>
          <a:noFill/>
        </p:spPr>
        <p:txBody>
          <a:bodyPr wrap="square" rtlCol="0">
            <a:spAutoFit/>
          </a:bodyPr>
          <a:lstStyle/>
          <a:p>
            <a:pPr algn="just" fontAlgn="base"/>
            <a:r>
              <a:rPr lang="nl-NL" sz="2000" b="1" dirty="0" smtClean="0">
                <a:latin typeface="Times New Roman" pitchFamily="18" charset="0"/>
                <a:cs typeface="Times New Roman" pitchFamily="18" charset="0"/>
              </a:rPr>
              <a:t>2.  Ý nghĩa của hình tượng Thánh Gióng:</a:t>
            </a:r>
            <a:endParaRPr lang="en-US" sz="2000" dirty="0" smtClean="0">
              <a:latin typeface="Times New Roman" pitchFamily="18" charset="0"/>
              <a:cs typeface="Times New Roman" pitchFamily="18" charset="0"/>
            </a:endParaRPr>
          </a:p>
          <a:p>
            <a:pPr algn="just" fontAlgn="base"/>
            <a:r>
              <a:rPr lang="nl-NL" sz="2000" b="1" dirty="0" smtClean="0">
                <a:latin typeface="Times New Roman" pitchFamily="18" charset="0"/>
                <a:cs typeface="Times New Roman" pitchFamily="18" charset="0"/>
              </a:rPr>
              <a:t>- </a:t>
            </a:r>
            <a:r>
              <a:rPr lang="nl-NL" sz="2000" dirty="0" smtClean="0">
                <a:latin typeface="Times New Roman" pitchFamily="18" charset="0"/>
                <a:cs typeface="Times New Roman" pitchFamily="18" charset="0"/>
              </a:rPr>
              <a:t> Thánh Gióng là hình tượng tiêu biểu của người anh hùng chống giặc ngoại xâm.</a:t>
            </a:r>
            <a:endParaRPr lang="en-US" sz="2000" dirty="0" smtClean="0">
              <a:latin typeface="Times New Roman" pitchFamily="18" charset="0"/>
              <a:cs typeface="Times New Roman" pitchFamily="18" charset="0"/>
            </a:endParaRPr>
          </a:p>
          <a:p>
            <a:pPr algn="just" fontAlgn="base"/>
            <a:r>
              <a:rPr lang="nl-NL" sz="2000" dirty="0" smtClean="0">
                <a:latin typeface="Times New Roman" pitchFamily="18" charset="0"/>
                <a:cs typeface="Times New Roman" pitchFamily="18" charset="0"/>
              </a:rPr>
              <a:t>- Gióng được sinh ra từ nhân dân, do nhân dân nuôi dưỡng. Gióng đã chiến đấu bằng tất cả tinh thần yêu nước, lòng căm thù giặc của nhân dân. Sức mạnh của Gióng không chỉ tượng trưng cho sức mạnh của tinh thần đoàn kết toàn dân, đó còn là sức mạnh của sự kết hợp giữa con người và thiên nhiên, bằng cả vũ khí thô sơ và hiện đại.</a:t>
            </a:r>
            <a:endParaRPr lang="en-US" sz="2000" dirty="0" smtClean="0">
              <a:latin typeface="Times New Roman" pitchFamily="18" charset="0"/>
              <a:cs typeface="Times New Roman" pitchFamily="18" charset="0"/>
            </a:endParaRPr>
          </a:p>
          <a:p>
            <a:pPr algn="just" fontAlgn="base"/>
            <a:r>
              <a:rPr lang="nl-NL" sz="2000" dirty="0" smtClean="0">
                <a:latin typeface="Times New Roman" pitchFamily="18" charset="0"/>
                <a:cs typeface="Times New Roman" pitchFamily="18" charset="0"/>
              </a:rPr>
              <a:t>- Từ truyền thống đánh giặc cứu nước, nhân dân ta đã thần thánh hoá những vị anh hùng trở thành những nhân vật huyền thoại, tượng trưng cho lòng yêu nước, sức mạnh quật khởi của dân tộc. </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3. Đặc sắc về nội dung và nghệ thuật:</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Hình tượng </a:t>
            </a:r>
            <a:r>
              <a:rPr lang="nl-NL" sz="2000" i="1" dirty="0" smtClean="0">
                <a:latin typeface="Times New Roman" pitchFamily="18" charset="0"/>
                <a:cs typeface="Times New Roman" pitchFamily="18" charset="0"/>
              </a:rPr>
              <a:t>Thánh Gióng</a:t>
            </a:r>
            <a:r>
              <a:rPr lang="nl-NL" sz="2000" dirty="0" smtClean="0">
                <a:latin typeface="Times New Roman" pitchFamily="18" charset="0"/>
                <a:cs typeface="Times New Roman" pitchFamily="18" charset="0"/>
              </a:rPr>
              <a:t> là biểu tượng rực rỡ của lòng yêu nước, sức mạnh phi thường của dân tộc. Truyền thuyết thể hiện ước mơ của nhân dân về người anh hùng đánh giặc. </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 Truyện “Thánh Gióng” sử dụng các yếu tố hoang đường, kì ảo để lí tưởng hoá người anh hùng lịch sử; thể hiện quan niệm, cách đánh giá của nhân dân về người anh hùng.</a:t>
            </a:r>
            <a:endParaRPr lang="en-US" sz="2000" dirty="0" smtClean="0">
              <a:latin typeface="Times New Roman" pitchFamily="18" charset="0"/>
              <a:cs typeface="Times New Roman" pitchFamily="18" charset="0"/>
            </a:endParaRPr>
          </a:p>
          <a:p>
            <a:pPr algn="just" fontAlgn="base"/>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ctr"/>
            <a:r>
              <a:rPr lang="vi-VN" b="1" dirty="0" smtClean="0">
                <a:latin typeface="+mj-lt"/>
              </a:rPr>
              <a:t>PHIẾU HỌC TẬP SỐ 1</a:t>
            </a:r>
            <a:endParaRPr lang="en-US" dirty="0" smtClean="0">
              <a:latin typeface="+mj-lt"/>
            </a:endParaRPr>
          </a:p>
          <a:p>
            <a:pPr algn="just"/>
            <a:r>
              <a:rPr lang="vi-VN" b="1" dirty="0" smtClean="0">
                <a:latin typeface="+mj-lt"/>
              </a:rPr>
              <a:t>Đọc đoạn văn sau và thực hiện các yêu cầu bên dưới:</a:t>
            </a:r>
            <a:endParaRPr lang="en-US" dirty="0" smtClean="0">
              <a:latin typeface="+mj-lt"/>
            </a:endParaRPr>
          </a:p>
          <a:p>
            <a:pPr algn="just"/>
            <a:r>
              <a:rPr lang="vi-VN" dirty="0" smtClean="0">
                <a:latin typeface="+mj-lt"/>
              </a:rPr>
              <a:t>	“</a:t>
            </a:r>
            <a:r>
              <a:rPr lang="vi-VN" i="1" dirty="0" smtClean="0">
                <a:latin typeface="+mj-lt"/>
              </a:rPr>
              <a:t>Bấy giờ có giặc Ân đến xâm phạm bờ cõi nước ta. Thế giặc mạnh, nhà vua lo sợ, bèn sai sứ giả đi khắp nơi rao tìm người tài giỏi cứu nước. Đứa bé nghe tiếng rao, bỗng dưng cất tiếng nói: “ Mẹ ra mời sứ giả vào đây”. Sứ giả vào, đứa bé bảo: “ Ông về tâu với vua sắm cho ta một con ngựa sắt, một cái roi sắt và một tấm áo giáp sắt, ta sẽ phá tan lũ giặc này”. Sứ giả vừa kinh ngạc, vừa mừng rỡ, vội vàng về tâu vua. Nhà vua truyền cho thợ ngày đêm làm gấp những vật chú bé dặn</a:t>
            </a:r>
            <a:endParaRPr lang="en-US" dirty="0" smtClean="0">
              <a:latin typeface="+mj-lt"/>
            </a:endParaRPr>
          </a:p>
          <a:p>
            <a:pPr algn="just"/>
            <a:r>
              <a:rPr lang="vi-VN" i="1" dirty="0" smtClean="0">
                <a:latin typeface="+mj-lt"/>
              </a:rPr>
              <a:t>Càng lạ hơn nữa, từ sau hôm gặp sứ giả, chú bé lớn nhanh như thổi. Cơm ăn mấy cũng không no, áo vừa mặc xong đã căng đứt chỉ. Hai vợ chồng làm ra bao nhiêu cũng không đủ nuôi con, đành phải chạy nhờ bà con, làng xóm. Bà con đều vui lòng gom góp gạo nuôi chú bé, vì ai cũng mong chú giết giặc, cứu nước”.</a:t>
            </a:r>
            <a:endParaRPr lang="en-US" dirty="0" smtClean="0">
              <a:latin typeface="+mj-lt"/>
            </a:endParaRPr>
          </a:p>
          <a:p>
            <a:pPr algn="just"/>
            <a:r>
              <a:rPr lang="vi-VN" i="1" dirty="0" smtClean="0">
                <a:latin typeface="+mj-lt"/>
              </a:rPr>
              <a:t>                                                          (SGK Ngữ văn 6 Cánh diều, tập 1- trang 16)</a:t>
            </a:r>
            <a:endParaRPr lang="en-US" dirty="0" smtClean="0">
              <a:latin typeface="+mj-lt"/>
            </a:endParaRPr>
          </a:p>
          <a:p>
            <a:pPr algn="just"/>
            <a:r>
              <a:rPr lang="vi-VN" b="1" dirty="0" smtClean="0">
                <a:latin typeface="+mj-lt"/>
              </a:rPr>
              <a:t>Câu 1:</a:t>
            </a:r>
            <a:r>
              <a:rPr lang="vi-VN" dirty="0" smtClean="0">
                <a:latin typeface="+mj-lt"/>
              </a:rPr>
              <a:t> Xác định phương thức biểu đạt chính của đoạn văn. Nhân vật chính trong truyện là ai?</a:t>
            </a:r>
            <a:endParaRPr lang="en-US" dirty="0" smtClean="0">
              <a:latin typeface="+mj-lt"/>
            </a:endParaRPr>
          </a:p>
          <a:p>
            <a:pPr algn="just"/>
            <a:r>
              <a:rPr lang="vi-VN" b="1" dirty="0" smtClean="0">
                <a:latin typeface="+mj-lt"/>
              </a:rPr>
              <a:t>Câu 2: Câu nói đầu tiên của</a:t>
            </a:r>
            <a:r>
              <a:rPr lang="vi-VN" dirty="0" smtClean="0">
                <a:latin typeface="+mj-lt"/>
              </a:rPr>
              <a:t> nhân vật chú bé là gì? Chú bé nói câu nói đó trong hoàn cảnh nào?</a:t>
            </a:r>
            <a:endParaRPr lang="en-US" dirty="0" smtClean="0">
              <a:latin typeface="+mj-lt"/>
            </a:endParaRPr>
          </a:p>
          <a:p>
            <a:pPr algn="just"/>
            <a:r>
              <a:rPr lang="vi-VN" b="1" dirty="0" smtClean="0">
                <a:latin typeface="+mj-lt"/>
              </a:rPr>
              <a:t>Câu 3:</a:t>
            </a:r>
            <a:r>
              <a:rPr lang="vi-VN" dirty="0" smtClean="0">
                <a:latin typeface="+mj-lt"/>
              </a:rPr>
              <a:t> Cho biết ý nghĩa của chi tiết: “</a:t>
            </a:r>
            <a:r>
              <a:rPr lang="vi-VN" i="1" dirty="0" smtClean="0">
                <a:latin typeface="+mj-lt"/>
              </a:rPr>
              <a:t>Bà con đều vui lòng gom góp gạo nuôi chú bé, vì ai cũng mong chú giết giặc, cứu nước”</a:t>
            </a:r>
            <a:r>
              <a:rPr lang="vi-VN" dirty="0" smtClean="0">
                <a:latin typeface="+mj-lt"/>
              </a:rPr>
              <a:t>.</a:t>
            </a:r>
            <a:endParaRPr lang="en-US" dirty="0" smtClean="0">
              <a:latin typeface="+mj-lt"/>
            </a:endParaRPr>
          </a:p>
          <a:p>
            <a:pPr algn="just"/>
            <a:r>
              <a:rPr lang="vi-VN" b="1" dirty="0" smtClean="0">
                <a:latin typeface="+mj-lt"/>
              </a:rPr>
              <a:t>Câu 4</a:t>
            </a:r>
            <a:r>
              <a:rPr lang="vi-VN" dirty="0" smtClean="0">
                <a:latin typeface="+mj-lt"/>
              </a:rPr>
              <a:t>: Hãy lí giải vì sao hội thi thể thao trong nhà trường thường mang tên “ Hội khoẻ Phù Đổng”? </a:t>
            </a:r>
            <a:r>
              <a:rPr lang="nl-NL" dirty="0" smtClean="0">
                <a:latin typeface="+mj-lt"/>
              </a:rPr>
              <a:t> </a:t>
            </a:r>
            <a:r>
              <a:rPr lang="nl-NL" dirty="0" smtClean="0">
                <a:latin typeface="+mj-lt"/>
              </a:rPr>
              <a:t>0794862058</a:t>
            </a:r>
            <a:endParaRPr lang="en-US" dirty="0" smtClean="0">
              <a:latin typeface="+mj-lt"/>
            </a:endParaRPr>
          </a:p>
          <a:p>
            <a:pPr algn="just" fontAlgn="base"/>
            <a:endParaRPr lang="en-US"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381000"/>
            <a:ext cx="9144000" cy="6186309"/>
          </a:xfrm>
          <a:prstGeom prst="rect">
            <a:avLst/>
          </a:prstGeom>
          <a:noFill/>
        </p:spPr>
        <p:txBody>
          <a:bodyPr wrap="square" rtlCol="0">
            <a:spAutoFit/>
          </a:bodyPr>
          <a:lstStyle/>
          <a:p>
            <a:pPr algn="ctr"/>
            <a:r>
              <a:rPr lang="vi-VN" b="1" dirty="0" smtClean="0">
                <a:latin typeface="+mj-lt"/>
              </a:rPr>
              <a:t>Gợi ý làm bài</a:t>
            </a:r>
            <a:endParaRPr lang="en-US" dirty="0" smtClean="0">
              <a:latin typeface="+mj-lt"/>
            </a:endParaRPr>
          </a:p>
          <a:p>
            <a:pPr algn="just"/>
            <a:r>
              <a:rPr lang="vi-VN" b="1" dirty="0" smtClean="0">
                <a:latin typeface="+mj-lt"/>
              </a:rPr>
              <a:t>Câu 1:</a:t>
            </a:r>
            <a:r>
              <a:rPr lang="vi-VN" dirty="0" smtClean="0">
                <a:latin typeface="+mj-lt"/>
              </a:rPr>
              <a:t> Phương thức biểu đạt chính của đoạn văn: tự sự</a:t>
            </a:r>
            <a:endParaRPr lang="en-US" dirty="0" smtClean="0">
              <a:latin typeface="+mj-lt"/>
            </a:endParaRPr>
          </a:p>
          <a:p>
            <a:pPr algn="just"/>
            <a:r>
              <a:rPr lang="vi-VN" dirty="0" smtClean="0">
                <a:latin typeface="+mj-lt"/>
              </a:rPr>
              <a:t>           Nhân vật chính trong truyện là Thánh Gióng.</a:t>
            </a:r>
            <a:endParaRPr lang="en-US" dirty="0" smtClean="0">
              <a:latin typeface="+mj-lt"/>
            </a:endParaRPr>
          </a:p>
          <a:p>
            <a:pPr algn="just"/>
            <a:r>
              <a:rPr lang="vi-VN" b="1" dirty="0" smtClean="0">
                <a:latin typeface="+mj-lt"/>
              </a:rPr>
              <a:t>Câu 2:</a:t>
            </a:r>
            <a:r>
              <a:rPr lang="vi-VN" dirty="0" smtClean="0">
                <a:latin typeface="+mj-lt"/>
              </a:rPr>
              <a:t> </a:t>
            </a:r>
            <a:endParaRPr lang="en-US" dirty="0" smtClean="0">
              <a:latin typeface="+mj-lt"/>
            </a:endParaRPr>
          </a:p>
          <a:p>
            <a:pPr algn="just"/>
            <a:r>
              <a:rPr lang="vi-VN" dirty="0" smtClean="0">
                <a:latin typeface="+mj-lt"/>
              </a:rPr>
              <a:t>- Câu nói đầu tiên của nhân vật chú bé: “</a:t>
            </a:r>
            <a:r>
              <a:rPr lang="vi-VN" i="1" dirty="0" smtClean="0">
                <a:latin typeface="+mj-lt"/>
              </a:rPr>
              <a:t>Ông về tâu với vua sắm cho ta một con ngựa sắt, một cái roi sắt và một tấm áo giáp sắt, ta sẽ phá tan lũ giặc này”. </a:t>
            </a:r>
            <a:endParaRPr lang="en-US" dirty="0" smtClean="0">
              <a:latin typeface="+mj-lt"/>
            </a:endParaRPr>
          </a:p>
          <a:p>
            <a:pPr algn="just"/>
            <a:r>
              <a:rPr lang="vi-VN" b="1" dirty="0" smtClean="0">
                <a:latin typeface="+mj-lt"/>
              </a:rPr>
              <a:t>- Hoàn cảnh của câu nói:</a:t>
            </a:r>
            <a:r>
              <a:rPr lang="vi-VN" i="1" dirty="0" smtClean="0">
                <a:latin typeface="+mj-lt"/>
              </a:rPr>
              <a:t> Khi giặc Ân đến xâm phạm bờ cõi nước ta; thế giặc mạnh, đất  nước  cần người tài giỏi cứu nước. </a:t>
            </a:r>
            <a:endParaRPr lang="en-US" dirty="0" smtClean="0">
              <a:latin typeface="+mj-lt"/>
            </a:endParaRPr>
          </a:p>
          <a:p>
            <a:pPr algn="just"/>
            <a:r>
              <a:rPr lang="vi-VN" b="1" dirty="0" smtClean="0">
                <a:latin typeface="+mj-lt"/>
              </a:rPr>
              <a:t>Câu 3: </a:t>
            </a:r>
            <a:r>
              <a:rPr lang="vi-VN" dirty="0" smtClean="0">
                <a:latin typeface="+mj-lt"/>
              </a:rPr>
              <a:t>Ý nghĩa của chi tiết: “</a:t>
            </a:r>
            <a:r>
              <a:rPr lang="vi-VN" i="1" dirty="0" smtClean="0">
                <a:latin typeface="+mj-lt"/>
              </a:rPr>
              <a:t>Bà con đều vui lòng gom góp gạo nuôi chú bé, vì ai cũng mong chú giết giặc, cứu nước” :</a:t>
            </a:r>
            <a:endParaRPr lang="en-US" dirty="0" smtClean="0">
              <a:latin typeface="+mj-lt"/>
            </a:endParaRPr>
          </a:p>
          <a:p>
            <a:pPr algn="just"/>
            <a:r>
              <a:rPr lang="vi-VN" dirty="0" smtClean="0">
                <a:latin typeface="+mj-lt"/>
              </a:rPr>
              <a:t>+ Sức mạnh của Gióng được nuôi dưỡng bằng cái bình thường, giản dị. </a:t>
            </a:r>
            <a:endParaRPr lang="en-US" dirty="0" smtClean="0">
              <a:latin typeface="+mj-lt"/>
            </a:endParaRPr>
          </a:p>
          <a:p>
            <a:pPr algn="just"/>
            <a:r>
              <a:rPr lang="vi-VN" dirty="0" smtClean="0">
                <a:latin typeface="+mj-lt"/>
              </a:rPr>
              <a:t>+ Đồng thời còn nói lên truyền thống yêu nước, tinh thần đoàn kết của dân tộc thuở xưa. </a:t>
            </a:r>
            <a:endParaRPr lang="en-US" dirty="0" smtClean="0">
              <a:latin typeface="+mj-lt"/>
            </a:endParaRPr>
          </a:p>
          <a:p>
            <a:pPr algn="just"/>
            <a:r>
              <a:rPr lang="vi-VN" dirty="0" smtClean="0">
                <a:latin typeface="+mj-lt"/>
              </a:rPr>
              <a:t>=&gt; Gióng đâu chỉ là con của một bà mẹ mà là con của cả làng, của nhân dân. Sức mạnh của Gióng là sức mạnh của toàn dân. </a:t>
            </a:r>
            <a:endParaRPr lang="en-US" dirty="0" smtClean="0">
              <a:latin typeface="+mj-lt"/>
            </a:endParaRPr>
          </a:p>
          <a:p>
            <a:pPr algn="just"/>
            <a:r>
              <a:rPr lang="vi-VN" b="1" dirty="0" smtClean="0">
                <a:latin typeface="+mj-lt"/>
              </a:rPr>
              <a:t>Câu 4:</a:t>
            </a:r>
            <a:r>
              <a:rPr lang="vi-VN" dirty="0" smtClean="0">
                <a:latin typeface="+mj-lt"/>
              </a:rPr>
              <a:t> </a:t>
            </a:r>
            <a:endParaRPr lang="en-US" dirty="0" smtClean="0">
              <a:latin typeface="+mj-lt"/>
            </a:endParaRPr>
          </a:p>
          <a:p>
            <a:pPr algn="just"/>
            <a:r>
              <a:rPr lang="vi-VN" dirty="0" smtClean="0">
                <a:latin typeface="+mj-lt"/>
              </a:rPr>
              <a:t>- Hội khoẻ Phù Đổng là hội thi dành cho lứa tuổi thiếu niên, lứa tuổi Thánh Gióng trong thời đại mới.</a:t>
            </a:r>
            <a:endParaRPr lang="en-US" dirty="0" smtClean="0">
              <a:latin typeface="+mj-lt"/>
            </a:endParaRPr>
          </a:p>
          <a:p>
            <a:pPr algn="just"/>
            <a:r>
              <a:rPr lang="vi-VN" dirty="0" smtClean="0">
                <a:latin typeface="+mj-lt"/>
              </a:rPr>
              <a:t>- Hình ảnh Thánh Gióng là hình ảnh của sức mạnh, của tinh thần chiến thắng rất phù hợp với ý nghĩa của một hội thi thể thao.</a:t>
            </a:r>
            <a:endParaRPr lang="en-US" dirty="0" smtClean="0">
              <a:latin typeface="+mj-lt"/>
            </a:endParaRPr>
          </a:p>
          <a:p>
            <a:pPr algn="just"/>
            <a:r>
              <a:rPr lang="vi-VN" dirty="0" smtClean="0">
                <a:latin typeface="+mj-lt"/>
              </a:rPr>
              <a:t>-  Mục đích của hội thi là rèn luyện thể lực, sức khoẻ để học tập, lao động, góp phần bảo vệ và xây dựng Tổ quốc sau này.</a:t>
            </a:r>
            <a:r>
              <a:rPr lang="en-US" dirty="0" smtClean="0">
                <a:latin typeface="+mj-lt"/>
              </a:rPr>
              <a:t> </a:t>
            </a:r>
          </a:p>
          <a:p>
            <a:pPr algn="just" fontAlgn="base"/>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262979"/>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PHIẾU HỌC TẬP SỐ 2</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Đọc kĩ đoạn văn sau và trả lời câu hỏi</a:t>
            </a:r>
            <a:r>
              <a:rPr lang="vi-VN"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vi-VN" sz="2400" i="1" dirty="0" smtClean="0">
                <a:latin typeface="Times New Roman" pitchFamily="18" charset="0"/>
                <a:cs typeface="Times New Roman" pitchFamily="18" charset="0"/>
              </a:rPr>
              <a:t>	“Giặc đã đến chân núi Trâu</a:t>
            </a:r>
            <a:r>
              <a:rPr lang="vi-VN" sz="2400" i="1" baseline="30000" dirty="0" smtClean="0">
                <a:latin typeface="Times New Roman" pitchFamily="18" charset="0"/>
                <a:cs typeface="Times New Roman" pitchFamily="18" charset="0"/>
              </a:rPr>
              <a:t>[</a:t>
            </a:r>
            <a:r>
              <a:rPr lang="vi-VN" sz="2400" i="1" dirty="0" smtClean="0">
                <a:latin typeface="Times New Roman" pitchFamily="18" charset="0"/>
                <a:cs typeface="Times New Roman" pitchFamily="18" charset="0"/>
              </a:rPr>
              <a:t> Thế nước rất nguy, người người hoảng hốt. Vừa lúc đó, sứ giả đem ngựa sắt, roi sắt, áo giáp sắt đến. Chú bé vùng dậy, vươn vai một cái bỗng biến thành một tráng sĩ mình cao hơn trượng, oai phong, lẫm liệt. Tráng sĩ bước lên vỗ vào mông ngựa. Ngựa hí dài mấy tiếng vang dội. Tráng sĩ mặc áo giáp, cầm roi, nhảy lên mình ngựa. Ngựa phun lửa, tráng sĩ thúc ngựa phi thẳng đến nơi có giặc, đón đầu chúng đánh giết hết lớp này đến lớp khác, giặc chết như rạ. Bỗng roi sắt gãy, Tráng sĩ bèn nhổ những cụm tre cạnh đường quật vào giặc. Giặc tan vỡ. Đám tàn quân giẫm đạp lên nhau chạy trốn, tráng sĩ đuổi đến chân núi Sóc (Sóc Sơn). Đến đấy, một mình một ngựa, tráng sĩ lên đỉnh núi, cởi giáp sắt bỏ lại, rồi cả người lẫn ngựa từ từ bay lên trời</a:t>
            </a:r>
            <a:r>
              <a:rPr lang="vi-VN"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vi-VN" sz="2400" i="1" dirty="0" smtClean="0">
                <a:latin typeface="Times New Roman" pitchFamily="18" charset="0"/>
                <a:cs typeface="Times New Roman" pitchFamily="18" charset="0"/>
              </a:rPr>
              <a:t>(SGK Ngữ văn 6 Cánh diều tập 1, trang 17)</a:t>
            </a:r>
            <a:endParaRPr lang="en-US" sz="2400" i="1"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262979"/>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PHIẾU HỌC TẬP SỐ 2</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1: </a:t>
            </a:r>
            <a:r>
              <a:rPr lang="vi-VN" sz="2400" dirty="0" smtClean="0">
                <a:latin typeface="Times New Roman" pitchFamily="18" charset="0"/>
                <a:cs typeface="Times New Roman" pitchFamily="18" charset="0"/>
              </a:rPr>
              <a:t>Tóm tắt sự việc nêu trong đoạn văn bằng một câu văn.</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2: </a:t>
            </a:r>
            <a:r>
              <a:rPr lang="vi-VN" sz="2400" dirty="0" smtClean="0">
                <a:latin typeface="Times New Roman" pitchFamily="18" charset="0"/>
                <a:cs typeface="Times New Roman" pitchFamily="18" charset="0"/>
              </a:rPr>
              <a:t>Giải thích nghĩa của từ “tráng sĩ</a:t>
            </a:r>
            <a:r>
              <a:rPr lang="vi-VN" sz="2400" b="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Từ “chú bé” được thay bằng “tráng sĩ” có ý nghĩa gì?</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3:</a:t>
            </a:r>
            <a:r>
              <a:rPr lang="vi-VN" sz="2400" dirty="0" smtClean="0">
                <a:latin typeface="Times New Roman" pitchFamily="18" charset="0"/>
                <a:cs typeface="Times New Roman" pitchFamily="18" charset="0"/>
              </a:rPr>
              <a:t> Chi tiết: “ </a:t>
            </a:r>
            <a:r>
              <a:rPr lang="vi-VN" sz="2400" i="1" dirty="0" smtClean="0">
                <a:latin typeface="Times New Roman" pitchFamily="18" charset="0"/>
                <a:cs typeface="Times New Roman" pitchFamily="18" charset="0"/>
              </a:rPr>
              <a:t>Đến đấy, một mình một ngựa, tráng sĩ lên đỉnh núi, cởi áo giáp sắt bỏ lại, rồi cả người lẫn ngựa từ từ bay lên trời” </a:t>
            </a:r>
            <a:r>
              <a:rPr lang="vi-VN" sz="2400" dirty="0" smtClean="0">
                <a:latin typeface="Times New Roman" pitchFamily="18" charset="0"/>
                <a:cs typeface="Times New Roman" pitchFamily="18" charset="0"/>
              </a:rPr>
              <a:t>có ý nghĩa gì?</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4.</a:t>
            </a:r>
            <a:r>
              <a:rPr lang="vi-VN" sz="2400" dirty="0" smtClean="0">
                <a:latin typeface="Times New Roman" pitchFamily="18" charset="0"/>
                <a:cs typeface="Times New Roman" pitchFamily="18" charset="0"/>
              </a:rPr>
              <a:t>Theo em, việc lập đền thờ  Thánh Gióng ở làng Phù Đổng và hàng năm mở hội Gióng có ý nghĩa gì?  </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5</a:t>
            </a:r>
            <a:r>
              <a:rPr lang="vi-VN" sz="2400" dirty="0" smtClean="0">
                <a:latin typeface="Times New Roman" pitchFamily="18" charset="0"/>
                <a:cs typeface="Times New Roman" pitchFamily="18" charset="0"/>
              </a:rPr>
              <a:t>. Sau khi đọc truyện </a:t>
            </a:r>
            <a:r>
              <a:rPr lang="vi-VN" sz="2400" i="1" dirty="0" smtClean="0">
                <a:latin typeface="Times New Roman" pitchFamily="18" charset="0"/>
                <a:cs typeface="Times New Roman" pitchFamily="18" charset="0"/>
              </a:rPr>
              <a:t>Thánh Gióng</a:t>
            </a:r>
            <a:r>
              <a:rPr lang="vi-VN" sz="2400" dirty="0" smtClean="0">
                <a:latin typeface="Times New Roman" pitchFamily="18" charset="0"/>
                <a:cs typeface="Times New Roman" pitchFamily="18" charset="0"/>
              </a:rPr>
              <a:t>, em có suy nghĩ gì về về truyền thống yêu nước, chống giặc ngoại xâm của dân tộc ta?</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Câu 6.</a:t>
            </a:r>
            <a:r>
              <a:rPr lang="vi-VN" sz="2400" dirty="0" smtClean="0">
                <a:latin typeface="Times New Roman" pitchFamily="18" charset="0"/>
                <a:cs typeface="Times New Roman" pitchFamily="18" charset="0"/>
              </a:rPr>
              <a:t>Truyện muốn ca ngợi điều gì? Từ điều đó, em hãy rút ra bài học cho  bản thân em.</a:t>
            </a:r>
            <a:endParaRPr lang="en-US" sz="2400" dirty="0" smtClean="0">
              <a:latin typeface="Times New Roman" pitchFamily="18" charset="0"/>
              <a:cs typeface="Times New Roman" pitchFamily="18" charset="0"/>
            </a:endParaRP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ctr"/>
            <a:r>
              <a:rPr lang="en-US" sz="2000" b="1" dirty="0" err="1" smtClean="0">
                <a:latin typeface="Times New Roman" pitchFamily="18" charset="0"/>
                <a:cs typeface="Times New Roman" pitchFamily="18" charset="0"/>
              </a:rPr>
              <a:t>Gợi</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làm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Tóm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ngựa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bay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chỉ</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đàn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sức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lực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cường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khí</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mẽ</a:t>
            </a:r>
            <a:endParaRPr lang="en-US" sz="2000" b="1" i="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a:t>
            </a:r>
            <a:r>
              <a:rPr lang="en-US" sz="2000" dirty="0" smtClean="0">
                <a:latin typeface="Times New Roman" pitchFamily="18" charset="0"/>
                <a:cs typeface="Times New Roman" pitchFamily="18" charset="0"/>
              </a:rPr>
              <a:t>́ bé” </a:t>
            </a:r>
            <a:r>
              <a:rPr lang="en-US" sz="2000" dirty="0" err="1" smtClean="0">
                <a:latin typeface="Times New Roman" pitchFamily="18" charset="0"/>
                <a:cs typeface="Times New Roman" pitchFamily="18" charset="0"/>
              </a:rPr>
              <a:t>được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cứu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mình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ngựa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đỉnh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cởi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áo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giáp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sắt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bỏ</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rồi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lẫn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ngựa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a:t>
            </a:r>
            <a:r>
              <a:rPr lang="en-US" sz="2000" i="1" dirty="0" smtClean="0">
                <a:latin typeface="Times New Roman" pitchFamily="18" charset="0"/>
                <a:cs typeface="Times New Roman" pitchFamily="18" charset="0"/>
              </a:rPr>
              <a:t> bay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=&gt; 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giặc</a:t>
            </a:r>
            <a:r>
              <a:rPr lang="en-US" sz="2000" dirty="0" smtClean="0">
                <a:latin typeface="Times New Roman" pitchFamily="18" charset="0"/>
                <a:cs typeface="Times New Roman" pitchFamily="18" charset="0"/>
              </a:rPr>
              <a:t>, nay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bụi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trần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gióng</a:t>
            </a:r>
            <a:r>
              <a:rPr lang="en-US" sz="2000" dirty="0" smtClean="0">
                <a:latin typeface="Times New Roman" pitchFamily="18" charset="0"/>
                <a:cs typeface="Times New Roman" pitchFamily="18" charset="0"/>
              </a:rPr>
              <a:t> bay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bổng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phi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phi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(bay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box(in)">
                                      <p:cBhvr>
                                        <p:cTn id="42" dur="500"/>
                                        <p:tgtEl>
                                          <p:spTgt spid="5">
                                            <p:txEl>
                                              <p:pRg st="0" end="0"/>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5">
                                            <p:txEl>
                                              <p:pRg st="1" end="1"/>
                                            </p:txEl>
                                          </p:spTgt>
                                        </p:tgtEl>
                                        <p:attrNameLst>
                                          <p:attrName>style.visibility</p:attrName>
                                        </p:attrNameLst>
                                      </p:cBhvr>
                                      <p:to>
                                        <p:strVal val="visible"/>
                                      </p:to>
                                    </p:set>
                                    <p:animEffect transition="in" filter="box(in)">
                                      <p:cBhvr>
                                        <p:cTn id="45" dur="500"/>
                                        <p:tgtEl>
                                          <p:spTgt spid="5">
                                            <p:txEl>
                                              <p:pRg st="1" end="1"/>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5">
                                            <p:txEl>
                                              <p:pRg st="2" end="2"/>
                                            </p:txEl>
                                          </p:spTgt>
                                        </p:tgtEl>
                                        <p:attrNameLst>
                                          <p:attrName>style.visibility</p:attrName>
                                        </p:attrNameLst>
                                      </p:cBhvr>
                                      <p:to>
                                        <p:strVal val="visible"/>
                                      </p:to>
                                    </p:set>
                                    <p:animEffect transition="in" filter="box(in)">
                                      <p:cBhvr>
                                        <p:cTn id="48" dur="500"/>
                                        <p:tgtEl>
                                          <p:spTgt spid="5">
                                            <p:txEl>
                                              <p:pRg st="2" end="2"/>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5">
                                            <p:txEl>
                                              <p:pRg st="3" end="3"/>
                                            </p:txEl>
                                          </p:spTgt>
                                        </p:tgtEl>
                                        <p:attrNameLst>
                                          <p:attrName>style.visibility</p:attrName>
                                        </p:attrNameLst>
                                      </p:cBhvr>
                                      <p:to>
                                        <p:strVal val="visible"/>
                                      </p:to>
                                    </p:set>
                                    <p:animEffect transition="in" filter="box(in)">
                                      <p:cBhvr>
                                        <p:cTn id="51" dur="500"/>
                                        <p:tgtEl>
                                          <p:spTgt spid="5">
                                            <p:txEl>
                                              <p:pRg st="3" end="3"/>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5">
                                            <p:txEl>
                                              <p:pRg st="4" end="4"/>
                                            </p:txEl>
                                          </p:spTgt>
                                        </p:tgtEl>
                                        <p:attrNameLst>
                                          <p:attrName>style.visibility</p:attrName>
                                        </p:attrNameLst>
                                      </p:cBhvr>
                                      <p:to>
                                        <p:strVal val="visible"/>
                                      </p:to>
                                    </p:set>
                                    <p:animEffect transition="in" filter="box(in)">
                                      <p:cBhvr>
                                        <p:cTn id="54" dur="500"/>
                                        <p:tgtEl>
                                          <p:spTgt spid="5">
                                            <p:txEl>
                                              <p:pRg st="4" end="4"/>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5">
                                            <p:txEl>
                                              <p:pRg st="5" end="5"/>
                                            </p:txEl>
                                          </p:spTgt>
                                        </p:tgtEl>
                                        <p:attrNameLst>
                                          <p:attrName>style.visibility</p:attrName>
                                        </p:attrNameLst>
                                      </p:cBhvr>
                                      <p:to>
                                        <p:strVal val="visible"/>
                                      </p:to>
                                    </p:set>
                                    <p:animEffect transition="in" filter="box(in)">
                                      <p:cBhvr>
                                        <p:cTn id="57" dur="500"/>
                                        <p:tgtEl>
                                          <p:spTgt spid="5">
                                            <p:txEl>
                                              <p:pRg st="5" end="5"/>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5">
                                            <p:txEl>
                                              <p:pRg st="6" end="6"/>
                                            </p:txEl>
                                          </p:spTgt>
                                        </p:tgtEl>
                                        <p:attrNameLst>
                                          <p:attrName>style.visibility</p:attrName>
                                        </p:attrNameLst>
                                      </p:cBhvr>
                                      <p:to>
                                        <p:strVal val="visible"/>
                                      </p:to>
                                    </p:set>
                                    <p:animEffect transition="in" filter="box(in)">
                                      <p:cBhvr>
                                        <p:cTn id="60" dur="500"/>
                                        <p:tgtEl>
                                          <p:spTgt spid="5">
                                            <p:txEl>
                                              <p:pRg st="6" end="6"/>
                                            </p:txEl>
                                          </p:spTgt>
                                        </p:tgtEl>
                                      </p:cBhvr>
                                    </p:animEffect>
                                  </p:childTnLst>
                                </p:cTn>
                              </p:par>
                              <p:par>
                                <p:cTn id="61" presetID="4" presetClass="entr" presetSubtype="16" fill="hold" nodeType="withEffect">
                                  <p:stCondLst>
                                    <p:cond delay="0"/>
                                  </p:stCondLst>
                                  <p:childTnLst>
                                    <p:set>
                                      <p:cBhvr>
                                        <p:cTn id="62" dur="1" fill="hold">
                                          <p:stCondLst>
                                            <p:cond delay="0"/>
                                          </p:stCondLst>
                                        </p:cTn>
                                        <p:tgtEl>
                                          <p:spTgt spid="5">
                                            <p:txEl>
                                              <p:pRg st="7" end="7"/>
                                            </p:txEl>
                                          </p:spTgt>
                                        </p:tgtEl>
                                        <p:attrNameLst>
                                          <p:attrName>style.visibility</p:attrName>
                                        </p:attrNameLst>
                                      </p:cBhvr>
                                      <p:to>
                                        <p:strVal val="visible"/>
                                      </p:to>
                                    </p:set>
                                    <p:animEffect transition="in" filter="box(in)">
                                      <p:cBhvr>
                                        <p:cTn id="63" dur="500"/>
                                        <p:tgtEl>
                                          <p:spTgt spid="5">
                                            <p:txEl>
                                              <p:pRg st="7" end="7"/>
                                            </p:txEl>
                                          </p:spTgt>
                                        </p:tgtEl>
                                      </p:cBhvr>
                                    </p:animEffect>
                                  </p:childTnLst>
                                </p:cTn>
                              </p:par>
                              <p:par>
                                <p:cTn id="64" presetID="4" presetClass="entr" presetSubtype="16" fill="hold" nodeType="withEffect">
                                  <p:stCondLst>
                                    <p:cond delay="0"/>
                                  </p:stCondLst>
                                  <p:childTnLst>
                                    <p:set>
                                      <p:cBhvr>
                                        <p:cTn id="65" dur="1" fill="hold">
                                          <p:stCondLst>
                                            <p:cond delay="0"/>
                                          </p:stCondLst>
                                        </p:cTn>
                                        <p:tgtEl>
                                          <p:spTgt spid="5">
                                            <p:txEl>
                                              <p:pRg st="8" end="8"/>
                                            </p:txEl>
                                          </p:spTgt>
                                        </p:tgtEl>
                                        <p:attrNameLst>
                                          <p:attrName>style.visibility</p:attrName>
                                        </p:attrNameLst>
                                      </p:cBhvr>
                                      <p:to>
                                        <p:strVal val="visible"/>
                                      </p:to>
                                    </p:set>
                                    <p:animEffect transition="in" filter="box(in)">
                                      <p:cBhvr>
                                        <p:cTn id="66" dur="500"/>
                                        <p:tgtEl>
                                          <p:spTgt spid="5">
                                            <p:txEl>
                                              <p:pRg st="8" end="8"/>
                                            </p:txEl>
                                          </p:spTgt>
                                        </p:tgtEl>
                                      </p:cBhvr>
                                    </p:animEffect>
                                  </p:childTnLst>
                                </p:cTn>
                              </p:par>
                              <p:par>
                                <p:cTn id="67" presetID="4" presetClass="entr" presetSubtype="16" fill="hold" nodeType="withEffect">
                                  <p:stCondLst>
                                    <p:cond delay="0"/>
                                  </p:stCondLst>
                                  <p:childTnLst>
                                    <p:set>
                                      <p:cBhvr>
                                        <p:cTn id="68" dur="1" fill="hold">
                                          <p:stCondLst>
                                            <p:cond delay="0"/>
                                          </p:stCondLst>
                                        </p:cTn>
                                        <p:tgtEl>
                                          <p:spTgt spid="5">
                                            <p:txEl>
                                              <p:pRg st="9" end="9"/>
                                            </p:txEl>
                                          </p:spTgt>
                                        </p:tgtEl>
                                        <p:attrNameLst>
                                          <p:attrName>style.visibility</p:attrName>
                                        </p:attrNameLst>
                                      </p:cBhvr>
                                      <p:to>
                                        <p:strVal val="visible"/>
                                      </p:to>
                                    </p:set>
                                    <p:animEffect transition="in" filter="box(in)">
                                      <p:cBhvr>
                                        <p:cTn id="69" dur="500"/>
                                        <p:tgtEl>
                                          <p:spTgt spid="5">
                                            <p:txEl>
                                              <p:pRg st="9" end="9"/>
                                            </p:txEl>
                                          </p:spTgt>
                                        </p:tgtEl>
                                      </p:cBhvr>
                                    </p:animEffect>
                                  </p:childTnLst>
                                </p:cTn>
                              </p:par>
                              <p:par>
                                <p:cTn id="70" presetID="4" presetClass="entr" presetSubtype="16" fill="hold" nodeType="withEffect">
                                  <p:stCondLst>
                                    <p:cond delay="0"/>
                                  </p:stCondLst>
                                  <p:childTnLst>
                                    <p:set>
                                      <p:cBhvr>
                                        <p:cTn id="71" dur="1" fill="hold">
                                          <p:stCondLst>
                                            <p:cond delay="0"/>
                                          </p:stCondLst>
                                        </p:cTn>
                                        <p:tgtEl>
                                          <p:spTgt spid="5">
                                            <p:txEl>
                                              <p:pRg st="10" end="10"/>
                                            </p:txEl>
                                          </p:spTgt>
                                        </p:tgtEl>
                                        <p:attrNameLst>
                                          <p:attrName>style.visibility</p:attrName>
                                        </p:attrNameLst>
                                      </p:cBhvr>
                                      <p:to>
                                        <p:strVal val="visible"/>
                                      </p:to>
                                    </p:set>
                                    <p:animEffect transition="in" filter="box(in)">
                                      <p:cBhvr>
                                        <p:cTn id="72"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9694962"/>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Luyện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hiểu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ngoài</a:t>
            </a:r>
            <a:r>
              <a:rPr lang="en-US" sz="2400" b="1" dirty="0" smtClean="0">
                <a:latin typeface="Times New Roman" pitchFamily="18" charset="0"/>
                <a:cs typeface="Times New Roman" pitchFamily="18" charset="0"/>
              </a:rPr>
              <a:t> SGK</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PHIẾU HỌC TẬP SỐ 3</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nổi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giận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đuổi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đòi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cướp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hô</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mưa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bão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rung </a:t>
            </a:r>
            <a:r>
              <a:rPr lang="en-US" sz="2400" i="1" dirty="0" err="1" smtClean="0">
                <a:latin typeface="Times New Roman" pitchFamily="18" charset="0"/>
                <a:cs typeface="Times New Roman" pitchFamily="18" charset="0"/>
              </a:rPr>
              <a:t>chuyển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cuồn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cuộn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ngập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ruộng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tràn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lưng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sườn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núi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Châu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nổi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lềnh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bềnh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núng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phép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bốc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từng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từng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dãy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núi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lũy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chặn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dòng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núi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ròng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cuối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sức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kiệt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rút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quân</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Từ</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oán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sâu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mưa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bão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vậy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mỏi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mệt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nổi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Núi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cướp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rút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Trích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phẩm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thuyết</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hại</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lũ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Luyện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hiểu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ngoài</a:t>
            </a:r>
            <a:r>
              <a:rPr lang="en-US" sz="2400" b="1" dirty="0" smtClean="0">
                <a:latin typeface="Times New Roman" pitchFamily="18" charset="0"/>
                <a:cs typeface="Times New Roman" pitchFamily="18" charset="0"/>
              </a:rPr>
              <a:t> SGK</a:t>
            </a:r>
            <a:endParaRPr lang="en-US" sz="2400"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PHIẾU HỌC TẬP SỐ 3</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nổi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giận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đuổi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đòi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cướp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hô</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mưa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bão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rung </a:t>
            </a:r>
            <a:r>
              <a:rPr lang="en-US" sz="2400" i="1" dirty="0" err="1" smtClean="0">
                <a:latin typeface="Times New Roman" pitchFamily="18" charset="0"/>
                <a:cs typeface="Times New Roman" pitchFamily="18" charset="0"/>
              </a:rPr>
              <a:t>chuyển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cuồn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cuộn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ngập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ruộng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tràn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lưng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sườn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núi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Châu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nổi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lềnh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bềnh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núng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phép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bốc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từng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từng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dãy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núi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lũy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chặn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dòng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núi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ròng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cuối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sức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kiệt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rút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quân</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Luyện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hiểu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ngoài</a:t>
            </a:r>
            <a:r>
              <a:rPr lang="en-US" sz="2400" b="1" dirty="0" smtClean="0">
                <a:latin typeface="Times New Roman" pitchFamily="18" charset="0"/>
                <a:cs typeface="Times New Roman" pitchFamily="18" charset="0"/>
              </a:rPr>
              <a:t> SGK</a:t>
            </a:r>
            <a:endParaRPr lang="en-US" sz="2400"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PHIẾU HỌC TẬP SỐ 3</a:t>
            </a:r>
            <a:endParaRPr lang="en-US" sz="2400" dirty="0" smtClean="0">
              <a:latin typeface="Times New Roman" pitchFamily="18" charset="0"/>
              <a:cs typeface="Times New Roman" pitchFamily="18" charset="0"/>
            </a:endParaRPr>
          </a:p>
          <a:p>
            <a:pPr algn="just"/>
            <a:r>
              <a:rPr lang="en-US" sz="2400" i="1" dirty="0" err="1" smtClean="0">
                <a:latin typeface="Times New Roman" pitchFamily="18" charset="0"/>
                <a:cs typeface="Times New Roman" pitchFamily="18" charset="0"/>
              </a:rPr>
              <a:t>Từ</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oán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sâu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mưa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bão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vậy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mỏi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mệt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chê</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nổi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Núi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cướp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rút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Trích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phẩm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thuyết</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 </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hại</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lũ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CÔ TÔ</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(Nguyễn Tuân)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3" name="TextBox 2"/>
          <p:cNvSpPr txBox="1"/>
          <p:nvPr/>
        </p:nvSpPr>
        <p:spPr>
          <a:xfrm>
            <a:off x="0" y="685800"/>
            <a:ext cx="9144000" cy="6186309"/>
          </a:xfrm>
          <a:prstGeom prst="rect">
            <a:avLst/>
          </a:prstGeom>
          <a:noFill/>
        </p:spPr>
        <p:txBody>
          <a:bodyPr wrap="square" rtlCol="0">
            <a:spAutoFit/>
          </a:bodyPr>
          <a:lstStyle/>
          <a:p>
            <a:pPr algn="ctr"/>
            <a:r>
              <a:rPr lang="pt-BR" b="1" dirty="0" smtClean="0">
                <a:latin typeface="Times New Roman" pitchFamily="18" charset="0"/>
                <a:cs typeface="Times New Roman" pitchFamily="18" charset="0"/>
              </a:rPr>
              <a:t>PHIẾU HỌC TẬP SỐ 2</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Đọc đoạn văn sau và thực hiện các yêu cầu bên dưới:</a:t>
            </a:r>
            <a:endParaRPr lang="en-US" dirty="0" smtClean="0">
              <a:latin typeface="Times New Roman" pitchFamily="18" charset="0"/>
              <a:cs typeface="Times New Roman" pitchFamily="18" charset="0"/>
            </a:endParaRPr>
          </a:p>
          <a:p>
            <a:pPr algn="just"/>
            <a:r>
              <a:rPr lang="pt-BR" i="1" dirty="0" smtClean="0">
                <a:latin typeface="Times New Roman" pitchFamily="18" charset="0"/>
                <a:cs typeface="Times New Roman" pitchFamily="18" charset="0"/>
              </a:rPr>
              <a:t>“ […]Cái giếng nước ngọt đảo Thanh Luân sớm nay có không biết bao nhiêu người đến gánh và múc. Múc nước giếng vào thùng gỗ, vào những cong, những ang gốm màu da lươn. Lòng giếng vẫn còn rót lại vài cái lá cam lá quýt của trận bão vừa rồi đi qua quẳng vào. Chỗ bãi đá nuôi sáu mươi vạn con hải sâm ngoài kia, bao nhiêu là thuyền của hợp tác xã đang mở nắp sạp đổ nước ngọt vào. Sau trận bão, hôm nay, hợp tác xã Bắc Loan Đầu cho 18 thuyền lớn nhỏ cùng ra khơi đánh cá hồng. Anh hùng Châu Hòa Mãn cùng bốn bạn xã viên đi chung một thuyền. Anh quẩy15 gánh cho thuyền anh: “Đi ra khơi, xa lắm mà. Có khi mười ngày mới về. Nước ngọt cho vào sạp chỉ để uống. Vo gạo, thổi cơm cũng không được lấy nước ngọt. Vo bằng nước biển thôi.”</a:t>
            </a:r>
            <a:endParaRPr lang="en-US" dirty="0" smtClean="0">
              <a:latin typeface="Times New Roman" pitchFamily="18" charset="0"/>
              <a:cs typeface="Times New Roman" pitchFamily="18" charset="0"/>
            </a:endParaRPr>
          </a:p>
          <a:p>
            <a:pPr algn="just"/>
            <a:r>
              <a:rPr lang="pt-BR" i="1" dirty="0" smtClean="0">
                <a:latin typeface="Times New Roman" pitchFamily="18" charset="0"/>
                <a:cs typeface="Times New Roman" pitchFamily="18" charset="0"/>
              </a:rPr>
              <a:t>    Từ đoàn thuyền sắp ra khơi đến cái giếng ngọt, thùng và cong và gánh nối tiếp đi đi về về. Trông chị Châu Hòa Mãn địu con, thấy nó dịu dàng yên tâm như cái hình ảnh của biển cả là mẹ hiền mớm cá cho lũcon hiền lành.”</a:t>
            </a:r>
            <a:endParaRPr lang="en-US" dirty="0" smtClean="0">
              <a:latin typeface="Times New Roman" pitchFamily="18" charset="0"/>
              <a:cs typeface="Times New Roman" pitchFamily="18" charset="0"/>
            </a:endParaRPr>
          </a:p>
          <a:p>
            <a:pPr algn="just"/>
            <a:r>
              <a:rPr lang="pt-BR" i="1" dirty="0" smtClean="0">
                <a:latin typeface="Times New Roman" pitchFamily="18" charset="0"/>
                <a:cs typeface="Times New Roman" pitchFamily="18" charset="0"/>
              </a:rPr>
              <a:t>                                                                   (Trích Cô Tô, Nguyễn Tuân)</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Câu 1</a:t>
            </a:r>
            <a:r>
              <a:rPr lang="pt-BR" dirty="0" smtClean="0">
                <a:latin typeface="Times New Roman" pitchFamily="18" charset="0"/>
                <a:cs typeface="Times New Roman" pitchFamily="18" charset="0"/>
              </a:rPr>
              <a:t>. Xác định phương thức biểu đạt chính được dùng trong đoạn văn trên.</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Câu 2. </a:t>
            </a:r>
            <a:r>
              <a:rPr lang="pt-BR" dirty="0" smtClean="0">
                <a:latin typeface="Times New Roman" pitchFamily="18" charset="0"/>
                <a:cs typeface="Times New Roman" pitchFamily="18" charset="0"/>
              </a:rPr>
              <a:t>Chỉ ra hình ảnh so sánh nhiều tầng bậc trong câu văn sau và nêu tác dụng của phép tu từ so sánh đó. </a:t>
            </a:r>
            <a:endParaRPr lang="en-US" dirty="0" smtClean="0">
              <a:latin typeface="Times New Roman" pitchFamily="18" charset="0"/>
              <a:cs typeface="Times New Roman" pitchFamily="18" charset="0"/>
            </a:endParaRPr>
          </a:p>
          <a:p>
            <a:pPr algn="just"/>
            <a:r>
              <a:rPr lang="pt-BR" dirty="0" smtClean="0">
                <a:latin typeface="Times New Roman" pitchFamily="18" charset="0"/>
                <a:cs typeface="Times New Roman" pitchFamily="18" charset="0"/>
              </a:rPr>
              <a:t>“Trông chị Châu Hòa Mãn địu con, thấy nó dịu dàng yên tâm như cái hình ảnh của biển cả là mẹ hiền mớm cá cho </a:t>
            </a:r>
            <a:r>
              <a:rPr lang="pt-BR" dirty="0" smtClean="0">
                <a:latin typeface="Times New Roman" pitchFamily="18" charset="0"/>
                <a:cs typeface="Times New Roman" pitchFamily="18" charset="0"/>
              </a:rPr>
              <a:t>lũ con </a:t>
            </a:r>
            <a:r>
              <a:rPr lang="pt-BR" dirty="0" smtClean="0">
                <a:latin typeface="Times New Roman" pitchFamily="18" charset="0"/>
                <a:cs typeface="Times New Roman" pitchFamily="18" charset="0"/>
              </a:rPr>
              <a:t>hiền lành”</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Câu 3</a:t>
            </a:r>
            <a:r>
              <a:rPr lang="pt-BR" dirty="0" smtClean="0">
                <a:latin typeface="Times New Roman" pitchFamily="18" charset="0"/>
                <a:cs typeface="Times New Roman" pitchFamily="18" charset="0"/>
              </a:rPr>
              <a:t>. Đặt nhan đề cho đoạn văn.</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Câu 4</a:t>
            </a:r>
            <a:r>
              <a:rPr lang="pt-BR" dirty="0" smtClean="0">
                <a:latin typeface="Times New Roman" pitchFamily="18" charset="0"/>
                <a:cs typeface="Times New Roman" pitchFamily="18" charset="0"/>
              </a:rPr>
              <a:t>. Thông điệp ý nghĩa nhất với em qua đoạn trích trên là gì? </a:t>
            </a:r>
            <a:r>
              <a:rPr lang="en-US" dirty="0" err="1" smtClean="0">
                <a:latin typeface="Times New Roman" pitchFamily="18" charset="0"/>
                <a:cs typeface="Times New Roman" pitchFamily="18" charset="0"/>
              </a:rPr>
              <a:t>Lí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lí</a:t>
            </a:r>
            <a:r>
              <a:rPr lang="en-US" dirty="0" smtClean="0">
                <a:latin typeface="Times New Roman" pitchFamily="18" charset="0"/>
                <a:cs typeface="Times New Roman" pitchFamily="18" charset="0"/>
              </a:rPr>
              <a:t> do.</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ox(i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ox(in)">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186309"/>
          </a:xfrm>
          <a:prstGeom prst="rect">
            <a:avLst/>
          </a:prstGeom>
          <a:noFill/>
        </p:spPr>
        <p:txBody>
          <a:bodyPr wrap="square" rtlCol="0">
            <a:spAutoFit/>
          </a:bodyPr>
          <a:lstStyle/>
          <a:p>
            <a:pPr algn="ctr"/>
            <a:r>
              <a:rPr lang="en-US" b="1" dirty="0" err="1" smtClean="0">
                <a:latin typeface="Times New Roman" pitchFamily="18" charset="0"/>
                <a:cs typeface="Times New Roman" pitchFamily="18" charset="0"/>
              </a:rPr>
              <a:t>Gợi</a:t>
            </a:r>
            <a:r>
              <a:rPr lang="en-US" b="1" dirty="0" smtClean="0">
                <a:latin typeface="Times New Roman" pitchFamily="18" charset="0"/>
                <a:cs typeface="Times New Roman" pitchFamily="18" charset="0"/>
              </a:rPr>
              <a:t> ý </a:t>
            </a:r>
            <a:r>
              <a:rPr lang="en-US" b="1" dirty="0" err="1" smtClean="0">
                <a:latin typeface="Times New Roman" pitchFamily="18" charset="0"/>
                <a:cs typeface="Times New Roman" pitchFamily="18" charset="0"/>
              </a:rPr>
              <a:t>trả</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lời</a:t>
            </a:r>
            <a:r>
              <a:rPr lang="en-US" b="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en-US" b="1" dirty="0" err="1" smtClean="0">
                <a:latin typeface="Times New Roman" pitchFamily="18" charset="0"/>
                <a:cs typeface="Times New Roman" pitchFamily="18" charset="0"/>
              </a:rPr>
              <a:t>Câu</a:t>
            </a:r>
            <a:r>
              <a:rPr lang="en-US" b="1" dirty="0" smtClean="0">
                <a:latin typeface="Times New Roman" pitchFamily="18" charset="0"/>
                <a:cs typeface="Times New Roman" pitchFamily="18" charset="0"/>
              </a:rPr>
              <a:t> 1:</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Thuỷ</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Tinh</a:t>
            </a:r>
            <a:r>
              <a:rPr lang="en-US" dirty="0" smtClean="0">
                <a:latin typeface="Times New Roman" pitchFamily="18" charset="0"/>
                <a:cs typeface="Times New Roman" pitchFamily="18" charset="0"/>
              </a:rPr>
              <a:t>”</a:t>
            </a:r>
          </a:p>
          <a:p>
            <a:r>
              <a:rPr lang="en-US" dirty="0" err="1" smtClean="0">
                <a:latin typeface="Times New Roman" pitchFamily="18" charset="0"/>
                <a:cs typeface="Times New Roman" pitchFamily="18" charset="0"/>
              </a:rPr>
              <a:t>Phương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biểu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đoạn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sự</a:t>
            </a:r>
            <a:endParaRPr lang="en-US" dirty="0" smtClean="0">
              <a:latin typeface="Times New Roman" pitchFamily="18" charset="0"/>
              <a:cs typeface="Times New Roman" pitchFamily="18" charset="0"/>
            </a:endParaRPr>
          </a:p>
          <a:p>
            <a:r>
              <a:rPr lang="en-US" b="1" dirty="0" err="1" smtClean="0">
                <a:latin typeface="Times New Roman" pitchFamily="18" charset="0"/>
                <a:cs typeface="Times New Roman" pitchFamily="18" charset="0"/>
              </a:rPr>
              <a:t>Câu</a:t>
            </a:r>
            <a:r>
              <a:rPr lang="en-US" b="1" dirty="0" smtClean="0">
                <a:latin typeface="Times New Roman" pitchFamily="18" charset="0"/>
                <a:cs typeface="Times New Roman" pitchFamily="18" charset="0"/>
              </a:rPr>
              <a:t> 2:</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lịch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sử</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Vua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Nương</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thiên</a:t>
            </a:r>
            <a:r>
              <a:rPr lang="en-US" dirty="0" smtClean="0">
                <a:latin typeface="Times New Roman" pitchFamily="18" charset="0"/>
                <a:cs typeface="Times New Roman" pitchFamily="18" charset="0"/>
              </a:rPr>
              <a:t> tai, </a:t>
            </a:r>
            <a:r>
              <a:rPr lang="en-US" dirty="0" err="1" smtClean="0">
                <a:latin typeface="Times New Roman" pitchFamily="18" charset="0"/>
                <a:cs typeface="Times New Roman" pitchFamily="18" charset="0"/>
              </a:rPr>
              <a:t>bão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đắp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đê</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thủy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a:t>
            </a:r>
            <a:r>
              <a:rPr lang="en-US" dirty="0" smtClean="0">
                <a:latin typeface="Times New Roman" pitchFamily="18" charset="0"/>
                <a:cs typeface="Times New Roman" pitchFamily="18" charset="0"/>
              </a:rPr>
              <a:t> ở </a:t>
            </a:r>
            <a:r>
              <a:rPr lang="en-US" dirty="0" err="1" smtClean="0">
                <a:latin typeface="Times New Roman" pitchFamily="18" charset="0"/>
                <a:cs typeface="Times New Roman" pitchFamily="18" charset="0"/>
              </a:rPr>
              <a:t>vùng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bằng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xưa</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cấu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Thủy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hô</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mưa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gọi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thành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dâng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đánh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bốc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dãy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núi</a:t>
            </a:r>
            <a:r>
              <a:rPr lang="en-US" dirty="0" smtClean="0">
                <a:latin typeface="Times New Roman" pitchFamily="18" charset="0"/>
                <a:cs typeface="Times New Roman" pitchFamily="18" charset="0"/>
              </a:rPr>
              <a:t>.</a:t>
            </a:r>
          </a:p>
          <a:p>
            <a:r>
              <a:rPr lang="en-US" b="1" dirty="0" err="1" smtClean="0">
                <a:latin typeface="Times New Roman" pitchFamily="18" charset="0"/>
                <a:cs typeface="Times New Roman" pitchFamily="18" charset="0"/>
              </a:rPr>
              <a:t>Câu</a:t>
            </a:r>
            <a:r>
              <a:rPr lang="en-US" b="1" dirty="0" smtClean="0">
                <a:latin typeface="Times New Roman" pitchFamily="18" charset="0"/>
                <a:cs typeface="Times New Roman" pitchFamily="18" charset="0"/>
              </a:rPr>
              <a:t> 3</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điệp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dâng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ấn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đọc</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điệp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cảm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tăng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dồn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cảm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xúc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ấn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mạnh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dữ</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dội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thù</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Thủy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truyện</a:t>
            </a:r>
            <a:r>
              <a:rPr lang="en-US" dirty="0" smtClean="0">
                <a:latin typeface="Times New Roman" pitchFamily="18" charset="0"/>
                <a:cs typeface="Times New Roman" pitchFamily="18" charset="0"/>
              </a:rPr>
              <a:t>.</a:t>
            </a:r>
          </a:p>
          <a:p>
            <a:r>
              <a:rPr lang="en-US" b="1" dirty="0" err="1" smtClean="0">
                <a:latin typeface="Times New Roman" pitchFamily="18" charset="0"/>
                <a:cs typeface="Times New Roman" pitchFamily="18" charset="0"/>
              </a:rPr>
              <a:t>Câu</a:t>
            </a:r>
            <a:r>
              <a:rPr lang="en-US" b="1" dirty="0" smtClean="0">
                <a:latin typeface="Times New Roman" pitchFamily="18" charset="0"/>
                <a:cs typeface="Times New Roman" pitchFamily="18" charset="0"/>
              </a:rPr>
              <a:t> 4:</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phòng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thiệt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hại</a:t>
            </a:r>
            <a:r>
              <a:rPr lang="en-US" dirty="0" smtClean="0">
                <a:latin typeface="Times New Roman" pitchFamily="18" charset="0"/>
                <a:cs typeface="Times New Roman" pitchFamily="18" charset="0"/>
              </a:rPr>
              <a:t> do </a:t>
            </a:r>
            <a:r>
              <a:rPr lang="en-US" dirty="0" err="1" smtClean="0">
                <a:latin typeface="Times New Roman" pitchFamily="18" charset="0"/>
                <a:cs typeface="Times New Roman" pitchFamily="18" charset="0"/>
              </a:rPr>
              <a:t>lũ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cần</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ý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chuẩn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thiên</a:t>
            </a:r>
            <a:r>
              <a:rPr lang="en-US" dirty="0" smtClean="0">
                <a:latin typeface="Times New Roman" pitchFamily="18" charset="0"/>
                <a:cs typeface="Times New Roman" pitchFamily="18" charset="0"/>
              </a:rPr>
              <a:t> tai </a:t>
            </a:r>
            <a:r>
              <a:rPr lang="en-US" dirty="0" err="1" smtClean="0">
                <a:latin typeface="Times New Roman" pitchFamily="18" charset="0"/>
                <a:cs typeface="Times New Roman" pitchFamily="18" charset="0"/>
              </a:rPr>
              <a:t>xảy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Trồng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thêm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vệ</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rừng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nguồn</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Tuyên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truyền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mọi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ý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vệ</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trường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sống</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Kiên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những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hành</a:t>
            </a:r>
            <a:r>
              <a:rPr lang="en-US" dirty="0" smtClean="0">
                <a:latin typeface="Times New Roman" pitchFamily="18" charset="0"/>
                <a:cs typeface="Times New Roman" pitchFamily="18" charset="0"/>
              </a:rPr>
              <a:t> vi </a:t>
            </a:r>
            <a:r>
              <a:rPr lang="en-US" dirty="0" err="1" smtClean="0">
                <a:latin typeface="Times New Roman" pitchFamily="18" charset="0"/>
                <a:cs typeface="Times New Roman" pitchFamily="18" charset="0"/>
              </a:rPr>
              <a:t>gây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trường</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Tích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hoạt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vệ</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trường</a:t>
            </a:r>
            <a:r>
              <a:rPr lang="en-US" dirty="0" smtClean="0">
                <a:latin typeface="Times New Roman" pitchFamily="18" charset="0"/>
                <a:cs typeface="Times New Roman" pitchFamily="18" charset="0"/>
              </a:rPr>
              <a:t> ở </a:t>
            </a:r>
            <a:r>
              <a:rPr lang="en-US" dirty="0" err="1" smtClean="0">
                <a:latin typeface="Times New Roman" pitchFamily="18" charset="0"/>
                <a:cs typeface="Times New Roman" pitchFamily="18" charset="0"/>
              </a:rPr>
              <a:t>nơi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sống</a:t>
            </a:r>
            <a:r>
              <a:rPr lang="en-US" dirty="0" smtClean="0">
                <a:latin typeface="Times New Roman" pitchFamily="18" charset="0"/>
                <a:cs typeface="Times New Roman" pitchFamily="18" charset="0"/>
              </a:rPr>
              <a:t>.</a:t>
            </a:r>
          </a:p>
          <a:p>
            <a:pPr algn="just" fontAlgn="base"/>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457200"/>
            <a:ext cx="9144000" cy="5632311"/>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PHIẾU HỌC TẬP SỐ 4</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Ngày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xưa</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miền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Việt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Bắc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Bộ</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thuộc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nòi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rồng</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trai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Long </a:t>
            </a:r>
            <a:r>
              <a:rPr lang="en-US" sz="2400" i="1" dirty="0" err="1" smtClean="0">
                <a:latin typeface="Times New Roman" pitchFamily="18" charset="0"/>
                <a:cs typeface="Times New Roman" pitchFamily="18" charset="0"/>
              </a:rPr>
              <a:t>Nữ</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Lạc</a:t>
            </a:r>
            <a:r>
              <a:rPr lang="en-US" sz="2400" i="1" dirty="0" smtClean="0">
                <a:latin typeface="Times New Roman" pitchFamily="18" charset="0"/>
                <a:cs typeface="Times New Roman" pitchFamily="18" charset="0"/>
              </a:rPr>
              <a:t> Long </a:t>
            </a:r>
            <a:r>
              <a:rPr lang="en-US" sz="2400" i="1" dirty="0" err="1" smtClean="0">
                <a:latin typeface="Times New Roman" pitchFamily="18" charset="0"/>
                <a:cs typeface="Times New Roman" pitchFamily="18" charset="0"/>
              </a:rPr>
              <a:t>Quân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thường</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dưới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thỉnh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thoảng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sức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khỏe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vô</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địch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phép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giúp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diệt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trừ</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Hồ</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loài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yêu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dạy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trọt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nuôi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ăn</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Xong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việc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thường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cung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việc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hiện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giờ</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vùng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Bắc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Âu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thuộc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dòng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họ</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đẹp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tuyệt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tiếng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hoa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thơm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bèn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tìm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Âu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Lạc</a:t>
            </a:r>
            <a:r>
              <a:rPr lang="en-US" sz="2400" i="1" dirty="0" smtClean="0">
                <a:latin typeface="Times New Roman" pitchFamily="18" charset="0"/>
                <a:cs typeface="Times New Roman" pitchFamily="18" charset="0"/>
              </a:rPr>
              <a:t> Long </a:t>
            </a:r>
            <a:r>
              <a:rPr lang="en-US" sz="2400" i="1" dirty="0" err="1" smtClean="0">
                <a:latin typeface="Times New Roman" pitchFamily="18" charset="0"/>
                <a:cs typeface="Times New Roman" pitchFamily="18" charset="0"/>
              </a:rPr>
              <a:t>Quân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gặp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lòng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yêu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trở</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chung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sống</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trên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cạn</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cung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điện</a:t>
            </a:r>
            <a:r>
              <a:rPr lang="en-US" sz="2400" i="1" dirty="0" smtClean="0">
                <a:latin typeface="Times New Roman" pitchFamily="18" charset="0"/>
                <a:cs typeface="Times New Roman" pitchFamily="18" charset="0"/>
              </a:rPr>
              <a:t> Long </a:t>
            </a:r>
            <a:r>
              <a:rPr lang="en-US" sz="2400" i="1" dirty="0" err="1" smtClean="0">
                <a:latin typeface="Times New Roman" pitchFamily="18" charset="0"/>
                <a:cs typeface="Times New Roman" pitchFamily="18" charset="0"/>
              </a:rPr>
              <a:t>Trang</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 </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457200"/>
            <a:ext cx="9144000" cy="6001643"/>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PHIẾU HỌC TẬP SỐ 4</a:t>
            </a:r>
            <a:endParaRPr lang="en-US" sz="2400" dirty="0" smtClean="0">
              <a:latin typeface="Times New Roman" pitchFamily="18" charset="0"/>
              <a:cs typeface="Times New Roman" pitchFamily="18" charset="0"/>
            </a:endParaRPr>
          </a:p>
          <a:p>
            <a:pPr algn="just"/>
            <a:r>
              <a:rPr lang="en-US" sz="2400" i="1" dirty="0" err="1" smtClean="0">
                <a:latin typeface="Times New Roman" pitchFamily="18" charset="0"/>
                <a:cs typeface="Times New Roman" pitchFamily="18" charset="0"/>
              </a:rPr>
              <a:t>tôn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hiệu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đô</a:t>
            </a:r>
            <a:r>
              <a:rPr lang="en-US" sz="2400" i="1" dirty="0" smtClean="0">
                <a:latin typeface="Times New Roman" pitchFamily="18" charset="0"/>
                <a:cs typeface="Times New Roman" pitchFamily="18" charset="0"/>
              </a:rPr>
              <a:t> </a:t>
            </a:r>
            <a:r>
              <a:rPr lang="en-US" sz="2400" i="1" baseline="30000" dirty="0" smtClean="0">
                <a:latin typeface="Times New Roman" pitchFamily="18" charset="0"/>
                <a:cs typeface="Times New Roman" pitchFamily="18" charset="0"/>
              </a:rPr>
              <a:t>[5]</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Châu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Văn</a:t>
            </a:r>
            <a:r>
              <a:rPr lang="en-US" sz="2400" i="1" dirty="0" smtClean="0">
                <a:latin typeface="Times New Roman" pitchFamily="18" charset="0"/>
                <a:cs typeface="Times New Roman" pitchFamily="18" charset="0"/>
              </a:rPr>
              <a:t> Lang. </a:t>
            </a:r>
            <a:r>
              <a:rPr lang="en-US" sz="2400" i="1" dirty="0" err="1" smtClean="0">
                <a:latin typeface="Times New Roman" pitchFamily="18" charset="0"/>
                <a:cs typeface="Times New Roman" pitchFamily="18" charset="0"/>
              </a:rPr>
              <a:t>Triều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tướng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tướng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võ</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trai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lang</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gái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cha </a:t>
            </a:r>
            <a:r>
              <a:rPr lang="en-US" sz="2400" i="1" dirty="0" err="1" smtClean="0">
                <a:latin typeface="Times New Roman" pitchFamily="18" charset="0"/>
                <a:cs typeface="Times New Roman" pitchFamily="18" charset="0"/>
              </a:rPr>
              <a:t>chết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trưởng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hiệu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đổi</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bởi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Việt</a:t>
            </a:r>
            <a:r>
              <a:rPr lang="en-US" sz="2400" i="1" dirty="0" smtClean="0">
                <a:latin typeface="Times New Roman" pitchFamily="18" charset="0"/>
                <a:cs typeface="Times New Roman" pitchFamily="18" charset="0"/>
              </a:rPr>
              <a:t> Nam </a:t>
            </a:r>
            <a:r>
              <a:rPr lang="en-US" sz="2400" i="1" dirty="0" err="1" smtClean="0">
                <a:latin typeface="Times New Roman" pitchFamily="18" charset="0"/>
                <a:cs typeface="Times New Roman" pitchFamily="18" charset="0"/>
              </a:rPr>
              <a:t>ta</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cháu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thường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nhắc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nguồn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gốc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hlinkClick r:id="rId2"/>
              </a:rPr>
              <a:t>con </a:t>
            </a:r>
            <a:r>
              <a:rPr lang="en-US" sz="2400" i="1" dirty="0" err="1" smtClean="0">
                <a:latin typeface="Times New Roman" pitchFamily="18" charset="0"/>
                <a:cs typeface="Times New Roman" pitchFamily="18" charset="0"/>
                <a:hlinkClick r:id="rId2"/>
              </a:rPr>
              <a:t>Rồng</a:t>
            </a:r>
            <a:r>
              <a:rPr lang="en-US" sz="2400" i="1" dirty="0" smtClean="0">
                <a:latin typeface="Times New Roman" pitchFamily="18" charset="0"/>
                <a:cs typeface="Times New Roman" pitchFamily="18" charset="0"/>
                <a:hlinkClick r:id="rId2"/>
              </a:rPr>
              <a:t> </a:t>
            </a:r>
            <a:r>
              <a:rPr lang="en-US" sz="2400" i="1" dirty="0" err="1" smtClean="0">
                <a:latin typeface="Times New Roman" pitchFamily="18" charset="0"/>
                <a:cs typeface="Times New Roman" pitchFamily="18" charset="0"/>
                <a:hlinkClick r:id="rId2"/>
              </a:rPr>
              <a:t>cháu</a:t>
            </a:r>
            <a:r>
              <a:rPr lang="en-US" sz="2400" i="1" dirty="0" smtClean="0">
                <a:latin typeface="Times New Roman" pitchFamily="18" charset="0"/>
                <a:cs typeface="Times New Roman" pitchFamily="18" charset="0"/>
                <a:hlinkClick r:id="rId2"/>
              </a:rPr>
              <a:t> </a:t>
            </a:r>
            <a:r>
              <a:rPr lang="en-US" sz="2400" i="1" dirty="0" err="1" smtClean="0">
                <a:latin typeface="Times New Roman" pitchFamily="18" charset="0"/>
                <a:cs typeface="Times New Roman" pitchFamily="18" charset="0"/>
                <a:hlinkClick r:id="rId2"/>
              </a:rPr>
              <a:t>Tiên</a:t>
            </a:r>
            <a:r>
              <a:rPr lang="en-US" sz="2400" i="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thuyết</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Rồng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cháu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Tiên</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Lạc</a:t>
            </a:r>
            <a:r>
              <a:rPr lang="en-US" sz="2400" dirty="0" smtClean="0">
                <a:latin typeface="Times New Roman" pitchFamily="18" charset="0"/>
                <a:cs typeface="Times New Roman" pitchFamily="18" charset="0"/>
              </a:rPr>
              <a:t> Long </a:t>
            </a:r>
            <a:r>
              <a:rPr lang="en-US" sz="2400" dirty="0" err="1" smtClean="0">
                <a:latin typeface="Times New Roman" pitchFamily="18" charset="0"/>
                <a:cs typeface="Times New Roman" pitchFamily="18" charset="0"/>
              </a:rPr>
              <a:t>Quân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hàm</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rằng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xét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tộc</a:t>
            </a:r>
            <a:r>
              <a:rPr lang="en-US" sz="2400" dirty="0" smtClean="0">
                <a:latin typeface="Times New Roman" pitchFamily="18" charset="0"/>
                <a:cs typeface="Times New Roman" pitchFamily="18" charset="0"/>
              </a:rPr>
              <a:t>?  </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Lạc</a:t>
            </a:r>
            <a:r>
              <a:rPr lang="en-US" sz="2400" dirty="0" smtClean="0">
                <a:latin typeface="Times New Roman" pitchFamily="18" charset="0"/>
                <a:cs typeface="Times New Roman" pitchFamily="18" charset="0"/>
              </a:rPr>
              <a:t> Long </a:t>
            </a:r>
            <a:r>
              <a:rPr lang="en-US" sz="2400" dirty="0" err="1" smtClean="0">
                <a:latin typeface="Times New Roman" pitchFamily="18" charset="0"/>
                <a:cs typeface="Times New Roman" pitchFamily="18" charset="0"/>
              </a:rPr>
              <a:t>Quân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lành</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nuôi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ở.</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hàm</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rằng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khứ</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trưởng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hiệu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đô</a:t>
            </a:r>
            <a:r>
              <a:rPr lang="en-US" sz="2400" i="1" dirty="0" smtClean="0">
                <a:latin typeface="Times New Roman" pitchFamily="18" charset="0"/>
                <a:cs typeface="Times New Roman" pitchFamily="18" charset="0"/>
              </a:rPr>
              <a:t> </a:t>
            </a:r>
            <a:r>
              <a:rPr lang="en-US" sz="2400" i="1" baseline="30000" dirty="0" smtClean="0">
                <a:latin typeface="Times New Roman" pitchFamily="18" charset="0"/>
                <a:cs typeface="Times New Roman" pitchFamily="18" charset="0"/>
              </a:rPr>
              <a:t>[5]</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Châu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Văn</a:t>
            </a:r>
            <a:r>
              <a:rPr lang="en-US" sz="2400" i="1" dirty="0" smtClean="0">
                <a:latin typeface="Times New Roman" pitchFamily="18" charset="0"/>
                <a:cs typeface="Times New Roman" pitchFamily="18" charset="0"/>
              </a:rPr>
              <a:t> Lang. </a:t>
            </a:r>
            <a:r>
              <a:rPr lang="en-US" sz="2400" i="1" dirty="0" err="1" smtClean="0">
                <a:latin typeface="Times New Roman" pitchFamily="18" charset="0"/>
                <a:cs typeface="Times New Roman" pitchFamily="18" charset="0"/>
              </a:rPr>
              <a:t>Triều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tướng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tướng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võ</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trai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lang</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gái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cha </a:t>
            </a:r>
            <a:r>
              <a:rPr lang="en-US" sz="2400" i="1" dirty="0" err="1" smtClean="0">
                <a:latin typeface="Times New Roman" pitchFamily="18" charset="0"/>
                <a:cs typeface="Times New Roman" pitchFamily="18" charset="0"/>
              </a:rPr>
              <a:t>chết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trưởng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hiệu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đổi</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=&gt;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xét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animEffect transition="in" filter="box(in)">
                                      <p:cBhvr>
                                        <p:cTn id="33" dur="500"/>
                                        <p:tgtEl>
                                          <p:spTgt spid="5">
                                            <p:txEl>
                                              <p:pRg st="1" end="1"/>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5">
                                            <p:txEl>
                                              <p:pRg st="2" end="2"/>
                                            </p:txEl>
                                          </p:spTgt>
                                        </p:tgtEl>
                                        <p:attrNameLst>
                                          <p:attrName>style.visibility</p:attrName>
                                        </p:attrNameLst>
                                      </p:cBhvr>
                                      <p:to>
                                        <p:strVal val="visible"/>
                                      </p:to>
                                    </p:set>
                                    <p:animEffect transition="in" filter="box(in)">
                                      <p:cBhvr>
                                        <p:cTn id="36" dur="500"/>
                                        <p:tgtEl>
                                          <p:spTgt spid="5">
                                            <p:txEl>
                                              <p:pRg st="2" end="2"/>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animEffect transition="in" filter="box(in)">
                                      <p:cBhvr>
                                        <p:cTn id="39" dur="500"/>
                                        <p:tgtEl>
                                          <p:spTgt spid="5">
                                            <p:txEl>
                                              <p:pRg st="3" end="3"/>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box(in)">
                                      <p:cBhvr>
                                        <p:cTn id="42" dur="500"/>
                                        <p:tgtEl>
                                          <p:spTgt spid="5">
                                            <p:txEl>
                                              <p:pRg st="4" end="4"/>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5">
                                            <p:txEl>
                                              <p:pRg st="5" end="5"/>
                                            </p:txEl>
                                          </p:spTgt>
                                        </p:tgtEl>
                                        <p:attrNameLst>
                                          <p:attrName>style.visibility</p:attrName>
                                        </p:attrNameLst>
                                      </p:cBhvr>
                                      <p:to>
                                        <p:strVal val="visible"/>
                                      </p:to>
                                    </p:set>
                                    <p:animEffect transition="in" filter="box(in)">
                                      <p:cBhvr>
                                        <p:cTn id="45" dur="500"/>
                                        <p:tgtEl>
                                          <p:spTgt spid="5">
                                            <p:txEl>
                                              <p:pRg st="5" end="5"/>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5">
                                            <p:txEl>
                                              <p:pRg st="6" end="6"/>
                                            </p:txEl>
                                          </p:spTgt>
                                        </p:tgtEl>
                                        <p:attrNameLst>
                                          <p:attrName>style.visibility</p:attrName>
                                        </p:attrNameLst>
                                      </p:cBhvr>
                                      <p:to>
                                        <p:strVal val="visible"/>
                                      </p:to>
                                    </p:set>
                                    <p:animEffect transition="in" filter="box(in)">
                                      <p:cBhvr>
                                        <p:cTn id="48" dur="500"/>
                                        <p:tgtEl>
                                          <p:spTgt spid="5">
                                            <p:txEl>
                                              <p:pRg st="6" end="6"/>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5">
                                            <p:txEl>
                                              <p:pRg st="7" end="7"/>
                                            </p:txEl>
                                          </p:spTgt>
                                        </p:tgtEl>
                                        <p:attrNameLst>
                                          <p:attrName>style.visibility</p:attrName>
                                        </p:attrNameLst>
                                      </p:cBhvr>
                                      <p:to>
                                        <p:strVal val="visible"/>
                                      </p:to>
                                    </p:set>
                                    <p:animEffect transition="in" filter="box(in)">
                                      <p:cBhvr>
                                        <p:cTn id="51"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a:t>
            </a:r>
            <a:r>
              <a:rPr lang="vi-VN" sz="2000" b="1" dirty="0" smtClean="0">
                <a:solidFill>
                  <a:srgbClr val="FF0000"/>
                </a:solidFill>
                <a:latin typeface="Times New Roman" pitchFamily="18" charset="0"/>
                <a:cs typeface="Times New Roman" pitchFamily="18" charset="0"/>
              </a:rPr>
              <a:t>ÔN TẬP VĂN BẢN</a:t>
            </a:r>
            <a:r>
              <a:rPr lang="en-US" sz="2000" b="1" dirty="0" smtClean="0">
                <a:solidFill>
                  <a:srgbClr val="FF0000"/>
                </a:solidFill>
                <a:latin typeface="Times New Roman" pitchFamily="18" charset="0"/>
                <a:cs typeface="Times New Roman" pitchFamily="18" charset="0"/>
              </a:rPr>
              <a:t> </a:t>
            </a:r>
            <a:r>
              <a:rPr lang="nl-NL" sz="2000" b="1" dirty="0" smtClean="0">
                <a:solidFill>
                  <a:srgbClr val="FF0000"/>
                </a:solidFill>
                <a:latin typeface="Times New Roman" pitchFamily="18" charset="0"/>
                <a:cs typeface="Times New Roman" pitchFamily="18" charset="0"/>
              </a:rPr>
              <a:t>ÔN TẬP VĂN BẢN: THÁNH GIÓNG</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063198"/>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=&gt;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niềm</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liêng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Lang,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Châu</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tộc</a:t>
            </a:r>
            <a:r>
              <a:rPr lang="en-US" sz="2000" dirty="0" smtClean="0">
                <a:latin typeface="Times New Roman" pitchFamily="18" charset="0"/>
                <a:cs typeface="Times New Roman" pitchFamily="18" charset="0"/>
              </a:rPr>
              <a:t> ? </a:t>
            </a:r>
          </a:p>
          <a:p>
            <a:pPr algn="just"/>
            <a:r>
              <a:rPr lang="en-US" sz="2000" dirty="0" smtClean="0">
                <a:latin typeface="Times New Roman" pitchFamily="18" charset="0"/>
                <a:cs typeface="Times New Roman" pitchFamily="18" charset="0"/>
              </a:rPr>
              <a:t>Theo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nay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rèn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phẩm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cường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góp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giàu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rèn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khỏe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a:t>
            </a:r>
          </a:p>
          <a:p>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fontAlgn="base"/>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animEffect transition="in" filter="box(in)">
                                      <p:cBhvr>
                                        <p:cTn id="39" dur="500"/>
                                        <p:tgtEl>
                                          <p:spTgt spid="5">
                                            <p:txEl>
                                              <p:pRg st="0" end="0"/>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5">
                                            <p:txEl>
                                              <p:pRg st="1" end="1"/>
                                            </p:txEl>
                                          </p:spTgt>
                                        </p:tgtEl>
                                        <p:attrNameLst>
                                          <p:attrName>style.visibility</p:attrName>
                                        </p:attrNameLst>
                                      </p:cBhvr>
                                      <p:to>
                                        <p:strVal val="visible"/>
                                      </p:to>
                                    </p:set>
                                    <p:animEffect transition="in" filter="box(in)">
                                      <p:cBhvr>
                                        <p:cTn id="42" dur="500"/>
                                        <p:tgtEl>
                                          <p:spTgt spid="5">
                                            <p:txEl>
                                              <p:pRg st="1" end="1"/>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5">
                                            <p:txEl>
                                              <p:pRg st="2" end="2"/>
                                            </p:txEl>
                                          </p:spTgt>
                                        </p:tgtEl>
                                        <p:attrNameLst>
                                          <p:attrName>style.visibility</p:attrName>
                                        </p:attrNameLst>
                                      </p:cBhvr>
                                      <p:to>
                                        <p:strVal val="visible"/>
                                      </p:to>
                                    </p:set>
                                    <p:animEffect transition="in" filter="box(in)">
                                      <p:cBhvr>
                                        <p:cTn id="45" dur="500"/>
                                        <p:tgtEl>
                                          <p:spTgt spid="5">
                                            <p:txEl>
                                              <p:pRg st="2" end="2"/>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5">
                                            <p:txEl>
                                              <p:pRg st="3" end="3"/>
                                            </p:txEl>
                                          </p:spTgt>
                                        </p:tgtEl>
                                        <p:attrNameLst>
                                          <p:attrName>style.visibility</p:attrName>
                                        </p:attrNameLst>
                                      </p:cBhvr>
                                      <p:to>
                                        <p:strVal val="visible"/>
                                      </p:to>
                                    </p:set>
                                    <p:animEffect transition="in" filter="box(in)">
                                      <p:cBhvr>
                                        <p:cTn id="48" dur="500"/>
                                        <p:tgtEl>
                                          <p:spTgt spid="5">
                                            <p:txEl>
                                              <p:pRg st="3" end="3"/>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5">
                                            <p:txEl>
                                              <p:pRg st="4" end="4"/>
                                            </p:txEl>
                                          </p:spTgt>
                                        </p:tgtEl>
                                        <p:attrNameLst>
                                          <p:attrName>style.visibility</p:attrName>
                                        </p:attrNameLst>
                                      </p:cBhvr>
                                      <p:to>
                                        <p:strVal val="visible"/>
                                      </p:to>
                                    </p:set>
                                    <p:animEffect transition="in" filter="box(in)">
                                      <p:cBhvr>
                                        <p:cTn id="51" dur="500"/>
                                        <p:tgtEl>
                                          <p:spTgt spid="5">
                                            <p:txEl>
                                              <p:pRg st="4" end="4"/>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5">
                                            <p:txEl>
                                              <p:pRg st="5" end="5"/>
                                            </p:txEl>
                                          </p:spTgt>
                                        </p:tgtEl>
                                        <p:attrNameLst>
                                          <p:attrName>style.visibility</p:attrName>
                                        </p:attrNameLst>
                                      </p:cBhvr>
                                      <p:to>
                                        <p:strVal val="visible"/>
                                      </p:to>
                                    </p:set>
                                    <p:animEffect transition="in" filter="box(in)">
                                      <p:cBhvr>
                                        <p:cTn id="54" dur="500"/>
                                        <p:tgtEl>
                                          <p:spTgt spid="5">
                                            <p:txEl>
                                              <p:pRg st="5" end="5"/>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5">
                                            <p:txEl>
                                              <p:pRg st="6" end="6"/>
                                            </p:txEl>
                                          </p:spTgt>
                                        </p:tgtEl>
                                        <p:attrNameLst>
                                          <p:attrName>style.visibility</p:attrName>
                                        </p:attrNameLst>
                                      </p:cBhvr>
                                      <p:to>
                                        <p:strVal val="visible"/>
                                      </p:to>
                                    </p:set>
                                    <p:animEffect transition="in" filter="box(in)">
                                      <p:cBhvr>
                                        <p:cTn id="57" dur="500"/>
                                        <p:tgtEl>
                                          <p:spTgt spid="5">
                                            <p:txEl>
                                              <p:pRg st="6" end="6"/>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5">
                                            <p:txEl>
                                              <p:pRg st="7" end="7"/>
                                            </p:txEl>
                                          </p:spTgt>
                                        </p:tgtEl>
                                        <p:attrNameLst>
                                          <p:attrName>style.visibility</p:attrName>
                                        </p:attrNameLst>
                                      </p:cBhvr>
                                      <p:to>
                                        <p:strVal val="visible"/>
                                      </p:to>
                                    </p:set>
                                    <p:animEffect transition="in" filter="box(in)">
                                      <p:cBhvr>
                                        <p:cTn id="60" dur="500"/>
                                        <p:tgtEl>
                                          <p:spTgt spid="5">
                                            <p:txEl>
                                              <p:pRg st="7" end="7"/>
                                            </p:txEl>
                                          </p:spTgt>
                                        </p:tgtEl>
                                      </p:cBhvr>
                                    </p:animEffect>
                                  </p:childTnLst>
                                </p:cTn>
                              </p:par>
                              <p:par>
                                <p:cTn id="61" presetID="4" presetClass="entr" presetSubtype="16" fill="hold" nodeType="withEffect">
                                  <p:stCondLst>
                                    <p:cond delay="0"/>
                                  </p:stCondLst>
                                  <p:childTnLst>
                                    <p:set>
                                      <p:cBhvr>
                                        <p:cTn id="62" dur="1" fill="hold">
                                          <p:stCondLst>
                                            <p:cond delay="0"/>
                                          </p:stCondLst>
                                        </p:cTn>
                                        <p:tgtEl>
                                          <p:spTgt spid="5">
                                            <p:txEl>
                                              <p:pRg st="8" end="8"/>
                                            </p:txEl>
                                          </p:spTgt>
                                        </p:tgtEl>
                                        <p:attrNameLst>
                                          <p:attrName>style.visibility</p:attrName>
                                        </p:attrNameLst>
                                      </p:cBhvr>
                                      <p:to>
                                        <p:strVal val="visible"/>
                                      </p:to>
                                    </p:set>
                                    <p:animEffect transition="in" filter="box(in)">
                                      <p:cBhvr>
                                        <p:cTn id="63"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664797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 TÌM HIỂU CHUNG</a:t>
            </a:r>
            <a:endParaRPr lang="en-US" sz="2400" dirty="0" smtClean="0">
              <a:latin typeface="Times New Roman" pitchFamily="18" charset="0"/>
              <a:cs typeface="Times New Roman" pitchFamily="18" charset="0"/>
            </a:endParaRPr>
          </a:p>
          <a:p>
            <a:pPr algn="just" fontAlgn="base"/>
            <a:r>
              <a:rPr lang="nl-NL" sz="2400" dirty="0" smtClean="0">
                <a:latin typeface="Times New Roman" pitchFamily="18" charset="0"/>
                <a:cs typeface="Times New Roman" pitchFamily="18" charset="0"/>
              </a:rPr>
              <a:t>- Giới thiệu về truyền thuyết </a:t>
            </a:r>
            <a:r>
              <a:rPr lang="nl-NL" sz="2400" i="1" dirty="0" smtClean="0">
                <a:latin typeface="Times New Roman" pitchFamily="18" charset="0"/>
                <a:cs typeface="Times New Roman" pitchFamily="18" charset="0"/>
              </a:rPr>
              <a:t>“Sơn Tinh, Thủy Tinh</a:t>
            </a:r>
            <a:r>
              <a:rPr lang="nl-NL" sz="2400" dirty="0" smtClean="0">
                <a:latin typeface="Times New Roman" pitchFamily="18" charset="0"/>
                <a:cs typeface="Times New Roman" pitchFamily="18" charset="0"/>
              </a:rPr>
              <a:t>”: Truyền thuyết “Sơn Tinh, Thủy Tinh” là một câu chuyện như thế. Qua câu chuyện về Sơn Tinh và Thủy Tinh, các tác giả đã lí giải về hiện tượng lũ lụt, cũng như qua đó thể hiện được sức mạnh cũng như khát vọng của người dân trong cuộc chiến với thiên nhiên</a:t>
            </a:r>
            <a:endParaRPr lang="en-US" sz="2400" dirty="0" smtClean="0">
              <a:latin typeface="Times New Roman" pitchFamily="18" charset="0"/>
              <a:cs typeface="Times New Roman" pitchFamily="18" charset="0"/>
            </a:endParaRPr>
          </a:p>
          <a:p>
            <a:pPr algn="just" fontAlgn="base"/>
            <a:r>
              <a:rPr lang="nl-NL" sz="2400" i="1" dirty="0" smtClean="0">
                <a:latin typeface="Times New Roman" pitchFamily="18" charset="0"/>
                <a:cs typeface="Times New Roman" pitchFamily="18" charset="0"/>
              </a:rPr>
              <a:t>- Sơn Tinh – Thuỷ Tinh</a:t>
            </a:r>
            <a:r>
              <a:rPr lang="nl-NL" sz="2400" dirty="0" smtClean="0">
                <a:latin typeface="Times New Roman" pitchFamily="18" charset="0"/>
                <a:cs typeface="Times New Roman" pitchFamily="18" charset="0"/>
              </a:rPr>
              <a:t> vốn là thần thoại cổ được lịch sử hóa, được gắn với thời đại Hùng Vương, thời đại mở đầu lịch sử Việt Nam. Ôn tập tác phẩm và giải thích hiện tượng lũ lụt và thể hiện ước mong chế ngự thiên tai của người Việt Nam xưa đồng thời thể hiện trí tưởng tượng phong phú của nhân dân ta. </a:t>
            </a:r>
            <a:endParaRPr lang="en-US" sz="2400" dirty="0" smtClean="0">
              <a:latin typeface="Times New Roman" pitchFamily="18" charset="0"/>
              <a:cs typeface="Times New Roman" pitchFamily="18" charset="0"/>
            </a:endParaRPr>
          </a:p>
          <a:p>
            <a:pPr algn="just" fontAlgn="base"/>
            <a:r>
              <a:rPr lang="nl-NL" sz="2400" dirty="0" smtClean="0">
                <a:latin typeface="Times New Roman" pitchFamily="18" charset="0"/>
                <a:cs typeface="Times New Roman" pitchFamily="18" charset="0"/>
              </a:rPr>
              <a:t>Phư­ơng thức biểu đạt chính: Tự sự</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 </a:t>
            </a:r>
            <a:r>
              <a:rPr lang="nl-NL" sz="2400" dirty="0" smtClean="0">
                <a:latin typeface="Times New Roman" pitchFamily="18" charset="0"/>
                <a:cs typeface="Times New Roman" pitchFamily="18" charset="0"/>
              </a:rPr>
              <a:t>Truyền thuyết </a:t>
            </a:r>
            <a:r>
              <a:rPr lang="nl-NL" sz="2400" i="1" dirty="0" smtClean="0">
                <a:latin typeface="Times New Roman" pitchFamily="18" charset="0"/>
                <a:cs typeface="Times New Roman" pitchFamily="18" charset="0"/>
              </a:rPr>
              <a:t>Sơn Tinh, Thủy Tinh </a:t>
            </a:r>
            <a:r>
              <a:rPr lang="nl-NL" sz="2400" dirty="0" smtClean="0">
                <a:latin typeface="Times New Roman" pitchFamily="18" charset="0"/>
                <a:cs typeface="Times New Roman" pitchFamily="18" charset="0"/>
              </a:rPr>
              <a:t>kể về các nhân vật ở thời đại Vua Hùng. </a:t>
            </a:r>
            <a:endParaRPr lang="en-US" sz="2400" dirty="0" smtClean="0">
              <a:latin typeface="Times New Roman" pitchFamily="18" charset="0"/>
              <a:cs typeface="Times New Roman" pitchFamily="18" charset="0"/>
            </a:endParaRPr>
          </a:p>
          <a:p>
            <a:pPr lvl="0" algn="just"/>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a:t>
            </a:r>
            <a:endParaRPr lang="en-US" sz="2400" dirty="0" smtClean="0">
              <a:latin typeface="Times New Roman" pitchFamily="18" charset="0"/>
              <a:cs typeface="Times New Roman" pitchFamily="18" charset="0"/>
            </a:endParaRPr>
          </a:p>
          <a:p>
            <a:pPr lvl="0" algn="just"/>
            <a:r>
              <a:rPr lang="en-US" sz="2400" dirty="0" smtClean="0">
                <a:latin typeface="Times New Roman" pitchFamily="18" charset="0"/>
                <a:cs typeface="Times New Roman" pitchFamily="18" charset="0"/>
              </a:rPr>
              <a:t>PTBĐ: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664797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 TÌM HIỂU CHUNG</a:t>
            </a:r>
            <a:endParaRPr lang="en-US" sz="2400" dirty="0" smtClean="0">
              <a:latin typeface="Times New Roman" pitchFamily="18" charset="0"/>
              <a:cs typeface="Times New Roman" pitchFamily="18" charset="0"/>
            </a:endParaRPr>
          </a:p>
          <a:p>
            <a:pPr algn="just" fontAlgn="base"/>
            <a:r>
              <a:rPr lang="nl-NL" sz="2400" dirty="0" smtClean="0">
                <a:latin typeface="Times New Roman" pitchFamily="18" charset="0"/>
                <a:cs typeface="Times New Roman" pitchFamily="18" charset="0"/>
              </a:rPr>
              <a:t>- Giới thiệu về truyền thuyết </a:t>
            </a:r>
            <a:r>
              <a:rPr lang="nl-NL" sz="2400" i="1" dirty="0" smtClean="0">
                <a:latin typeface="Times New Roman" pitchFamily="18" charset="0"/>
                <a:cs typeface="Times New Roman" pitchFamily="18" charset="0"/>
              </a:rPr>
              <a:t>“Sơn Tinh, Thủy Tinh</a:t>
            </a:r>
            <a:r>
              <a:rPr lang="nl-NL" sz="2400" dirty="0" smtClean="0">
                <a:latin typeface="Times New Roman" pitchFamily="18" charset="0"/>
                <a:cs typeface="Times New Roman" pitchFamily="18" charset="0"/>
              </a:rPr>
              <a:t>”: Truyền thuyết “Sơn Tinh, Thủy Tinh” là một câu chuyện như thế. Qua câu chuyện về Sơn Tinh và Thủy Tinh, các tác giả đã lí giải về hiện tượng lũ lụt, cũng như qua đó thể hiện được sức mạnh cũng như khát vọng của người dân trong cuộc chiến với thiên nhiên. </a:t>
            </a:r>
            <a:endParaRPr lang="en-US" sz="2400" dirty="0" smtClean="0">
              <a:latin typeface="Times New Roman" pitchFamily="18" charset="0"/>
              <a:cs typeface="Times New Roman" pitchFamily="18" charset="0"/>
            </a:endParaRPr>
          </a:p>
          <a:p>
            <a:pPr algn="just" fontAlgn="base"/>
            <a:r>
              <a:rPr lang="nl-NL" sz="2400" i="1" dirty="0" smtClean="0">
                <a:latin typeface="Times New Roman" pitchFamily="18" charset="0"/>
                <a:cs typeface="Times New Roman" pitchFamily="18" charset="0"/>
              </a:rPr>
              <a:t>- Sơn Tinh – Thuỷ Tinh</a:t>
            </a:r>
            <a:r>
              <a:rPr lang="nl-NL" sz="2400" dirty="0" smtClean="0">
                <a:latin typeface="Times New Roman" pitchFamily="18" charset="0"/>
                <a:cs typeface="Times New Roman" pitchFamily="18" charset="0"/>
              </a:rPr>
              <a:t> vốn là thần thoại cổ được lịch sử hóa, được gắn với thời đại Hùng Vương, thời đại mở đầu lịch sử Việt Nam. Ôn tập tác phẩm và giải thích hiện tượng lũ lụt và thể hiện ước mong chế ngự thiên tai của người Việt Nam xưa đồng thời thể hiện trí tưởng tượng phong phú của nhân dân ta.</a:t>
            </a:r>
            <a:endParaRPr lang="en-US" sz="2400" dirty="0" smtClean="0">
              <a:latin typeface="Times New Roman" pitchFamily="18" charset="0"/>
              <a:cs typeface="Times New Roman" pitchFamily="18" charset="0"/>
            </a:endParaRPr>
          </a:p>
          <a:p>
            <a:pPr algn="just" fontAlgn="base"/>
            <a:r>
              <a:rPr lang="nl-NL" sz="2400" dirty="0" smtClean="0">
                <a:latin typeface="Times New Roman" pitchFamily="18" charset="0"/>
                <a:cs typeface="Times New Roman" pitchFamily="18" charset="0"/>
              </a:rPr>
              <a:t>Phư­ơng thức biểu đạt chính: Tự sự</a:t>
            </a:r>
            <a:endParaRPr lang="en-US" sz="2400" dirty="0" smtClean="0">
              <a:latin typeface="Times New Roman" pitchFamily="18" charset="0"/>
              <a:cs typeface="Times New Roman" pitchFamily="18" charset="0"/>
            </a:endParaRPr>
          </a:p>
          <a:p>
            <a:pPr algn="just"/>
            <a:r>
              <a:rPr lang="nl-NL" sz="2400" b="1" dirty="0" smtClean="0">
                <a:latin typeface="Times New Roman" pitchFamily="18" charset="0"/>
                <a:cs typeface="Times New Roman" pitchFamily="18" charset="0"/>
              </a:rPr>
              <a:t>- </a:t>
            </a:r>
            <a:r>
              <a:rPr lang="nl-NL" sz="2400" dirty="0" smtClean="0">
                <a:latin typeface="Times New Roman" pitchFamily="18" charset="0"/>
                <a:cs typeface="Times New Roman" pitchFamily="18" charset="0"/>
              </a:rPr>
              <a:t>Truyền thuyết </a:t>
            </a:r>
            <a:r>
              <a:rPr lang="nl-NL" sz="2400" i="1" dirty="0" smtClean="0">
                <a:latin typeface="Times New Roman" pitchFamily="18" charset="0"/>
                <a:cs typeface="Times New Roman" pitchFamily="18" charset="0"/>
              </a:rPr>
              <a:t>Sơn Tinh, Thủy Tinh </a:t>
            </a:r>
            <a:r>
              <a:rPr lang="nl-NL" sz="2400" dirty="0" smtClean="0">
                <a:latin typeface="Times New Roman" pitchFamily="18" charset="0"/>
                <a:cs typeface="Times New Roman" pitchFamily="18" charset="0"/>
              </a:rPr>
              <a:t>kể về các nhân vật ở thời đại Vua Hùng. </a:t>
            </a:r>
            <a:endParaRPr lang="en-US" sz="2400" dirty="0" smtClean="0">
              <a:latin typeface="Times New Roman" pitchFamily="18" charset="0"/>
              <a:cs typeface="Times New Roman" pitchFamily="18" charset="0"/>
            </a:endParaRPr>
          </a:p>
          <a:p>
            <a:pPr lvl="0" algn="just"/>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a:t>
            </a:r>
            <a:endParaRPr lang="en-US" sz="2400" dirty="0" smtClean="0">
              <a:latin typeface="Times New Roman" pitchFamily="18" charset="0"/>
              <a:cs typeface="Times New Roman" pitchFamily="18" charset="0"/>
            </a:endParaRPr>
          </a:p>
          <a:p>
            <a:pPr lvl="0" algn="just"/>
            <a:r>
              <a:rPr lang="en-US" sz="2400" dirty="0" smtClean="0">
                <a:latin typeface="Times New Roman" pitchFamily="18" charset="0"/>
                <a:cs typeface="Times New Roman" pitchFamily="18" charset="0"/>
              </a:rPr>
              <a:t>PTBĐ: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4247317"/>
          </a:xfrm>
          <a:prstGeom prst="rect">
            <a:avLst/>
          </a:prstGeom>
          <a:noFill/>
        </p:spPr>
        <p:txBody>
          <a:bodyPr wrap="square" rtlCol="0">
            <a:spAutoFit/>
          </a:bodyPr>
          <a:lstStyle/>
          <a:p>
            <a:pPr fontAlgn="base"/>
            <a:r>
              <a:rPr lang="nl-NL" sz="2800" b="1" dirty="0" smtClean="0">
                <a:latin typeface="Times New Roman" pitchFamily="18" charset="0"/>
                <a:cs typeface="Times New Roman" pitchFamily="18" charset="0"/>
              </a:rPr>
              <a:t>1. Các sự việc chính</a:t>
            </a:r>
            <a:endParaRPr lang="en-US" sz="2800" dirty="0" smtClean="0">
              <a:latin typeface="Times New Roman" pitchFamily="18" charset="0"/>
              <a:cs typeface="Times New Roman" pitchFamily="18" charset="0"/>
            </a:endParaRPr>
          </a:p>
          <a:p>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Vua</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Hùng</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kén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rể</a:t>
            </a:r>
            <a:r>
              <a:rPr lang="fr-F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Sơn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Tinh,Thủy</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Tinh</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đến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cầu</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hôn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vua</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Hùng</a:t>
            </a:r>
            <a:r>
              <a:rPr lang="fr-FR" sz="2800" dirty="0" smtClean="0">
                <a:latin typeface="Times New Roman" pitchFamily="18" charset="0"/>
                <a:cs typeface="Times New Roman" pitchFamily="18" charset="0"/>
              </a:rPr>
              <a:t> ra </a:t>
            </a:r>
            <a:r>
              <a:rPr lang="fr-FR" sz="2800" dirty="0" err="1" smtClean="0">
                <a:latin typeface="Times New Roman" pitchFamily="18" charset="0"/>
                <a:cs typeface="Times New Roman" pitchFamily="18" charset="0"/>
              </a:rPr>
              <a:t>điều</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kiện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chọn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rể</a:t>
            </a:r>
            <a:r>
              <a:rPr lang="fr-F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Sính</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lễ</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của</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vua</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Hùng</a:t>
            </a:r>
            <a:endParaRPr lang="en-US" sz="2800" dirty="0" smtClean="0">
              <a:latin typeface="Times New Roman" pitchFamily="18" charset="0"/>
              <a:cs typeface="Times New Roman" pitchFamily="18" charset="0"/>
            </a:endParaRPr>
          </a:p>
          <a:p>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Sơn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Tinh</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đến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sớm</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rước</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Mị</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Nương</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về</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núi</a:t>
            </a:r>
            <a:r>
              <a:rPr lang="fr-F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Thủy</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Tinh</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đến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sau</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nổi</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gịân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đem</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quân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đuổi</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đánh</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Sơn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Tinh</a:t>
            </a:r>
            <a:endParaRPr lang="en-US" sz="2800" dirty="0" smtClean="0">
              <a:latin typeface="Times New Roman" pitchFamily="18" charset="0"/>
              <a:cs typeface="Times New Roman" pitchFamily="18" charset="0"/>
            </a:endParaRPr>
          </a:p>
          <a:p>
            <a:r>
              <a:rPr lang="fr-FR" sz="2800" dirty="0" smtClean="0">
                <a:latin typeface="Times New Roman" pitchFamily="18" charset="0"/>
                <a:cs typeface="Times New Roman" pitchFamily="18" charset="0"/>
              </a:rPr>
              <a:t>- Hai </a:t>
            </a:r>
            <a:r>
              <a:rPr lang="fr-FR" sz="2800" dirty="0" err="1" smtClean="0">
                <a:latin typeface="Times New Roman" pitchFamily="18" charset="0"/>
                <a:cs typeface="Times New Roman" pitchFamily="18" charset="0"/>
              </a:rPr>
              <a:t>bên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giao</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chiến</a:t>
            </a:r>
            <a:endParaRPr lang="en-US" sz="2800" dirty="0" smtClean="0">
              <a:latin typeface="Times New Roman" pitchFamily="18" charset="0"/>
              <a:cs typeface="Times New Roman" pitchFamily="18" charset="0"/>
            </a:endParaRPr>
          </a:p>
          <a:p>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Nạn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lũ</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lụt</a:t>
            </a:r>
            <a:r>
              <a:rPr lang="fr-FR" sz="2800" dirty="0" smtClean="0">
                <a:latin typeface="Times New Roman" pitchFamily="18" charset="0"/>
                <a:cs typeface="Times New Roman" pitchFamily="18" charset="0"/>
              </a:rPr>
              <a:t> ở </a:t>
            </a:r>
            <a:r>
              <a:rPr lang="fr-FR" sz="2800" dirty="0" err="1" smtClean="0">
                <a:latin typeface="Times New Roman" pitchFamily="18" charset="0"/>
                <a:cs typeface="Times New Roman" pitchFamily="18" charset="0"/>
              </a:rPr>
              <a:t>đồng</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bằng</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sông</a:t>
            </a:r>
            <a:r>
              <a:rPr lang="fr-FR" sz="2800" dirty="0" smtClean="0">
                <a:latin typeface="Times New Roman" pitchFamily="18" charset="0"/>
                <a:cs typeface="Times New Roman" pitchFamily="18" charset="0"/>
              </a:rPr>
              <a:t> Hồng.</a:t>
            </a:r>
            <a:endParaRPr lang="en-US" sz="28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4985980"/>
          </a:xfrm>
          <a:prstGeom prst="rect">
            <a:avLst/>
          </a:prstGeom>
          <a:noFill/>
        </p:spPr>
        <p:txBody>
          <a:bodyPr wrap="square" rtlCol="0">
            <a:spAutoFit/>
          </a:bodyPr>
          <a:lstStyle/>
          <a:p>
            <a:pPr algn="just" fontAlgn="base"/>
            <a:r>
              <a:rPr lang="fr-FR" sz="2000" b="1" dirty="0" smtClean="0">
                <a:latin typeface="Times New Roman" pitchFamily="18" charset="0"/>
                <a:cs typeface="Times New Roman" pitchFamily="18" charset="0"/>
              </a:rPr>
              <a:t>2. </a:t>
            </a:r>
            <a:r>
              <a:rPr lang="fr-FR" sz="2000" b="1" dirty="0" err="1" smtClean="0">
                <a:latin typeface="Times New Roman" pitchFamily="18" charset="0"/>
                <a:cs typeface="Times New Roman" pitchFamily="18" charset="0"/>
              </a:rPr>
              <a:t>Tóm</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tắt</a:t>
            </a:r>
            <a:endParaRPr lang="en-US" sz="2000" b="1" dirty="0" smtClean="0">
              <a:latin typeface="Times New Roman" pitchFamily="18" charset="0"/>
              <a:cs typeface="Times New Roman" pitchFamily="18" charset="0"/>
            </a:endParaRPr>
          </a:p>
          <a:p>
            <a:pPr algn="just" fontAlgn="base"/>
            <a:r>
              <a:rPr lang="fr-FR" sz="2000" dirty="0" err="1" smtClean="0">
                <a:latin typeface="Times New Roman" pitchFamily="18" charset="0"/>
                <a:cs typeface="Times New Roman" pitchFamily="18" charset="0"/>
              </a:rPr>
              <a:t>Hùng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Vương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thứ</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tám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một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con </a:t>
            </a:r>
            <a:r>
              <a:rPr lang="fr-FR" sz="2000" dirty="0" err="1" smtClean="0">
                <a:latin typeface="Times New Roman" pitchFamily="18" charset="0"/>
                <a:cs typeface="Times New Roman" pitchFamily="18" charset="0"/>
              </a:rPr>
              <a:t>gái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tên</a:t>
            </a:r>
            <a:r>
              <a:rPr lang="fr-FR" sz="2000" dirty="0" smtClean="0">
                <a:latin typeface="Times New Roman" pitchFamily="18" charset="0"/>
                <a:cs typeface="Times New Roman" pitchFamily="18" charset="0"/>
              </a:rPr>
              <a:t> là </a:t>
            </a:r>
            <a:r>
              <a:rPr lang="fr-FR" sz="2000" dirty="0" err="1" smtClean="0">
                <a:latin typeface="Times New Roman" pitchFamily="18" charset="0"/>
                <a:cs typeface="Times New Roman" pitchFamily="18" charset="0"/>
              </a:rPr>
              <a:t>Mị</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Nương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đẹp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như</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hoa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tính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nết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hiền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dịu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Vua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muốn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kén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nàng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một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chồng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xứng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đáng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Đến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cầu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hôn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hai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vị</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tài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giỏi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ngang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nhau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đều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xứng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làm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rể</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Vua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Một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là </a:t>
            </a:r>
            <a:r>
              <a:rPr lang="fr-FR" sz="2000" dirty="0" err="1" smtClean="0">
                <a:latin typeface="Times New Roman" pitchFamily="18" charset="0"/>
                <a:cs typeface="Times New Roman" pitchFamily="18" charset="0"/>
              </a:rPr>
              <a:t>Sơn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Tinh</a:t>
            </a:r>
            <a:r>
              <a:rPr lang="fr-FR" sz="2000" dirty="0" smtClean="0">
                <a:latin typeface="Times New Roman" pitchFamily="18" charset="0"/>
                <a:cs typeface="Times New Roman" pitchFamily="18" charset="0"/>
              </a:rPr>
              <a:t> – </a:t>
            </a:r>
            <a:r>
              <a:rPr lang="fr-FR" sz="2000" dirty="0" err="1" smtClean="0">
                <a:latin typeface="Times New Roman" pitchFamily="18" charset="0"/>
                <a:cs typeface="Times New Roman" pitchFamily="18" charset="0"/>
              </a:rPr>
              <a:t>chúa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vùng</a:t>
            </a:r>
            <a:r>
              <a:rPr lang="fr-FR" sz="2000" dirty="0" smtClean="0">
                <a:latin typeface="Times New Roman" pitchFamily="18" charset="0"/>
                <a:cs typeface="Times New Roman" pitchFamily="18" charset="0"/>
              </a:rPr>
              <a:t> non </a:t>
            </a:r>
            <a:r>
              <a:rPr lang="fr-FR" sz="2000" dirty="0" err="1" smtClean="0">
                <a:latin typeface="Times New Roman" pitchFamily="18" charset="0"/>
                <a:cs typeface="Times New Roman" pitchFamily="18" charset="0"/>
              </a:rPr>
              <a:t>cao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Một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làThuỷ</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Tinh</a:t>
            </a:r>
            <a:r>
              <a:rPr lang="fr-FR" sz="2000" dirty="0" smtClean="0">
                <a:latin typeface="Times New Roman" pitchFamily="18" charset="0"/>
                <a:cs typeface="Times New Roman" pitchFamily="18" charset="0"/>
              </a:rPr>
              <a:t> – </a:t>
            </a:r>
            <a:r>
              <a:rPr lang="fr-FR" sz="2000" dirty="0" err="1" smtClean="0">
                <a:latin typeface="Times New Roman" pitchFamily="18" charset="0"/>
                <a:cs typeface="Times New Roman" pitchFamily="18" charset="0"/>
              </a:rPr>
              <a:t>chúa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thẳm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Để</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lựa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chọn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được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chàng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rể</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xứng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đáng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Vua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bèn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đặt</a:t>
            </a:r>
            <a:r>
              <a:rPr lang="fr-FR" sz="2000" dirty="0" smtClean="0">
                <a:latin typeface="Times New Roman" pitchFamily="18" charset="0"/>
                <a:cs typeface="Times New Roman" pitchFamily="18" charset="0"/>
              </a:rPr>
              <a:t> ra </a:t>
            </a:r>
            <a:r>
              <a:rPr lang="fr-FR" sz="2000" dirty="0" err="1" smtClean="0">
                <a:latin typeface="Times New Roman" pitchFamily="18" charset="0"/>
                <a:cs typeface="Times New Roman" pitchFamily="18" charset="0"/>
              </a:rPr>
              <a:t>điều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kiện</a:t>
            </a:r>
            <a:r>
              <a:rPr lang="fr-FR" sz="2000" dirty="0" smtClean="0">
                <a:latin typeface="Times New Roman" pitchFamily="18" charset="0"/>
                <a:cs typeface="Times New Roman" pitchFamily="18" charset="0"/>
              </a:rPr>
              <a:t>:“</a:t>
            </a:r>
            <a:r>
              <a:rPr lang="fr-FR" sz="2000" dirty="0" err="1" smtClean="0">
                <a:latin typeface="Times New Roman" pitchFamily="18" charset="0"/>
                <a:cs typeface="Times New Roman" pitchFamily="18" charset="0"/>
              </a:rPr>
              <a:t>Ngày</a:t>
            </a:r>
            <a:r>
              <a:rPr lang="fr-FR" sz="2000" dirty="0" smtClean="0">
                <a:latin typeface="Times New Roman" pitchFamily="18" charset="0"/>
                <a:cs typeface="Times New Roman" pitchFamily="18" charset="0"/>
              </a:rPr>
              <a:t> mai ai </a:t>
            </a:r>
            <a:r>
              <a:rPr lang="fr-FR" sz="2000" dirty="0" err="1" smtClean="0">
                <a:latin typeface="Times New Roman" pitchFamily="18" charset="0"/>
                <a:cs typeface="Times New Roman" pitchFamily="18" charset="0"/>
              </a:rPr>
              <a:t>mang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lễ</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gồm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Một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trăm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cơm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nếp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một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trăm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nệp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bánh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chưng,voi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chín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ngà</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gà</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chín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cựa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ngựa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chín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hồng</a:t>
            </a:r>
            <a:r>
              <a:rPr lang="fr-FR" sz="2000" dirty="0" smtClean="0">
                <a:latin typeface="Times New Roman" pitchFamily="18" charset="0"/>
                <a:cs typeface="Times New Roman" pitchFamily="18" charset="0"/>
              </a:rPr>
              <a:t> mao, </a:t>
            </a:r>
            <a:r>
              <a:rPr lang="fr-FR" sz="2000" dirty="0" err="1" smtClean="0">
                <a:latin typeface="Times New Roman" pitchFamily="18" charset="0"/>
                <a:cs typeface="Times New Roman" pitchFamily="18" charset="0"/>
              </a:rPr>
              <a:t>mỗi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thứ</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một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đôi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đến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thi</a:t>
            </a:r>
            <a:r>
              <a:rPr lang="fr-FR" sz="2000" dirty="0" smtClean="0">
                <a:latin typeface="Times New Roman" pitchFamily="18" charset="0"/>
                <a:cs typeface="Times New Roman" pitchFamily="18" charset="0"/>
              </a:rPr>
              <a:t> ta </a:t>
            </a:r>
            <a:r>
              <a:rPr lang="fr-FR" sz="2000" dirty="0" err="1" smtClean="0">
                <a:latin typeface="Times New Roman" pitchFamily="18" charset="0"/>
                <a:cs typeface="Times New Roman" pitchFamily="18" charset="0"/>
              </a:rPr>
              <a:t>sẽ</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gả</a:t>
            </a:r>
            <a:r>
              <a:rPr lang="fr-FR" sz="2000" dirty="0" smtClean="0">
                <a:latin typeface="Times New Roman" pitchFamily="18" charset="0"/>
                <a:cs typeface="Times New Roman" pitchFamily="18" charset="0"/>
              </a:rPr>
              <a:t> con </a:t>
            </a:r>
            <a:r>
              <a:rPr lang="fr-FR" sz="2000" dirty="0" err="1" smtClean="0">
                <a:latin typeface="Times New Roman" pitchFamily="18" charset="0"/>
                <a:cs typeface="Times New Roman" pitchFamily="18" charset="0"/>
              </a:rPr>
              <a:t>gái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Hôm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sau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mang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lễ</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vật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đến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truớc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cưới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được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Mị</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Nương.Thuỷ</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đến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sau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không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lấy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được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nồi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giận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đem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quân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đuổi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theo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đòi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cướp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Mị</a:t>
            </a:r>
            <a:r>
              <a:rPr lang="fr-FR" sz="2000" dirty="0" smtClean="0">
                <a:latin typeface="Times New Roman" pitchFamily="18" charset="0"/>
                <a:cs typeface="Times New Roman" pitchFamily="18" charset="0"/>
              </a:rPr>
              <a:t> Nương. </a:t>
            </a:r>
            <a:r>
              <a:rPr lang="fr-FR" sz="2000" dirty="0" err="1" smtClean="0">
                <a:latin typeface="Times New Roman" pitchFamily="18" charset="0"/>
                <a:cs typeface="Times New Roman" pitchFamily="18" charset="0"/>
              </a:rPr>
              <a:t>Thần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hô</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mưa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gọi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dâng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sông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lên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cuồn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cuộn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làm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thành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Phong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Châu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ngập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chìm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trong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nuớc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không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hề</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nao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núng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phép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bốc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đồi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dãy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núi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đắp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thành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dựng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luỹ</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ngăn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chặn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dòng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lũ</a:t>
            </a:r>
            <a:r>
              <a:rPr lang="fr-FR" sz="2000" dirty="0" smtClean="0">
                <a:latin typeface="Times New Roman" pitchFamily="18" charset="0"/>
                <a:cs typeface="Times New Roman" pitchFamily="18" charset="0"/>
              </a:rPr>
              <a:t>. Hai </a:t>
            </a:r>
            <a:r>
              <a:rPr lang="fr-FR" sz="2000" dirty="0" err="1" smtClean="0">
                <a:latin typeface="Times New Roman" pitchFamily="18" charset="0"/>
                <a:cs typeface="Times New Roman" pitchFamily="18" charset="0"/>
              </a:rPr>
              <a:t>bên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đánh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nhau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kịch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liệt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Cuối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Thuỷ</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đuối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sức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phải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chịu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thua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oán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nặng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thù</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sâu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hàng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năm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Thủy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vẫn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làm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mưa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bão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lụt,dâng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đánh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nhưng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năm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nào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cũng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mang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thất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trở</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về</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box(in)">
                                      <p:cBhvr>
                                        <p:cTn id="2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6340197"/>
          </a:xfrm>
          <a:prstGeom prst="rect">
            <a:avLst/>
          </a:prstGeom>
          <a:noFill/>
        </p:spPr>
        <p:txBody>
          <a:bodyPr wrap="square" rtlCol="0">
            <a:spAutoFit/>
          </a:bodyPr>
          <a:lstStyle/>
          <a:p>
            <a:pPr algn="just" fontAlgn="base"/>
            <a:r>
              <a:rPr lang="fr-FR" sz="2000" b="1" dirty="0" smtClean="0">
                <a:latin typeface="Times New Roman" pitchFamily="18" charset="0"/>
                <a:cs typeface="Times New Roman" pitchFamily="18" charset="0"/>
              </a:rPr>
              <a:t>3. </a:t>
            </a:r>
            <a:r>
              <a:rPr lang="fr-FR" sz="2000" b="1" dirty="0" err="1" smtClean="0">
                <a:latin typeface="Times New Roman" pitchFamily="18" charset="0"/>
                <a:cs typeface="Times New Roman" pitchFamily="18" charset="0"/>
              </a:rPr>
              <a:t>Tìm</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hiểu</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truyện</a:t>
            </a:r>
            <a:endParaRPr lang="en-US" sz="2000" b="1" dirty="0" smtClean="0">
              <a:latin typeface="Times New Roman" pitchFamily="18" charset="0"/>
              <a:cs typeface="Times New Roman" pitchFamily="18" charset="0"/>
            </a:endParaRPr>
          </a:p>
          <a:p>
            <a:pPr algn="just"/>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Bố</a:t>
            </a:r>
            <a:r>
              <a:rPr lang="fr-FR" sz="2000" b="1" dirty="0" smtClean="0">
                <a:latin typeface="Times New Roman" pitchFamily="18" charset="0"/>
                <a:cs typeface="Times New Roman" pitchFamily="18" charset="0"/>
              </a:rPr>
              <a:t> </a:t>
            </a:r>
            <a:r>
              <a:rPr lang="fr-FR" sz="2000" b="1" dirty="0" err="1" smtClean="0">
                <a:latin typeface="Times New Roman" pitchFamily="18" charset="0"/>
                <a:cs typeface="Times New Roman" pitchFamily="18" charset="0"/>
              </a:rPr>
              <a:t>cục</a:t>
            </a:r>
            <a:r>
              <a:rPr lang="fr-FR"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fontAlgn="base"/>
            <a:r>
              <a:rPr lang="fr-FR" sz="2000" i="1" dirty="0" err="1" smtClean="0">
                <a:latin typeface="Times New Roman" pitchFamily="18" charset="0"/>
                <a:cs typeface="Times New Roman" pitchFamily="18" charset="0"/>
              </a:rPr>
              <a:t>Sơn</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Tinh</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Thủy</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Tinh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có</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thể</a:t>
            </a:r>
            <a:r>
              <a:rPr lang="fr-FR" sz="2000" dirty="0" smtClean="0">
                <a:latin typeface="Times New Roman" pitchFamily="18" charset="0"/>
                <a:cs typeface="Times New Roman" pitchFamily="18" charset="0"/>
              </a:rPr>
              <a:t> chia </a:t>
            </a:r>
            <a:r>
              <a:rPr lang="fr-FR" sz="2000" dirty="0" err="1" smtClean="0">
                <a:latin typeface="Times New Roman" pitchFamily="18" charset="0"/>
                <a:cs typeface="Times New Roman" pitchFamily="18" charset="0"/>
              </a:rPr>
              <a:t>thành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đoạn</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fontAlgn="base"/>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Phần</a:t>
            </a:r>
            <a:r>
              <a:rPr lang="fr-FR" sz="2000" dirty="0" smtClean="0">
                <a:latin typeface="Times New Roman" pitchFamily="18" charset="0"/>
                <a:cs typeface="Times New Roman" pitchFamily="18" charset="0"/>
              </a:rPr>
              <a:t> 1:  (</a:t>
            </a:r>
            <a:r>
              <a:rPr lang="fr-FR" sz="2000" dirty="0" err="1" smtClean="0">
                <a:latin typeface="Times New Roman" pitchFamily="18" charset="0"/>
                <a:cs typeface="Times New Roman" pitchFamily="18" charset="0"/>
              </a:rPr>
              <a:t>từ</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đầu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đến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mỗi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thứ</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một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đôi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Vua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Hùng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thứ</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mười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tám</a:t>
            </a:r>
            <a:r>
              <a:rPr lang="fr-FR" sz="2000" dirty="0" smtClean="0">
                <a:latin typeface="Times New Roman" pitchFamily="18" charset="0"/>
                <a:cs typeface="Times New Roman" pitchFamily="18" charset="0"/>
              </a:rPr>
              <a:t> ra </a:t>
            </a:r>
            <a:r>
              <a:rPr lang="fr-FR" sz="2000" dirty="0" err="1" smtClean="0">
                <a:latin typeface="Times New Roman" pitchFamily="18" charset="0"/>
                <a:cs typeface="Times New Roman" pitchFamily="18" charset="0"/>
              </a:rPr>
              <a:t>điều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kiện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kén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rể</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fontAlgn="base"/>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Phần</a:t>
            </a:r>
            <a:r>
              <a:rPr lang="fr-FR" sz="2000" dirty="0" smtClean="0">
                <a:latin typeface="Times New Roman" pitchFamily="18" charset="0"/>
                <a:cs typeface="Times New Roman" pitchFamily="18" charset="0"/>
              </a:rPr>
              <a:t> 2:  (</a:t>
            </a:r>
            <a:r>
              <a:rPr lang="fr-FR" sz="2000" dirty="0" err="1" smtClean="0">
                <a:latin typeface="Times New Roman" pitchFamily="18" charset="0"/>
                <a:cs typeface="Times New Roman" pitchFamily="18" charset="0"/>
              </a:rPr>
              <a:t>tiếp</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theo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đến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Nước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đành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rút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quân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Cuộc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giao</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tranh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cầu</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hôn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giữa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và</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Thủy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kết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quả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thắng</a:t>
            </a:r>
            <a:r>
              <a:rPr lang="fr-FR"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fontAlgn="base"/>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Phần</a:t>
            </a:r>
            <a:r>
              <a:rPr lang="fr-FR" sz="2000" dirty="0" smtClean="0">
                <a:latin typeface="Times New Roman" pitchFamily="18" charset="0"/>
                <a:cs typeface="Times New Roman" pitchFamily="18" charset="0"/>
              </a:rPr>
              <a:t> 3: (</a:t>
            </a:r>
            <a:r>
              <a:rPr lang="fr-FR" sz="2000" dirty="0" err="1" smtClean="0">
                <a:latin typeface="Times New Roman" pitchFamily="18" charset="0"/>
                <a:cs typeface="Times New Roman" pitchFamily="18" charset="0"/>
              </a:rPr>
              <a:t>phần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còn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lại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Cuộc</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trả</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thù</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hằng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năm</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với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Sơn</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Tinh</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và</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những</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thất</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bại</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của</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Thủy</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Tinh</a:t>
            </a:r>
            <a:r>
              <a:rPr lang="fr-FR" sz="2000" dirty="0" smtClean="0">
                <a:latin typeface="Times New Roman" pitchFamily="18" charset="0"/>
                <a:cs typeface="Times New Roman" pitchFamily="18" charset="0"/>
              </a:rPr>
              <a:t>. </a:t>
            </a:r>
            <a:endParaRPr lang="en-US" sz="2000" i="1"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II.</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PHÂN TÍCH VĂN BẢN</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1. </a:t>
            </a:r>
            <a:r>
              <a:rPr lang="en-US" sz="2000" b="1" dirty="0" err="1" smtClean="0">
                <a:latin typeface="Times New Roman" pitchFamily="18" charset="0"/>
                <a:cs typeface="Times New Roman" pitchFamily="18" charset="0"/>
              </a:rPr>
              <a:t>Vua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Hùng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kén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rể</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gái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hiền</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niềm</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CÔ TÔ</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(Nguyễn Tuân)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3" name="TextBox 2"/>
          <p:cNvSpPr txBox="1"/>
          <p:nvPr/>
        </p:nvSpPr>
        <p:spPr>
          <a:xfrm>
            <a:off x="0" y="685800"/>
            <a:ext cx="9144000" cy="6278642"/>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 </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địu</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sánh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tầng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bậc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cặp</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sánh</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hiền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con</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đảo</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lũ</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lành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biển</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 Ca </a:t>
            </a:r>
            <a:r>
              <a:rPr lang="en-US" sz="2400" dirty="0" err="1" smtClean="0">
                <a:latin typeface="Times New Roman" pitchFamily="18" charset="0"/>
                <a:cs typeface="Times New Roman" pitchFamily="18" charset="0"/>
              </a:rPr>
              <a:t>ngợi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tiềm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dệt</a:t>
            </a:r>
            <a:r>
              <a:rPr lang="en-US" sz="2400" dirty="0" smtClean="0">
                <a:latin typeface="Times New Roman" pitchFamily="18" charset="0"/>
                <a:cs typeface="Times New Roman" pitchFamily="18" charset="0"/>
              </a:rPr>
              <a:t>.</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ox(i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ox(i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ox(in)">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59093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2. </a:t>
            </a:r>
            <a:r>
              <a:rPr lang="en-US" sz="2000" b="1" dirty="0" err="1" smtClean="0">
                <a:latin typeface="Times New Roman" pitchFamily="18" charset="0"/>
                <a:cs typeface="Times New Roman" pitchFamily="18" charset="0"/>
              </a:rPr>
              <a:t>Cuộc</a:t>
            </a:r>
            <a:r>
              <a:rPr lang="en-US" sz="2000" b="1" dirty="0" smtClean="0">
                <a:latin typeface="Times New Roman" pitchFamily="18" charset="0"/>
                <a:cs typeface="Times New Roman" pitchFamily="18" charset="0"/>
              </a:rPr>
              <a:t> so </a:t>
            </a:r>
            <a:r>
              <a:rPr lang="en-US" sz="2000" b="1" dirty="0" err="1" smtClean="0">
                <a:latin typeface="Times New Roman" pitchFamily="18" charset="0"/>
                <a:cs typeface="Times New Roman" pitchFamily="18" charset="0"/>
              </a:rPr>
              <a:t>tài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Tinh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Thủy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Tinh</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a. </a:t>
            </a:r>
            <a:r>
              <a:rPr lang="en-US" sz="2000" b="1" dirty="0" err="1" smtClean="0">
                <a:latin typeface="Times New Roman" pitchFamily="18" charset="0"/>
                <a:cs typeface="Times New Roman" pitchFamily="18" charset="0"/>
              </a:rPr>
              <a:t>Sự</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xuất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năng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Tinh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Thủy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Tinh</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vùng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vẫy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vẫy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đồi</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miền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=&gt;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thấý</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phi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Tài năng của Sơn Tinh mang tính phát triển, tài năng của Thuỷ Tinh mang sự huỷ diệt (bão, lũ lụt).</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b. </a:t>
            </a:r>
            <a:r>
              <a:rPr lang="en-US" sz="2000" b="1" dirty="0" err="1" smtClean="0">
                <a:latin typeface="Times New Roman" pitchFamily="18" charset="0"/>
                <a:cs typeface="Times New Roman" pitchFamily="18" charset="0"/>
              </a:rPr>
              <a:t>Cuộc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tài</a:t>
            </a:r>
            <a:r>
              <a:rPr lang="en-US"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Thi tài dâng lễ vật sớm: chỉ trong 1 ngày ai dâng lễ vật trước sẽ được chọn</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t>
            </a:r>
            <a:r>
              <a:rPr lang="vi-VN" sz="2000" dirty="0" smtClean="0">
                <a:latin typeface="Times New Roman" pitchFamily="18" charset="0"/>
                <a:cs typeface="Times New Roman" pitchFamily="18" charset="0"/>
              </a:rPr>
              <a:t> Lễ vật : “100 ván cơm nếp , 100 nệp bánh chưng,voi chín ngà, gà chín cựa, ngựa chín hồng mao”.</a:t>
            </a:r>
            <a:endParaRPr lang="en-US" sz="2000" dirty="0" smtClean="0">
              <a:latin typeface="Times New Roman" pitchFamily="18" charset="0"/>
              <a:cs typeface="Times New Roman" pitchFamily="18" charset="0"/>
            </a:endParaRPr>
          </a:p>
          <a:p>
            <a:r>
              <a:rPr lang="pt-BR" sz="2000" dirty="0" smtClean="0">
                <a:latin typeface="Times New Roman" pitchFamily="18" charset="0"/>
                <a:cs typeface="Times New Roman" pitchFamily="18" charset="0"/>
              </a:rPr>
              <a:t>- Lễ vật có lợi cho Sơn Tinh. Vì đó là các sản vật nơi rừng núi thuộc Sơn Tinh cai quản. Vua Hùng nghiêng về phía Sơn Tinh vì nhận ra sức tàn phá của Thuỷ Tinh. Đồng thời ngài tin vào sức mạnh của Sơn Tinh có thể chiến thắng Thủy tinh, bảo vệ cuộc sống bình yên cho nhân dân</a:t>
            </a:r>
            <a:endParaRPr lang="en-US" sz="20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box(in)">
                                      <p:cBhvr>
                                        <p:cTn id="20" dur="500"/>
                                        <p:tgtEl>
                                          <p:spTgt spid="4">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box(in)">
                                      <p:cBhvr>
                                        <p:cTn id="23" dur="500"/>
                                        <p:tgtEl>
                                          <p:spTgt spid="4">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box(in)">
                                      <p:cBhvr>
                                        <p:cTn id="26" dur="500"/>
                                        <p:tgtEl>
                                          <p:spTgt spid="4">
                                            <p:txEl>
                                              <p:pRg st="3" end="3"/>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box(in)">
                                      <p:cBhvr>
                                        <p:cTn id="29" dur="500"/>
                                        <p:tgtEl>
                                          <p:spTgt spid="4">
                                            <p:txEl>
                                              <p:pRg st="4" end="4"/>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box(in)">
                                      <p:cBhvr>
                                        <p:cTn id="35" dur="500"/>
                                        <p:tgtEl>
                                          <p:spTgt spid="4">
                                            <p:txEl>
                                              <p:pRg st="6" end="6"/>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4">
                                            <p:txEl>
                                              <p:pRg st="7" end="7"/>
                                            </p:txEl>
                                          </p:spTgt>
                                        </p:tgtEl>
                                        <p:attrNameLst>
                                          <p:attrName>style.visibility</p:attrName>
                                        </p:attrNameLst>
                                      </p:cBhvr>
                                      <p:to>
                                        <p:strVal val="visible"/>
                                      </p:to>
                                    </p:set>
                                    <p:animEffect transition="in" filter="box(in)">
                                      <p:cBhvr>
                                        <p:cTn id="38" dur="500"/>
                                        <p:tgtEl>
                                          <p:spTgt spid="4">
                                            <p:txEl>
                                              <p:pRg st="7" end="7"/>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Effect transition="in" filter="box(in)">
                                      <p:cBhvr>
                                        <p:cTn id="41" dur="500"/>
                                        <p:tgtEl>
                                          <p:spTgt spid="4">
                                            <p:txEl>
                                              <p:pRg st="8" end="8"/>
                                            </p:txEl>
                                          </p:spTgt>
                                        </p:tgtEl>
                                      </p:cBhvr>
                                    </p:animEffect>
                                  </p:childTnLst>
                                </p:cTn>
                              </p:par>
                              <p:par>
                                <p:cTn id="42" presetID="4" presetClass="entr" presetSubtype="16" fill="hold" nodeType="withEffect">
                                  <p:stCondLst>
                                    <p:cond delay="0"/>
                                  </p:stCondLst>
                                  <p:childTnLst>
                                    <p:set>
                                      <p:cBhvr>
                                        <p:cTn id="43" dur="1" fill="hold">
                                          <p:stCondLst>
                                            <p:cond delay="0"/>
                                          </p:stCondLst>
                                        </p:cTn>
                                        <p:tgtEl>
                                          <p:spTgt spid="4">
                                            <p:txEl>
                                              <p:pRg st="9" end="9"/>
                                            </p:txEl>
                                          </p:spTgt>
                                        </p:tgtEl>
                                        <p:attrNameLst>
                                          <p:attrName>style.visibility</p:attrName>
                                        </p:attrNameLst>
                                      </p:cBhvr>
                                      <p:to>
                                        <p:strVal val="visible"/>
                                      </p:to>
                                    </p:set>
                                    <p:animEffect transition="in" filter="box(in)">
                                      <p:cBhvr>
                                        <p:cTn id="44" dur="500"/>
                                        <p:tgtEl>
                                          <p:spTgt spid="4">
                                            <p:txEl>
                                              <p:pRg st="9" end="9"/>
                                            </p:txEl>
                                          </p:spTgt>
                                        </p:tgtEl>
                                      </p:cBhvr>
                                    </p:animEffect>
                                  </p:childTnLst>
                                </p:cTn>
                              </p:par>
                              <p:par>
                                <p:cTn id="45" presetID="4" presetClass="entr" presetSubtype="16"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Effect transition="in" filter="box(in)">
                                      <p:cBhvr>
                                        <p:cTn id="4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6340197"/>
          </a:xfrm>
          <a:prstGeom prst="rect">
            <a:avLst/>
          </a:prstGeom>
          <a:noFill/>
        </p:spPr>
        <p:txBody>
          <a:bodyPr wrap="square" rtlCol="0">
            <a:spAutoFit/>
          </a:bodyPr>
          <a:lstStyle/>
          <a:p>
            <a:pPr algn="just"/>
            <a:r>
              <a:rPr lang="pt-BR" sz="2400" b="1" dirty="0" smtClean="0">
                <a:latin typeface="Times New Roman" pitchFamily="18" charset="0"/>
                <a:cs typeface="Times New Roman" pitchFamily="18" charset="0"/>
              </a:rPr>
              <a:t>c. Kết quả</a:t>
            </a:r>
            <a:r>
              <a:rPr lang="pt-BR" sz="2400" dirty="0" smtClean="0">
                <a:latin typeface="Times New Roman" pitchFamily="18" charset="0"/>
                <a:cs typeface="Times New Roman" pitchFamily="18" charset="0"/>
              </a:rPr>
              <a:t>: Sơn Tinh mang lễ đến trước, lấy được Mị Nương làm vợ, Thủy tình đến sau nên thua cuộc. </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2.Ý </a:t>
            </a:r>
            <a:r>
              <a:rPr lang="en-US" sz="2400" b="1" dirty="0" err="1" smtClean="0">
                <a:latin typeface="Times New Roman" pitchFamily="18" charset="0"/>
                <a:cs typeface="Times New Roman" pitchFamily="18" charset="0"/>
              </a:rPr>
              <a:t>nghĩa</a:t>
            </a: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a. </a:t>
            </a:r>
            <a:r>
              <a:rPr lang="en-US" sz="2400" b="1" dirty="0" err="1" smtClean="0">
                <a:latin typeface="Times New Roman" pitchFamily="18" charset="0"/>
                <a:cs typeface="Times New Roman" pitchFamily="18" charset="0"/>
              </a:rPr>
              <a:t>Hình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tượng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người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hùng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Tinh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cuộc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giao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tranh</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thù</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Hai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cá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liệt</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tạo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ra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thảm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thiên</a:t>
            </a:r>
            <a:r>
              <a:rPr lang="en-US" sz="2400" b="1" dirty="0" smtClean="0">
                <a:latin typeface="Times New Roman" pitchFamily="18" charset="0"/>
                <a:cs typeface="Times New Roman" pitchFamily="18" charset="0"/>
              </a:rPr>
              <a:t> tai, </a:t>
            </a:r>
            <a:r>
              <a:rPr lang="en-US" sz="2400" b="1" dirty="0" err="1" smtClean="0">
                <a:latin typeface="Times New Roman" pitchFamily="18" charset="0"/>
                <a:cs typeface="Times New Roman" pitchFamily="18" charset="0"/>
              </a:rPr>
              <a:t>sức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mạnh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hủy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diệt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mọi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bão</a:t>
            </a:r>
            <a:r>
              <a:rPr lang="en-US" sz="2400" dirty="0" smtClean="0">
                <a:latin typeface="Times New Roman" pitchFamily="18" charset="0"/>
                <a:cs typeface="Times New Roman" pitchFamily="18" charset="0"/>
              </a:rPr>
              <a:t>, rung </a:t>
            </a:r>
            <a:r>
              <a:rPr lang="en-US" sz="2400" dirty="0" err="1" smtClean="0">
                <a:latin typeface="Times New Roman" pitchFamily="18" charset="0"/>
                <a:cs typeface="Times New Roman" pitchFamily="18" charset="0"/>
              </a:rPr>
              <a:t>chuyển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ruộng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lềnh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bềnh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tĩnh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núi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lũy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mệnh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tai.</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chịu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quân</a:t>
            </a: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linds(horizontal)">
                                      <p:cBhvr>
                                        <p:cTn id="17" dur="500"/>
                                        <p:tgtEl>
                                          <p:spTgt spid="4">
                                            <p:txEl>
                                              <p:pRg st="0" end="0"/>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blinds(horizontal)">
                                      <p:cBhvr>
                                        <p:cTn id="20" dur="500"/>
                                        <p:tgtEl>
                                          <p:spTgt spid="4">
                                            <p:txEl>
                                              <p:pRg st="1" end="1"/>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blinds(horizontal)">
                                      <p:cBhvr>
                                        <p:cTn id="23" dur="500"/>
                                        <p:tgtEl>
                                          <p:spTgt spid="4">
                                            <p:txEl>
                                              <p:pRg st="2" end="2"/>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blinds(horizontal)">
                                      <p:cBhvr>
                                        <p:cTn id="26" dur="500"/>
                                        <p:tgtEl>
                                          <p:spTgt spid="4">
                                            <p:txEl>
                                              <p:pRg st="3" end="3"/>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blinds(horizontal)">
                                      <p:cBhvr>
                                        <p:cTn id="29" dur="500"/>
                                        <p:tgtEl>
                                          <p:spTgt spid="4">
                                            <p:txEl>
                                              <p:pRg st="4" end="4"/>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blinds(horizontal)">
                                      <p:cBhvr>
                                        <p:cTn id="35" dur="500"/>
                                        <p:tgtEl>
                                          <p:spTgt spid="4">
                                            <p:txEl>
                                              <p:pRg st="6" end="6"/>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4">
                                            <p:txEl>
                                              <p:pRg st="7" end="7"/>
                                            </p:txEl>
                                          </p:spTgt>
                                        </p:tgtEl>
                                        <p:attrNameLst>
                                          <p:attrName>style.visibility</p:attrName>
                                        </p:attrNameLst>
                                      </p:cBhvr>
                                      <p:to>
                                        <p:strVal val="visible"/>
                                      </p:to>
                                    </p:set>
                                    <p:animEffect transition="in" filter="blinds(horizontal)">
                                      <p:cBhvr>
                                        <p:cTn id="38"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6647974"/>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b. Ý </a:t>
            </a:r>
            <a:r>
              <a:rPr lang="en-US" sz="2000" b="1" dirty="0" err="1" smtClean="0">
                <a:latin typeface="Times New Roman" pitchFamily="18" charset="0"/>
                <a:cs typeface="Times New Roman" pitchFamily="18" charset="0"/>
              </a:rPr>
              <a:t>nghĩa</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Hai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nhân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vật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tưởng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tượng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hư</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cấu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mang</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nghĩa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biểu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trưng</a:t>
            </a:r>
            <a:r>
              <a:rPr lang="en-US"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Khẳng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ngợi</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quyết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lưu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mệnh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 3. Chi </a:t>
            </a:r>
            <a:r>
              <a:rPr lang="en-US" sz="2000" b="1" dirty="0" err="1" smtClean="0">
                <a:latin typeface="Times New Roman" pitchFamily="18" charset="0"/>
                <a:cs typeface="Times New Roman" pitchFamily="18" charset="0"/>
              </a:rPr>
              <a:t>tiết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hoang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đường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kì</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ảo</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ảo</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Vẫy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mọc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bão</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nhiêu</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ngợi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chí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lụt</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tai,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box(in)">
                                      <p:cBhvr>
                                        <p:cTn id="20" dur="500"/>
                                        <p:tgtEl>
                                          <p:spTgt spid="4">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box(in)">
                                      <p:cBhvr>
                                        <p:cTn id="23" dur="500"/>
                                        <p:tgtEl>
                                          <p:spTgt spid="4">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box(in)">
                                      <p:cBhvr>
                                        <p:cTn id="26" dur="500"/>
                                        <p:tgtEl>
                                          <p:spTgt spid="4">
                                            <p:txEl>
                                              <p:pRg st="3" end="3"/>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box(in)">
                                      <p:cBhvr>
                                        <p:cTn id="29" dur="500"/>
                                        <p:tgtEl>
                                          <p:spTgt spid="4">
                                            <p:txEl>
                                              <p:pRg st="4" end="4"/>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box(in)">
                                      <p:cBhvr>
                                        <p:cTn id="35" dur="500"/>
                                        <p:tgtEl>
                                          <p:spTgt spid="4">
                                            <p:txEl>
                                              <p:pRg st="6" end="6"/>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4">
                                            <p:txEl>
                                              <p:pRg st="7" end="7"/>
                                            </p:txEl>
                                          </p:spTgt>
                                        </p:tgtEl>
                                        <p:attrNameLst>
                                          <p:attrName>style.visibility</p:attrName>
                                        </p:attrNameLst>
                                      </p:cBhvr>
                                      <p:to>
                                        <p:strVal val="visible"/>
                                      </p:to>
                                    </p:set>
                                    <p:animEffect transition="in" filter="box(in)">
                                      <p:cBhvr>
                                        <p:cTn id="38" dur="500"/>
                                        <p:tgtEl>
                                          <p:spTgt spid="4">
                                            <p:txEl>
                                              <p:pRg st="7" end="7"/>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Effect transition="in" filter="box(in)">
                                      <p:cBhvr>
                                        <p:cTn id="41" dur="500"/>
                                        <p:tgtEl>
                                          <p:spTgt spid="4">
                                            <p:txEl>
                                              <p:pRg st="8" end="8"/>
                                            </p:txEl>
                                          </p:spTgt>
                                        </p:tgtEl>
                                      </p:cBhvr>
                                    </p:animEffect>
                                  </p:childTnLst>
                                </p:cTn>
                              </p:par>
                              <p:par>
                                <p:cTn id="42" presetID="4" presetClass="entr" presetSubtype="16" fill="hold" nodeType="withEffect">
                                  <p:stCondLst>
                                    <p:cond delay="0"/>
                                  </p:stCondLst>
                                  <p:childTnLst>
                                    <p:set>
                                      <p:cBhvr>
                                        <p:cTn id="43" dur="1" fill="hold">
                                          <p:stCondLst>
                                            <p:cond delay="0"/>
                                          </p:stCondLst>
                                        </p:cTn>
                                        <p:tgtEl>
                                          <p:spTgt spid="4">
                                            <p:txEl>
                                              <p:pRg st="9" end="9"/>
                                            </p:txEl>
                                          </p:spTgt>
                                        </p:tgtEl>
                                        <p:attrNameLst>
                                          <p:attrName>style.visibility</p:attrName>
                                        </p:attrNameLst>
                                      </p:cBhvr>
                                      <p:to>
                                        <p:strVal val="visible"/>
                                      </p:to>
                                    </p:set>
                                    <p:animEffect transition="in" filter="box(in)">
                                      <p:cBhvr>
                                        <p:cTn id="44" dur="500"/>
                                        <p:tgtEl>
                                          <p:spTgt spid="4">
                                            <p:txEl>
                                              <p:pRg st="9" end="9"/>
                                            </p:txEl>
                                          </p:spTgt>
                                        </p:tgtEl>
                                      </p:cBhvr>
                                    </p:animEffect>
                                  </p:childTnLst>
                                </p:cTn>
                              </p:par>
                              <p:par>
                                <p:cTn id="45" presetID="4" presetClass="entr" presetSubtype="16"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Effect transition="in" filter="box(in)">
                                      <p:cBhvr>
                                        <p:cTn id="47" dur="500"/>
                                        <p:tgtEl>
                                          <p:spTgt spid="4">
                                            <p:txEl>
                                              <p:pRg st="10" end="10"/>
                                            </p:txEl>
                                          </p:spTgt>
                                        </p:tgtEl>
                                      </p:cBhvr>
                                    </p:animEffect>
                                  </p:childTnLst>
                                </p:cTn>
                              </p:par>
                              <p:par>
                                <p:cTn id="48" presetID="4" presetClass="entr" presetSubtype="16" fill="hold" nodeType="withEffect">
                                  <p:stCondLst>
                                    <p:cond delay="0"/>
                                  </p:stCondLst>
                                  <p:childTnLst>
                                    <p:set>
                                      <p:cBhvr>
                                        <p:cTn id="49" dur="1" fill="hold">
                                          <p:stCondLst>
                                            <p:cond delay="0"/>
                                          </p:stCondLst>
                                        </p:cTn>
                                        <p:tgtEl>
                                          <p:spTgt spid="4">
                                            <p:txEl>
                                              <p:pRg st="11" end="11"/>
                                            </p:txEl>
                                          </p:spTgt>
                                        </p:tgtEl>
                                        <p:attrNameLst>
                                          <p:attrName>style.visibility</p:attrName>
                                        </p:attrNameLst>
                                      </p:cBhvr>
                                      <p:to>
                                        <p:strVal val="visible"/>
                                      </p:to>
                                    </p:set>
                                    <p:animEffect transition="in" filter="box(in)">
                                      <p:cBhvr>
                                        <p:cTn id="50" dur="500"/>
                                        <p:tgtEl>
                                          <p:spTgt spid="4">
                                            <p:txEl>
                                              <p:pRg st="11" end="11"/>
                                            </p:txEl>
                                          </p:spTgt>
                                        </p:tgtEl>
                                      </p:cBhvr>
                                    </p:animEffect>
                                  </p:childTnLst>
                                </p:cTn>
                              </p:par>
                              <p:par>
                                <p:cTn id="51" presetID="4" presetClass="entr" presetSubtype="16" fill="hold" nodeType="withEffect">
                                  <p:stCondLst>
                                    <p:cond delay="0"/>
                                  </p:stCondLst>
                                  <p:childTnLst>
                                    <p:set>
                                      <p:cBhvr>
                                        <p:cTn id="52" dur="1" fill="hold">
                                          <p:stCondLst>
                                            <p:cond delay="0"/>
                                          </p:stCondLst>
                                        </p:cTn>
                                        <p:tgtEl>
                                          <p:spTgt spid="4">
                                            <p:txEl>
                                              <p:pRg st="12" end="12"/>
                                            </p:txEl>
                                          </p:spTgt>
                                        </p:tgtEl>
                                        <p:attrNameLst>
                                          <p:attrName>style.visibility</p:attrName>
                                        </p:attrNameLst>
                                      </p:cBhvr>
                                      <p:to>
                                        <p:strVal val="visible"/>
                                      </p:to>
                                    </p:set>
                                    <p:animEffect transition="in" filter="box(in)">
                                      <p:cBhvr>
                                        <p:cTn id="53" dur="500"/>
                                        <p:tgtEl>
                                          <p:spTgt spid="4">
                                            <p:txEl>
                                              <p:pRg st="12" end="12"/>
                                            </p:txEl>
                                          </p:spTgt>
                                        </p:tgtEl>
                                      </p:cBhvr>
                                    </p:animEffect>
                                  </p:childTnLst>
                                </p:cTn>
                              </p:par>
                              <p:par>
                                <p:cTn id="54" presetID="4" presetClass="entr" presetSubtype="16" fill="hold" nodeType="withEffect">
                                  <p:stCondLst>
                                    <p:cond delay="0"/>
                                  </p:stCondLst>
                                  <p:childTnLst>
                                    <p:set>
                                      <p:cBhvr>
                                        <p:cTn id="55" dur="1" fill="hold">
                                          <p:stCondLst>
                                            <p:cond delay="0"/>
                                          </p:stCondLst>
                                        </p:cTn>
                                        <p:tgtEl>
                                          <p:spTgt spid="4">
                                            <p:txEl>
                                              <p:pRg st="13" end="13"/>
                                            </p:txEl>
                                          </p:spTgt>
                                        </p:tgtEl>
                                        <p:attrNameLst>
                                          <p:attrName>style.visibility</p:attrName>
                                        </p:attrNameLst>
                                      </p:cBhvr>
                                      <p:to>
                                        <p:strVal val="visible"/>
                                      </p:to>
                                    </p:set>
                                    <p:animEffect transition="in" filter="box(in)">
                                      <p:cBhvr>
                                        <p:cTn id="56" dur="500"/>
                                        <p:tgtEl>
                                          <p:spTgt spid="4">
                                            <p:txEl>
                                              <p:pRg st="13" end="13"/>
                                            </p:txEl>
                                          </p:spTgt>
                                        </p:tgtEl>
                                      </p:cBhvr>
                                    </p:animEffect>
                                  </p:childTnLst>
                                </p:cTn>
                              </p:par>
                              <p:par>
                                <p:cTn id="57" presetID="4" presetClass="entr" presetSubtype="16" fill="hold" nodeType="withEffect">
                                  <p:stCondLst>
                                    <p:cond delay="0"/>
                                  </p:stCondLst>
                                  <p:childTnLst>
                                    <p:set>
                                      <p:cBhvr>
                                        <p:cTn id="58" dur="1" fill="hold">
                                          <p:stCondLst>
                                            <p:cond delay="0"/>
                                          </p:stCondLst>
                                        </p:cTn>
                                        <p:tgtEl>
                                          <p:spTgt spid="4">
                                            <p:txEl>
                                              <p:pRg st="14" end="14"/>
                                            </p:txEl>
                                          </p:spTgt>
                                        </p:tgtEl>
                                        <p:attrNameLst>
                                          <p:attrName>style.visibility</p:attrName>
                                        </p:attrNameLst>
                                      </p:cBhvr>
                                      <p:to>
                                        <p:strVal val="visible"/>
                                      </p:to>
                                    </p:set>
                                    <p:animEffect transition="in" filter="box(in)">
                                      <p:cBhvr>
                                        <p:cTn id="59" dur="500"/>
                                        <p:tgtEl>
                                          <p:spTgt spid="4">
                                            <p:txEl>
                                              <p:pRg st="14" end="14"/>
                                            </p:txEl>
                                          </p:spTgt>
                                        </p:tgtEl>
                                      </p:cBhvr>
                                    </p:animEffect>
                                  </p:childTnLst>
                                </p:cTn>
                              </p:par>
                              <p:par>
                                <p:cTn id="60" presetID="4" presetClass="entr" presetSubtype="16" fill="hold" nodeType="withEffect">
                                  <p:stCondLst>
                                    <p:cond delay="0"/>
                                  </p:stCondLst>
                                  <p:childTnLst>
                                    <p:set>
                                      <p:cBhvr>
                                        <p:cTn id="61" dur="1" fill="hold">
                                          <p:stCondLst>
                                            <p:cond delay="0"/>
                                          </p:stCondLst>
                                        </p:cTn>
                                        <p:tgtEl>
                                          <p:spTgt spid="4">
                                            <p:txEl>
                                              <p:pRg st="15" end="15"/>
                                            </p:txEl>
                                          </p:spTgt>
                                        </p:tgtEl>
                                        <p:attrNameLst>
                                          <p:attrName>style.visibility</p:attrName>
                                        </p:attrNameLst>
                                      </p:cBhvr>
                                      <p:to>
                                        <p:strVal val="visible"/>
                                      </p:to>
                                    </p:set>
                                    <p:animEffect transition="in" filter="box(in)">
                                      <p:cBhvr>
                                        <p:cTn id="62"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4985980"/>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4.  </a:t>
            </a:r>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chi </a:t>
            </a:r>
            <a:r>
              <a:rPr lang="en-US" sz="2000" b="1" dirty="0" err="1" smtClean="0">
                <a:latin typeface="Times New Roman" pitchFamily="18" charset="0"/>
                <a:cs typeface="Times New Roman" pitchFamily="18" charset="0"/>
              </a:rPr>
              <a:t>tiết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liên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quan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đến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sự</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thật</a:t>
            </a:r>
            <a:r>
              <a:rPr lang="en-US"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a. </a:t>
            </a:r>
            <a:r>
              <a:rPr lang="en-US" sz="2000" b="1" dirty="0" err="1" smtClean="0">
                <a:latin typeface="Times New Roman" pitchFamily="18" charset="0"/>
                <a:cs typeface="Times New Roman" pitchFamily="18" charset="0"/>
              </a:rPr>
              <a:t>Bối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cảnh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chuyện</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tám</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cổ</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7,8</a:t>
            </a:r>
          </a:p>
          <a:p>
            <a:pPr algn="just"/>
            <a:r>
              <a:rPr lang="nl-NL" sz="2000" dirty="0" smtClean="0">
                <a:latin typeface="Times New Roman" pitchFamily="18" charset="0"/>
                <a:cs typeface="Times New Roman" pitchFamily="18" charset="0"/>
              </a:rPr>
              <a:t>=&gt;</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niềm</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thiêng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liêng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b. </a:t>
            </a:r>
            <a:r>
              <a:rPr lang="en-US" sz="2000" b="1" dirty="0" err="1" smtClean="0">
                <a:latin typeface="Times New Roman" pitchFamily="18" charset="0"/>
                <a:cs typeface="Times New Roman" pitchFamily="18" charset="0"/>
              </a:rPr>
              <a:t>Giải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thích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tượng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thiên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nhiên</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 Do </a:t>
            </a:r>
            <a:r>
              <a:rPr lang="en-US" sz="2000" dirty="0" err="1" smtClean="0">
                <a:latin typeface="Times New Roman" pitchFamily="18" charset="0"/>
                <a:cs typeface="Times New Roman" pitchFamily="18" charset="0"/>
              </a:rPr>
              <a:t>oán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nặng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lụt</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Nghệ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7,8)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=&gt;</a:t>
            </a:r>
            <a:r>
              <a:rPr lang="en-US" sz="2000" dirty="0" err="1" smtClean="0">
                <a:latin typeface="Times New Roman" pitchFamily="18" charset="0"/>
                <a:cs typeface="Times New Roman" pitchFamily="18" charset="0"/>
              </a:rPr>
              <a:t>Tô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đậm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ông</a:t>
            </a:r>
            <a:r>
              <a:rPr lang="en-US" sz="20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box(in)">
                                      <p:cBhvr>
                                        <p:cTn id="20" dur="500"/>
                                        <p:tgtEl>
                                          <p:spTgt spid="4">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box(in)">
                                      <p:cBhvr>
                                        <p:cTn id="23" dur="500"/>
                                        <p:tgtEl>
                                          <p:spTgt spid="4">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box(in)">
                                      <p:cBhvr>
                                        <p:cTn id="26" dur="500"/>
                                        <p:tgtEl>
                                          <p:spTgt spid="4">
                                            <p:txEl>
                                              <p:pRg st="3" end="3"/>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box(in)">
                                      <p:cBhvr>
                                        <p:cTn id="29" dur="500"/>
                                        <p:tgtEl>
                                          <p:spTgt spid="4">
                                            <p:txEl>
                                              <p:pRg st="4" end="4"/>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box(in)">
                                      <p:cBhvr>
                                        <p:cTn id="35" dur="500"/>
                                        <p:tgtEl>
                                          <p:spTgt spid="4">
                                            <p:txEl>
                                              <p:pRg st="6" end="6"/>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4">
                                            <p:txEl>
                                              <p:pRg st="7" end="7"/>
                                            </p:txEl>
                                          </p:spTgt>
                                        </p:tgtEl>
                                        <p:attrNameLst>
                                          <p:attrName>style.visibility</p:attrName>
                                        </p:attrNameLst>
                                      </p:cBhvr>
                                      <p:to>
                                        <p:strVal val="visible"/>
                                      </p:to>
                                    </p:set>
                                    <p:animEffect transition="in" filter="box(in)">
                                      <p:cBhvr>
                                        <p:cTn id="38" dur="500"/>
                                        <p:tgtEl>
                                          <p:spTgt spid="4">
                                            <p:txEl>
                                              <p:pRg st="7" end="7"/>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Effect transition="in" filter="box(in)">
                                      <p:cBhvr>
                                        <p:cTn id="41" dur="500"/>
                                        <p:tgtEl>
                                          <p:spTgt spid="4">
                                            <p:txEl>
                                              <p:pRg st="8" end="8"/>
                                            </p:txEl>
                                          </p:spTgt>
                                        </p:tgtEl>
                                      </p:cBhvr>
                                    </p:animEffect>
                                  </p:childTnLst>
                                </p:cTn>
                              </p:par>
                              <p:par>
                                <p:cTn id="42" presetID="4" presetClass="entr" presetSubtype="16" fill="hold" nodeType="withEffect">
                                  <p:stCondLst>
                                    <p:cond delay="0"/>
                                  </p:stCondLst>
                                  <p:childTnLst>
                                    <p:set>
                                      <p:cBhvr>
                                        <p:cTn id="43" dur="1" fill="hold">
                                          <p:stCondLst>
                                            <p:cond delay="0"/>
                                          </p:stCondLst>
                                        </p:cTn>
                                        <p:tgtEl>
                                          <p:spTgt spid="4">
                                            <p:txEl>
                                              <p:pRg st="9" end="9"/>
                                            </p:txEl>
                                          </p:spTgt>
                                        </p:tgtEl>
                                        <p:attrNameLst>
                                          <p:attrName>style.visibility</p:attrName>
                                        </p:attrNameLst>
                                      </p:cBhvr>
                                      <p:to>
                                        <p:strVal val="visible"/>
                                      </p:to>
                                    </p:set>
                                    <p:animEffect transition="in" filter="box(in)">
                                      <p:cBhvr>
                                        <p:cTn id="44"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6401753"/>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3. </a:t>
            </a:r>
            <a:r>
              <a:rPr lang="en-US" sz="2800" b="1" dirty="0" err="1" smtClean="0">
                <a:latin typeface="Times New Roman" pitchFamily="18" charset="0"/>
                <a:cs typeface="Times New Roman" pitchFamily="18" charset="0"/>
              </a:rPr>
              <a:t>Đánh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giá</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khái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quát</a:t>
            </a:r>
            <a:endParaRPr lang="en-US" sz="2800"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a. </a:t>
            </a:r>
            <a:r>
              <a:rPr lang="en-US" sz="2800" b="1" dirty="0" err="1" smtClean="0">
                <a:latin typeface="Times New Roman" pitchFamily="18" charset="0"/>
                <a:cs typeface="Times New Roman" pitchFamily="18" charset="0"/>
              </a:rPr>
              <a:t>Nghệ</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thuật</a:t>
            </a:r>
            <a:r>
              <a:rPr lang="en-US" sz="2800" b="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việc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nhau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chuỗi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hệ</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nguyên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quả</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nhiều</a:t>
            </a:r>
            <a:r>
              <a:rPr lang="en-US" sz="2800" dirty="0" smtClean="0">
                <a:latin typeface="Times New Roman" pitchFamily="18" charset="0"/>
                <a:cs typeface="Times New Roman" pitchFamily="18" charset="0"/>
              </a:rPr>
              <a:t> chi </a:t>
            </a:r>
            <a:r>
              <a:rPr lang="en-US" sz="2800" dirty="0" err="1" smtClean="0">
                <a:latin typeface="Times New Roman" pitchFamily="18" charset="0"/>
                <a:cs typeface="Times New Roman" pitchFamily="18" charset="0"/>
              </a:rPr>
              <a:t>tiết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hoang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ảo</a:t>
            </a:r>
            <a:r>
              <a:rPr lang="en-US" sz="2800"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xây dựng bằng trí tưởng tượng</a:t>
            </a:r>
            <a:r>
              <a:rPr lang="en-US" sz="2800" dirty="0" smtClean="0">
                <a:latin typeface="Times New Roman" pitchFamily="18" charset="0"/>
                <a:cs typeface="Times New Roman" pitchFamily="18" charset="0"/>
              </a:rPr>
              <a:t>.</a:t>
            </a:r>
          </a:p>
          <a:p>
            <a:pPr algn="just"/>
            <a:r>
              <a:rPr lang="en-US" sz="2800" b="1" dirty="0" smtClean="0">
                <a:latin typeface="Times New Roman" pitchFamily="18" charset="0"/>
                <a:cs typeface="Times New Roman" pitchFamily="18" charset="0"/>
              </a:rPr>
              <a:t>b. </a:t>
            </a:r>
            <a:r>
              <a:rPr lang="en-US" sz="2800" b="1" dirty="0" err="1" smtClean="0">
                <a:latin typeface="Times New Roman" pitchFamily="18" charset="0"/>
                <a:cs typeface="Times New Roman" pitchFamily="18" charset="0"/>
              </a:rPr>
              <a:t>Nội</a:t>
            </a:r>
            <a:r>
              <a:rPr lang="en-US" sz="2800" b="1" dirty="0" smtClean="0">
                <a:latin typeface="Times New Roman" pitchFamily="18" charset="0"/>
                <a:cs typeface="Times New Roman" pitchFamily="18" charset="0"/>
              </a:rPr>
              <a:t> dung, ý </a:t>
            </a:r>
            <a:r>
              <a:rPr lang="en-US" sz="2800" b="1" dirty="0" err="1" smtClean="0">
                <a:latin typeface="Times New Roman" pitchFamily="18" charset="0"/>
                <a:cs typeface="Times New Roman" pitchFamily="18" charset="0"/>
              </a:rPr>
              <a:t>nghĩa</a:t>
            </a:r>
            <a:r>
              <a:rPr lang="en-US" sz="2800" b="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Khẳng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ngợi</a:t>
            </a:r>
            <a:r>
              <a:rPr lang="en-US" sz="2800" dirty="0" smtClean="0">
                <a:latin typeface="Times New Roman" pitchFamily="18" charset="0"/>
                <a:cs typeface="Times New Roman" pitchFamily="18" charset="0"/>
              </a:rPr>
              <a:t> ca </a:t>
            </a:r>
            <a:r>
              <a:rPr lang="en-US" sz="2800" dirty="0" err="1" smtClean="0">
                <a:latin typeface="Times New Roman" pitchFamily="18" charset="0"/>
                <a:cs typeface="Times New Roman" pitchFamily="18" charset="0"/>
              </a:rPr>
              <a:t>quyết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tâm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mạnh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việc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đắp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đê</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lũ</a:t>
            </a:r>
            <a:r>
              <a:rPr lang="en-US" sz="2800" dirty="0" smtClean="0">
                <a:latin typeface="Times New Roman" pitchFamily="18" charset="0"/>
                <a:cs typeface="Times New Roman" pitchFamily="18" charset="0"/>
              </a:rPr>
              <a:t> ở </a:t>
            </a:r>
            <a:r>
              <a:rPr lang="en-US" sz="2800" dirty="0" err="1" smtClean="0">
                <a:latin typeface="Times New Roman" pitchFamily="18" charset="0"/>
                <a:cs typeface="Times New Roman" pitchFamily="18" charset="0"/>
              </a:rPr>
              <a:t>lưu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vực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Hồng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vệ</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mệnh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nguồn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mưa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tháng</a:t>
            </a:r>
            <a:r>
              <a:rPr lang="en-US" sz="2800" dirty="0" smtClean="0">
                <a:latin typeface="Times New Roman" pitchFamily="18" charset="0"/>
                <a:cs typeface="Times New Roman" pitchFamily="18" charset="0"/>
              </a:rPr>
              <a:t> 7,8 </a:t>
            </a:r>
            <a:r>
              <a:rPr lang="en-US" sz="2800" dirty="0" err="1" smtClean="0">
                <a:latin typeface="Times New Roman" pitchFamily="18" charset="0"/>
                <a:cs typeface="Times New Roman" pitchFamily="18" charset="0"/>
              </a:rPr>
              <a:t>hàng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năm</a:t>
            </a:r>
            <a:r>
              <a:rPr lang="en-US" sz="2800" dirty="0" smtClean="0">
                <a:latin typeface="Times New Roman" pitchFamily="18" charset="0"/>
                <a:cs typeface="Times New Roman" pitchFamily="18" charset="0"/>
              </a:rPr>
              <a:t>.</a:t>
            </a:r>
          </a:p>
          <a:p>
            <a:pPr algn="just"/>
            <a:r>
              <a:rPr lang="en-US" sz="2800" b="1" dirty="0" smtClean="0">
                <a:latin typeface="Times New Roman" pitchFamily="18" charset="0"/>
                <a:cs typeface="Times New Roman" pitchFamily="18" charset="0"/>
              </a:rPr>
              <a:t>*</a:t>
            </a:r>
            <a:r>
              <a:rPr lang="en-US" sz="2800" b="1" dirty="0" err="1" smtClean="0">
                <a:latin typeface="Times New Roman" pitchFamily="18" charset="0"/>
                <a:cs typeface="Times New Roman" pitchFamily="18" charset="0"/>
              </a:rPr>
              <a:t>Cảm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nhận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của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bản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thân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về</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truyền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thuyết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Sơn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Tinh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Thủy</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Tinh</a:t>
            </a:r>
            <a:r>
              <a:rPr lang="en-US" sz="28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box(in)">
                                      <p:cBhvr>
                                        <p:cTn id="20" dur="500"/>
                                        <p:tgtEl>
                                          <p:spTgt spid="4">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box(in)">
                                      <p:cBhvr>
                                        <p:cTn id="23" dur="500"/>
                                        <p:tgtEl>
                                          <p:spTgt spid="4">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box(in)">
                                      <p:cBhvr>
                                        <p:cTn id="26" dur="500"/>
                                        <p:tgtEl>
                                          <p:spTgt spid="4">
                                            <p:txEl>
                                              <p:pRg st="3" end="3"/>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box(in)">
                                      <p:cBhvr>
                                        <p:cTn id="29" dur="500"/>
                                        <p:tgtEl>
                                          <p:spTgt spid="4">
                                            <p:txEl>
                                              <p:pRg st="4" end="4"/>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box(in)">
                                      <p:cBhvr>
                                        <p:cTn id="35" dur="500"/>
                                        <p:tgtEl>
                                          <p:spTgt spid="4">
                                            <p:txEl>
                                              <p:pRg st="6" end="6"/>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4">
                                            <p:txEl>
                                              <p:pRg st="7" end="7"/>
                                            </p:txEl>
                                          </p:spTgt>
                                        </p:tgtEl>
                                        <p:attrNameLst>
                                          <p:attrName>style.visibility</p:attrName>
                                        </p:attrNameLst>
                                      </p:cBhvr>
                                      <p:to>
                                        <p:strVal val="visible"/>
                                      </p:to>
                                    </p:set>
                                    <p:animEffect transition="in" filter="box(in)">
                                      <p:cBhvr>
                                        <p:cTn id="38"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304800"/>
            <a:ext cx="9144000" cy="6986528"/>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PHIẾU HỌC TẬP SỐ 1</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Đọc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hỏi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giận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đuổi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theo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đòi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cướp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hô</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gọi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bão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a:t>
            </a:r>
            <a:r>
              <a:rPr lang="en-US" sz="2000" i="1" dirty="0" smtClean="0">
                <a:latin typeface="Times New Roman" pitchFamily="18" charset="0"/>
                <a:cs typeface="Times New Roman" pitchFamily="18" charset="0"/>
              </a:rPr>
              <a:t> rung </a:t>
            </a:r>
            <a:r>
              <a:rPr lang="en-US" sz="2000" i="1" dirty="0" err="1" smtClean="0">
                <a:latin typeface="Times New Roman" pitchFamily="18" charset="0"/>
                <a:cs typeface="Times New Roman" pitchFamily="18" charset="0"/>
              </a:rPr>
              <a:t>chuyển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dâng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cuồn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cuộn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ngập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ruộng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đồng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tràn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cửa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dâng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lưng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đồi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sườn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Châu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lềnh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bềnh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núng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phép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bốc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đồi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dãy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dựng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lũy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chặn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dòng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dâng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nhiêu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đồi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nhiêu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Hai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nhau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ròng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cuối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vẫn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sức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kiệt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rút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quân</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oán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nặng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thù</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sâu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hằng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năm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bão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dâng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năm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nào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vậy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mỏi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mệt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chê</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vẫn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cướp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rút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Trích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phẩm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thuyết</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hại</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4"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6555641"/>
          </a:xfrm>
          <a:prstGeom prst="rect">
            <a:avLst/>
          </a:prstGeom>
          <a:noFill/>
        </p:spPr>
        <p:txBody>
          <a:bodyPr wrap="square" rtlCol="0">
            <a:spAutoFit/>
          </a:bodyPr>
          <a:lstStyle/>
          <a:p>
            <a:pPr algn="ctr"/>
            <a:r>
              <a:rPr lang="en-US" sz="2000" b="1" dirty="0" err="1" smtClean="0">
                <a:latin typeface="Times New Roman" pitchFamily="18" charset="0"/>
                <a:cs typeface="Times New Roman" pitchFamily="18" charset="0"/>
              </a:rPr>
              <a:t>Gợi</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phẩm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Thuỷ</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Phương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Nương</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tai, </a:t>
            </a:r>
            <a:r>
              <a:rPr lang="en-US" sz="2000" dirty="0" err="1" smtClean="0">
                <a:latin typeface="Times New Roman" pitchFamily="18" charset="0"/>
                <a:cs typeface="Times New Roman" pitchFamily="18" charset="0"/>
              </a:rPr>
              <a:t>bão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vùng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xưa</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hại</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tai </a:t>
            </a:r>
            <a:r>
              <a:rPr lang="en-US" sz="2000" dirty="0" err="1" smtClean="0">
                <a:latin typeface="Times New Roman" pitchFamily="18" charset="0"/>
                <a:cs typeface="Times New Roman" pitchFamily="18" charset="0"/>
              </a:rPr>
              <a:t>xảy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Tuyên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Kiên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vi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Tích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6647974"/>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PHIẾU HỌC TẬP SỐ 2</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Đọc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hỏi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giận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đuổi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theo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đòi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cướp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hô</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gọi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bão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a:t>
            </a:r>
            <a:r>
              <a:rPr lang="en-US" sz="2000" i="1" dirty="0" smtClean="0">
                <a:latin typeface="Times New Roman" pitchFamily="18" charset="0"/>
                <a:cs typeface="Times New Roman" pitchFamily="18" charset="0"/>
              </a:rPr>
              <a:t> rung </a:t>
            </a:r>
            <a:r>
              <a:rPr lang="en-US" sz="2000" i="1" dirty="0" err="1" smtClean="0">
                <a:latin typeface="Times New Roman" pitchFamily="18" charset="0"/>
                <a:cs typeface="Times New Roman" pitchFamily="18" charset="0"/>
              </a:rPr>
              <a:t>chuyển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dâng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cuồn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cuộn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ngập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ruộng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đồng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tràn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cửa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dâng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lưng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đồi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sườn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Châu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lềnh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bềnh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núng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phép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bốc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đồi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dãy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dựng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lũy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chặn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dòng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dâng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nhiêu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đồi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nhiêu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Hai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nhau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ròng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cuối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vẫn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sức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kiệt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rút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quân</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oán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nặng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thù</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sâu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hằng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năm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bão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dâng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năm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nào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vậy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mỏi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mệt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chê</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vẫn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cướp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đành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rút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Trích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Tinh</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kê</a:t>
            </a:r>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endParaRPr lang="en-US" sz="2000" b="1"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endParaRPr lang="en-US" sz="2000" b="1"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đoan</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4"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5632311"/>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r>
              <a:rPr lang="en-US" sz="2400" b="1"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endParaRPr lang="en-US" sz="24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rung </a:t>
            </a:r>
            <a:r>
              <a:rPr lang="en-US" sz="2400" dirty="0" err="1" smtClean="0">
                <a:latin typeface="Times New Roman" pitchFamily="18" charset="0"/>
                <a:cs typeface="Times New Roman" pitchFamily="18" charset="0"/>
              </a:rPr>
              <a:t>chuyển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a:t>
            </a:r>
            <a:endParaRPr lang="en-US" sz="24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Sơn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núi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lũy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chặn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núi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nhiêu</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a:t>
            </a:r>
            <a:endParaRPr lang="en-US" sz="24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tai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hóa</a:t>
            </a:r>
            <a:r>
              <a:rPr lang="en-US" sz="2400" dirty="0" smtClean="0">
                <a:latin typeface="Times New Roman" pitchFamily="18" charset="0"/>
                <a:cs typeface="Times New Roman" pitchFamily="18" charset="0"/>
              </a:rPr>
              <a:t>.</a:t>
            </a:r>
          </a:p>
          <a:p>
            <a:pPr algn="just">
              <a:buFontTx/>
              <a:buChar char="-"/>
            </a:pPr>
            <a:r>
              <a:rPr lang="en-US" sz="2400" dirty="0" err="1" smtClean="0">
                <a:latin typeface="Times New Roman" pitchFamily="18" charset="0"/>
                <a:cs typeface="Times New Roman" pitchFamily="18" charset="0"/>
              </a:rPr>
              <a:t>Sơn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núi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hóa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đắp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lũ</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lưu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mệnh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endParaRPr lang="en-US" sz="2400" dirty="0" smtClean="0">
              <a:latin typeface="Times New Roman" pitchFamily="18" charset="0"/>
              <a:cs typeface="Times New Roman" pitchFamily="18" charset="0"/>
            </a:endParaRPr>
          </a:p>
          <a:p>
            <a:pPr algn="just">
              <a:buFontTx/>
              <a:buChar char="-"/>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5632311"/>
          </a:xfrm>
          <a:prstGeom prst="rect">
            <a:avLst/>
          </a:prstGeom>
          <a:noFill/>
        </p:spPr>
        <p:txBody>
          <a:bodyPr wrap="square" rtlCol="0">
            <a:spAutoFit/>
          </a:bodyPr>
          <a:lstStyle/>
          <a:p>
            <a:pPr algn="ctr"/>
            <a:r>
              <a:rPr lang="en-US" sz="2000" b="1" dirty="0" err="1" smtClean="0">
                <a:latin typeface="Times New Roman" pitchFamily="18" charset="0"/>
                <a:cs typeface="Times New Roman" pitchFamily="18" charset="0"/>
              </a:rPr>
              <a:t>Gợi</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nay: </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tai, </a:t>
            </a:r>
            <a:r>
              <a:rPr lang="en-US" sz="2000" dirty="0" err="1" smtClean="0">
                <a:latin typeface="Times New Roman" pitchFamily="18" charset="0"/>
                <a:cs typeface="Times New Roman" pitchFamily="18" charset="0"/>
              </a:rPr>
              <a:t>cứu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gặp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hán</a:t>
            </a:r>
            <a:r>
              <a:rPr lang="en-US" sz="2000" dirty="0" smtClean="0">
                <a:latin typeface="Times New Roman" pitchFamily="18" charset="0"/>
                <a:cs typeface="Times New Roman" pitchFamily="18" charset="0"/>
              </a:rPr>
              <a:t>. </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cứu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kẹt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bộ</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ủi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chặn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endParaRPr lang="en-US" sz="2000" b="1"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đoan</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7,8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nặng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nuôi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kéo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kéo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CÔ TÔ</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(Nguyễn Tuân)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3" name="TextBox 2"/>
          <p:cNvSpPr txBox="1"/>
          <p:nvPr/>
        </p:nvSpPr>
        <p:spPr>
          <a:xfrm>
            <a:off x="0" y="685800"/>
            <a:ext cx="9144000" cy="5170646"/>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HS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nơi</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vươn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khơi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nhộn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nhịp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r>
              <a:rPr lang="en-US" sz="2400" dirty="0" smtClean="0">
                <a:latin typeface="Times New Roman" pitchFamily="18" charset="0"/>
                <a:cs typeface="Times New Roman" pitchFamily="18" charset="0"/>
              </a:rPr>
              <a:t>. HS </a:t>
            </a:r>
            <a:r>
              <a:rPr lang="en-US" sz="2400" dirty="0" err="1" smtClean="0">
                <a:latin typeface="Times New Roman" pitchFamily="18" charset="0"/>
                <a:cs typeface="Times New Roman" pitchFamily="18" charset="0"/>
              </a:rPr>
              <a:t>rút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cha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giàu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ox(i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ox(in)">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152400" y="457200"/>
            <a:ext cx="9144000" cy="637097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số</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hiểu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ngoài</a:t>
            </a:r>
            <a:r>
              <a:rPr lang="en-US" sz="2400" b="1" dirty="0" smtClean="0">
                <a:latin typeface="Times New Roman" pitchFamily="18" charset="0"/>
                <a:cs typeface="Times New Roman" pitchFamily="18" charset="0"/>
              </a:rPr>
              <a:t> SGK:</a:t>
            </a:r>
            <a:endParaRPr lang="en-US" sz="2400"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PHIẾU HỌC TẬP SỐ 3</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xưa</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miền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Việt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Bắc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Bộ</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thuộc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nòi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rồng</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trai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Long </a:t>
            </a:r>
            <a:r>
              <a:rPr lang="en-US" sz="2400" i="1" dirty="0" err="1" smtClean="0">
                <a:latin typeface="Times New Roman" pitchFamily="18" charset="0"/>
                <a:cs typeface="Times New Roman" pitchFamily="18" charset="0"/>
              </a:rPr>
              <a:t>Nữ</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Lạc</a:t>
            </a:r>
            <a:r>
              <a:rPr lang="en-US" sz="2400" i="1" dirty="0" smtClean="0">
                <a:latin typeface="Times New Roman" pitchFamily="18" charset="0"/>
                <a:cs typeface="Times New Roman" pitchFamily="18" charset="0"/>
              </a:rPr>
              <a:t> Long </a:t>
            </a:r>
            <a:r>
              <a:rPr lang="en-US" sz="2400" i="1" dirty="0" err="1" smtClean="0">
                <a:latin typeface="Times New Roman" pitchFamily="18" charset="0"/>
                <a:cs typeface="Times New Roman" pitchFamily="18" charset="0"/>
              </a:rPr>
              <a:t>Quân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thường</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dưới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thỉnh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thoảng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sức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khỏe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vô</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địch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phép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giúp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diệt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trừ</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Hồ</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loài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yêu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dạy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trọt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nuôi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ăn</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Xong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việc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thường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cung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việc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hiện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giờ</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vùng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Bắc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Âu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thuộc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dòng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họ</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xinh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đẹp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tuyệt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tiếng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hoa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thơm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bèn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tìm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Âu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Lạc</a:t>
            </a:r>
            <a:r>
              <a:rPr lang="en-US" sz="2400" i="1" dirty="0" smtClean="0">
                <a:latin typeface="Times New Roman" pitchFamily="18" charset="0"/>
                <a:cs typeface="Times New Roman" pitchFamily="18" charset="0"/>
              </a:rPr>
              <a:t> Long </a:t>
            </a:r>
            <a:r>
              <a:rPr lang="en-US" sz="2400" i="1" dirty="0" err="1" smtClean="0">
                <a:latin typeface="Times New Roman" pitchFamily="18" charset="0"/>
                <a:cs typeface="Times New Roman" pitchFamily="18" charset="0"/>
              </a:rPr>
              <a:t>Quân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gặp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lòng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yêu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trở</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chung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sống</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trên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cạn</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cung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điện</a:t>
            </a:r>
            <a:r>
              <a:rPr lang="en-US" sz="2400" i="1" dirty="0" smtClean="0">
                <a:latin typeface="Times New Roman" pitchFamily="18" charset="0"/>
                <a:cs typeface="Times New Roman" pitchFamily="18" charset="0"/>
              </a:rPr>
              <a:t> Long </a:t>
            </a:r>
            <a:r>
              <a:rPr lang="en-US" sz="2400" i="1" dirty="0" err="1" smtClean="0">
                <a:latin typeface="Times New Roman" pitchFamily="18" charset="0"/>
                <a:cs typeface="Times New Roman" pitchFamily="18" charset="0"/>
              </a:rPr>
              <a:t>Trang</a:t>
            </a:r>
            <a:r>
              <a:rPr lang="en-US" sz="2400" i="1" dirty="0" smtClean="0">
                <a:latin typeface="Times New Roman" pitchFamily="18" charset="0"/>
                <a:cs typeface="Times New Roman" pitchFamily="18" charset="0"/>
              </a:rPr>
              <a:t>. </a:t>
            </a:r>
          </a:p>
          <a:p>
            <a:pPr algn="just"/>
            <a:r>
              <a:rPr lang="en-US" sz="2400" i="1" dirty="0" smtClean="0">
                <a:latin typeface="Times New Roman" pitchFamily="18" charset="0"/>
                <a:cs typeface="Times New Roman" pitchFamily="18" charset="0"/>
              </a:rPr>
              <a:t>   [...] </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4"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7109639"/>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hiểu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ngoài</a:t>
            </a:r>
            <a:r>
              <a:rPr lang="en-US" sz="2400" b="1" dirty="0" smtClean="0">
                <a:latin typeface="Times New Roman" pitchFamily="18" charset="0"/>
                <a:cs typeface="Times New Roman" pitchFamily="18" charset="0"/>
              </a:rPr>
              <a:t> SGK:</a:t>
            </a:r>
            <a:endParaRPr lang="en-US" sz="2400"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PHIẾU HỌC TẬP SỐ 3</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Đọc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trưởng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hiệu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đô</a:t>
            </a:r>
            <a:r>
              <a:rPr lang="en-US" sz="2400" i="1" dirty="0" smtClean="0">
                <a:latin typeface="Times New Roman" pitchFamily="18" charset="0"/>
                <a:cs typeface="Times New Roman" pitchFamily="18" charset="0"/>
              </a:rPr>
              <a:t> </a:t>
            </a:r>
            <a:r>
              <a:rPr lang="en-US" sz="2400" i="1" baseline="30000" dirty="0" smtClean="0">
                <a:latin typeface="Times New Roman" pitchFamily="18" charset="0"/>
                <a:cs typeface="Times New Roman" pitchFamily="18" charset="0"/>
              </a:rPr>
              <a:t>[5]</a:t>
            </a:r>
            <a:r>
              <a:rPr lang="en-US" sz="2400" i="1" dirty="0" smtClean="0">
                <a:latin typeface="Times New Roman" pitchFamily="18" charset="0"/>
                <a:cs typeface="Times New Roman" pitchFamily="18" charset="0"/>
              </a:rPr>
              <a:t> ở </a:t>
            </a:r>
            <a:r>
              <a:rPr lang="en-US" sz="2400" i="1" dirty="0" err="1" smtClean="0">
                <a:latin typeface="Times New Roman" pitchFamily="18" charset="0"/>
                <a:cs typeface="Times New Roman" pitchFamily="18" charset="0"/>
              </a:rPr>
              <a:t>đất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Châu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Văn</a:t>
            </a:r>
            <a:r>
              <a:rPr lang="en-US" sz="2400" i="1" dirty="0" smtClean="0">
                <a:latin typeface="Times New Roman" pitchFamily="18" charset="0"/>
                <a:cs typeface="Times New Roman" pitchFamily="18" charset="0"/>
              </a:rPr>
              <a:t> Lang. </a:t>
            </a:r>
            <a:r>
              <a:rPr lang="en-US" sz="2400" i="1" dirty="0" err="1" smtClean="0">
                <a:latin typeface="Times New Roman" pitchFamily="18" charset="0"/>
                <a:cs typeface="Times New Roman" pitchFamily="18" charset="0"/>
              </a:rPr>
              <a:t>Triều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tướng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tướng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võ</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trai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lang</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gái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cha </a:t>
            </a:r>
            <a:r>
              <a:rPr lang="en-US" sz="2400" i="1" dirty="0" err="1" smtClean="0">
                <a:latin typeface="Times New Roman" pitchFamily="18" charset="0"/>
                <a:cs typeface="Times New Roman" pitchFamily="18" charset="0"/>
              </a:rPr>
              <a:t>chết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trưởng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hiệu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đổi</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Cũng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bởi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Việt</a:t>
            </a:r>
            <a:r>
              <a:rPr lang="en-US" sz="2400" i="1" dirty="0" smtClean="0">
                <a:latin typeface="Times New Roman" pitchFamily="18" charset="0"/>
                <a:cs typeface="Times New Roman" pitchFamily="18" charset="0"/>
              </a:rPr>
              <a:t> Nam </a:t>
            </a:r>
            <a:r>
              <a:rPr lang="en-US" sz="2400" i="1" dirty="0" err="1" smtClean="0">
                <a:latin typeface="Times New Roman" pitchFamily="18" charset="0"/>
                <a:cs typeface="Times New Roman" pitchFamily="18" charset="0"/>
              </a:rPr>
              <a:t>ta</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cháu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thường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nhắc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nguồn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gốc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hlinkClick r:id="rId2"/>
              </a:rPr>
              <a:t>con </a:t>
            </a:r>
            <a:r>
              <a:rPr lang="en-US" sz="2400" i="1" dirty="0" err="1" smtClean="0">
                <a:latin typeface="Times New Roman" pitchFamily="18" charset="0"/>
                <a:cs typeface="Times New Roman" pitchFamily="18" charset="0"/>
                <a:hlinkClick r:id="rId2"/>
              </a:rPr>
              <a:t>Rồng</a:t>
            </a:r>
            <a:r>
              <a:rPr lang="en-US" sz="2400" i="1" dirty="0" smtClean="0">
                <a:latin typeface="Times New Roman" pitchFamily="18" charset="0"/>
                <a:cs typeface="Times New Roman" pitchFamily="18" charset="0"/>
                <a:hlinkClick r:id="rId2"/>
              </a:rPr>
              <a:t> </a:t>
            </a:r>
            <a:r>
              <a:rPr lang="en-US" sz="2400" i="1" dirty="0" err="1" smtClean="0">
                <a:latin typeface="Times New Roman" pitchFamily="18" charset="0"/>
                <a:cs typeface="Times New Roman" pitchFamily="18" charset="0"/>
                <a:hlinkClick r:id="rId2"/>
              </a:rPr>
              <a:t>cháu</a:t>
            </a:r>
            <a:r>
              <a:rPr lang="en-US" sz="2400" i="1" dirty="0" smtClean="0">
                <a:latin typeface="Times New Roman" pitchFamily="18" charset="0"/>
                <a:cs typeface="Times New Roman" pitchFamily="18" charset="0"/>
                <a:hlinkClick r:id="rId2"/>
              </a:rPr>
              <a:t> </a:t>
            </a:r>
            <a:r>
              <a:rPr lang="en-US" sz="2400" i="1" dirty="0" err="1" smtClean="0">
                <a:latin typeface="Times New Roman" pitchFamily="18" charset="0"/>
                <a:cs typeface="Times New Roman" pitchFamily="18" charset="0"/>
                <a:hlinkClick r:id="rId2"/>
              </a:rPr>
              <a:t>Tiên</a:t>
            </a:r>
            <a:r>
              <a:rPr lang="en-US" sz="2400" i="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thuyết</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Rồng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cháu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Tiên</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Lạc</a:t>
            </a:r>
            <a:r>
              <a:rPr lang="en-US" sz="2400" dirty="0" smtClean="0">
                <a:latin typeface="Times New Roman" pitchFamily="18" charset="0"/>
                <a:cs typeface="Times New Roman" pitchFamily="18" charset="0"/>
              </a:rPr>
              <a:t> Long </a:t>
            </a:r>
            <a:r>
              <a:rPr lang="en-US" sz="2400" dirty="0" err="1" smtClean="0">
                <a:latin typeface="Times New Roman" pitchFamily="18" charset="0"/>
                <a:cs typeface="Times New Roman" pitchFamily="18" charset="0"/>
              </a:rPr>
              <a:t>Quân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3:</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hàm</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rằng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xét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tộc</a:t>
            </a:r>
            <a:r>
              <a:rPr lang="en-US" sz="2400" dirty="0" smtClean="0">
                <a:latin typeface="Times New Roman" pitchFamily="18" charset="0"/>
                <a:cs typeface="Times New Roman" pitchFamily="18" charset="0"/>
              </a:rPr>
              <a:t>? </a:t>
            </a: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4"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381000"/>
            <a:ext cx="8991600" cy="6247864"/>
          </a:xfrm>
          <a:prstGeom prst="rect">
            <a:avLst/>
          </a:prstGeom>
          <a:noFill/>
        </p:spPr>
        <p:txBody>
          <a:bodyPr wrap="square" rtlCol="0">
            <a:spAutoFit/>
          </a:bodyPr>
          <a:lstStyle/>
          <a:p>
            <a:pPr algn="ctr"/>
            <a:r>
              <a:rPr lang="en-US" sz="2000" b="1" dirty="0" err="1" smtClean="0">
                <a:latin typeface="Times New Roman" pitchFamily="18" charset="0"/>
                <a:cs typeface="Times New Roman" pitchFamily="18" charset="0"/>
              </a:rPr>
              <a:t>Gợi</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Lạc</a:t>
            </a:r>
            <a:r>
              <a:rPr lang="en-US" sz="2000" dirty="0" smtClean="0">
                <a:latin typeface="Times New Roman" pitchFamily="18" charset="0"/>
                <a:cs typeface="Times New Roman" pitchFamily="18" charset="0"/>
              </a:rPr>
              <a:t> Long </a:t>
            </a:r>
            <a:r>
              <a:rPr lang="en-US" sz="2000" dirty="0" err="1" smtClean="0">
                <a:latin typeface="Times New Roman" pitchFamily="18" charset="0"/>
                <a:cs typeface="Times New Roman" pitchFamily="18" charset="0"/>
              </a:rPr>
              <a:t>Quân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lành</a:t>
            </a:r>
            <a:r>
              <a:rPr lang="en-US" sz="2000" dirty="0" smtClean="0">
                <a:latin typeface="Times New Roman" pitchFamily="18" charset="0"/>
                <a:cs typeface="Times New Roman" pitchFamily="18" charset="0"/>
              </a:rPr>
              <a:t>. - - </a:t>
            </a:r>
            <a:r>
              <a:rPr lang="en-US" sz="2000" dirty="0" err="1" smtClean="0">
                <a:latin typeface="Times New Roman" pitchFamily="18" charset="0"/>
                <a:cs typeface="Times New Roman" pitchFamily="18" charset="0"/>
              </a:rPr>
              <a:t>Thần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nuôi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ở.</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hàm</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rằng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trưởng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a:t>
            </a:r>
            <a:r>
              <a:rPr lang="en-US" sz="2000" dirty="0" smtClean="0">
                <a:latin typeface="Times New Roman" pitchFamily="18" charset="0"/>
                <a:cs typeface="Times New Roman" pitchFamily="18" charset="0"/>
              </a:rPr>
              <a:t> </a:t>
            </a:r>
            <a:r>
              <a:rPr lang="en-US" sz="2000" baseline="30000" dirty="0" smtClean="0">
                <a:latin typeface="Times New Roman" pitchFamily="18" charset="0"/>
                <a:cs typeface="Times New Roman" pitchFamily="18" charset="0"/>
              </a:rPr>
              <a:t>[5]</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Lang. </a:t>
            </a:r>
            <a:r>
              <a:rPr lang="en-US" sz="2000" dirty="0" err="1" smtClean="0">
                <a:latin typeface="Times New Roman" pitchFamily="18" charset="0"/>
                <a:cs typeface="Times New Roman" pitchFamily="18" charset="0"/>
              </a:rPr>
              <a:t>Triều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võ</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trai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lang</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gái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chết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trưởng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đổi</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niềm</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liêng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Lang,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Châu</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linds(horizontal)">
                                      <p:cBhvr>
                                        <p:cTn id="17" dur="500"/>
                                        <p:tgtEl>
                                          <p:spTgt spid="6">
                                            <p:txEl>
                                              <p:pRg st="0" end="0"/>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blinds(horizontal)">
                                      <p:cBhvr>
                                        <p:cTn id="20" dur="500"/>
                                        <p:tgtEl>
                                          <p:spTgt spid="6">
                                            <p:txEl>
                                              <p:pRg st="1" end="1"/>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blinds(horizontal)">
                                      <p:cBhvr>
                                        <p:cTn id="23" dur="500"/>
                                        <p:tgtEl>
                                          <p:spTgt spid="6">
                                            <p:txEl>
                                              <p:pRg st="2" end="2"/>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blinds(horizontal)">
                                      <p:cBhvr>
                                        <p:cTn id="26" dur="500"/>
                                        <p:tgtEl>
                                          <p:spTgt spid="6">
                                            <p:txEl>
                                              <p:pRg st="3" end="3"/>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Effect transition="in" filter="blinds(horizontal)">
                                      <p:cBhvr>
                                        <p:cTn id="29" dur="500"/>
                                        <p:tgtEl>
                                          <p:spTgt spid="6">
                                            <p:txEl>
                                              <p:pRg st="4" end="4"/>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Effect transition="in" filter="blinds(horizontal)">
                                      <p:cBhvr>
                                        <p:cTn id="35" dur="500"/>
                                        <p:tgtEl>
                                          <p:spTgt spid="6">
                                            <p:txEl>
                                              <p:pRg st="6" end="6"/>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6">
                                            <p:txEl>
                                              <p:pRg st="7" end="7"/>
                                            </p:txEl>
                                          </p:spTgt>
                                        </p:tgtEl>
                                        <p:attrNameLst>
                                          <p:attrName>style.visibility</p:attrName>
                                        </p:attrNameLst>
                                      </p:cBhvr>
                                      <p:to>
                                        <p:strVal val="visible"/>
                                      </p:to>
                                    </p:set>
                                    <p:animEffect transition="in" filter="blinds(horizontal)">
                                      <p:cBhvr>
                                        <p:cTn id="38" dur="500"/>
                                        <p:tgtEl>
                                          <p:spTgt spid="6">
                                            <p:txEl>
                                              <p:pRg st="7" end="7"/>
                                            </p:txEl>
                                          </p:spTgt>
                                        </p:tgtEl>
                                      </p:cBhvr>
                                    </p:animEffect>
                                  </p:childTnLst>
                                </p:cTn>
                              </p:par>
                              <p:par>
                                <p:cTn id="39" presetID="3" presetClass="entr" presetSubtype="10" fill="hold" nodeType="withEffect">
                                  <p:stCondLst>
                                    <p:cond delay="0"/>
                                  </p:stCondLst>
                                  <p:childTnLst>
                                    <p:set>
                                      <p:cBhvr>
                                        <p:cTn id="40" dur="1" fill="hold">
                                          <p:stCondLst>
                                            <p:cond delay="0"/>
                                          </p:stCondLst>
                                        </p:cTn>
                                        <p:tgtEl>
                                          <p:spTgt spid="6">
                                            <p:txEl>
                                              <p:pRg st="8" end="8"/>
                                            </p:txEl>
                                          </p:spTgt>
                                        </p:tgtEl>
                                        <p:attrNameLst>
                                          <p:attrName>style.visibility</p:attrName>
                                        </p:attrNameLst>
                                      </p:cBhvr>
                                      <p:to>
                                        <p:strVal val="visible"/>
                                      </p:to>
                                    </p:set>
                                    <p:animEffect transition="in" filter="blinds(horizontal)">
                                      <p:cBhvr>
                                        <p:cTn id="41" dur="500"/>
                                        <p:tgtEl>
                                          <p:spTgt spid="6">
                                            <p:txEl>
                                              <p:pRg st="8" end="8"/>
                                            </p:txEl>
                                          </p:spTgt>
                                        </p:tgtEl>
                                      </p:cBhvr>
                                    </p:animEffect>
                                  </p:childTnLst>
                                </p:cTn>
                              </p:par>
                              <p:par>
                                <p:cTn id="42" presetID="3" presetClass="entr" presetSubtype="10" fill="hold" nodeType="withEffect">
                                  <p:stCondLst>
                                    <p:cond delay="0"/>
                                  </p:stCondLst>
                                  <p:childTnLst>
                                    <p:set>
                                      <p:cBhvr>
                                        <p:cTn id="43" dur="1" fill="hold">
                                          <p:stCondLst>
                                            <p:cond delay="0"/>
                                          </p:stCondLst>
                                        </p:cTn>
                                        <p:tgtEl>
                                          <p:spTgt spid="6">
                                            <p:txEl>
                                              <p:pRg st="9" end="9"/>
                                            </p:txEl>
                                          </p:spTgt>
                                        </p:tgtEl>
                                        <p:attrNameLst>
                                          <p:attrName>style.visibility</p:attrName>
                                        </p:attrNameLst>
                                      </p:cBhvr>
                                      <p:to>
                                        <p:strVal val="visible"/>
                                      </p:to>
                                    </p:set>
                                    <p:animEffect transition="in" filter="blinds(horizontal)">
                                      <p:cBhvr>
                                        <p:cTn id="44"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381000"/>
            <a:ext cx="8991600" cy="4585871"/>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4:</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tộc</a:t>
            </a:r>
            <a:r>
              <a:rPr lang="en-US" sz="2400" dirty="0" smtClean="0">
                <a:latin typeface="Times New Roman" pitchFamily="18" charset="0"/>
                <a:cs typeface="Times New Roman" pitchFamily="18" charset="0"/>
              </a:rPr>
              <a:t> ? </a:t>
            </a:r>
          </a:p>
          <a:p>
            <a:pPr algn="just"/>
            <a:r>
              <a:rPr lang="en-US" sz="2400" dirty="0" smtClean="0">
                <a:latin typeface="Times New Roman" pitchFamily="18" charset="0"/>
                <a:cs typeface="Times New Roman" pitchFamily="18" charset="0"/>
              </a:rPr>
              <a:t>Theo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nay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rèn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phẩm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cường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góp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giàu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rèn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khỏe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6555641"/>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PHIẾU HỌC TẬP SỐ 4</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hỏi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Vua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từ</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ngày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đình</a:t>
            </a:r>
            <a:r>
              <a:rPr lang="en-US" sz="2000" i="1" dirty="0" smtClean="0">
                <a:latin typeface="Times New Roman" pitchFamily="18" charset="0"/>
                <a:cs typeface="Times New Roman" pitchFamily="18" charset="0"/>
              </a:rPr>
              <a:t> An </a:t>
            </a:r>
            <a:r>
              <a:rPr lang="en-US" sz="2000" i="1" dirty="0" err="1" smtClean="0">
                <a:latin typeface="Times New Roman" pitchFamily="18" charset="0"/>
                <a:cs typeface="Times New Roman" pitchFamily="18" charset="0"/>
              </a:rPr>
              <a:t>Tiêm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đảo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hoang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vua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luôn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nghĩ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rằng</a:t>
            </a:r>
            <a:r>
              <a:rPr lang="en-US" sz="2000" i="1" dirty="0" smtClean="0">
                <a:latin typeface="Times New Roman" pitchFamily="18" charset="0"/>
                <a:cs typeface="Times New Roman" pitchFamily="18" charset="0"/>
              </a:rPr>
              <a:t> An </a:t>
            </a:r>
            <a:r>
              <a:rPr lang="en-US" sz="2000" i="1" dirty="0" err="1" smtClean="0">
                <a:latin typeface="Times New Roman" pitchFamily="18" charset="0"/>
                <a:cs typeface="Times New Roman" pitchFamily="18" charset="0"/>
              </a:rPr>
              <a:t>Tiêm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rồi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nghĩ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vua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bùi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ngùi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thương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xót</a:t>
            </a:r>
            <a:r>
              <a:rPr lang="en-US" sz="2000" i="1" dirty="0" smtClean="0">
                <a:latin typeface="Times New Roman" pitchFamily="18" charset="0"/>
                <a:cs typeface="Times New Roman" pitchFamily="18" charset="0"/>
              </a:rPr>
              <a:t>. Cho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ngày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dâng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vua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ngon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miệng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bèn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hỏi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trồng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này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An </a:t>
            </a:r>
            <a:r>
              <a:rPr lang="en-US" sz="2000" i="1" dirty="0" err="1" smtClean="0">
                <a:latin typeface="Times New Roman" pitchFamily="18" charset="0"/>
                <a:cs typeface="Times New Roman" pitchFamily="18" charset="0"/>
              </a:rPr>
              <a:t>Tiêm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trồng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vua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vui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mừng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quan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lính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thuyền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đình</a:t>
            </a:r>
            <a:r>
              <a:rPr lang="en-US" sz="2000" i="1" dirty="0" smtClean="0">
                <a:latin typeface="Times New Roman" pitchFamily="18" charset="0"/>
                <a:cs typeface="Times New Roman" pitchFamily="18" charset="0"/>
              </a:rPr>
              <a:t> An </a:t>
            </a:r>
            <a:r>
              <a:rPr lang="en-US" sz="2000" i="1" dirty="0" err="1" smtClean="0">
                <a:latin typeface="Times New Roman" pitchFamily="18" charset="0"/>
                <a:cs typeface="Times New Roman" pitchFamily="18" charset="0"/>
              </a:rPr>
              <a:t>Tiêm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trở</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nhà</a:t>
            </a:r>
            <a:r>
              <a:rPr lang="en-US" sz="2000" i="1" dirty="0" smtClean="0">
                <a:latin typeface="Times New Roman" pitchFamily="18" charset="0"/>
                <a:cs typeface="Times New Roman" pitchFamily="18" charset="0"/>
              </a:rPr>
              <a:t>. An </a:t>
            </a:r>
            <a:r>
              <a:rPr lang="en-US" sz="2000" i="1" dirty="0" err="1" smtClean="0">
                <a:latin typeface="Times New Roman" pitchFamily="18" charset="0"/>
                <a:cs typeface="Times New Roman" pitchFamily="18" charset="0"/>
              </a:rPr>
              <a:t>Tiêm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mừng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lượm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chín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tặng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bà</a:t>
            </a:r>
            <a:r>
              <a:rPr lang="en-US" sz="2000" i="1" dirty="0" smtClean="0">
                <a:latin typeface="Times New Roman" pitchFamily="18" charset="0"/>
                <a:cs typeface="Times New Roman" pitchFamily="18" charset="0"/>
              </a:rPr>
              <a:t> con </a:t>
            </a:r>
            <a:r>
              <a:rPr lang="en-US" sz="2000" i="1" dirty="0" err="1" smtClean="0">
                <a:latin typeface="Times New Roman" pitchFamily="18" charset="0"/>
                <a:cs typeface="Times New Roman" pitchFamily="18" charset="0"/>
              </a:rPr>
              <a:t>lối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xóm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Còn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số</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quả</a:t>
            </a:r>
            <a:r>
              <a:rPr lang="en-US" sz="2000" i="1" dirty="0" smtClean="0">
                <a:latin typeface="Times New Roman" pitchFamily="18" charset="0"/>
                <a:cs typeface="Times New Roman" pitchFamily="18" charset="0"/>
              </a:rPr>
              <a:t> An </a:t>
            </a:r>
            <a:r>
              <a:rPr lang="en-US" sz="2000" i="1" dirty="0" err="1" smtClean="0">
                <a:latin typeface="Times New Roman" pitchFamily="18" charset="0"/>
                <a:cs typeface="Times New Roman" pitchFamily="18" charset="0"/>
              </a:rPr>
              <a:t>Tiêm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giữ</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hạt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gieo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trồng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chính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nguồn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gốc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hấu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chúng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vẫn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ngày</a:t>
            </a:r>
            <a:r>
              <a:rPr lang="en-US" sz="2000" i="1" dirty="0" smtClean="0">
                <a:latin typeface="Times New Roman" pitchFamily="18" charset="0"/>
                <a:cs typeface="Times New Roman" pitchFamily="18" charset="0"/>
              </a:rPr>
              <a:t> nay. </a:t>
            </a:r>
            <a:endParaRPr lang="en-US" sz="2000" dirty="0" smtClean="0">
              <a:latin typeface="Times New Roman" pitchFamily="18" charset="0"/>
              <a:cs typeface="Times New Roman" pitchFamily="18" charset="0"/>
            </a:endParaRPr>
          </a:p>
          <a:p>
            <a:pPr algn="just"/>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khắp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đều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hấu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nói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chỉ</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có</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huyện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trồng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ngon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vì</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hòn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đảo</a:t>
            </a:r>
            <a:r>
              <a:rPr lang="en-US" sz="2000" i="1" dirty="0" smtClean="0">
                <a:latin typeface="Times New Roman" pitchFamily="18" charset="0"/>
                <a:cs typeface="Times New Roman" pitchFamily="18" charset="0"/>
              </a:rPr>
              <a:t> An </a:t>
            </a:r>
            <a:r>
              <a:rPr lang="en-US" sz="2000" i="1" dirty="0" err="1" smtClean="0">
                <a:latin typeface="Times New Roman" pitchFamily="18" charset="0"/>
                <a:cs typeface="Times New Roman" pitchFamily="18" charset="0"/>
              </a:rPr>
              <a:t>Tiêm</a:t>
            </a:r>
            <a:r>
              <a:rPr lang="en-US" sz="2000" i="1" dirty="0" smtClean="0">
                <a:latin typeface="Times New Roman" pitchFamily="18" charset="0"/>
                <a:cs typeface="Times New Roman" pitchFamily="18" charset="0"/>
              </a:rPr>
              <a:t> ở, </a:t>
            </a:r>
            <a:r>
              <a:rPr lang="en-US" sz="2000" i="1" dirty="0" err="1" smtClean="0">
                <a:latin typeface="Times New Roman" pitchFamily="18" charset="0"/>
                <a:cs typeface="Times New Roman" pitchFamily="18" charset="0"/>
              </a:rPr>
              <a:t>trải</a:t>
            </a:r>
            <a:r>
              <a:rPr lang="en-US" sz="2000" i="1" dirty="0" smtClean="0">
                <a:latin typeface="Times New Roman" pitchFamily="18" charset="0"/>
                <a:cs typeface="Times New Roman" pitchFamily="18" charset="0"/>
              </a:rPr>
              <a:t> qua </a:t>
            </a:r>
            <a:r>
              <a:rPr lang="en-US" sz="2000" i="1" dirty="0" err="1" smtClean="0">
                <a:latin typeface="Times New Roman" pitchFamily="18" charset="0"/>
                <a:cs typeface="Times New Roman" pitchFamily="18" charset="0"/>
              </a:rPr>
              <a:t>mấy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nghìn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năm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bồi</a:t>
            </a:r>
            <a:r>
              <a:rPr lang="en-US" sz="2000" i="1" dirty="0" smtClean="0">
                <a:latin typeface="Times New Roman" pitchFamily="18" charset="0"/>
                <a:cs typeface="Times New Roman" pitchFamily="18" charset="0"/>
              </a:rPr>
              <a:t> nay </a:t>
            </a:r>
            <a:r>
              <a:rPr lang="en-US" sz="2000" i="1" dirty="0" err="1" smtClean="0">
                <a:latin typeface="Times New Roman" pitchFamily="18" charset="0"/>
                <a:cs typeface="Times New Roman" pitchFamily="18" charset="0"/>
              </a:rPr>
              <a:t>đã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liền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đất</a:t>
            </a:r>
            <a:r>
              <a:rPr lang="en-US" sz="2000" i="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Trích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truyền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thuyết</a:t>
            </a:r>
            <a:r>
              <a:rPr lang="en-US" sz="2000" i="1" dirty="0" smtClean="0">
                <a:latin typeface="Times New Roman" pitchFamily="18" charset="0"/>
                <a:cs typeface="Times New Roman" pitchFamily="18" charset="0"/>
              </a:rPr>
              <a:t> Mai An </a:t>
            </a:r>
            <a:r>
              <a:rPr lang="en-US" sz="2000" i="1" dirty="0" err="1" smtClean="0">
                <a:latin typeface="Times New Roman" pitchFamily="18" charset="0"/>
                <a:cs typeface="Times New Roman" pitchFamily="18" charset="0"/>
              </a:rPr>
              <a:t>Tiêm</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vui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mừng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quan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lính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thuyền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đình</a:t>
            </a:r>
            <a:r>
              <a:rPr lang="en-US" sz="2000" i="1" dirty="0" smtClean="0">
                <a:latin typeface="Times New Roman" pitchFamily="18" charset="0"/>
                <a:cs typeface="Times New Roman" pitchFamily="18" charset="0"/>
              </a:rPr>
              <a:t> An </a:t>
            </a:r>
            <a:r>
              <a:rPr lang="en-US" sz="2000" i="1" dirty="0" err="1" smtClean="0">
                <a:latin typeface="Times New Roman" pitchFamily="18" charset="0"/>
                <a:cs typeface="Times New Roman" pitchFamily="18" charset="0"/>
              </a:rPr>
              <a:t>Tiêm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trở</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nhà</a:t>
            </a:r>
            <a:r>
              <a:rPr lang="en-US" sz="2000" i="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đảo</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4"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smtClean="0">
                <a:solidFill>
                  <a:srgbClr val="FF0000"/>
                </a:solidFill>
                <a:latin typeface="Times New Roman" pitchFamily="18" charset="0"/>
                <a:cs typeface="Times New Roman" pitchFamily="18" charset="0"/>
              </a:rPr>
              <a:t>BÀI 6: ÔN TẬP VĂN BẢN SƠN TINH THỦY TINH</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4" name="TextBox 3"/>
          <p:cNvSpPr txBox="1"/>
          <p:nvPr/>
        </p:nvSpPr>
        <p:spPr>
          <a:xfrm>
            <a:off x="0" y="533400"/>
            <a:ext cx="9144000" cy="5940088"/>
          </a:xfrm>
          <a:prstGeom prst="rect">
            <a:avLst/>
          </a:prstGeom>
          <a:noFill/>
        </p:spPr>
        <p:txBody>
          <a:bodyPr wrap="square" rtlCol="0">
            <a:spAutoFit/>
          </a:bodyPr>
          <a:lstStyle/>
          <a:p>
            <a:pPr algn="ctr"/>
            <a:r>
              <a:rPr lang="en-US" sz="2000" b="1" dirty="0" err="1" smtClean="0">
                <a:latin typeface="Times New Roman" pitchFamily="18" charset="0"/>
                <a:cs typeface="Times New Roman" pitchFamily="18" charset="0"/>
              </a:rPr>
              <a:t>Gợi</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Mai An </a:t>
            </a:r>
            <a:r>
              <a:rPr lang="en-US" sz="2000" dirty="0" err="1" smtClean="0">
                <a:latin typeface="Times New Roman" pitchFamily="18" charset="0"/>
                <a:cs typeface="Times New Roman" pitchFamily="18" charset="0"/>
              </a:rPr>
              <a:t>Tiêm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vui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mừng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quan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lính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thuyền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đón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đình</a:t>
            </a:r>
            <a:r>
              <a:rPr lang="en-US" sz="2000" i="1" dirty="0" smtClean="0">
                <a:latin typeface="Times New Roman" pitchFamily="18" charset="0"/>
                <a:cs typeface="Times New Roman" pitchFamily="18" charset="0"/>
              </a:rPr>
              <a:t> An </a:t>
            </a:r>
            <a:r>
              <a:rPr lang="en-US" sz="2000" i="1" dirty="0" err="1" smtClean="0">
                <a:latin typeface="Times New Roman" pitchFamily="18" charset="0"/>
                <a:cs typeface="Times New Roman" pitchFamily="18" charset="0"/>
              </a:rPr>
              <a:t>Tiêm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trở</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họ</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đảo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vì</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dâng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vua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ngon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miệng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bèn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hỏi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xem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trồng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dưa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này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An </a:t>
            </a:r>
            <a:r>
              <a:rPr lang="en-US" sz="2000" i="1" dirty="0" err="1" smtClean="0">
                <a:latin typeface="Times New Roman" pitchFamily="18" charset="0"/>
                <a:cs typeface="Times New Roman" pitchFamily="18" charset="0"/>
              </a:rPr>
              <a:t>Tiêm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trồng</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vượt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Mai An </a:t>
            </a:r>
            <a:r>
              <a:rPr lang="en-US" sz="2000" dirty="0" err="1" smtClean="0">
                <a:latin typeface="Times New Roman" pitchFamily="18" charset="0"/>
                <a:cs typeface="Times New Roman" pitchFamily="18" charset="0"/>
              </a:rPr>
              <a:t>Tiêm</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4</a:t>
            </a:r>
            <a:r>
              <a:rPr lang="en-US" sz="2000" dirty="0" smtClean="0">
                <a:latin typeface="Times New Roman" pitchFamily="18" charset="0"/>
                <a:cs typeface="Times New Roman" pitchFamily="18" charset="0"/>
              </a:rPr>
              <a:t>: HS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quyết</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HS </a:t>
            </a:r>
            <a:r>
              <a:rPr lang="en-US" sz="2000" dirty="0" err="1" smtClean="0">
                <a:latin typeface="Times New Roman" pitchFamily="18" charset="0"/>
                <a:cs typeface="Times New Roman" pitchFamily="18" charset="0"/>
              </a:rPr>
              <a:t>đưa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GV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HS:</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chẳng</a:t>
            </a:r>
            <a:r>
              <a:rPr lang="en-US" sz="2000" dirty="0" smtClean="0">
                <a:latin typeface="Times New Roman" pitchFamily="18" charset="0"/>
                <a:cs typeface="Times New Roman" pitchFamily="18" charset="0"/>
              </a:rPr>
              <a:t> may </a:t>
            </a:r>
            <a:r>
              <a:rPr lang="en-US" sz="2000" dirty="0" err="1" smtClean="0">
                <a:latin typeface="Times New Roman" pitchFamily="18" charset="0"/>
                <a:cs typeface="Times New Roman" pitchFamily="18" charset="0"/>
              </a:rPr>
              <a:t>rơi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tĩnh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bi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4"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ÔN TẬP VĂN BẢN AI ƠI MÙNG 9 THÁNG 4</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533400"/>
            <a:ext cx="8991600" cy="664797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 TÌM HIỂU CHUNG</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Theo Báo điện tử Hà Nội mới, ngày 07/4/2004</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Phương thức biểu đạt: Thuyết minh</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Bố</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cục</a:t>
            </a:r>
            <a:r>
              <a:rPr lang="en-US" sz="2400" b="1" dirty="0" smtClean="0">
                <a:latin typeface="Times New Roman" pitchFamily="18" charset="0"/>
                <a:cs typeface="Times New Roman" pitchFamily="18" charset="0"/>
              </a:rPr>
              <a:t>: </a:t>
            </a:r>
            <a:r>
              <a:rPr lang="pt-BR" sz="2400" dirty="0" smtClean="0">
                <a:latin typeface="Times New Roman" pitchFamily="18" charset="0"/>
                <a:cs typeface="Times New Roman" pitchFamily="18" charset="0"/>
              </a:rPr>
              <a:t>3 phần:</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Phần 1: Từ đầu đến </a:t>
            </a:r>
            <a:r>
              <a:rPr lang="pt-BR" sz="2400" i="1" dirty="0" smtClean="0">
                <a:latin typeface="Times New Roman" pitchFamily="18" charset="0"/>
                <a:cs typeface="Times New Roman" pitchFamily="18" charset="0"/>
              </a:rPr>
              <a:t>“đồng bằng Bắc Bộ”:</a:t>
            </a:r>
            <a:r>
              <a:rPr lang="pt-BR" sz="2400" dirty="0" smtClean="0">
                <a:latin typeface="Times New Roman" pitchFamily="18" charset="0"/>
                <a:cs typeface="Times New Roman" pitchFamily="18" charset="0"/>
              </a:rPr>
              <a:t> Giới thiệu chung về lễ hội Gióng – một trong những lễ hội lớn nhất khu vực đồng bằng Bắc Bộ. </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Phần 2: Tiếp theo đến </a:t>
            </a:r>
            <a:r>
              <a:rPr lang="pt-BR" sz="2400" i="1" dirty="0" smtClean="0">
                <a:latin typeface="Times New Roman" pitchFamily="18" charset="0"/>
                <a:cs typeface="Times New Roman" pitchFamily="18" charset="0"/>
              </a:rPr>
              <a:t>“với trời đất”:</a:t>
            </a:r>
            <a:r>
              <a:rPr lang="pt-BR" sz="2400" dirty="0" smtClean="0">
                <a:latin typeface="Times New Roman" pitchFamily="18" charset="0"/>
                <a:cs typeface="Times New Roman" pitchFamily="18" charset="0"/>
              </a:rPr>
              <a:t>Tiến trình diễn ra hội Gióng. </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Phần 3: Đoạn còn lại: Ý nghĩa, giá trị của hội Gióng. </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II. ĐỊNH HƯỚNG PHÂN TÍCH VĂN BẢN</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Giới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thiệu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thờ</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Thánh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Gióng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tích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Gióng</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Gióng</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khu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Vườn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giẫm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500"/>
                                        <p:tgtEl>
                                          <p:spTgt spid="6">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box(in)">
                                      <p:cBhvr>
                                        <p:cTn id="20" dur="500"/>
                                        <p:tgtEl>
                                          <p:spTgt spid="6">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box(in)">
                                      <p:cBhvr>
                                        <p:cTn id="23" dur="500"/>
                                        <p:tgtEl>
                                          <p:spTgt spid="6">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box(in)">
                                      <p:cBhvr>
                                        <p:cTn id="26" dur="500"/>
                                        <p:tgtEl>
                                          <p:spTgt spid="6">
                                            <p:txEl>
                                              <p:pRg st="3" end="3"/>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Effect transition="in" filter="box(in)">
                                      <p:cBhvr>
                                        <p:cTn id="29" dur="500"/>
                                        <p:tgtEl>
                                          <p:spTgt spid="6">
                                            <p:txEl>
                                              <p:pRg st="4" end="4"/>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Effect transition="in" filter="box(in)">
                                      <p:cBhvr>
                                        <p:cTn id="35" dur="500"/>
                                        <p:tgtEl>
                                          <p:spTgt spid="6">
                                            <p:txEl>
                                              <p:pRg st="6" end="6"/>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6">
                                            <p:txEl>
                                              <p:pRg st="7" end="7"/>
                                            </p:txEl>
                                          </p:spTgt>
                                        </p:tgtEl>
                                        <p:attrNameLst>
                                          <p:attrName>style.visibility</p:attrName>
                                        </p:attrNameLst>
                                      </p:cBhvr>
                                      <p:to>
                                        <p:strVal val="visible"/>
                                      </p:to>
                                    </p:set>
                                    <p:animEffect transition="in" filter="box(in)">
                                      <p:cBhvr>
                                        <p:cTn id="38" dur="500"/>
                                        <p:tgtEl>
                                          <p:spTgt spid="6">
                                            <p:txEl>
                                              <p:pRg st="7" end="7"/>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6">
                                            <p:txEl>
                                              <p:pRg st="8" end="8"/>
                                            </p:txEl>
                                          </p:spTgt>
                                        </p:tgtEl>
                                        <p:attrNameLst>
                                          <p:attrName>style.visibility</p:attrName>
                                        </p:attrNameLst>
                                      </p:cBhvr>
                                      <p:to>
                                        <p:strVal val="visible"/>
                                      </p:to>
                                    </p:set>
                                    <p:animEffect transition="in" filter="box(in)">
                                      <p:cBhvr>
                                        <p:cTn id="41" dur="500"/>
                                        <p:tgtEl>
                                          <p:spTgt spid="6">
                                            <p:txEl>
                                              <p:pRg st="8" end="8"/>
                                            </p:txEl>
                                          </p:spTgt>
                                        </p:tgtEl>
                                      </p:cBhvr>
                                    </p:animEffect>
                                  </p:childTnLst>
                                </p:cTn>
                              </p:par>
                              <p:par>
                                <p:cTn id="42" presetID="4" presetClass="entr" presetSubtype="16" fill="hold" nodeType="withEffect">
                                  <p:stCondLst>
                                    <p:cond delay="0"/>
                                  </p:stCondLst>
                                  <p:childTnLst>
                                    <p:set>
                                      <p:cBhvr>
                                        <p:cTn id="43" dur="1" fill="hold">
                                          <p:stCondLst>
                                            <p:cond delay="0"/>
                                          </p:stCondLst>
                                        </p:cTn>
                                        <p:tgtEl>
                                          <p:spTgt spid="6">
                                            <p:txEl>
                                              <p:pRg st="9" end="9"/>
                                            </p:txEl>
                                          </p:spTgt>
                                        </p:tgtEl>
                                        <p:attrNameLst>
                                          <p:attrName>style.visibility</p:attrName>
                                        </p:attrNameLst>
                                      </p:cBhvr>
                                      <p:to>
                                        <p:strVal val="visible"/>
                                      </p:to>
                                    </p:set>
                                    <p:animEffect transition="in" filter="box(in)">
                                      <p:cBhvr>
                                        <p:cTn id="44" dur="500"/>
                                        <p:tgtEl>
                                          <p:spTgt spid="6">
                                            <p:txEl>
                                              <p:pRg st="9" end="9"/>
                                            </p:txEl>
                                          </p:spTgt>
                                        </p:tgtEl>
                                      </p:cBhvr>
                                    </p:animEffect>
                                  </p:childTnLst>
                                </p:cTn>
                              </p:par>
                              <p:par>
                                <p:cTn id="45" presetID="4" presetClass="entr" presetSubtype="16" fill="hold" nodeType="with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Effect transition="in" filter="box(in)">
                                      <p:cBhvr>
                                        <p:cTn id="47" dur="500"/>
                                        <p:tgtEl>
                                          <p:spTgt spid="6">
                                            <p:txEl>
                                              <p:pRg st="10" end="10"/>
                                            </p:txEl>
                                          </p:spTgt>
                                        </p:tgtEl>
                                      </p:cBhvr>
                                    </p:animEffect>
                                  </p:childTnLst>
                                </p:cTn>
                              </p:par>
                              <p:par>
                                <p:cTn id="48" presetID="4" presetClass="entr" presetSubtype="16" fill="hold" nodeType="withEffect">
                                  <p:stCondLst>
                                    <p:cond delay="0"/>
                                  </p:stCondLst>
                                  <p:childTnLst>
                                    <p:set>
                                      <p:cBhvr>
                                        <p:cTn id="49" dur="1" fill="hold">
                                          <p:stCondLst>
                                            <p:cond delay="0"/>
                                          </p:stCondLst>
                                        </p:cTn>
                                        <p:tgtEl>
                                          <p:spTgt spid="6">
                                            <p:txEl>
                                              <p:pRg st="11" end="11"/>
                                            </p:txEl>
                                          </p:spTgt>
                                        </p:tgtEl>
                                        <p:attrNameLst>
                                          <p:attrName>style.visibility</p:attrName>
                                        </p:attrNameLst>
                                      </p:cBhvr>
                                      <p:to>
                                        <p:strVal val="visible"/>
                                      </p:to>
                                    </p:set>
                                    <p:animEffect transition="in" filter="box(in)">
                                      <p:cBhvr>
                                        <p:cTn id="50" dur="500"/>
                                        <p:tgtEl>
                                          <p:spTgt spid="6">
                                            <p:txEl>
                                              <p:pRg st="11" end="11"/>
                                            </p:txEl>
                                          </p:spTgt>
                                        </p:tgtEl>
                                      </p:cBhvr>
                                    </p:animEffect>
                                  </p:childTnLst>
                                </p:cTn>
                              </p:par>
                              <p:par>
                                <p:cTn id="51" presetID="4" presetClass="entr" presetSubtype="16" fill="hold" nodeType="withEffect">
                                  <p:stCondLst>
                                    <p:cond delay="0"/>
                                  </p:stCondLst>
                                  <p:childTnLst>
                                    <p:set>
                                      <p:cBhvr>
                                        <p:cTn id="52" dur="1" fill="hold">
                                          <p:stCondLst>
                                            <p:cond delay="0"/>
                                          </p:stCondLst>
                                        </p:cTn>
                                        <p:tgtEl>
                                          <p:spTgt spid="6">
                                            <p:txEl>
                                              <p:pRg st="12" end="12"/>
                                            </p:txEl>
                                          </p:spTgt>
                                        </p:tgtEl>
                                        <p:attrNameLst>
                                          <p:attrName>style.visibility</p:attrName>
                                        </p:attrNameLst>
                                      </p:cBhvr>
                                      <p:to>
                                        <p:strVal val="visible"/>
                                      </p:to>
                                    </p:set>
                                    <p:animEffect transition="in" filter="box(in)">
                                      <p:cBhvr>
                                        <p:cTn id="53"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ÔN TẬP VĂN BẢN AI ƠI MÙNG 9 THÁNG 4</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7" name="TextBox 6"/>
          <p:cNvSpPr txBox="1"/>
          <p:nvPr/>
        </p:nvSpPr>
        <p:spPr>
          <a:xfrm>
            <a:off x="0" y="457200"/>
            <a:ext cx="9144000" cy="6217087"/>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Miếu</a:t>
            </a:r>
            <a:r>
              <a:rPr lang="en-US" sz="2000" dirty="0" smtClean="0">
                <a:latin typeface="Times New Roman" pitchFamily="18" charset="0"/>
                <a:cs typeface="Times New Roman" pitchFamily="18" charset="0"/>
              </a:rPr>
              <a:t> Ban - </a:t>
            </a:r>
            <a:r>
              <a:rPr lang="en-US" sz="2000" dirty="0" err="1" smtClean="0">
                <a:latin typeface="Times New Roman" pitchFamily="18" charset="0"/>
                <a:cs typeface="Times New Roman" pitchFamily="18" charset="0"/>
              </a:rPr>
              <a:t>thôn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Dực</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Nòn</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1 </a:t>
            </a:r>
            <a:r>
              <a:rPr lang="en-US" sz="2000" dirty="0" err="1" smtClean="0">
                <a:latin typeface="Times New Roman" pitchFamily="18" charset="0"/>
                <a:cs typeface="Times New Roman" pitchFamily="18" charset="0"/>
              </a:rPr>
              <a:t>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bể</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tắm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liềm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Mẫu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Gióng</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xây</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ngoài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đê</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Thượng</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Thánh</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xây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Thánh</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Thánh</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2 </a:t>
            </a:r>
            <a:r>
              <a:rPr lang="en-US" sz="2000" dirty="0" err="1" smtClean="0">
                <a:latin typeface="Times New Roman" pitchFamily="18" charset="0"/>
                <a:cs typeface="Times New Roman" pitchFamily="18" charset="0"/>
              </a:rPr>
              <a:t>phỗng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4 </a:t>
            </a:r>
            <a:r>
              <a:rPr lang="en-US" sz="2000" dirty="0" err="1" smtClean="0">
                <a:latin typeface="Times New Roman" pitchFamily="18" charset="0"/>
                <a:cs typeface="Times New Roman" pitchFamily="18" charset="0"/>
              </a:rPr>
              <a:t>viên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cận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Lưu</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dông</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2. </a:t>
            </a:r>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hoạt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động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chính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Hội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Gióng</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 </a:t>
            </a:r>
            <a:r>
              <a:rPr lang="en-US" sz="2000" dirty="0" err="1" smtClean="0">
                <a:latin typeface="Times New Roman" pitchFamily="18" charset="0"/>
                <a:cs typeface="Times New Roman" pitchFamily="18" charset="0"/>
              </a:rPr>
              <a:t>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đền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Thượng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ca.</a:t>
            </a:r>
          </a:p>
          <a:p>
            <a:pPr algn="just"/>
            <a:r>
              <a:rPr lang="en-US" sz="2000" dirty="0" smtClean="0">
                <a:latin typeface="Times New Roman" pitchFamily="18" charset="0"/>
                <a:cs typeface="Times New Roman" pitchFamily="18" charset="0"/>
              </a:rPr>
              <a:t>b.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trận</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phỏng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giặc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+ 28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9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12 </a:t>
            </a:r>
            <a:r>
              <a:rPr lang="en-US" sz="2000" dirty="0" err="1" smtClean="0">
                <a:latin typeface="Times New Roman" pitchFamily="18" charset="0"/>
                <a:cs typeface="Times New Roman" pitchFamily="18" charset="0"/>
              </a:rPr>
              <a:t>tuổi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trưng</a:t>
            </a:r>
            <a:r>
              <a:rPr lang="en-US" sz="2000" dirty="0" smtClean="0">
                <a:latin typeface="Times New Roman" pitchFamily="18" charset="0"/>
                <a:cs typeface="Times New Roman" pitchFamily="18" charset="0"/>
              </a:rPr>
              <a:t> 28 </a:t>
            </a:r>
            <a:r>
              <a:rPr lang="en-US" sz="2000" dirty="0" err="1" smtClean="0">
                <a:latin typeface="Times New Roman" pitchFamily="18" charset="0"/>
                <a:cs typeface="Times New Roman" pitchFamily="18" charset="0"/>
              </a:rPr>
              <a:t>đạo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thù</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+ 80 </a:t>
            </a:r>
            <a:r>
              <a:rPr lang="en-US" sz="2000" dirty="0" err="1" smtClean="0">
                <a:latin typeface="Times New Roman" pitchFamily="18" charset="0"/>
                <a:cs typeface="Times New Roman" pitchFamily="18" charset="0"/>
              </a:rPr>
              <a:t>phù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roi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ÔN TẬP VĂN BẢN AI ƠI MÙNG 9 THÁNG 4</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6" name="TextBox 5"/>
          <p:cNvSpPr txBox="1"/>
          <p:nvPr/>
        </p:nvSpPr>
        <p:spPr>
          <a:xfrm>
            <a:off x="0" y="609600"/>
            <a:ext cx="9144000" cy="6278642"/>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Theo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giặc</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3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lĩnh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xướng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say </a:t>
            </a:r>
            <a:r>
              <a:rPr lang="en-US" sz="2400" dirty="0" err="1" smtClean="0">
                <a:latin typeface="Times New Roman" pitchFamily="18" charset="0"/>
                <a:cs typeface="Times New Roman" pitchFamily="18" charset="0"/>
              </a:rPr>
              <a:t>sưa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rằng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may </a:t>
            </a:r>
            <a:r>
              <a:rPr lang="en-US" sz="2400" dirty="0" err="1" smtClean="0">
                <a:latin typeface="Times New Roman" pitchFamily="18" charset="0"/>
                <a:cs typeface="Times New Roman" pitchFamily="18" charset="0"/>
              </a:rPr>
              <a:t>mắn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3. Ý </a:t>
            </a:r>
            <a:r>
              <a:rPr lang="en-US" sz="2400" b="1" dirty="0" err="1" smtClean="0">
                <a:latin typeface="Times New Roman" pitchFamily="18" charset="0"/>
                <a:cs typeface="Times New Roman" pitchFamily="18" charset="0"/>
              </a:rPr>
              <a:t>nghĩa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hội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Gióng</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chiều</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a:t>
            </a:r>
          </a:p>
          <a:p>
            <a:pPr algn="just"/>
            <a:r>
              <a:rPr lang="vi-VN" sz="2400" b="1" dirty="0" smtClean="0">
                <a:latin typeface="Times New Roman" pitchFamily="18" charset="0"/>
                <a:cs typeface="Times New Roman" pitchFamily="18" charset="0"/>
              </a:rPr>
              <a:t>c. Ý nghĩa:</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Lễ hội Gióng là một di sản vô giá của văn hóa dân tộc, giúp chúng ta có thể cảm nhận được mối quan hệ giữa cá nhân và cộng đồng, thực tại và hư vô, linh thiêng và trần thế...</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Cần được bảo tồn, gìn giữ và phát huy.</a:t>
            </a: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ÔN TẬP VĂN BẢN AI ƠI MÙNG 9 THÁNG 4</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7" name="TextBox 6"/>
          <p:cNvSpPr txBox="1"/>
          <p:nvPr/>
        </p:nvSpPr>
        <p:spPr>
          <a:xfrm>
            <a:off x="0" y="457200"/>
            <a:ext cx="9144000" cy="5693866"/>
          </a:xfrm>
          <a:prstGeom prst="rect">
            <a:avLst/>
          </a:prstGeom>
          <a:noFill/>
        </p:spPr>
        <p:txBody>
          <a:bodyPr wrap="square" rtlCol="0">
            <a:spAutoFit/>
          </a:bodyPr>
          <a:lstStyle/>
          <a:p>
            <a:pPr algn="just"/>
            <a:r>
              <a:rPr lang="vi-VN" sz="2800" b="1" dirty="0" smtClean="0">
                <a:latin typeface="Times New Roman" pitchFamily="18" charset="0"/>
                <a:cs typeface="Times New Roman" pitchFamily="18" charset="0"/>
              </a:rPr>
              <a:t>4. Đánh giá khái quát</a:t>
            </a:r>
            <a:endParaRPr lang="en-US" sz="2800" dirty="0" smtClean="0">
              <a:latin typeface="Times New Roman" pitchFamily="18" charset="0"/>
              <a:cs typeface="Times New Roman" pitchFamily="18" charset="0"/>
            </a:endParaRPr>
          </a:p>
          <a:p>
            <a:pPr algn="just"/>
            <a:r>
              <a:rPr lang="vi-VN" sz="2800" b="1" dirty="0" smtClean="0">
                <a:latin typeface="Times New Roman" pitchFamily="18" charset="0"/>
                <a:cs typeface="Times New Roman" pitchFamily="18" charset="0"/>
              </a:rPr>
              <a:t>a. Nghệ thuật:</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Bài văn thuyết minh một sự kiện ngắn gọn, theo trình tự thời gian.</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 Ngôn ngữ giản dị, rõ ràng, có hàm lượng thông tin cao</a:t>
            </a:r>
            <a:endParaRPr lang="en-US" sz="2800" dirty="0" smtClean="0">
              <a:latin typeface="Times New Roman" pitchFamily="18" charset="0"/>
              <a:cs typeface="Times New Roman" pitchFamily="18" charset="0"/>
            </a:endParaRPr>
          </a:p>
          <a:p>
            <a:pPr algn="just"/>
            <a:r>
              <a:rPr lang="vi-VN" sz="2800" b="1" dirty="0" smtClean="0">
                <a:latin typeface="Times New Roman" pitchFamily="18" charset="0"/>
                <a:cs typeface="Times New Roman" pitchFamily="18" charset="0"/>
              </a:rPr>
              <a:t>b. Nội dung, ý nghĩa:</a:t>
            </a:r>
            <a:endParaRPr lang="en-US" sz="2800" dirty="0" smtClean="0">
              <a:latin typeface="Times New Roman" pitchFamily="18" charset="0"/>
              <a:cs typeface="Times New Roman" pitchFamily="18" charset="0"/>
            </a:endParaRPr>
          </a:p>
          <a:p>
            <a:pPr algn="just"/>
            <a:r>
              <a:rPr lang="nl-NL" sz="2800" dirty="0" smtClean="0">
                <a:latin typeface="Times New Roman" pitchFamily="18" charset="0"/>
                <a:cs typeface="Times New Roman" pitchFamily="18" charset="0"/>
              </a:rPr>
              <a:t>- Lễ hội Gióng mang đậm bản sắc văn hóa dân tộc, là di sản tinh thần vô giá của dân tộc cần được bảo tồn, giữ gìn và phát huy.</a:t>
            </a:r>
            <a:endParaRPr lang="en-US" sz="2800" dirty="0" smtClean="0">
              <a:latin typeface="Times New Roman" pitchFamily="18" charset="0"/>
              <a:cs typeface="Times New Roman" pitchFamily="18" charset="0"/>
            </a:endParaRPr>
          </a:p>
          <a:p>
            <a:pPr algn="just"/>
            <a:r>
              <a:rPr lang="nl-NL" sz="2800" dirty="0" smtClean="0">
                <a:latin typeface="Times New Roman" pitchFamily="18" charset="0"/>
                <a:cs typeface="Times New Roman" pitchFamily="18" charset="0"/>
              </a:rPr>
              <a:t>- Lễ hội là biểu tượng cho ý chí chống giặc ngoại xâm, cho bản chất kiên cường bất khuất, khát vọng hòa bình của dân tộc, gợi nhắc truyền thống lịch sử oai hùng của cha ông.</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5: </a:t>
            </a:r>
            <a:r>
              <a:rPr lang="vi-VN" sz="2000" b="1" dirty="0" smtClean="0">
                <a:solidFill>
                  <a:srgbClr val="FF0000"/>
                </a:solidFill>
                <a:latin typeface="Times New Roman" pitchFamily="18" charset="0"/>
                <a:cs typeface="Times New Roman" pitchFamily="18" charset="0"/>
              </a:rPr>
              <a:t>ÔN TẬP VĂN BẢN: CÔ TÔ</a:t>
            </a:r>
            <a:endParaRPr lang="en-US" sz="2000" dirty="0" smtClean="0">
              <a:solidFill>
                <a:srgbClr val="FF0000"/>
              </a:solidFill>
              <a:latin typeface="Times New Roman" pitchFamily="18" charset="0"/>
              <a:cs typeface="Times New Roman" pitchFamily="18" charset="0"/>
            </a:endParaRPr>
          </a:p>
          <a:p>
            <a:pPr algn="ctr"/>
            <a:r>
              <a:rPr lang="en-US" sz="2000" i="1" dirty="0" smtClean="0">
                <a:solidFill>
                  <a:srgbClr val="FF0000"/>
                </a:solidFill>
                <a:latin typeface="Times New Roman" pitchFamily="18" charset="0"/>
                <a:cs typeface="Times New Roman" pitchFamily="18" charset="0"/>
              </a:rPr>
              <a:t>				</a:t>
            </a:r>
            <a:r>
              <a:rPr lang="vi-VN" sz="2000" i="1" dirty="0" smtClean="0">
                <a:solidFill>
                  <a:srgbClr val="FF0000"/>
                </a:solidFill>
                <a:latin typeface="Times New Roman" pitchFamily="18" charset="0"/>
                <a:cs typeface="Times New Roman" pitchFamily="18" charset="0"/>
              </a:rPr>
              <a:t>(Nguyễn Tuân)</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3" name="TextBox 2"/>
          <p:cNvSpPr txBox="1"/>
          <p:nvPr/>
        </p:nvSpPr>
        <p:spPr>
          <a:xfrm>
            <a:off x="0" y="685800"/>
            <a:ext cx="9144000" cy="5632311"/>
          </a:xfrm>
          <a:prstGeom prst="rect">
            <a:avLst/>
          </a:prstGeom>
          <a:noFill/>
        </p:spPr>
        <p:txBody>
          <a:bodyPr wrap="square" rtlCol="0">
            <a:spAutoFit/>
          </a:bodyPr>
          <a:lstStyle/>
          <a:p>
            <a:pPr algn="ctr"/>
            <a:r>
              <a:rPr lang="pt-BR" b="1" dirty="0" smtClean="0">
                <a:latin typeface="Times New Roman" pitchFamily="18" charset="0"/>
                <a:cs typeface="Times New Roman" pitchFamily="18" charset="0"/>
              </a:rPr>
              <a:t>PHIẾU HỌC TẬP SỐ 4</a:t>
            </a:r>
            <a:endParaRPr lang="en-US" dirty="0" smtClean="0">
              <a:latin typeface="Times New Roman" pitchFamily="18" charset="0"/>
              <a:cs typeface="Times New Roman" pitchFamily="18" charset="0"/>
            </a:endParaRPr>
          </a:p>
          <a:p>
            <a:pPr algn="just"/>
            <a:r>
              <a:rPr lang="pt-BR" b="1" dirty="0" smtClean="0">
                <a:latin typeface="Times New Roman" pitchFamily="18" charset="0"/>
                <a:cs typeface="Times New Roman" pitchFamily="18" charset="0"/>
              </a:rPr>
              <a:t>Đọc đoạn trích sau và trả lời câu hỏi:</a:t>
            </a:r>
            <a:endParaRPr lang="en-US" dirty="0" smtClean="0">
              <a:latin typeface="Times New Roman" pitchFamily="18" charset="0"/>
              <a:cs typeface="Times New Roman" pitchFamily="18" charset="0"/>
            </a:endParaRPr>
          </a:p>
          <a:p>
            <a:pPr algn="just"/>
            <a:r>
              <a:rPr lang="pt-BR" i="1" dirty="0" smtClean="0">
                <a:latin typeface="Times New Roman" pitchFamily="18" charset="0"/>
                <a:cs typeface="Times New Roman" pitchFamily="18" charset="0"/>
              </a:rPr>
              <a:t>“Nói đến Đồng Tháp Mười là phải nói đến lũ. Lũ chính là nguồn sống của cả cư dân miệt sông nước này. Nó mang phù sa mùa màng về, mang tôm cá về, làm nên một nền văn hóa đồng bằng. Năm ngoái chúng tôi lại xuống Long An, giữa mùa lũ mà đồng nứt nẻ, dân ngơ ngác hoang mang đợi lũ. Bởi nếu không có lũ, nước kiệt đi thì toàn bộ vùng này thiếu nước ngọt nghiêm trọng, phèn nổi lên rất nhiều và đậm, nước chỉ còn đọng ở các lung, trấp, đìa, bàu... không dùng được, cây cỏ khô rụi, di  chuyển chủ yếu là đi bộ hoặc xe trâu, toàn bộ đời sống sẽ ngưng trệ. Lũ tồn tại song song với người miền Tây như con lộ nào cũng song song một con kinh bên cạnh, làm nên một đặc trưng đồng bằng Nam Bộ. Người ta đào kênh (kinh) để thông thương, để lấy nước, chỉ huy nước, lấy đất ấy đắp đường (lộ), cứ chằng chịt như thế, những con kinh huyết mạch nối những cù lao, những giồng... thành một đồng bằng rộng lớn và đầy bản sắc.</a:t>
            </a:r>
            <a:endParaRPr lang="en-US" dirty="0" smtClean="0">
              <a:latin typeface="Times New Roman" pitchFamily="18" charset="0"/>
              <a:cs typeface="Times New Roman" pitchFamily="18" charset="0"/>
            </a:endParaRPr>
          </a:p>
          <a:p>
            <a:pPr algn="just"/>
            <a:r>
              <a:rPr lang="pt-BR" i="1" dirty="0" smtClean="0">
                <a:latin typeface="Times New Roman" pitchFamily="18" charset="0"/>
                <a:cs typeface="Times New Roman" pitchFamily="18" charset="0"/>
              </a:rPr>
              <a:t>                                                  (Đồng Tháp Mưởi mùa nước nổi – Văn Công Hùng)</a:t>
            </a:r>
            <a:endParaRPr lang="en-US" dirty="0" smtClean="0">
              <a:latin typeface="Times New Roman" pitchFamily="18" charset="0"/>
              <a:cs typeface="Times New Roman" pitchFamily="18" charset="0"/>
            </a:endParaRPr>
          </a:p>
          <a:p>
            <a:r>
              <a:rPr lang="pt-BR" b="1" dirty="0" smtClean="0">
                <a:latin typeface="Times New Roman" pitchFamily="18" charset="0"/>
                <a:cs typeface="Times New Roman" pitchFamily="18" charset="0"/>
              </a:rPr>
              <a:t>Câu 1</a:t>
            </a:r>
            <a:r>
              <a:rPr lang="pt-BR" dirty="0" smtClean="0">
                <a:latin typeface="Times New Roman" pitchFamily="18" charset="0"/>
                <a:cs typeface="Times New Roman" pitchFamily="18" charset="0"/>
              </a:rPr>
              <a:t>. Xác định thể loại và ngôi kể của  đoạn trích trên.</a:t>
            </a:r>
            <a:endParaRPr lang="en-US" dirty="0" smtClean="0">
              <a:latin typeface="Times New Roman" pitchFamily="18" charset="0"/>
              <a:cs typeface="Times New Roman" pitchFamily="18" charset="0"/>
            </a:endParaRPr>
          </a:p>
          <a:p>
            <a:r>
              <a:rPr lang="pt-BR" b="1" dirty="0" smtClean="0">
                <a:latin typeface="Times New Roman" pitchFamily="18" charset="0"/>
                <a:cs typeface="Times New Roman" pitchFamily="18" charset="0"/>
              </a:rPr>
              <a:t>Câu 2. </a:t>
            </a:r>
            <a:r>
              <a:rPr lang="pt-BR" dirty="0" smtClean="0">
                <a:latin typeface="Times New Roman" pitchFamily="18" charset="0"/>
                <a:cs typeface="Times New Roman" pitchFamily="18" charset="0"/>
              </a:rPr>
              <a:t>Theo đoạn trích, lũ có vai trò như thế nào đối với Đồng Tháp?</a:t>
            </a:r>
            <a:br>
              <a:rPr lang="pt-BR" dirty="0" smtClean="0">
                <a:latin typeface="Times New Roman" pitchFamily="18" charset="0"/>
                <a:cs typeface="Times New Roman" pitchFamily="18" charset="0"/>
              </a:rPr>
            </a:br>
            <a:r>
              <a:rPr lang="pt-BR" b="1" dirty="0" smtClean="0">
                <a:latin typeface="Times New Roman" pitchFamily="18" charset="0"/>
                <a:cs typeface="Times New Roman" pitchFamily="18" charset="0"/>
              </a:rPr>
              <a:t>Câu 3</a:t>
            </a:r>
            <a:r>
              <a:rPr lang="pt-BR" dirty="0" smtClean="0">
                <a:latin typeface="Times New Roman" pitchFamily="18" charset="0"/>
                <a:cs typeface="Times New Roman" pitchFamily="18" charset="0"/>
              </a:rPr>
              <a:t>. Đoạn trích trên giúp em hiểu gì về vẻ đẹp của thiên nhiên và cảnh quan Đồng Tháp Mười? </a:t>
            </a:r>
            <a:endParaRPr lang="en-US" dirty="0" smtClean="0">
              <a:latin typeface="Times New Roman" pitchFamily="18" charset="0"/>
              <a:cs typeface="Times New Roman" pitchFamily="18" charset="0"/>
            </a:endParaRPr>
          </a:p>
          <a:p>
            <a:r>
              <a:rPr lang="pt-BR" b="1" dirty="0" smtClean="0">
                <a:latin typeface="Times New Roman" pitchFamily="18" charset="0"/>
                <a:cs typeface="Times New Roman" pitchFamily="18" charset="0"/>
              </a:rPr>
              <a:t>Câu 4</a:t>
            </a:r>
            <a:r>
              <a:rPr lang="pt-BR" dirty="0" smtClean="0">
                <a:latin typeface="Times New Roman" pitchFamily="18" charset="0"/>
                <a:cs typeface="Times New Roman" pitchFamily="18" charset="0"/>
              </a:rPr>
              <a:t>. Theo em, cần phải làm gì để bảo vệ sự đa dạng của thiên nhiên ở miền Tây? (Kể ra ít nhất 02 việc làm)</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ÔN TẬP VĂN BẢN AI ƠI MÙNG 9 THÁNG 4</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7" name="TextBox 6"/>
          <p:cNvSpPr txBox="1"/>
          <p:nvPr/>
        </p:nvSpPr>
        <p:spPr>
          <a:xfrm>
            <a:off x="0" y="457200"/>
            <a:ext cx="9144000" cy="6370975"/>
          </a:xfrm>
          <a:prstGeom prst="rect">
            <a:avLst/>
          </a:prstGeom>
          <a:noFill/>
        </p:spPr>
        <p:txBody>
          <a:bodyPr wrap="square" rtlCol="0">
            <a:spAutoFit/>
          </a:bodyPr>
          <a:lstStyle/>
          <a:p>
            <a:pPr algn="ctr"/>
            <a:r>
              <a:rPr lang="nl-NL" sz="2000" b="1" dirty="0" smtClean="0">
                <a:latin typeface="Times New Roman" pitchFamily="18" charset="0"/>
                <a:cs typeface="Times New Roman" pitchFamily="18" charset="0"/>
              </a:rPr>
              <a:t>PHIẾU HỌC TẬP SỐ 1</a:t>
            </a:r>
            <a:endParaRPr lang="en-US" sz="2000" dirty="0" smtClean="0">
              <a:latin typeface="Times New Roman" pitchFamily="18" charset="0"/>
              <a:cs typeface="Times New Roman" pitchFamily="18" charset="0"/>
            </a:endParaRPr>
          </a:p>
          <a:p>
            <a:pPr algn="just"/>
            <a:r>
              <a:rPr lang="nl-NL" sz="2000" b="1" dirty="0" smtClean="0">
                <a:latin typeface="Times New Roman" pitchFamily="18" charset="0"/>
                <a:cs typeface="Times New Roman" pitchFamily="18" charset="0"/>
              </a:rPr>
              <a:t>Đọc đoạn văn sau và trả lời câu hỏi</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   (1)Từ xưa, người Kẻ Chợ có câu ngạn ngữ: “Nắng ông Từa, mưa ông Gióng”. Có nghĩa là cứ vào ngày hôị thánh Từa (tức Từ Đạo Hạnh) mồng 7 tháng 3 âm lịch thì thể nào cũng nắng to, còn vào hội thánh Gióng, mồng 9 tháng 4 âm lịch thì có mưa, vì bắt đầu mùa mưa dông. Lễ hội Thánh Gióng hay còn gọi là hội làng Phù Đổng là một trong những lễ hội lớn nhất ở khu vực đồng bằng Bắc Bộ.</a:t>
            </a:r>
            <a:endParaRPr lang="en-US" sz="2000"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 (2) Lễ hội Gióng diễn ra trên một khu vực rộng lớn xung quanh những vết tích còn lại của Thánh Gióng tại quê hương. Cố Viên, tức vườn cũ, nay ở giữa đồng thôn Đổng Viên, tương truyền là vườn cà của mẹ Gióng, tại đây bà đã dẫm phải vết chân ông Đổng, tảng đá có dấu chân thần cũng ở vườn này. Miếu Ban, thuộc thôn Phù Dực, tên cũ là rừng Trại Nòn, là nơi Thánh được sinh ra. Hiện tại sau toà miếu còn có một ao nhỏ, giữa ao có gò nổi, trên gò có một bể con bằng đá tượng trưng cho bồn tắm và một chiếc liềm bằng đá là dụng cụ cắt rốn người anh hùng. Đền Mẫu (còn gọi là đền Hạ), nơi thờ mẹ Gióng, xây ở ngoài đê. Đặc biệt, đền Thượng là nơi thờ phụng Thánh vốn được xây cất từ vị trí ngôi miếu tương truyền có từ thời Hùng Vương thứ sáu, trên nền nhà cũ của mẹ Thánh. Trong đền có tượng Thánh, sáu tượng quan văn, quan võ chầu hai bên cùng hai phỗng quỳ và bốn viên hầu cận. </a:t>
            </a:r>
            <a:endParaRPr lang="en-US" sz="2000" i="1" dirty="0" smtClean="0">
              <a:latin typeface="Times New Roman" pitchFamily="18" charset="0"/>
              <a:cs typeface="Times New Roman" pitchFamily="18" charset="0"/>
            </a:endParaRPr>
          </a:p>
          <a:p>
            <a:pPr algn="just"/>
            <a:r>
              <a:rPr lang="nl-NL" sz="2000" i="1" dirty="0" smtClean="0">
                <a:latin typeface="Times New Roman" pitchFamily="18" charset="0"/>
                <a:cs typeface="Times New Roman" pitchFamily="18" charset="0"/>
              </a:rPr>
              <a:t>					(Trích Ai ơi mồng 9 tháng 4, Anh Thư)</a:t>
            </a:r>
            <a:endParaRPr lang="en-US" sz="2000" dirty="0" smtClean="0">
              <a:latin typeface="Times New Roman" pitchFamily="18" charset="0"/>
              <a:cs typeface="Times New Roman" pitchFamily="18" charset="0"/>
            </a:endParaRPr>
          </a:p>
          <a:p>
            <a:pPr algn="just"/>
            <a:r>
              <a:rPr lang="nl-NL"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7"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ÔN TẬP VĂN BẢN AI ƠI MÙNG 9 THÁNG 4</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7" name="TextBox 6"/>
          <p:cNvSpPr txBox="1"/>
          <p:nvPr/>
        </p:nvSpPr>
        <p:spPr>
          <a:xfrm>
            <a:off x="0" y="457200"/>
            <a:ext cx="9144000" cy="4708981"/>
          </a:xfrm>
          <a:prstGeom prst="rect">
            <a:avLst/>
          </a:prstGeom>
          <a:noFill/>
        </p:spPr>
        <p:txBody>
          <a:bodyPr wrap="square" rtlCol="0">
            <a:spAutoFit/>
          </a:bodyPr>
          <a:lstStyle/>
          <a:p>
            <a:pPr algn="ctr"/>
            <a:r>
              <a:rPr lang="nl-NL" sz="2000" b="1" dirty="0" smtClean="0">
                <a:latin typeface="Times New Roman" pitchFamily="18" charset="0"/>
                <a:cs typeface="Times New Roman" pitchFamily="18" charset="0"/>
              </a:rPr>
              <a:t>PHIẾU HỌC TẬP SỐ 1</a:t>
            </a:r>
            <a:endParaRPr lang="en-US" sz="2000" dirty="0" smtClean="0">
              <a:latin typeface="Times New Roman" pitchFamily="18" charset="0"/>
              <a:cs typeface="Times New Roman" pitchFamily="18" charset="0"/>
            </a:endParaRPr>
          </a:p>
          <a:p>
            <a:pPr algn="just"/>
            <a:r>
              <a:rPr lang="nl-NL" sz="2800" b="1" dirty="0" smtClean="0">
                <a:latin typeface="Times New Roman" pitchFamily="18" charset="0"/>
                <a:cs typeface="Times New Roman" pitchFamily="18" charset="0"/>
              </a:rPr>
              <a:t>Câu 1:</a:t>
            </a:r>
            <a:r>
              <a:rPr lang="nl-NL" sz="2800" dirty="0" smtClean="0">
                <a:latin typeface="Times New Roman" pitchFamily="18" charset="0"/>
                <a:cs typeface="Times New Roman" pitchFamily="18" charset="0"/>
              </a:rPr>
              <a:t> Xác định phương thức biểu đạt chính của đoạn văn bản.</a:t>
            </a:r>
            <a:endParaRPr lang="en-US" sz="2800" dirty="0" smtClean="0">
              <a:latin typeface="Times New Roman" pitchFamily="18" charset="0"/>
              <a:cs typeface="Times New Roman" pitchFamily="18" charset="0"/>
            </a:endParaRPr>
          </a:p>
          <a:p>
            <a:pPr algn="just"/>
            <a:r>
              <a:rPr lang="nl-NL" sz="2800" b="1" dirty="0" smtClean="0">
                <a:latin typeface="Times New Roman" pitchFamily="18" charset="0"/>
                <a:cs typeface="Times New Roman" pitchFamily="18" charset="0"/>
              </a:rPr>
              <a:t>Câu 2:</a:t>
            </a:r>
            <a:r>
              <a:rPr lang="nl-NL" sz="2800" dirty="0" smtClean="0">
                <a:latin typeface="Times New Roman" pitchFamily="18" charset="0"/>
                <a:cs typeface="Times New Roman" pitchFamily="18" charset="0"/>
              </a:rPr>
              <a:t> Đoạn văn trên cung cấp thông tin về sự kiện gì, diễn ra ở đâu?</a:t>
            </a:r>
            <a:endParaRPr lang="en-US" sz="2800" dirty="0" smtClean="0">
              <a:latin typeface="Times New Roman" pitchFamily="18" charset="0"/>
              <a:cs typeface="Times New Roman" pitchFamily="18" charset="0"/>
            </a:endParaRPr>
          </a:p>
          <a:p>
            <a:pPr algn="just"/>
            <a:r>
              <a:rPr lang="nl-NL" sz="2800" b="1" dirty="0" smtClean="0">
                <a:latin typeface="Times New Roman" pitchFamily="18" charset="0"/>
                <a:cs typeface="Times New Roman" pitchFamily="18" charset="0"/>
              </a:rPr>
              <a:t>Câu 3</a:t>
            </a:r>
            <a:r>
              <a:rPr lang="nl-NL" sz="2800" dirty="0" smtClean="0">
                <a:latin typeface="Times New Roman" pitchFamily="18" charset="0"/>
                <a:cs typeface="Times New Roman" pitchFamily="18" charset="0"/>
              </a:rPr>
              <a:t>: Lễ hội Gióng được nhân dân tổ chức hàng năm có ý nghĩa gì?</a:t>
            </a:r>
            <a:endParaRPr lang="en-US" sz="2800" dirty="0" smtClean="0">
              <a:latin typeface="Times New Roman" pitchFamily="18" charset="0"/>
              <a:cs typeface="Times New Roman" pitchFamily="18" charset="0"/>
            </a:endParaRPr>
          </a:p>
          <a:p>
            <a:pPr algn="just"/>
            <a:r>
              <a:rPr lang="nl-NL" sz="2800" b="1" dirty="0" smtClean="0">
                <a:latin typeface="Times New Roman" pitchFamily="18" charset="0"/>
                <a:cs typeface="Times New Roman" pitchFamily="18" charset="0"/>
              </a:rPr>
              <a:t>Câu 4: </a:t>
            </a:r>
            <a:r>
              <a:rPr lang="nl-NL" sz="2800" dirty="0" smtClean="0">
                <a:latin typeface="Times New Roman" pitchFamily="18" charset="0"/>
                <a:cs typeface="Times New Roman" pitchFamily="18" charset="0"/>
              </a:rPr>
              <a:t>Tham gia lễ hội văn hóa là nét đẹp của người Việt. Theo em, mỗi chúng ta khi tham gia các lễ hội cần có ứng xử ( về thái độ, hành vi, lời nói...) như thế nào cho phù hợp?</a:t>
            </a:r>
            <a:endParaRPr lang="en-US" sz="2800" dirty="0" smtClean="0">
              <a:latin typeface="Times New Roman" pitchFamily="18" charset="0"/>
              <a:cs typeface="Times New Roman" pitchFamily="18" charset="0"/>
            </a:endParaRPr>
          </a:p>
          <a:p>
            <a:pPr algn="just"/>
            <a:r>
              <a:rPr lang="it-IT" sz="28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ox(in)">
                                      <p:cBhvr>
                                        <p:cTn id="17" dur="500"/>
                                        <p:tgtEl>
                                          <p:spTgt spid="7">
                                            <p:txEl>
                                              <p:pRg st="1" end="1"/>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box(in)">
                                      <p:cBhvr>
                                        <p:cTn id="20" dur="500"/>
                                        <p:tgtEl>
                                          <p:spTgt spid="7">
                                            <p:txEl>
                                              <p:pRg st="2" end="2"/>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box(in)">
                                      <p:cBhvr>
                                        <p:cTn id="23" dur="500"/>
                                        <p:tgtEl>
                                          <p:spTgt spid="7">
                                            <p:txEl>
                                              <p:pRg st="3" end="3"/>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7">
                                            <p:txEl>
                                              <p:pRg st="4" end="4"/>
                                            </p:txEl>
                                          </p:spTgt>
                                        </p:tgtEl>
                                        <p:attrNameLst>
                                          <p:attrName>style.visibility</p:attrName>
                                        </p:attrNameLst>
                                      </p:cBhvr>
                                      <p:to>
                                        <p:strVal val="visible"/>
                                      </p:to>
                                    </p:set>
                                    <p:animEffect transition="in" filter="box(in)">
                                      <p:cBhvr>
                                        <p:cTn id="26" dur="500"/>
                                        <p:tgtEl>
                                          <p:spTgt spid="7">
                                            <p:txEl>
                                              <p:pRg st="4" end="4"/>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animEffect transition="in" filter="box(in)">
                                      <p:cBhvr>
                                        <p:cTn id="29"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ÔN TẬP VĂN BẢN AI ƠI MÙNG 9 THÁNG 4</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7" name="TextBox 6"/>
          <p:cNvSpPr txBox="1"/>
          <p:nvPr/>
        </p:nvSpPr>
        <p:spPr>
          <a:xfrm>
            <a:off x="0" y="457200"/>
            <a:ext cx="9144000" cy="4524315"/>
          </a:xfrm>
          <a:prstGeom prst="rect">
            <a:avLst/>
          </a:prstGeom>
          <a:noFill/>
        </p:spPr>
        <p:txBody>
          <a:bodyPr wrap="square" rtlCol="0">
            <a:spAutoFit/>
          </a:bodyPr>
          <a:lstStyle/>
          <a:p>
            <a:pPr algn="ctr"/>
            <a:r>
              <a:rPr lang="it-IT" sz="2400" b="1" dirty="0" smtClean="0">
                <a:latin typeface="Times New Roman" pitchFamily="18" charset="0"/>
                <a:cs typeface="Times New Roman" pitchFamily="18" charset="0"/>
              </a:rPr>
              <a:t>Gợi ý câu trả lời:</a:t>
            </a:r>
            <a:endParaRPr lang="en-US" sz="2400" dirty="0" smtClean="0">
              <a:latin typeface="Times New Roman" pitchFamily="18" charset="0"/>
              <a:cs typeface="Times New Roman" pitchFamily="18" charset="0"/>
            </a:endParaRPr>
          </a:p>
          <a:p>
            <a:pPr algn="just"/>
            <a:r>
              <a:rPr lang="it-IT" sz="2400" b="1" dirty="0" smtClean="0">
                <a:latin typeface="Times New Roman" pitchFamily="18" charset="0"/>
                <a:cs typeface="Times New Roman" pitchFamily="18" charset="0"/>
              </a:rPr>
              <a:t>Câu 1:</a:t>
            </a:r>
            <a:r>
              <a:rPr lang="it-IT" sz="2400" dirty="0" smtClean="0">
                <a:latin typeface="Times New Roman" pitchFamily="18" charset="0"/>
                <a:cs typeface="Times New Roman" pitchFamily="18" charset="0"/>
              </a:rPr>
              <a:t> Phương thức biểu đạt chính của đoạn văn bản: thuyết minh</a:t>
            </a:r>
            <a:endParaRPr lang="en-US" sz="2400" dirty="0" smtClean="0">
              <a:latin typeface="Times New Roman" pitchFamily="18" charset="0"/>
              <a:cs typeface="Times New Roman" pitchFamily="18" charset="0"/>
            </a:endParaRPr>
          </a:p>
          <a:p>
            <a:pPr algn="just"/>
            <a:r>
              <a:rPr lang="it-IT" sz="2400" b="1" dirty="0" smtClean="0">
                <a:latin typeface="Times New Roman" pitchFamily="18" charset="0"/>
                <a:cs typeface="Times New Roman" pitchFamily="18" charset="0"/>
              </a:rPr>
              <a:t>Câu 2:</a:t>
            </a:r>
            <a:r>
              <a:rPr lang="it-IT" sz="2400" dirty="0" smtClean="0">
                <a:latin typeface="Times New Roman" pitchFamily="18" charset="0"/>
                <a:cs typeface="Times New Roman" pitchFamily="18" charset="0"/>
              </a:rPr>
              <a:t> Đoạn văn trên cung cấp thông tin về sự kiện: lễ hội Gióng ở ở làng Phù Đổng (làng Gióng) tại huyện Gia Lâm, Hà Nội. </a:t>
            </a:r>
            <a:endParaRPr lang="en-US" sz="2400" dirty="0" smtClean="0">
              <a:latin typeface="Times New Roman" pitchFamily="18" charset="0"/>
              <a:cs typeface="Times New Roman" pitchFamily="18" charset="0"/>
            </a:endParaRPr>
          </a:p>
          <a:p>
            <a:pPr algn="just"/>
            <a:r>
              <a:rPr lang="it-IT" sz="2400" b="1" dirty="0" smtClean="0">
                <a:latin typeface="Times New Roman" pitchFamily="18" charset="0"/>
                <a:cs typeface="Times New Roman" pitchFamily="18" charset="0"/>
              </a:rPr>
              <a:t>Câu 3</a:t>
            </a:r>
            <a:r>
              <a:rPr lang="it-IT" sz="2400" dirty="0" smtClean="0">
                <a:latin typeface="Times New Roman" pitchFamily="18" charset="0"/>
                <a:cs typeface="Times New Roman" pitchFamily="18" charset="0"/>
              </a:rPr>
              <a:t>: Lễ hội Gióng được nhân dân tổ chức hàng năm có ý nghĩa: </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Lễ hội Gióng mang đậm bản sắc văn hóa dân tộc, là di sản tinh thần vô giá của dân tộc cần được bảo tồn, giữ gìn và phát huy.</a:t>
            </a:r>
            <a:endParaRPr lang="en-US" sz="2400" dirty="0" smtClean="0">
              <a:latin typeface="Times New Roman" pitchFamily="18" charset="0"/>
              <a:cs typeface="Times New Roman" pitchFamily="18" charset="0"/>
            </a:endParaRPr>
          </a:p>
          <a:p>
            <a:pPr algn="just"/>
            <a:r>
              <a:rPr lang="nl-NL" sz="2400" dirty="0" smtClean="0">
                <a:latin typeface="Times New Roman" pitchFamily="18" charset="0"/>
                <a:cs typeface="Times New Roman" pitchFamily="18" charset="0"/>
              </a:rPr>
              <a:t>- Lễ hội là biểu tượng cho ý chí chống giặc ngoại xâm, cho bản chất kiên cường bất khuất, khát vọng hòa bình của dân tộc, gợi nhắc truyền thống lịch sử oai hùng của cha ông.</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 Lễ hội giúp mỗi người </a:t>
            </a:r>
            <a:r>
              <a:rPr lang="nl-NL" sz="2400" dirty="0" smtClean="0">
                <a:latin typeface="Times New Roman" pitchFamily="18" charset="0"/>
                <a:cs typeface="Times New Roman" pitchFamily="18" charset="0"/>
              </a:rPr>
              <a:t>cảm nhận được mối quan hệ giữa cá nhân và cộng đồng, thực tại và hư vô, linh thiêng và trần thế...</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ox(in)">
                                      <p:cBhvr>
                                        <p:cTn id="17" dur="500"/>
                                        <p:tgtEl>
                                          <p:spTgt spid="7">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7">
                                            <p:txEl>
                                              <p:pRg st="1" end="1"/>
                                            </p:txEl>
                                          </p:spTgt>
                                        </p:tgtEl>
                                        <p:attrNameLst>
                                          <p:attrName>style.visibility</p:attrName>
                                        </p:attrNameLst>
                                      </p:cBhvr>
                                      <p:to>
                                        <p:strVal val="visible"/>
                                      </p:to>
                                    </p:set>
                                    <p:animEffect transition="in" filter="box(in)">
                                      <p:cBhvr>
                                        <p:cTn id="20" dur="500"/>
                                        <p:tgtEl>
                                          <p:spTgt spid="7">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Effect transition="in" filter="box(in)">
                                      <p:cBhvr>
                                        <p:cTn id="23" dur="500"/>
                                        <p:tgtEl>
                                          <p:spTgt spid="7">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Effect transition="in" filter="box(in)">
                                      <p:cBhvr>
                                        <p:cTn id="26" dur="500"/>
                                        <p:tgtEl>
                                          <p:spTgt spid="7">
                                            <p:txEl>
                                              <p:pRg st="3" end="3"/>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Effect transition="in" filter="box(in)">
                                      <p:cBhvr>
                                        <p:cTn id="29" dur="500"/>
                                        <p:tgtEl>
                                          <p:spTgt spid="7">
                                            <p:txEl>
                                              <p:pRg st="4" end="4"/>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box(in)">
                                      <p:cBhvr>
                                        <p:cTn id="35"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ÔN TẬP VĂN BẢN AI ƠI MÙNG 9 THÁNG 4</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7" name="TextBox 6"/>
          <p:cNvSpPr txBox="1"/>
          <p:nvPr/>
        </p:nvSpPr>
        <p:spPr>
          <a:xfrm>
            <a:off x="0" y="457200"/>
            <a:ext cx="9144000" cy="4893647"/>
          </a:xfrm>
          <a:prstGeom prst="rect">
            <a:avLst/>
          </a:prstGeom>
          <a:noFill/>
        </p:spPr>
        <p:txBody>
          <a:bodyPr wrap="square" rtlCol="0">
            <a:spAutoFit/>
          </a:bodyPr>
          <a:lstStyle/>
          <a:p>
            <a:pPr algn="just"/>
            <a:r>
              <a:rPr lang="it-IT" sz="2400" b="1" dirty="0" smtClean="0">
                <a:latin typeface="Times New Roman" pitchFamily="18" charset="0"/>
                <a:cs typeface="Times New Roman" pitchFamily="18" charset="0"/>
              </a:rPr>
              <a:t>Câu 4. </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Mỗi người khi tham gia các lễ hội cần có lối ứng xử có văn hoá, biểu hiện cụ thể như:</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 Thái độ: Tôn trọng giá trị văn hoá truyền thống, tôn trọng sự khác biệt văn hoá vùng miền, tôn trọng nội quy ban tổ chức,…</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  Hành vi, lời nói: Có hành vi và lời nói đúng chuẩn mực , đúng pháp luật, đúng chuẩn mực đạo đức xã hội…; không có những những hành vi phản cảm (như không ăn mặc quần áo quá ngắn khi đến chùa chiền; không nói tục chửi bậy nơi lễ hội; không chen chúc, dẫm đạp lên nhau để đi hội; không dẫm đạp, phá hỏng các công trình, cỏ cây, hoa lá trong khuôn viên diễn ra lễ hội...) ; tích cực quảng bá hình ảnh đẹp về con người Việt Nam và giá trị văn hoá VN cho bạn bè thế giới biết đến,…</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ox(in)">
                                      <p:cBhvr>
                                        <p:cTn id="17" dur="500"/>
                                        <p:tgtEl>
                                          <p:spTgt spid="7">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7">
                                            <p:txEl>
                                              <p:pRg st="1" end="1"/>
                                            </p:txEl>
                                          </p:spTgt>
                                        </p:tgtEl>
                                        <p:attrNameLst>
                                          <p:attrName>style.visibility</p:attrName>
                                        </p:attrNameLst>
                                      </p:cBhvr>
                                      <p:to>
                                        <p:strVal val="visible"/>
                                      </p:to>
                                    </p:set>
                                    <p:animEffect transition="in" filter="box(in)">
                                      <p:cBhvr>
                                        <p:cTn id="20" dur="500"/>
                                        <p:tgtEl>
                                          <p:spTgt spid="7">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Effect transition="in" filter="box(in)">
                                      <p:cBhvr>
                                        <p:cTn id="23" dur="500"/>
                                        <p:tgtEl>
                                          <p:spTgt spid="7">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Effect transition="in" filter="box(in)">
                                      <p:cBhvr>
                                        <p:cTn id="26"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ÔN TẬP VĂN BẢN AI ƠI MÙNG 9 THÁNG 4</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7" name="TextBox 6"/>
          <p:cNvSpPr txBox="1"/>
          <p:nvPr/>
        </p:nvSpPr>
        <p:spPr>
          <a:xfrm>
            <a:off x="0" y="457200"/>
            <a:ext cx="9144000" cy="6247864"/>
          </a:xfrm>
          <a:prstGeom prst="rect">
            <a:avLst/>
          </a:prstGeom>
          <a:noFill/>
        </p:spPr>
        <p:txBody>
          <a:bodyPr wrap="square" rtlCol="0">
            <a:spAutoFit/>
          </a:bodyPr>
          <a:lstStyle/>
          <a:p>
            <a:pPr algn="just"/>
            <a:r>
              <a:rPr lang="it-IT" sz="2000" b="1" dirty="0" smtClean="0">
                <a:latin typeface="Times New Roman" pitchFamily="18" charset="0"/>
                <a:cs typeface="Times New Roman" pitchFamily="18" charset="0"/>
              </a:rPr>
              <a:t>3. Ngữ liệu Đọc hiểu ngoài SGK</a:t>
            </a:r>
            <a:endParaRPr lang="en-US" sz="2000" dirty="0" smtClean="0">
              <a:latin typeface="Times New Roman" pitchFamily="18" charset="0"/>
              <a:cs typeface="Times New Roman" pitchFamily="18" charset="0"/>
            </a:endParaRPr>
          </a:p>
          <a:p>
            <a:pPr algn="ctr"/>
            <a:r>
              <a:rPr lang="it-IT" sz="2000" b="1" dirty="0" smtClean="0">
                <a:latin typeface="Times New Roman" pitchFamily="18" charset="0"/>
                <a:cs typeface="Times New Roman" pitchFamily="18" charset="0"/>
              </a:rPr>
              <a:t> </a:t>
            </a:r>
            <a:r>
              <a:rPr lang="nl-NL" sz="2000" b="1" dirty="0" smtClean="0">
                <a:latin typeface="Times New Roman" pitchFamily="18" charset="0"/>
                <a:cs typeface="Times New Roman" pitchFamily="18" charset="0"/>
              </a:rPr>
              <a:t>PHIẾU HỌC TẬP SỐ 2</a:t>
            </a:r>
            <a:endParaRPr lang="en-US" sz="2000" dirty="0" smtClean="0">
              <a:latin typeface="Times New Roman" pitchFamily="18" charset="0"/>
              <a:cs typeface="Times New Roman" pitchFamily="18" charset="0"/>
            </a:endParaRPr>
          </a:p>
          <a:p>
            <a:pPr algn="just"/>
            <a:r>
              <a:rPr lang="it-IT" sz="2000" b="1" dirty="0" smtClean="0">
                <a:latin typeface="Times New Roman" pitchFamily="18" charset="0"/>
                <a:cs typeface="Times New Roman" pitchFamily="18" charset="0"/>
              </a:rPr>
              <a:t>Đọc văn bản sau và thực hiện các yêu cầu:</a:t>
            </a:r>
            <a:endParaRPr lang="en-US" sz="2000" dirty="0" smtClean="0">
              <a:latin typeface="Times New Roman" pitchFamily="18" charset="0"/>
              <a:cs typeface="Times New Roman" pitchFamily="18" charset="0"/>
            </a:endParaRPr>
          </a:p>
          <a:p>
            <a:pPr algn="just"/>
            <a:r>
              <a:rPr lang="it-IT" sz="2000" i="1" dirty="0" smtClean="0">
                <a:latin typeface="Times New Roman" pitchFamily="18" charset="0"/>
                <a:cs typeface="Times New Roman" pitchFamily="18" charset="0"/>
              </a:rPr>
              <a:t>	“Bắt đầu vào hội thi, trống chiêng điểm ba hồi, các đội hình dự thì xếp hàng trang nghiêm làm lễ dâng hương trước cửa đình để tưởng nhớ vị thành hoàng làng có công cứu dân, độ quốc.</a:t>
            </a:r>
            <a:endParaRPr lang="en-US" sz="2000" dirty="0" smtClean="0">
              <a:latin typeface="Times New Roman" pitchFamily="18" charset="0"/>
              <a:cs typeface="Times New Roman" pitchFamily="18" charset="0"/>
            </a:endParaRPr>
          </a:p>
          <a:p>
            <a:pPr algn="just"/>
            <a:r>
              <a:rPr lang="it-IT" sz="2000" i="1" dirty="0" smtClean="0">
                <a:latin typeface="Times New Roman" pitchFamily="18" charset="0"/>
                <a:cs typeface="Times New Roman" pitchFamily="18" charset="0"/>
              </a:rPr>
              <a:t>	Hội thi bắt đầu bằng việc lấy lửa trên ngọn cây chuối cao. Khi tiếng trống hiệu vừa dứt, bốn thanh niên của bốn đội nhanh thoăn thoắt leo lên thân cây chuối rất trơn vì đã bôi mỡ. Có người leo lên, tụt xuống, lại leo lên,… Có người phải bỏ cuộc, người khác lại leo lên, quang cảnh hết sức vui nhộn. </a:t>
            </a:r>
            <a:endParaRPr lang="en-US" sz="2000" dirty="0" smtClean="0">
              <a:latin typeface="Times New Roman" pitchFamily="18" charset="0"/>
              <a:cs typeface="Times New Roman" pitchFamily="18" charset="0"/>
            </a:endParaRPr>
          </a:p>
          <a:p>
            <a:pPr algn="just"/>
            <a:r>
              <a:rPr lang="it-IT" sz="2000" i="1" dirty="0" smtClean="0">
                <a:latin typeface="Times New Roman" pitchFamily="18" charset="0"/>
                <a:cs typeface="Times New Roman" pitchFamily="18" charset="0"/>
              </a:rPr>
              <a:t>	Khi lấy được nén hương mang xuống, ban tổ chức phát cho ba que diêm châm vào hương cháy thành ngọn lửa. Người trong đội sẽ vót mảnh tre già thành những chiếc đũa bông châm lửa và đốt vào những ngọn đuốc. Trong khi đó, người trong nhóm dự thi nhanh tay giã thóc, giần sàng thành gạo, lấy nước và bắt đầu thổi cơm. Những nồi cơm nho nhỏ treo dưới những cành cong hình cánh cung được cắm rất khéo léo từ dây lưng uốn về trước mặt. Tay cầm cần, tay cầm đuốc đung đưa cho ánh lửa bập bùng. Các đội thổi cơm đan xen nhau uốn lượn trên sân đình trong sự cổ vũ nồng nhiệt của người xem hội”. </a:t>
            </a:r>
            <a:endParaRPr lang="en-US" sz="2000" dirty="0" smtClean="0">
              <a:latin typeface="Times New Roman" pitchFamily="18" charset="0"/>
              <a:cs typeface="Times New Roman" pitchFamily="18" charset="0"/>
            </a:endParaRPr>
          </a:p>
          <a:p>
            <a:pPr algn="just"/>
            <a:r>
              <a:rPr lang="it-IT" sz="2000" i="1" dirty="0" smtClean="0">
                <a:latin typeface="Times New Roman" pitchFamily="18" charset="0"/>
                <a:cs typeface="Times New Roman" pitchFamily="18" charset="0"/>
              </a:rPr>
              <a:t>                                     (Trích VB Hội thi nấu cơm ở Đồng Vân, Minh Nhương) </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ÔN TẬP VĂN BẢN AI ƠI MÙNG 9 THÁNG 4</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7" name="TextBox 6"/>
          <p:cNvSpPr txBox="1"/>
          <p:nvPr/>
        </p:nvSpPr>
        <p:spPr>
          <a:xfrm>
            <a:off x="0" y="457200"/>
            <a:ext cx="9144000" cy="4216539"/>
          </a:xfrm>
          <a:prstGeom prst="rect">
            <a:avLst/>
          </a:prstGeom>
          <a:noFill/>
        </p:spPr>
        <p:txBody>
          <a:bodyPr wrap="square" rtlCol="0">
            <a:spAutoFit/>
          </a:bodyPr>
          <a:lstStyle/>
          <a:p>
            <a:pPr algn="just"/>
            <a:r>
              <a:rPr lang="it-IT" sz="2400" b="1" dirty="0" smtClean="0">
                <a:latin typeface="Times New Roman" pitchFamily="18" charset="0"/>
                <a:cs typeface="Times New Roman" pitchFamily="18" charset="0"/>
              </a:rPr>
              <a:t>3. Ngữ liệu Đọc hiểu ngoài SGK</a:t>
            </a:r>
            <a:endParaRPr lang="en-US" sz="2400" dirty="0" smtClean="0">
              <a:latin typeface="Times New Roman" pitchFamily="18" charset="0"/>
              <a:cs typeface="Times New Roman" pitchFamily="18" charset="0"/>
            </a:endParaRPr>
          </a:p>
          <a:p>
            <a:pPr algn="ctr"/>
            <a:r>
              <a:rPr lang="it-IT" sz="2400" b="1" dirty="0" smtClean="0">
                <a:latin typeface="Times New Roman" pitchFamily="18" charset="0"/>
                <a:cs typeface="Times New Roman" pitchFamily="18" charset="0"/>
              </a:rPr>
              <a:t> </a:t>
            </a:r>
            <a:r>
              <a:rPr lang="nl-NL" sz="2400" b="1" dirty="0" smtClean="0">
                <a:latin typeface="Times New Roman" pitchFamily="18" charset="0"/>
                <a:cs typeface="Times New Roman" pitchFamily="18" charset="0"/>
              </a:rPr>
              <a:t>PHIẾU HỌC TẬP SỐ 2</a:t>
            </a:r>
            <a:endParaRPr lang="en-US" sz="2400" dirty="0" smtClean="0">
              <a:latin typeface="Times New Roman" pitchFamily="18" charset="0"/>
              <a:cs typeface="Times New Roman" pitchFamily="18" charset="0"/>
            </a:endParaRPr>
          </a:p>
          <a:p>
            <a:pPr algn="just"/>
            <a:r>
              <a:rPr lang="it-IT" sz="2400" b="1" dirty="0" smtClean="0">
                <a:latin typeface="Times New Roman" pitchFamily="18" charset="0"/>
                <a:cs typeface="Times New Roman" pitchFamily="18" charset="0"/>
              </a:rPr>
              <a:t>Câu 1.</a:t>
            </a:r>
            <a:r>
              <a:rPr lang="it-IT" sz="2400" dirty="0" smtClean="0">
                <a:latin typeface="Times New Roman" pitchFamily="18" charset="0"/>
                <a:cs typeface="Times New Roman" pitchFamily="18" charset="0"/>
              </a:rPr>
              <a:t> Phương thức biểu đạt chính của đoạn văn? </a:t>
            </a:r>
            <a:endParaRPr lang="en-US" sz="2400" dirty="0" smtClean="0">
              <a:latin typeface="Times New Roman" pitchFamily="18" charset="0"/>
              <a:cs typeface="Times New Roman" pitchFamily="18" charset="0"/>
            </a:endParaRPr>
          </a:p>
          <a:p>
            <a:pPr algn="just"/>
            <a:r>
              <a:rPr lang="it-IT" sz="2400" b="1" dirty="0" smtClean="0">
                <a:latin typeface="Times New Roman" pitchFamily="18" charset="0"/>
                <a:cs typeface="Times New Roman" pitchFamily="18" charset="0"/>
              </a:rPr>
              <a:t>Câu 2. </a:t>
            </a:r>
            <a:r>
              <a:rPr lang="it-IT" sz="2400" dirty="0" smtClean="0">
                <a:latin typeface="Times New Roman" pitchFamily="18" charset="0"/>
                <a:cs typeface="Times New Roman" pitchFamily="18" charset="0"/>
              </a:rPr>
              <a:t>Đoạn văn cung cấp những thông tin gì về hội thi nấu cơm ở Đồng Vân?</a:t>
            </a:r>
            <a:endParaRPr lang="en-US" sz="2400" dirty="0" smtClean="0">
              <a:latin typeface="Times New Roman" pitchFamily="18" charset="0"/>
              <a:cs typeface="Times New Roman" pitchFamily="18" charset="0"/>
            </a:endParaRPr>
          </a:p>
          <a:p>
            <a:pPr algn="just"/>
            <a:r>
              <a:rPr lang="it-IT" sz="2400" b="1" dirty="0" smtClean="0">
                <a:latin typeface="Times New Roman" pitchFamily="18" charset="0"/>
                <a:cs typeface="Times New Roman" pitchFamily="18" charset="0"/>
              </a:rPr>
              <a:t>Câu 3.</a:t>
            </a:r>
            <a:r>
              <a:rPr lang="it-IT" sz="2400" dirty="0" smtClean="0">
                <a:latin typeface="Times New Roman" pitchFamily="18" charset="0"/>
                <a:cs typeface="Times New Roman" pitchFamily="18" charset="0"/>
              </a:rPr>
              <a:t> Qua một số chi tiết nói về luật lệ của hội thổi cơm thi và hình ảnh người dự thi, em có nhận xét gì vẻ đẹp của con người Việt Nam?</a:t>
            </a:r>
            <a:endParaRPr lang="en-US" sz="2400" dirty="0" smtClean="0">
              <a:latin typeface="Times New Roman" pitchFamily="18" charset="0"/>
              <a:cs typeface="Times New Roman" pitchFamily="18" charset="0"/>
            </a:endParaRPr>
          </a:p>
          <a:p>
            <a:pPr algn="just"/>
            <a:r>
              <a:rPr lang="it-IT" sz="2400" b="1" dirty="0" smtClean="0">
                <a:latin typeface="Times New Roman" pitchFamily="18" charset="0"/>
                <a:cs typeface="Times New Roman" pitchFamily="18" charset="0"/>
              </a:rPr>
              <a:t>Câu 4. </a:t>
            </a:r>
            <a:r>
              <a:rPr lang="it-IT" sz="2400" dirty="0" smtClean="0">
                <a:latin typeface="Times New Roman" pitchFamily="18" charset="0"/>
                <a:cs typeface="Times New Roman" pitchFamily="18" charset="0"/>
              </a:rPr>
              <a:t>Em hãy kể tên những lễ hội của nước ta mà em biết (Tối thiểu 03 lễ hội). Theo em, việc giữ gìn và tổ chức những lễ hội truyền thống hằng năm hiện nay có những ý nghĩa gì?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7"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ÔN TẬP VĂN BẢN AI ƠI MÙNG 9 THÁNG 4</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7" name="TextBox 6"/>
          <p:cNvSpPr txBox="1"/>
          <p:nvPr/>
        </p:nvSpPr>
        <p:spPr>
          <a:xfrm>
            <a:off x="0" y="457200"/>
            <a:ext cx="9144000" cy="4154984"/>
          </a:xfrm>
          <a:prstGeom prst="rect">
            <a:avLst/>
          </a:prstGeom>
          <a:noFill/>
        </p:spPr>
        <p:txBody>
          <a:bodyPr wrap="square" rtlCol="0">
            <a:spAutoFit/>
          </a:bodyPr>
          <a:lstStyle/>
          <a:p>
            <a:pPr algn="ctr"/>
            <a:r>
              <a:rPr lang="it-IT" sz="2400" b="1" dirty="0" smtClean="0">
                <a:latin typeface="Times New Roman" pitchFamily="18" charset="0"/>
                <a:cs typeface="Times New Roman" pitchFamily="18" charset="0"/>
              </a:rPr>
              <a:t>Gợi ý làm bài</a:t>
            </a:r>
            <a:endParaRPr lang="en-US" sz="2400" dirty="0" smtClean="0">
              <a:latin typeface="Times New Roman" pitchFamily="18" charset="0"/>
              <a:cs typeface="Times New Roman" pitchFamily="18" charset="0"/>
            </a:endParaRPr>
          </a:p>
          <a:p>
            <a:pPr algn="just"/>
            <a:r>
              <a:rPr lang="it-IT" sz="2400" b="1" dirty="0" smtClean="0">
                <a:latin typeface="Times New Roman" pitchFamily="18" charset="0"/>
                <a:cs typeface="Times New Roman" pitchFamily="18" charset="0"/>
              </a:rPr>
              <a:t>Câu 1: </a:t>
            </a:r>
            <a:r>
              <a:rPr lang="it-IT" sz="2400" dirty="0" smtClean="0">
                <a:latin typeface="Times New Roman" pitchFamily="18" charset="0"/>
                <a:cs typeface="Times New Roman" pitchFamily="18" charset="0"/>
              </a:rPr>
              <a:t>Phương thức biểu đạt chính của đoạn văn: Thuyết minh</a:t>
            </a:r>
            <a:endParaRPr lang="en-US" sz="2400" dirty="0" smtClean="0">
              <a:latin typeface="Times New Roman" pitchFamily="18" charset="0"/>
              <a:cs typeface="Times New Roman" pitchFamily="18" charset="0"/>
            </a:endParaRPr>
          </a:p>
          <a:p>
            <a:pPr algn="just"/>
            <a:r>
              <a:rPr lang="it-IT" sz="2400" b="1" dirty="0" smtClean="0">
                <a:latin typeface="Times New Roman" pitchFamily="18" charset="0"/>
                <a:cs typeface="Times New Roman" pitchFamily="18" charset="0"/>
              </a:rPr>
              <a:t>Câu 2. </a:t>
            </a:r>
            <a:r>
              <a:rPr lang="it-IT" sz="2400" dirty="0" smtClean="0">
                <a:latin typeface="Times New Roman" pitchFamily="18" charset="0"/>
                <a:cs typeface="Times New Roman" pitchFamily="18" charset="0"/>
              </a:rPr>
              <a:t>Đoạn văn cung cấp những thông tin về hội thi nấu cơm ở Đồng Vân:</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 Tiến trình cuả hội thi: lễ dâng hương, lúc bắt đầu lấy lửa, nấu cơm.</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 Các quy định của hội thi nấu cơm ở Đồng Vân</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 Hoạt động chính của hội thi nấu cơm: </a:t>
            </a:r>
            <a:r>
              <a:rPr lang="it-IT" sz="2400" i="1" dirty="0" smtClean="0">
                <a:latin typeface="Times New Roman" pitchFamily="18" charset="0"/>
                <a:cs typeface="Times New Roman" pitchFamily="18" charset="0"/>
              </a:rPr>
              <a:t>giã thóc, giần sàng thành gạo, lấy nước và bắt đầu thổi cơm</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 Không khí của hội:</a:t>
            </a:r>
            <a:r>
              <a:rPr lang="it-IT" sz="2400" i="1" dirty="0" smtClean="0">
                <a:latin typeface="Times New Roman" pitchFamily="18" charset="0"/>
                <a:cs typeface="Times New Roman" pitchFamily="18" charset="0"/>
              </a:rPr>
              <a:t> hết sức vui nhộn, cổ vũ náo nhiệt</a:t>
            </a:r>
            <a:endParaRPr lang="en-US" sz="2400" dirty="0" smtClean="0">
              <a:latin typeface="Times New Roman" pitchFamily="18" charset="0"/>
              <a:cs typeface="Times New Roman" pitchFamily="18" charset="0"/>
            </a:endParaRPr>
          </a:p>
          <a:p>
            <a:pPr algn="just"/>
            <a:r>
              <a:rPr lang="it-IT" sz="2400" b="1" dirty="0" smtClean="0">
                <a:latin typeface="Times New Roman" pitchFamily="18" charset="0"/>
                <a:cs typeface="Times New Roman" pitchFamily="18" charset="0"/>
              </a:rPr>
              <a:t>Câu 3.</a:t>
            </a:r>
            <a:r>
              <a:rPr lang="it-IT" sz="2400" dirty="0" smtClean="0">
                <a:latin typeface="Times New Roman" pitchFamily="18" charset="0"/>
                <a:cs typeface="Times New Roman" pitchFamily="18" charset="0"/>
              </a:rPr>
              <a:t> Vẻ đẹp của con người Việt Nam: khỏe mạnh và khéo léo, nhanh nhẹn và sáng tạo; đoàn kết, phối hợp trong nhóm; có ý thức tập thể.</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ox(in)">
                                      <p:cBhvr>
                                        <p:cTn id="17" dur="500"/>
                                        <p:tgtEl>
                                          <p:spTgt spid="7">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7">
                                            <p:txEl>
                                              <p:pRg st="1" end="1"/>
                                            </p:txEl>
                                          </p:spTgt>
                                        </p:tgtEl>
                                        <p:attrNameLst>
                                          <p:attrName>style.visibility</p:attrName>
                                        </p:attrNameLst>
                                      </p:cBhvr>
                                      <p:to>
                                        <p:strVal val="visible"/>
                                      </p:to>
                                    </p:set>
                                    <p:animEffect transition="in" filter="box(in)">
                                      <p:cBhvr>
                                        <p:cTn id="20" dur="500"/>
                                        <p:tgtEl>
                                          <p:spTgt spid="7">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Effect transition="in" filter="box(in)">
                                      <p:cBhvr>
                                        <p:cTn id="23" dur="500"/>
                                        <p:tgtEl>
                                          <p:spTgt spid="7">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Effect transition="in" filter="box(in)">
                                      <p:cBhvr>
                                        <p:cTn id="26" dur="500"/>
                                        <p:tgtEl>
                                          <p:spTgt spid="7">
                                            <p:txEl>
                                              <p:pRg st="3" end="3"/>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Effect transition="in" filter="box(in)">
                                      <p:cBhvr>
                                        <p:cTn id="29" dur="500"/>
                                        <p:tgtEl>
                                          <p:spTgt spid="7">
                                            <p:txEl>
                                              <p:pRg st="4" end="4"/>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box(in)">
                                      <p:cBhvr>
                                        <p:cTn id="35" dur="500"/>
                                        <p:tgtEl>
                                          <p:spTgt spid="7">
                                            <p:txEl>
                                              <p:pRg st="6" end="6"/>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7">
                                            <p:txEl>
                                              <p:pRg st="7" end="7"/>
                                            </p:txEl>
                                          </p:spTgt>
                                        </p:tgtEl>
                                        <p:attrNameLst>
                                          <p:attrName>style.visibility</p:attrName>
                                        </p:attrNameLst>
                                      </p:cBhvr>
                                      <p:to>
                                        <p:strVal val="visible"/>
                                      </p:to>
                                    </p:set>
                                    <p:animEffect transition="in" filter="box(in)">
                                      <p:cBhvr>
                                        <p:cTn id="38"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6: ÔN TẬP VĂN BẢN AI ƠI MÙNG 9 THÁNG 4</a:t>
            </a: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7" name="TextBox 6"/>
          <p:cNvSpPr txBox="1"/>
          <p:nvPr/>
        </p:nvSpPr>
        <p:spPr>
          <a:xfrm>
            <a:off x="0" y="457200"/>
            <a:ext cx="9144000" cy="5632311"/>
          </a:xfrm>
          <a:prstGeom prst="rect">
            <a:avLst/>
          </a:prstGeom>
          <a:noFill/>
        </p:spPr>
        <p:txBody>
          <a:bodyPr wrap="square" rtlCol="0">
            <a:spAutoFit/>
          </a:bodyPr>
          <a:lstStyle/>
          <a:p>
            <a:pPr algn="just"/>
            <a:r>
              <a:rPr lang="it-IT" sz="2400" b="1" dirty="0" smtClean="0">
                <a:latin typeface="Times New Roman" pitchFamily="18" charset="0"/>
                <a:cs typeface="Times New Roman" pitchFamily="18" charset="0"/>
              </a:rPr>
              <a:t>Câu 4 </a:t>
            </a:r>
            <a:endParaRPr lang="en-US" sz="2400" dirty="0" smtClean="0">
              <a:latin typeface="Times New Roman" pitchFamily="18" charset="0"/>
              <a:cs typeface="Times New Roman" pitchFamily="18" charset="0"/>
            </a:endParaRPr>
          </a:p>
          <a:p>
            <a:pPr algn="just"/>
            <a:r>
              <a:rPr lang="it-IT" sz="2400" b="1" dirty="0" smtClean="0">
                <a:latin typeface="Times New Roman" pitchFamily="18" charset="0"/>
                <a:cs typeface="Times New Roman" pitchFamily="18" charset="0"/>
              </a:rPr>
              <a:t>* </a:t>
            </a:r>
            <a:r>
              <a:rPr lang="it-IT" sz="2400" dirty="0" smtClean="0">
                <a:latin typeface="Times New Roman" pitchFamily="18" charset="0"/>
                <a:cs typeface="Times New Roman" pitchFamily="18" charset="0"/>
              </a:rPr>
              <a:t>Một số lễ hội của Việt Nam được tổ chức hằng năm:</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*HS nêu ý nghĩa của việc tổ chức các lễ hội truyền thống </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Có thể nêu :</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Lễ hội  truyền thống là một phần quan trọng với đời sống tinh thần của người Việt. Do đó, việc giữ gìn và tổ chức các lễ hội truyền thống hằng năm có ý nghĩa vô cùng quan trọng:</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 Các lễ hội truyền thống là để con cháu tỏ lòng tri ân công đức của các vị anh hùng dân tộc, các bậc tiền bối đã có công dựng nước, giữ nước và đấu tranh giải phóng dân tộc.</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 Giúp thế hệ trẻ biết giữ gìn, kế thừa và phát huy những giá trị đạo đức truyền thống quý báu cũng như phong tục tập quán tốt đẹp của dân tộc</a:t>
            </a:r>
            <a:endParaRPr lang="en-US" sz="2400" dirty="0" smtClean="0">
              <a:latin typeface="Times New Roman" pitchFamily="18" charset="0"/>
              <a:cs typeface="Times New Roman" pitchFamily="18" charset="0"/>
            </a:endParaRPr>
          </a:p>
          <a:p>
            <a:pPr algn="just"/>
            <a:r>
              <a:rPr lang="it-IT" sz="2400" dirty="0" smtClean="0">
                <a:latin typeface="Times New Roman" pitchFamily="18" charset="0"/>
                <a:cs typeface="Times New Roman" pitchFamily="18" charset="0"/>
              </a:rPr>
              <a:t>+ Việc tổ chức lễ hội truyền thống còn góp phần tích cực trong giao lưu với các nền văn hóa thế giới.</a:t>
            </a:r>
            <a:endParaRPr lang="en-US" sz="2400" b="1"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7"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381000" y="2057400"/>
            <a:ext cx="8610600" cy="2308324"/>
          </a:xfrm>
          <a:prstGeom prst="rect">
            <a:avLst/>
          </a:prstGeom>
          <a:noFill/>
          <a:ln w="9525">
            <a:noFill/>
            <a:miter lim="800000"/>
            <a:headEnd/>
            <a:tailEnd/>
          </a:ln>
        </p:spPr>
        <p:txBody>
          <a:bodyPr>
            <a:spAutoFit/>
          </a:bodyPr>
          <a:lstStyle/>
          <a:p>
            <a:pPr algn="ctr"/>
            <a:r>
              <a:rPr lang="en-US" sz="3600" b="1" dirty="0" smtClean="0">
                <a:solidFill>
                  <a:srgbClr val="FF0000"/>
                </a:solidFill>
                <a:latin typeface="Times New Roman" pitchFamily="18" charset="0"/>
                <a:cs typeface="Times New Roman" pitchFamily="18" charset="0"/>
              </a:rPr>
              <a:t>BỘ ĐỌC HIỂU BÀI 5-6-7</a:t>
            </a:r>
          </a:p>
          <a:p>
            <a:pPr algn="ctr"/>
            <a:r>
              <a:rPr lang="en-US" sz="3600" b="1" dirty="0" smtClean="0">
                <a:solidFill>
                  <a:srgbClr val="FF0000"/>
                </a:solidFill>
                <a:latin typeface="Times New Roman" pitchFamily="18" charset="0"/>
                <a:cs typeface="Times New Roman" pitchFamily="18" charset="0"/>
              </a:rPr>
              <a:t>SÁCH KẾT NỐI TRI THỨC</a:t>
            </a:r>
          </a:p>
          <a:p>
            <a:pPr algn="ctr"/>
            <a:r>
              <a:rPr lang="en-US" sz="3600" b="1" dirty="0" smtClean="0">
                <a:solidFill>
                  <a:srgbClr val="FF0000"/>
                </a:solidFill>
                <a:latin typeface="Times New Roman" pitchFamily="18" charset="0"/>
                <a:cs typeface="Times New Roman" pitchFamily="18" charset="0"/>
              </a:rPr>
              <a:t>BÀI 7: THẾ GIỚI CỔ TÍCH</a:t>
            </a:r>
          </a:p>
          <a:p>
            <a:pPr algn="ctr"/>
            <a:r>
              <a:rPr lang="en-US" sz="3600" b="1" dirty="0" smtClean="0">
                <a:solidFill>
                  <a:srgbClr val="FF0000"/>
                </a:solidFill>
                <a:latin typeface="Times New Roman" pitchFamily="18" charset="0"/>
                <a:cs typeface="Times New Roman" pitchFamily="18" charset="0"/>
              </a:rPr>
              <a:t>ÔN TẬP VĂN BẢN: THẠCH SANH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smtClean="0">
                <a:solidFill>
                  <a:srgbClr val="FF0000"/>
                </a:solidFill>
                <a:latin typeface="Times New Roman" pitchFamily="18" charset="0"/>
                <a:cs typeface="Times New Roman" pitchFamily="18" charset="0"/>
              </a:rPr>
              <a:t>BÀI 7: </a:t>
            </a:r>
            <a:r>
              <a:rPr lang="it-IT" sz="2000" b="1" dirty="0" smtClean="0">
                <a:solidFill>
                  <a:srgbClr val="FF0000"/>
                </a:solidFill>
                <a:latin typeface="Times New Roman" pitchFamily="18" charset="0"/>
                <a:cs typeface="Times New Roman" pitchFamily="18" charset="0"/>
              </a:rPr>
              <a:t>ÔN TẬP VĂN BẢN THẠCH SANH</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461665"/>
          </a:xfrm>
          <a:prstGeom prst="rect">
            <a:avLst/>
          </a:prstGeom>
          <a:noFill/>
        </p:spPr>
        <p:txBody>
          <a:bodyPr wrap="square" rtlCol="0">
            <a:spAutoFit/>
          </a:bodyPr>
          <a:lstStyle/>
          <a:p>
            <a:pPr algn="just" fontAlgn="base"/>
            <a:endParaRPr lang="en-US" sz="2400" dirty="0">
              <a:latin typeface="Times New Roman" pitchFamily="18" charset="0"/>
              <a:cs typeface="Times New Roman" pitchFamily="18" charset="0"/>
            </a:endParaRPr>
          </a:p>
        </p:txBody>
      </p:sp>
      <p:sp>
        <p:nvSpPr>
          <p:cNvPr id="8" name="TextBox 7"/>
          <p:cNvSpPr txBox="1"/>
          <p:nvPr/>
        </p:nvSpPr>
        <p:spPr>
          <a:xfrm>
            <a:off x="0" y="533400"/>
            <a:ext cx="8991600" cy="5416868"/>
          </a:xfrm>
          <a:prstGeom prst="rect">
            <a:avLst/>
          </a:prstGeom>
          <a:noFill/>
        </p:spPr>
        <p:txBody>
          <a:bodyPr wrap="square" rtlCol="0">
            <a:spAutoFit/>
          </a:bodyPr>
          <a:lstStyle/>
          <a:p>
            <a:r>
              <a:rPr lang="vi-VN" sz="2000" b="1" dirty="0" smtClean="0">
                <a:latin typeface="Times New Roman" pitchFamily="18" charset="0"/>
                <a:cs typeface="Times New Roman" pitchFamily="18" charset="0"/>
              </a:rPr>
              <a:t>I. Kiến thưc chung về truyện cổ tích</a:t>
            </a:r>
            <a:endParaRPr lang="en-US" sz="2000" dirty="0" smtClean="0">
              <a:latin typeface="Times New Roman" pitchFamily="18" charset="0"/>
              <a:cs typeface="Times New Roman" pitchFamily="18" charset="0"/>
            </a:endParaRPr>
          </a:p>
          <a:p>
            <a:r>
              <a:rPr lang="nl-NL" sz="2000" b="1" dirty="0" smtClean="0">
                <a:latin typeface="Times New Roman" pitchFamily="18" charset="0"/>
                <a:cs typeface="Times New Roman" pitchFamily="18" charset="0"/>
              </a:rPr>
              <a:t>1. Khái niệm</a:t>
            </a:r>
            <a:endParaRPr lang="en-US" sz="2000" dirty="0" smtClean="0">
              <a:latin typeface="Times New Roman" pitchFamily="18" charset="0"/>
              <a:cs typeface="Times New Roman" pitchFamily="18" charset="0"/>
            </a:endParaRPr>
          </a:p>
          <a:p>
            <a:r>
              <a:rPr lang="nl-NL" sz="2000" dirty="0" smtClean="0">
                <a:latin typeface="Times New Roman" pitchFamily="18" charset="0"/>
                <a:cs typeface="Times New Roman" pitchFamily="18" charset="0"/>
              </a:rPr>
              <a:t>Truyện cổ tích là:</a:t>
            </a:r>
            <a:endParaRPr lang="en-US" sz="2000" dirty="0" smtClean="0">
              <a:latin typeface="Times New Roman" pitchFamily="18" charset="0"/>
              <a:cs typeface="Times New Roman" pitchFamily="18" charset="0"/>
            </a:endParaRPr>
          </a:p>
          <a:p>
            <a:r>
              <a:rPr lang="nl-NL" sz="2000" dirty="0" smtClean="0">
                <a:latin typeface="Times New Roman" pitchFamily="18" charset="0"/>
                <a:cs typeface="Times New Roman" pitchFamily="18" charset="0"/>
              </a:rPr>
              <a:t>- Loại truyện dân gian</a:t>
            </a:r>
            <a:endParaRPr lang="en-US" sz="2000" dirty="0" smtClean="0">
              <a:latin typeface="Times New Roman" pitchFamily="18" charset="0"/>
              <a:cs typeface="Times New Roman" pitchFamily="18" charset="0"/>
            </a:endParaRPr>
          </a:p>
          <a:p>
            <a:r>
              <a:rPr lang="nl-NL" sz="2000" dirty="0" smtClean="0">
                <a:latin typeface="Times New Roman" pitchFamily="18" charset="0"/>
                <a:cs typeface="Times New Roman" pitchFamily="18" charset="0"/>
              </a:rPr>
              <a:t>- Có nhiều yếu tố hư cấu, kì ảo,</a:t>
            </a:r>
            <a:endParaRPr lang="en-US" sz="2000" dirty="0" smtClean="0">
              <a:latin typeface="Times New Roman" pitchFamily="18" charset="0"/>
              <a:cs typeface="Times New Roman" pitchFamily="18" charset="0"/>
            </a:endParaRPr>
          </a:p>
          <a:p>
            <a:r>
              <a:rPr lang="nl-NL" sz="2000" dirty="0" smtClean="0">
                <a:latin typeface="Times New Roman" pitchFamily="18" charset="0"/>
                <a:cs typeface="Times New Roman" pitchFamily="18" charset="0"/>
              </a:rPr>
              <a:t>- Kể về số phận và cuộc đời của các nhân vật trong những mối quan hệ xã hội. </a:t>
            </a:r>
            <a:endParaRPr lang="en-US" sz="2000" dirty="0" smtClean="0">
              <a:latin typeface="Times New Roman" pitchFamily="18" charset="0"/>
              <a:cs typeface="Times New Roman" pitchFamily="18" charset="0"/>
            </a:endParaRPr>
          </a:p>
          <a:p>
            <a:r>
              <a:rPr lang="nl-NL" sz="2000" dirty="0" smtClean="0">
                <a:latin typeface="Times New Roman" pitchFamily="18" charset="0"/>
                <a:cs typeface="Times New Roman" pitchFamily="18" charset="0"/>
              </a:rPr>
              <a:t>- Thể hiện cái nhìn về hiện thực, bộc lộ quan niệm đạo đức, lẽ công bằng và ước mơ về một cuộc sống tốt đẹp hơn của người lao động. </a:t>
            </a:r>
            <a:endParaRPr lang="en-US" sz="2000" dirty="0" smtClean="0">
              <a:latin typeface="Times New Roman" pitchFamily="18" charset="0"/>
              <a:cs typeface="Times New Roman" pitchFamily="18" charset="0"/>
            </a:endParaRPr>
          </a:p>
          <a:p>
            <a:r>
              <a:rPr lang="nl-NL" sz="2000" b="1" dirty="0" smtClean="0">
                <a:latin typeface="Times New Roman" pitchFamily="18" charset="0"/>
                <a:cs typeface="Times New Roman" pitchFamily="18" charset="0"/>
              </a:rPr>
              <a:t> 2. Một số yếu tố của truyện cổ tích</a:t>
            </a:r>
            <a:r>
              <a:rPr lang="nl-NL" sz="2000" dirty="0" smtClean="0">
                <a:latin typeface="Times New Roman" pitchFamily="18" charset="0"/>
                <a:cs typeface="Times New Roman" pitchFamily="18" charset="0"/>
              </a:rPr>
              <a:t/>
            </a:r>
            <a:br>
              <a:rPr lang="nl-NL" sz="2000" dirty="0" smtClean="0">
                <a:latin typeface="Times New Roman" pitchFamily="18" charset="0"/>
                <a:cs typeface="Times New Roman" pitchFamily="18" charset="0"/>
              </a:rPr>
            </a:br>
            <a:r>
              <a:rPr lang="nl-NL" sz="2000" dirty="0" smtClean="0">
                <a:latin typeface="Times New Roman" pitchFamily="18" charset="0"/>
                <a:cs typeface="Times New Roman" pitchFamily="18" charset="0"/>
              </a:rPr>
              <a:t>- </a:t>
            </a:r>
            <a:r>
              <a:rPr lang="nl-NL" sz="2000" b="1" dirty="0" smtClean="0">
                <a:latin typeface="Times New Roman" pitchFamily="18" charset="0"/>
                <a:cs typeface="Times New Roman" pitchFamily="18" charset="0"/>
              </a:rPr>
              <a:t>Cốt truyện</a:t>
            </a:r>
            <a:r>
              <a:rPr lang="nl-NL" sz="2000" dirty="0" smtClean="0">
                <a:latin typeface="Times New Roman" pitchFamily="18" charset="0"/>
                <a:cs typeface="Times New Roman" pitchFamily="18" charset="0"/>
              </a:rPr>
              <a:t>: Kể về những xung đột trong gia đình, xã hội, phản ánh số phận của các cá nhân và thể hiện ước mơ đổi thay số phận của chính họ.</a:t>
            </a:r>
            <a:endParaRPr lang="en-US" sz="2000" dirty="0" smtClean="0">
              <a:latin typeface="Times New Roman" pitchFamily="18" charset="0"/>
              <a:cs typeface="Times New Roman" pitchFamily="18" charset="0"/>
            </a:endParaRPr>
          </a:p>
          <a:p>
            <a:r>
              <a:rPr lang="nl-NL" sz="2000" dirty="0" smtClean="0">
                <a:latin typeface="Times New Roman" pitchFamily="18" charset="0"/>
                <a:cs typeface="Times New Roman" pitchFamily="18" charset="0"/>
              </a:rPr>
              <a:t>- </a:t>
            </a:r>
            <a:r>
              <a:rPr lang="nl-NL" sz="2000" b="1" dirty="0" smtClean="0">
                <a:latin typeface="Times New Roman" pitchFamily="18" charset="0"/>
                <a:cs typeface="Times New Roman" pitchFamily="18" charset="0"/>
              </a:rPr>
              <a:t>Nhân vật:</a:t>
            </a:r>
            <a:r>
              <a:rPr lang="nl-NL" sz="2000" dirty="0" smtClean="0">
                <a:latin typeface="Times New Roman" pitchFamily="18" charset="0"/>
                <a:cs typeface="Times New Roman" pitchFamily="18" charset="0"/>
              </a:rPr>
              <a:t> đại diện cho các kiểu người khác nhau, chia thành 2 tuyến nhân vật: chính diện (tốt, thiện) và phản diện (xấu ác)</a:t>
            </a:r>
            <a:endParaRPr lang="en-US" sz="2000" dirty="0" smtClean="0">
              <a:latin typeface="Times New Roman" pitchFamily="18" charset="0"/>
              <a:cs typeface="Times New Roman" pitchFamily="18" charset="0"/>
            </a:endParaRPr>
          </a:p>
          <a:p>
            <a:r>
              <a:rPr lang="nl-NL" sz="2000" b="1" dirty="0" smtClean="0">
                <a:latin typeface="Times New Roman" pitchFamily="18" charset="0"/>
                <a:cs typeface="Times New Roman" pitchFamily="18" charset="0"/>
              </a:rPr>
              <a:t>- Hư cấu:</a:t>
            </a:r>
            <a:r>
              <a:rPr lang="nl-NL" sz="2000" dirty="0" smtClean="0">
                <a:latin typeface="Times New Roman" pitchFamily="18" charset="0"/>
                <a:cs typeface="Times New Roman" pitchFamily="18" charset="0"/>
              </a:rPr>
              <a:t> Có các chi tiết hoang đường, kì ảo.</a:t>
            </a:r>
            <a:endParaRPr lang="en-US" sz="2000" dirty="0" smtClean="0">
              <a:latin typeface="Times New Roman" pitchFamily="18" charset="0"/>
              <a:cs typeface="Times New Roman" pitchFamily="18" charset="0"/>
            </a:endParaRPr>
          </a:p>
          <a:p>
            <a:r>
              <a:rPr lang="nl-NL" sz="2000" b="1" dirty="0" smtClean="0">
                <a:latin typeface="Times New Roman" pitchFamily="18" charset="0"/>
                <a:cs typeface="Times New Roman" pitchFamily="18" charset="0"/>
              </a:rPr>
              <a:t>- Trình tự kể:</a:t>
            </a:r>
            <a:r>
              <a:rPr lang="nl-NL" sz="2000" dirty="0" smtClean="0">
                <a:latin typeface="Times New Roman" pitchFamily="18" charset="0"/>
                <a:cs typeface="Times New Roman" pitchFamily="18" charset="0"/>
              </a:rPr>
              <a:t> Kể theo trật tự thời gian tuyến tính, thể hiện rõ quan hệ nhân quả.</a:t>
            </a:r>
            <a:endParaRPr lang="en-US" sz="2000" dirty="0" smtClean="0">
              <a:latin typeface="Times New Roman" pitchFamily="18" charset="0"/>
              <a:cs typeface="Times New Roman" pitchFamily="18" charset="0"/>
            </a:endParaRPr>
          </a:p>
          <a:p>
            <a:r>
              <a:rPr lang="nl-NL" sz="2000" dirty="0" smtClean="0">
                <a:latin typeface="Times New Roman" pitchFamily="18" charset="0"/>
                <a:cs typeface="Times New Roman" pitchFamily="18" charset="0"/>
              </a:rPr>
              <a:t>- </a:t>
            </a:r>
            <a:r>
              <a:rPr lang="nl-NL" sz="2000" b="1" dirty="0" smtClean="0">
                <a:latin typeface="Times New Roman" pitchFamily="18" charset="0"/>
                <a:cs typeface="Times New Roman" pitchFamily="18" charset="0"/>
              </a:rPr>
              <a:t>Lời kể:</a:t>
            </a:r>
            <a:r>
              <a:rPr lang="nl-NL" sz="2000" dirty="0" smtClean="0">
                <a:latin typeface="Times New Roman" pitchFamily="18" charset="0"/>
                <a:cs typeface="Times New Roman" pitchFamily="18" charset="0"/>
              </a:rPr>
              <a:t> mở đầu bằng từ ngữ chỉ không gian, thời gian xác định.</a:t>
            </a:r>
            <a:r>
              <a:rPr lang="nl-NL" dirty="0" smtClean="0"/>
              <a:t/>
            </a:r>
            <a:br>
              <a:rPr lang="nl-NL"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500"/>
                                        <p:tgtEl>
                                          <p:spTgt spid="8">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box(in)">
                                      <p:cBhvr>
                                        <p:cTn id="20" dur="500"/>
                                        <p:tgtEl>
                                          <p:spTgt spid="8">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animEffect transition="in" filter="box(in)">
                                      <p:cBhvr>
                                        <p:cTn id="23" dur="500"/>
                                        <p:tgtEl>
                                          <p:spTgt spid="8">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Effect transition="in" filter="box(in)">
                                      <p:cBhvr>
                                        <p:cTn id="26" dur="500"/>
                                        <p:tgtEl>
                                          <p:spTgt spid="8">
                                            <p:txEl>
                                              <p:pRg st="3" end="3"/>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8">
                                            <p:txEl>
                                              <p:pRg st="4" end="4"/>
                                            </p:txEl>
                                          </p:spTgt>
                                        </p:tgtEl>
                                        <p:attrNameLst>
                                          <p:attrName>style.visibility</p:attrName>
                                        </p:attrNameLst>
                                      </p:cBhvr>
                                      <p:to>
                                        <p:strVal val="visible"/>
                                      </p:to>
                                    </p:set>
                                    <p:animEffect transition="in" filter="box(in)">
                                      <p:cBhvr>
                                        <p:cTn id="29" dur="500"/>
                                        <p:tgtEl>
                                          <p:spTgt spid="8">
                                            <p:txEl>
                                              <p:pRg st="4" end="4"/>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box(in)">
                                      <p:cBhvr>
                                        <p:cTn id="32" dur="500"/>
                                        <p:tgtEl>
                                          <p:spTgt spid="8">
                                            <p:txEl>
                                              <p:pRg st="5" end="5"/>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animEffect transition="in" filter="box(in)">
                                      <p:cBhvr>
                                        <p:cTn id="35" dur="500"/>
                                        <p:tgtEl>
                                          <p:spTgt spid="8">
                                            <p:txEl>
                                              <p:pRg st="6" end="6"/>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8">
                                            <p:txEl>
                                              <p:pRg st="7" end="7"/>
                                            </p:txEl>
                                          </p:spTgt>
                                        </p:tgtEl>
                                        <p:attrNameLst>
                                          <p:attrName>style.visibility</p:attrName>
                                        </p:attrNameLst>
                                      </p:cBhvr>
                                      <p:to>
                                        <p:strVal val="visible"/>
                                      </p:to>
                                    </p:set>
                                    <p:animEffect transition="in" filter="box(in)">
                                      <p:cBhvr>
                                        <p:cTn id="38" dur="500"/>
                                        <p:tgtEl>
                                          <p:spTgt spid="8">
                                            <p:txEl>
                                              <p:pRg st="7" end="7"/>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8">
                                            <p:txEl>
                                              <p:pRg st="8" end="8"/>
                                            </p:txEl>
                                          </p:spTgt>
                                        </p:tgtEl>
                                        <p:attrNameLst>
                                          <p:attrName>style.visibility</p:attrName>
                                        </p:attrNameLst>
                                      </p:cBhvr>
                                      <p:to>
                                        <p:strVal val="visible"/>
                                      </p:to>
                                    </p:set>
                                    <p:animEffect transition="in" filter="box(in)">
                                      <p:cBhvr>
                                        <p:cTn id="41" dur="500"/>
                                        <p:tgtEl>
                                          <p:spTgt spid="8">
                                            <p:txEl>
                                              <p:pRg st="8" end="8"/>
                                            </p:txEl>
                                          </p:spTgt>
                                        </p:tgtEl>
                                      </p:cBhvr>
                                    </p:animEffect>
                                  </p:childTnLst>
                                </p:cTn>
                              </p:par>
                              <p:par>
                                <p:cTn id="42" presetID="4" presetClass="entr" presetSubtype="16" fill="hold" nodeType="withEffect">
                                  <p:stCondLst>
                                    <p:cond delay="0"/>
                                  </p:stCondLst>
                                  <p:childTnLst>
                                    <p:set>
                                      <p:cBhvr>
                                        <p:cTn id="43" dur="1" fill="hold">
                                          <p:stCondLst>
                                            <p:cond delay="0"/>
                                          </p:stCondLst>
                                        </p:cTn>
                                        <p:tgtEl>
                                          <p:spTgt spid="8">
                                            <p:txEl>
                                              <p:pRg st="9" end="9"/>
                                            </p:txEl>
                                          </p:spTgt>
                                        </p:tgtEl>
                                        <p:attrNameLst>
                                          <p:attrName>style.visibility</p:attrName>
                                        </p:attrNameLst>
                                      </p:cBhvr>
                                      <p:to>
                                        <p:strVal val="visible"/>
                                      </p:to>
                                    </p:set>
                                    <p:animEffect transition="in" filter="box(in)">
                                      <p:cBhvr>
                                        <p:cTn id="44" dur="500"/>
                                        <p:tgtEl>
                                          <p:spTgt spid="8">
                                            <p:txEl>
                                              <p:pRg st="9" end="9"/>
                                            </p:txEl>
                                          </p:spTgt>
                                        </p:tgtEl>
                                      </p:cBhvr>
                                    </p:animEffect>
                                  </p:childTnLst>
                                </p:cTn>
                              </p:par>
                              <p:par>
                                <p:cTn id="45" presetID="4" presetClass="entr" presetSubtype="16" fill="hold" nodeType="withEffect">
                                  <p:stCondLst>
                                    <p:cond delay="0"/>
                                  </p:stCondLst>
                                  <p:childTnLst>
                                    <p:set>
                                      <p:cBhvr>
                                        <p:cTn id="46" dur="1" fill="hold">
                                          <p:stCondLst>
                                            <p:cond delay="0"/>
                                          </p:stCondLst>
                                        </p:cTn>
                                        <p:tgtEl>
                                          <p:spTgt spid="8">
                                            <p:txEl>
                                              <p:pRg st="10" end="10"/>
                                            </p:txEl>
                                          </p:spTgt>
                                        </p:tgtEl>
                                        <p:attrNameLst>
                                          <p:attrName>style.visibility</p:attrName>
                                        </p:attrNameLst>
                                      </p:cBhvr>
                                      <p:to>
                                        <p:strVal val="visible"/>
                                      </p:to>
                                    </p:set>
                                    <p:animEffect transition="in" filter="box(in)">
                                      <p:cBhvr>
                                        <p:cTn id="47" dur="500"/>
                                        <p:tgtEl>
                                          <p:spTgt spid="8">
                                            <p:txEl>
                                              <p:pRg st="10" end="10"/>
                                            </p:txEl>
                                          </p:spTgt>
                                        </p:tgtEl>
                                      </p:cBhvr>
                                    </p:animEffect>
                                  </p:childTnLst>
                                </p:cTn>
                              </p:par>
                              <p:par>
                                <p:cTn id="48" presetID="4" presetClass="entr" presetSubtype="16" fill="hold" nodeType="withEffect">
                                  <p:stCondLst>
                                    <p:cond delay="0"/>
                                  </p:stCondLst>
                                  <p:childTnLst>
                                    <p:set>
                                      <p:cBhvr>
                                        <p:cTn id="49" dur="1" fill="hold">
                                          <p:stCondLst>
                                            <p:cond delay="0"/>
                                          </p:stCondLst>
                                        </p:cTn>
                                        <p:tgtEl>
                                          <p:spTgt spid="8">
                                            <p:txEl>
                                              <p:pRg st="11" end="11"/>
                                            </p:txEl>
                                          </p:spTgt>
                                        </p:tgtEl>
                                        <p:attrNameLst>
                                          <p:attrName>style.visibility</p:attrName>
                                        </p:attrNameLst>
                                      </p:cBhvr>
                                      <p:to>
                                        <p:strVal val="visible"/>
                                      </p:to>
                                    </p:set>
                                    <p:animEffect transition="in" filter="box(in)">
                                      <p:cBhvr>
                                        <p:cTn id="50" dur="500"/>
                                        <p:tgtEl>
                                          <p:spTgt spid="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TotalTime>
  <Words>22384</Words>
  <PresentationFormat>On-screen Show (4:3)</PresentationFormat>
  <Paragraphs>1402</Paragraphs>
  <Slides>138</Slides>
  <Notes>0</Notes>
  <HiddenSlides>0</HiddenSlides>
  <MMClips>3</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138</vt:i4>
      </vt:variant>
    </vt:vector>
  </HeadingPairs>
  <TitlesOfParts>
    <vt:vector size="143" baseType="lpstr">
      <vt:lpstr>SimSun</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2022-08-28T09:30:36Z</dcterms:created>
  <dcterms:modified xsi:type="dcterms:W3CDTF">2023-08-18T01:38:12Z</dcterms:modified>
</cp:coreProperties>
</file>