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9" r:id="rId2"/>
    <p:sldId id="256" r:id="rId3"/>
    <p:sldId id="262" r:id="rId4"/>
    <p:sldId id="261" r:id="rId5"/>
    <p:sldId id="258" r:id="rId6"/>
    <p:sldId id="260" r:id="rId7"/>
    <p:sldId id="267" r:id="rId8"/>
    <p:sldId id="269" r:id="rId9"/>
    <p:sldId id="263" r:id="rId10"/>
    <p:sldId id="259" r:id="rId11"/>
    <p:sldId id="264" r:id="rId12"/>
    <p:sldId id="257" r:id="rId13"/>
    <p:sldId id="265" r:id="rId14"/>
    <p:sldId id="268" r:id="rId15"/>
    <p:sldId id="266" r:id="rId16"/>
    <p:sldId id="270" r:id="rId17"/>
    <p:sldId id="28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4481E-0DB9-4DBE-A7ED-DC2A7F9279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38D36D7-E486-4ED8-9CF3-773598818C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6E16E8-15D9-4177-AC4C-5FD6356FF617}"/>
              </a:ext>
            </a:extLst>
          </p:cNvPr>
          <p:cNvSpPr>
            <a:spLocks noGrp="1"/>
          </p:cNvSpPr>
          <p:nvPr>
            <p:ph type="dt" sz="half" idx="10"/>
          </p:nvPr>
        </p:nvSpPr>
        <p:spPr/>
        <p:txBody>
          <a:bodyPr/>
          <a:lstStyle/>
          <a:p>
            <a:fld id="{33F0EBBB-6717-4FCE-9678-52F0CFAC66A4}" type="datetimeFigureOut">
              <a:rPr lang="en-US" smtClean="0"/>
              <a:t>8/4/2022</a:t>
            </a:fld>
            <a:endParaRPr lang="en-US"/>
          </a:p>
        </p:txBody>
      </p:sp>
      <p:sp>
        <p:nvSpPr>
          <p:cNvPr id="5" name="Footer Placeholder 4">
            <a:extLst>
              <a:ext uri="{FF2B5EF4-FFF2-40B4-BE49-F238E27FC236}">
                <a16:creationId xmlns:a16="http://schemas.microsoft.com/office/drawing/2014/main" id="{456732BB-E1A9-4D3C-8564-9BDAAA2106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F18DC8-A7C7-45CC-B22B-A6BA2ACFEF0E}"/>
              </a:ext>
            </a:extLst>
          </p:cNvPr>
          <p:cNvSpPr>
            <a:spLocks noGrp="1"/>
          </p:cNvSpPr>
          <p:nvPr>
            <p:ph type="sldNum" sz="quarter" idx="12"/>
          </p:nvPr>
        </p:nvSpPr>
        <p:spPr/>
        <p:txBody>
          <a:bodyPr/>
          <a:lstStyle/>
          <a:p>
            <a:fld id="{667EB86E-8F68-4D61-A6FC-2A884D324BED}" type="slidenum">
              <a:rPr lang="en-US" smtClean="0"/>
              <a:t>‹#›</a:t>
            </a:fld>
            <a:endParaRPr lang="en-US"/>
          </a:p>
        </p:txBody>
      </p:sp>
    </p:spTree>
    <p:extLst>
      <p:ext uri="{BB962C8B-B14F-4D97-AF65-F5344CB8AC3E}">
        <p14:creationId xmlns:p14="http://schemas.microsoft.com/office/powerpoint/2010/main" val="2308893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059B4-F06B-4E40-9CB1-986C79E10DF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12B38A9-0642-499D-839A-E5387C3BD26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4C9F75-BE24-403E-9EE6-1B57037A1E3A}"/>
              </a:ext>
            </a:extLst>
          </p:cNvPr>
          <p:cNvSpPr>
            <a:spLocks noGrp="1"/>
          </p:cNvSpPr>
          <p:nvPr>
            <p:ph type="dt" sz="half" idx="10"/>
          </p:nvPr>
        </p:nvSpPr>
        <p:spPr/>
        <p:txBody>
          <a:bodyPr/>
          <a:lstStyle/>
          <a:p>
            <a:fld id="{33F0EBBB-6717-4FCE-9678-52F0CFAC66A4}" type="datetimeFigureOut">
              <a:rPr lang="en-US" smtClean="0"/>
              <a:t>8/4/2022</a:t>
            </a:fld>
            <a:endParaRPr lang="en-US"/>
          </a:p>
        </p:txBody>
      </p:sp>
      <p:sp>
        <p:nvSpPr>
          <p:cNvPr id="5" name="Footer Placeholder 4">
            <a:extLst>
              <a:ext uri="{FF2B5EF4-FFF2-40B4-BE49-F238E27FC236}">
                <a16:creationId xmlns:a16="http://schemas.microsoft.com/office/drawing/2014/main" id="{AA1CEDB0-9736-4572-AE3E-025D4DFED0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580DCC-CF0F-45FF-909E-45FBF505327E}"/>
              </a:ext>
            </a:extLst>
          </p:cNvPr>
          <p:cNvSpPr>
            <a:spLocks noGrp="1"/>
          </p:cNvSpPr>
          <p:nvPr>
            <p:ph type="sldNum" sz="quarter" idx="12"/>
          </p:nvPr>
        </p:nvSpPr>
        <p:spPr/>
        <p:txBody>
          <a:bodyPr/>
          <a:lstStyle/>
          <a:p>
            <a:fld id="{667EB86E-8F68-4D61-A6FC-2A884D324BED}" type="slidenum">
              <a:rPr lang="en-US" smtClean="0"/>
              <a:t>‹#›</a:t>
            </a:fld>
            <a:endParaRPr lang="en-US"/>
          </a:p>
        </p:txBody>
      </p:sp>
    </p:spTree>
    <p:extLst>
      <p:ext uri="{BB962C8B-B14F-4D97-AF65-F5344CB8AC3E}">
        <p14:creationId xmlns:p14="http://schemas.microsoft.com/office/powerpoint/2010/main" val="1092439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D2A7FA-2945-48A9-93CE-810A3B97FF4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4F1043-7175-4351-AE25-EF0D5D2ED6F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0CEBDE-A2C7-489C-8E71-3184E273A0B3}"/>
              </a:ext>
            </a:extLst>
          </p:cNvPr>
          <p:cNvSpPr>
            <a:spLocks noGrp="1"/>
          </p:cNvSpPr>
          <p:nvPr>
            <p:ph type="dt" sz="half" idx="10"/>
          </p:nvPr>
        </p:nvSpPr>
        <p:spPr/>
        <p:txBody>
          <a:bodyPr/>
          <a:lstStyle/>
          <a:p>
            <a:fld id="{33F0EBBB-6717-4FCE-9678-52F0CFAC66A4}" type="datetimeFigureOut">
              <a:rPr lang="en-US" smtClean="0"/>
              <a:t>8/4/2022</a:t>
            </a:fld>
            <a:endParaRPr lang="en-US"/>
          </a:p>
        </p:txBody>
      </p:sp>
      <p:sp>
        <p:nvSpPr>
          <p:cNvPr id="5" name="Footer Placeholder 4">
            <a:extLst>
              <a:ext uri="{FF2B5EF4-FFF2-40B4-BE49-F238E27FC236}">
                <a16:creationId xmlns:a16="http://schemas.microsoft.com/office/drawing/2014/main" id="{D85A12A9-A775-47DC-BA96-74C7B47EAC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CFB10-A2F2-49E4-8108-36C1E6C28056}"/>
              </a:ext>
            </a:extLst>
          </p:cNvPr>
          <p:cNvSpPr>
            <a:spLocks noGrp="1"/>
          </p:cNvSpPr>
          <p:nvPr>
            <p:ph type="sldNum" sz="quarter" idx="12"/>
          </p:nvPr>
        </p:nvSpPr>
        <p:spPr/>
        <p:txBody>
          <a:bodyPr/>
          <a:lstStyle/>
          <a:p>
            <a:fld id="{667EB86E-8F68-4D61-A6FC-2A884D324BED}" type="slidenum">
              <a:rPr lang="en-US" smtClean="0"/>
              <a:t>‹#›</a:t>
            </a:fld>
            <a:endParaRPr lang="en-US"/>
          </a:p>
        </p:txBody>
      </p:sp>
    </p:spTree>
    <p:extLst>
      <p:ext uri="{BB962C8B-B14F-4D97-AF65-F5344CB8AC3E}">
        <p14:creationId xmlns:p14="http://schemas.microsoft.com/office/powerpoint/2010/main" val="3933594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AF5DA-815C-4E00-AC6C-FA8F08266B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3D8321-95E6-41B4-9711-931BB537DB3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51643C-F18F-4DCE-88FD-FA8849D2CAF2}"/>
              </a:ext>
            </a:extLst>
          </p:cNvPr>
          <p:cNvSpPr>
            <a:spLocks noGrp="1"/>
          </p:cNvSpPr>
          <p:nvPr>
            <p:ph type="dt" sz="half" idx="10"/>
          </p:nvPr>
        </p:nvSpPr>
        <p:spPr/>
        <p:txBody>
          <a:bodyPr/>
          <a:lstStyle/>
          <a:p>
            <a:fld id="{33F0EBBB-6717-4FCE-9678-52F0CFAC66A4}" type="datetimeFigureOut">
              <a:rPr lang="en-US" smtClean="0"/>
              <a:t>8/4/2022</a:t>
            </a:fld>
            <a:endParaRPr lang="en-US"/>
          </a:p>
        </p:txBody>
      </p:sp>
      <p:sp>
        <p:nvSpPr>
          <p:cNvPr id="5" name="Footer Placeholder 4">
            <a:extLst>
              <a:ext uri="{FF2B5EF4-FFF2-40B4-BE49-F238E27FC236}">
                <a16:creationId xmlns:a16="http://schemas.microsoft.com/office/drawing/2014/main" id="{81654156-3CF2-460A-98AB-591BC0F715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86F0C0-4FFF-410E-8960-2015B9C500D6}"/>
              </a:ext>
            </a:extLst>
          </p:cNvPr>
          <p:cNvSpPr>
            <a:spLocks noGrp="1"/>
          </p:cNvSpPr>
          <p:nvPr>
            <p:ph type="sldNum" sz="quarter" idx="12"/>
          </p:nvPr>
        </p:nvSpPr>
        <p:spPr/>
        <p:txBody>
          <a:bodyPr/>
          <a:lstStyle/>
          <a:p>
            <a:fld id="{667EB86E-8F68-4D61-A6FC-2A884D324BED}" type="slidenum">
              <a:rPr lang="en-US" smtClean="0"/>
              <a:t>‹#›</a:t>
            </a:fld>
            <a:endParaRPr lang="en-US"/>
          </a:p>
        </p:txBody>
      </p:sp>
    </p:spTree>
    <p:extLst>
      <p:ext uri="{BB962C8B-B14F-4D97-AF65-F5344CB8AC3E}">
        <p14:creationId xmlns:p14="http://schemas.microsoft.com/office/powerpoint/2010/main" val="1950600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0CDCC-8A35-4CAC-BBF5-65DDD6D8CBA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EC3496C-5CCC-45EA-A608-ABB2EB9437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83FB06-328A-48D2-BAA2-1DBD4245AC03}"/>
              </a:ext>
            </a:extLst>
          </p:cNvPr>
          <p:cNvSpPr>
            <a:spLocks noGrp="1"/>
          </p:cNvSpPr>
          <p:nvPr>
            <p:ph type="dt" sz="half" idx="10"/>
          </p:nvPr>
        </p:nvSpPr>
        <p:spPr/>
        <p:txBody>
          <a:bodyPr/>
          <a:lstStyle/>
          <a:p>
            <a:fld id="{33F0EBBB-6717-4FCE-9678-52F0CFAC66A4}" type="datetimeFigureOut">
              <a:rPr lang="en-US" smtClean="0"/>
              <a:t>8/4/2022</a:t>
            </a:fld>
            <a:endParaRPr lang="en-US"/>
          </a:p>
        </p:txBody>
      </p:sp>
      <p:sp>
        <p:nvSpPr>
          <p:cNvPr id="5" name="Footer Placeholder 4">
            <a:extLst>
              <a:ext uri="{FF2B5EF4-FFF2-40B4-BE49-F238E27FC236}">
                <a16:creationId xmlns:a16="http://schemas.microsoft.com/office/drawing/2014/main" id="{BAC68CD8-AFB3-45C4-A27E-14962A829D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FFE178-1F82-484C-9A2D-59D71FA5D9AC}"/>
              </a:ext>
            </a:extLst>
          </p:cNvPr>
          <p:cNvSpPr>
            <a:spLocks noGrp="1"/>
          </p:cNvSpPr>
          <p:nvPr>
            <p:ph type="sldNum" sz="quarter" idx="12"/>
          </p:nvPr>
        </p:nvSpPr>
        <p:spPr/>
        <p:txBody>
          <a:bodyPr/>
          <a:lstStyle/>
          <a:p>
            <a:fld id="{667EB86E-8F68-4D61-A6FC-2A884D324BED}" type="slidenum">
              <a:rPr lang="en-US" smtClean="0"/>
              <a:t>‹#›</a:t>
            </a:fld>
            <a:endParaRPr lang="en-US"/>
          </a:p>
        </p:txBody>
      </p:sp>
    </p:spTree>
    <p:extLst>
      <p:ext uri="{BB962C8B-B14F-4D97-AF65-F5344CB8AC3E}">
        <p14:creationId xmlns:p14="http://schemas.microsoft.com/office/powerpoint/2010/main" val="3751318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92BCC-6A43-4F1B-B12F-33759E6AB4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692627-6178-4124-94AE-839F20F6F77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5E9A9F0-6D65-4417-AED4-EA95183C5A4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D1291F2-36DE-43DD-94F4-685F5FADCB7E}"/>
              </a:ext>
            </a:extLst>
          </p:cNvPr>
          <p:cNvSpPr>
            <a:spLocks noGrp="1"/>
          </p:cNvSpPr>
          <p:nvPr>
            <p:ph type="dt" sz="half" idx="10"/>
          </p:nvPr>
        </p:nvSpPr>
        <p:spPr/>
        <p:txBody>
          <a:bodyPr/>
          <a:lstStyle/>
          <a:p>
            <a:fld id="{33F0EBBB-6717-4FCE-9678-52F0CFAC66A4}" type="datetimeFigureOut">
              <a:rPr lang="en-US" smtClean="0"/>
              <a:t>8/4/2022</a:t>
            </a:fld>
            <a:endParaRPr lang="en-US"/>
          </a:p>
        </p:txBody>
      </p:sp>
      <p:sp>
        <p:nvSpPr>
          <p:cNvPr id="6" name="Footer Placeholder 5">
            <a:extLst>
              <a:ext uri="{FF2B5EF4-FFF2-40B4-BE49-F238E27FC236}">
                <a16:creationId xmlns:a16="http://schemas.microsoft.com/office/drawing/2014/main" id="{2C19B0E7-F89A-4A33-80DB-596208EE35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F776A3-AA8B-4080-AE37-B3A15F4DAC66}"/>
              </a:ext>
            </a:extLst>
          </p:cNvPr>
          <p:cNvSpPr>
            <a:spLocks noGrp="1"/>
          </p:cNvSpPr>
          <p:nvPr>
            <p:ph type="sldNum" sz="quarter" idx="12"/>
          </p:nvPr>
        </p:nvSpPr>
        <p:spPr/>
        <p:txBody>
          <a:bodyPr/>
          <a:lstStyle/>
          <a:p>
            <a:fld id="{667EB86E-8F68-4D61-A6FC-2A884D324BED}" type="slidenum">
              <a:rPr lang="en-US" smtClean="0"/>
              <a:t>‹#›</a:t>
            </a:fld>
            <a:endParaRPr lang="en-US"/>
          </a:p>
        </p:txBody>
      </p:sp>
    </p:spTree>
    <p:extLst>
      <p:ext uri="{BB962C8B-B14F-4D97-AF65-F5344CB8AC3E}">
        <p14:creationId xmlns:p14="http://schemas.microsoft.com/office/powerpoint/2010/main" val="2330139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A3950-B029-42BF-8299-E4285CAAD8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9D506B7-884D-49F6-BD8E-18730433A6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011DE0-F41A-49F8-BB71-C5B30A9BD5B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DE48FF4-2506-458E-8E90-FE5379FBE7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BB213A1-DA98-4DE9-8506-26982C5765F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4E9CE1E-DB6D-4B67-A6BB-CFF6B7722A6F}"/>
              </a:ext>
            </a:extLst>
          </p:cNvPr>
          <p:cNvSpPr>
            <a:spLocks noGrp="1"/>
          </p:cNvSpPr>
          <p:nvPr>
            <p:ph type="dt" sz="half" idx="10"/>
          </p:nvPr>
        </p:nvSpPr>
        <p:spPr/>
        <p:txBody>
          <a:bodyPr/>
          <a:lstStyle/>
          <a:p>
            <a:fld id="{33F0EBBB-6717-4FCE-9678-52F0CFAC66A4}" type="datetimeFigureOut">
              <a:rPr lang="en-US" smtClean="0"/>
              <a:t>8/4/2022</a:t>
            </a:fld>
            <a:endParaRPr lang="en-US"/>
          </a:p>
        </p:txBody>
      </p:sp>
      <p:sp>
        <p:nvSpPr>
          <p:cNvPr id="8" name="Footer Placeholder 7">
            <a:extLst>
              <a:ext uri="{FF2B5EF4-FFF2-40B4-BE49-F238E27FC236}">
                <a16:creationId xmlns:a16="http://schemas.microsoft.com/office/drawing/2014/main" id="{64EC5AEC-A719-42E5-B658-04A7B5ABA66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06DF9C3-24DC-4C93-B98C-7A6193182397}"/>
              </a:ext>
            </a:extLst>
          </p:cNvPr>
          <p:cNvSpPr>
            <a:spLocks noGrp="1"/>
          </p:cNvSpPr>
          <p:nvPr>
            <p:ph type="sldNum" sz="quarter" idx="12"/>
          </p:nvPr>
        </p:nvSpPr>
        <p:spPr/>
        <p:txBody>
          <a:bodyPr/>
          <a:lstStyle/>
          <a:p>
            <a:fld id="{667EB86E-8F68-4D61-A6FC-2A884D324BED}" type="slidenum">
              <a:rPr lang="en-US" smtClean="0"/>
              <a:t>‹#›</a:t>
            </a:fld>
            <a:endParaRPr lang="en-US"/>
          </a:p>
        </p:txBody>
      </p:sp>
    </p:spTree>
    <p:extLst>
      <p:ext uri="{BB962C8B-B14F-4D97-AF65-F5344CB8AC3E}">
        <p14:creationId xmlns:p14="http://schemas.microsoft.com/office/powerpoint/2010/main" val="265564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AEDA1-74D7-4A46-9915-A21CE43E08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E2195F4-5081-44EC-978C-FDAECB376AF1}"/>
              </a:ext>
            </a:extLst>
          </p:cNvPr>
          <p:cNvSpPr>
            <a:spLocks noGrp="1"/>
          </p:cNvSpPr>
          <p:nvPr>
            <p:ph type="dt" sz="half" idx="10"/>
          </p:nvPr>
        </p:nvSpPr>
        <p:spPr/>
        <p:txBody>
          <a:bodyPr/>
          <a:lstStyle/>
          <a:p>
            <a:fld id="{33F0EBBB-6717-4FCE-9678-52F0CFAC66A4}" type="datetimeFigureOut">
              <a:rPr lang="en-US" smtClean="0"/>
              <a:t>8/4/2022</a:t>
            </a:fld>
            <a:endParaRPr lang="en-US"/>
          </a:p>
        </p:txBody>
      </p:sp>
      <p:sp>
        <p:nvSpPr>
          <p:cNvPr id="4" name="Footer Placeholder 3">
            <a:extLst>
              <a:ext uri="{FF2B5EF4-FFF2-40B4-BE49-F238E27FC236}">
                <a16:creationId xmlns:a16="http://schemas.microsoft.com/office/drawing/2014/main" id="{19772BB4-14B1-42AF-B1AF-9F3E6AD9394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8627C3E-4416-4B3D-9A59-7FAAA2A4CA02}"/>
              </a:ext>
            </a:extLst>
          </p:cNvPr>
          <p:cNvSpPr>
            <a:spLocks noGrp="1"/>
          </p:cNvSpPr>
          <p:nvPr>
            <p:ph type="sldNum" sz="quarter" idx="12"/>
          </p:nvPr>
        </p:nvSpPr>
        <p:spPr/>
        <p:txBody>
          <a:bodyPr/>
          <a:lstStyle/>
          <a:p>
            <a:fld id="{667EB86E-8F68-4D61-A6FC-2A884D324BED}" type="slidenum">
              <a:rPr lang="en-US" smtClean="0"/>
              <a:t>‹#›</a:t>
            </a:fld>
            <a:endParaRPr lang="en-US"/>
          </a:p>
        </p:txBody>
      </p:sp>
    </p:spTree>
    <p:extLst>
      <p:ext uri="{BB962C8B-B14F-4D97-AF65-F5344CB8AC3E}">
        <p14:creationId xmlns:p14="http://schemas.microsoft.com/office/powerpoint/2010/main" val="3867875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E95DC4-E4B3-4361-AE46-03EEC73E1F34}"/>
              </a:ext>
            </a:extLst>
          </p:cNvPr>
          <p:cNvSpPr>
            <a:spLocks noGrp="1"/>
          </p:cNvSpPr>
          <p:nvPr>
            <p:ph type="dt" sz="half" idx="10"/>
          </p:nvPr>
        </p:nvSpPr>
        <p:spPr/>
        <p:txBody>
          <a:bodyPr/>
          <a:lstStyle/>
          <a:p>
            <a:fld id="{33F0EBBB-6717-4FCE-9678-52F0CFAC66A4}" type="datetimeFigureOut">
              <a:rPr lang="en-US" smtClean="0"/>
              <a:t>8/4/2022</a:t>
            </a:fld>
            <a:endParaRPr lang="en-US"/>
          </a:p>
        </p:txBody>
      </p:sp>
      <p:sp>
        <p:nvSpPr>
          <p:cNvPr id="3" name="Footer Placeholder 2">
            <a:extLst>
              <a:ext uri="{FF2B5EF4-FFF2-40B4-BE49-F238E27FC236}">
                <a16:creationId xmlns:a16="http://schemas.microsoft.com/office/drawing/2014/main" id="{19A00D34-E13E-4A15-89AB-ED0DAF3AA9B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7C71556-EF34-488C-A1D5-BBE67786CB0F}"/>
              </a:ext>
            </a:extLst>
          </p:cNvPr>
          <p:cNvSpPr>
            <a:spLocks noGrp="1"/>
          </p:cNvSpPr>
          <p:nvPr>
            <p:ph type="sldNum" sz="quarter" idx="12"/>
          </p:nvPr>
        </p:nvSpPr>
        <p:spPr/>
        <p:txBody>
          <a:bodyPr/>
          <a:lstStyle/>
          <a:p>
            <a:fld id="{667EB86E-8F68-4D61-A6FC-2A884D324BED}" type="slidenum">
              <a:rPr lang="en-US" smtClean="0"/>
              <a:t>‹#›</a:t>
            </a:fld>
            <a:endParaRPr lang="en-US"/>
          </a:p>
        </p:txBody>
      </p:sp>
    </p:spTree>
    <p:extLst>
      <p:ext uri="{BB962C8B-B14F-4D97-AF65-F5344CB8AC3E}">
        <p14:creationId xmlns:p14="http://schemas.microsoft.com/office/powerpoint/2010/main" val="4211058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3CD61-979D-433F-90FC-0E9D5C1027B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79973C9-5FA4-452F-939D-289FC56E2F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30F707-ED27-481C-BDCD-53221574F8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565214-F312-426A-BFA7-5F78C70A74E1}"/>
              </a:ext>
            </a:extLst>
          </p:cNvPr>
          <p:cNvSpPr>
            <a:spLocks noGrp="1"/>
          </p:cNvSpPr>
          <p:nvPr>
            <p:ph type="dt" sz="half" idx="10"/>
          </p:nvPr>
        </p:nvSpPr>
        <p:spPr/>
        <p:txBody>
          <a:bodyPr/>
          <a:lstStyle/>
          <a:p>
            <a:fld id="{33F0EBBB-6717-4FCE-9678-52F0CFAC66A4}" type="datetimeFigureOut">
              <a:rPr lang="en-US" smtClean="0"/>
              <a:t>8/4/2022</a:t>
            </a:fld>
            <a:endParaRPr lang="en-US"/>
          </a:p>
        </p:txBody>
      </p:sp>
      <p:sp>
        <p:nvSpPr>
          <p:cNvPr id="6" name="Footer Placeholder 5">
            <a:extLst>
              <a:ext uri="{FF2B5EF4-FFF2-40B4-BE49-F238E27FC236}">
                <a16:creationId xmlns:a16="http://schemas.microsoft.com/office/drawing/2014/main" id="{A9D0E542-4275-4686-81DE-455D6DC62E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D81E7E-CD89-44FC-87FB-E6D6134BEAA6}"/>
              </a:ext>
            </a:extLst>
          </p:cNvPr>
          <p:cNvSpPr>
            <a:spLocks noGrp="1"/>
          </p:cNvSpPr>
          <p:nvPr>
            <p:ph type="sldNum" sz="quarter" idx="12"/>
          </p:nvPr>
        </p:nvSpPr>
        <p:spPr/>
        <p:txBody>
          <a:bodyPr/>
          <a:lstStyle/>
          <a:p>
            <a:fld id="{667EB86E-8F68-4D61-A6FC-2A884D324BED}" type="slidenum">
              <a:rPr lang="en-US" smtClean="0"/>
              <a:t>‹#›</a:t>
            </a:fld>
            <a:endParaRPr lang="en-US"/>
          </a:p>
        </p:txBody>
      </p:sp>
    </p:spTree>
    <p:extLst>
      <p:ext uri="{BB962C8B-B14F-4D97-AF65-F5344CB8AC3E}">
        <p14:creationId xmlns:p14="http://schemas.microsoft.com/office/powerpoint/2010/main" val="4058262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E3CD2-0E92-486D-A38E-7BB4C29EBD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0C3FA17-D1CB-4027-8718-8862A10288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86FBE82-7AAB-4D3A-B30D-2C77DA6A57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1D8401-A7DA-44BB-993B-9349A4174CC9}"/>
              </a:ext>
            </a:extLst>
          </p:cNvPr>
          <p:cNvSpPr>
            <a:spLocks noGrp="1"/>
          </p:cNvSpPr>
          <p:nvPr>
            <p:ph type="dt" sz="half" idx="10"/>
          </p:nvPr>
        </p:nvSpPr>
        <p:spPr/>
        <p:txBody>
          <a:bodyPr/>
          <a:lstStyle/>
          <a:p>
            <a:fld id="{33F0EBBB-6717-4FCE-9678-52F0CFAC66A4}" type="datetimeFigureOut">
              <a:rPr lang="en-US" smtClean="0"/>
              <a:t>8/4/2022</a:t>
            </a:fld>
            <a:endParaRPr lang="en-US"/>
          </a:p>
        </p:txBody>
      </p:sp>
      <p:sp>
        <p:nvSpPr>
          <p:cNvPr id="6" name="Footer Placeholder 5">
            <a:extLst>
              <a:ext uri="{FF2B5EF4-FFF2-40B4-BE49-F238E27FC236}">
                <a16:creationId xmlns:a16="http://schemas.microsoft.com/office/drawing/2014/main" id="{3A93C7D0-6999-4D88-9E3A-65C0E51508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719CB0-8221-478C-90D6-EF1FE9E14F65}"/>
              </a:ext>
            </a:extLst>
          </p:cNvPr>
          <p:cNvSpPr>
            <a:spLocks noGrp="1"/>
          </p:cNvSpPr>
          <p:nvPr>
            <p:ph type="sldNum" sz="quarter" idx="12"/>
          </p:nvPr>
        </p:nvSpPr>
        <p:spPr/>
        <p:txBody>
          <a:bodyPr/>
          <a:lstStyle/>
          <a:p>
            <a:fld id="{667EB86E-8F68-4D61-A6FC-2A884D324BED}" type="slidenum">
              <a:rPr lang="en-US" smtClean="0"/>
              <a:t>‹#›</a:t>
            </a:fld>
            <a:endParaRPr lang="en-US"/>
          </a:p>
        </p:txBody>
      </p:sp>
    </p:spTree>
    <p:extLst>
      <p:ext uri="{BB962C8B-B14F-4D97-AF65-F5344CB8AC3E}">
        <p14:creationId xmlns:p14="http://schemas.microsoft.com/office/powerpoint/2010/main" val="4207708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8A61025-5E29-492D-98B5-25966D9F22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A8FCAE-C538-4D3F-8DA9-8E615A3E2E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BEF6C4-0295-42F1-A211-D838D7538E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F0EBBB-6717-4FCE-9678-52F0CFAC66A4}" type="datetimeFigureOut">
              <a:rPr lang="en-US" smtClean="0"/>
              <a:t>8/4/2022</a:t>
            </a:fld>
            <a:endParaRPr lang="en-US"/>
          </a:p>
        </p:txBody>
      </p:sp>
      <p:sp>
        <p:nvSpPr>
          <p:cNvPr id="5" name="Footer Placeholder 4">
            <a:extLst>
              <a:ext uri="{FF2B5EF4-FFF2-40B4-BE49-F238E27FC236}">
                <a16:creationId xmlns:a16="http://schemas.microsoft.com/office/drawing/2014/main" id="{68FCE3E6-398D-469A-95DD-44A907EE59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BE4D75-AFC6-498E-9F2D-B9C1537181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7EB86E-8F68-4D61-A6FC-2A884D324BED}" type="slidenum">
              <a:rPr lang="en-US" smtClean="0"/>
              <a:t>‹#›</a:t>
            </a:fld>
            <a:endParaRPr lang="en-US"/>
          </a:p>
        </p:txBody>
      </p:sp>
    </p:spTree>
    <p:extLst>
      <p:ext uri="{BB962C8B-B14F-4D97-AF65-F5344CB8AC3E}">
        <p14:creationId xmlns:p14="http://schemas.microsoft.com/office/powerpoint/2010/main" val="297801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jp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jp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95AB4B-384D-4D96-83E6-EA3D336D4AEA}"/>
              </a:ext>
            </a:extLst>
          </p:cNvPr>
          <p:cNvSpPr>
            <a:spLocks noGrp="1"/>
          </p:cNvSpPr>
          <p:nvPr>
            <p:ph idx="1"/>
          </p:nvPr>
        </p:nvSpPr>
        <p:spPr>
          <a:xfrm>
            <a:off x="3475383" y="341382"/>
            <a:ext cx="7298635" cy="4351338"/>
          </a:xfrm>
        </p:spPr>
        <p:txBody>
          <a:bodyPr/>
          <a:lstStyle/>
          <a:p>
            <a:pPr marL="0" indent="0">
              <a:buNone/>
            </a:pPr>
            <a:r>
              <a:rPr lang="en-US" dirty="0"/>
              <a:t>KẾT NỐI TRI THỨC – VẬT LÍ 10</a:t>
            </a:r>
          </a:p>
        </p:txBody>
      </p:sp>
      <p:pic>
        <p:nvPicPr>
          <p:cNvPr id="1026" name="Picture 2" descr="Sách Vật Lí 10 (Kết Nối Trí Thức) (2022) - FAHASA.COM">
            <a:extLst>
              <a:ext uri="{FF2B5EF4-FFF2-40B4-BE49-F238E27FC236}">
                <a16:creationId xmlns:a16="http://schemas.microsoft.com/office/drawing/2014/main" id="{752415D5-B72A-45F9-B892-EF4C10AACE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056860"/>
            <a:ext cx="5229639" cy="5229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9531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38640-4A3F-434C-A5B8-73D50DCE7753}"/>
              </a:ext>
            </a:extLst>
          </p:cNvPr>
          <p:cNvSpPr>
            <a:spLocks noGrp="1"/>
          </p:cNvSpPr>
          <p:nvPr>
            <p:ph type="title"/>
          </p:nvPr>
        </p:nvSpPr>
        <p:spPr/>
        <p:txBody>
          <a:bodyPr/>
          <a:lstStyle/>
          <a:p>
            <a:r>
              <a:rPr lang="en-US" dirty="0"/>
              <a:t>II. ĐỒ THỊ ĐỘ DỊCH CHUYỂN – THỜI GIAN TRONG CHUYỂN ĐỘNG THẲNG</a:t>
            </a:r>
          </a:p>
        </p:txBody>
      </p:sp>
      <p:sp>
        <p:nvSpPr>
          <p:cNvPr id="7" name="Content Placeholder 6">
            <a:extLst>
              <a:ext uri="{FF2B5EF4-FFF2-40B4-BE49-F238E27FC236}">
                <a16:creationId xmlns:a16="http://schemas.microsoft.com/office/drawing/2014/main" id="{10AB801E-CFBB-4CDB-A0CE-5E03D6A8004E}"/>
              </a:ext>
            </a:extLst>
          </p:cNvPr>
          <p:cNvSpPr>
            <a:spLocks noGrp="1"/>
          </p:cNvSpPr>
          <p:nvPr>
            <p:ph idx="1"/>
          </p:nvPr>
        </p:nvSpPr>
        <p:spPr/>
        <p:txBody>
          <a:bodyPr/>
          <a:lstStyle/>
          <a:p>
            <a:pPr marL="0" indent="0">
              <a:buNone/>
            </a:pPr>
            <a:r>
              <a:rPr lang="en-US" dirty="0"/>
              <a:t>1. </a:t>
            </a:r>
            <a:r>
              <a:rPr lang="de-DE" b="1" dirty="0"/>
              <a:t>Cách vẽ đồ thị độ dịch chuyển – thời gian (d – t) trong chuyển động thẳng đều.</a:t>
            </a:r>
            <a:endParaRPr lang="en-US" dirty="0"/>
          </a:p>
          <a:p>
            <a:pPr marL="0" indent="0">
              <a:buNone/>
            </a:pPr>
            <a:endParaRPr lang="en-US" dirty="0"/>
          </a:p>
        </p:txBody>
      </p:sp>
      <p:pic>
        <p:nvPicPr>
          <p:cNvPr id="8" name="Content Placeholder 3">
            <a:extLst>
              <a:ext uri="{FF2B5EF4-FFF2-40B4-BE49-F238E27FC236}">
                <a16:creationId xmlns:a16="http://schemas.microsoft.com/office/drawing/2014/main" id="{8010BE89-5C9C-41AB-B8D0-405A798D2A1F}"/>
              </a:ext>
            </a:extLst>
          </p:cNvPr>
          <p:cNvPicPr>
            <a:picLocks noGrp="1"/>
          </p:cNvPicPr>
          <p:nvPr>
            <p:ph sz="half" idx="4294967295"/>
          </p:nvPr>
        </p:nvPicPr>
        <p:blipFill>
          <a:blip r:embed="rId2">
            <a:extLst>
              <a:ext uri="{28A0092B-C50C-407E-A947-70E740481C1C}">
                <a14:useLocalDpi xmlns:a14="http://schemas.microsoft.com/office/drawing/2010/main" val="0"/>
              </a:ext>
            </a:extLst>
          </a:blip>
          <a:stretch>
            <a:fillRect/>
          </a:stretch>
        </p:blipFill>
        <p:spPr bwMode="auto">
          <a:xfrm>
            <a:off x="3629465" y="2377440"/>
            <a:ext cx="4529797" cy="3799523"/>
          </a:xfrm>
          <a:prstGeom prst="rect">
            <a:avLst/>
          </a:prstGeom>
          <a:noFill/>
          <a:ln>
            <a:noFill/>
          </a:ln>
        </p:spPr>
      </p:pic>
    </p:spTree>
    <p:extLst>
      <p:ext uri="{BB962C8B-B14F-4D97-AF65-F5344CB8AC3E}">
        <p14:creationId xmlns:p14="http://schemas.microsoft.com/office/powerpoint/2010/main" val="467121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833E9-7911-4224-BACF-4C54D7FAFA29}"/>
              </a:ext>
            </a:extLst>
          </p:cNvPr>
          <p:cNvSpPr>
            <a:spLocks noGrp="1"/>
          </p:cNvSpPr>
          <p:nvPr>
            <p:ph type="title"/>
          </p:nvPr>
        </p:nvSpPr>
        <p:spPr>
          <a:xfrm>
            <a:off x="838200" y="586154"/>
            <a:ext cx="10515600" cy="1927909"/>
          </a:xfrm>
        </p:spPr>
        <p:txBody>
          <a:bodyPr>
            <a:normAutofit/>
          </a:bodyPr>
          <a:lstStyle/>
          <a:p>
            <a:r>
              <a:rPr lang="en-US" sz="3200" dirty="0" err="1"/>
              <a:t>Dựa</a:t>
            </a:r>
            <a:r>
              <a:rPr lang="en-US" sz="3200" dirty="0"/>
              <a:t> </a:t>
            </a:r>
            <a:r>
              <a:rPr lang="en-US" sz="3200" dirty="0" err="1"/>
              <a:t>vào</a:t>
            </a:r>
            <a:r>
              <a:rPr lang="en-US" sz="3200" dirty="0"/>
              <a:t> </a:t>
            </a:r>
            <a:r>
              <a:rPr lang="en-US" sz="3200" dirty="0" err="1"/>
              <a:t>bảng</a:t>
            </a:r>
            <a:r>
              <a:rPr lang="en-US" sz="3200" dirty="0"/>
              <a:t> </a:t>
            </a:r>
            <a:r>
              <a:rPr lang="en-US" sz="3200" dirty="0" err="1"/>
              <a:t>ghi</a:t>
            </a:r>
            <a:r>
              <a:rPr lang="en-US" sz="3200" dirty="0"/>
              <a:t> </a:t>
            </a:r>
            <a:r>
              <a:rPr lang="en-US" sz="3200" dirty="0" err="1"/>
              <a:t>số</a:t>
            </a:r>
            <a:r>
              <a:rPr lang="en-US" sz="3200" dirty="0"/>
              <a:t> </a:t>
            </a:r>
            <a:r>
              <a:rPr lang="en-US" sz="3200" dirty="0" err="1"/>
              <a:t>liệu</a:t>
            </a:r>
            <a:r>
              <a:rPr lang="en-US" sz="3200" dirty="0"/>
              <a:t> </a:t>
            </a:r>
            <a:r>
              <a:rPr lang="en-US" sz="3200" dirty="0" err="1"/>
              <a:t>hãy</a:t>
            </a:r>
            <a:r>
              <a:rPr lang="en-US" sz="3200" dirty="0"/>
              <a:t> </a:t>
            </a:r>
            <a:r>
              <a:rPr lang="en-US" sz="3200" dirty="0" err="1"/>
              <a:t>vẽ</a:t>
            </a:r>
            <a:r>
              <a:rPr lang="en-US" sz="3200" dirty="0"/>
              <a:t> </a:t>
            </a:r>
            <a:r>
              <a:rPr lang="en-US" sz="3200" dirty="0" err="1"/>
              <a:t>đồ</a:t>
            </a:r>
            <a:r>
              <a:rPr lang="en-US" sz="3200" dirty="0"/>
              <a:t> </a:t>
            </a:r>
            <a:r>
              <a:rPr lang="en-US" sz="3200" dirty="0" err="1"/>
              <a:t>thị</a:t>
            </a:r>
            <a:r>
              <a:rPr lang="en-US" sz="3200" dirty="0"/>
              <a:t> </a:t>
            </a:r>
            <a:r>
              <a:rPr lang="en-US" sz="3200" dirty="0" err="1"/>
              <a:t>trên</a:t>
            </a:r>
            <a:r>
              <a:rPr lang="en-US" sz="3200" dirty="0"/>
              <a:t> </a:t>
            </a:r>
            <a:r>
              <a:rPr lang="en-US" sz="3200" dirty="0" err="1"/>
              <a:t>trục</a:t>
            </a:r>
            <a:r>
              <a:rPr lang="en-US" sz="3200" dirty="0"/>
              <a:t> </a:t>
            </a:r>
            <a:r>
              <a:rPr lang="en-US" sz="3200" dirty="0" err="1"/>
              <a:t>tung</a:t>
            </a:r>
            <a:r>
              <a:rPr lang="en-US" sz="3200" dirty="0"/>
              <a:t> (</a:t>
            </a:r>
            <a:r>
              <a:rPr lang="en-US" sz="3200" dirty="0" err="1"/>
              <a:t>trục</a:t>
            </a:r>
            <a:r>
              <a:rPr lang="en-US" sz="3200" dirty="0"/>
              <a:t> </a:t>
            </a:r>
            <a:r>
              <a:rPr lang="en-US" sz="3200" dirty="0" err="1"/>
              <a:t>độ</a:t>
            </a:r>
            <a:r>
              <a:rPr lang="en-US" sz="3200" dirty="0"/>
              <a:t> </a:t>
            </a:r>
            <a:r>
              <a:rPr lang="en-US" sz="3200" dirty="0" err="1"/>
              <a:t>dịch</a:t>
            </a:r>
            <a:r>
              <a:rPr lang="en-US" sz="3200" dirty="0"/>
              <a:t> </a:t>
            </a:r>
            <a:r>
              <a:rPr lang="en-US" sz="3200" dirty="0" err="1"/>
              <a:t>chuyển</a:t>
            </a:r>
            <a:r>
              <a:rPr lang="en-US" sz="3200" dirty="0"/>
              <a:t>) 1cm </a:t>
            </a:r>
            <a:r>
              <a:rPr lang="en-US" sz="3200" dirty="0" err="1"/>
              <a:t>ứng</a:t>
            </a:r>
            <a:r>
              <a:rPr lang="en-US" sz="3200" dirty="0"/>
              <a:t> </a:t>
            </a:r>
            <a:r>
              <a:rPr lang="en-US" sz="3200" dirty="0" err="1"/>
              <a:t>với</a:t>
            </a:r>
            <a:r>
              <a:rPr lang="en-US" sz="3200" dirty="0"/>
              <a:t> 200m; </a:t>
            </a:r>
            <a:r>
              <a:rPr lang="en-US" sz="3200" dirty="0" err="1"/>
              <a:t>trên</a:t>
            </a:r>
            <a:r>
              <a:rPr lang="en-US" sz="3200" dirty="0"/>
              <a:t> </a:t>
            </a:r>
            <a:r>
              <a:rPr lang="en-US" sz="3200" dirty="0" err="1"/>
              <a:t>trục</a:t>
            </a:r>
            <a:r>
              <a:rPr lang="en-US" sz="3200" dirty="0"/>
              <a:t> </a:t>
            </a:r>
            <a:r>
              <a:rPr lang="en-US" sz="3200" dirty="0" err="1"/>
              <a:t>hoành</a:t>
            </a:r>
            <a:r>
              <a:rPr lang="en-US" sz="3200" dirty="0"/>
              <a:t> (</a:t>
            </a:r>
            <a:r>
              <a:rPr lang="en-US" sz="3200" dirty="0" err="1"/>
              <a:t>trục</a:t>
            </a:r>
            <a:r>
              <a:rPr lang="en-US" sz="3200" dirty="0"/>
              <a:t> </a:t>
            </a:r>
            <a:r>
              <a:rPr lang="en-US" sz="3200" dirty="0" err="1"/>
              <a:t>thời</a:t>
            </a:r>
            <a:r>
              <a:rPr lang="en-US" sz="3200" dirty="0"/>
              <a:t> </a:t>
            </a:r>
            <a:r>
              <a:rPr lang="en-US" sz="3200" dirty="0" err="1"/>
              <a:t>gian</a:t>
            </a:r>
            <a:r>
              <a:rPr lang="en-US" sz="3200" dirty="0"/>
              <a:t>) 1cm </a:t>
            </a:r>
            <a:r>
              <a:rPr lang="en-US" sz="3200" dirty="0" err="1"/>
              <a:t>ứng</a:t>
            </a:r>
            <a:r>
              <a:rPr lang="en-US" sz="3200" dirty="0"/>
              <a:t> </a:t>
            </a:r>
            <a:r>
              <a:rPr lang="en-US" sz="3200" dirty="0" err="1"/>
              <a:t>với</a:t>
            </a:r>
            <a:r>
              <a:rPr lang="en-US" sz="3200" dirty="0"/>
              <a:t> 50s</a:t>
            </a:r>
          </a:p>
        </p:txBody>
      </p:sp>
      <p:graphicFrame>
        <p:nvGraphicFramePr>
          <p:cNvPr id="4" name="Table 4">
            <a:extLst>
              <a:ext uri="{FF2B5EF4-FFF2-40B4-BE49-F238E27FC236}">
                <a16:creationId xmlns:a16="http://schemas.microsoft.com/office/drawing/2014/main" id="{339223D4-E013-4DAA-ADE0-66F096B9F6F0}"/>
              </a:ext>
            </a:extLst>
          </p:cNvPr>
          <p:cNvGraphicFramePr>
            <a:graphicFrameLocks noGrp="1"/>
          </p:cNvGraphicFramePr>
          <p:nvPr>
            <p:ph idx="1"/>
            <p:extLst>
              <p:ext uri="{D42A27DB-BD31-4B8C-83A1-F6EECF244321}">
                <p14:modId xmlns:p14="http://schemas.microsoft.com/office/powerpoint/2010/main" val="1605779146"/>
              </p:ext>
            </p:extLst>
          </p:nvPr>
        </p:nvGraphicFramePr>
        <p:xfrm>
          <a:off x="838200" y="3246462"/>
          <a:ext cx="10515600" cy="1706880"/>
        </p:xfrm>
        <a:graphic>
          <a:graphicData uri="http://schemas.openxmlformats.org/drawingml/2006/table">
            <a:tbl>
              <a:tblPr firstRow="1" bandRow="1">
                <a:tableStyleId>{5940675A-B579-460E-94D1-54222C63F5DA}</a:tableStyleId>
              </a:tblPr>
              <a:tblGrid>
                <a:gridCol w="1314450">
                  <a:extLst>
                    <a:ext uri="{9D8B030D-6E8A-4147-A177-3AD203B41FA5}">
                      <a16:colId xmlns:a16="http://schemas.microsoft.com/office/drawing/2014/main" val="3746222909"/>
                    </a:ext>
                  </a:extLst>
                </a:gridCol>
                <a:gridCol w="1314450">
                  <a:extLst>
                    <a:ext uri="{9D8B030D-6E8A-4147-A177-3AD203B41FA5}">
                      <a16:colId xmlns:a16="http://schemas.microsoft.com/office/drawing/2014/main" val="901756865"/>
                    </a:ext>
                  </a:extLst>
                </a:gridCol>
                <a:gridCol w="1314450">
                  <a:extLst>
                    <a:ext uri="{9D8B030D-6E8A-4147-A177-3AD203B41FA5}">
                      <a16:colId xmlns:a16="http://schemas.microsoft.com/office/drawing/2014/main" val="2292782898"/>
                    </a:ext>
                  </a:extLst>
                </a:gridCol>
                <a:gridCol w="1314450">
                  <a:extLst>
                    <a:ext uri="{9D8B030D-6E8A-4147-A177-3AD203B41FA5}">
                      <a16:colId xmlns:a16="http://schemas.microsoft.com/office/drawing/2014/main" val="193489518"/>
                    </a:ext>
                  </a:extLst>
                </a:gridCol>
                <a:gridCol w="1314450">
                  <a:extLst>
                    <a:ext uri="{9D8B030D-6E8A-4147-A177-3AD203B41FA5}">
                      <a16:colId xmlns:a16="http://schemas.microsoft.com/office/drawing/2014/main" val="537504548"/>
                    </a:ext>
                  </a:extLst>
                </a:gridCol>
                <a:gridCol w="1314450">
                  <a:extLst>
                    <a:ext uri="{9D8B030D-6E8A-4147-A177-3AD203B41FA5}">
                      <a16:colId xmlns:a16="http://schemas.microsoft.com/office/drawing/2014/main" val="3802718189"/>
                    </a:ext>
                  </a:extLst>
                </a:gridCol>
                <a:gridCol w="1314450">
                  <a:extLst>
                    <a:ext uri="{9D8B030D-6E8A-4147-A177-3AD203B41FA5}">
                      <a16:colId xmlns:a16="http://schemas.microsoft.com/office/drawing/2014/main" val="516766821"/>
                    </a:ext>
                  </a:extLst>
                </a:gridCol>
                <a:gridCol w="1314450">
                  <a:extLst>
                    <a:ext uri="{9D8B030D-6E8A-4147-A177-3AD203B41FA5}">
                      <a16:colId xmlns:a16="http://schemas.microsoft.com/office/drawing/2014/main" val="1452151262"/>
                    </a:ext>
                  </a:extLst>
                </a:gridCol>
              </a:tblGrid>
              <a:tr h="370840">
                <a:tc>
                  <a:txBody>
                    <a:bodyPr/>
                    <a:lstStyle/>
                    <a:p>
                      <a:pPr algn="ctr"/>
                      <a:r>
                        <a:rPr lang="en-US" sz="2000" dirty="0" err="1"/>
                        <a:t>Độ</a:t>
                      </a:r>
                      <a:r>
                        <a:rPr lang="en-US" sz="2000" dirty="0"/>
                        <a:t> </a:t>
                      </a:r>
                      <a:r>
                        <a:rPr lang="en-US" sz="2000" dirty="0" err="1"/>
                        <a:t>dịch</a:t>
                      </a:r>
                      <a:r>
                        <a:rPr lang="en-US" sz="2000" dirty="0"/>
                        <a:t> </a:t>
                      </a:r>
                      <a:r>
                        <a:rPr lang="en-US" sz="2000" dirty="0" err="1"/>
                        <a:t>chuyển</a:t>
                      </a:r>
                      <a:r>
                        <a:rPr lang="en-US" sz="2000" dirty="0"/>
                        <a:t> (m)</a:t>
                      </a:r>
                    </a:p>
                  </a:txBody>
                  <a:tcPr anchor="ctr"/>
                </a:tc>
                <a:tc>
                  <a:txBody>
                    <a:bodyPr/>
                    <a:lstStyle/>
                    <a:p>
                      <a:pPr algn="ctr"/>
                      <a:r>
                        <a:rPr lang="en-US" sz="2000" dirty="0"/>
                        <a:t>0</a:t>
                      </a:r>
                    </a:p>
                  </a:txBody>
                  <a:tcPr anchor="ctr"/>
                </a:tc>
                <a:tc>
                  <a:txBody>
                    <a:bodyPr/>
                    <a:lstStyle/>
                    <a:p>
                      <a:pPr algn="ctr"/>
                      <a:r>
                        <a:rPr lang="en-US" sz="2000" dirty="0"/>
                        <a:t>200</a:t>
                      </a:r>
                    </a:p>
                  </a:txBody>
                  <a:tcPr anchor="ctr"/>
                </a:tc>
                <a:tc>
                  <a:txBody>
                    <a:bodyPr/>
                    <a:lstStyle/>
                    <a:p>
                      <a:pPr algn="ctr"/>
                      <a:r>
                        <a:rPr lang="en-US" sz="2000" dirty="0"/>
                        <a:t>400</a:t>
                      </a:r>
                    </a:p>
                  </a:txBody>
                  <a:tcPr anchor="ctr"/>
                </a:tc>
                <a:tc>
                  <a:txBody>
                    <a:bodyPr/>
                    <a:lstStyle/>
                    <a:p>
                      <a:pPr algn="ctr"/>
                      <a:r>
                        <a:rPr lang="en-US" sz="2000" dirty="0"/>
                        <a:t>600</a:t>
                      </a:r>
                    </a:p>
                  </a:txBody>
                  <a:tcPr anchor="ctr"/>
                </a:tc>
                <a:tc>
                  <a:txBody>
                    <a:bodyPr/>
                    <a:lstStyle/>
                    <a:p>
                      <a:pPr algn="ctr"/>
                      <a:r>
                        <a:rPr lang="en-US" sz="2000" dirty="0"/>
                        <a:t>800</a:t>
                      </a:r>
                    </a:p>
                  </a:txBody>
                  <a:tcPr anchor="ctr"/>
                </a:tc>
                <a:tc>
                  <a:txBody>
                    <a:bodyPr/>
                    <a:lstStyle/>
                    <a:p>
                      <a:pPr algn="ctr"/>
                      <a:r>
                        <a:rPr lang="en-US" sz="2000" dirty="0"/>
                        <a:t>1000</a:t>
                      </a:r>
                    </a:p>
                  </a:txBody>
                  <a:tcPr anchor="ctr"/>
                </a:tc>
                <a:tc>
                  <a:txBody>
                    <a:bodyPr/>
                    <a:lstStyle/>
                    <a:p>
                      <a:pPr algn="ctr"/>
                      <a:r>
                        <a:rPr lang="en-US" sz="2000" dirty="0"/>
                        <a:t>800</a:t>
                      </a:r>
                    </a:p>
                  </a:txBody>
                  <a:tcPr anchor="ctr"/>
                </a:tc>
                <a:extLst>
                  <a:ext uri="{0D108BD9-81ED-4DB2-BD59-A6C34878D82A}">
                    <a16:rowId xmlns:a16="http://schemas.microsoft.com/office/drawing/2014/main" val="4152673062"/>
                  </a:ext>
                </a:extLst>
              </a:tr>
              <a:tr h="370840">
                <a:tc>
                  <a:txBody>
                    <a:bodyPr/>
                    <a:lstStyle/>
                    <a:p>
                      <a:pPr algn="ctr"/>
                      <a:r>
                        <a:rPr lang="en-US" sz="2000" dirty="0" err="1"/>
                        <a:t>Thời</a:t>
                      </a:r>
                      <a:r>
                        <a:rPr lang="en-US" sz="2000" dirty="0"/>
                        <a:t> </a:t>
                      </a:r>
                      <a:r>
                        <a:rPr lang="en-US" sz="2000" dirty="0" err="1"/>
                        <a:t>gian</a:t>
                      </a:r>
                      <a:r>
                        <a:rPr lang="en-US" sz="2000" dirty="0"/>
                        <a:t> (s)</a:t>
                      </a:r>
                    </a:p>
                  </a:txBody>
                  <a:tcPr anchor="ctr"/>
                </a:tc>
                <a:tc>
                  <a:txBody>
                    <a:bodyPr/>
                    <a:lstStyle/>
                    <a:p>
                      <a:pPr algn="ctr"/>
                      <a:r>
                        <a:rPr lang="en-US" sz="2000" dirty="0"/>
                        <a:t>0</a:t>
                      </a:r>
                    </a:p>
                  </a:txBody>
                  <a:tcPr anchor="ctr"/>
                </a:tc>
                <a:tc>
                  <a:txBody>
                    <a:bodyPr/>
                    <a:lstStyle/>
                    <a:p>
                      <a:pPr algn="ctr"/>
                      <a:r>
                        <a:rPr lang="en-US" sz="2000" dirty="0"/>
                        <a:t>50</a:t>
                      </a:r>
                    </a:p>
                  </a:txBody>
                  <a:tcPr anchor="ctr"/>
                </a:tc>
                <a:tc>
                  <a:txBody>
                    <a:bodyPr/>
                    <a:lstStyle/>
                    <a:p>
                      <a:pPr algn="ctr"/>
                      <a:r>
                        <a:rPr lang="en-US" sz="2000" dirty="0"/>
                        <a:t>100</a:t>
                      </a:r>
                    </a:p>
                  </a:txBody>
                  <a:tcPr anchor="ctr"/>
                </a:tc>
                <a:tc>
                  <a:txBody>
                    <a:bodyPr/>
                    <a:lstStyle/>
                    <a:p>
                      <a:pPr algn="ctr"/>
                      <a:r>
                        <a:rPr lang="en-US" sz="2000" dirty="0"/>
                        <a:t>150</a:t>
                      </a:r>
                    </a:p>
                  </a:txBody>
                  <a:tcPr anchor="ctr"/>
                </a:tc>
                <a:tc>
                  <a:txBody>
                    <a:bodyPr/>
                    <a:lstStyle/>
                    <a:p>
                      <a:pPr algn="ctr"/>
                      <a:r>
                        <a:rPr lang="en-US" sz="2000" dirty="0"/>
                        <a:t>200</a:t>
                      </a:r>
                    </a:p>
                  </a:txBody>
                  <a:tcPr anchor="ctr"/>
                </a:tc>
                <a:tc>
                  <a:txBody>
                    <a:bodyPr/>
                    <a:lstStyle/>
                    <a:p>
                      <a:pPr algn="ctr"/>
                      <a:r>
                        <a:rPr lang="en-US" sz="2000" dirty="0"/>
                        <a:t>250</a:t>
                      </a:r>
                    </a:p>
                  </a:txBody>
                  <a:tcPr anchor="ctr"/>
                </a:tc>
                <a:tc>
                  <a:txBody>
                    <a:bodyPr/>
                    <a:lstStyle/>
                    <a:p>
                      <a:pPr algn="ctr"/>
                      <a:r>
                        <a:rPr lang="en-US" sz="2000" dirty="0"/>
                        <a:t>300</a:t>
                      </a:r>
                    </a:p>
                  </a:txBody>
                  <a:tcPr anchor="ctr"/>
                </a:tc>
                <a:extLst>
                  <a:ext uri="{0D108BD9-81ED-4DB2-BD59-A6C34878D82A}">
                    <a16:rowId xmlns:a16="http://schemas.microsoft.com/office/drawing/2014/main" val="2766304173"/>
                  </a:ext>
                </a:extLst>
              </a:tr>
            </a:tbl>
          </a:graphicData>
        </a:graphic>
      </p:graphicFrame>
    </p:spTree>
    <p:extLst>
      <p:ext uri="{BB962C8B-B14F-4D97-AF65-F5344CB8AC3E}">
        <p14:creationId xmlns:p14="http://schemas.microsoft.com/office/powerpoint/2010/main" val="317630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205FA30-8B29-492E-8EEA-CF68F7ECD91D}"/>
              </a:ext>
            </a:extLst>
          </p:cNvPr>
          <p:cNvPicPr>
            <a:picLocks noGrp="1" noChangeAspect="1"/>
          </p:cNvPicPr>
          <p:nvPr>
            <p:ph idx="1"/>
          </p:nvPr>
        </p:nvPicPr>
        <p:blipFill>
          <a:blip r:embed="rId2"/>
          <a:stretch>
            <a:fillRect/>
          </a:stretch>
        </p:blipFill>
        <p:spPr>
          <a:xfrm>
            <a:off x="3614737" y="1266093"/>
            <a:ext cx="6107318" cy="4606864"/>
          </a:xfrm>
          <a:prstGeom prst="rect">
            <a:avLst/>
          </a:prstGeom>
        </p:spPr>
      </p:pic>
    </p:spTree>
    <p:extLst>
      <p:ext uri="{BB962C8B-B14F-4D97-AF65-F5344CB8AC3E}">
        <p14:creationId xmlns:p14="http://schemas.microsoft.com/office/powerpoint/2010/main" val="228073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B0C8466C-1966-41BB-98D5-A211708233BC}"/>
              </a:ext>
            </a:extLst>
          </p:cNvPr>
          <p:cNvSpPr>
            <a:spLocks noGrp="1"/>
          </p:cNvSpPr>
          <p:nvPr>
            <p:ph sz="half" idx="2"/>
          </p:nvPr>
        </p:nvSpPr>
        <p:spPr>
          <a:xfrm>
            <a:off x="5078438" y="713312"/>
            <a:ext cx="6804074" cy="5659353"/>
          </a:xfrm>
        </p:spPr>
        <p:txBody>
          <a:bodyPr>
            <a:normAutofit/>
          </a:bodyPr>
          <a:lstStyle/>
          <a:p>
            <a:pPr marL="0" indent="0">
              <a:buNone/>
            </a:pPr>
            <a:r>
              <a:rPr lang="en-US" sz="2400" dirty="0" err="1"/>
              <a:t>Dựa</a:t>
            </a:r>
            <a:r>
              <a:rPr lang="en-US" sz="2400" dirty="0"/>
              <a:t> </a:t>
            </a:r>
            <a:r>
              <a:rPr lang="en-US" sz="2400" dirty="0" err="1"/>
              <a:t>vào</a:t>
            </a:r>
            <a:r>
              <a:rPr lang="en-US" sz="2400" dirty="0"/>
              <a:t> </a:t>
            </a:r>
            <a:r>
              <a:rPr lang="en-US" sz="2400" dirty="0" err="1"/>
              <a:t>đồ</a:t>
            </a:r>
            <a:r>
              <a:rPr lang="en-US" sz="2400" dirty="0"/>
              <a:t> </a:t>
            </a:r>
            <a:r>
              <a:rPr lang="en-US" sz="2400" dirty="0" err="1"/>
              <a:t>thị</a:t>
            </a:r>
            <a:r>
              <a:rPr lang="en-US" sz="2400" dirty="0"/>
              <a:t> </a:t>
            </a:r>
            <a:r>
              <a:rPr lang="en-US" sz="2400" dirty="0" err="1"/>
              <a:t>bên</a:t>
            </a:r>
            <a:r>
              <a:rPr lang="en-US" sz="2400" dirty="0"/>
              <a:t> </a:t>
            </a:r>
            <a:r>
              <a:rPr lang="en-US" sz="2400" dirty="0" err="1"/>
              <a:t>hãy</a:t>
            </a:r>
            <a:r>
              <a:rPr lang="en-US" sz="2400" dirty="0"/>
              <a:t> </a:t>
            </a:r>
            <a:r>
              <a:rPr lang="en-US" sz="2400" dirty="0" err="1"/>
              <a:t>xác</a:t>
            </a:r>
            <a:r>
              <a:rPr lang="en-US" sz="2400" dirty="0"/>
              <a:t> </a:t>
            </a:r>
            <a:r>
              <a:rPr lang="en-US" sz="2400" dirty="0" err="1"/>
              <a:t>định</a:t>
            </a:r>
            <a:r>
              <a:rPr lang="en-US" sz="2400" dirty="0"/>
              <a:t>:</a:t>
            </a:r>
          </a:p>
          <a:p>
            <a:pPr marL="514350" indent="-514350">
              <a:buAutoNum type="arabicPeriod"/>
            </a:pPr>
            <a:r>
              <a:rPr lang="en-US" sz="2400" dirty="0" err="1"/>
              <a:t>Trong</a:t>
            </a:r>
            <a:r>
              <a:rPr lang="en-US" sz="2400" dirty="0"/>
              <a:t> 25s </a:t>
            </a:r>
            <a:r>
              <a:rPr lang="en-US" sz="2400" dirty="0" err="1"/>
              <a:t>đầu</a:t>
            </a:r>
            <a:r>
              <a:rPr lang="en-US" sz="2400" dirty="0"/>
              <a:t> </a:t>
            </a:r>
            <a:r>
              <a:rPr lang="en-US" sz="2400" dirty="0" err="1"/>
              <a:t>mỗi</a:t>
            </a:r>
            <a:r>
              <a:rPr lang="en-US" sz="2400" dirty="0"/>
              <a:t> </a:t>
            </a:r>
            <a:r>
              <a:rPr lang="en-US" sz="2400" dirty="0" err="1"/>
              <a:t>giây</a:t>
            </a:r>
            <a:r>
              <a:rPr lang="en-US" sz="2400" dirty="0"/>
              <a:t> ng</a:t>
            </a:r>
            <a:r>
              <a:rPr lang="vi-VN" sz="2400" dirty="0"/>
              <a:t>ư</a:t>
            </a:r>
            <a:r>
              <a:rPr lang="en-US" sz="2400" dirty="0" err="1"/>
              <a:t>ời</a:t>
            </a:r>
            <a:r>
              <a:rPr lang="en-US" sz="2400" dirty="0"/>
              <a:t> </a:t>
            </a:r>
            <a:r>
              <a:rPr lang="en-US" sz="2400" dirty="0" err="1"/>
              <a:t>đó</a:t>
            </a:r>
            <a:r>
              <a:rPr lang="en-US" sz="2400" dirty="0"/>
              <a:t> b</a:t>
            </a:r>
            <a:r>
              <a:rPr lang="vi-VN" sz="2400" dirty="0"/>
              <a:t>ơ</a:t>
            </a:r>
            <a:r>
              <a:rPr lang="en-US" sz="2400" dirty="0" err="1"/>
              <a:t>i</a:t>
            </a:r>
            <a:r>
              <a:rPr lang="en-US" sz="2400" dirty="0"/>
              <a:t> đ</a:t>
            </a:r>
            <a:r>
              <a:rPr lang="vi-VN" sz="2400" dirty="0"/>
              <a:t>ư</a:t>
            </a:r>
            <a:r>
              <a:rPr lang="en-US" sz="2400" dirty="0" err="1"/>
              <a:t>ợc</a:t>
            </a:r>
            <a:r>
              <a:rPr lang="en-US" sz="2400" dirty="0"/>
              <a:t> bao </a:t>
            </a:r>
            <a:r>
              <a:rPr lang="en-US" sz="2400" dirty="0" err="1"/>
              <a:t>nhiêu</a:t>
            </a:r>
            <a:r>
              <a:rPr lang="en-US" sz="2400" dirty="0"/>
              <a:t> </a:t>
            </a:r>
            <a:r>
              <a:rPr lang="en-US" sz="2400" dirty="0" err="1"/>
              <a:t>mét</a:t>
            </a:r>
            <a:r>
              <a:rPr lang="en-US" sz="2400" dirty="0"/>
              <a:t>? </a:t>
            </a:r>
            <a:r>
              <a:rPr lang="en-US" sz="2400" dirty="0" err="1"/>
              <a:t>Tính</a:t>
            </a:r>
            <a:r>
              <a:rPr lang="en-US" sz="2400" dirty="0"/>
              <a:t> </a:t>
            </a:r>
            <a:r>
              <a:rPr lang="en-US" sz="2400" dirty="0" err="1"/>
              <a:t>vận</a:t>
            </a:r>
            <a:r>
              <a:rPr lang="en-US" sz="2400" dirty="0"/>
              <a:t> </a:t>
            </a:r>
            <a:r>
              <a:rPr lang="en-US" sz="2400" dirty="0" err="1"/>
              <a:t>tốc</a:t>
            </a:r>
            <a:r>
              <a:rPr lang="en-US" sz="2400" dirty="0"/>
              <a:t> </a:t>
            </a:r>
            <a:r>
              <a:rPr lang="en-US" sz="2400" dirty="0" err="1"/>
              <a:t>của</a:t>
            </a:r>
            <a:r>
              <a:rPr lang="en-US" sz="2400" dirty="0"/>
              <a:t> ng</a:t>
            </a:r>
            <a:r>
              <a:rPr lang="vi-VN" sz="2400" dirty="0"/>
              <a:t>ư</a:t>
            </a:r>
            <a:r>
              <a:rPr lang="en-US" sz="2400" dirty="0" err="1"/>
              <a:t>ời</a:t>
            </a:r>
            <a:r>
              <a:rPr lang="en-US" sz="2400" dirty="0"/>
              <a:t> </a:t>
            </a:r>
            <a:r>
              <a:rPr lang="en-US" sz="2400" dirty="0" err="1"/>
              <a:t>đó</a:t>
            </a:r>
            <a:r>
              <a:rPr lang="en-US" sz="2400" dirty="0"/>
              <a:t> ra m/s.</a:t>
            </a:r>
          </a:p>
          <a:p>
            <a:pPr marL="514350" indent="-514350">
              <a:buAutoNum type="arabicPeriod"/>
            </a:pPr>
            <a:r>
              <a:rPr lang="en-US" sz="2400" dirty="0" err="1"/>
              <a:t>Từ</a:t>
            </a:r>
            <a:r>
              <a:rPr lang="en-US" sz="2400" dirty="0"/>
              <a:t> </a:t>
            </a:r>
            <a:r>
              <a:rPr lang="en-US" sz="2400" dirty="0" err="1"/>
              <a:t>giây</a:t>
            </a:r>
            <a:r>
              <a:rPr lang="en-US" sz="2400" dirty="0"/>
              <a:t> </a:t>
            </a:r>
            <a:r>
              <a:rPr lang="en-US" sz="2400" dirty="0" err="1"/>
              <a:t>nào</a:t>
            </a:r>
            <a:r>
              <a:rPr lang="en-US" sz="2400" dirty="0"/>
              <a:t> </a:t>
            </a:r>
            <a:r>
              <a:rPr lang="en-US" sz="2400" dirty="0" err="1"/>
              <a:t>đến</a:t>
            </a:r>
            <a:r>
              <a:rPr lang="en-US" sz="2400" dirty="0"/>
              <a:t> </a:t>
            </a:r>
            <a:r>
              <a:rPr lang="en-US" sz="2400" dirty="0" err="1"/>
              <a:t>giây</a:t>
            </a:r>
            <a:r>
              <a:rPr lang="en-US" sz="2400" dirty="0"/>
              <a:t> </a:t>
            </a:r>
            <a:r>
              <a:rPr lang="en-US" sz="2400" dirty="0" err="1"/>
              <a:t>nào</a:t>
            </a:r>
            <a:r>
              <a:rPr lang="en-US" sz="2400" dirty="0"/>
              <a:t> ng</a:t>
            </a:r>
            <a:r>
              <a:rPr lang="vi-VN" sz="2400" dirty="0"/>
              <a:t>ư</a:t>
            </a:r>
            <a:r>
              <a:rPr lang="en-US" sz="2400" dirty="0" err="1"/>
              <a:t>ời</a:t>
            </a:r>
            <a:r>
              <a:rPr lang="en-US" sz="2400" dirty="0"/>
              <a:t> </a:t>
            </a:r>
            <a:r>
              <a:rPr lang="en-US" sz="2400" dirty="0" err="1"/>
              <a:t>đó</a:t>
            </a:r>
            <a:r>
              <a:rPr lang="en-US" sz="2400" dirty="0"/>
              <a:t> </a:t>
            </a:r>
            <a:r>
              <a:rPr lang="en-US" sz="2400" dirty="0" err="1"/>
              <a:t>không</a:t>
            </a:r>
            <a:r>
              <a:rPr lang="en-US" sz="2400" dirty="0"/>
              <a:t> b</a:t>
            </a:r>
            <a:r>
              <a:rPr lang="vi-VN" sz="2400" dirty="0"/>
              <a:t>ơ</a:t>
            </a:r>
            <a:r>
              <a:rPr lang="en-US" sz="2400" dirty="0" err="1"/>
              <a:t>i</a:t>
            </a:r>
            <a:r>
              <a:rPr lang="en-US" sz="2400" dirty="0"/>
              <a:t>?</a:t>
            </a:r>
          </a:p>
          <a:p>
            <a:pPr marL="514350" indent="-514350">
              <a:buAutoNum type="arabicPeriod"/>
            </a:pPr>
            <a:r>
              <a:rPr lang="en-US" sz="2400" dirty="0" err="1"/>
              <a:t>Từ</a:t>
            </a:r>
            <a:r>
              <a:rPr lang="en-US" sz="2400" dirty="0"/>
              <a:t> </a:t>
            </a:r>
            <a:r>
              <a:rPr lang="en-US" sz="2400" dirty="0" err="1"/>
              <a:t>giây</a:t>
            </a:r>
            <a:r>
              <a:rPr lang="en-US" sz="2400" dirty="0"/>
              <a:t> 35 </a:t>
            </a:r>
            <a:r>
              <a:rPr lang="en-US" sz="2400" dirty="0" err="1"/>
              <a:t>đến</a:t>
            </a:r>
            <a:r>
              <a:rPr lang="en-US" sz="2400" dirty="0"/>
              <a:t> </a:t>
            </a:r>
            <a:r>
              <a:rPr lang="en-US" sz="2400" dirty="0" err="1"/>
              <a:t>giây</a:t>
            </a:r>
            <a:r>
              <a:rPr lang="en-US" sz="2400" dirty="0"/>
              <a:t> 60 ng</a:t>
            </a:r>
            <a:r>
              <a:rPr lang="vi-VN" sz="2400" dirty="0"/>
              <a:t>ư</a:t>
            </a:r>
            <a:r>
              <a:rPr lang="en-US" sz="2400" dirty="0" err="1"/>
              <a:t>ời</a:t>
            </a:r>
            <a:r>
              <a:rPr lang="en-US" sz="2400" dirty="0"/>
              <a:t> </a:t>
            </a:r>
            <a:r>
              <a:rPr lang="en-US" sz="2400" dirty="0" err="1"/>
              <a:t>đó</a:t>
            </a:r>
            <a:r>
              <a:rPr lang="en-US" sz="2400" dirty="0"/>
              <a:t> b</a:t>
            </a:r>
            <a:r>
              <a:rPr lang="vi-VN" sz="2400" dirty="0"/>
              <a:t>ơ</a:t>
            </a:r>
            <a:r>
              <a:rPr lang="en-US" sz="2400" dirty="0" err="1"/>
              <a:t>i</a:t>
            </a:r>
            <a:r>
              <a:rPr lang="en-US" sz="2400" dirty="0"/>
              <a:t> </a:t>
            </a:r>
            <a:r>
              <a:rPr lang="en-US" sz="2400" dirty="0" err="1"/>
              <a:t>theo</a:t>
            </a:r>
            <a:r>
              <a:rPr lang="en-US" sz="2400" dirty="0"/>
              <a:t> </a:t>
            </a:r>
            <a:r>
              <a:rPr lang="en-US" sz="2400" dirty="0" err="1"/>
              <a:t>chiều</a:t>
            </a:r>
            <a:r>
              <a:rPr lang="en-US" sz="2400" dirty="0"/>
              <a:t> </a:t>
            </a:r>
            <a:r>
              <a:rPr lang="en-US" sz="2400" dirty="0" err="1"/>
              <a:t>nào</a:t>
            </a:r>
            <a:r>
              <a:rPr lang="en-US" sz="2400" dirty="0"/>
              <a:t>?</a:t>
            </a:r>
          </a:p>
          <a:p>
            <a:pPr marL="514350" indent="-514350">
              <a:buAutoNum type="arabicPeriod"/>
            </a:pPr>
            <a:r>
              <a:rPr lang="en-US" sz="2400" dirty="0" err="1"/>
              <a:t>Trong</a:t>
            </a:r>
            <a:r>
              <a:rPr lang="en-US" sz="2400" dirty="0"/>
              <a:t> 20s </a:t>
            </a:r>
            <a:r>
              <a:rPr lang="en-US" sz="2400" dirty="0" err="1"/>
              <a:t>cuối</a:t>
            </a:r>
            <a:r>
              <a:rPr lang="en-US" sz="2400" dirty="0"/>
              <a:t> </a:t>
            </a:r>
            <a:r>
              <a:rPr lang="en-US" sz="2400" dirty="0" err="1"/>
              <a:t>cùng</a:t>
            </a:r>
            <a:r>
              <a:rPr lang="en-US" sz="2400" dirty="0"/>
              <a:t>, </a:t>
            </a:r>
            <a:r>
              <a:rPr lang="en-US" sz="2400" dirty="0" err="1"/>
              <a:t>mỗi</a:t>
            </a:r>
            <a:r>
              <a:rPr lang="en-US" sz="2400" dirty="0"/>
              <a:t> </a:t>
            </a:r>
            <a:r>
              <a:rPr lang="en-US" sz="2400" dirty="0" err="1"/>
              <a:t>giây</a:t>
            </a:r>
            <a:r>
              <a:rPr lang="en-US" sz="2400" dirty="0"/>
              <a:t> ng</a:t>
            </a:r>
            <a:r>
              <a:rPr lang="vi-VN" sz="2400" dirty="0"/>
              <a:t>ư</a:t>
            </a:r>
            <a:r>
              <a:rPr lang="en-US" sz="2400" dirty="0" err="1"/>
              <a:t>ời</a:t>
            </a:r>
            <a:r>
              <a:rPr lang="en-US" sz="2400" dirty="0"/>
              <a:t> </a:t>
            </a:r>
            <a:r>
              <a:rPr lang="en-US" sz="2400" dirty="0" err="1"/>
              <a:t>đó</a:t>
            </a:r>
            <a:r>
              <a:rPr lang="en-US" sz="2400" dirty="0"/>
              <a:t> b</a:t>
            </a:r>
            <a:r>
              <a:rPr lang="vi-VN" sz="2400" dirty="0"/>
              <a:t>ơ</a:t>
            </a:r>
            <a:r>
              <a:rPr lang="en-US" sz="2400" dirty="0" err="1"/>
              <a:t>i</a:t>
            </a:r>
            <a:r>
              <a:rPr lang="en-US" sz="2400" dirty="0"/>
              <a:t> đ</a:t>
            </a:r>
            <a:r>
              <a:rPr lang="vi-VN" sz="2400" dirty="0"/>
              <a:t>ư</a:t>
            </a:r>
            <a:r>
              <a:rPr lang="en-US" sz="2400" dirty="0" err="1"/>
              <a:t>ợc</a:t>
            </a:r>
            <a:r>
              <a:rPr lang="en-US" sz="2400" dirty="0"/>
              <a:t> bao </a:t>
            </a:r>
            <a:r>
              <a:rPr lang="en-US" sz="2400" dirty="0" err="1"/>
              <a:t>nhiêu</a:t>
            </a:r>
            <a:r>
              <a:rPr lang="en-US" sz="2400" dirty="0"/>
              <a:t> </a:t>
            </a:r>
            <a:r>
              <a:rPr lang="en-US" sz="2400" dirty="0" err="1"/>
              <a:t>mét</a:t>
            </a:r>
            <a:r>
              <a:rPr lang="en-US" sz="2400" dirty="0"/>
              <a:t>? </a:t>
            </a:r>
            <a:r>
              <a:rPr lang="en-US" sz="2400" dirty="0" err="1"/>
              <a:t>Tính</a:t>
            </a:r>
            <a:r>
              <a:rPr lang="en-US" sz="2400" dirty="0"/>
              <a:t> </a:t>
            </a:r>
            <a:r>
              <a:rPr lang="en-US" sz="2400" dirty="0" err="1"/>
              <a:t>vận</a:t>
            </a:r>
            <a:r>
              <a:rPr lang="en-US" sz="2400" dirty="0"/>
              <a:t> </a:t>
            </a:r>
            <a:r>
              <a:rPr lang="en-US" sz="2400" dirty="0" err="1"/>
              <a:t>tốc</a:t>
            </a:r>
            <a:r>
              <a:rPr lang="en-US" sz="2400" dirty="0"/>
              <a:t> </a:t>
            </a:r>
            <a:r>
              <a:rPr lang="en-US" sz="2400" dirty="0" err="1"/>
              <a:t>của</a:t>
            </a:r>
            <a:r>
              <a:rPr lang="en-US" sz="2400" dirty="0"/>
              <a:t> ng</a:t>
            </a:r>
            <a:r>
              <a:rPr lang="vi-VN" sz="2400" dirty="0"/>
              <a:t>ư</a:t>
            </a:r>
            <a:r>
              <a:rPr lang="en-US" sz="2400" dirty="0" err="1"/>
              <a:t>ời</a:t>
            </a:r>
            <a:r>
              <a:rPr lang="en-US" sz="2400" dirty="0"/>
              <a:t> </a:t>
            </a:r>
            <a:r>
              <a:rPr lang="en-US" sz="2400" dirty="0" err="1"/>
              <a:t>đó</a:t>
            </a:r>
            <a:r>
              <a:rPr lang="en-US" sz="2400" dirty="0"/>
              <a:t> ra m/s.</a:t>
            </a:r>
          </a:p>
          <a:p>
            <a:pPr marL="514350" indent="-514350">
              <a:buAutoNum type="arabicPeriod"/>
            </a:pPr>
            <a:r>
              <a:rPr lang="en-US" sz="2400" dirty="0" err="1"/>
              <a:t>Xác</a:t>
            </a:r>
            <a:r>
              <a:rPr lang="en-US" sz="2400" dirty="0"/>
              <a:t> </a:t>
            </a:r>
            <a:r>
              <a:rPr lang="en-US" sz="2400" dirty="0" err="1"/>
              <a:t>định</a:t>
            </a:r>
            <a:r>
              <a:rPr lang="en-US" sz="2400" dirty="0"/>
              <a:t> </a:t>
            </a:r>
            <a:r>
              <a:rPr lang="en-US" sz="2400" dirty="0" err="1"/>
              <a:t>độ</a:t>
            </a:r>
            <a:r>
              <a:rPr lang="en-US" sz="2400" dirty="0"/>
              <a:t> </a:t>
            </a:r>
            <a:r>
              <a:rPr lang="en-US" sz="2400" dirty="0" err="1"/>
              <a:t>dịch</a:t>
            </a:r>
            <a:r>
              <a:rPr lang="en-US" sz="2400" dirty="0"/>
              <a:t> </a:t>
            </a:r>
            <a:r>
              <a:rPr lang="en-US" sz="2400" dirty="0" err="1"/>
              <a:t>chuyển</a:t>
            </a:r>
            <a:r>
              <a:rPr lang="en-US" sz="2400" dirty="0"/>
              <a:t> </a:t>
            </a:r>
            <a:r>
              <a:rPr lang="en-US" sz="2400" dirty="0" err="1"/>
              <a:t>và</a:t>
            </a:r>
            <a:r>
              <a:rPr lang="en-US" sz="2400" dirty="0"/>
              <a:t> </a:t>
            </a:r>
            <a:r>
              <a:rPr lang="en-US" sz="2400" dirty="0" err="1"/>
              <a:t>vận</a:t>
            </a:r>
            <a:r>
              <a:rPr lang="en-US" sz="2400" dirty="0"/>
              <a:t> </a:t>
            </a:r>
            <a:r>
              <a:rPr lang="en-US" sz="2400" dirty="0" err="1"/>
              <a:t>tốc</a:t>
            </a:r>
            <a:r>
              <a:rPr lang="en-US" sz="2400" dirty="0"/>
              <a:t> </a:t>
            </a:r>
            <a:r>
              <a:rPr lang="en-US" sz="2400" dirty="0" err="1"/>
              <a:t>của</a:t>
            </a:r>
            <a:r>
              <a:rPr lang="en-US" sz="2400" dirty="0"/>
              <a:t> ng</a:t>
            </a:r>
            <a:r>
              <a:rPr lang="vi-VN" sz="2400" dirty="0"/>
              <a:t>ư</a:t>
            </a:r>
            <a:r>
              <a:rPr lang="en-US" sz="2400" dirty="0" err="1"/>
              <a:t>ời</a:t>
            </a:r>
            <a:r>
              <a:rPr lang="en-US" sz="2400" dirty="0"/>
              <a:t> </a:t>
            </a:r>
            <a:r>
              <a:rPr lang="en-US" sz="2400" dirty="0" err="1"/>
              <a:t>đó</a:t>
            </a:r>
            <a:r>
              <a:rPr lang="en-US" sz="2400" dirty="0"/>
              <a:t> </a:t>
            </a:r>
            <a:r>
              <a:rPr lang="en-US" sz="2400" dirty="0" err="1"/>
              <a:t>khi</a:t>
            </a:r>
            <a:r>
              <a:rPr lang="en-US" sz="2400" dirty="0"/>
              <a:t> b</a:t>
            </a:r>
            <a:r>
              <a:rPr lang="vi-VN" sz="2400" dirty="0"/>
              <a:t>ơ</a:t>
            </a:r>
            <a:r>
              <a:rPr lang="en-US" sz="2400" dirty="0" err="1"/>
              <a:t>i</a:t>
            </a:r>
            <a:r>
              <a:rPr lang="en-US" sz="2400" dirty="0"/>
              <a:t> </a:t>
            </a:r>
            <a:r>
              <a:rPr lang="en-US" sz="2400" dirty="0" err="1"/>
              <a:t>từ</a:t>
            </a:r>
            <a:r>
              <a:rPr lang="en-US" sz="2400" dirty="0"/>
              <a:t> B </a:t>
            </a:r>
            <a:r>
              <a:rPr lang="en-US" sz="2400" dirty="0" err="1"/>
              <a:t>đến</a:t>
            </a:r>
            <a:r>
              <a:rPr lang="en-US" sz="2400" dirty="0"/>
              <a:t> C.</a:t>
            </a:r>
          </a:p>
          <a:p>
            <a:pPr marL="514350" indent="-514350">
              <a:buAutoNum type="arabicPeriod"/>
            </a:pPr>
            <a:r>
              <a:rPr lang="en-US" sz="2400" dirty="0" err="1"/>
              <a:t>Xác</a:t>
            </a:r>
            <a:r>
              <a:rPr lang="en-US" sz="2400" dirty="0"/>
              <a:t> </a:t>
            </a:r>
            <a:r>
              <a:rPr lang="en-US" sz="2400" dirty="0" err="1"/>
              <a:t>định</a:t>
            </a:r>
            <a:r>
              <a:rPr lang="en-US" sz="2400" dirty="0"/>
              <a:t> </a:t>
            </a:r>
            <a:r>
              <a:rPr lang="en-US" sz="2400" dirty="0" err="1"/>
              <a:t>độ</a:t>
            </a:r>
            <a:r>
              <a:rPr lang="en-US" sz="2400" dirty="0"/>
              <a:t> </a:t>
            </a:r>
            <a:r>
              <a:rPr lang="en-US" sz="2400" dirty="0" err="1"/>
              <a:t>dịch</a:t>
            </a:r>
            <a:r>
              <a:rPr lang="en-US" sz="2400" dirty="0"/>
              <a:t> </a:t>
            </a:r>
            <a:r>
              <a:rPr lang="en-US" sz="2400" dirty="0" err="1"/>
              <a:t>chuyển</a:t>
            </a:r>
            <a:r>
              <a:rPr lang="en-US" sz="2400" dirty="0"/>
              <a:t> </a:t>
            </a:r>
            <a:r>
              <a:rPr lang="en-US" sz="2400" dirty="0" err="1"/>
              <a:t>và</a:t>
            </a:r>
            <a:r>
              <a:rPr lang="en-US" sz="2400" dirty="0"/>
              <a:t> </a:t>
            </a:r>
            <a:r>
              <a:rPr lang="en-US" sz="2400" dirty="0" err="1"/>
              <a:t>vận</a:t>
            </a:r>
            <a:r>
              <a:rPr lang="en-US" sz="2400" dirty="0"/>
              <a:t> </a:t>
            </a:r>
            <a:r>
              <a:rPr lang="en-US" sz="2400" dirty="0" err="1"/>
              <a:t>tốc</a:t>
            </a:r>
            <a:r>
              <a:rPr lang="en-US" sz="2400" dirty="0"/>
              <a:t> </a:t>
            </a:r>
            <a:r>
              <a:rPr lang="en-US" sz="2400" dirty="0" err="1"/>
              <a:t>của</a:t>
            </a:r>
            <a:r>
              <a:rPr lang="en-US" sz="2400" dirty="0"/>
              <a:t> ng</a:t>
            </a:r>
            <a:r>
              <a:rPr lang="vi-VN" sz="2400" dirty="0"/>
              <a:t>ư</a:t>
            </a:r>
            <a:r>
              <a:rPr lang="en-US" sz="2400" dirty="0" err="1"/>
              <a:t>ời</a:t>
            </a:r>
            <a:r>
              <a:rPr lang="en-US" sz="2400" dirty="0"/>
              <a:t> </a:t>
            </a:r>
            <a:r>
              <a:rPr lang="en-US" sz="2400" dirty="0" err="1"/>
              <a:t>đó</a:t>
            </a:r>
            <a:r>
              <a:rPr lang="en-US" sz="2400" dirty="0"/>
              <a:t> </a:t>
            </a:r>
            <a:r>
              <a:rPr lang="en-US" sz="2400" dirty="0" err="1"/>
              <a:t>trong</a:t>
            </a:r>
            <a:r>
              <a:rPr lang="en-US" sz="2400" dirty="0"/>
              <a:t> </a:t>
            </a:r>
            <a:r>
              <a:rPr lang="en-US" sz="2400" dirty="0" err="1"/>
              <a:t>cả</a:t>
            </a:r>
            <a:r>
              <a:rPr lang="en-US" sz="2400" dirty="0"/>
              <a:t> </a:t>
            </a:r>
            <a:r>
              <a:rPr lang="en-US" sz="2400" dirty="0" err="1"/>
              <a:t>quá</a:t>
            </a:r>
            <a:r>
              <a:rPr lang="en-US" sz="2400" dirty="0"/>
              <a:t> </a:t>
            </a:r>
            <a:r>
              <a:rPr lang="en-US" sz="2400" dirty="0" err="1"/>
              <a:t>trình</a:t>
            </a:r>
            <a:r>
              <a:rPr lang="en-US" sz="2400" dirty="0"/>
              <a:t> b</a:t>
            </a:r>
            <a:r>
              <a:rPr lang="vi-VN" sz="2400" dirty="0"/>
              <a:t>ơ</a:t>
            </a:r>
            <a:r>
              <a:rPr lang="en-US" sz="2400" dirty="0" err="1"/>
              <a:t>i</a:t>
            </a:r>
            <a:r>
              <a:rPr lang="en-US" sz="2400" dirty="0"/>
              <a:t>.</a:t>
            </a:r>
          </a:p>
        </p:txBody>
      </p:sp>
      <p:pic>
        <p:nvPicPr>
          <p:cNvPr id="7" name="Content Placeholder 3">
            <a:extLst>
              <a:ext uri="{FF2B5EF4-FFF2-40B4-BE49-F238E27FC236}">
                <a16:creationId xmlns:a16="http://schemas.microsoft.com/office/drawing/2014/main" id="{7AC3E1D5-2AB1-433E-B72A-B634261DEB5E}"/>
              </a:ext>
            </a:extLst>
          </p:cNvPr>
          <p:cNvPicPr>
            <a:picLocks noGrp="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309489" y="970670"/>
            <a:ext cx="4642339" cy="3953021"/>
          </a:xfrm>
          <a:prstGeom prst="rect">
            <a:avLst/>
          </a:prstGeom>
          <a:noFill/>
          <a:ln>
            <a:noFill/>
          </a:ln>
        </p:spPr>
      </p:pic>
    </p:spTree>
    <p:extLst>
      <p:ext uri="{BB962C8B-B14F-4D97-AF65-F5344CB8AC3E}">
        <p14:creationId xmlns:p14="http://schemas.microsoft.com/office/powerpoint/2010/main" val="843964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wipe(down)">
                                      <p:cBhvr>
                                        <p:cTn id="14" dur="500"/>
                                        <p:tgtEl>
                                          <p:spTgt spid="6">
                                            <p:txEl>
                                              <p:pRg st="0" end="0"/>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down)">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00"/>
                                        <p:tgtEl>
                                          <p:spTgt spid="6">
                                            <p:txEl>
                                              <p:pRg st="2" end="2"/>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Effect transition="in" filter="wipe(down)">
                                      <p:cBhvr>
                                        <p:cTn id="25" dur="5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circle(in)">
                                      <p:cBhvr>
                                        <p:cTn id="30" dur="2000"/>
                                        <p:tgtEl>
                                          <p:spTgt spid="6">
                                            <p:txEl>
                                              <p:pRg st="4" end="4"/>
                                            </p:txEl>
                                          </p:spTgt>
                                        </p:tgtEl>
                                      </p:cBhvr>
                                    </p:animEffect>
                                  </p:childTnLst>
                                </p:cTn>
                              </p:par>
                              <p:par>
                                <p:cTn id="31" presetID="6" presetClass="entr" presetSubtype="16" fill="hold" nodeType="withEffect">
                                  <p:stCondLst>
                                    <p:cond delay="0"/>
                                  </p:stCondLst>
                                  <p:childTnLst>
                                    <p:set>
                                      <p:cBhvr>
                                        <p:cTn id="32" dur="1" fill="hold">
                                          <p:stCondLst>
                                            <p:cond delay="0"/>
                                          </p:stCondLst>
                                        </p:cTn>
                                        <p:tgtEl>
                                          <p:spTgt spid="6">
                                            <p:txEl>
                                              <p:pRg st="5" end="5"/>
                                            </p:txEl>
                                          </p:spTgt>
                                        </p:tgtEl>
                                        <p:attrNameLst>
                                          <p:attrName>style.visibility</p:attrName>
                                        </p:attrNameLst>
                                      </p:cBhvr>
                                      <p:to>
                                        <p:strVal val="visible"/>
                                      </p:to>
                                    </p:set>
                                    <p:animEffect transition="in" filter="circle(in)">
                                      <p:cBhvr>
                                        <p:cTn id="33" dur="2000"/>
                                        <p:tgtEl>
                                          <p:spTgt spid="6">
                                            <p:txEl>
                                              <p:pRg st="5" end="5"/>
                                            </p:txEl>
                                          </p:spTgt>
                                        </p:tgtEl>
                                      </p:cBhvr>
                                    </p:animEffect>
                                  </p:childTnLst>
                                </p:cTn>
                              </p:par>
                              <p:par>
                                <p:cTn id="34" presetID="6" presetClass="entr" presetSubtype="16" fill="hold" nodeType="withEffect">
                                  <p:stCondLst>
                                    <p:cond delay="0"/>
                                  </p:stCondLst>
                                  <p:childTnLst>
                                    <p:set>
                                      <p:cBhvr>
                                        <p:cTn id="35" dur="1" fill="hold">
                                          <p:stCondLst>
                                            <p:cond delay="0"/>
                                          </p:stCondLst>
                                        </p:cTn>
                                        <p:tgtEl>
                                          <p:spTgt spid="6">
                                            <p:txEl>
                                              <p:pRg st="6" end="6"/>
                                            </p:txEl>
                                          </p:spTgt>
                                        </p:tgtEl>
                                        <p:attrNameLst>
                                          <p:attrName>style.visibility</p:attrName>
                                        </p:attrNameLst>
                                      </p:cBhvr>
                                      <p:to>
                                        <p:strVal val="visible"/>
                                      </p:to>
                                    </p:set>
                                    <p:animEffect transition="in" filter="circle(in)">
                                      <p:cBhvr>
                                        <p:cTn id="36" dur="2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Content Placeholder 7">
                <a:extLst>
                  <a:ext uri="{FF2B5EF4-FFF2-40B4-BE49-F238E27FC236}">
                    <a16:creationId xmlns:a16="http://schemas.microsoft.com/office/drawing/2014/main" id="{EF476AB9-320F-4A12-86BF-915619711B11}"/>
                  </a:ext>
                </a:extLst>
              </p:cNvPr>
              <p:cNvSpPr>
                <a:spLocks noGrp="1"/>
              </p:cNvSpPr>
              <p:nvPr>
                <p:ph sz="half" idx="1"/>
              </p:nvPr>
            </p:nvSpPr>
            <p:spPr>
              <a:xfrm>
                <a:off x="351692" y="198783"/>
                <a:ext cx="5528603" cy="5340625"/>
              </a:xfrm>
            </p:spPr>
            <p:txBody>
              <a:bodyPr>
                <a:normAutofit fontScale="25000" lnSpcReduction="20000"/>
              </a:bodyPr>
              <a:lstStyle/>
              <a:p>
                <a:pPr marL="0" indent="0">
                  <a:buNone/>
                </a:pPr>
                <a:endParaRPr lang="en-US" sz="7200" b="1" dirty="0">
                  <a:solidFill>
                    <a:srgbClr val="000000"/>
                  </a:solidFill>
                  <a:latin typeface="+mj-lt"/>
                </a:endParaRPr>
              </a:p>
              <a:p>
                <a:pPr marL="0" indent="0">
                  <a:buNone/>
                </a:pPr>
                <a:r>
                  <a:rPr lang="vi-VN" sz="8000" b="1" dirty="0">
                    <a:solidFill>
                      <a:srgbClr val="000000"/>
                    </a:solidFill>
                    <a:latin typeface="+mj-lt"/>
                  </a:rPr>
                  <a:t>1.</a:t>
                </a:r>
                <a:r>
                  <a:rPr lang="en-US" sz="8000" b="1" dirty="0">
                    <a:solidFill>
                      <a:srgbClr val="000000"/>
                    </a:solidFill>
                    <a:latin typeface="+mj-lt"/>
                  </a:rPr>
                  <a:t> </a:t>
                </a:r>
                <a:r>
                  <a:rPr lang="vi-VN" sz="8000" dirty="0">
                    <a:solidFill>
                      <a:srgbClr val="000000"/>
                    </a:solidFill>
                    <a:latin typeface="+mj-lt"/>
                  </a:rPr>
                  <a:t>Từ đồ thị ta thấy, trong 25s đầu người đó chuyển động thẳng từ O – A và không đổi chiều, độ dịch chuyển trong 25 s đầu là 50 m.</a:t>
                </a:r>
              </a:p>
              <a:p>
                <a:pPr marL="0" indent="0">
                  <a:buNone/>
                </a:pPr>
                <a:r>
                  <a:rPr lang="vi-VN" sz="8000" dirty="0">
                    <a:solidFill>
                      <a:srgbClr val="000000"/>
                    </a:solidFill>
                    <a:latin typeface="+mj-lt"/>
                  </a:rPr>
                  <a:t>Suy ra: Mỗi giây người đó bơi được: </a:t>
                </a:r>
                <a14:m>
                  <m:oMath xmlns:m="http://schemas.openxmlformats.org/officeDocument/2006/math">
                    <m:f>
                      <m:fPr>
                        <m:ctrlPr>
                          <a:rPr lang="en-US" sz="8000" i="1" smtClean="0">
                            <a:solidFill>
                              <a:srgbClr val="000000"/>
                            </a:solidFill>
                            <a:latin typeface="Cambria Math" panose="02040503050406030204" pitchFamily="18" charset="0"/>
                          </a:rPr>
                        </m:ctrlPr>
                      </m:fPr>
                      <m:num>
                        <m:r>
                          <a:rPr lang="en-US" sz="8000" b="0" i="1" smtClean="0">
                            <a:solidFill>
                              <a:srgbClr val="000000"/>
                            </a:solidFill>
                            <a:latin typeface="Cambria Math" panose="02040503050406030204" pitchFamily="18" charset="0"/>
                          </a:rPr>
                          <m:t>50</m:t>
                        </m:r>
                      </m:num>
                      <m:den>
                        <m:r>
                          <a:rPr lang="en-US" sz="8000" b="0" i="1" smtClean="0">
                            <a:solidFill>
                              <a:srgbClr val="000000"/>
                            </a:solidFill>
                            <a:latin typeface="Cambria Math" panose="02040503050406030204" pitchFamily="18" charset="0"/>
                          </a:rPr>
                          <m:t>25</m:t>
                        </m:r>
                      </m:den>
                    </m:f>
                  </m:oMath>
                </a14:m>
                <a:r>
                  <a:rPr lang="en-US" sz="8000" dirty="0">
                    <a:solidFill>
                      <a:srgbClr val="000000"/>
                    </a:solidFill>
                  </a:rPr>
                  <a:t> = </a:t>
                </a:r>
                <a:r>
                  <a:rPr lang="vi-VN" sz="8000" dirty="0">
                    <a:solidFill>
                      <a:srgbClr val="000000"/>
                    </a:solidFill>
                  </a:rPr>
                  <a:t>2(m/s)</a:t>
                </a:r>
                <a:endParaRPr lang="en-US" sz="8000" dirty="0">
                  <a:solidFill>
                    <a:srgbClr val="000000"/>
                  </a:solidFill>
                </a:endParaRPr>
              </a:p>
              <a:p>
                <a:pPr marL="0" indent="0">
                  <a:buNone/>
                </a:pPr>
                <a:endParaRPr lang="en-US" sz="8000" dirty="0">
                  <a:solidFill>
                    <a:srgbClr val="000000"/>
                  </a:solidFill>
                  <a:latin typeface="+mj-lt"/>
                </a:endParaRPr>
              </a:p>
              <a:p>
                <a:pPr marL="0" indent="0">
                  <a:buNone/>
                </a:pPr>
                <a:r>
                  <a:rPr lang="vi-VN" sz="8000" dirty="0">
                    <a:solidFill>
                      <a:srgbClr val="000000"/>
                    </a:solidFill>
                    <a:latin typeface="+mj-lt"/>
                  </a:rPr>
                  <a:t>Vận tốc của người đó là: v</a:t>
                </a:r>
                <a:r>
                  <a:rPr lang="en-US" sz="8000" dirty="0">
                    <a:solidFill>
                      <a:srgbClr val="000000"/>
                    </a:solidFill>
                    <a:latin typeface="+mj-lt"/>
                  </a:rPr>
                  <a:t> </a:t>
                </a:r>
                <a:r>
                  <a:rPr lang="vi-VN" sz="8000" dirty="0">
                    <a:solidFill>
                      <a:srgbClr val="000000"/>
                    </a:solidFill>
                    <a:latin typeface="+mj-lt"/>
                  </a:rPr>
                  <a:t>=</a:t>
                </a:r>
                <a:r>
                  <a:rPr lang="en-US" sz="8000" dirty="0">
                    <a:solidFill>
                      <a:srgbClr val="000000"/>
                    </a:solidFill>
                    <a:latin typeface="+mj-lt"/>
                  </a:rPr>
                  <a:t> </a:t>
                </a:r>
                <a14:m>
                  <m:oMath xmlns:m="http://schemas.openxmlformats.org/officeDocument/2006/math">
                    <m:f>
                      <m:fPr>
                        <m:ctrlPr>
                          <a:rPr lang="vi-VN" sz="8000" i="1" smtClean="0">
                            <a:solidFill>
                              <a:srgbClr val="000000"/>
                            </a:solidFill>
                            <a:latin typeface="Cambria Math" panose="02040503050406030204" pitchFamily="18" charset="0"/>
                          </a:rPr>
                        </m:ctrlPr>
                      </m:fPr>
                      <m:num>
                        <m:r>
                          <a:rPr lang="en-US" sz="8000" b="0" i="1" smtClean="0">
                            <a:solidFill>
                              <a:srgbClr val="000000"/>
                            </a:solidFill>
                            <a:latin typeface="Cambria Math" panose="02040503050406030204" pitchFamily="18" charset="0"/>
                          </a:rPr>
                          <m:t>𝑑</m:t>
                        </m:r>
                      </m:num>
                      <m:den>
                        <m:r>
                          <a:rPr lang="en-US" sz="8000" b="0" i="1" smtClean="0">
                            <a:solidFill>
                              <a:srgbClr val="000000"/>
                            </a:solidFill>
                            <a:latin typeface="Cambria Math" panose="02040503050406030204" pitchFamily="18" charset="0"/>
                          </a:rPr>
                          <m:t>𝑡</m:t>
                        </m:r>
                      </m:den>
                    </m:f>
                  </m:oMath>
                </a14:m>
                <a:r>
                  <a:rPr lang="en-US" sz="8000" dirty="0">
                    <a:solidFill>
                      <a:srgbClr val="000000"/>
                    </a:solidFill>
                    <a:latin typeface="+mj-lt"/>
                  </a:rPr>
                  <a:t> = </a:t>
                </a:r>
                <a14:m>
                  <m:oMath xmlns:m="http://schemas.openxmlformats.org/officeDocument/2006/math">
                    <m:f>
                      <m:fPr>
                        <m:ctrlPr>
                          <a:rPr lang="en-US" sz="8000" i="1" smtClean="0">
                            <a:solidFill>
                              <a:srgbClr val="000000"/>
                            </a:solidFill>
                            <a:latin typeface="Cambria Math" panose="02040503050406030204" pitchFamily="18" charset="0"/>
                          </a:rPr>
                        </m:ctrlPr>
                      </m:fPr>
                      <m:num>
                        <m:r>
                          <a:rPr lang="en-US" sz="8000" b="0" i="1" smtClean="0">
                            <a:solidFill>
                              <a:srgbClr val="000000"/>
                            </a:solidFill>
                            <a:latin typeface="Cambria Math" panose="02040503050406030204" pitchFamily="18" charset="0"/>
                          </a:rPr>
                          <m:t>50</m:t>
                        </m:r>
                      </m:num>
                      <m:den>
                        <m:r>
                          <a:rPr lang="en-US" sz="8000" b="0" i="1" smtClean="0">
                            <a:solidFill>
                              <a:srgbClr val="000000"/>
                            </a:solidFill>
                            <a:latin typeface="Cambria Math" panose="02040503050406030204" pitchFamily="18" charset="0"/>
                          </a:rPr>
                          <m:t>25</m:t>
                        </m:r>
                      </m:den>
                    </m:f>
                  </m:oMath>
                </a14:m>
                <a:r>
                  <a:rPr lang="en-US" sz="8000" dirty="0">
                    <a:solidFill>
                      <a:srgbClr val="000000"/>
                    </a:solidFill>
                    <a:latin typeface="+mj-lt"/>
                  </a:rPr>
                  <a:t> = </a:t>
                </a:r>
                <a:r>
                  <a:rPr lang="vi-VN" sz="8000" dirty="0">
                    <a:solidFill>
                      <a:srgbClr val="000000"/>
                    </a:solidFill>
                  </a:rPr>
                  <a:t>2(m/s)</a:t>
                </a:r>
                <a:endParaRPr lang="en-US" sz="8000" dirty="0">
                  <a:solidFill>
                    <a:srgbClr val="000000"/>
                  </a:solidFill>
                  <a:latin typeface="+mj-lt"/>
                </a:endParaRPr>
              </a:p>
              <a:p>
                <a:pPr marL="0" indent="0">
                  <a:buNone/>
                </a:pPr>
                <a:endParaRPr lang="en-US" sz="8000" b="1" dirty="0">
                  <a:solidFill>
                    <a:srgbClr val="000000"/>
                  </a:solidFill>
                  <a:latin typeface="+mj-lt"/>
                </a:endParaRPr>
              </a:p>
              <a:p>
                <a:pPr marL="0" indent="0">
                  <a:buNone/>
                </a:pPr>
                <a:r>
                  <a:rPr lang="vi-VN" sz="8000" b="1" dirty="0">
                    <a:solidFill>
                      <a:srgbClr val="000000"/>
                    </a:solidFill>
                    <a:latin typeface="+mj-lt"/>
                  </a:rPr>
                  <a:t>2.</a:t>
                </a:r>
                <a:r>
                  <a:rPr lang="en-US" sz="8000" b="1" dirty="0">
                    <a:solidFill>
                      <a:srgbClr val="000000"/>
                    </a:solidFill>
                    <a:latin typeface="+mj-lt"/>
                  </a:rPr>
                  <a:t> </a:t>
                </a:r>
                <a:r>
                  <a:rPr lang="vi-VN" sz="8000" dirty="0">
                    <a:solidFill>
                      <a:srgbClr val="000000"/>
                    </a:solidFill>
                    <a:latin typeface="+mj-lt"/>
                  </a:rPr>
                  <a:t>Từ A – B: người đó không bơi =&gt; Người đó không bơi từ giây 25 đến giây 35.</a:t>
                </a:r>
              </a:p>
              <a:p>
                <a:pPr marL="0" indent="0">
                  <a:buNone/>
                </a:pPr>
                <a:r>
                  <a:rPr lang="vi-VN" sz="8000" b="1" dirty="0">
                    <a:solidFill>
                      <a:srgbClr val="000000"/>
                    </a:solidFill>
                    <a:latin typeface="+mj-lt"/>
                  </a:rPr>
                  <a:t>3.</a:t>
                </a:r>
                <a:r>
                  <a:rPr lang="en-US" sz="8000" b="1" dirty="0">
                    <a:solidFill>
                      <a:srgbClr val="000000"/>
                    </a:solidFill>
                    <a:latin typeface="+mj-lt"/>
                  </a:rPr>
                  <a:t> </a:t>
                </a:r>
                <a:r>
                  <a:rPr lang="vi-VN" sz="8000" dirty="0">
                    <a:solidFill>
                      <a:srgbClr val="000000"/>
                    </a:solidFill>
                    <a:latin typeface="+mj-lt"/>
                  </a:rPr>
                  <a:t>Từ giây 35 đến giây 60 người đó bơi ngược chiều dương.</a:t>
                </a:r>
              </a:p>
              <a:p>
                <a:pPr marL="0" indent="0">
                  <a:buNone/>
                </a:pPr>
                <a:r>
                  <a:rPr lang="vi-VN" sz="8000" b="1" dirty="0">
                    <a:solidFill>
                      <a:srgbClr val="000000"/>
                    </a:solidFill>
                    <a:latin typeface="+mj-lt"/>
                  </a:rPr>
                  <a:t>4.</a:t>
                </a:r>
                <a:r>
                  <a:rPr lang="en-US" sz="8000" b="1" dirty="0">
                    <a:solidFill>
                      <a:srgbClr val="000000"/>
                    </a:solidFill>
                    <a:latin typeface="+mj-lt"/>
                  </a:rPr>
                  <a:t> </a:t>
                </a:r>
                <a:r>
                  <a:rPr lang="vi-VN" sz="8000" dirty="0">
                    <a:solidFill>
                      <a:srgbClr val="000000"/>
                    </a:solidFill>
                    <a:latin typeface="+mj-lt"/>
                  </a:rPr>
                  <a:t>Từ đồ thị ta thấy:</a:t>
                </a:r>
              </a:p>
              <a:p>
                <a:pPr marL="0" indent="0">
                  <a:buNone/>
                </a:pPr>
                <a:r>
                  <a:rPr lang="vi-VN" sz="8000" dirty="0">
                    <a:solidFill>
                      <a:srgbClr val="000000"/>
                    </a:solidFill>
                    <a:latin typeface="+mj-lt"/>
                  </a:rPr>
                  <a:t>- Giây thứ 40 có d</a:t>
                </a:r>
                <a:r>
                  <a:rPr lang="vi-VN" sz="8000" baseline="-25000" dirty="0">
                    <a:solidFill>
                      <a:srgbClr val="000000"/>
                    </a:solidFill>
                    <a:latin typeface="+mj-lt"/>
                  </a:rPr>
                  <a:t>1</a:t>
                </a:r>
                <a:r>
                  <a:rPr lang="vi-VN" sz="8000" dirty="0">
                    <a:solidFill>
                      <a:srgbClr val="000000"/>
                    </a:solidFill>
                    <a:latin typeface="+mj-lt"/>
                  </a:rPr>
                  <a:t> = 45 m</a:t>
                </a:r>
              </a:p>
              <a:p>
                <a:pPr marL="0" indent="0">
                  <a:buNone/>
                </a:pPr>
                <a:r>
                  <a:rPr lang="vi-VN" sz="8000" dirty="0">
                    <a:solidFill>
                      <a:srgbClr val="000000"/>
                    </a:solidFill>
                    <a:latin typeface="+mj-lt"/>
                  </a:rPr>
                  <a:t>- Giây thứ 60 có d</a:t>
                </a:r>
                <a:r>
                  <a:rPr lang="vi-VN" sz="8000" baseline="-25000" dirty="0">
                    <a:solidFill>
                      <a:srgbClr val="000000"/>
                    </a:solidFill>
                    <a:latin typeface="+mj-lt"/>
                  </a:rPr>
                  <a:t>2</a:t>
                </a:r>
                <a:r>
                  <a:rPr lang="vi-VN" sz="8000" dirty="0">
                    <a:solidFill>
                      <a:srgbClr val="000000"/>
                    </a:solidFill>
                    <a:latin typeface="+mj-lt"/>
                  </a:rPr>
                  <a:t> =  25 m</a:t>
                </a:r>
              </a:p>
              <a:p>
                <a:pPr marL="0" indent="0">
                  <a:buNone/>
                </a:pPr>
                <a:br>
                  <a:rPr lang="vi-VN" dirty="0">
                    <a:solidFill>
                      <a:srgbClr val="000000"/>
                    </a:solidFill>
                    <a:latin typeface="OpenSans"/>
                  </a:rPr>
                </a:br>
                <a:br>
                  <a:rPr lang="vi-VN" dirty="0">
                    <a:solidFill>
                      <a:srgbClr val="000000"/>
                    </a:solidFill>
                    <a:latin typeface="OpenSans"/>
                  </a:rPr>
                </a:br>
                <a:endParaRPr lang="en-US" dirty="0"/>
              </a:p>
            </p:txBody>
          </p:sp>
        </mc:Choice>
        <mc:Fallback xmlns="">
          <p:sp>
            <p:nvSpPr>
              <p:cNvPr id="8" name="Content Placeholder 7">
                <a:extLst>
                  <a:ext uri="{FF2B5EF4-FFF2-40B4-BE49-F238E27FC236}">
                    <a16:creationId xmlns:a16="http://schemas.microsoft.com/office/drawing/2014/main" id="{EF476AB9-320F-4A12-86BF-915619711B11}"/>
                  </a:ext>
                </a:extLst>
              </p:cNvPr>
              <p:cNvSpPr>
                <a:spLocks noGrp="1" noRot="1" noChangeAspect="1" noMove="1" noResize="1" noEditPoints="1" noAdjustHandles="1" noChangeArrowheads="1" noChangeShapeType="1" noTextEdit="1"/>
              </p:cNvSpPr>
              <p:nvPr>
                <p:ph sz="half" idx="1"/>
              </p:nvPr>
            </p:nvSpPr>
            <p:spPr>
              <a:xfrm>
                <a:off x="351692" y="198783"/>
                <a:ext cx="5528603" cy="5340625"/>
              </a:xfrm>
              <a:blipFill>
                <a:blip r:embed="rId3"/>
                <a:stretch>
                  <a:fillRect l="-1213" r="-13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Content Placeholder 8">
                <a:extLst>
                  <a:ext uri="{FF2B5EF4-FFF2-40B4-BE49-F238E27FC236}">
                    <a16:creationId xmlns:a16="http://schemas.microsoft.com/office/drawing/2014/main" id="{69903DD9-AB1C-493A-8311-B1FB2AAB7DA4}"/>
                  </a:ext>
                </a:extLst>
              </p:cNvPr>
              <p:cNvSpPr>
                <a:spLocks noGrp="1"/>
              </p:cNvSpPr>
              <p:nvPr>
                <p:ph sz="half" idx="2"/>
              </p:nvPr>
            </p:nvSpPr>
            <p:spPr>
              <a:xfrm>
                <a:off x="6555086" y="291955"/>
                <a:ext cx="5528603" cy="5712729"/>
              </a:xfrm>
            </p:spPr>
            <p:txBody>
              <a:bodyPr>
                <a:normAutofit fontScale="25000" lnSpcReduction="20000"/>
              </a:bodyPr>
              <a:lstStyle/>
              <a:p>
                <a:pPr marL="0" indent="0">
                  <a:buNone/>
                </a:pPr>
                <a:endParaRPr lang="en-US" sz="6800" b="1" dirty="0"/>
              </a:p>
              <a:p>
                <a:pPr>
                  <a:buFont typeface="Symbol" panose="05050102010706020507" pitchFamily="18" charset="2"/>
                  <a:buChar char="Þ"/>
                </a:pPr>
                <a:r>
                  <a:rPr lang="vi-VN" sz="7200" dirty="0">
                    <a:solidFill>
                      <a:srgbClr val="000000"/>
                    </a:solidFill>
                  </a:rPr>
                  <a:t>Trong 20 s cuối, mỗi giây người đó bơi</a:t>
                </a:r>
                <a:endParaRPr lang="en-US" sz="7200" dirty="0">
                  <a:solidFill>
                    <a:srgbClr val="000000"/>
                  </a:solidFill>
                </a:endParaRPr>
              </a:p>
              <a:p>
                <a:pPr marL="0" indent="0">
                  <a:buNone/>
                </a:pPr>
                <a:r>
                  <a:rPr lang="vi-VN" sz="7200" dirty="0">
                    <a:solidFill>
                      <a:srgbClr val="000000"/>
                    </a:solidFill>
                  </a:rPr>
                  <a:t> được |25−45|</a:t>
                </a:r>
                <a:r>
                  <a:rPr lang="en-US" sz="7200" dirty="0">
                    <a:solidFill>
                      <a:srgbClr val="000000"/>
                    </a:solidFill>
                  </a:rPr>
                  <a:t> : </a:t>
                </a:r>
                <a:r>
                  <a:rPr lang="vi-VN" sz="7200" dirty="0">
                    <a:solidFill>
                      <a:srgbClr val="000000"/>
                    </a:solidFill>
                  </a:rPr>
                  <a:t>20=1(m)</a:t>
                </a:r>
              </a:p>
              <a:p>
                <a:pPr>
                  <a:buFontTx/>
                  <a:buChar char="-"/>
                </a:pPr>
                <a:r>
                  <a:rPr lang="vi-VN" sz="7200" dirty="0">
                    <a:solidFill>
                      <a:srgbClr val="000000"/>
                    </a:solidFill>
                  </a:rPr>
                  <a:t>Vận tốc của người đó là: v=</a:t>
                </a:r>
                <a:r>
                  <a:rPr lang="en-US" sz="7200" dirty="0">
                    <a:solidFill>
                      <a:srgbClr val="000000"/>
                    </a:solidFill>
                  </a:rPr>
                  <a:t> </a:t>
                </a:r>
                <a14:m>
                  <m:oMath xmlns:m="http://schemas.openxmlformats.org/officeDocument/2006/math">
                    <m:f>
                      <m:fPr>
                        <m:ctrlPr>
                          <a:rPr lang="el-GR" sz="7200" i="1" dirty="0" smtClean="0">
                            <a:solidFill>
                              <a:srgbClr val="000000"/>
                            </a:solidFill>
                            <a:latin typeface="Cambria Math" panose="02040503050406030204" pitchFamily="18" charset="0"/>
                          </a:rPr>
                        </m:ctrlPr>
                      </m:fPr>
                      <m:num>
                        <m:r>
                          <m:rPr>
                            <m:sty m:val="p"/>
                          </m:rPr>
                          <a:rPr lang="el-GR" sz="7200" i="1" dirty="0" smtClean="0">
                            <a:solidFill>
                              <a:srgbClr val="000000"/>
                            </a:solidFill>
                            <a:latin typeface="Cambria Math" panose="02040503050406030204" pitchFamily="18" charset="0"/>
                            <a:ea typeface="Cambria Math" panose="02040503050406030204" pitchFamily="18" charset="0"/>
                          </a:rPr>
                          <m:t>Δ</m:t>
                        </m:r>
                        <m:r>
                          <a:rPr lang="en-US" sz="7200" b="0" i="1" dirty="0" smtClean="0">
                            <a:solidFill>
                              <a:srgbClr val="000000"/>
                            </a:solidFill>
                            <a:latin typeface="Cambria Math" panose="02040503050406030204" pitchFamily="18" charset="0"/>
                            <a:ea typeface="Cambria Math" panose="02040503050406030204" pitchFamily="18" charset="0"/>
                          </a:rPr>
                          <m:t>𝑑</m:t>
                        </m:r>
                      </m:num>
                      <m:den>
                        <m:r>
                          <m:rPr>
                            <m:sty m:val="p"/>
                          </m:rPr>
                          <a:rPr lang="el-GR" sz="7200" i="1" dirty="0" smtClean="0">
                            <a:solidFill>
                              <a:srgbClr val="000000"/>
                            </a:solidFill>
                            <a:latin typeface="Cambria Math" panose="02040503050406030204" pitchFamily="18" charset="0"/>
                            <a:ea typeface="Cambria Math" panose="02040503050406030204" pitchFamily="18" charset="0"/>
                          </a:rPr>
                          <m:t>Δ</m:t>
                        </m:r>
                        <m:r>
                          <a:rPr lang="en-US" sz="7200" b="0" i="1" dirty="0" smtClean="0">
                            <a:solidFill>
                              <a:srgbClr val="000000"/>
                            </a:solidFill>
                            <a:latin typeface="Cambria Math" panose="02040503050406030204" pitchFamily="18" charset="0"/>
                            <a:ea typeface="Cambria Math" panose="02040503050406030204" pitchFamily="18" charset="0"/>
                          </a:rPr>
                          <m:t>𝑡</m:t>
                        </m:r>
                      </m:den>
                    </m:f>
                    <m:r>
                      <a:rPr lang="en-US" sz="7200" b="0" i="1" dirty="0" smtClean="0">
                        <a:solidFill>
                          <a:srgbClr val="000000"/>
                        </a:solidFill>
                        <a:latin typeface="Cambria Math" panose="02040503050406030204" pitchFamily="18" charset="0"/>
                      </a:rPr>
                      <m:t> </m:t>
                    </m:r>
                  </m:oMath>
                </a14:m>
                <a:r>
                  <a:rPr lang="en-US" sz="7200" dirty="0">
                    <a:solidFill>
                      <a:srgbClr val="000000"/>
                    </a:solidFill>
                  </a:rPr>
                  <a:t>= </a:t>
                </a:r>
                <a14:m>
                  <m:oMath xmlns:m="http://schemas.openxmlformats.org/officeDocument/2006/math">
                    <m:f>
                      <m:fPr>
                        <m:ctrlPr>
                          <a:rPr lang="en-US" sz="7200" i="1" smtClean="0">
                            <a:solidFill>
                              <a:srgbClr val="000000"/>
                            </a:solidFill>
                            <a:latin typeface="Cambria Math" panose="02040503050406030204" pitchFamily="18" charset="0"/>
                          </a:rPr>
                        </m:ctrlPr>
                      </m:fPr>
                      <m:num>
                        <m:sSub>
                          <m:sSubPr>
                            <m:ctrlPr>
                              <a:rPr lang="en-US" sz="7200" i="1" smtClean="0">
                                <a:solidFill>
                                  <a:srgbClr val="000000"/>
                                </a:solidFill>
                                <a:latin typeface="Cambria Math" panose="02040503050406030204" pitchFamily="18" charset="0"/>
                              </a:rPr>
                            </m:ctrlPr>
                          </m:sSubPr>
                          <m:e>
                            <m:r>
                              <a:rPr lang="en-US" sz="7200" b="0" i="1" smtClean="0">
                                <a:solidFill>
                                  <a:srgbClr val="000000"/>
                                </a:solidFill>
                                <a:latin typeface="Cambria Math" panose="02040503050406030204" pitchFamily="18" charset="0"/>
                              </a:rPr>
                              <m:t>𝑑</m:t>
                            </m:r>
                          </m:e>
                          <m:sub>
                            <m:r>
                              <a:rPr lang="en-US" sz="7200" b="0" i="1" smtClean="0">
                                <a:solidFill>
                                  <a:srgbClr val="000000"/>
                                </a:solidFill>
                                <a:latin typeface="Cambria Math" panose="02040503050406030204" pitchFamily="18" charset="0"/>
                              </a:rPr>
                              <m:t>2</m:t>
                            </m:r>
                          </m:sub>
                        </m:sSub>
                        <m:r>
                          <a:rPr lang="en-US" sz="7200" b="0" i="1" smtClean="0">
                            <a:solidFill>
                              <a:srgbClr val="000000"/>
                            </a:solidFill>
                            <a:latin typeface="Cambria Math" panose="02040503050406030204" pitchFamily="18" charset="0"/>
                          </a:rPr>
                          <m:t>−</m:t>
                        </m:r>
                        <m:sSub>
                          <m:sSubPr>
                            <m:ctrlPr>
                              <a:rPr lang="en-US" sz="7200" b="0" i="1" smtClean="0">
                                <a:solidFill>
                                  <a:srgbClr val="000000"/>
                                </a:solidFill>
                                <a:latin typeface="Cambria Math" panose="02040503050406030204" pitchFamily="18" charset="0"/>
                              </a:rPr>
                            </m:ctrlPr>
                          </m:sSubPr>
                          <m:e>
                            <m:r>
                              <a:rPr lang="en-US" sz="7200" b="0" i="1" smtClean="0">
                                <a:solidFill>
                                  <a:srgbClr val="000000"/>
                                </a:solidFill>
                                <a:latin typeface="Cambria Math" panose="02040503050406030204" pitchFamily="18" charset="0"/>
                              </a:rPr>
                              <m:t>𝑑</m:t>
                            </m:r>
                          </m:e>
                          <m:sub>
                            <m:r>
                              <a:rPr lang="en-US" sz="7200" b="0" i="1" smtClean="0">
                                <a:solidFill>
                                  <a:srgbClr val="000000"/>
                                </a:solidFill>
                                <a:latin typeface="Cambria Math" panose="02040503050406030204" pitchFamily="18" charset="0"/>
                              </a:rPr>
                              <m:t>1</m:t>
                            </m:r>
                          </m:sub>
                        </m:sSub>
                      </m:num>
                      <m:den>
                        <m:r>
                          <m:rPr>
                            <m:sty m:val="p"/>
                          </m:rPr>
                          <a:rPr lang="el-GR" sz="7200" i="1" smtClean="0">
                            <a:solidFill>
                              <a:srgbClr val="000000"/>
                            </a:solidFill>
                            <a:latin typeface="Cambria Math" panose="02040503050406030204" pitchFamily="18" charset="0"/>
                            <a:ea typeface="Cambria Math" panose="02040503050406030204" pitchFamily="18" charset="0"/>
                          </a:rPr>
                          <m:t>Δ</m:t>
                        </m:r>
                        <m:r>
                          <a:rPr lang="en-US" sz="7200" b="0" i="1" smtClean="0">
                            <a:solidFill>
                              <a:srgbClr val="000000"/>
                            </a:solidFill>
                            <a:latin typeface="Cambria Math" panose="02040503050406030204" pitchFamily="18" charset="0"/>
                            <a:ea typeface="Cambria Math" panose="02040503050406030204" pitchFamily="18" charset="0"/>
                          </a:rPr>
                          <m:t>𝑡</m:t>
                        </m:r>
                      </m:den>
                    </m:f>
                  </m:oMath>
                </a14:m>
                <a:r>
                  <a:rPr lang="en-US" sz="7200" dirty="0">
                    <a:solidFill>
                      <a:srgbClr val="000000"/>
                    </a:solidFill>
                  </a:rPr>
                  <a:t> </a:t>
                </a:r>
                <a:r>
                  <a:rPr lang="vi-VN" sz="7200" dirty="0">
                    <a:solidFill>
                      <a:srgbClr val="000000"/>
                    </a:solidFill>
                  </a:rPr>
                  <a:t>=</a:t>
                </a:r>
                <a:r>
                  <a:rPr lang="en-US" sz="7200" dirty="0">
                    <a:solidFill>
                      <a:srgbClr val="000000"/>
                    </a:solidFill>
                  </a:rPr>
                  <a:t> </a:t>
                </a:r>
                <a14:m>
                  <m:oMath xmlns:m="http://schemas.openxmlformats.org/officeDocument/2006/math">
                    <m:f>
                      <m:fPr>
                        <m:ctrlPr>
                          <a:rPr lang="en-US" sz="7200" i="1" smtClean="0">
                            <a:solidFill>
                              <a:srgbClr val="000000"/>
                            </a:solidFill>
                            <a:latin typeface="Cambria Math" panose="02040503050406030204" pitchFamily="18" charset="0"/>
                          </a:rPr>
                        </m:ctrlPr>
                      </m:fPr>
                      <m:num>
                        <m:r>
                          <a:rPr lang="en-US" sz="7200" b="0" i="1" smtClean="0">
                            <a:solidFill>
                              <a:srgbClr val="000000"/>
                            </a:solidFill>
                            <a:latin typeface="Cambria Math" panose="02040503050406030204" pitchFamily="18" charset="0"/>
                          </a:rPr>
                          <m:t>25−45</m:t>
                        </m:r>
                      </m:num>
                      <m:den>
                        <m:r>
                          <a:rPr lang="en-US" sz="7200" b="0" i="1" smtClean="0">
                            <a:solidFill>
                              <a:srgbClr val="000000"/>
                            </a:solidFill>
                            <a:latin typeface="Cambria Math" panose="02040503050406030204" pitchFamily="18" charset="0"/>
                          </a:rPr>
                          <m:t>20</m:t>
                        </m:r>
                      </m:den>
                    </m:f>
                  </m:oMath>
                </a14:m>
                <a:r>
                  <a:rPr lang="en-US" sz="7200" dirty="0">
                    <a:solidFill>
                      <a:srgbClr val="000000"/>
                    </a:solidFill>
                  </a:rPr>
                  <a:t> </a:t>
                </a:r>
              </a:p>
              <a:p>
                <a:pPr marL="0" indent="0">
                  <a:buNone/>
                </a:pPr>
                <a:r>
                  <a:rPr lang="en-US" sz="7200" dirty="0">
                    <a:solidFill>
                      <a:srgbClr val="000000"/>
                    </a:solidFill>
                  </a:rPr>
                  <a:t>                                                   = </a:t>
                </a:r>
                <a:r>
                  <a:rPr lang="vi-VN" sz="7200" dirty="0">
                    <a:solidFill>
                      <a:srgbClr val="000000"/>
                    </a:solidFill>
                  </a:rPr>
                  <a:t>−1(m/s)</a:t>
                </a:r>
                <a:endParaRPr lang="en-US" sz="7200" b="1" dirty="0"/>
              </a:p>
              <a:p>
                <a:pPr marL="0" indent="0">
                  <a:buNone/>
                </a:pPr>
                <a:endParaRPr lang="en-US" sz="7200" b="1" dirty="0"/>
              </a:p>
              <a:p>
                <a:pPr marL="0" indent="0">
                  <a:buNone/>
                </a:pPr>
                <a:r>
                  <a:rPr lang="vi-VN" sz="7200" b="1" dirty="0"/>
                  <a:t>5.</a:t>
                </a:r>
                <a:r>
                  <a:rPr lang="en-US" sz="7200" b="1" dirty="0"/>
                  <a:t> </a:t>
                </a:r>
                <a:r>
                  <a:rPr lang="vi-VN" sz="7200" dirty="0">
                    <a:latin typeface="+mj-lt"/>
                  </a:rPr>
                  <a:t>- Tại B: </a:t>
                </a:r>
                <a:r>
                  <a:rPr lang="vi-VN" sz="7200" dirty="0">
                    <a:solidFill>
                      <a:srgbClr val="000000"/>
                    </a:solidFill>
                  </a:rPr>
                  <a:t> d</a:t>
                </a:r>
                <a:r>
                  <a:rPr lang="vi-VN" sz="7200" baseline="-25000" dirty="0">
                    <a:solidFill>
                      <a:srgbClr val="000000"/>
                    </a:solidFill>
                  </a:rPr>
                  <a:t>1</a:t>
                </a:r>
                <a:r>
                  <a:rPr lang="en-US" sz="7200" dirty="0">
                    <a:latin typeface="+mj-lt"/>
                  </a:rPr>
                  <a:t> </a:t>
                </a:r>
                <a:r>
                  <a:rPr lang="vi-VN" sz="7200" dirty="0">
                    <a:latin typeface="+mj-lt"/>
                  </a:rPr>
                  <a:t>=50m;</a:t>
                </a:r>
                <a:r>
                  <a:rPr lang="en-US" sz="7200" dirty="0">
                    <a:latin typeface="+mj-lt"/>
                  </a:rPr>
                  <a:t> </a:t>
                </a:r>
                <a14:m>
                  <m:oMath xmlns:m="http://schemas.openxmlformats.org/officeDocument/2006/math">
                    <m:sSub>
                      <m:sSubPr>
                        <m:ctrlPr>
                          <a:rPr lang="vi-VN" sz="7200" i="1" smtClean="0">
                            <a:latin typeface="Cambria Math" panose="02040503050406030204" pitchFamily="18" charset="0"/>
                          </a:rPr>
                        </m:ctrlPr>
                      </m:sSubPr>
                      <m:e>
                        <m:r>
                          <a:rPr lang="en-US" sz="7200" b="0" i="1" smtClean="0">
                            <a:latin typeface="Cambria Math" panose="02040503050406030204" pitchFamily="18" charset="0"/>
                          </a:rPr>
                          <m:t>𝑡</m:t>
                        </m:r>
                      </m:e>
                      <m:sub>
                        <m:r>
                          <a:rPr lang="en-US" sz="7200" b="0" i="1" smtClean="0">
                            <a:latin typeface="Cambria Math" panose="02040503050406030204" pitchFamily="18" charset="0"/>
                          </a:rPr>
                          <m:t>1</m:t>
                        </m:r>
                      </m:sub>
                    </m:sSub>
                  </m:oMath>
                </a14:m>
                <a:r>
                  <a:rPr lang="vi-VN" sz="7200" dirty="0">
                    <a:latin typeface="+mj-lt"/>
                  </a:rPr>
                  <a:t>=35s</a:t>
                </a:r>
              </a:p>
              <a:p>
                <a:pPr marL="0" indent="0">
                  <a:buNone/>
                </a:pPr>
                <a:r>
                  <a:rPr lang="vi-VN" sz="7200" dirty="0">
                    <a:latin typeface="+mj-lt"/>
                  </a:rPr>
                  <a:t>- Tại C: </a:t>
                </a:r>
                <a:r>
                  <a:rPr lang="vi-VN" sz="7200" dirty="0">
                    <a:solidFill>
                      <a:srgbClr val="000000"/>
                    </a:solidFill>
                  </a:rPr>
                  <a:t> d</a:t>
                </a:r>
                <a:r>
                  <a:rPr lang="vi-VN" sz="7200" baseline="-25000" dirty="0">
                    <a:solidFill>
                      <a:srgbClr val="000000"/>
                    </a:solidFill>
                  </a:rPr>
                  <a:t>2 </a:t>
                </a:r>
                <a:r>
                  <a:rPr lang="vi-VN" sz="7200" dirty="0">
                    <a:latin typeface="+mj-lt"/>
                  </a:rPr>
                  <a:t>=25m;</a:t>
                </a:r>
                <a:r>
                  <a:rPr lang="en-US" sz="7200" dirty="0">
                    <a:latin typeface="+mj-lt"/>
                  </a:rPr>
                  <a:t> </a:t>
                </a:r>
                <a14:m>
                  <m:oMath xmlns:m="http://schemas.openxmlformats.org/officeDocument/2006/math">
                    <m:sSub>
                      <m:sSubPr>
                        <m:ctrlPr>
                          <a:rPr lang="vi-VN" sz="7200" i="1" smtClean="0">
                            <a:latin typeface="Cambria Math" panose="02040503050406030204" pitchFamily="18" charset="0"/>
                          </a:rPr>
                        </m:ctrlPr>
                      </m:sSubPr>
                      <m:e>
                        <m:r>
                          <a:rPr lang="en-US" sz="7200" b="0" i="1" smtClean="0">
                            <a:latin typeface="Cambria Math" panose="02040503050406030204" pitchFamily="18" charset="0"/>
                          </a:rPr>
                          <m:t>𝑡</m:t>
                        </m:r>
                      </m:e>
                      <m:sub>
                        <m:r>
                          <a:rPr lang="en-US" sz="7200" b="0" i="1" smtClean="0">
                            <a:latin typeface="Cambria Math" panose="02040503050406030204" pitchFamily="18" charset="0"/>
                          </a:rPr>
                          <m:t>2</m:t>
                        </m:r>
                      </m:sub>
                    </m:sSub>
                    <m:r>
                      <a:rPr lang="en-US" sz="7200" b="0" i="1" smtClean="0">
                        <a:latin typeface="Cambria Math" panose="02040503050406030204" pitchFamily="18" charset="0"/>
                      </a:rPr>
                      <m:t> </m:t>
                    </m:r>
                  </m:oMath>
                </a14:m>
                <a:r>
                  <a:rPr lang="vi-VN" sz="7200" dirty="0">
                    <a:latin typeface="+mj-lt"/>
                  </a:rPr>
                  <a:t>=60s</a:t>
                </a:r>
              </a:p>
              <a:p>
                <a:pPr marL="0" indent="0">
                  <a:buNone/>
                </a:pPr>
                <a:r>
                  <a:rPr lang="vi-VN" sz="7200" dirty="0">
                    <a:latin typeface="+mj-lt"/>
                  </a:rPr>
                  <a:t>Từ B -&gt; C, độ dịch chuyển là:</a:t>
                </a:r>
              </a:p>
              <a:p>
                <a:pPr marL="0" indent="0">
                  <a:buNone/>
                </a:pPr>
                <a:r>
                  <a:rPr lang="el-GR" sz="7200" dirty="0">
                    <a:latin typeface="+mj-lt"/>
                  </a:rPr>
                  <a:t>Δ</a:t>
                </a:r>
                <a:r>
                  <a:rPr lang="vi-VN" sz="7200" dirty="0">
                    <a:latin typeface="+mj-lt"/>
                  </a:rPr>
                  <a:t>d=</a:t>
                </a:r>
                <a:r>
                  <a:rPr lang="en-US" sz="7200" dirty="0">
                    <a:latin typeface="+mj-lt"/>
                  </a:rPr>
                  <a:t> </a:t>
                </a:r>
                <a:r>
                  <a:rPr lang="vi-VN" sz="7200" dirty="0">
                    <a:solidFill>
                      <a:srgbClr val="000000"/>
                    </a:solidFill>
                  </a:rPr>
                  <a:t>d</a:t>
                </a:r>
                <a:r>
                  <a:rPr lang="vi-VN" sz="7200" baseline="-25000" dirty="0">
                    <a:solidFill>
                      <a:srgbClr val="000000"/>
                    </a:solidFill>
                  </a:rPr>
                  <a:t>2</a:t>
                </a:r>
                <a:r>
                  <a:rPr lang="en-US" sz="7200" dirty="0">
                    <a:latin typeface="+mj-lt"/>
                  </a:rPr>
                  <a:t> </a:t>
                </a:r>
                <a:r>
                  <a:rPr lang="vi-VN" sz="7200" dirty="0">
                    <a:latin typeface="+mj-lt"/>
                  </a:rPr>
                  <a:t>−</a:t>
                </a:r>
                <a:r>
                  <a:rPr lang="en-US" sz="7200" dirty="0">
                    <a:latin typeface="+mj-lt"/>
                  </a:rPr>
                  <a:t> </a:t>
                </a:r>
                <a:r>
                  <a:rPr lang="vi-VN" sz="7200" dirty="0">
                    <a:solidFill>
                      <a:srgbClr val="000000"/>
                    </a:solidFill>
                  </a:rPr>
                  <a:t>d</a:t>
                </a:r>
                <a:r>
                  <a:rPr lang="vi-VN" sz="7200" baseline="-25000" dirty="0">
                    <a:solidFill>
                      <a:srgbClr val="000000"/>
                    </a:solidFill>
                  </a:rPr>
                  <a:t>1 </a:t>
                </a:r>
                <a:r>
                  <a:rPr lang="vi-VN" sz="7200" dirty="0">
                    <a:latin typeface="+mj-lt"/>
                  </a:rPr>
                  <a:t>=25−50=−25m</a:t>
                </a:r>
              </a:p>
              <a:p>
                <a:pPr marL="0" indent="0">
                  <a:buNone/>
                </a:pPr>
                <a:r>
                  <a:rPr lang="vi-VN" sz="7200" dirty="0">
                    <a:latin typeface="+mj-lt"/>
                  </a:rPr>
                  <a:t>Vận tốc của người đó khi bơi từ B -&gt; C là:</a:t>
                </a:r>
              </a:p>
              <a:p>
                <a:pPr marL="0" indent="0">
                  <a:buNone/>
                </a:pPr>
                <a:r>
                  <a:rPr lang="vi-VN" sz="7200" dirty="0">
                    <a:solidFill>
                      <a:srgbClr val="000000"/>
                    </a:solidFill>
                  </a:rPr>
                  <a:t>v=</a:t>
                </a:r>
                <a:r>
                  <a:rPr lang="en-US" sz="7200" dirty="0">
                    <a:solidFill>
                      <a:srgbClr val="000000"/>
                    </a:solidFill>
                  </a:rPr>
                  <a:t> </a:t>
                </a:r>
                <a14:m>
                  <m:oMath xmlns:m="http://schemas.openxmlformats.org/officeDocument/2006/math">
                    <m:f>
                      <m:fPr>
                        <m:ctrlPr>
                          <a:rPr lang="el-GR" sz="7200" i="1" dirty="0" smtClean="0">
                            <a:solidFill>
                              <a:srgbClr val="000000"/>
                            </a:solidFill>
                            <a:latin typeface="Cambria Math" panose="02040503050406030204" pitchFamily="18" charset="0"/>
                          </a:rPr>
                        </m:ctrlPr>
                      </m:fPr>
                      <m:num>
                        <m:r>
                          <m:rPr>
                            <m:sty m:val="p"/>
                          </m:rPr>
                          <a:rPr lang="el-GR" sz="7200" i="1" dirty="0" smtClean="0">
                            <a:solidFill>
                              <a:srgbClr val="000000"/>
                            </a:solidFill>
                            <a:latin typeface="Cambria Math" panose="02040503050406030204" pitchFamily="18" charset="0"/>
                            <a:ea typeface="Cambria Math" panose="02040503050406030204" pitchFamily="18" charset="0"/>
                          </a:rPr>
                          <m:t>Δ</m:t>
                        </m:r>
                        <m:r>
                          <a:rPr lang="en-US" sz="7200" b="0" i="1" dirty="0" smtClean="0">
                            <a:solidFill>
                              <a:srgbClr val="000000"/>
                            </a:solidFill>
                            <a:latin typeface="Cambria Math" panose="02040503050406030204" pitchFamily="18" charset="0"/>
                            <a:ea typeface="Cambria Math" panose="02040503050406030204" pitchFamily="18" charset="0"/>
                          </a:rPr>
                          <m:t>𝑑</m:t>
                        </m:r>
                      </m:num>
                      <m:den>
                        <m:r>
                          <m:rPr>
                            <m:sty m:val="p"/>
                          </m:rPr>
                          <a:rPr lang="el-GR" sz="7200" i="1" dirty="0" smtClean="0">
                            <a:solidFill>
                              <a:srgbClr val="000000"/>
                            </a:solidFill>
                            <a:latin typeface="Cambria Math" panose="02040503050406030204" pitchFamily="18" charset="0"/>
                            <a:ea typeface="Cambria Math" panose="02040503050406030204" pitchFamily="18" charset="0"/>
                          </a:rPr>
                          <m:t>Δ</m:t>
                        </m:r>
                        <m:r>
                          <a:rPr lang="en-US" sz="7200" b="0" i="1" dirty="0" smtClean="0">
                            <a:solidFill>
                              <a:srgbClr val="000000"/>
                            </a:solidFill>
                            <a:latin typeface="Cambria Math" panose="02040503050406030204" pitchFamily="18" charset="0"/>
                            <a:ea typeface="Cambria Math" panose="02040503050406030204" pitchFamily="18" charset="0"/>
                          </a:rPr>
                          <m:t>𝑡</m:t>
                        </m:r>
                      </m:den>
                    </m:f>
                    <m:r>
                      <a:rPr lang="en-US" sz="7200" b="0" i="1" dirty="0" smtClean="0">
                        <a:solidFill>
                          <a:srgbClr val="000000"/>
                        </a:solidFill>
                        <a:latin typeface="Cambria Math" panose="02040503050406030204" pitchFamily="18" charset="0"/>
                      </a:rPr>
                      <m:t> </m:t>
                    </m:r>
                  </m:oMath>
                </a14:m>
                <a:r>
                  <a:rPr lang="en-US" sz="7200" dirty="0">
                    <a:solidFill>
                      <a:srgbClr val="000000"/>
                    </a:solidFill>
                  </a:rPr>
                  <a:t>= </a:t>
                </a:r>
                <a14:m>
                  <m:oMath xmlns:m="http://schemas.openxmlformats.org/officeDocument/2006/math">
                    <m:f>
                      <m:fPr>
                        <m:ctrlPr>
                          <a:rPr lang="en-US" sz="7200" i="1" smtClean="0">
                            <a:solidFill>
                              <a:srgbClr val="000000"/>
                            </a:solidFill>
                            <a:latin typeface="Cambria Math" panose="02040503050406030204" pitchFamily="18" charset="0"/>
                          </a:rPr>
                        </m:ctrlPr>
                      </m:fPr>
                      <m:num>
                        <m:sSub>
                          <m:sSubPr>
                            <m:ctrlPr>
                              <a:rPr lang="en-US" sz="7200" i="1" smtClean="0">
                                <a:solidFill>
                                  <a:srgbClr val="000000"/>
                                </a:solidFill>
                                <a:latin typeface="Cambria Math" panose="02040503050406030204" pitchFamily="18" charset="0"/>
                              </a:rPr>
                            </m:ctrlPr>
                          </m:sSubPr>
                          <m:e>
                            <m:r>
                              <a:rPr lang="en-US" sz="7200" b="0" i="1" smtClean="0">
                                <a:solidFill>
                                  <a:srgbClr val="000000"/>
                                </a:solidFill>
                                <a:latin typeface="Cambria Math" panose="02040503050406030204" pitchFamily="18" charset="0"/>
                              </a:rPr>
                              <m:t>𝑑</m:t>
                            </m:r>
                          </m:e>
                          <m:sub>
                            <m:r>
                              <a:rPr lang="en-US" sz="7200" b="0" i="1" smtClean="0">
                                <a:solidFill>
                                  <a:srgbClr val="000000"/>
                                </a:solidFill>
                                <a:latin typeface="Cambria Math" panose="02040503050406030204" pitchFamily="18" charset="0"/>
                              </a:rPr>
                              <m:t>2</m:t>
                            </m:r>
                          </m:sub>
                        </m:sSub>
                        <m:r>
                          <a:rPr lang="en-US" sz="7200" b="0" i="1" smtClean="0">
                            <a:solidFill>
                              <a:srgbClr val="000000"/>
                            </a:solidFill>
                            <a:latin typeface="Cambria Math" panose="02040503050406030204" pitchFamily="18" charset="0"/>
                          </a:rPr>
                          <m:t>−</m:t>
                        </m:r>
                        <m:sSub>
                          <m:sSubPr>
                            <m:ctrlPr>
                              <a:rPr lang="en-US" sz="7200" b="0" i="1" smtClean="0">
                                <a:solidFill>
                                  <a:srgbClr val="000000"/>
                                </a:solidFill>
                                <a:latin typeface="Cambria Math" panose="02040503050406030204" pitchFamily="18" charset="0"/>
                              </a:rPr>
                            </m:ctrlPr>
                          </m:sSubPr>
                          <m:e>
                            <m:r>
                              <a:rPr lang="en-US" sz="7200" b="0" i="1" smtClean="0">
                                <a:solidFill>
                                  <a:srgbClr val="000000"/>
                                </a:solidFill>
                                <a:latin typeface="Cambria Math" panose="02040503050406030204" pitchFamily="18" charset="0"/>
                              </a:rPr>
                              <m:t>𝑑</m:t>
                            </m:r>
                          </m:e>
                          <m:sub>
                            <m:r>
                              <a:rPr lang="en-US" sz="7200" b="0" i="1" smtClean="0">
                                <a:solidFill>
                                  <a:srgbClr val="000000"/>
                                </a:solidFill>
                                <a:latin typeface="Cambria Math" panose="02040503050406030204" pitchFamily="18" charset="0"/>
                              </a:rPr>
                              <m:t>1</m:t>
                            </m:r>
                          </m:sub>
                        </m:sSub>
                      </m:num>
                      <m:den>
                        <m:r>
                          <m:rPr>
                            <m:sty m:val="p"/>
                          </m:rPr>
                          <a:rPr lang="el-GR" sz="7200" i="1" smtClean="0">
                            <a:solidFill>
                              <a:srgbClr val="000000"/>
                            </a:solidFill>
                            <a:latin typeface="Cambria Math" panose="02040503050406030204" pitchFamily="18" charset="0"/>
                            <a:ea typeface="Cambria Math" panose="02040503050406030204" pitchFamily="18" charset="0"/>
                          </a:rPr>
                          <m:t>Δ</m:t>
                        </m:r>
                        <m:r>
                          <a:rPr lang="en-US" sz="7200" b="0" i="1" smtClean="0">
                            <a:solidFill>
                              <a:srgbClr val="000000"/>
                            </a:solidFill>
                            <a:latin typeface="Cambria Math" panose="02040503050406030204" pitchFamily="18" charset="0"/>
                            <a:ea typeface="Cambria Math" panose="02040503050406030204" pitchFamily="18" charset="0"/>
                          </a:rPr>
                          <m:t>𝑡</m:t>
                        </m:r>
                      </m:den>
                    </m:f>
                  </m:oMath>
                </a14:m>
                <a:r>
                  <a:rPr lang="en-US" sz="7200" dirty="0">
                    <a:solidFill>
                      <a:srgbClr val="000000"/>
                    </a:solidFill>
                  </a:rPr>
                  <a:t> </a:t>
                </a:r>
                <a:r>
                  <a:rPr lang="vi-VN" sz="7200" dirty="0">
                    <a:solidFill>
                      <a:srgbClr val="000000"/>
                    </a:solidFill>
                  </a:rPr>
                  <a:t>=</a:t>
                </a:r>
                <a:r>
                  <a:rPr lang="en-US" sz="7200" dirty="0">
                    <a:solidFill>
                      <a:srgbClr val="000000"/>
                    </a:solidFill>
                  </a:rPr>
                  <a:t> </a:t>
                </a:r>
                <a14:m>
                  <m:oMath xmlns:m="http://schemas.openxmlformats.org/officeDocument/2006/math">
                    <m:f>
                      <m:fPr>
                        <m:ctrlPr>
                          <a:rPr lang="en-US" sz="7200" i="1" smtClean="0">
                            <a:solidFill>
                              <a:srgbClr val="000000"/>
                            </a:solidFill>
                            <a:latin typeface="Cambria Math" panose="02040503050406030204" pitchFamily="18" charset="0"/>
                          </a:rPr>
                        </m:ctrlPr>
                      </m:fPr>
                      <m:num>
                        <m:r>
                          <a:rPr lang="en-US" sz="7200" b="0" i="1" smtClean="0">
                            <a:solidFill>
                              <a:srgbClr val="000000"/>
                            </a:solidFill>
                            <a:latin typeface="Cambria Math" panose="02040503050406030204" pitchFamily="18" charset="0"/>
                          </a:rPr>
                          <m:t>−25</m:t>
                        </m:r>
                      </m:num>
                      <m:den>
                        <m:r>
                          <a:rPr lang="en-US" sz="7200" b="0" i="1" smtClean="0">
                            <a:solidFill>
                              <a:srgbClr val="000000"/>
                            </a:solidFill>
                            <a:latin typeface="Cambria Math" panose="02040503050406030204" pitchFamily="18" charset="0"/>
                          </a:rPr>
                          <m:t>60−35</m:t>
                        </m:r>
                      </m:den>
                    </m:f>
                    <m:r>
                      <a:rPr lang="en-US" sz="7200" b="0" i="1" smtClean="0">
                        <a:solidFill>
                          <a:srgbClr val="000000"/>
                        </a:solidFill>
                        <a:latin typeface="Cambria Math" panose="02040503050406030204" pitchFamily="18" charset="0"/>
                      </a:rPr>
                      <m:t> </m:t>
                    </m:r>
                  </m:oMath>
                </a14:m>
                <a:r>
                  <a:rPr lang="en-US" sz="7200" b="1" dirty="0">
                    <a:latin typeface="+mj-lt"/>
                  </a:rPr>
                  <a:t>= -</a:t>
                </a:r>
                <a:r>
                  <a:rPr lang="en-US" sz="7200" dirty="0">
                    <a:latin typeface="+mj-lt"/>
                  </a:rPr>
                  <a:t>1 m/s</a:t>
                </a:r>
              </a:p>
              <a:p>
                <a:pPr marL="0" indent="0">
                  <a:buNone/>
                </a:pPr>
                <a:endParaRPr lang="en-US" sz="7200" b="1" dirty="0">
                  <a:latin typeface="+mj-lt"/>
                </a:endParaRPr>
              </a:p>
              <a:p>
                <a:pPr marL="0" indent="0">
                  <a:buNone/>
                </a:pPr>
                <a:r>
                  <a:rPr lang="vi-VN" sz="7200" b="1" dirty="0">
                    <a:latin typeface="+mj-lt"/>
                  </a:rPr>
                  <a:t>6.</a:t>
                </a:r>
                <a:r>
                  <a:rPr lang="en-US" sz="7200" b="1" dirty="0">
                    <a:latin typeface="+mj-lt"/>
                  </a:rPr>
                  <a:t> </a:t>
                </a:r>
                <a:r>
                  <a:rPr lang="vi-VN" sz="7200" dirty="0">
                    <a:latin typeface="+mj-lt"/>
                  </a:rPr>
                  <a:t>Độ dịch chuyển của người đó trong cả quá trình bơi là:</a:t>
                </a:r>
              </a:p>
              <a:p>
                <a:pPr marL="0" indent="0">
                  <a:buNone/>
                </a:pPr>
                <a:r>
                  <a:rPr lang="el-GR" sz="7200" dirty="0">
                    <a:latin typeface="+mj-lt"/>
                  </a:rPr>
                  <a:t>Δ</a:t>
                </a:r>
                <a:r>
                  <a:rPr lang="vi-VN" sz="7200" dirty="0">
                    <a:latin typeface="+mj-lt"/>
                  </a:rPr>
                  <a:t>d=25</a:t>
                </a:r>
                <a:r>
                  <a:rPr lang="en-US" sz="7200" dirty="0">
                    <a:latin typeface="+mj-lt"/>
                  </a:rPr>
                  <a:t>m</a:t>
                </a:r>
              </a:p>
              <a:p>
                <a:pPr marL="0" indent="0">
                  <a:buNone/>
                </a:pPr>
                <a:r>
                  <a:rPr lang="vi-VN" sz="7200" dirty="0">
                    <a:latin typeface="+mj-lt"/>
                  </a:rPr>
                  <a:t>Vận tốc của người đó trong cả quá trình bơi là:</a:t>
                </a:r>
                <a:endParaRPr lang="en-US" sz="7200" dirty="0">
                  <a:latin typeface="+mj-lt"/>
                </a:endParaRPr>
              </a:p>
              <a:p>
                <a:pPr marL="0" indent="0">
                  <a:buNone/>
                </a:pPr>
                <a:r>
                  <a:rPr lang="vi-VN" sz="8000" dirty="0">
                    <a:solidFill>
                      <a:srgbClr val="000000"/>
                    </a:solidFill>
                  </a:rPr>
                  <a:t>v=</a:t>
                </a:r>
                <a:r>
                  <a:rPr lang="en-US" sz="8000" dirty="0">
                    <a:solidFill>
                      <a:srgbClr val="000000"/>
                    </a:solidFill>
                  </a:rPr>
                  <a:t> </a:t>
                </a:r>
                <a14:m>
                  <m:oMath xmlns:m="http://schemas.openxmlformats.org/officeDocument/2006/math">
                    <m:f>
                      <m:fPr>
                        <m:ctrlPr>
                          <a:rPr lang="el-GR" sz="8000" i="1" dirty="0" smtClean="0">
                            <a:solidFill>
                              <a:srgbClr val="000000"/>
                            </a:solidFill>
                            <a:latin typeface="Cambria Math" panose="02040503050406030204" pitchFamily="18" charset="0"/>
                          </a:rPr>
                        </m:ctrlPr>
                      </m:fPr>
                      <m:num>
                        <m:r>
                          <m:rPr>
                            <m:sty m:val="p"/>
                          </m:rPr>
                          <a:rPr lang="el-GR" sz="8000" i="1" dirty="0" smtClean="0">
                            <a:solidFill>
                              <a:srgbClr val="000000"/>
                            </a:solidFill>
                            <a:latin typeface="Cambria Math" panose="02040503050406030204" pitchFamily="18" charset="0"/>
                            <a:ea typeface="Cambria Math" panose="02040503050406030204" pitchFamily="18" charset="0"/>
                          </a:rPr>
                          <m:t>Δ</m:t>
                        </m:r>
                        <m:r>
                          <a:rPr lang="en-US" sz="8000" b="0" i="1" dirty="0" smtClean="0">
                            <a:solidFill>
                              <a:srgbClr val="000000"/>
                            </a:solidFill>
                            <a:latin typeface="Cambria Math" panose="02040503050406030204" pitchFamily="18" charset="0"/>
                            <a:ea typeface="Cambria Math" panose="02040503050406030204" pitchFamily="18" charset="0"/>
                          </a:rPr>
                          <m:t>𝑑</m:t>
                        </m:r>
                      </m:num>
                      <m:den>
                        <m:r>
                          <m:rPr>
                            <m:sty m:val="p"/>
                          </m:rPr>
                          <a:rPr lang="el-GR" sz="8000" i="1" dirty="0" smtClean="0">
                            <a:solidFill>
                              <a:srgbClr val="000000"/>
                            </a:solidFill>
                            <a:latin typeface="Cambria Math" panose="02040503050406030204" pitchFamily="18" charset="0"/>
                            <a:ea typeface="Cambria Math" panose="02040503050406030204" pitchFamily="18" charset="0"/>
                          </a:rPr>
                          <m:t>Δ</m:t>
                        </m:r>
                        <m:r>
                          <a:rPr lang="en-US" sz="8000" b="0" i="1" dirty="0" smtClean="0">
                            <a:solidFill>
                              <a:srgbClr val="000000"/>
                            </a:solidFill>
                            <a:latin typeface="Cambria Math" panose="02040503050406030204" pitchFamily="18" charset="0"/>
                            <a:ea typeface="Cambria Math" panose="02040503050406030204" pitchFamily="18" charset="0"/>
                          </a:rPr>
                          <m:t>𝑡</m:t>
                        </m:r>
                      </m:den>
                    </m:f>
                  </m:oMath>
                </a14:m>
                <a:r>
                  <a:rPr lang="en-US" sz="7200" dirty="0">
                    <a:latin typeface="+mj-lt"/>
                  </a:rPr>
                  <a:t> = </a:t>
                </a:r>
                <a14:m>
                  <m:oMath xmlns:m="http://schemas.openxmlformats.org/officeDocument/2006/math">
                    <m:f>
                      <m:fPr>
                        <m:ctrlPr>
                          <a:rPr lang="en-US" sz="7200" i="1" smtClean="0">
                            <a:solidFill>
                              <a:srgbClr val="000000"/>
                            </a:solidFill>
                            <a:latin typeface="Cambria Math" panose="02040503050406030204" pitchFamily="18" charset="0"/>
                          </a:rPr>
                        </m:ctrlPr>
                      </m:fPr>
                      <m:num>
                        <m:r>
                          <a:rPr lang="en-US" sz="7200" b="0" i="1" smtClean="0">
                            <a:solidFill>
                              <a:srgbClr val="000000"/>
                            </a:solidFill>
                            <a:latin typeface="Cambria Math" panose="02040503050406030204" pitchFamily="18" charset="0"/>
                          </a:rPr>
                          <m:t>25</m:t>
                        </m:r>
                      </m:num>
                      <m:den>
                        <m:r>
                          <a:rPr lang="en-US" sz="7200" b="0" i="1" smtClean="0">
                            <a:solidFill>
                              <a:srgbClr val="000000"/>
                            </a:solidFill>
                            <a:latin typeface="Cambria Math" panose="02040503050406030204" pitchFamily="18" charset="0"/>
                          </a:rPr>
                          <m:t>60</m:t>
                        </m:r>
                      </m:den>
                    </m:f>
                  </m:oMath>
                </a14:m>
                <a:r>
                  <a:rPr lang="en-US" sz="7200" dirty="0">
                    <a:latin typeface="+mj-lt"/>
                  </a:rPr>
                  <a:t>   </a:t>
                </a:r>
                <a:r>
                  <a:rPr lang="vi-VN" sz="7200" dirty="0"/>
                  <a:t>≈0,417(m/s)</a:t>
                </a:r>
                <a:br>
                  <a:rPr lang="vi-VN" sz="6400" dirty="0"/>
                </a:br>
                <a:endParaRPr lang="vi-VN" sz="6800" dirty="0">
                  <a:latin typeface="+mj-lt"/>
                </a:endParaRPr>
              </a:p>
              <a:p>
                <a:pPr marL="0" indent="0">
                  <a:buNone/>
                </a:pPr>
                <a:br>
                  <a:rPr lang="vi-VN" sz="6400" dirty="0">
                    <a:latin typeface="+mj-lt"/>
                  </a:rPr>
                </a:br>
                <a:endParaRPr lang="en-US" sz="6400" dirty="0">
                  <a:latin typeface="+mj-lt"/>
                </a:endParaRPr>
              </a:p>
            </p:txBody>
          </p:sp>
        </mc:Choice>
        <mc:Fallback xmlns="">
          <p:sp>
            <p:nvSpPr>
              <p:cNvPr id="9" name="Content Placeholder 8">
                <a:extLst>
                  <a:ext uri="{FF2B5EF4-FFF2-40B4-BE49-F238E27FC236}">
                    <a16:creationId xmlns:a16="http://schemas.microsoft.com/office/drawing/2014/main" id="{69903DD9-AB1C-493A-8311-B1FB2AAB7DA4}"/>
                  </a:ext>
                </a:extLst>
              </p:cNvPr>
              <p:cNvSpPr>
                <a:spLocks noGrp="1" noRot="1" noChangeAspect="1" noMove="1" noResize="1" noEditPoints="1" noAdjustHandles="1" noChangeArrowheads="1" noChangeShapeType="1" noTextEdit="1"/>
              </p:cNvSpPr>
              <p:nvPr>
                <p:ph sz="half" idx="2"/>
              </p:nvPr>
            </p:nvSpPr>
            <p:spPr>
              <a:xfrm>
                <a:off x="6555086" y="291955"/>
                <a:ext cx="5528603" cy="5712729"/>
              </a:xfrm>
              <a:blipFill>
                <a:blip r:embed="rId4"/>
                <a:stretch>
                  <a:fillRect l="-1103" b="-534"/>
                </a:stretch>
              </a:blipFill>
            </p:spPr>
            <p:txBody>
              <a:bodyPr/>
              <a:lstStyle/>
              <a:p>
                <a:r>
                  <a:rPr lang="en-US">
                    <a:noFill/>
                  </a:rPr>
                  <a:t> </a:t>
                </a:r>
              </a:p>
            </p:txBody>
          </p:sp>
        </mc:Fallback>
      </mc:AlternateContent>
    </p:spTree>
    <p:extLst>
      <p:ext uri="{BB962C8B-B14F-4D97-AF65-F5344CB8AC3E}">
        <p14:creationId xmlns:p14="http://schemas.microsoft.com/office/powerpoint/2010/main" val="2208247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arn(inVertical)">
                                      <p:cBhvr>
                                        <p:cTn id="7" dur="500"/>
                                        <p:tgtEl>
                                          <p:spTgt spid="8">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barn(inVertical)">
                                      <p:cBhvr>
                                        <p:cTn id="10" dur="500"/>
                                        <p:tgtEl>
                                          <p:spTgt spid="8">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animEffect transition="in" filter="barn(inVertical)">
                                      <p:cBhvr>
                                        <p:cTn id="13" dur="500"/>
                                        <p:tgtEl>
                                          <p:spTgt spid="8">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8">
                                            <p:txEl>
                                              <p:pRg st="6" end="6"/>
                                            </p:txEl>
                                          </p:spTgt>
                                        </p:tgtEl>
                                        <p:attrNameLst>
                                          <p:attrName>style.visibility</p:attrName>
                                        </p:attrNameLst>
                                      </p:cBhvr>
                                      <p:to>
                                        <p:strVal val="visible"/>
                                      </p:to>
                                    </p:set>
                                    <p:animEffect transition="in" filter="wipe(down)">
                                      <p:cBhvr>
                                        <p:cTn id="18" dur="500"/>
                                        <p:tgtEl>
                                          <p:spTgt spid="8">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8">
                                            <p:txEl>
                                              <p:pRg st="7" end="7"/>
                                            </p:txEl>
                                          </p:spTgt>
                                        </p:tgtEl>
                                        <p:attrNameLst>
                                          <p:attrName>style.visibility</p:attrName>
                                        </p:attrNameLst>
                                      </p:cBhvr>
                                      <p:to>
                                        <p:strVal val="visible"/>
                                      </p:to>
                                    </p:set>
                                    <p:animEffect transition="in" filter="fade">
                                      <p:cBhvr>
                                        <p:cTn id="23" dur="1000"/>
                                        <p:tgtEl>
                                          <p:spTgt spid="8">
                                            <p:txEl>
                                              <p:pRg st="7" end="7"/>
                                            </p:txEl>
                                          </p:spTgt>
                                        </p:tgtEl>
                                      </p:cBhvr>
                                    </p:animEffect>
                                    <p:anim calcmode="lin" valueType="num">
                                      <p:cBhvr>
                                        <p:cTn id="24"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25" dur="1000" fill="hold"/>
                                        <p:tgtEl>
                                          <p:spTgt spid="8">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8">
                                            <p:txEl>
                                              <p:pRg st="8" end="8"/>
                                            </p:txEl>
                                          </p:spTgt>
                                        </p:tgtEl>
                                        <p:attrNameLst>
                                          <p:attrName>style.visibility</p:attrName>
                                        </p:attrNameLst>
                                      </p:cBhvr>
                                      <p:to>
                                        <p:strVal val="visible"/>
                                      </p:to>
                                    </p:set>
                                    <p:animEffect transition="in" filter="barn(inVertical)">
                                      <p:cBhvr>
                                        <p:cTn id="30" dur="500"/>
                                        <p:tgtEl>
                                          <p:spTgt spid="8">
                                            <p:txEl>
                                              <p:pRg st="8" end="8"/>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8">
                                            <p:txEl>
                                              <p:pRg st="9" end="9"/>
                                            </p:txEl>
                                          </p:spTgt>
                                        </p:tgtEl>
                                        <p:attrNameLst>
                                          <p:attrName>style.visibility</p:attrName>
                                        </p:attrNameLst>
                                      </p:cBhvr>
                                      <p:to>
                                        <p:strVal val="visible"/>
                                      </p:to>
                                    </p:set>
                                    <p:animEffect transition="in" filter="barn(inVertical)">
                                      <p:cBhvr>
                                        <p:cTn id="33" dur="500"/>
                                        <p:tgtEl>
                                          <p:spTgt spid="8">
                                            <p:txEl>
                                              <p:pRg st="9" end="9"/>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8">
                                            <p:txEl>
                                              <p:pRg st="10" end="10"/>
                                            </p:txEl>
                                          </p:spTgt>
                                        </p:tgtEl>
                                        <p:attrNameLst>
                                          <p:attrName>style.visibility</p:attrName>
                                        </p:attrNameLst>
                                      </p:cBhvr>
                                      <p:to>
                                        <p:strVal val="visible"/>
                                      </p:to>
                                    </p:set>
                                    <p:animEffect transition="in" filter="barn(inVertical)">
                                      <p:cBhvr>
                                        <p:cTn id="36" dur="500"/>
                                        <p:tgtEl>
                                          <p:spTgt spid="8">
                                            <p:txEl>
                                              <p:pRg st="10" end="1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9">
                                            <p:txEl>
                                              <p:pRg st="1" end="1"/>
                                            </p:txEl>
                                          </p:spTgt>
                                        </p:tgtEl>
                                        <p:attrNameLst>
                                          <p:attrName>style.visibility</p:attrName>
                                        </p:attrNameLst>
                                      </p:cBhvr>
                                      <p:to>
                                        <p:strVal val="visible"/>
                                      </p:to>
                                    </p:set>
                                    <p:animEffect transition="in" filter="wipe(down)">
                                      <p:cBhvr>
                                        <p:cTn id="41" dur="500"/>
                                        <p:tgtEl>
                                          <p:spTgt spid="9">
                                            <p:txEl>
                                              <p:pRg st="1" end="1"/>
                                            </p:txEl>
                                          </p:spTgt>
                                        </p:tgtEl>
                                      </p:cBhvr>
                                    </p:animEffect>
                                  </p:childTnLst>
                                </p:cTn>
                              </p:par>
                              <p:par>
                                <p:cTn id="42" presetID="22" presetClass="entr" presetSubtype="4" fill="hold" nodeType="withEffect">
                                  <p:stCondLst>
                                    <p:cond delay="0"/>
                                  </p:stCondLst>
                                  <p:childTnLst>
                                    <p:set>
                                      <p:cBhvr>
                                        <p:cTn id="43" dur="1" fill="hold">
                                          <p:stCondLst>
                                            <p:cond delay="0"/>
                                          </p:stCondLst>
                                        </p:cTn>
                                        <p:tgtEl>
                                          <p:spTgt spid="9">
                                            <p:txEl>
                                              <p:pRg st="2" end="2"/>
                                            </p:txEl>
                                          </p:spTgt>
                                        </p:tgtEl>
                                        <p:attrNameLst>
                                          <p:attrName>style.visibility</p:attrName>
                                        </p:attrNameLst>
                                      </p:cBhvr>
                                      <p:to>
                                        <p:strVal val="visible"/>
                                      </p:to>
                                    </p:set>
                                    <p:animEffect transition="in" filter="wipe(down)">
                                      <p:cBhvr>
                                        <p:cTn id="44" dur="500"/>
                                        <p:tgtEl>
                                          <p:spTgt spid="9">
                                            <p:txEl>
                                              <p:pRg st="2" end="2"/>
                                            </p:txEl>
                                          </p:spTgt>
                                        </p:tgtEl>
                                      </p:cBhvr>
                                    </p:animEffect>
                                  </p:childTnLst>
                                </p:cTn>
                              </p:par>
                              <p:par>
                                <p:cTn id="45" presetID="22" presetClass="entr" presetSubtype="4" fill="hold" nodeType="withEffect">
                                  <p:stCondLst>
                                    <p:cond delay="0"/>
                                  </p:stCondLst>
                                  <p:childTnLst>
                                    <p:set>
                                      <p:cBhvr>
                                        <p:cTn id="46" dur="1" fill="hold">
                                          <p:stCondLst>
                                            <p:cond delay="0"/>
                                          </p:stCondLst>
                                        </p:cTn>
                                        <p:tgtEl>
                                          <p:spTgt spid="9">
                                            <p:txEl>
                                              <p:pRg st="3" end="3"/>
                                            </p:txEl>
                                          </p:spTgt>
                                        </p:tgtEl>
                                        <p:attrNameLst>
                                          <p:attrName>style.visibility</p:attrName>
                                        </p:attrNameLst>
                                      </p:cBhvr>
                                      <p:to>
                                        <p:strVal val="visible"/>
                                      </p:to>
                                    </p:set>
                                    <p:animEffect transition="in" filter="wipe(down)">
                                      <p:cBhvr>
                                        <p:cTn id="47" dur="500"/>
                                        <p:tgtEl>
                                          <p:spTgt spid="9">
                                            <p:txEl>
                                              <p:pRg st="3" end="3"/>
                                            </p:txEl>
                                          </p:spTgt>
                                        </p:tgtEl>
                                      </p:cBhvr>
                                    </p:animEffect>
                                  </p:childTnLst>
                                </p:cTn>
                              </p:par>
                              <p:par>
                                <p:cTn id="48" presetID="22" presetClass="entr" presetSubtype="4" fill="hold" nodeType="withEffect">
                                  <p:stCondLst>
                                    <p:cond delay="0"/>
                                  </p:stCondLst>
                                  <p:childTnLst>
                                    <p:set>
                                      <p:cBhvr>
                                        <p:cTn id="49" dur="1" fill="hold">
                                          <p:stCondLst>
                                            <p:cond delay="0"/>
                                          </p:stCondLst>
                                        </p:cTn>
                                        <p:tgtEl>
                                          <p:spTgt spid="9">
                                            <p:txEl>
                                              <p:pRg st="4" end="4"/>
                                            </p:txEl>
                                          </p:spTgt>
                                        </p:tgtEl>
                                        <p:attrNameLst>
                                          <p:attrName>style.visibility</p:attrName>
                                        </p:attrNameLst>
                                      </p:cBhvr>
                                      <p:to>
                                        <p:strVal val="visible"/>
                                      </p:to>
                                    </p:set>
                                    <p:animEffect transition="in" filter="wipe(down)">
                                      <p:cBhvr>
                                        <p:cTn id="50" dur="500"/>
                                        <p:tgtEl>
                                          <p:spTgt spid="9">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nodeType="clickEffect">
                                  <p:stCondLst>
                                    <p:cond delay="0"/>
                                  </p:stCondLst>
                                  <p:childTnLst>
                                    <p:set>
                                      <p:cBhvr>
                                        <p:cTn id="54" dur="1" fill="hold">
                                          <p:stCondLst>
                                            <p:cond delay="0"/>
                                          </p:stCondLst>
                                        </p:cTn>
                                        <p:tgtEl>
                                          <p:spTgt spid="9">
                                            <p:txEl>
                                              <p:pRg st="6" end="6"/>
                                            </p:txEl>
                                          </p:spTgt>
                                        </p:tgtEl>
                                        <p:attrNameLst>
                                          <p:attrName>style.visibility</p:attrName>
                                        </p:attrNameLst>
                                      </p:cBhvr>
                                      <p:to>
                                        <p:strVal val="visible"/>
                                      </p:to>
                                    </p:set>
                                    <p:animEffect transition="in" filter="circle(in)">
                                      <p:cBhvr>
                                        <p:cTn id="55" dur="2000"/>
                                        <p:tgtEl>
                                          <p:spTgt spid="9">
                                            <p:txEl>
                                              <p:pRg st="6" end="6"/>
                                            </p:txEl>
                                          </p:spTgt>
                                        </p:tgtEl>
                                      </p:cBhvr>
                                    </p:animEffect>
                                  </p:childTnLst>
                                </p:cTn>
                              </p:par>
                              <p:par>
                                <p:cTn id="56" presetID="6" presetClass="entr" presetSubtype="16" fill="hold" nodeType="withEffect">
                                  <p:stCondLst>
                                    <p:cond delay="0"/>
                                  </p:stCondLst>
                                  <p:childTnLst>
                                    <p:set>
                                      <p:cBhvr>
                                        <p:cTn id="57" dur="1" fill="hold">
                                          <p:stCondLst>
                                            <p:cond delay="0"/>
                                          </p:stCondLst>
                                        </p:cTn>
                                        <p:tgtEl>
                                          <p:spTgt spid="9">
                                            <p:txEl>
                                              <p:pRg st="7" end="7"/>
                                            </p:txEl>
                                          </p:spTgt>
                                        </p:tgtEl>
                                        <p:attrNameLst>
                                          <p:attrName>style.visibility</p:attrName>
                                        </p:attrNameLst>
                                      </p:cBhvr>
                                      <p:to>
                                        <p:strVal val="visible"/>
                                      </p:to>
                                    </p:set>
                                    <p:animEffect transition="in" filter="circle(in)">
                                      <p:cBhvr>
                                        <p:cTn id="58" dur="2000"/>
                                        <p:tgtEl>
                                          <p:spTgt spid="9">
                                            <p:txEl>
                                              <p:pRg st="7" end="7"/>
                                            </p:txEl>
                                          </p:spTgt>
                                        </p:tgtEl>
                                      </p:cBhvr>
                                    </p:animEffect>
                                  </p:childTnLst>
                                </p:cTn>
                              </p:par>
                              <p:par>
                                <p:cTn id="59" presetID="6" presetClass="entr" presetSubtype="16" fill="hold" nodeType="withEffect">
                                  <p:stCondLst>
                                    <p:cond delay="0"/>
                                  </p:stCondLst>
                                  <p:childTnLst>
                                    <p:set>
                                      <p:cBhvr>
                                        <p:cTn id="60" dur="1" fill="hold">
                                          <p:stCondLst>
                                            <p:cond delay="0"/>
                                          </p:stCondLst>
                                        </p:cTn>
                                        <p:tgtEl>
                                          <p:spTgt spid="9">
                                            <p:txEl>
                                              <p:pRg st="8" end="8"/>
                                            </p:txEl>
                                          </p:spTgt>
                                        </p:tgtEl>
                                        <p:attrNameLst>
                                          <p:attrName>style.visibility</p:attrName>
                                        </p:attrNameLst>
                                      </p:cBhvr>
                                      <p:to>
                                        <p:strVal val="visible"/>
                                      </p:to>
                                    </p:set>
                                    <p:animEffect transition="in" filter="circle(in)">
                                      <p:cBhvr>
                                        <p:cTn id="61" dur="2000"/>
                                        <p:tgtEl>
                                          <p:spTgt spid="9">
                                            <p:txEl>
                                              <p:pRg st="8" end="8"/>
                                            </p:txEl>
                                          </p:spTgt>
                                        </p:tgtEl>
                                      </p:cBhvr>
                                    </p:animEffect>
                                  </p:childTnLst>
                                </p:cTn>
                              </p:par>
                              <p:par>
                                <p:cTn id="62" presetID="6" presetClass="entr" presetSubtype="16" fill="hold" nodeType="withEffect">
                                  <p:stCondLst>
                                    <p:cond delay="0"/>
                                  </p:stCondLst>
                                  <p:childTnLst>
                                    <p:set>
                                      <p:cBhvr>
                                        <p:cTn id="63" dur="1" fill="hold">
                                          <p:stCondLst>
                                            <p:cond delay="0"/>
                                          </p:stCondLst>
                                        </p:cTn>
                                        <p:tgtEl>
                                          <p:spTgt spid="9">
                                            <p:txEl>
                                              <p:pRg st="9" end="9"/>
                                            </p:txEl>
                                          </p:spTgt>
                                        </p:tgtEl>
                                        <p:attrNameLst>
                                          <p:attrName>style.visibility</p:attrName>
                                        </p:attrNameLst>
                                      </p:cBhvr>
                                      <p:to>
                                        <p:strVal val="visible"/>
                                      </p:to>
                                    </p:set>
                                    <p:animEffect transition="in" filter="circle(in)">
                                      <p:cBhvr>
                                        <p:cTn id="64" dur="2000"/>
                                        <p:tgtEl>
                                          <p:spTgt spid="9">
                                            <p:txEl>
                                              <p:pRg st="9" end="9"/>
                                            </p:txEl>
                                          </p:spTgt>
                                        </p:tgtEl>
                                      </p:cBhvr>
                                    </p:animEffect>
                                  </p:childTnLst>
                                </p:cTn>
                              </p:par>
                              <p:par>
                                <p:cTn id="65" presetID="6" presetClass="entr" presetSubtype="16" fill="hold" nodeType="withEffect">
                                  <p:stCondLst>
                                    <p:cond delay="0"/>
                                  </p:stCondLst>
                                  <p:childTnLst>
                                    <p:set>
                                      <p:cBhvr>
                                        <p:cTn id="66" dur="1" fill="hold">
                                          <p:stCondLst>
                                            <p:cond delay="0"/>
                                          </p:stCondLst>
                                        </p:cTn>
                                        <p:tgtEl>
                                          <p:spTgt spid="9">
                                            <p:txEl>
                                              <p:pRg st="10" end="10"/>
                                            </p:txEl>
                                          </p:spTgt>
                                        </p:tgtEl>
                                        <p:attrNameLst>
                                          <p:attrName>style.visibility</p:attrName>
                                        </p:attrNameLst>
                                      </p:cBhvr>
                                      <p:to>
                                        <p:strVal val="visible"/>
                                      </p:to>
                                    </p:set>
                                    <p:animEffect transition="in" filter="circle(in)">
                                      <p:cBhvr>
                                        <p:cTn id="67" dur="2000"/>
                                        <p:tgtEl>
                                          <p:spTgt spid="9">
                                            <p:txEl>
                                              <p:pRg st="10" end="10"/>
                                            </p:txEl>
                                          </p:spTgt>
                                        </p:tgtEl>
                                      </p:cBhvr>
                                    </p:animEffect>
                                  </p:childTnLst>
                                </p:cTn>
                              </p:par>
                              <p:par>
                                <p:cTn id="68" presetID="6" presetClass="entr" presetSubtype="16" fill="hold" nodeType="withEffect">
                                  <p:stCondLst>
                                    <p:cond delay="0"/>
                                  </p:stCondLst>
                                  <p:childTnLst>
                                    <p:set>
                                      <p:cBhvr>
                                        <p:cTn id="69" dur="1" fill="hold">
                                          <p:stCondLst>
                                            <p:cond delay="0"/>
                                          </p:stCondLst>
                                        </p:cTn>
                                        <p:tgtEl>
                                          <p:spTgt spid="9">
                                            <p:txEl>
                                              <p:pRg st="11" end="11"/>
                                            </p:txEl>
                                          </p:spTgt>
                                        </p:tgtEl>
                                        <p:attrNameLst>
                                          <p:attrName>style.visibility</p:attrName>
                                        </p:attrNameLst>
                                      </p:cBhvr>
                                      <p:to>
                                        <p:strVal val="visible"/>
                                      </p:to>
                                    </p:set>
                                    <p:animEffect transition="in" filter="circle(in)">
                                      <p:cBhvr>
                                        <p:cTn id="70" dur="2000"/>
                                        <p:tgtEl>
                                          <p:spTgt spid="9">
                                            <p:txEl>
                                              <p:pRg st="11" end="11"/>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nodeType="clickEffect">
                                  <p:stCondLst>
                                    <p:cond delay="0"/>
                                  </p:stCondLst>
                                  <p:childTnLst>
                                    <p:set>
                                      <p:cBhvr>
                                        <p:cTn id="74" dur="1" fill="hold">
                                          <p:stCondLst>
                                            <p:cond delay="0"/>
                                          </p:stCondLst>
                                        </p:cTn>
                                        <p:tgtEl>
                                          <p:spTgt spid="9">
                                            <p:txEl>
                                              <p:pRg st="13" end="13"/>
                                            </p:txEl>
                                          </p:spTgt>
                                        </p:tgtEl>
                                        <p:attrNameLst>
                                          <p:attrName>style.visibility</p:attrName>
                                        </p:attrNameLst>
                                      </p:cBhvr>
                                      <p:to>
                                        <p:strVal val="visible"/>
                                      </p:to>
                                    </p:set>
                                    <p:animEffect transition="in" filter="barn(inVertical)">
                                      <p:cBhvr>
                                        <p:cTn id="75" dur="500"/>
                                        <p:tgtEl>
                                          <p:spTgt spid="9">
                                            <p:txEl>
                                              <p:pRg st="13" end="13"/>
                                            </p:txEl>
                                          </p:spTgt>
                                        </p:tgtEl>
                                      </p:cBhvr>
                                    </p:animEffect>
                                  </p:childTnLst>
                                </p:cTn>
                              </p:par>
                              <p:par>
                                <p:cTn id="76" presetID="16" presetClass="entr" presetSubtype="21" fill="hold" nodeType="withEffect">
                                  <p:stCondLst>
                                    <p:cond delay="0"/>
                                  </p:stCondLst>
                                  <p:childTnLst>
                                    <p:set>
                                      <p:cBhvr>
                                        <p:cTn id="77" dur="1" fill="hold">
                                          <p:stCondLst>
                                            <p:cond delay="0"/>
                                          </p:stCondLst>
                                        </p:cTn>
                                        <p:tgtEl>
                                          <p:spTgt spid="9">
                                            <p:txEl>
                                              <p:pRg st="14" end="14"/>
                                            </p:txEl>
                                          </p:spTgt>
                                        </p:tgtEl>
                                        <p:attrNameLst>
                                          <p:attrName>style.visibility</p:attrName>
                                        </p:attrNameLst>
                                      </p:cBhvr>
                                      <p:to>
                                        <p:strVal val="visible"/>
                                      </p:to>
                                    </p:set>
                                    <p:animEffect transition="in" filter="barn(inVertical)">
                                      <p:cBhvr>
                                        <p:cTn id="78" dur="500"/>
                                        <p:tgtEl>
                                          <p:spTgt spid="9">
                                            <p:txEl>
                                              <p:pRg st="14" end="14"/>
                                            </p:txEl>
                                          </p:spTgt>
                                        </p:tgtEl>
                                      </p:cBhvr>
                                    </p:animEffect>
                                  </p:childTnLst>
                                </p:cTn>
                              </p:par>
                              <p:par>
                                <p:cTn id="79" presetID="16" presetClass="entr" presetSubtype="21" fill="hold" nodeType="withEffect">
                                  <p:stCondLst>
                                    <p:cond delay="0"/>
                                  </p:stCondLst>
                                  <p:childTnLst>
                                    <p:set>
                                      <p:cBhvr>
                                        <p:cTn id="80" dur="1" fill="hold">
                                          <p:stCondLst>
                                            <p:cond delay="0"/>
                                          </p:stCondLst>
                                        </p:cTn>
                                        <p:tgtEl>
                                          <p:spTgt spid="9">
                                            <p:txEl>
                                              <p:pRg st="15" end="15"/>
                                            </p:txEl>
                                          </p:spTgt>
                                        </p:tgtEl>
                                        <p:attrNameLst>
                                          <p:attrName>style.visibility</p:attrName>
                                        </p:attrNameLst>
                                      </p:cBhvr>
                                      <p:to>
                                        <p:strVal val="visible"/>
                                      </p:to>
                                    </p:set>
                                    <p:animEffect transition="in" filter="barn(inVertical)">
                                      <p:cBhvr>
                                        <p:cTn id="81" dur="500"/>
                                        <p:tgtEl>
                                          <p:spTgt spid="9">
                                            <p:txEl>
                                              <p:pRg st="15" end="15"/>
                                            </p:txEl>
                                          </p:spTgt>
                                        </p:tgtEl>
                                      </p:cBhvr>
                                    </p:animEffect>
                                  </p:childTnLst>
                                </p:cTn>
                              </p:par>
                              <p:par>
                                <p:cTn id="82" presetID="16" presetClass="entr" presetSubtype="21" fill="hold" nodeType="withEffect">
                                  <p:stCondLst>
                                    <p:cond delay="0"/>
                                  </p:stCondLst>
                                  <p:childTnLst>
                                    <p:set>
                                      <p:cBhvr>
                                        <p:cTn id="83" dur="1" fill="hold">
                                          <p:stCondLst>
                                            <p:cond delay="0"/>
                                          </p:stCondLst>
                                        </p:cTn>
                                        <p:tgtEl>
                                          <p:spTgt spid="9">
                                            <p:txEl>
                                              <p:pRg st="16" end="16"/>
                                            </p:txEl>
                                          </p:spTgt>
                                        </p:tgtEl>
                                        <p:attrNameLst>
                                          <p:attrName>style.visibility</p:attrName>
                                        </p:attrNameLst>
                                      </p:cBhvr>
                                      <p:to>
                                        <p:strVal val="visible"/>
                                      </p:to>
                                    </p:set>
                                    <p:animEffect transition="in" filter="barn(inVertical)">
                                      <p:cBhvr>
                                        <p:cTn id="84" dur="500"/>
                                        <p:tgtEl>
                                          <p:spTgt spid="9">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40A3E-0BB6-428A-8E1F-5F669C0BF54C}"/>
              </a:ext>
            </a:extLst>
          </p:cNvPr>
          <p:cNvSpPr>
            <a:spLocks noGrp="1"/>
          </p:cNvSpPr>
          <p:nvPr>
            <p:ph type="title"/>
          </p:nvPr>
        </p:nvSpPr>
        <p:spPr/>
        <p:txBody>
          <a:bodyPr>
            <a:normAutofit fontScale="90000"/>
          </a:bodyPr>
          <a:lstStyle/>
          <a:p>
            <a:br>
              <a:rPr lang="de-DE" b="1" dirty="0"/>
            </a:br>
            <a:r>
              <a:rPr lang="de-DE" b="1" dirty="0"/>
              <a:t>III. Vận tốc và đồ thị độ dịch chuyển – thời gian trong chuyển động thẳng.</a:t>
            </a:r>
            <a:br>
              <a:rPr lang="en-US" dirty="0"/>
            </a:br>
            <a:endParaRPr lang="en-US" dirty="0"/>
          </a:p>
        </p:txBody>
      </p:sp>
      <p:sp>
        <p:nvSpPr>
          <p:cNvPr id="3" name="Content Placeholder 2">
            <a:extLst>
              <a:ext uri="{FF2B5EF4-FFF2-40B4-BE49-F238E27FC236}">
                <a16:creationId xmlns:a16="http://schemas.microsoft.com/office/drawing/2014/main" id="{460EE104-AF4E-4403-9DE9-CC7F2D75D9FB}"/>
              </a:ext>
            </a:extLst>
          </p:cNvPr>
          <p:cNvSpPr>
            <a:spLocks noGrp="1"/>
          </p:cNvSpPr>
          <p:nvPr>
            <p:ph sz="half" idx="1"/>
          </p:nvPr>
        </p:nvSpPr>
        <p:spPr/>
        <p:txBody>
          <a:bodyPr/>
          <a:lstStyle/>
          <a:p>
            <a:r>
              <a:rPr lang="de-DE" dirty="0"/>
              <a:t>Từ đồ thị độ dịch chuyển – thời gian có thể tính được giá trị của vận tốc.</a:t>
            </a:r>
            <a:endParaRPr lang="en-US" dirty="0"/>
          </a:p>
          <a:p>
            <a:r>
              <a:rPr lang="de-DE" dirty="0"/>
              <a:t>Độ dốc của đồ thị độ dịch chuyển – thời gian trong chuyển động thẳng cho biết độ lớn vận tốc chuyển động.</a:t>
            </a:r>
            <a:endParaRPr lang="en-US" dirty="0"/>
          </a:p>
        </p:txBody>
      </p:sp>
      <p:pic>
        <p:nvPicPr>
          <p:cNvPr id="5" name="Picture 2" descr="Bài 7. Đồ thị độ dịch chuyển - thời gian trang 34, 35, 36 Vật Lí 10 Kết nối  tri thức | SGK Vật Lí 10 - Kết nối tri thức">
            <a:extLst>
              <a:ext uri="{FF2B5EF4-FFF2-40B4-BE49-F238E27FC236}">
                <a16:creationId xmlns:a16="http://schemas.microsoft.com/office/drawing/2014/main" id="{F45A5084-52DE-4E77-A962-0B65B170539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2" y="1825625"/>
            <a:ext cx="5578910" cy="2750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3326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ý thuyết đồ thị độ dịch chuyển - thời gian - Vật Lí 10 | SGK Vật Lí 10 - Kết  nối tri thức">
            <a:extLst>
              <a:ext uri="{FF2B5EF4-FFF2-40B4-BE49-F238E27FC236}">
                <a16:creationId xmlns:a16="http://schemas.microsoft.com/office/drawing/2014/main" id="{ADD2FF81-20E6-4168-BBA4-A4BF75ACA08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3949" y="1683026"/>
            <a:ext cx="11770243" cy="4572000"/>
          </a:xfrm>
          <a:prstGeom prst="rect">
            <a:avLst/>
          </a:prstGeom>
          <a:noFill/>
          <a:extLst>
            <a:ext uri="{909E8E84-426E-40DD-AFC4-6F175D3DCCD1}">
              <a14:hiddenFill xmlns:a14="http://schemas.microsoft.com/office/drawing/2010/main">
                <a:solidFill>
                  <a:srgbClr val="FFFFFF"/>
                </a:solidFill>
              </a14:hiddenFill>
            </a:ext>
          </a:extLst>
        </p:spPr>
      </p:pic>
      <p:sp>
        <p:nvSpPr>
          <p:cNvPr id="7" name="Cloud 6">
            <a:extLst>
              <a:ext uri="{FF2B5EF4-FFF2-40B4-BE49-F238E27FC236}">
                <a16:creationId xmlns:a16="http://schemas.microsoft.com/office/drawing/2014/main" id="{1A335B9C-2088-4ABF-B4DF-947899C95624}"/>
              </a:ext>
            </a:extLst>
          </p:cNvPr>
          <p:cNvSpPr/>
          <p:nvPr/>
        </p:nvSpPr>
        <p:spPr>
          <a:xfrm>
            <a:off x="573157" y="159026"/>
            <a:ext cx="6211957" cy="2358887"/>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t>Vẽ sơ đồ tư duy tóm tắt nội dung của bài.</a:t>
            </a:r>
            <a:endParaRPr lang="en-US" dirty="0"/>
          </a:p>
        </p:txBody>
      </p:sp>
    </p:spTree>
    <p:extLst>
      <p:ext uri="{BB962C8B-B14F-4D97-AF65-F5344CB8AC3E}">
        <p14:creationId xmlns:p14="http://schemas.microsoft.com/office/powerpoint/2010/main" val="32679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circle(in)">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328001">
            <a:extLst>
              <a:ext uri="{FF2B5EF4-FFF2-40B4-BE49-F238E27FC236}">
                <a16:creationId xmlns:a16="http://schemas.microsoft.com/office/drawing/2014/main" id="{26862003-E469-4C9F-8D28-4129AD370B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WordArt 3">
            <a:extLst>
              <a:ext uri="{FF2B5EF4-FFF2-40B4-BE49-F238E27FC236}">
                <a16:creationId xmlns:a16="http://schemas.microsoft.com/office/drawing/2014/main" id="{71E3EA0B-E14E-45E9-93FD-3906753B671D}"/>
              </a:ext>
            </a:extLst>
          </p:cNvPr>
          <p:cNvSpPr>
            <a:spLocks noChangeArrowheads="1" noChangeShapeType="1" noTextEdit="1"/>
          </p:cNvSpPr>
          <p:nvPr/>
        </p:nvSpPr>
        <p:spPr bwMode="auto">
          <a:xfrm>
            <a:off x="3048000" y="2819400"/>
            <a:ext cx="6553200" cy="1752600"/>
          </a:xfrm>
          <a:prstGeom prst="rect">
            <a:avLst/>
          </a:prstGeom>
        </p:spPr>
        <p:txBody>
          <a:bodyPr wrap="none" fromWordArt="1">
            <a:prstTxWarp prst="textPlain">
              <a:avLst>
                <a:gd name="adj" fmla="val 50000"/>
              </a:avLst>
            </a:prstTxWarp>
          </a:bodyPr>
          <a:lstStyle/>
          <a:p>
            <a:pPr algn="ctr"/>
            <a:r>
              <a:rPr lang="pt-BR"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Chúc các em học tốt!</a:t>
            </a:r>
            <a:endParaRPr lang="en-US"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endParaRPr>
          </a:p>
        </p:txBody>
      </p:sp>
      <p:sp>
        <p:nvSpPr>
          <p:cNvPr id="37892" name="WordArt 4">
            <a:extLst>
              <a:ext uri="{FF2B5EF4-FFF2-40B4-BE49-F238E27FC236}">
                <a16:creationId xmlns:a16="http://schemas.microsoft.com/office/drawing/2014/main" id="{75EE1137-1C95-4475-879A-2C85B86C603E}"/>
              </a:ext>
            </a:extLst>
          </p:cNvPr>
          <p:cNvSpPr>
            <a:spLocks noChangeArrowheads="1" noChangeShapeType="1" noTextEdit="1"/>
          </p:cNvSpPr>
          <p:nvPr/>
        </p:nvSpPr>
        <p:spPr bwMode="auto">
          <a:xfrm>
            <a:off x="-2667000" y="381001"/>
            <a:ext cx="4219575" cy="523875"/>
          </a:xfrm>
          <a:prstGeom prst="rect">
            <a:avLst/>
          </a:prstGeom>
        </p:spPr>
        <p:txBody>
          <a:bodyPr wrap="none" fromWordArt="1">
            <a:prstTxWarp prst="textPlain">
              <a:avLst>
                <a:gd name="adj" fmla="val 50000"/>
              </a:avLst>
            </a:prstTxWarp>
          </a:bodyPr>
          <a:lstStyle/>
          <a:p>
            <a:pPr algn="ctr"/>
            <a:r>
              <a:rPr lang="pt-BR"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Chúc các em học tốt!</a:t>
            </a:r>
            <a:endParaRPr lang="en-US"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endParaRPr>
          </a:p>
        </p:txBody>
      </p:sp>
      <p:sp>
        <p:nvSpPr>
          <p:cNvPr id="37893" name="WordArt 5">
            <a:extLst>
              <a:ext uri="{FF2B5EF4-FFF2-40B4-BE49-F238E27FC236}">
                <a16:creationId xmlns:a16="http://schemas.microsoft.com/office/drawing/2014/main" id="{800E36CD-7374-40C2-B16B-59DBC181A41A}"/>
              </a:ext>
            </a:extLst>
          </p:cNvPr>
          <p:cNvSpPr>
            <a:spLocks noChangeArrowheads="1" noChangeShapeType="1" noTextEdit="1"/>
          </p:cNvSpPr>
          <p:nvPr/>
        </p:nvSpPr>
        <p:spPr bwMode="auto">
          <a:xfrm>
            <a:off x="10487026" y="6096001"/>
            <a:ext cx="4219575" cy="523875"/>
          </a:xfrm>
          <a:prstGeom prst="rect">
            <a:avLst/>
          </a:prstGeom>
        </p:spPr>
        <p:txBody>
          <a:bodyPr wrap="none" fromWordArt="1">
            <a:prstTxWarp prst="textPlain">
              <a:avLst>
                <a:gd name="adj" fmla="val 50000"/>
              </a:avLst>
            </a:prstTxWarp>
          </a:bodyPr>
          <a:lstStyle/>
          <a:p>
            <a:pPr algn="ctr"/>
            <a:r>
              <a:rPr lang="pt-BR"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rPr>
              <a:t>Chúc các em học tốt!</a:t>
            </a:r>
            <a:endParaRPr lang="en-US"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0" fill="hold"/>
                                        <p:tgtEl>
                                          <p:spTgt spid="37891"/>
                                        </p:tgtEl>
                                        <p:attrNameLst>
                                          <p:attrName>ppt_x</p:attrName>
                                        </p:attrNameLst>
                                      </p:cBhvr>
                                      <p:tavLst>
                                        <p:tav tm="0">
                                          <p:val>
                                            <p:strVal val="#ppt_x"/>
                                          </p:val>
                                        </p:tav>
                                        <p:tav tm="100000">
                                          <p:val>
                                            <p:strVal val="#ppt_x"/>
                                          </p:val>
                                        </p:tav>
                                      </p:tavLst>
                                    </p:anim>
                                    <p:anim calcmode="lin" valueType="num">
                                      <p:cBhvr additive="base">
                                        <p:cTn id="8" dur="5000" fill="hold"/>
                                        <p:tgtEl>
                                          <p:spTgt spid="37891"/>
                                        </p:tgtEl>
                                        <p:attrNameLst>
                                          <p:attrName>ppt_y</p:attrName>
                                        </p:attrNameLst>
                                      </p:cBhvr>
                                      <p:tavLst>
                                        <p:tav tm="0">
                                          <p:val>
                                            <p:strVal val="1+#ppt_h/2"/>
                                          </p:val>
                                        </p:tav>
                                        <p:tav tm="100000">
                                          <p:val>
                                            <p:strVal val="#ppt_y"/>
                                          </p:val>
                                        </p:tav>
                                      </p:tavLst>
                                    </p:anim>
                                  </p:childTnLst>
                                </p:cTn>
                              </p:par>
                              <p:par>
                                <p:cTn id="9" presetID="2" presetClass="entr" presetSubtype="2" repeatCount="indefinite" fill="hold" nodeType="withEffect">
                                  <p:stCondLst>
                                    <p:cond delay="0"/>
                                  </p:stCondLst>
                                  <p:childTnLst>
                                    <p:set>
                                      <p:cBhvr>
                                        <p:cTn id="10" dur="1" fill="hold">
                                          <p:stCondLst>
                                            <p:cond delay="0"/>
                                          </p:stCondLst>
                                        </p:cTn>
                                        <p:tgtEl>
                                          <p:spTgt spid="37892"/>
                                        </p:tgtEl>
                                        <p:attrNameLst>
                                          <p:attrName>style.visibility</p:attrName>
                                        </p:attrNameLst>
                                      </p:cBhvr>
                                      <p:to>
                                        <p:strVal val="visible"/>
                                      </p:to>
                                    </p:set>
                                    <p:anim calcmode="lin" valueType="num">
                                      <p:cBhvr additive="base">
                                        <p:cTn id="11" dur="5000" fill="hold"/>
                                        <p:tgtEl>
                                          <p:spTgt spid="37892"/>
                                        </p:tgtEl>
                                        <p:attrNameLst>
                                          <p:attrName>ppt_x</p:attrName>
                                        </p:attrNameLst>
                                      </p:cBhvr>
                                      <p:tavLst>
                                        <p:tav tm="0">
                                          <p:val>
                                            <p:strVal val="1+#ppt_w/2"/>
                                          </p:val>
                                        </p:tav>
                                        <p:tav tm="100000">
                                          <p:val>
                                            <p:strVal val="#ppt_x"/>
                                          </p:val>
                                        </p:tav>
                                      </p:tavLst>
                                    </p:anim>
                                    <p:anim calcmode="lin" valueType="num">
                                      <p:cBhvr additive="base">
                                        <p:cTn id="12" dur="5000" fill="hold"/>
                                        <p:tgtEl>
                                          <p:spTgt spid="37892"/>
                                        </p:tgtEl>
                                        <p:attrNameLst>
                                          <p:attrName>ppt_y</p:attrName>
                                        </p:attrNameLst>
                                      </p:cBhvr>
                                      <p:tavLst>
                                        <p:tav tm="0">
                                          <p:val>
                                            <p:strVal val="#ppt_y"/>
                                          </p:val>
                                        </p:tav>
                                        <p:tav tm="100000">
                                          <p:val>
                                            <p:strVal val="#ppt_y"/>
                                          </p:val>
                                        </p:tav>
                                      </p:tavLst>
                                    </p:anim>
                                  </p:childTnLst>
                                </p:cTn>
                              </p:par>
                              <p:par>
                                <p:cTn id="13" presetID="2" presetClass="entr" presetSubtype="8" repeatCount="indefinite" fill="hold" nodeType="withEffect">
                                  <p:stCondLst>
                                    <p:cond delay="0"/>
                                  </p:stCondLst>
                                  <p:childTnLst>
                                    <p:set>
                                      <p:cBhvr>
                                        <p:cTn id="14" dur="1" fill="hold">
                                          <p:stCondLst>
                                            <p:cond delay="0"/>
                                          </p:stCondLst>
                                        </p:cTn>
                                        <p:tgtEl>
                                          <p:spTgt spid="37893"/>
                                        </p:tgtEl>
                                        <p:attrNameLst>
                                          <p:attrName>style.visibility</p:attrName>
                                        </p:attrNameLst>
                                      </p:cBhvr>
                                      <p:to>
                                        <p:strVal val="visible"/>
                                      </p:to>
                                    </p:set>
                                    <p:anim calcmode="lin" valueType="num">
                                      <p:cBhvr additive="base">
                                        <p:cTn id="15" dur="5000" fill="hold"/>
                                        <p:tgtEl>
                                          <p:spTgt spid="37893"/>
                                        </p:tgtEl>
                                        <p:attrNameLst>
                                          <p:attrName>ppt_x</p:attrName>
                                        </p:attrNameLst>
                                      </p:cBhvr>
                                      <p:tavLst>
                                        <p:tav tm="0">
                                          <p:val>
                                            <p:strVal val="0-#ppt_w/2"/>
                                          </p:val>
                                        </p:tav>
                                        <p:tav tm="100000">
                                          <p:val>
                                            <p:strVal val="#ppt_x"/>
                                          </p:val>
                                        </p:tav>
                                      </p:tavLst>
                                    </p:anim>
                                    <p:anim calcmode="lin" valueType="num">
                                      <p:cBhvr additive="base">
                                        <p:cTn id="16" dur="5000" fill="hold"/>
                                        <p:tgtEl>
                                          <p:spTgt spid="378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8296D-5F7D-42A6-9AD3-8D2EEB81CA52}"/>
              </a:ext>
            </a:extLst>
          </p:cNvPr>
          <p:cNvSpPr>
            <a:spLocks noGrp="1"/>
          </p:cNvSpPr>
          <p:nvPr>
            <p:ph type="ctrTitle"/>
          </p:nvPr>
        </p:nvSpPr>
        <p:spPr>
          <a:xfrm>
            <a:off x="1616766" y="313980"/>
            <a:ext cx="9144000" cy="1779863"/>
          </a:xfrm>
        </p:spPr>
        <p:txBody>
          <a:bodyPr/>
          <a:lstStyle/>
          <a:p>
            <a:r>
              <a:rPr lang="en-US" dirty="0" err="1"/>
              <a:t>Bài</a:t>
            </a:r>
            <a:r>
              <a:rPr lang="en-US" dirty="0"/>
              <a:t> 7: ĐỒ THỊ ĐỘ DỊCH CHUYỂN – THỜI GIAN</a:t>
            </a:r>
          </a:p>
        </p:txBody>
      </p:sp>
      <p:pic>
        <p:nvPicPr>
          <p:cNvPr id="2050" name="Picture 2" descr="Bài 7. Đồ thị độ dịch chuyển - thời gian trang 34, 35, 36 Vật Lí 10 Kết nối  tri thức | SGK Vật Lí 10 - Kết nối tri thức">
            <a:extLst>
              <a:ext uri="{FF2B5EF4-FFF2-40B4-BE49-F238E27FC236}">
                <a16:creationId xmlns:a16="http://schemas.microsoft.com/office/drawing/2014/main" id="{69D10D53-995D-442B-8492-BD9033D22B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0847" y="2093843"/>
            <a:ext cx="8136071" cy="4011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339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9E747A-FFB8-4745-9008-F7B984266943}"/>
              </a:ext>
            </a:extLst>
          </p:cNvPr>
          <p:cNvSpPr txBox="1"/>
          <p:nvPr/>
        </p:nvSpPr>
        <p:spPr>
          <a:xfrm>
            <a:off x="1775790" y="1231615"/>
            <a:ext cx="9329532" cy="430887"/>
          </a:xfrm>
          <a:prstGeom prst="rect">
            <a:avLst/>
          </a:prstGeom>
          <a:noFill/>
        </p:spPr>
        <p:txBody>
          <a:bodyPr wrap="square" rtlCol="0">
            <a:spAutoFit/>
          </a:bodyPr>
          <a:lstStyle/>
          <a:p>
            <a:r>
              <a:rPr lang="vi-VN" sz="2200" dirty="0">
                <a:latin typeface="+mj-lt"/>
              </a:rPr>
              <a:t>Hãy nêu tính chất của các chuyển động thẳng có đồ thị mô tả ở những hình sau? </a:t>
            </a:r>
            <a:endParaRPr lang="en-US" sz="2200" dirty="0">
              <a:latin typeface="+mj-lt"/>
            </a:endParaRPr>
          </a:p>
        </p:txBody>
      </p:sp>
      <p:pic>
        <p:nvPicPr>
          <p:cNvPr id="1026" name="Picture 2" descr="Vật Lí 10 Bài 7: Đồ thị độ dịch chuyển – thời gian - Kết nối tri thức">
            <a:extLst>
              <a:ext uri="{FF2B5EF4-FFF2-40B4-BE49-F238E27FC236}">
                <a16:creationId xmlns:a16="http://schemas.microsoft.com/office/drawing/2014/main" id="{CBAEC2A1-1E46-4B50-B23D-6C35EFB212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1100" y="2167869"/>
            <a:ext cx="9080140" cy="25222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63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97DE6EC-915C-4E7E-9C7B-C4FFA01BAE6C}"/>
              </a:ext>
            </a:extLst>
          </p:cNvPr>
          <p:cNvSpPr>
            <a:spLocks noGrp="1"/>
          </p:cNvSpPr>
          <p:nvPr>
            <p:ph idx="1"/>
          </p:nvPr>
        </p:nvSpPr>
        <p:spPr>
          <a:xfrm>
            <a:off x="2250830" y="1394006"/>
            <a:ext cx="8102992" cy="4880183"/>
          </a:xfrm>
        </p:spPr>
        <p:txBody>
          <a:bodyPr/>
          <a:lstStyle/>
          <a:p>
            <a:pPr marL="0" indent="0" algn="ctr">
              <a:buNone/>
            </a:pPr>
            <a:r>
              <a:rPr lang="vi-VN" dirty="0"/>
              <a:t>PHIẾU HỌC TẬP</a:t>
            </a:r>
          </a:p>
          <a:p>
            <a:pPr marL="0" indent="0">
              <a:buNone/>
            </a:pPr>
            <a:r>
              <a:rPr lang="vi-VN" dirty="0"/>
              <a:t>Câu 1. Chuyển động thẳng là gì? Lấy ví dụ.</a:t>
            </a:r>
          </a:p>
          <a:p>
            <a:pPr marL="0" indent="0">
              <a:buNone/>
            </a:pPr>
            <a:r>
              <a:rPr lang="vi-VN" dirty="0"/>
              <a:t>Câu 2. Khi vật chuyển động thẳng theo một chiều không đổi thì độ dịch chuyển và quãng đường, vận tốc và tốc độ như thế nào?</a:t>
            </a:r>
          </a:p>
          <a:p>
            <a:pPr marL="0" indent="0">
              <a:buNone/>
            </a:pPr>
            <a:r>
              <a:rPr lang="vi-VN" dirty="0"/>
              <a:t>Câu 3. Khi vật đang chuyển động thẳng theo chiều dương, nếu đổi chiều chuyển động thì trong khoảng thời gian chuyển động ngược chiều đó độ dịch chuyển và quãng đường, vận tốc và tốc độ như thế nào?</a:t>
            </a:r>
          </a:p>
          <a:p>
            <a:pPr marL="0" indent="0">
              <a:buNone/>
            </a:pPr>
            <a:endParaRPr lang="en-US" dirty="0"/>
          </a:p>
        </p:txBody>
      </p:sp>
    </p:spTree>
    <p:extLst>
      <p:ext uri="{BB962C8B-B14F-4D97-AF65-F5344CB8AC3E}">
        <p14:creationId xmlns:p14="http://schemas.microsoft.com/office/powerpoint/2010/main" val="735500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8C804-103F-4592-8F10-627541602C72}"/>
              </a:ext>
            </a:extLst>
          </p:cNvPr>
          <p:cNvSpPr>
            <a:spLocks noGrp="1"/>
          </p:cNvSpPr>
          <p:nvPr>
            <p:ph type="title"/>
          </p:nvPr>
        </p:nvSpPr>
        <p:spPr/>
        <p:txBody>
          <a:bodyPr/>
          <a:lstStyle/>
          <a:p>
            <a:r>
              <a:rPr lang="en-US" dirty="0"/>
              <a:t>I. </a:t>
            </a:r>
            <a:r>
              <a:rPr lang="en-US" dirty="0" err="1"/>
              <a:t>Chuyển</a:t>
            </a:r>
            <a:r>
              <a:rPr lang="en-US" dirty="0"/>
              <a:t> </a:t>
            </a:r>
            <a:r>
              <a:rPr lang="en-US" dirty="0" err="1"/>
              <a:t>động</a:t>
            </a:r>
            <a:r>
              <a:rPr lang="en-US" dirty="0"/>
              <a:t> </a:t>
            </a:r>
            <a:r>
              <a:rPr lang="en-US" dirty="0" err="1"/>
              <a:t>thẳng</a:t>
            </a:r>
            <a:endParaRPr lang="en-US" dirty="0"/>
          </a:p>
        </p:txBody>
      </p:sp>
      <p:sp>
        <p:nvSpPr>
          <p:cNvPr id="3" name="Content Placeholder 2">
            <a:extLst>
              <a:ext uri="{FF2B5EF4-FFF2-40B4-BE49-F238E27FC236}">
                <a16:creationId xmlns:a16="http://schemas.microsoft.com/office/drawing/2014/main" id="{329BA67B-4EC8-4956-A64E-CBF5E868A35F}"/>
              </a:ext>
            </a:extLst>
          </p:cNvPr>
          <p:cNvSpPr>
            <a:spLocks noGrp="1"/>
          </p:cNvSpPr>
          <p:nvPr>
            <p:ph idx="1"/>
          </p:nvPr>
        </p:nvSpPr>
        <p:spPr>
          <a:xfrm>
            <a:off x="838200" y="1536626"/>
            <a:ext cx="10515600" cy="4351338"/>
          </a:xfrm>
        </p:spPr>
        <p:txBody>
          <a:bodyPr/>
          <a:lstStyle/>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endParaRPr lang="de-DE" dirty="0"/>
          </a:p>
          <a:p>
            <a:pPr marL="0" indent="0">
              <a:buNone/>
            </a:pPr>
            <a:r>
              <a:rPr lang="de-DE" dirty="0"/>
              <a:t>- Chuyển động thẳng là chuyển động thường gặp trong đời sống, có quỹ đạo chuyển động là đường thẳng.</a:t>
            </a:r>
            <a:endParaRPr lang="en-US" dirty="0"/>
          </a:p>
          <a:p>
            <a:pPr marL="0" indent="0">
              <a:buNone/>
            </a:pPr>
            <a:endParaRPr lang="en-US" dirty="0"/>
          </a:p>
          <a:p>
            <a:pPr marL="0" indent="0">
              <a:buNone/>
            </a:pPr>
            <a:endParaRPr lang="en-US" dirty="0"/>
          </a:p>
        </p:txBody>
      </p:sp>
      <p:pic>
        <p:nvPicPr>
          <p:cNvPr id="1029" name="Picture 5">
            <a:extLst>
              <a:ext uri="{FF2B5EF4-FFF2-40B4-BE49-F238E27FC236}">
                <a16:creationId xmlns:a16="http://schemas.microsoft.com/office/drawing/2014/main" id="{BEF69C30-E3A1-4272-92B8-9DD3981F28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0052" y="1538214"/>
            <a:ext cx="6858000" cy="2647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5991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9"/>
                                        </p:tgtEl>
                                        <p:attrNameLst>
                                          <p:attrName>style.visibility</p:attrName>
                                        </p:attrNameLst>
                                      </p:cBhvr>
                                      <p:to>
                                        <p:strVal val="visible"/>
                                      </p:to>
                                    </p:set>
                                    <p:animEffect transition="in" filter="wipe(down)">
                                      <p:cBhvr>
                                        <p:cTn id="12" dur="500"/>
                                        <p:tgtEl>
                                          <p:spTgt spid="102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circle(in)">
                                      <p:cBhvr>
                                        <p:cTn id="1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9348C0-B314-4146-925D-22297CB5DFF8}"/>
              </a:ext>
            </a:extLst>
          </p:cNvPr>
          <p:cNvSpPr>
            <a:spLocks noGrp="1"/>
          </p:cNvSpPr>
          <p:nvPr>
            <p:ph type="title"/>
          </p:nvPr>
        </p:nvSpPr>
        <p:spPr/>
        <p:txBody>
          <a:bodyPr/>
          <a:lstStyle/>
          <a:p>
            <a:r>
              <a:rPr lang="en-US" dirty="0"/>
              <a:t>I. </a:t>
            </a:r>
            <a:r>
              <a:rPr lang="en-US" dirty="0" err="1"/>
              <a:t>Chuyển</a:t>
            </a:r>
            <a:r>
              <a:rPr lang="en-US" dirty="0"/>
              <a:t> </a:t>
            </a:r>
            <a:r>
              <a:rPr lang="en-US" dirty="0" err="1"/>
              <a:t>động</a:t>
            </a:r>
            <a:r>
              <a:rPr lang="en-US" dirty="0"/>
              <a:t> </a:t>
            </a:r>
            <a:r>
              <a:rPr lang="en-US" dirty="0" err="1"/>
              <a:t>thẳng</a:t>
            </a:r>
            <a:endParaRPr lang="en-US" dirty="0"/>
          </a:p>
        </p:txBody>
      </p:sp>
      <p:sp>
        <p:nvSpPr>
          <p:cNvPr id="5" name="Content Placeholder 4">
            <a:extLst>
              <a:ext uri="{FF2B5EF4-FFF2-40B4-BE49-F238E27FC236}">
                <a16:creationId xmlns:a16="http://schemas.microsoft.com/office/drawing/2014/main" id="{08D1FA0A-36EC-4ED3-A03A-FC1CFB6B2875}"/>
              </a:ext>
            </a:extLst>
          </p:cNvPr>
          <p:cNvSpPr>
            <a:spLocks noGrp="1"/>
          </p:cNvSpPr>
          <p:nvPr>
            <p:ph sz="half" idx="1"/>
          </p:nvPr>
        </p:nvSpPr>
        <p:spPr/>
        <p:txBody>
          <a:bodyPr/>
          <a:lstStyle/>
          <a:p>
            <a:pPr marL="0" indent="0">
              <a:buNone/>
            </a:pPr>
            <a:r>
              <a:rPr lang="de-DE" dirty="0"/>
              <a:t>Khi chuyển động thẳng theo một chiều không đổi thì độ dịch chuyển và quãng đường đi được có độ lớn như nhau d = s, vận tốc và tốc độ có độ lơn như nhau v = υ.</a:t>
            </a:r>
            <a:endParaRPr lang="en-US" dirty="0"/>
          </a:p>
          <a:p>
            <a:pPr marL="0" indent="0">
              <a:buNone/>
            </a:pPr>
            <a:endParaRPr lang="en-US" dirty="0"/>
          </a:p>
        </p:txBody>
      </p:sp>
      <p:sp>
        <p:nvSpPr>
          <p:cNvPr id="6" name="Content Placeholder 5">
            <a:extLst>
              <a:ext uri="{FF2B5EF4-FFF2-40B4-BE49-F238E27FC236}">
                <a16:creationId xmlns:a16="http://schemas.microsoft.com/office/drawing/2014/main" id="{47BC2682-51CA-4F18-8508-095286DC6B1D}"/>
              </a:ext>
            </a:extLst>
          </p:cNvPr>
          <p:cNvSpPr>
            <a:spLocks noGrp="1"/>
          </p:cNvSpPr>
          <p:nvPr>
            <p:ph sz="half" idx="2"/>
          </p:nvPr>
        </p:nvSpPr>
        <p:spPr/>
        <p:txBody>
          <a:bodyPr/>
          <a:lstStyle/>
          <a:p>
            <a:pPr marL="0" indent="0">
              <a:buNone/>
            </a:pPr>
            <a:r>
              <a:rPr lang="de-DE" dirty="0"/>
              <a:t>Khi vật đang chuyển động thẳng theo chiều dương, nếu đổi chiều chuyển động thì trong khoảng thời gian chuyển động ngược chiều đó quãng đường đi được vẫn có giá trị dương, còn độ dịch chuyển có giá trị âm; tốc độ vẫn có giá trị dương còn vận tốc có giá trị âm.</a:t>
            </a:r>
            <a:endParaRPr lang="en-US" dirty="0"/>
          </a:p>
          <a:p>
            <a:pPr marL="0" indent="0">
              <a:buNone/>
            </a:pPr>
            <a:endParaRPr lang="en-US" dirty="0"/>
          </a:p>
        </p:txBody>
      </p:sp>
    </p:spTree>
    <p:extLst>
      <p:ext uri="{BB962C8B-B14F-4D97-AF65-F5344CB8AC3E}">
        <p14:creationId xmlns:p14="http://schemas.microsoft.com/office/powerpoint/2010/main" val="2193673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wipe(down)">
                                      <p:cBhvr>
                                        <p:cTn id="1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4E27E37B-3FF2-4264-B3FA-C18FAFA44473}"/>
              </a:ext>
            </a:extLst>
          </p:cNvPr>
          <p:cNvSpPr>
            <a:spLocks noGrp="1"/>
          </p:cNvSpPr>
          <p:nvPr>
            <p:ph sz="half" idx="1"/>
          </p:nvPr>
        </p:nvSpPr>
        <p:spPr>
          <a:xfrm>
            <a:off x="1328530" y="436617"/>
            <a:ext cx="9034670" cy="4351338"/>
          </a:xfrm>
        </p:spPr>
        <p:txBody>
          <a:bodyPr>
            <a:normAutofit/>
          </a:bodyPr>
          <a:lstStyle/>
          <a:p>
            <a:pPr marL="0" indent="0">
              <a:buNone/>
            </a:pPr>
            <a:r>
              <a:rPr lang="vi-VN" dirty="0"/>
              <a:t>Hãy tính quãng đường đi được, độ dịch chuyển, tốc độ, vận tốc của bạn A khi đi từ nhà đến trường và khi đi từ trường đến siêu thị (Hình 7.1). Coi chuyển động của bạn A là chuyển động đều và biết cứ 100 m bạn A đi hết 25 s.</a:t>
            </a:r>
            <a:br>
              <a:rPr lang="vi-VN" dirty="0"/>
            </a:br>
            <a:br>
              <a:rPr lang="vi-VN" dirty="0"/>
            </a:br>
            <a:endParaRPr lang="en-US" dirty="0"/>
          </a:p>
        </p:txBody>
      </p:sp>
      <p:pic>
        <p:nvPicPr>
          <p:cNvPr id="5122" name="Picture 2" descr="Giải bài 7 Đồ thị độ dịch chuyển - Thời gian | Giải vật lí 10 kết nối tri  thức - Tech12h">
            <a:extLst>
              <a:ext uri="{FF2B5EF4-FFF2-40B4-BE49-F238E27FC236}">
                <a16:creationId xmlns:a16="http://schemas.microsoft.com/office/drawing/2014/main" id="{59D57546-F018-436E-BCE9-5CE15B2DE049}"/>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1372352" y="2610678"/>
            <a:ext cx="8990848" cy="2729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970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circle(in)">
                                      <p:cBhvr>
                                        <p:cTn id="14"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57EC5E6-93E4-4AD2-8AA4-132C031076C1}"/>
                  </a:ext>
                </a:extLst>
              </p:cNvPr>
              <p:cNvSpPr>
                <a:spLocks noGrp="1"/>
              </p:cNvSpPr>
              <p:nvPr>
                <p:ph sz="half" idx="1"/>
              </p:nvPr>
            </p:nvSpPr>
            <p:spPr>
              <a:xfrm>
                <a:off x="530087" y="649356"/>
                <a:ext cx="5489713" cy="5897217"/>
              </a:xfrm>
            </p:spPr>
            <p:txBody>
              <a:bodyPr>
                <a:normAutofit fontScale="25000" lnSpcReduction="20000"/>
              </a:bodyPr>
              <a:lstStyle/>
              <a:p>
                <a:pPr marL="0" indent="0">
                  <a:buNone/>
                </a:pPr>
                <a:r>
                  <a:rPr lang="vi-VN" sz="7200" b="1" dirty="0">
                    <a:latin typeface="+mj-lt"/>
                  </a:rPr>
                  <a:t>Đi từ nhà đến trường:</a:t>
                </a:r>
                <a:endParaRPr lang="vi-VN" sz="7200" dirty="0">
                  <a:latin typeface="+mj-lt"/>
                </a:endParaRPr>
              </a:p>
              <a:p>
                <a:pPr marL="0" indent="0">
                  <a:lnSpc>
                    <a:spcPct val="170000"/>
                  </a:lnSpc>
                  <a:buNone/>
                </a:pPr>
                <a:r>
                  <a:rPr lang="vi-VN" sz="7200" dirty="0">
                    <a:latin typeface="+mj-lt"/>
                  </a:rPr>
                  <a:t>- Quãng đường đi được của bạn A là: s=1000ms=1000m</a:t>
                </a:r>
              </a:p>
              <a:p>
                <a:pPr marL="0" indent="0">
                  <a:lnSpc>
                    <a:spcPct val="170000"/>
                  </a:lnSpc>
                  <a:buNone/>
                </a:pPr>
                <a:r>
                  <a:rPr lang="vi-VN" sz="7200" dirty="0">
                    <a:latin typeface="+mj-lt"/>
                  </a:rPr>
                  <a:t>- Độ dịch chuyển:</a:t>
                </a:r>
              </a:p>
              <a:p>
                <a:pPr marL="0" indent="0">
                  <a:lnSpc>
                    <a:spcPct val="170000"/>
                  </a:lnSpc>
                  <a:buNone/>
                </a:pPr>
                <a:r>
                  <a:rPr lang="vi-VN" sz="7200" dirty="0">
                    <a:latin typeface="+mj-lt"/>
                  </a:rPr>
                  <a:t>Do chuyển động của bạn A từ nhà đến trường là chuyển động thẳng, không đổi chiều nên độ dịch chuyển bằng quãng đường đi được: s=d=1000m</a:t>
                </a:r>
              </a:p>
              <a:p>
                <a:pPr marL="0" indent="0">
                  <a:lnSpc>
                    <a:spcPct val="170000"/>
                  </a:lnSpc>
                  <a:buNone/>
                </a:pPr>
                <a:r>
                  <a:rPr lang="vi-VN" sz="7200" dirty="0">
                    <a:latin typeface="+mj-lt"/>
                  </a:rPr>
                  <a:t>- Thời gian bạn A đi từ nhà đến trường là:</a:t>
                </a:r>
              </a:p>
              <a:p>
                <a:pPr marL="0" indent="0">
                  <a:lnSpc>
                    <a:spcPct val="170000"/>
                  </a:lnSpc>
                  <a:buNone/>
                </a:pPr>
                <a:r>
                  <a:rPr lang="en-US" sz="7200" dirty="0">
                    <a:latin typeface="+mj-lt"/>
                  </a:rPr>
                  <a:t>t </a:t>
                </a:r>
                <a:r>
                  <a:rPr lang="vi-VN" sz="7200" dirty="0">
                    <a:latin typeface="+mj-lt"/>
                  </a:rPr>
                  <a:t>=</a:t>
                </a:r>
                <a:r>
                  <a:rPr lang="en-US" sz="7200" dirty="0">
                    <a:latin typeface="+mj-lt"/>
                  </a:rPr>
                  <a:t> </a:t>
                </a:r>
                <a14:m>
                  <m:oMath xmlns:m="http://schemas.openxmlformats.org/officeDocument/2006/math">
                    <m:f>
                      <m:fPr>
                        <m:ctrlPr>
                          <a:rPr lang="en-US" sz="7200" i="1" smtClean="0">
                            <a:latin typeface="Cambria Math" panose="02040503050406030204" pitchFamily="18" charset="0"/>
                          </a:rPr>
                        </m:ctrlPr>
                      </m:fPr>
                      <m:num>
                        <m:r>
                          <a:rPr lang="en-US" sz="7200" b="0" i="1" smtClean="0">
                            <a:latin typeface="Cambria Math" panose="02040503050406030204" pitchFamily="18" charset="0"/>
                          </a:rPr>
                          <m:t>1000.25</m:t>
                        </m:r>
                      </m:num>
                      <m:den>
                        <m:r>
                          <a:rPr lang="en-US" sz="7200" b="0" i="1" smtClean="0">
                            <a:latin typeface="Cambria Math" panose="02040503050406030204" pitchFamily="18" charset="0"/>
                          </a:rPr>
                          <m:t>100</m:t>
                        </m:r>
                      </m:den>
                    </m:f>
                    <m:r>
                      <a:rPr lang="en-US" sz="7200" b="0" i="0" smtClean="0">
                        <a:latin typeface="Cambria Math" panose="02040503050406030204" pitchFamily="18" charset="0"/>
                      </a:rPr>
                      <m:t> </m:t>
                    </m:r>
                  </m:oMath>
                </a14:m>
                <a:r>
                  <a:rPr lang="vi-VN" sz="7200" dirty="0">
                    <a:latin typeface="+mj-lt"/>
                  </a:rPr>
                  <a:t>=</a:t>
                </a:r>
                <a:r>
                  <a:rPr lang="en-US" sz="7200" dirty="0">
                    <a:latin typeface="+mj-lt"/>
                  </a:rPr>
                  <a:t> </a:t>
                </a:r>
                <a:r>
                  <a:rPr lang="vi-VN" sz="7200" dirty="0">
                    <a:latin typeface="+mj-lt"/>
                  </a:rPr>
                  <a:t>250s</a:t>
                </a:r>
              </a:p>
              <a:p>
                <a:pPr marL="0" indent="0">
                  <a:lnSpc>
                    <a:spcPct val="170000"/>
                  </a:lnSpc>
                  <a:buNone/>
                </a:pPr>
                <a:r>
                  <a:rPr lang="vi-VN" sz="7200" dirty="0">
                    <a:latin typeface="+mj-lt"/>
                  </a:rPr>
                  <a:t>- </a:t>
                </a:r>
                <a:r>
                  <a:rPr lang="en-US" sz="7200" dirty="0" err="1">
                    <a:latin typeface="+mj-lt"/>
                  </a:rPr>
                  <a:t>Tốc</a:t>
                </a:r>
                <a:r>
                  <a:rPr lang="en-US" sz="7200" dirty="0">
                    <a:latin typeface="+mj-lt"/>
                  </a:rPr>
                  <a:t> </a:t>
                </a:r>
                <a:r>
                  <a:rPr lang="en-US" sz="7200" dirty="0" err="1">
                    <a:latin typeface="+mj-lt"/>
                  </a:rPr>
                  <a:t>độ</a:t>
                </a:r>
                <a:r>
                  <a:rPr lang="en-US" sz="7200" dirty="0">
                    <a:latin typeface="+mj-lt"/>
                  </a:rPr>
                  <a:t>: </a:t>
                </a:r>
                <a:r>
                  <a:rPr lang="vi-VN" sz="7200" dirty="0">
                    <a:solidFill>
                      <a:srgbClr val="000000"/>
                    </a:solidFill>
                  </a:rPr>
                  <a:t>v</a:t>
                </a:r>
                <a:r>
                  <a:rPr lang="en-US" sz="7200" dirty="0">
                    <a:solidFill>
                      <a:srgbClr val="000000"/>
                    </a:solidFill>
                  </a:rPr>
                  <a:t> </a:t>
                </a:r>
                <a:r>
                  <a:rPr lang="vi-VN" sz="7200" dirty="0">
                    <a:solidFill>
                      <a:srgbClr val="000000"/>
                    </a:solidFill>
                  </a:rPr>
                  <a:t>=</a:t>
                </a:r>
                <a:r>
                  <a:rPr lang="en-US" sz="7200" dirty="0">
                    <a:solidFill>
                      <a:srgbClr val="000000"/>
                    </a:solidFill>
                  </a:rPr>
                  <a:t> </a:t>
                </a:r>
                <a14:m>
                  <m:oMath xmlns:m="http://schemas.openxmlformats.org/officeDocument/2006/math">
                    <m:f>
                      <m:fPr>
                        <m:ctrlPr>
                          <a:rPr lang="vi-VN" sz="7200" i="1">
                            <a:solidFill>
                              <a:srgbClr val="000000"/>
                            </a:solidFill>
                            <a:latin typeface="Cambria Math" panose="02040503050406030204" pitchFamily="18" charset="0"/>
                          </a:rPr>
                        </m:ctrlPr>
                      </m:fPr>
                      <m:num>
                        <m:r>
                          <a:rPr lang="en-US" sz="7200" b="0" i="1" smtClean="0">
                            <a:solidFill>
                              <a:srgbClr val="000000"/>
                            </a:solidFill>
                            <a:latin typeface="Cambria Math" panose="02040503050406030204" pitchFamily="18" charset="0"/>
                          </a:rPr>
                          <m:t>𝑠</m:t>
                        </m:r>
                      </m:num>
                      <m:den>
                        <m:r>
                          <a:rPr lang="en-US" sz="7200" i="1">
                            <a:solidFill>
                              <a:srgbClr val="000000"/>
                            </a:solidFill>
                            <a:latin typeface="Cambria Math" panose="02040503050406030204" pitchFamily="18" charset="0"/>
                          </a:rPr>
                          <m:t>𝑡</m:t>
                        </m:r>
                      </m:den>
                    </m:f>
                  </m:oMath>
                </a14:m>
                <a:r>
                  <a:rPr lang="en-US" sz="7200" dirty="0">
                    <a:solidFill>
                      <a:srgbClr val="000000"/>
                    </a:solidFill>
                  </a:rPr>
                  <a:t> = </a:t>
                </a:r>
                <a14:m>
                  <m:oMath xmlns:m="http://schemas.openxmlformats.org/officeDocument/2006/math">
                    <m:f>
                      <m:fPr>
                        <m:ctrlPr>
                          <a:rPr lang="en-US" sz="7200" i="1">
                            <a:solidFill>
                              <a:srgbClr val="000000"/>
                            </a:solidFill>
                            <a:latin typeface="Cambria Math" panose="02040503050406030204" pitchFamily="18" charset="0"/>
                          </a:rPr>
                        </m:ctrlPr>
                      </m:fPr>
                      <m:num>
                        <m:r>
                          <a:rPr lang="en-US" sz="7200" b="0" i="1" smtClean="0">
                            <a:solidFill>
                              <a:srgbClr val="000000"/>
                            </a:solidFill>
                            <a:latin typeface="Cambria Math" panose="02040503050406030204" pitchFamily="18" charset="0"/>
                          </a:rPr>
                          <m:t>100</m:t>
                        </m:r>
                        <m:r>
                          <a:rPr lang="en-US" sz="7200" i="1">
                            <a:solidFill>
                              <a:srgbClr val="000000"/>
                            </a:solidFill>
                            <a:latin typeface="Cambria Math" panose="02040503050406030204" pitchFamily="18" charset="0"/>
                          </a:rPr>
                          <m:t>0</m:t>
                        </m:r>
                      </m:num>
                      <m:den>
                        <m:r>
                          <a:rPr lang="en-US" sz="7200" i="1">
                            <a:solidFill>
                              <a:srgbClr val="000000"/>
                            </a:solidFill>
                            <a:latin typeface="Cambria Math" panose="02040503050406030204" pitchFamily="18" charset="0"/>
                          </a:rPr>
                          <m:t>25</m:t>
                        </m:r>
                        <m:r>
                          <a:rPr lang="en-US" sz="7200" b="0" i="1" smtClean="0">
                            <a:solidFill>
                              <a:srgbClr val="000000"/>
                            </a:solidFill>
                            <a:latin typeface="Cambria Math" panose="02040503050406030204" pitchFamily="18" charset="0"/>
                          </a:rPr>
                          <m:t>0</m:t>
                        </m:r>
                      </m:den>
                    </m:f>
                  </m:oMath>
                </a14:m>
                <a:r>
                  <a:rPr lang="en-US" sz="7200" dirty="0">
                    <a:latin typeface="+mj-lt"/>
                  </a:rPr>
                  <a:t> = </a:t>
                </a:r>
                <a:r>
                  <a:rPr lang="vi-VN" sz="7200" dirty="0"/>
                  <a:t>4(m/s)</a:t>
                </a:r>
                <a:endParaRPr lang="en-US" sz="7200" dirty="0">
                  <a:latin typeface="+mj-lt"/>
                </a:endParaRPr>
              </a:p>
              <a:p>
                <a:pPr marL="0" indent="0">
                  <a:lnSpc>
                    <a:spcPct val="170000"/>
                  </a:lnSpc>
                  <a:buNone/>
                </a:pPr>
                <a:r>
                  <a:rPr lang="vi-VN" sz="7200" dirty="0">
                    <a:latin typeface="+mj-lt"/>
                  </a:rPr>
                  <a:t>- Vận tốc: </a:t>
                </a:r>
                <a:r>
                  <a:rPr lang="en-US" sz="7200" dirty="0">
                    <a:latin typeface="+mj-lt"/>
                  </a:rPr>
                  <a:t> </a:t>
                </a:r>
                <a:r>
                  <a:rPr lang="vi-VN" sz="7200" dirty="0">
                    <a:solidFill>
                      <a:srgbClr val="000000"/>
                    </a:solidFill>
                  </a:rPr>
                  <a:t>v</a:t>
                </a:r>
                <a:r>
                  <a:rPr lang="en-US" sz="7200" dirty="0">
                    <a:solidFill>
                      <a:srgbClr val="000000"/>
                    </a:solidFill>
                  </a:rPr>
                  <a:t> </a:t>
                </a:r>
                <a:r>
                  <a:rPr lang="vi-VN" sz="7200" dirty="0">
                    <a:solidFill>
                      <a:srgbClr val="000000"/>
                    </a:solidFill>
                  </a:rPr>
                  <a:t>=</a:t>
                </a:r>
                <a:r>
                  <a:rPr lang="en-US" sz="7200" dirty="0">
                    <a:solidFill>
                      <a:srgbClr val="000000"/>
                    </a:solidFill>
                  </a:rPr>
                  <a:t> </a:t>
                </a:r>
                <a14:m>
                  <m:oMath xmlns:m="http://schemas.openxmlformats.org/officeDocument/2006/math">
                    <m:f>
                      <m:fPr>
                        <m:ctrlPr>
                          <a:rPr lang="vi-VN" sz="7200" i="1">
                            <a:solidFill>
                              <a:srgbClr val="000000"/>
                            </a:solidFill>
                            <a:latin typeface="Cambria Math" panose="02040503050406030204" pitchFamily="18" charset="0"/>
                          </a:rPr>
                        </m:ctrlPr>
                      </m:fPr>
                      <m:num>
                        <m:r>
                          <a:rPr lang="en-US" sz="7200" i="1">
                            <a:solidFill>
                              <a:srgbClr val="000000"/>
                            </a:solidFill>
                            <a:latin typeface="Cambria Math" panose="02040503050406030204" pitchFamily="18" charset="0"/>
                          </a:rPr>
                          <m:t>𝑑</m:t>
                        </m:r>
                      </m:num>
                      <m:den>
                        <m:r>
                          <a:rPr lang="en-US" sz="7200" i="1">
                            <a:solidFill>
                              <a:srgbClr val="000000"/>
                            </a:solidFill>
                            <a:latin typeface="Cambria Math" panose="02040503050406030204" pitchFamily="18" charset="0"/>
                          </a:rPr>
                          <m:t>𝑡</m:t>
                        </m:r>
                      </m:den>
                    </m:f>
                  </m:oMath>
                </a14:m>
                <a:r>
                  <a:rPr lang="en-US" sz="7200" dirty="0">
                    <a:solidFill>
                      <a:srgbClr val="000000"/>
                    </a:solidFill>
                  </a:rPr>
                  <a:t> = </a:t>
                </a:r>
                <a14:m>
                  <m:oMath xmlns:m="http://schemas.openxmlformats.org/officeDocument/2006/math">
                    <m:f>
                      <m:fPr>
                        <m:ctrlPr>
                          <a:rPr lang="en-US" sz="7200" i="1" smtClean="0">
                            <a:solidFill>
                              <a:srgbClr val="000000"/>
                            </a:solidFill>
                            <a:latin typeface="Cambria Math" panose="02040503050406030204" pitchFamily="18" charset="0"/>
                          </a:rPr>
                        </m:ctrlPr>
                      </m:fPr>
                      <m:num>
                        <m:r>
                          <a:rPr lang="en-US" sz="7200" b="0" i="1" smtClean="0">
                            <a:solidFill>
                              <a:srgbClr val="000000"/>
                            </a:solidFill>
                            <a:latin typeface="Cambria Math" panose="02040503050406030204" pitchFamily="18" charset="0"/>
                          </a:rPr>
                          <m:t>100</m:t>
                        </m:r>
                        <m:r>
                          <a:rPr lang="en-US" sz="7200" i="1">
                            <a:solidFill>
                              <a:srgbClr val="000000"/>
                            </a:solidFill>
                            <a:latin typeface="Cambria Math" panose="02040503050406030204" pitchFamily="18" charset="0"/>
                          </a:rPr>
                          <m:t>0</m:t>
                        </m:r>
                      </m:num>
                      <m:den>
                        <m:r>
                          <a:rPr lang="en-US" sz="7200" i="1">
                            <a:solidFill>
                              <a:srgbClr val="000000"/>
                            </a:solidFill>
                            <a:latin typeface="Cambria Math" panose="02040503050406030204" pitchFamily="18" charset="0"/>
                          </a:rPr>
                          <m:t>25</m:t>
                        </m:r>
                        <m:r>
                          <a:rPr lang="en-US" sz="7200" b="0" i="1" smtClean="0">
                            <a:solidFill>
                              <a:srgbClr val="000000"/>
                            </a:solidFill>
                            <a:latin typeface="Cambria Math" panose="02040503050406030204" pitchFamily="18" charset="0"/>
                          </a:rPr>
                          <m:t>0</m:t>
                        </m:r>
                      </m:den>
                    </m:f>
                  </m:oMath>
                </a14:m>
                <a:r>
                  <a:rPr lang="en-US" sz="7200" dirty="0"/>
                  <a:t> = </a:t>
                </a:r>
                <a:r>
                  <a:rPr lang="vi-VN" sz="7200" dirty="0"/>
                  <a:t>4(m/s)</a:t>
                </a:r>
                <a:endParaRPr lang="en-US" sz="7200" dirty="0"/>
              </a:p>
              <a:p>
                <a:pPr marL="0" indent="0">
                  <a:buNone/>
                </a:pPr>
                <a:br>
                  <a:rPr lang="vi-VN" dirty="0"/>
                </a:br>
                <a:br>
                  <a:rPr lang="vi-VN" dirty="0"/>
                </a:br>
                <a:endParaRPr lang="en-US" dirty="0"/>
              </a:p>
            </p:txBody>
          </p:sp>
        </mc:Choice>
        <mc:Fallback xmlns="">
          <p:sp>
            <p:nvSpPr>
              <p:cNvPr id="3" name="Content Placeholder 2">
                <a:extLst>
                  <a:ext uri="{FF2B5EF4-FFF2-40B4-BE49-F238E27FC236}">
                    <a16:creationId xmlns:a16="http://schemas.microsoft.com/office/drawing/2014/main" id="{457EC5E6-93E4-4AD2-8AA4-132C031076C1}"/>
                  </a:ext>
                </a:extLst>
              </p:cNvPr>
              <p:cNvSpPr>
                <a:spLocks noGrp="1" noRot="1" noChangeAspect="1" noMove="1" noResize="1" noEditPoints="1" noAdjustHandles="1" noChangeArrowheads="1" noChangeShapeType="1" noTextEdit="1"/>
              </p:cNvSpPr>
              <p:nvPr>
                <p:ph sz="half" idx="1"/>
              </p:nvPr>
            </p:nvSpPr>
            <p:spPr>
              <a:xfrm>
                <a:off x="530087" y="649356"/>
                <a:ext cx="5489713" cy="5897217"/>
              </a:xfrm>
              <a:blipFill>
                <a:blip r:embed="rId3"/>
                <a:stretch>
                  <a:fillRect l="-999" t="-18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511DA31A-6623-42C0-8C76-85BD48937CB2}"/>
                  </a:ext>
                </a:extLst>
              </p:cNvPr>
              <p:cNvSpPr>
                <a:spLocks noGrp="1"/>
              </p:cNvSpPr>
              <p:nvPr>
                <p:ph sz="half" idx="2"/>
              </p:nvPr>
            </p:nvSpPr>
            <p:spPr>
              <a:xfrm>
                <a:off x="6172200" y="781878"/>
                <a:ext cx="5181600" cy="5395085"/>
              </a:xfrm>
            </p:spPr>
            <p:txBody>
              <a:bodyPr>
                <a:normAutofit fontScale="25000" lnSpcReduction="20000"/>
              </a:bodyPr>
              <a:lstStyle/>
              <a:p>
                <a:pPr marL="0" indent="0">
                  <a:buNone/>
                </a:pPr>
                <a:r>
                  <a:rPr lang="vi-VN" sz="7200" b="1" dirty="0">
                    <a:latin typeface="+mj-lt"/>
                  </a:rPr>
                  <a:t>Đi từ trường đến siêu thị:</a:t>
                </a:r>
                <a:endParaRPr lang="vi-VN" sz="7200" dirty="0">
                  <a:latin typeface="+mj-lt"/>
                </a:endParaRPr>
              </a:p>
              <a:p>
                <a:pPr marL="0" indent="0">
                  <a:buNone/>
                </a:pPr>
                <a:r>
                  <a:rPr lang="vi-VN" sz="7200" dirty="0">
                    <a:latin typeface="+mj-lt"/>
                  </a:rPr>
                  <a:t>- Quãng đường đi được của bạn A là:</a:t>
                </a:r>
              </a:p>
              <a:p>
                <a:pPr marL="0" indent="0">
                  <a:buNone/>
                </a:pPr>
                <a:r>
                  <a:rPr lang="vi-VN" sz="7200" dirty="0">
                    <a:latin typeface="+mj-lt"/>
                  </a:rPr>
                  <a:t>s=1000−800=200m</a:t>
                </a:r>
              </a:p>
              <a:p>
                <a:pPr>
                  <a:buFontTx/>
                  <a:buChar char="-"/>
                </a:pPr>
                <a:r>
                  <a:rPr lang="vi-VN" sz="7200" dirty="0">
                    <a:latin typeface="+mj-lt"/>
                  </a:rPr>
                  <a:t>Độ dịch chuyển: dịch chuyển ngược chiều dương nên d=−200m</a:t>
                </a:r>
                <a:endParaRPr lang="en-US" sz="7200" dirty="0">
                  <a:latin typeface="+mj-lt"/>
                </a:endParaRPr>
              </a:p>
              <a:p>
                <a:pPr>
                  <a:buFontTx/>
                  <a:buChar char="-"/>
                </a:pPr>
                <a:r>
                  <a:rPr lang="vi-VN" sz="7200" dirty="0">
                    <a:latin typeface="+mj-lt"/>
                  </a:rPr>
                  <a:t>Thời gian bạn A đi từ trường đến siêu thị là:</a:t>
                </a:r>
                <a:r>
                  <a:rPr lang="en-US" sz="7200" dirty="0">
                    <a:latin typeface="+mj-lt"/>
                  </a:rPr>
                  <a:t> </a:t>
                </a:r>
              </a:p>
              <a:p>
                <a:pPr marL="0" indent="0">
                  <a:buNone/>
                </a:pPr>
                <a:r>
                  <a:rPr lang="en-US" sz="7200" dirty="0">
                    <a:latin typeface="+mj-lt"/>
                  </a:rPr>
                  <a:t>             </a:t>
                </a:r>
                <a:r>
                  <a:rPr lang="en-US" sz="7200" dirty="0"/>
                  <a:t>t </a:t>
                </a:r>
                <a:r>
                  <a:rPr lang="vi-VN" sz="7200" dirty="0"/>
                  <a:t>=</a:t>
                </a:r>
                <a:r>
                  <a:rPr lang="en-US" sz="7200" dirty="0"/>
                  <a:t> </a:t>
                </a:r>
                <a14:m>
                  <m:oMath xmlns:m="http://schemas.openxmlformats.org/officeDocument/2006/math">
                    <m:f>
                      <m:fPr>
                        <m:ctrlPr>
                          <a:rPr lang="en-US" sz="7200" i="1" smtClean="0">
                            <a:latin typeface="Cambria Math" panose="02040503050406030204" pitchFamily="18" charset="0"/>
                          </a:rPr>
                        </m:ctrlPr>
                      </m:fPr>
                      <m:num>
                        <m:r>
                          <a:rPr lang="en-US" sz="7200" b="0" i="1" smtClean="0">
                            <a:latin typeface="Cambria Math" panose="02040503050406030204" pitchFamily="18" charset="0"/>
                          </a:rPr>
                          <m:t>200.25</m:t>
                        </m:r>
                      </m:num>
                      <m:den>
                        <m:r>
                          <a:rPr lang="en-US" sz="7200" b="0" i="1" smtClean="0">
                            <a:latin typeface="Cambria Math" panose="02040503050406030204" pitchFamily="18" charset="0"/>
                          </a:rPr>
                          <m:t>100</m:t>
                        </m:r>
                      </m:den>
                    </m:f>
                    <m:r>
                      <a:rPr lang="en-US" sz="7200" b="0" i="0" smtClean="0">
                        <a:latin typeface="Cambria Math" panose="02040503050406030204" pitchFamily="18" charset="0"/>
                      </a:rPr>
                      <m:t> </m:t>
                    </m:r>
                  </m:oMath>
                </a14:m>
                <a:r>
                  <a:rPr lang="vi-VN" sz="7200" dirty="0"/>
                  <a:t>=</a:t>
                </a:r>
                <a:r>
                  <a:rPr lang="en-US" sz="7200" dirty="0"/>
                  <a:t> </a:t>
                </a:r>
                <a:r>
                  <a:rPr lang="vi-VN" sz="7200" dirty="0"/>
                  <a:t>50s</a:t>
                </a:r>
              </a:p>
              <a:p>
                <a:pPr marL="0" indent="0">
                  <a:buNone/>
                </a:pPr>
                <a:endParaRPr lang="vi-VN" sz="7200" dirty="0">
                  <a:latin typeface="+mj-lt"/>
                </a:endParaRPr>
              </a:p>
              <a:p>
                <a:pPr marL="0" indent="0">
                  <a:buNone/>
                </a:pPr>
                <a:r>
                  <a:rPr lang="vi-VN" sz="7200" dirty="0"/>
                  <a:t>- </a:t>
                </a:r>
                <a:r>
                  <a:rPr lang="en-US" sz="7200" dirty="0" err="1"/>
                  <a:t>Tốc</a:t>
                </a:r>
                <a:r>
                  <a:rPr lang="en-US" sz="7200" dirty="0"/>
                  <a:t> </a:t>
                </a:r>
                <a:r>
                  <a:rPr lang="en-US" sz="7200" dirty="0" err="1"/>
                  <a:t>độ</a:t>
                </a:r>
                <a:r>
                  <a:rPr lang="en-US" sz="7200" dirty="0"/>
                  <a:t>: </a:t>
                </a:r>
                <a:r>
                  <a:rPr lang="vi-VN" sz="7200" dirty="0">
                    <a:solidFill>
                      <a:srgbClr val="000000"/>
                    </a:solidFill>
                  </a:rPr>
                  <a:t>v</a:t>
                </a:r>
                <a:r>
                  <a:rPr lang="en-US" sz="7200" dirty="0">
                    <a:solidFill>
                      <a:srgbClr val="000000"/>
                    </a:solidFill>
                  </a:rPr>
                  <a:t> </a:t>
                </a:r>
                <a:r>
                  <a:rPr lang="vi-VN" sz="7200" dirty="0">
                    <a:solidFill>
                      <a:srgbClr val="000000"/>
                    </a:solidFill>
                  </a:rPr>
                  <a:t>=</a:t>
                </a:r>
                <a:r>
                  <a:rPr lang="en-US" sz="7200" dirty="0">
                    <a:solidFill>
                      <a:srgbClr val="000000"/>
                    </a:solidFill>
                  </a:rPr>
                  <a:t> </a:t>
                </a:r>
                <a14:m>
                  <m:oMath xmlns:m="http://schemas.openxmlformats.org/officeDocument/2006/math">
                    <m:f>
                      <m:fPr>
                        <m:ctrlPr>
                          <a:rPr lang="vi-VN" sz="7200" i="1">
                            <a:solidFill>
                              <a:srgbClr val="000000"/>
                            </a:solidFill>
                            <a:latin typeface="Cambria Math" panose="02040503050406030204" pitchFamily="18" charset="0"/>
                          </a:rPr>
                        </m:ctrlPr>
                      </m:fPr>
                      <m:num>
                        <m:r>
                          <a:rPr lang="en-US" sz="7200" b="0" i="1" smtClean="0">
                            <a:solidFill>
                              <a:srgbClr val="000000"/>
                            </a:solidFill>
                            <a:latin typeface="Cambria Math" panose="02040503050406030204" pitchFamily="18" charset="0"/>
                          </a:rPr>
                          <m:t>𝑠</m:t>
                        </m:r>
                      </m:num>
                      <m:den>
                        <m:r>
                          <a:rPr lang="en-US" sz="7200" i="1">
                            <a:solidFill>
                              <a:srgbClr val="000000"/>
                            </a:solidFill>
                            <a:latin typeface="Cambria Math" panose="02040503050406030204" pitchFamily="18" charset="0"/>
                          </a:rPr>
                          <m:t>𝑡</m:t>
                        </m:r>
                      </m:den>
                    </m:f>
                  </m:oMath>
                </a14:m>
                <a:r>
                  <a:rPr lang="en-US" sz="7200" dirty="0">
                    <a:solidFill>
                      <a:srgbClr val="000000"/>
                    </a:solidFill>
                  </a:rPr>
                  <a:t> = </a:t>
                </a:r>
                <a14:m>
                  <m:oMath xmlns:m="http://schemas.openxmlformats.org/officeDocument/2006/math">
                    <m:f>
                      <m:fPr>
                        <m:ctrlPr>
                          <a:rPr lang="en-US" sz="7200" i="1">
                            <a:solidFill>
                              <a:srgbClr val="000000"/>
                            </a:solidFill>
                            <a:latin typeface="Cambria Math" panose="02040503050406030204" pitchFamily="18" charset="0"/>
                          </a:rPr>
                        </m:ctrlPr>
                      </m:fPr>
                      <m:num>
                        <m:r>
                          <a:rPr lang="en-US" sz="7200" b="0" i="1" smtClean="0">
                            <a:solidFill>
                              <a:srgbClr val="000000"/>
                            </a:solidFill>
                            <a:latin typeface="Cambria Math" panose="02040503050406030204" pitchFamily="18" charset="0"/>
                          </a:rPr>
                          <m:t>20</m:t>
                        </m:r>
                        <m:r>
                          <a:rPr lang="en-US" sz="7200" i="1">
                            <a:solidFill>
                              <a:srgbClr val="000000"/>
                            </a:solidFill>
                            <a:latin typeface="Cambria Math" panose="02040503050406030204" pitchFamily="18" charset="0"/>
                          </a:rPr>
                          <m:t>0</m:t>
                        </m:r>
                      </m:num>
                      <m:den>
                        <m:r>
                          <a:rPr lang="en-US" sz="7200" i="1">
                            <a:solidFill>
                              <a:srgbClr val="000000"/>
                            </a:solidFill>
                            <a:latin typeface="Cambria Math" panose="02040503050406030204" pitchFamily="18" charset="0"/>
                          </a:rPr>
                          <m:t>5</m:t>
                        </m:r>
                        <m:r>
                          <a:rPr lang="en-US" sz="7200" b="0" i="1" smtClean="0">
                            <a:solidFill>
                              <a:srgbClr val="000000"/>
                            </a:solidFill>
                            <a:latin typeface="Cambria Math" panose="02040503050406030204" pitchFamily="18" charset="0"/>
                          </a:rPr>
                          <m:t>0</m:t>
                        </m:r>
                      </m:den>
                    </m:f>
                  </m:oMath>
                </a14:m>
                <a:r>
                  <a:rPr lang="en-US" sz="7200" dirty="0"/>
                  <a:t> = </a:t>
                </a:r>
                <a:r>
                  <a:rPr lang="vi-VN" sz="7200" dirty="0"/>
                  <a:t>4(m/s)</a:t>
                </a:r>
                <a:endParaRPr lang="en-US" sz="7200" dirty="0"/>
              </a:p>
              <a:p>
                <a:pPr marL="0" indent="0">
                  <a:buNone/>
                </a:pPr>
                <a:r>
                  <a:rPr lang="vi-VN" sz="7200" dirty="0"/>
                  <a:t>- Vận tốc: </a:t>
                </a:r>
                <a:r>
                  <a:rPr lang="en-US" sz="7200" dirty="0"/>
                  <a:t> </a:t>
                </a:r>
                <a:r>
                  <a:rPr lang="vi-VN" sz="7200" dirty="0">
                    <a:solidFill>
                      <a:srgbClr val="000000"/>
                    </a:solidFill>
                  </a:rPr>
                  <a:t>v</a:t>
                </a:r>
                <a:r>
                  <a:rPr lang="en-US" sz="7200" dirty="0">
                    <a:solidFill>
                      <a:srgbClr val="000000"/>
                    </a:solidFill>
                  </a:rPr>
                  <a:t> </a:t>
                </a:r>
                <a:r>
                  <a:rPr lang="vi-VN" sz="7200" dirty="0">
                    <a:solidFill>
                      <a:srgbClr val="000000"/>
                    </a:solidFill>
                  </a:rPr>
                  <a:t>=</a:t>
                </a:r>
                <a:r>
                  <a:rPr lang="en-US" sz="7200" dirty="0">
                    <a:solidFill>
                      <a:srgbClr val="000000"/>
                    </a:solidFill>
                  </a:rPr>
                  <a:t> </a:t>
                </a:r>
                <a14:m>
                  <m:oMath xmlns:m="http://schemas.openxmlformats.org/officeDocument/2006/math">
                    <m:f>
                      <m:fPr>
                        <m:ctrlPr>
                          <a:rPr lang="vi-VN" sz="7200" i="1">
                            <a:solidFill>
                              <a:srgbClr val="000000"/>
                            </a:solidFill>
                            <a:latin typeface="Cambria Math" panose="02040503050406030204" pitchFamily="18" charset="0"/>
                          </a:rPr>
                        </m:ctrlPr>
                      </m:fPr>
                      <m:num>
                        <m:r>
                          <a:rPr lang="en-US" sz="7200" i="1">
                            <a:solidFill>
                              <a:srgbClr val="000000"/>
                            </a:solidFill>
                            <a:latin typeface="Cambria Math" panose="02040503050406030204" pitchFamily="18" charset="0"/>
                          </a:rPr>
                          <m:t>𝑑</m:t>
                        </m:r>
                      </m:num>
                      <m:den>
                        <m:r>
                          <a:rPr lang="en-US" sz="7200" i="1">
                            <a:solidFill>
                              <a:srgbClr val="000000"/>
                            </a:solidFill>
                            <a:latin typeface="Cambria Math" panose="02040503050406030204" pitchFamily="18" charset="0"/>
                          </a:rPr>
                          <m:t>𝑡</m:t>
                        </m:r>
                      </m:den>
                    </m:f>
                  </m:oMath>
                </a14:m>
                <a:r>
                  <a:rPr lang="en-US" sz="7200" dirty="0">
                    <a:solidFill>
                      <a:srgbClr val="000000"/>
                    </a:solidFill>
                  </a:rPr>
                  <a:t> = -</a:t>
                </a:r>
                <a14:m>
                  <m:oMath xmlns:m="http://schemas.openxmlformats.org/officeDocument/2006/math">
                    <m:f>
                      <m:fPr>
                        <m:ctrlPr>
                          <a:rPr lang="en-US" sz="7200" i="1" smtClean="0">
                            <a:solidFill>
                              <a:srgbClr val="000000"/>
                            </a:solidFill>
                            <a:latin typeface="Cambria Math" panose="02040503050406030204" pitchFamily="18" charset="0"/>
                          </a:rPr>
                        </m:ctrlPr>
                      </m:fPr>
                      <m:num>
                        <m:r>
                          <a:rPr lang="en-US" sz="7200" b="0" i="1" smtClean="0">
                            <a:solidFill>
                              <a:srgbClr val="000000"/>
                            </a:solidFill>
                            <a:latin typeface="Cambria Math" panose="02040503050406030204" pitchFamily="18" charset="0"/>
                          </a:rPr>
                          <m:t>20</m:t>
                        </m:r>
                        <m:r>
                          <a:rPr lang="en-US" sz="7200" i="1">
                            <a:solidFill>
                              <a:srgbClr val="000000"/>
                            </a:solidFill>
                            <a:latin typeface="Cambria Math" panose="02040503050406030204" pitchFamily="18" charset="0"/>
                          </a:rPr>
                          <m:t>0</m:t>
                        </m:r>
                      </m:num>
                      <m:den>
                        <m:r>
                          <a:rPr lang="en-US" sz="7200" i="1">
                            <a:solidFill>
                              <a:srgbClr val="000000"/>
                            </a:solidFill>
                            <a:latin typeface="Cambria Math" panose="02040503050406030204" pitchFamily="18" charset="0"/>
                          </a:rPr>
                          <m:t>5</m:t>
                        </m:r>
                        <m:r>
                          <a:rPr lang="en-US" sz="7200" b="0" i="1" smtClean="0">
                            <a:solidFill>
                              <a:srgbClr val="000000"/>
                            </a:solidFill>
                            <a:latin typeface="Cambria Math" panose="02040503050406030204" pitchFamily="18" charset="0"/>
                          </a:rPr>
                          <m:t>0</m:t>
                        </m:r>
                      </m:den>
                    </m:f>
                  </m:oMath>
                </a14:m>
                <a:r>
                  <a:rPr lang="en-US" sz="7200" dirty="0"/>
                  <a:t> = -</a:t>
                </a:r>
                <a:r>
                  <a:rPr lang="vi-VN" sz="7200" dirty="0"/>
                  <a:t>4(m/s)</a:t>
                </a:r>
                <a:endParaRPr lang="en-US" sz="7200" dirty="0"/>
              </a:p>
              <a:p>
                <a:pPr marL="0" indent="0">
                  <a:buNone/>
                </a:pPr>
                <a:br>
                  <a:rPr lang="vi-VN" dirty="0"/>
                </a:br>
                <a:endParaRPr lang="en-US" dirty="0"/>
              </a:p>
            </p:txBody>
          </p:sp>
        </mc:Choice>
        <mc:Fallback xmlns="">
          <p:sp>
            <p:nvSpPr>
              <p:cNvPr id="4" name="Content Placeholder 3">
                <a:extLst>
                  <a:ext uri="{FF2B5EF4-FFF2-40B4-BE49-F238E27FC236}">
                    <a16:creationId xmlns:a16="http://schemas.microsoft.com/office/drawing/2014/main" id="{511DA31A-6623-42C0-8C76-85BD48937CB2}"/>
                  </a:ext>
                </a:extLst>
              </p:cNvPr>
              <p:cNvSpPr>
                <a:spLocks noGrp="1" noRot="1" noChangeAspect="1" noMove="1" noResize="1" noEditPoints="1" noAdjustHandles="1" noChangeArrowheads="1" noChangeShapeType="1" noTextEdit="1"/>
              </p:cNvSpPr>
              <p:nvPr>
                <p:ph sz="half" idx="2"/>
              </p:nvPr>
            </p:nvSpPr>
            <p:spPr>
              <a:xfrm>
                <a:off x="6172200" y="781878"/>
                <a:ext cx="5181600" cy="5395085"/>
              </a:xfrm>
              <a:blipFill>
                <a:blip r:embed="rId4"/>
                <a:stretch>
                  <a:fillRect l="-1059" t="-1921"/>
                </a:stretch>
              </a:blipFill>
            </p:spPr>
            <p:txBody>
              <a:bodyPr/>
              <a:lstStyle/>
              <a:p>
                <a:r>
                  <a:rPr lang="en-US">
                    <a:noFill/>
                  </a:rPr>
                  <a:t> </a:t>
                </a:r>
              </a:p>
            </p:txBody>
          </p:sp>
        </mc:Fallback>
      </mc:AlternateContent>
    </p:spTree>
    <p:extLst>
      <p:ext uri="{BB962C8B-B14F-4D97-AF65-F5344CB8AC3E}">
        <p14:creationId xmlns:p14="http://schemas.microsoft.com/office/powerpoint/2010/main" val="1354545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arn(inVertic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ircle(in)">
                                      <p:cBhvr>
                                        <p:cTn id="21" dur="2000"/>
                                        <p:tgtEl>
                                          <p:spTgt spid="3">
                                            <p:txEl>
                                              <p:pRg st="4" end="4"/>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ircle(in)">
                                      <p:cBhvr>
                                        <p:cTn id="24" dur="20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2000"/>
                                        <p:tgtEl>
                                          <p:spTgt spid="3">
                                            <p:txEl>
                                              <p:pRg st="6" end="6"/>
                                            </p:txEl>
                                          </p:spTgt>
                                        </p:tgtEl>
                                      </p:cBhvr>
                                    </p:animEffect>
                                    <p:anim calcmode="lin" valueType="num">
                                      <p:cBhvr>
                                        <p:cTn id="30"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31" dur="2000" fill="hold"/>
                                        <p:tgtEl>
                                          <p:spTgt spid="3">
                                            <p:txEl>
                                              <p:pRg st="6" end="6"/>
                                            </p:txEl>
                                          </p:spTgt>
                                        </p:tgtEl>
                                        <p:attrNameLst>
                                          <p:attrName>ppt_h</p:attrName>
                                        </p:attrNameLst>
                                      </p:cBhvr>
                                      <p:tavLst>
                                        <p:tav tm="0">
                                          <p:val>
                                            <p:strVal val="#ppt_h"/>
                                          </p:val>
                                        </p:tav>
                                        <p:tav tm="100000">
                                          <p:val>
                                            <p:strVal val="#ppt_h"/>
                                          </p:val>
                                        </p:tav>
                                      </p:tavLst>
                                    </p:anim>
                                  </p:childTnLst>
                                </p:cTn>
                              </p:par>
                              <p:par>
                                <p:cTn id="32" presetID="45" presetClass="entr" presetSubtype="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2000"/>
                                        <p:tgtEl>
                                          <p:spTgt spid="3">
                                            <p:txEl>
                                              <p:pRg st="7" end="7"/>
                                            </p:txEl>
                                          </p:spTgt>
                                        </p:tgtEl>
                                      </p:cBhvr>
                                    </p:animEffect>
                                    <p:anim calcmode="lin" valueType="num">
                                      <p:cBhvr>
                                        <p:cTn id="35"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36"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barn(inVertical)">
                                      <p:cBhvr>
                                        <p:cTn id="41" dur="500"/>
                                        <p:tgtEl>
                                          <p:spTgt spid="4">
                                            <p:txEl>
                                              <p:pRg st="0" end="0"/>
                                            </p:txEl>
                                          </p:spTgt>
                                        </p:tgtEl>
                                      </p:cBhvr>
                                    </p:animEffect>
                                  </p:childTnLst>
                                </p:cTn>
                              </p:par>
                              <p:par>
                                <p:cTn id="42" presetID="16" presetClass="entr" presetSubtype="21" fill="hold" nodeType="withEffect">
                                  <p:stCondLst>
                                    <p:cond delay="0"/>
                                  </p:stCondLst>
                                  <p:childTnLst>
                                    <p:set>
                                      <p:cBhvr>
                                        <p:cTn id="43" dur="1" fill="hold">
                                          <p:stCondLst>
                                            <p:cond delay="0"/>
                                          </p:stCondLst>
                                        </p:cTn>
                                        <p:tgtEl>
                                          <p:spTgt spid="4">
                                            <p:txEl>
                                              <p:pRg st="1" end="1"/>
                                            </p:txEl>
                                          </p:spTgt>
                                        </p:tgtEl>
                                        <p:attrNameLst>
                                          <p:attrName>style.visibility</p:attrName>
                                        </p:attrNameLst>
                                      </p:cBhvr>
                                      <p:to>
                                        <p:strVal val="visible"/>
                                      </p:to>
                                    </p:set>
                                    <p:animEffect transition="in" filter="barn(inVertical)">
                                      <p:cBhvr>
                                        <p:cTn id="44" dur="500"/>
                                        <p:tgtEl>
                                          <p:spTgt spid="4">
                                            <p:txEl>
                                              <p:pRg st="1" end="1"/>
                                            </p:txEl>
                                          </p:spTgt>
                                        </p:tgtEl>
                                      </p:cBhvr>
                                    </p:animEffect>
                                  </p:childTnLst>
                                </p:cTn>
                              </p:par>
                              <p:par>
                                <p:cTn id="45" presetID="16" presetClass="entr" presetSubtype="21" fill="hold" nodeType="withEffect">
                                  <p:stCondLst>
                                    <p:cond delay="0"/>
                                  </p:stCondLst>
                                  <p:childTnLst>
                                    <p:set>
                                      <p:cBhvr>
                                        <p:cTn id="46" dur="1" fill="hold">
                                          <p:stCondLst>
                                            <p:cond delay="0"/>
                                          </p:stCondLst>
                                        </p:cTn>
                                        <p:tgtEl>
                                          <p:spTgt spid="4">
                                            <p:txEl>
                                              <p:pRg st="2" end="2"/>
                                            </p:txEl>
                                          </p:spTgt>
                                        </p:tgtEl>
                                        <p:attrNameLst>
                                          <p:attrName>style.visibility</p:attrName>
                                        </p:attrNameLst>
                                      </p:cBhvr>
                                      <p:to>
                                        <p:strVal val="visible"/>
                                      </p:to>
                                    </p:set>
                                    <p:animEffect transition="in" filter="barn(inVertical)">
                                      <p:cBhvr>
                                        <p:cTn id="47" dur="500"/>
                                        <p:tgtEl>
                                          <p:spTgt spid="4">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4">
                                            <p:txEl>
                                              <p:pRg st="3" end="3"/>
                                            </p:txEl>
                                          </p:spTgt>
                                        </p:tgtEl>
                                        <p:attrNameLst>
                                          <p:attrName>style.visibility</p:attrName>
                                        </p:attrNameLst>
                                      </p:cBhvr>
                                      <p:to>
                                        <p:strVal val="visible"/>
                                      </p:to>
                                    </p:set>
                                    <p:animEffect transition="in" filter="randombar(horizontal)">
                                      <p:cBhvr>
                                        <p:cTn id="52" dur="500"/>
                                        <p:tgtEl>
                                          <p:spTgt spid="4">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4">
                                            <p:txEl>
                                              <p:pRg st="4" end="4"/>
                                            </p:txEl>
                                          </p:spTgt>
                                        </p:tgtEl>
                                        <p:attrNameLst>
                                          <p:attrName>style.visibility</p:attrName>
                                        </p:attrNameLst>
                                      </p:cBhvr>
                                      <p:to>
                                        <p:strVal val="visible"/>
                                      </p:to>
                                    </p:set>
                                    <p:animEffect transition="in" filter="barn(inVertical)">
                                      <p:cBhvr>
                                        <p:cTn id="57" dur="500"/>
                                        <p:tgtEl>
                                          <p:spTgt spid="4">
                                            <p:txEl>
                                              <p:pRg st="4" end="4"/>
                                            </p:txEl>
                                          </p:spTgt>
                                        </p:tgtEl>
                                      </p:cBhvr>
                                    </p:animEffect>
                                  </p:childTnLst>
                                </p:cTn>
                              </p:par>
                              <p:par>
                                <p:cTn id="58" presetID="16" presetClass="entr" presetSubtype="21" fill="hold" nodeType="withEffect">
                                  <p:stCondLst>
                                    <p:cond delay="0"/>
                                  </p:stCondLst>
                                  <p:childTnLst>
                                    <p:set>
                                      <p:cBhvr>
                                        <p:cTn id="59" dur="1" fill="hold">
                                          <p:stCondLst>
                                            <p:cond delay="0"/>
                                          </p:stCondLst>
                                        </p:cTn>
                                        <p:tgtEl>
                                          <p:spTgt spid="4">
                                            <p:txEl>
                                              <p:pRg st="5" end="5"/>
                                            </p:txEl>
                                          </p:spTgt>
                                        </p:tgtEl>
                                        <p:attrNameLst>
                                          <p:attrName>style.visibility</p:attrName>
                                        </p:attrNameLst>
                                      </p:cBhvr>
                                      <p:to>
                                        <p:strVal val="visible"/>
                                      </p:to>
                                    </p:set>
                                    <p:animEffect transition="in" filter="barn(inVertical)">
                                      <p:cBhvr>
                                        <p:cTn id="60" dur="500"/>
                                        <p:tgtEl>
                                          <p:spTgt spid="4">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nodeType="clickEffect">
                                  <p:stCondLst>
                                    <p:cond delay="0"/>
                                  </p:stCondLst>
                                  <p:childTnLst>
                                    <p:set>
                                      <p:cBhvr>
                                        <p:cTn id="64" dur="1" fill="hold">
                                          <p:stCondLst>
                                            <p:cond delay="0"/>
                                          </p:stCondLst>
                                        </p:cTn>
                                        <p:tgtEl>
                                          <p:spTgt spid="4">
                                            <p:txEl>
                                              <p:pRg st="7" end="7"/>
                                            </p:txEl>
                                          </p:spTgt>
                                        </p:tgtEl>
                                        <p:attrNameLst>
                                          <p:attrName>style.visibility</p:attrName>
                                        </p:attrNameLst>
                                      </p:cBhvr>
                                      <p:to>
                                        <p:strVal val="visible"/>
                                      </p:to>
                                    </p:set>
                                    <p:animEffect transition="in" filter="barn(inVertical)">
                                      <p:cBhvr>
                                        <p:cTn id="65" dur="500"/>
                                        <p:tgtEl>
                                          <p:spTgt spid="4">
                                            <p:txEl>
                                              <p:pRg st="7" end="7"/>
                                            </p:txEl>
                                          </p:spTgt>
                                        </p:tgtEl>
                                      </p:cBhvr>
                                    </p:animEffect>
                                  </p:childTnLst>
                                </p:cTn>
                              </p:par>
                              <p:par>
                                <p:cTn id="66" presetID="16" presetClass="entr" presetSubtype="21" fill="hold" nodeType="withEffect">
                                  <p:stCondLst>
                                    <p:cond delay="0"/>
                                  </p:stCondLst>
                                  <p:childTnLst>
                                    <p:set>
                                      <p:cBhvr>
                                        <p:cTn id="67" dur="1" fill="hold">
                                          <p:stCondLst>
                                            <p:cond delay="0"/>
                                          </p:stCondLst>
                                        </p:cTn>
                                        <p:tgtEl>
                                          <p:spTgt spid="4">
                                            <p:txEl>
                                              <p:pRg st="8" end="8"/>
                                            </p:txEl>
                                          </p:spTgt>
                                        </p:tgtEl>
                                        <p:attrNameLst>
                                          <p:attrName>style.visibility</p:attrName>
                                        </p:attrNameLst>
                                      </p:cBhvr>
                                      <p:to>
                                        <p:strVal val="visible"/>
                                      </p:to>
                                    </p:set>
                                    <p:animEffect transition="in" filter="barn(inVertical)">
                                      <p:cBhvr>
                                        <p:cTn id="68"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510B3-8599-4A75-8389-468C324F57C1}"/>
              </a:ext>
            </a:extLst>
          </p:cNvPr>
          <p:cNvSpPr>
            <a:spLocks noGrp="1"/>
          </p:cNvSpPr>
          <p:nvPr>
            <p:ph type="title"/>
          </p:nvPr>
        </p:nvSpPr>
        <p:spPr/>
        <p:txBody>
          <a:bodyPr/>
          <a:lstStyle/>
          <a:p>
            <a:r>
              <a:rPr lang="en-US" dirty="0"/>
              <a:t>II. ĐỒ THỊ ĐỘ DỊCH CHUYỂN – THỜI GIAN TRONG CHUYỂN ĐỘNG THẲNG</a:t>
            </a:r>
          </a:p>
        </p:txBody>
      </p:sp>
      <p:sp>
        <p:nvSpPr>
          <p:cNvPr id="3" name="Content Placeholder 2">
            <a:extLst>
              <a:ext uri="{FF2B5EF4-FFF2-40B4-BE49-F238E27FC236}">
                <a16:creationId xmlns:a16="http://schemas.microsoft.com/office/drawing/2014/main" id="{E3303355-3F79-4DF2-BB66-9685F3702B8F}"/>
              </a:ext>
            </a:extLst>
          </p:cNvPr>
          <p:cNvSpPr>
            <a:spLocks noGrp="1"/>
          </p:cNvSpPr>
          <p:nvPr>
            <p:ph idx="1"/>
          </p:nvPr>
        </p:nvSpPr>
        <p:spPr>
          <a:xfrm>
            <a:off x="1050235" y="2740025"/>
            <a:ext cx="10515600" cy="1603375"/>
          </a:xfrm>
        </p:spPr>
        <p:txBody>
          <a:bodyPr/>
          <a:lstStyle/>
          <a:p>
            <a:pPr marL="0" indent="0">
              <a:buNone/>
            </a:pPr>
            <a:r>
              <a:rPr lang="de-DE" dirty="0"/>
              <a:t>Đồ thị độ dịch chuyển – thời gian của một chuyển động cho phép mô tả chuyển động và xác định một số thông tin của chuyển động.</a:t>
            </a:r>
            <a:endParaRPr lang="en-US" dirty="0"/>
          </a:p>
          <a:p>
            <a:pPr marL="0" indent="0">
              <a:buNone/>
            </a:pPr>
            <a:endParaRPr lang="en-US" dirty="0"/>
          </a:p>
        </p:txBody>
      </p:sp>
    </p:spTree>
    <p:extLst>
      <p:ext uri="{BB962C8B-B14F-4D97-AF65-F5344CB8AC3E}">
        <p14:creationId xmlns:p14="http://schemas.microsoft.com/office/powerpoint/2010/main" val="2181893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TotalTime>
  <Words>789</Words>
  <Application>Microsoft Office PowerPoint</Application>
  <PresentationFormat>Widescreen</PresentationFormat>
  <Paragraphs>103</Paragraphs>
  <Slides>17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OpenSans</vt:lpstr>
      <vt:lpstr>Arial</vt:lpstr>
      <vt:lpstr>Calibri</vt:lpstr>
      <vt:lpstr>Calibri Light</vt:lpstr>
      <vt:lpstr>Cambria Math</vt:lpstr>
      <vt:lpstr>Symbol</vt:lpstr>
      <vt:lpstr>Times New Roman</vt:lpstr>
      <vt:lpstr>Office Theme</vt:lpstr>
      <vt:lpstr>PowerPoint Presentation</vt:lpstr>
      <vt:lpstr>Bài 7: ĐỒ THỊ ĐỘ DỊCH CHUYỂN – THỜI GIAN</vt:lpstr>
      <vt:lpstr>PowerPoint Presentation</vt:lpstr>
      <vt:lpstr>PowerPoint Presentation</vt:lpstr>
      <vt:lpstr>I. Chuyển động thẳng</vt:lpstr>
      <vt:lpstr>I. Chuyển động thẳng</vt:lpstr>
      <vt:lpstr>PowerPoint Presentation</vt:lpstr>
      <vt:lpstr>PowerPoint Presentation</vt:lpstr>
      <vt:lpstr>II. ĐỒ THỊ ĐỘ DỊCH CHUYỂN – THỜI GIAN TRONG CHUYỂN ĐỘNG THẲNG</vt:lpstr>
      <vt:lpstr>II. ĐỒ THỊ ĐỘ DỊCH CHUYỂN – THỜI GIAN TRONG CHUYỂN ĐỘNG THẲNG</vt:lpstr>
      <vt:lpstr>Dựa vào bảng ghi số liệu hãy vẽ đồ thị trên trục tung (trục độ dịch chuyển) 1cm ứng với 200m; trên trục hoành (trục thời gian) 1cm ứng với 50s</vt:lpstr>
      <vt:lpstr>PowerPoint Presentation</vt:lpstr>
      <vt:lpstr>PowerPoint Presentation</vt:lpstr>
      <vt:lpstr>PowerPoint Presentation</vt:lpstr>
      <vt:lpstr> III. Vận tốc và đồ thị độ dịch chuyển – thời gian trong chuyển động thẳng.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7: ĐỒ THỊ ĐỘ DỊCH CHUYỂN – THỜI GIAN</dc:title>
  <dc:creator>Phạm Thị Mến</dc:creator>
  <cp:lastModifiedBy>Phạm Thị Mến</cp:lastModifiedBy>
  <cp:revision>27</cp:revision>
  <dcterms:created xsi:type="dcterms:W3CDTF">2022-08-03T09:59:16Z</dcterms:created>
  <dcterms:modified xsi:type="dcterms:W3CDTF">2022-08-04T07:12:05Z</dcterms:modified>
</cp:coreProperties>
</file>