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81" r:id="rId14"/>
    <p:sldId id="274" r:id="rId15"/>
    <p:sldId id="275" r:id="rId16"/>
    <p:sldId id="276" r:id="rId17"/>
    <p:sldId id="280" r:id="rId18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6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8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20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26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69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28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9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8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6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9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0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6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161B9-C193-4B67-8E7A-FB422F938327}" type="datetimeFigureOut">
              <a:rPr lang="en-US" smtClean="0"/>
              <a:t>26/7/2021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3873E-6CCC-49A5-AC06-D68439C7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7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61" r:id="rId4"/>
    <p:sldLayoutId id="214748366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2.gif"/><Relationship Id="rId7" Type="http://schemas.openxmlformats.org/officeDocument/2006/relationships/image" Target="../media/image36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4" Type="http://schemas.openxmlformats.org/officeDocument/2006/relationships/image" Target="../media/image13.gif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1948710" y="5504863"/>
            <a:ext cx="86229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GV DẠY: NGUYỄN THỊ THÚY HẰNG</a:t>
            </a:r>
          </a:p>
        </p:txBody>
      </p:sp>
      <p:sp>
        <p:nvSpPr>
          <p:cNvPr id="44" name="WordArt 7">
            <a:hlinkClick r:id="" action="ppaction://noaction">
              <a:snd r:embed="rId3" name="cHAO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814946" y="438884"/>
            <a:ext cx="10839200" cy="1263403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49266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GIÁO VÀ CÁC EM HỌC SINH </a:t>
            </a:r>
          </a:p>
        </p:txBody>
      </p:sp>
      <p:sp>
        <p:nvSpPr>
          <p:cNvPr id="45" name="WordArt 8"/>
          <p:cNvSpPr>
            <a:spLocks noChangeArrowheads="1" noChangeShapeType="1" noTextEdit="1"/>
          </p:cNvSpPr>
          <p:nvPr/>
        </p:nvSpPr>
        <p:spPr bwMode="auto">
          <a:xfrm>
            <a:off x="2456318" y="2275331"/>
            <a:ext cx="7607774" cy="7620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TIẾT HỌC</a:t>
            </a:r>
          </a:p>
        </p:txBody>
      </p:sp>
      <p:sp>
        <p:nvSpPr>
          <p:cNvPr id="46" name="WordArt 9"/>
          <p:cNvSpPr>
            <a:spLocks noChangeArrowheads="1" noChangeShapeType="1" noTextEdit="1"/>
          </p:cNvSpPr>
          <p:nvPr/>
        </p:nvSpPr>
        <p:spPr bwMode="auto">
          <a:xfrm>
            <a:off x="3017580" y="3650243"/>
            <a:ext cx="6191154" cy="107230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800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HÌNH HỌC LỚP 6</a:t>
            </a:r>
          </a:p>
        </p:txBody>
      </p:sp>
    </p:spTree>
    <p:extLst>
      <p:ext uri="{BB962C8B-B14F-4D97-AF65-F5344CB8AC3E}">
        <p14:creationId xmlns:p14="http://schemas.microsoft.com/office/powerpoint/2010/main" val="426939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-14288"/>
            <a:ext cx="12192000" cy="68580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ấp giấy xác định trung điểm của đoạn thẳ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530"/>
            <a:ext cx="12192000" cy="683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0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lyspark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49162" y="5786438"/>
            <a:ext cx="83058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0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162" y="4191000"/>
            <a:ext cx="128587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1705210" y="546080"/>
            <a:ext cx="8749752" cy="3214551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hãy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lấy</a:t>
            </a:r>
            <a:r>
              <a:rPr lang="en-US" sz="3600" dirty="0">
                <a:solidFill>
                  <a:srgbClr val="FF0000"/>
                </a:solidFill>
              </a:rPr>
              <a:t> 1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ví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dụ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trong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thực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tế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sử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dụng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trung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điểm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của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đoạn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thẳng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28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301"/>
            <a:ext cx="6010076" cy="322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xay-n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076" y="437885"/>
            <a:ext cx="6181924" cy="643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7886"/>
            <a:ext cx="6010075" cy="33447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50511" y="3259404"/>
            <a:ext cx="40912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đòn</a:t>
            </a:r>
            <a:r>
              <a:rPr lang="en-US" sz="2800" dirty="0">
                <a:solidFill>
                  <a:srgbClr val="FF0000"/>
                </a:solidFill>
              </a:rPr>
              <a:t> –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Rôbecvan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49250" y="1068954"/>
            <a:ext cx="343866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212728" y="1011000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595612" y="1002415"/>
            <a:ext cx="115908" cy="1159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14887" y="1000270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129049" y="5412852"/>
            <a:ext cx="4065433" cy="66980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123649" y="6024701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92557" y="5357391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234743" y="5705355"/>
            <a:ext cx="115908" cy="1159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28636" y="6382219"/>
            <a:ext cx="40912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Trò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chơi</a:t>
            </a:r>
            <a:r>
              <a:rPr lang="en-US" sz="2800" dirty="0">
                <a:solidFill>
                  <a:srgbClr val="FF0000"/>
                </a:solidFill>
              </a:rPr>
              <a:t> – </a:t>
            </a:r>
            <a:r>
              <a:rPr lang="en-US" sz="2800" dirty="0" err="1">
                <a:solidFill>
                  <a:srgbClr val="FF0000"/>
                </a:solidFill>
              </a:rPr>
              <a:t>cầu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bập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bênh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08381" y="6365088"/>
            <a:ext cx="40912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xây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dựng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-6714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MỘT SỐ ỨNG DỤNG TRUNG ĐIỂM CỦA ĐOẠN THẲNG TRONG THỰC TẾ </a:t>
            </a:r>
          </a:p>
        </p:txBody>
      </p:sp>
    </p:spTree>
    <p:extLst>
      <p:ext uri="{BB962C8B-B14F-4D97-AF65-F5344CB8AC3E}">
        <p14:creationId xmlns:p14="http://schemas.microsoft.com/office/powerpoint/2010/main" val="186940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0" grpId="1" animBg="1"/>
      <p:bldP spid="30" grpId="0" animBg="1"/>
      <p:bldP spid="31" grpId="0" animBg="1"/>
      <p:bldP spid="35" grpId="0" animBg="1"/>
      <p:bldP spid="3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òng quay mặt trời trong một khu vui chơi có điểm cao nhất là 60 m, điểm  thấp nhất là 6 m (so với mặt đất). Hỏi trục của vòng quay nằm">
            <a:extLst>
              <a:ext uri="{FF2B5EF4-FFF2-40B4-BE49-F238E27FC236}">
                <a16:creationId xmlns:a16="http://schemas.microsoft.com/office/drawing/2014/main" id="{B1257585-14A9-4BDB-B281-D2853BFF5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8" r="4760" b="1062"/>
          <a:stretch/>
        </p:blipFill>
        <p:spPr bwMode="auto">
          <a:xfrm>
            <a:off x="6096000" y="0"/>
            <a:ext cx="6109253" cy="462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9EC5DF-0B51-4CD9-B702-A4E3D3AF758A}"/>
              </a:ext>
            </a:extLst>
          </p:cNvPr>
          <p:cNvSpPr txBox="1"/>
          <p:nvPr/>
        </p:nvSpPr>
        <p:spPr>
          <a:xfrm>
            <a:off x="0" y="881343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bg1"/>
                </a:solidFill>
              </a:rPr>
              <a:t>Vòng</a:t>
            </a:r>
            <a:r>
              <a:rPr lang="en-US" sz="3600" dirty="0">
                <a:solidFill>
                  <a:schemeClr val="bg1"/>
                </a:solidFill>
              </a:rPr>
              <a:t> quay </a:t>
            </a:r>
            <a:r>
              <a:rPr lang="en-US" sz="3600" dirty="0" err="1">
                <a:solidFill>
                  <a:schemeClr val="bg1"/>
                </a:solidFill>
              </a:rPr>
              <a:t>mặt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trong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khu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vui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chơi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có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điểm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cao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nhất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60m, </a:t>
            </a:r>
            <a:r>
              <a:rPr lang="en-US" sz="3600" dirty="0" err="1">
                <a:solidFill>
                  <a:schemeClr val="bg1"/>
                </a:solidFill>
              </a:rPr>
              <a:t>điểm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thấp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nhất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6m (so </a:t>
            </a:r>
            <a:r>
              <a:rPr lang="en-US" sz="3600" dirty="0" err="1">
                <a:solidFill>
                  <a:schemeClr val="bg1"/>
                </a:solidFill>
              </a:rPr>
              <a:t>với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mặt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đất</a:t>
            </a:r>
            <a:r>
              <a:rPr lang="en-US" sz="3600" dirty="0">
                <a:solidFill>
                  <a:schemeClr val="bg1"/>
                </a:solidFill>
              </a:rPr>
              <a:t>). </a:t>
            </a:r>
            <a:r>
              <a:rPr lang="en-US" sz="3600" dirty="0" err="1">
                <a:solidFill>
                  <a:schemeClr val="bg1"/>
                </a:solidFill>
              </a:rPr>
              <a:t>Hỏi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trục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của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vòng</a:t>
            </a:r>
            <a:r>
              <a:rPr lang="en-US" sz="3600" dirty="0">
                <a:solidFill>
                  <a:schemeClr val="bg1"/>
                </a:solidFill>
              </a:rPr>
              <a:t> quay </a:t>
            </a:r>
            <a:r>
              <a:rPr lang="en-US" sz="3600" dirty="0" err="1">
                <a:solidFill>
                  <a:schemeClr val="bg1"/>
                </a:solidFill>
              </a:rPr>
              <a:t>nằm</a:t>
            </a:r>
            <a:r>
              <a:rPr lang="en-US" sz="3600" dirty="0">
                <a:solidFill>
                  <a:schemeClr val="bg1"/>
                </a:solidFill>
              </a:rPr>
              <a:t> ở </a:t>
            </a:r>
            <a:r>
              <a:rPr lang="en-US" sz="3600" dirty="0" err="1">
                <a:solidFill>
                  <a:schemeClr val="bg1"/>
                </a:solidFill>
              </a:rPr>
              <a:t>độ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cao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nào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0FC04-F387-4013-81D0-A3971BF64690}"/>
              </a:ext>
            </a:extLst>
          </p:cNvPr>
          <p:cNvSpPr txBox="1"/>
          <p:nvPr/>
        </p:nvSpPr>
        <p:spPr>
          <a:xfrm>
            <a:off x="-198381" y="0"/>
            <a:ext cx="6202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657716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lysparkle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84925" y="6005379"/>
            <a:ext cx="83058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0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759" y="4545062"/>
            <a:ext cx="128587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6612506" y="0"/>
            <a:ext cx="5277333" cy="3061487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Qua </a:t>
            </a:r>
            <a:r>
              <a:rPr lang="en-US" sz="3600" dirty="0" err="1">
                <a:solidFill>
                  <a:srgbClr val="FF0000"/>
                </a:solidFill>
              </a:rPr>
              <a:t>tiết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học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hôm</a:t>
            </a:r>
            <a:r>
              <a:rPr lang="en-US" sz="3600" dirty="0">
                <a:solidFill>
                  <a:srgbClr val="FF0000"/>
                </a:solidFill>
              </a:rPr>
              <a:t> nay,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nhớ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được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kiến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thức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nào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932039" y="0"/>
            <a:ext cx="62446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Tiết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dirty="0">
                <a:ln/>
                <a:solidFill>
                  <a:srgbClr val="FFFF00"/>
                </a:solidFill>
              </a:rPr>
              <a:t>48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. TRUNG ĐIỂM CỦA ĐOẠN THẲNG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53079"/>
            <a:ext cx="5509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1. TRUNG ĐIỂM CỦA ĐOẠN THẲNG: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858591" y="1372140"/>
            <a:ext cx="419217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966357" y="1326675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81671" y="1428410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35694" y="1437789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6621" y="1413380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0"/>
              <p:cNvSpPr txBox="1">
                <a:spLocks noChangeArrowheads="1"/>
              </p:cNvSpPr>
              <p:nvPr/>
            </p:nvSpPr>
            <p:spPr bwMode="auto">
              <a:xfrm>
                <a:off x="1590261" y="1934308"/>
                <a:ext cx="7233655" cy="982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Đ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ằ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𝑔𝑖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ữ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đ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à 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𝑀𝐴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0261" y="1934308"/>
                <a:ext cx="7233655" cy="9827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11815" y="3091346"/>
                <a:ext cx="6054542" cy="493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ể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ủ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o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ạ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ẳ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AB</m:t>
                      </m:r>
                    </m:oMath>
                  </m:oMathPara>
                </a14:m>
                <a:endParaRPr lang="en-US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815" y="3091346"/>
                <a:ext cx="6054542" cy="49314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>
            <a:off x="4840039" y="1276011"/>
            <a:ext cx="133863" cy="171160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823832" y="1281855"/>
            <a:ext cx="114546" cy="161962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53773" y="3072358"/>
                <a:ext cx="5707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773" y="3072358"/>
                <a:ext cx="570780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3768322" y="1323512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8205" y="4656432"/>
                <a:ext cx="4016236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𝐴𝑀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𝑀𝐵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5" y="4656432"/>
                <a:ext cx="4016236" cy="8989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0" y="5519943"/>
            <a:ext cx="72906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FFFF00"/>
                </a:solidFill>
              </a:rPr>
              <a:t>2. VẼ TRUNG ĐIỂM CỦA ĐOẠN THẲNG(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sgk</a:t>
            </a:r>
            <a:r>
              <a:rPr lang="en-US" sz="2800" b="1" dirty="0">
                <a:ln/>
                <a:solidFill>
                  <a:srgbClr val="FFFF00"/>
                </a:solidFill>
              </a:rPr>
              <a:t>/125)</a:t>
            </a:r>
            <a:endParaRPr lang="en-US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855307" y="1332628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21398" y="1072331"/>
            <a:ext cx="35445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FFFF00"/>
                </a:solidFill>
              </a:rPr>
              <a:t>*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Định</a:t>
            </a:r>
            <a:r>
              <a:rPr lang="en-US" sz="2800" b="1" dirty="0">
                <a:ln/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nghĩa</a:t>
            </a:r>
            <a:r>
              <a:rPr lang="en-US" sz="2800" b="1" dirty="0">
                <a:ln/>
                <a:solidFill>
                  <a:srgbClr val="FFFF00"/>
                </a:solidFill>
              </a:rPr>
              <a:t> (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sgk</a:t>
            </a:r>
            <a:r>
              <a:rPr lang="en-US" sz="2800" b="1" dirty="0">
                <a:ln/>
                <a:solidFill>
                  <a:srgbClr val="FFFF00"/>
                </a:solidFill>
              </a:rPr>
              <a:t>/124)</a:t>
            </a:r>
            <a:endParaRPr lang="en-US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307" y="3882276"/>
            <a:ext cx="1920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FFFF00"/>
                </a:solidFill>
              </a:rPr>
              <a:t>*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Tính</a:t>
            </a:r>
            <a:r>
              <a:rPr lang="en-US" sz="2800" b="1" dirty="0">
                <a:ln/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chất</a:t>
            </a:r>
            <a:r>
              <a:rPr lang="en-US" sz="2800" b="1" dirty="0">
                <a:ln/>
                <a:solidFill>
                  <a:srgbClr val="FFFF00"/>
                </a:solidFill>
              </a:rPr>
              <a:t>:</a:t>
            </a:r>
            <a:endParaRPr lang="en-US" sz="2800" b="1" cap="none" spc="0" dirty="0">
              <a:ln/>
              <a:solidFill>
                <a:srgbClr val="FFFF0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54933" y="4356420"/>
                <a:ext cx="6054542" cy="493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ể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ủ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o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ạ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ẳ</m:t>
                      </m:r>
                      <m:r>
                        <m:rPr>
                          <m:nor/>
                        </m:rPr>
                        <a:rPr lang="en-US" sz="3200" i="1" dirty="0" err="1">
                          <a:solidFill>
                            <a:schemeClr val="bg1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1" dirty="0">
                          <a:solidFill>
                            <a:schemeClr val="bg1"/>
                          </a:solidFill>
                        </a:rPr>
                        <m:t>AB</m:t>
                      </m:r>
                    </m:oMath>
                  </m:oMathPara>
                </a14:m>
                <a:endParaRPr lang="en-US" sz="32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33" y="4356420"/>
                <a:ext cx="6054542" cy="49314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17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9" grpId="0"/>
      <p:bldP spid="10" grpId="0"/>
      <p:bldP spid="11" grpId="0"/>
      <p:bldP spid="12" grpId="0"/>
      <p:bldP spid="13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8106" y="314095"/>
            <a:ext cx="6212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HƯỚNG DẪN VỀ NHÀ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2160" y="1376145"/>
            <a:ext cx="1014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</a:rPr>
              <a:t>Học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định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nghĩa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trung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điểm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của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đoạn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thẳng</a:t>
            </a:r>
            <a:endParaRPr lang="en-US" sz="36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</a:rPr>
              <a:t>Luyện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vẽ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trung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điểm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của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đoạn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thẳng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Nêu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bước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xác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trung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điểm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gấp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giấy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suy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nghĩ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trình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bày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mô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bập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bênh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đơn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Arial" panose="020B0604020202020204" pitchFamily="34" charset="0"/>
              </a:rPr>
              <a:t>giản</a:t>
            </a:r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819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52400" y="265044"/>
            <a:ext cx="11887200" cy="204083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Bottom">
              <a:avLst/>
            </a:prstTxWarp>
          </a:bodyPr>
          <a:lstStyle/>
          <a:p>
            <a:pPr algn="ctr"/>
            <a:r>
              <a:rPr lang="en-US" sz="3600" kern="1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CÁM ƠN QUÝ THẦY CÔ VÀ CÁC EM HỌC SINH</a:t>
            </a:r>
          </a:p>
        </p:txBody>
      </p:sp>
      <p:sp>
        <p:nvSpPr>
          <p:cNvPr id="3" name="WordArt 8"/>
          <p:cNvSpPr>
            <a:spLocks noChangeArrowheads="1" noChangeShapeType="1" noTextEdit="1"/>
          </p:cNvSpPr>
          <p:nvPr/>
        </p:nvSpPr>
        <p:spPr bwMode="auto">
          <a:xfrm>
            <a:off x="2292113" y="2610853"/>
            <a:ext cx="7607774" cy="204083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 VỀ DỰ TIẾT HỌC NÀY</a:t>
            </a:r>
          </a:p>
        </p:txBody>
      </p:sp>
    </p:spTree>
    <p:extLst>
      <p:ext uri="{BB962C8B-B14F-4D97-AF65-F5344CB8AC3E}">
        <p14:creationId xmlns:p14="http://schemas.microsoft.com/office/powerpoint/2010/main" val="65950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54C3C3-8CF9-45B8-96E9-45B85BD5470E}"/>
              </a:ext>
            </a:extLst>
          </p:cNvPr>
          <p:cNvSpPr txBox="1"/>
          <p:nvPr/>
        </p:nvSpPr>
        <p:spPr>
          <a:xfrm>
            <a:off x="1" y="0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HĐ 3. </a:t>
            </a:r>
            <a:r>
              <a:rPr lang="en-US" sz="3600" dirty="0" err="1">
                <a:solidFill>
                  <a:schemeClr val="bg1"/>
                </a:solidFill>
              </a:rPr>
              <a:t>Một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chiếc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xe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chạy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với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vận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tốc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không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đổi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trên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một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quãng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đường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dài</a:t>
            </a:r>
            <a:r>
              <a:rPr lang="en-US" sz="3600" dirty="0">
                <a:solidFill>
                  <a:schemeClr val="bg1"/>
                </a:solidFill>
              </a:rPr>
              <a:t> 100km </a:t>
            </a:r>
            <a:r>
              <a:rPr lang="en-US" sz="3600" dirty="0" err="1">
                <a:solidFill>
                  <a:schemeClr val="bg1"/>
                </a:solidFill>
              </a:rPr>
              <a:t>từ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vị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trí</a:t>
            </a:r>
            <a:r>
              <a:rPr lang="en-US" sz="3600" dirty="0">
                <a:solidFill>
                  <a:schemeClr val="bg1"/>
                </a:solidFill>
              </a:rPr>
              <a:t> A </a:t>
            </a:r>
            <a:r>
              <a:rPr lang="en-US" sz="3600" dirty="0" err="1">
                <a:solidFill>
                  <a:schemeClr val="bg1"/>
                </a:solidFill>
              </a:rPr>
              <a:t>đến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vị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trí</a:t>
            </a:r>
            <a:r>
              <a:rPr lang="en-US" sz="3600" dirty="0">
                <a:solidFill>
                  <a:schemeClr val="bg1"/>
                </a:solidFill>
              </a:rPr>
              <a:t> B </a:t>
            </a:r>
            <a:r>
              <a:rPr lang="en-US" sz="3600" dirty="0" err="1">
                <a:solidFill>
                  <a:schemeClr val="bg1"/>
                </a:solidFill>
              </a:rPr>
              <a:t>hết</a:t>
            </a:r>
            <a:r>
              <a:rPr lang="en-US" sz="3600" dirty="0">
                <a:solidFill>
                  <a:schemeClr val="bg1"/>
                </a:solidFill>
              </a:rPr>
              <a:t> 2 </a:t>
            </a:r>
            <a:r>
              <a:rPr lang="en-US" sz="3600" dirty="0" err="1">
                <a:solidFill>
                  <a:schemeClr val="bg1"/>
                </a:solidFill>
              </a:rPr>
              <a:t>giờ</a:t>
            </a:r>
            <a:r>
              <a:rPr lang="en-US" sz="3600" dirty="0">
                <a:solidFill>
                  <a:schemeClr val="bg1"/>
                </a:solidFill>
              </a:rPr>
              <a:t>. </a:t>
            </a:r>
            <a:r>
              <a:rPr lang="en-US" sz="3600" dirty="0" err="1">
                <a:solidFill>
                  <a:schemeClr val="bg1"/>
                </a:solidFill>
              </a:rPr>
              <a:t>Hỏi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sau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khi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chạy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được</a:t>
            </a:r>
            <a:r>
              <a:rPr lang="en-US" sz="3600" dirty="0">
                <a:solidFill>
                  <a:schemeClr val="bg1"/>
                </a:solidFill>
              </a:rPr>
              <a:t> 1 </a:t>
            </a:r>
            <a:r>
              <a:rPr lang="en-US" sz="3600" dirty="0" err="1">
                <a:solidFill>
                  <a:schemeClr val="bg1"/>
                </a:solidFill>
              </a:rPr>
              <a:t>giờ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xe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rời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xa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vị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trí</a:t>
            </a:r>
            <a:r>
              <a:rPr lang="en-US" sz="3600" dirty="0">
                <a:solidFill>
                  <a:schemeClr val="bg1"/>
                </a:solidFill>
              </a:rPr>
              <a:t> A bao </a:t>
            </a:r>
            <a:r>
              <a:rPr lang="en-US" sz="3600" dirty="0" err="1">
                <a:solidFill>
                  <a:schemeClr val="bg1"/>
                </a:solidFill>
              </a:rPr>
              <a:t>nhiêu</a:t>
            </a:r>
            <a:r>
              <a:rPr lang="en-US" sz="3600" dirty="0">
                <a:solidFill>
                  <a:schemeClr val="bg1"/>
                </a:solidFill>
              </a:rPr>
              <a:t> ki </a:t>
            </a:r>
            <a:r>
              <a:rPr lang="en-US" sz="3600" dirty="0" err="1">
                <a:solidFill>
                  <a:schemeClr val="bg1"/>
                </a:solidFill>
              </a:rPr>
              <a:t>lô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mét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còn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cách</a:t>
            </a:r>
            <a:r>
              <a:rPr lang="en-US" sz="3600" dirty="0">
                <a:solidFill>
                  <a:schemeClr val="bg1"/>
                </a:solidFill>
              </a:rPr>
              <a:t> B </a:t>
            </a:r>
            <a:r>
              <a:rPr lang="en-US" sz="3600" dirty="0" err="1">
                <a:solidFill>
                  <a:schemeClr val="bg1"/>
                </a:solidFill>
              </a:rPr>
              <a:t>nao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nhiêu</a:t>
            </a:r>
            <a:r>
              <a:rPr lang="en-US" sz="3600" dirty="0">
                <a:solidFill>
                  <a:schemeClr val="bg1"/>
                </a:solidFill>
              </a:rPr>
              <a:t> ki </a:t>
            </a:r>
            <a:r>
              <a:rPr lang="en-US" sz="3600" dirty="0" err="1">
                <a:solidFill>
                  <a:schemeClr val="bg1"/>
                </a:solidFill>
              </a:rPr>
              <a:t>lô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mét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6126A-E200-40A2-BF74-86F802685281}"/>
              </a:ext>
            </a:extLst>
          </p:cNvPr>
          <p:cNvSpPr txBox="1"/>
          <p:nvPr/>
        </p:nvSpPr>
        <p:spPr>
          <a:xfrm>
            <a:off x="-49780" y="2452361"/>
            <a:ext cx="10170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HĐ 1. </a:t>
            </a:r>
            <a:r>
              <a:rPr lang="en-US" sz="3600" dirty="0" err="1">
                <a:solidFill>
                  <a:schemeClr val="bg1"/>
                </a:solidFill>
              </a:rPr>
              <a:t>Người</a:t>
            </a:r>
            <a:r>
              <a:rPr lang="en-US" sz="3600" dirty="0">
                <a:solidFill>
                  <a:schemeClr val="bg1"/>
                </a:solidFill>
              </a:rPr>
              <a:t> ta dung </a:t>
            </a:r>
            <a:r>
              <a:rPr lang="en-US" sz="3600" dirty="0" err="1">
                <a:solidFill>
                  <a:schemeClr val="bg1"/>
                </a:solidFill>
              </a:rPr>
              <a:t>một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thanh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gỗ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dài</a:t>
            </a:r>
            <a:r>
              <a:rPr lang="en-US" sz="3600" dirty="0">
                <a:solidFill>
                  <a:schemeClr val="bg1"/>
                </a:solidFill>
              </a:rPr>
              <a:t> 3m </a:t>
            </a:r>
            <a:r>
              <a:rPr lang="en-US" sz="3600" dirty="0" err="1">
                <a:solidFill>
                  <a:schemeClr val="bg1"/>
                </a:solidFill>
              </a:rPr>
              <a:t>để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bập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bênh</a:t>
            </a:r>
            <a:r>
              <a:rPr lang="en-US" sz="3600" dirty="0">
                <a:solidFill>
                  <a:schemeClr val="bg1"/>
                </a:solidFill>
              </a:rPr>
              <a:t>. Theo </a:t>
            </a:r>
            <a:r>
              <a:rPr lang="en-US" sz="3600" dirty="0" err="1">
                <a:solidFill>
                  <a:schemeClr val="bg1"/>
                </a:solidFill>
              </a:rPr>
              <a:t>em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điểm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gắn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trực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phải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cách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hai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đầu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thanh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gỗ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bao </a:t>
            </a:r>
            <a:r>
              <a:rPr lang="en-US" sz="3600" dirty="0" err="1">
                <a:solidFill>
                  <a:schemeClr val="bg1"/>
                </a:solidFill>
              </a:rPr>
              <a:t>nhiêu</a:t>
            </a:r>
            <a:r>
              <a:rPr lang="en-US" sz="3600" dirty="0">
                <a:solidFill>
                  <a:schemeClr val="bg1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09545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0504" y="-526689"/>
            <a:ext cx="1765768" cy="1765768"/>
          </a:xfrm>
          <a:prstGeom prst="rect">
            <a:avLst/>
          </a:prstGeom>
        </p:spPr>
      </p:pic>
      <p:pic>
        <p:nvPicPr>
          <p:cNvPr id="1028" name="Picture 4" descr="Em đã chơi bập bênh bao giờ chưa? Trong trò chơi này, người ta dùng một  thanh gỗ dài gắn cố định lên một cái trục trên giá đỡ (H.8.35). Nếu hình">
            <a:extLst>
              <a:ext uri="{FF2B5EF4-FFF2-40B4-BE49-F238E27FC236}">
                <a16:creationId xmlns:a16="http://schemas.microsoft.com/office/drawing/2014/main" id="{20EDED80-0F60-498B-B3D3-1032C07B4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118733"/>
            <a:ext cx="12192001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E13AA0-F961-4256-8E8E-E85C1361FC18}"/>
              </a:ext>
            </a:extLst>
          </p:cNvPr>
          <p:cNvSpPr/>
          <p:nvPr/>
        </p:nvSpPr>
        <p:spPr>
          <a:xfrm>
            <a:off x="1280961" y="158453"/>
            <a:ext cx="9630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HOẠT ĐỘNG Ổ BI HĐ1, HĐ2, HĐ3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CB8876-718D-499F-AE8C-CFC965C97793}"/>
              </a:ext>
            </a:extLst>
          </p:cNvPr>
          <p:cNvSpPr/>
          <p:nvPr/>
        </p:nvSpPr>
        <p:spPr>
          <a:xfrm>
            <a:off x="135203" y="1521610"/>
            <a:ext cx="27007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 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811463-4D14-455D-B1E7-3B1BC9137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230841"/>
            <a:ext cx="1765768" cy="17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2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ột sợi dây dài 120 cm. Gấp đôi sợi dây lại đề hai đầu sợi dây trùng nhau.  Đánh dấu điểm A là chỗ bị gấp (H.8.36). Khoảng cách từ điểm A">
            <a:extLst>
              <a:ext uri="{FF2B5EF4-FFF2-40B4-BE49-F238E27FC236}">
                <a16:creationId xmlns:a16="http://schemas.microsoft.com/office/drawing/2014/main" id="{E1A42FA8-7C53-472F-BBC0-2DE843EF1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5" y="1417984"/>
            <a:ext cx="12217206" cy="176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D9ADF1-3ECE-419F-B07F-97FAB8539894}"/>
              </a:ext>
            </a:extLst>
          </p:cNvPr>
          <p:cNvSpPr/>
          <p:nvPr/>
        </p:nvSpPr>
        <p:spPr>
          <a:xfrm>
            <a:off x="-26505" y="779489"/>
            <a:ext cx="27007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 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DA3120-E5DD-4114-8CEA-BBEA86F56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230841"/>
            <a:ext cx="1765768" cy="17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230841"/>
            <a:ext cx="1765768" cy="1765768"/>
          </a:xfrm>
          <a:prstGeom prst="rect">
            <a:avLst/>
          </a:prstGeom>
        </p:spPr>
      </p:pic>
      <p:pic>
        <p:nvPicPr>
          <p:cNvPr id="3074" name="Picture 2" descr="Một chiếc xe chạy với vận tốc không đồi trên một quãng đường thắng dài 100  km từ vị trí A dến vị ti hết 2 giờ. Hỏi sau khi chạy được">
            <a:extLst>
              <a:ext uri="{FF2B5EF4-FFF2-40B4-BE49-F238E27FC236}">
                <a16:creationId xmlns:a16="http://schemas.microsoft.com/office/drawing/2014/main" id="{6BEC3B33-EEF1-4F97-B686-500DD95D9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17"/>
            <a:ext cx="12192000" cy="255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2D811F-0A7B-4F72-8953-7E47AE024F5D}"/>
              </a:ext>
            </a:extLst>
          </p:cNvPr>
          <p:cNvSpPr/>
          <p:nvPr/>
        </p:nvSpPr>
        <p:spPr>
          <a:xfrm>
            <a:off x="-182849" y="673471"/>
            <a:ext cx="27007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 3</a:t>
            </a:r>
          </a:p>
        </p:txBody>
      </p:sp>
    </p:spTree>
    <p:extLst>
      <p:ext uri="{BB962C8B-B14F-4D97-AF65-F5344CB8AC3E}">
        <p14:creationId xmlns:p14="http://schemas.microsoft.com/office/powerpoint/2010/main" val="3513478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3064"/>
            <a:ext cx="46891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1. </a:t>
            </a:r>
            <a:r>
              <a:rPr lang="en-US" sz="2800" b="1" dirty="0" err="1">
                <a:ln/>
                <a:solidFill>
                  <a:srgbClr val="FFFF00"/>
                </a:solidFill>
              </a:rPr>
              <a:t>T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rung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điểm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của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đoạn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rgbClr val="FFFF00"/>
                </a:solidFill>
                <a:effectLst/>
              </a:rPr>
              <a:t>thẳng</a:t>
            </a:r>
            <a:r>
              <a:rPr lang="en-US" sz="2800" b="1" cap="none" spc="0" dirty="0">
                <a:ln/>
                <a:solidFill>
                  <a:srgbClr val="FFFF00"/>
                </a:solidFill>
                <a:effectLst/>
              </a:rPr>
              <a:t>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87939" y="1463156"/>
            <a:ext cx="419217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406654" y="1399748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495705" y="1404439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31668" y="1406783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11019" y="1519426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5042" y="1528805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65969" y="1504396"/>
            <a:ext cx="45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04540" y="3804051"/>
                <a:ext cx="4582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540" y="3804051"/>
                <a:ext cx="458275" cy="646331"/>
              </a:xfrm>
              <a:prstGeom prst="rect">
                <a:avLst/>
              </a:prstGeom>
              <a:blipFill rotWithShape="0">
                <a:blip r:embed="rId2"/>
                <a:stretch>
                  <a:fillRect r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20"/>
              <p:cNvSpPr txBox="1">
                <a:spLocks noChangeArrowheads="1"/>
              </p:cNvSpPr>
              <p:nvPr/>
            </p:nvSpPr>
            <p:spPr bwMode="auto">
              <a:xfrm>
                <a:off x="2326579" y="2438260"/>
                <a:ext cx="7233655" cy="10938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Đ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ằ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𝑔𝑖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ữ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đ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ể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à 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𝑀𝐴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b="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6579" y="2438260"/>
                <a:ext cx="7233655" cy="10938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32039" y="3803948"/>
                <a:ext cx="6798335" cy="554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ể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ủ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đ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o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ạ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ẳ</m:t>
                      </m:r>
                      <m:r>
                        <m:rPr>
                          <m:nor/>
                        </m:rPr>
                        <a:rPr lang="en-US" sz="3600" i="1" dirty="0" err="1">
                          <a:solidFill>
                            <a:schemeClr val="bg1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i="1" dirty="0">
                          <a:solidFill>
                            <a:schemeClr val="bg1"/>
                          </a:solidFill>
                        </a:rPr>
                        <m:t>AB</m:t>
                      </m:r>
                    </m:oMath>
                  </m:oMathPara>
                </a14:m>
                <a:endParaRPr lang="en-US" sz="36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039" y="3803948"/>
                <a:ext cx="6798335" cy="5548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H="1">
            <a:off x="4369387" y="1367027"/>
            <a:ext cx="133863" cy="171160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353180" y="1372871"/>
            <a:ext cx="114546" cy="161962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loud 17"/>
          <p:cNvSpPr/>
          <p:nvPr/>
        </p:nvSpPr>
        <p:spPr>
          <a:xfrm>
            <a:off x="1668920" y="4530717"/>
            <a:ext cx="7507777" cy="2227462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Theo </a:t>
            </a:r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mỗi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đoạn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thẳng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bao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nhiêu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trung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điểm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8" y="2056543"/>
            <a:ext cx="2626574" cy="2626574"/>
          </a:xfrm>
          <a:prstGeom prst="rect">
            <a:avLst/>
          </a:prstGeom>
        </p:spPr>
      </p:pic>
      <p:sp>
        <p:nvSpPr>
          <p:cNvPr id="20" name="Cloud 19"/>
          <p:cNvSpPr/>
          <p:nvPr/>
        </p:nvSpPr>
        <p:spPr>
          <a:xfrm>
            <a:off x="1821320" y="4683117"/>
            <a:ext cx="7507777" cy="2227462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Mỗi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đoạn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thẳng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chỉ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1 </a:t>
            </a:r>
            <a:r>
              <a:rPr lang="en-US" sz="3600" dirty="0" err="1">
                <a:solidFill>
                  <a:srgbClr val="FF0000"/>
                </a:solidFill>
              </a:rPr>
              <a:t>trung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điểm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69466" y="3803948"/>
                <a:ext cx="5707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466" y="3803948"/>
                <a:ext cx="570780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888828" y="4401428"/>
            <a:ext cx="1704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</a:rPr>
              <a:t>Chú</a:t>
            </a:r>
            <a:r>
              <a:rPr lang="en-US" sz="3200" dirty="0">
                <a:solidFill>
                  <a:srgbClr val="FFFF00"/>
                </a:solidFill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231144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 animBg="1"/>
      <p:bldP spid="18" grpId="1" animBg="1"/>
      <p:bldP spid="20" grpId="0" animBg="1"/>
      <p:bldP spid="21" grpId="0"/>
      <p:bldP spid="21" grpId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656" y="1674253"/>
            <a:ext cx="11538857" cy="5009881"/>
          </a:xfrm>
          <a:prstGeom prst="roundRect">
            <a:avLst/>
          </a:prstGeom>
          <a:solidFill>
            <a:srgbClr val="00206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1.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Sau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khi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học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sinh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đọc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câu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hỏi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học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sinh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đợi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hiệu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lệnh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của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giáo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viên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và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học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sinh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giơ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thẻ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giáo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viên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đã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làm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và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phát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sẵn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cho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học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sinh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để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trả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lời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en-US" sz="3200" dirty="0">
                <a:solidFill>
                  <a:srgbClr val="FFFF00"/>
                </a:solidFill>
              </a:rPr>
              <a:t>2. </a:t>
            </a:r>
            <a:r>
              <a:rPr lang="en-US" sz="3200" dirty="0" err="1">
                <a:solidFill>
                  <a:srgbClr val="FFFF00"/>
                </a:solidFill>
              </a:rPr>
              <a:t>Khi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trả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lời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câu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hỏi</a:t>
            </a:r>
            <a:r>
              <a:rPr lang="en-US" sz="3200" dirty="0">
                <a:solidFill>
                  <a:srgbClr val="FFFF00"/>
                </a:solidFill>
              </a:rPr>
              <a:t>, </a:t>
            </a:r>
            <a:r>
              <a:rPr lang="en-US" sz="3200" dirty="0" err="1">
                <a:solidFill>
                  <a:srgbClr val="FFFF00"/>
                </a:solidFill>
              </a:rPr>
              <a:t>học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sinh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giơ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thẻ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của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mình</a:t>
            </a:r>
            <a:r>
              <a:rPr lang="en-US" sz="3200" dirty="0">
                <a:solidFill>
                  <a:srgbClr val="FFFF00"/>
                </a:solidFill>
              </a:rPr>
              <a:t>, quay </a:t>
            </a:r>
            <a:r>
              <a:rPr lang="en-US" sz="3200" dirty="0" err="1">
                <a:solidFill>
                  <a:srgbClr val="FFFF00"/>
                </a:solidFill>
              </a:rPr>
              <a:t>đáp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án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trả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lời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có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chữ</a:t>
            </a:r>
            <a:r>
              <a:rPr lang="en-US" sz="3200" dirty="0">
                <a:solidFill>
                  <a:srgbClr val="FFFF00"/>
                </a:solidFill>
              </a:rPr>
              <a:t> A </a:t>
            </a:r>
            <a:r>
              <a:rPr lang="en-US" sz="3200" dirty="0" err="1">
                <a:solidFill>
                  <a:srgbClr val="FFFF00"/>
                </a:solidFill>
              </a:rPr>
              <a:t>hoặc</a:t>
            </a:r>
            <a:r>
              <a:rPr lang="en-US" sz="3200" dirty="0">
                <a:solidFill>
                  <a:srgbClr val="FFFF00"/>
                </a:solidFill>
              </a:rPr>
              <a:t> B </a:t>
            </a:r>
            <a:r>
              <a:rPr lang="en-US" sz="3200" dirty="0" err="1">
                <a:solidFill>
                  <a:srgbClr val="FFFF00"/>
                </a:solidFill>
              </a:rPr>
              <a:t>hoặc</a:t>
            </a:r>
            <a:r>
              <a:rPr lang="en-US" sz="3200" dirty="0">
                <a:solidFill>
                  <a:srgbClr val="FFFF00"/>
                </a:solidFill>
              </a:rPr>
              <a:t> C </a:t>
            </a:r>
            <a:r>
              <a:rPr lang="en-US" sz="3200" dirty="0" err="1">
                <a:solidFill>
                  <a:srgbClr val="FFFF00"/>
                </a:solidFill>
              </a:rPr>
              <a:t>hoặc</a:t>
            </a:r>
            <a:r>
              <a:rPr lang="en-US" sz="3200" dirty="0">
                <a:solidFill>
                  <a:srgbClr val="FFFF00"/>
                </a:solidFill>
              </a:rPr>
              <a:t> D </a:t>
            </a:r>
            <a:r>
              <a:rPr lang="en-US" sz="3200" dirty="0" err="1">
                <a:solidFill>
                  <a:srgbClr val="FFFF00"/>
                </a:solidFill>
              </a:rPr>
              <a:t>lên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phía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trên</a:t>
            </a:r>
            <a:r>
              <a:rPr lang="en-US" sz="3200" dirty="0">
                <a:solidFill>
                  <a:srgbClr val="FFFF00"/>
                </a:solidFill>
              </a:rPr>
              <a:t>.</a:t>
            </a:r>
          </a:p>
          <a:p>
            <a:r>
              <a:rPr lang="en-US" sz="3200" dirty="0"/>
              <a:t>3. </a:t>
            </a:r>
            <a:r>
              <a:rPr lang="en-US" sz="3200" dirty="0" err="1">
                <a:solidFill>
                  <a:schemeClr val="bg1"/>
                </a:solidFill>
              </a:rPr>
              <a:t>Giáo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viên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sử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dụng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điện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thoại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hướng</a:t>
            </a:r>
            <a:r>
              <a:rPr lang="en-US" sz="3200" dirty="0">
                <a:solidFill>
                  <a:schemeClr val="bg1"/>
                </a:solidFill>
              </a:rPr>
              <a:t> camera </a:t>
            </a:r>
            <a:r>
              <a:rPr lang="en-US" sz="3200" dirty="0" err="1">
                <a:solidFill>
                  <a:schemeClr val="bg1"/>
                </a:solidFill>
              </a:rPr>
              <a:t>điện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thoại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đối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diện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với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thẻ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của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học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để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máy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nạp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câu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trả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hệ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thống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r>
              <a:rPr lang="en-US" sz="3200" dirty="0" err="1">
                <a:solidFill>
                  <a:schemeClr val="bg1"/>
                </a:solidFill>
              </a:rPr>
              <a:t>Những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bạn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nào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đã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được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máy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quét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thì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hạ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xuống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để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giáo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viên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quét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những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bạn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còn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lại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Cloud 3"/>
          <p:cNvSpPr/>
          <p:nvPr/>
        </p:nvSpPr>
        <p:spPr>
          <a:xfrm>
            <a:off x="-1" y="-200895"/>
            <a:ext cx="12443791" cy="2095956"/>
          </a:xfrm>
          <a:prstGeom prst="cloud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127000" dist="114300" dir="5400000" algn="ctr" rotWithShape="0">
              <a:srgbClr val="000000"/>
            </a:outerShdw>
            <a:reflection blurRad="6350" stA="50000" endA="300" endPos="54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Bây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giờ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chúng</a:t>
            </a:r>
            <a:r>
              <a:rPr lang="en-US" sz="3200" dirty="0">
                <a:solidFill>
                  <a:srgbClr val="FF0000"/>
                </a:solidFill>
              </a:rPr>
              <a:t> ta </a:t>
            </a:r>
            <a:r>
              <a:rPr lang="en-US" sz="3200" dirty="0" err="1">
                <a:solidFill>
                  <a:srgbClr val="FF0000"/>
                </a:solidFill>
              </a:rPr>
              <a:t>cùng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tham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trò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Plickers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nhé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  <a:r>
              <a:rPr lang="en-US" sz="3200" dirty="0" err="1">
                <a:solidFill>
                  <a:srgbClr val="FF0000"/>
                </a:solidFill>
              </a:rPr>
              <a:t>Sau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đây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cách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trò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Plickers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FFFF00"/>
                </a:solidFill>
              </a:rPr>
              <a:t>HOẠT ĐỘNG NHÓM 4 BẠN.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4300" y="1056769"/>
            <a:ext cx="11963399" cy="55591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4000" dirty="0" err="1">
                <a:effectLst/>
              </a:rPr>
              <a:t>Mỗi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cử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ra</a:t>
            </a:r>
            <a:r>
              <a:rPr lang="en-US" sz="4000" dirty="0">
                <a:effectLst/>
              </a:rPr>
              <a:t> 1 </a:t>
            </a:r>
            <a:r>
              <a:rPr lang="en-US" sz="4000" dirty="0" err="1">
                <a:effectLst/>
              </a:rPr>
              <a:t>trưởng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nhóm</a:t>
            </a:r>
            <a:r>
              <a:rPr lang="en-US" sz="4000" dirty="0"/>
              <a:t> </a:t>
            </a:r>
            <a:r>
              <a:rPr lang="en-US" sz="4000" dirty="0" err="1"/>
              <a:t>thảo</a:t>
            </a:r>
            <a:r>
              <a:rPr lang="en-US" sz="4000" dirty="0"/>
              <a:t> </a:t>
            </a:r>
            <a:r>
              <a:rPr lang="en-US" sz="4000" dirty="0" err="1"/>
              <a:t>luận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trình</a:t>
            </a:r>
            <a:r>
              <a:rPr lang="en-US" sz="4000" dirty="0"/>
              <a:t> </a:t>
            </a:r>
            <a:r>
              <a:rPr lang="en-US" sz="4000" dirty="0" err="1"/>
              <a:t>bày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bảng</a:t>
            </a:r>
            <a:r>
              <a:rPr lang="en-US" sz="4000" dirty="0"/>
              <a:t> </a:t>
            </a:r>
            <a:r>
              <a:rPr lang="en-US" sz="4000" dirty="0" err="1"/>
              <a:t>nhóm</a:t>
            </a:r>
            <a:r>
              <a:rPr lang="en-US" sz="4000" dirty="0"/>
              <a:t> </a:t>
            </a:r>
            <a:r>
              <a:rPr lang="en-US" sz="4000" dirty="0" err="1"/>
              <a:t>nhiệm</a:t>
            </a:r>
            <a:r>
              <a:rPr lang="en-US" sz="4000" dirty="0"/>
              <a:t> </a:t>
            </a:r>
            <a:r>
              <a:rPr lang="en-US" sz="4000" dirty="0" err="1"/>
              <a:t>vụ</a:t>
            </a:r>
            <a:r>
              <a:rPr lang="en-US" sz="4000" dirty="0"/>
              <a:t> </a:t>
            </a:r>
            <a:r>
              <a:rPr lang="en-US" sz="4000" dirty="0" err="1"/>
              <a:t>dưới</a:t>
            </a:r>
            <a:r>
              <a:rPr lang="en-US" sz="4000" dirty="0"/>
              <a:t> </a:t>
            </a:r>
            <a:r>
              <a:rPr lang="en-US" sz="4000" dirty="0" err="1"/>
              <a:t>đây</a:t>
            </a:r>
            <a:r>
              <a:rPr lang="en-US" sz="4000" dirty="0"/>
              <a:t>.</a:t>
            </a:r>
          </a:p>
          <a:p>
            <a:pPr marL="742950" indent="-742950">
              <a:buAutoNum type="arabicPeriod"/>
            </a:pPr>
            <a:r>
              <a:rPr lang="en-US" sz="4000" dirty="0" err="1">
                <a:effectLst/>
              </a:rPr>
              <a:t>Sau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khi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hoạt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động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xong</a:t>
            </a:r>
            <a:r>
              <a:rPr lang="en-US" sz="4000" dirty="0">
                <a:effectLst/>
              </a:rPr>
              <a:t>, </a:t>
            </a:r>
            <a:r>
              <a:rPr lang="en-US" sz="4000" dirty="0" err="1">
                <a:effectLst/>
              </a:rPr>
              <a:t>các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ngồi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tại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chỗ</a:t>
            </a:r>
            <a:r>
              <a:rPr lang="en-US" sz="4000" dirty="0">
                <a:effectLst/>
              </a:rPr>
              <a:t>, </a:t>
            </a:r>
            <a:r>
              <a:rPr lang="en-US" sz="4000" dirty="0" err="1">
                <a:effectLst/>
              </a:rPr>
              <a:t>giáo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viên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sẽ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chọn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và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mời</a:t>
            </a:r>
            <a:r>
              <a:rPr lang="en-US" sz="4000" dirty="0">
                <a:effectLst/>
              </a:rPr>
              <a:t> 1 </a:t>
            </a:r>
            <a:r>
              <a:rPr lang="en-US" sz="4000" dirty="0" err="1">
                <a:effectLst/>
              </a:rPr>
              <a:t>bạn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bất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kỳ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trong</a:t>
            </a:r>
            <a:r>
              <a:rPr lang="en-US" sz="4000" dirty="0">
                <a:effectLst/>
              </a:rPr>
              <a:t> 1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lên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trình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bày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để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lấy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điểm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cho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cả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nhóm</a:t>
            </a:r>
            <a:r>
              <a:rPr lang="en-US" sz="4000" dirty="0">
                <a:effectLst/>
              </a:rPr>
              <a:t>. </a:t>
            </a:r>
            <a:br>
              <a:rPr lang="en-US" sz="4000" dirty="0">
                <a:effectLst/>
              </a:rPr>
            </a:br>
            <a:r>
              <a:rPr lang="en-US" sz="4000" dirty="0" err="1">
                <a:solidFill>
                  <a:srgbClr val="FFFF00"/>
                </a:solidFill>
                <a:effectLst/>
              </a:rPr>
              <a:t>Chúc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các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em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hoàn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thành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tốt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nhiệm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/>
              </a:rPr>
              <a:t>vụ</a:t>
            </a:r>
            <a:r>
              <a:rPr lang="en-US" sz="4000" dirty="0">
                <a:solidFill>
                  <a:srgbClr val="FFFF00"/>
                </a:solidFill>
                <a:effectLst/>
              </a:rPr>
              <a:t>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7842" y="410438"/>
            <a:ext cx="117348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bg1"/>
                </a:solidFill>
              </a:rPr>
              <a:t>Yêu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cầu</a:t>
            </a:r>
            <a:r>
              <a:rPr lang="en-US" sz="3600" b="1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98703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FFFF00"/>
                </a:solidFill>
              </a:rPr>
              <a:t>HOẠT ĐỘNG NHÓM 4 BẠN.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21023" y="1403783"/>
                <a:ext cx="11963399" cy="5203517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800" dirty="0">
                    <a:effectLst/>
                  </a:rPr>
                  <a:t>Trên </a:t>
                </a:r>
                <a:r>
                  <a:rPr lang="en-US" sz="4800" dirty="0" err="1">
                    <a:effectLst/>
                  </a:rPr>
                  <a:t>tia</a:t>
                </a:r>
                <a:r>
                  <a:rPr lang="en-US" sz="4800" dirty="0">
                    <a:effectLst/>
                  </a:rPr>
                  <a:t> Ax </a:t>
                </a:r>
                <a:r>
                  <a:rPr lang="en-US" sz="4800" dirty="0" err="1">
                    <a:effectLst/>
                  </a:rPr>
                  <a:t>lấy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hai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điểm</a:t>
                </a:r>
                <a:r>
                  <a:rPr lang="en-US" sz="4800" dirty="0">
                    <a:effectLst/>
                  </a:rPr>
                  <a:t> M, B </a:t>
                </a:r>
                <a:r>
                  <a:rPr lang="en-US" sz="4800" dirty="0" err="1">
                    <a:effectLst/>
                  </a:rPr>
                  <a:t>sao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cho</a:t>
                </a:r>
                <a:r>
                  <a:rPr lang="en-US" sz="4800" dirty="0">
                    <a:effectLst/>
                  </a:rPr>
                  <a:t> AM=3cm, AB=6cm.</a:t>
                </a:r>
              </a:p>
              <a:p>
                <a:pPr marL="342900" indent="-342900">
                  <a:buAutoNum type="alphaLcParenR"/>
                </a:pPr>
                <a:r>
                  <a:rPr lang="en-US" sz="4800" dirty="0" err="1">
                    <a:effectLst/>
                  </a:rPr>
                  <a:t>Tính</a:t>
                </a:r>
                <a:r>
                  <a:rPr lang="en-US" sz="4800" dirty="0">
                    <a:effectLst/>
                  </a:rPr>
                  <a:t> MB? So </a:t>
                </a:r>
                <a:r>
                  <a:rPr lang="en-US" sz="4800" dirty="0" err="1">
                    <a:effectLst/>
                  </a:rPr>
                  <a:t>sánh</a:t>
                </a:r>
                <a:r>
                  <a:rPr lang="en-US" sz="4800" dirty="0">
                    <a:effectLst/>
                  </a:rPr>
                  <a:t> AM </a:t>
                </a:r>
                <a:r>
                  <a:rPr lang="en-US" sz="4800" dirty="0" err="1">
                    <a:effectLst/>
                  </a:rPr>
                  <a:t>với</a:t>
                </a:r>
                <a:r>
                  <a:rPr lang="en-US" sz="4800" dirty="0">
                    <a:effectLst/>
                  </a:rPr>
                  <a:t> MB?</a:t>
                </a:r>
              </a:p>
              <a:p>
                <a:pPr marL="342900" indent="-342900">
                  <a:buAutoNum type="alphaLcParenR"/>
                </a:pP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/>
                  <a:t>Đ</a:t>
                </a:r>
                <a:r>
                  <a:rPr lang="en-US" sz="4800" dirty="0" err="1">
                    <a:effectLst/>
                  </a:rPr>
                  <a:t>iểm</a:t>
                </a:r>
                <a:r>
                  <a:rPr lang="en-US" sz="4800" dirty="0">
                    <a:effectLst/>
                  </a:rPr>
                  <a:t> M </a:t>
                </a:r>
                <a:r>
                  <a:rPr lang="en-US" sz="4800" dirty="0" err="1">
                    <a:effectLst/>
                  </a:rPr>
                  <a:t>có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là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trung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điểm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của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đoạn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thẳng</a:t>
                </a:r>
                <a:r>
                  <a:rPr lang="en-US" sz="4800" dirty="0">
                    <a:effectLst/>
                  </a:rPr>
                  <a:t> AB </a:t>
                </a:r>
                <a:r>
                  <a:rPr lang="en-US" sz="4800" dirty="0" err="1">
                    <a:effectLst/>
                  </a:rPr>
                  <a:t>không</a:t>
                </a:r>
                <a:r>
                  <a:rPr lang="en-US" sz="4800" dirty="0">
                    <a:effectLst/>
                  </a:rPr>
                  <a:t>? </a:t>
                </a:r>
                <a:r>
                  <a:rPr lang="en-US" sz="4800" dirty="0" err="1">
                    <a:effectLst/>
                  </a:rPr>
                  <a:t>Vì</a:t>
                </a:r>
                <a:r>
                  <a:rPr lang="en-US" sz="4800" dirty="0">
                    <a:effectLst/>
                  </a:rPr>
                  <a:t> </a:t>
                </a:r>
                <a:r>
                  <a:rPr lang="en-US" sz="4800" dirty="0" err="1">
                    <a:effectLst/>
                  </a:rPr>
                  <a:t>sao</a:t>
                </a:r>
                <a:r>
                  <a:rPr lang="en-US" sz="4800" dirty="0">
                    <a:effectLst/>
                  </a:rPr>
                  <a:t>?</a:t>
                </a:r>
              </a:p>
              <a:p>
                <a:pPr marL="342900" indent="-342900">
                  <a:buAutoNum type="alphaLcParenR"/>
                </a:pPr>
                <a:r>
                  <a:rPr lang="en-US" sz="4800" dirty="0"/>
                  <a:t>So </a:t>
                </a:r>
                <a:r>
                  <a:rPr lang="en-US" sz="4800" dirty="0" err="1"/>
                  <a:t>sánh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:2</m:t>
                    </m:r>
                  </m:oMath>
                </a14:m>
                <a:endParaRPr lang="en-US" sz="4800" dirty="0">
                  <a:effectLst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3" y="1403783"/>
                <a:ext cx="11963399" cy="5203517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96088"/>
            <a:ext cx="52443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bg1"/>
                </a:solidFill>
              </a:rPr>
              <a:t>Nhiệm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vụ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của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các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nhóm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162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706577" y="397276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558302" y="393649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932053" y="3966243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8" name="Picture 14" descr="But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933374"/>
            <a:ext cx="23622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4" descr="thuoc"/>
          <p:cNvPicPr>
            <a:picLocks noChangeAspect="1" noChangeArrowheads="1"/>
          </p:cNvPicPr>
          <p:nvPr/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>
            <a:off x="2262187" y="4466227"/>
            <a:ext cx="6324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2676399" y="4429961"/>
            <a:ext cx="4463989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95956"/>
              </p:ext>
            </p:extLst>
          </p:nvPr>
        </p:nvGraphicFramePr>
        <p:xfrm>
          <a:off x="4540607" y="5007811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607" y="5007811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ine 27"/>
          <p:cNvSpPr>
            <a:spLocks noChangeShapeType="1"/>
          </p:cNvSpPr>
          <p:nvPr/>
        </p:nvSpPr>
        <p:spPr bwMode="auto">
          <a:xfrm flipH="1">
            <a:off x="3544209" y="4353761"/>
            <a:ext cx="76200" cy="152400"/>
          </a:xfrm>
          <a:prstGeom prst="line">
            <a:avLst/>
          </a:prstGeom>
          <a:noFill/>
          <a:ln w="5715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flipH="1">
            <a:off x="5773645" y="4353761"/>
            <a:ext cx="83820" cy="152400"/>
          </a:xfrm>
          <a:prstGeom prst="line">
            <a:avLst/>
          </a:prstGeom>
          <a:noFill/>
          <a:ln w="5715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" name="Picture 14" descr="But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04" y="-2760842"/>
            <a:ext cx="23622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/>
          <p:cNvSpPr/>
          <p:nvPr/>
        </p:nvSpPr>
        <p:spPr>
          <a:xfrm>
            <a:off x="2606934" y="4352688"/>
            <a:ext cx="154210" cy="154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38503" y="4347693"/>
            <a:ext cx="154210" cy="154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054469" y="4353761"/>
            <a:ext cx="154210" cy="154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43321" y="540207"/>
            <a:ext cx="573374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Dùng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thước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thẳng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r>
              <a:rPr lang="en-US" sz="3200" i="1" dirty="0" err="1">
                <a:solidFill>
                  <a:srgbClr val="FFFF00"/>
                </a:solidFill>
              </a:rPr>
              <a:t>có</a:t>
            </a:r>
            <a:r>
              <a:rPr lang="en-US" sz="3200" i="1" dirty="0">
                <a:solidFill>
                  <a:srgbClr val="FFFF00"/>
                </a:solidFill>
              </a:rPr>
              <a:t> chia </a:t>
            </a:r>
            <a:r>
              <a:rPr lang="en-US" sz="3200" i="1" dirty="0" err="1">
                <a:solidFill>
                  <a:srgbClr val="FFFF00"/>
                </a:solidFill>
              </a:rPr>
              <a:t>khoảng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0133" y="1110314"/>
            <a:ext cx="965969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i="1" dirty="0" err="1">
                <a:solidFill>
                  <a:schemeClr val="bg1"/>
                </a:solidFill>
              </a:rPr>
              <a:t>Ví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dụ</a:t>
            </a:r>
            <a:r>
              <a:rPr lang="en-US" sz="3200" i="1" dirty="0">
                <a:solidFill>
                  <a:schemeClr val="bg1"/>
                </a:solidFill>
              </a:rPr>
              <a:t>: Cho AB = 6cm, </a:t>
            </a:r>
            <a:r>
              <a:rPr lang="en-US" sz="3200" i="1" dirty="0" err="1">
                <a:solidFill>
                  <a:schemeClr val="bg1"/>
                </a:solidFill>
              </a:rPr>
              <a:t>vẽ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trung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điểm</a:t>
            </a:r>
            <a:r>
              <a:rPr lang="en-US" sz="3200" i="1" dirty="0">
                <a:solidFill>
                  <a:schemeClr val="bg1"/>
                </a:solidFill>
              </a:rPr>
              <a:t> M </a:t>
            </a:r>
            <a:r>
              <a:rPr lang="en-US" sz="3200" i="1" dirty="0" err="1">
                <a:solidFill>
                  <a:schemeClr val="bg1"/>
                </a:solidFill>
              </a:rPr>
              <a:t>của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đoạn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thẳng</a:t>
            </a:r>
            <a:r>
              <a:rPr lang="en-US" sz="3200" i="1" dirty="0">
                <a:solidFill>
                  <a:schemeClr val="bg1"/>
                </a:solidFill>
              </a:rPr>
              <a:t> AB?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695045" y="4872423"/>
            <a:ext cx="2143458" cy="5508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953850" y="4870305"/>
            <a:ext cx="2177724" cy="2119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02759" y="4546081"/>
            <a:ext cx="82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3cm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75332" y="4454352"/>
            <a:ext cx="82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3cm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0133" y="1665374"/>
            <a:ext cx="118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Giải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758263" y="2338969"/>
                <a:ext cx="6391173" cy="1232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>
                    <a:solidFill>
                      <a:schemeClr val="bg1"/>
                    </a:solidFill>
                  </a:rPr>
                  <a:t>Vì M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trung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điểm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đoạn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</a:rPr>
                  <a:t>thẳng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AB</a:t>
                </a:r>
              </a:p>
              <a:p>
                <a:r>
                  <a:rPr lang="en-US" sz="3200" i="1" dirty="0" err="1">
                    <a:solidFill>
                      <a:schemeClr val="bg1"/>
                    </a:solidFill>
                  </a:rPr>
                  <a:t>Nên</a:t>
                </a:r>
                <a:r>
                  <a:rPr lang="en-US" sz="3200" i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sz="3200" i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263" y="2338969"/>
                <a:ext cx="6391173" cy="1232453"/>
              </a:xfrm>
              <a:prstGeom prst="rect">
                <a:avLst/>
              </a:prstGeom>
              <a:blipFill>
                <a:blip r:embed="rId6"/>
                <a:stretch>
                  <a:fillRect l="-3813" t="-10396" r="-2955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-34359" y="-40270"/>
            <a:ext cx="6435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2.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Vẽ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trung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điểm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của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đoạn</a:t>
            </a:r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3600" b="1" cap="none" spc="0" dirty="0" err="1">
                <a:ln/>
                <a:solidFill>
                  <a:schemeClr val="accent4"/>
                </a:solidFill>
                <a:effectLst/>
              </a:rPr>
              <a:t>thẳng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527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31575 0.6479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3" y="3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576 0.64792 L 0.04922 0.6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-0.08425 0.7715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3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 animBg="1"/>
      <p:bldP spid="18" grpId="0" animBg="1"/>
      <p:bldP spid="19" grpId="0" animBg="1"/>
      <p:bldP spid="22" grpId="0" animBg="1"/>
      <p:bldP spid="25" grpId="0" animBg="1"/>
      <p:bldP spid="26" grpId="0" animBg="1"/>
      <p:bldP spid="20" grpId="0"/>
      <p:bldP spid="23" grpId="0"/>
      <p:bldP spid="4" grpId="0"/>
      <p:bldP spid="31" grpId="0"/>
      <p:bldP spid="29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42814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759</Words>
  <PresentationFormat>Widescreen</PresentationFormat>
  <Paragraphs>75</Paragraphs>
  <Slides>17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2020-11-30T12:31:20Z</dcterms:created>
  <dcterms:modified xsi:type="dcterms:W3CDTF">2021-07-26T08:39:37Z</dcterms:modified>
</cp:coreProperties>
</file>