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66" r:id="rId6"/>
    <p:sldId id="260" r:id="rId7"/>
    <p:sldId id="271" r:id="rId8"/>
    <p:sldId id="264" r:id="rId9"/>
    <p:sldId id="281" r:id="rId10"/>
    <p:sldId id="257" r:id="rId11"/>
    <p:sldId id="274" r:id="rId12"/>
    <p:sldId id="267" r:id="rId13"/>
    <p:sldId id="282" r:id="rId14"/>
    <p:sldId id="283" r:id="rId15"/>
    <p:sldId id="263" r:id="rId16"/>
    <p:sldId id="270" r:id="rId17"/>
    <p:sldId id="279" r:id="rId18"/>
    <p:sldId id="280"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UTM Avo" panose="02040603050506020204" pitchFamily="18" charset="0"/>
      <p:regular r:id="rId26"/>
      <p:bold r:id="rId27"/>
      <p:italic r:id="rId28"/>
      <p:boldItalic r:id="rId29"/>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45" autoAdjust="0"/>
    <p:restoredTop sz="94643"/>
  </p:normalViewPr>
  <p:slideViewPr>
    <p:cSldViewPr snapToGrid="0">
      <p:cViewPr varScale="1">
        <p:scale>
          <a:sx n="68" d="100"/>
          <a:sy n="68" d="100"/>
        </p:scale>
        <p:origin x="6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1/10/2024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1/10/2024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1/10/2024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8.jpg"/><Relationship Id="rId1" Type="http://schemas.openxmlformats.org/officeDocument/2006/relationships/slideLayout" Target="../slideLayouts/slideLayout23.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hoc10.vn/doc-sach/tieng-viet-4-tap-2/1/388/38/"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2" name="Title 1">
            <a:extLst>
              <a:ext uri="{FF2B5EF4-FFF2-40B4-BE49-F238E27FC236}">
                <a16:creationId xmlns:a16="http://schemas.microsoft.com/office/drawing/2014/main" id="{E63D72D3-0655-742A-1739-650672E1426A}"/>
              </a:ext>
            </a:extLst>
          </p:cNvPr>
          <p:cNvSpPr>
            <a:spLocks noGrp="1"/>
          </p:cNvSpPr>
          <p:nvPr>
            <p:ph type="ctrTitle"/>
          </p:nvPr>
        </p:nvSpPr>
        <p:spPr>
          <a:xfrm>
            <a:off x="1524000" y="1632488"/>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dirty="0">
                <a:solidFill>
                  <a:srgbClr val="001F60"/>
                </a:solidFill>
                <a:latin typeface="UTM Avo" panose="02040603050506020204" pitchFamily="18" charset="0"/>
              </a:rPr>
              <a:t> 23</a:t>
            </a:r>
          </a:p>
        </p:txBody>
      </p:sp>
      <p:sp>
        <p:nvSpPr>
          <p:cNvPr id="16" name="Subtitle 2">
            <a:extLst>
              <a:ext uri="{FF2B5EF4-FFF2-40B4-BE49-F238E27FC236}">
                <a16:creationId xmlns:a16="http://schemas.microsoft.com/office/drawing/2014/main" id="{2B695205-2C54-FA03-4CF6-6BFEC220057E}"/>
              </a:ext>
            </a:extLst>
          </p:cNvPr>
          <p:cNvSpPr>
            <a:spLocks noGrp="1"/>
          </p:cNvSpPr>
          <p:nvPr>
            <p:ph type="subTitle" idx="1"/>
          </p:nvPr>
        </p:nvSpPr>
        <p:spPr>
          <a:xfrm>
            <a:off x="1524000" y="2874634"/>
            <a:ext cx="9144000" cy="2989730"/>
          </a:xfrm>
        </p:spPr>
        <p:txBody>
          <a:bodyPr>
            <a:normAutofit/>
          </a:bodyPr>
          <a:lstStyle/>
          <a:p>
            <a:pPr>
              <a:lnSpc>
                <a:spcPct val="150000"/>
              </a:lnSpc>
            </a:pPr>
            <a:r>
              <a:rPr lang="en-US" sz="5400" b="1" dirty="0" err="1">
                <a:solidFill>
                  <a:srgbClr val="FF0000"/>
                </a:solidFill>
                <a:latin typeface="UTM Avo" panose="02040603050506020204" pitchFamily="18" charset="0"/>
              </a:rPr>
              <a:t>Luyện</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từ</a:t>
            </a:r>
            <a:r>
              <a:rPr lang="en-US" sz="5400" b="1" dirty="0">
                <a:solidFill>
                  <a:srgbClr val="FF0000"/>
                </a:solidFill>
                <a:latin typeface="UTM Avo" panose="02040603050506020204" pitchFamily="18" charset="0"/>
              </a:rPr>
              <a:t> </a:t>
            </a:r>
            <a:r>
              <a:rPr lang="en-US" sz="5400" b="1" err="1">
                <a:solidFill>
                  <a:srgbClr val="FF0000"/>
                </a:solidFill>
                <a:latin typeface="UTM Avo" panose="02040603050506020204" pitchFamily="18" charset="0"/>
              </a:rPr>
              <a:t>và</a:t>
            </a:r>
            <a:r>
              <a:rPr lang="en-US" sz="5400" b="1">
                <a:solidFill>
                  <a:srgbClr val="FF0000"/>
                </a:solidFill>
                <a:latin typeface="UTM Avo" panose="02040603050506020204" pitchFamily="18" charset="0"/>
              </a:rPr>
              <a:t> câu:</a:t>
            </a:r>
            <a:endParaRPr lang="en-US" sz="5400" b="1" dirty="0">
              <a:solidFill>
                <a:srgbClr val="FF0000"/>
              </a:solidFill>
              <a:latin typeface="UTM Avo" panose="02040603050506020204" pitchFamily="18" charset="0"/>
            </a:endParaRPr>
          </a:p>
          <a:p>
            <a:pPr>
              <a:lnSpc>
                <a:spcPct val="150000"/>
              </a:lnSpc>
            </a:pPr>
            <a:r>
              <a:rPr lang="en-US" sz="5400" b="1" dirty="0" err="1">
                <a:solidFill>
                  <a:srgbClr val="FF0000"/>
                </a:solidFill>
                <a:latin typeface="UTM Avo" panose="02040603050506020204" pitchFamily="18" charset="0"/>
              </a:rPr>
              <a:t>Dấu</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gạch</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ngang</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Google Shape;243;p12">
            <a:extLst>
              <a:ext uri="{FF2B5EF4-FFF2-40B4-BE49-F238E27FC236}">
                <a16:creationId xmlns:a16="http://schemas.microsoft.com/office/drawing/2014/main" id="{5BBD0FEF-CF32-9B5B-A100-25B57901AAEB}"/>
              </a:ext>
            </a:extLst>
          </p:cNvPr>
          <p:cNvGraphicFramePr/>
          <p:nvPr>
            <p:extLst>
              <p:ext uri="{D42A27DB-BD31-4B8C-83A1-F6EECF244321}">
                <p14:modId xmlns:p14="http://schemas.microsoft.com/office/powerpoint/2010/main" val="4156331456"/>
              </p:ext>
            </p:extLst>
          </p:nvPr>
        </p:nvGraphicFramePr>
        <p:xfrm>
          <a:off x="107949" y="1733380"/>
          <a:ext cx="11976101" cy="5019473"/>
        </p:xfrm>
        <a:graphic>
          <a:graphicData uri="http://schemas.openxmlformats.org/drawingml/2006/table">
            <a:tbl>
              <a:tblPr>
                <a:noFill/>
              </a:tblPr>
              <a:tblGrid>
                <a:gridCol w="591243">
                  <a:extLst>
                    <a:ext uri="{9D8B030D-6E8A-4147-A177-3AD203B41FA5}">
                      <a16:colId xmlns:a16="http://schemas.microsoft.com/office/drawing/2014/main" val="20000"/>
                    </a:ext>
                  </a:extLst>
                </a:gridCol>
                <a:gridCol w="6431857">
                  <a:extLst>
                    <a:ext uri="{9D8B030D-6E8A-4147-A177-3AD203B41FA5}">
                      <a16:colId xmlns:a16="http://schemas.microsoft.com/office/drawing/2014/main" val="20001"/>
                    </a:ext>
                  </a:extLst>
                </a:gridCol>
                <a:gridCol w="4953001">
                  <a:extLst>
                    <a:ext uri="{9D8B030D-6E8A-4147-A177-3AD203B41FA5}">
                      <a16:colId xmlns:a16="http://schemas.microsoft.com/office/drawing/2014/main" val="20002"/>
                    </a:ext>
                  </a:extLst>
                </a:gridCol>
              </a:tblGrid>
              <a:tr h="6304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endParaRPr sz="2100" u="none" strike="noStrike" cap="none">
                        <a:solidFill>
                          <a:schemeClr val="bg1"/>
                        </a:solidFill>
                        <a:latin typeface="UTM Avo" panose="02040603050506020204" pitchFamily="18"/>
                        <a:ea typeface="Arial"/>
                        <a:cs typeface="Arial"/>
                        <a:sym typeface="Arial"/>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Tập hợp từ ngữ có dấu gạch ngang</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Tác dụng của dấu gạch ngang</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21134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a.</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i="1" u="none" strike="noStrike" cap="none">
                          <a:solidFill>
                            <a:schemeClr val="bg1"/>
                          </a:solidFill>
                          <a:latin typeface="UTM Avo" panose="02040603050506020204" pitchFamily="18"/>
                          <a:ea typeface="Arial"/>
                          <a:cs typeface="Arial"/>
                          <a:sym typeface="Arial"/>
                        </a:rPr>
                        <a:t>Hà Nội - Hạ Long - Huế - Thành phố Hồ Chí Minh</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u="none" strike="noStrike" cap="none">
                          <a:solidFill>
                            <a:schemeClr val="bg1"/>
                          </a:solidFill>
                          <a:latin typeface="UTM Avo" panose="02040603050506020204" pitchFamily="18"/>
                          <a:ea typeface="Arial"/>
                          <a:cs typeface="Arial"/>
                          <a:sym typeface="Arial"/>
                        </a:rPr>
                        <a:t>Dùng để nối các từ ngữ trong một liên danh (các điểm cầu trong cùng một chương trình truyền hình).</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22755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b="1" u="none" strike="noStrike" cap="none">
                          <a:solidFill>
                            <a:schemeClr val="bg1"/>
                          </a:solidFill>
                          <a:latin typeface="UTM Avo" panose="02040603050506020204" pitchFamily="18"/>
                          <a:ea typeface="Arial"/>
                          <a:cs typeface="Arial"/>
                          <a:sym typeface="Arial"/>
                        </a:rPr>
                        <a:t>b.</a:t>
                      </a:r>
                      <a:endParaRPr sz="60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Hà Nội.</a:t>
                      </a:r>
                      <a:endParaRPr sz="6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Quy Nhơn.</a:t>
                      </a:r>
                      <a:endParaRPr sz="6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Nha Trang.</a:t>
                      </a:r>
                      <a:endParaRPr sz="600" dirty="0">
                        <a:solidFill>
                          <a:schemeClr val="bg1"/>
                        </a:solidFill>
                        <a:latin typeface="UTM Avo" panose="02040603050506020204" pitchFamily="18"/>
                      </a:endParaRPr>
                    </a:p>
                    <a:p>
                      <a:pPr marL="0" marR="0" lvl="0" indent="0" algn="just" rtl="0">
                        <a:lnSpc>
                          <a:spcPct val="150000"/>
                        </a:lnSpc>
                        <a:spcBef>
                          <a:spcPts val="0"/>
                        </a:spcBef>
                        <a:spcAft>
                          <a:spcPts val="0"/>
                        </a:spcAft>
                        <a:buNone/>
                      </a:pPr>
                      <a:r>
                        <a:rPr lang="vi-VN" sz="2100" i="1" u="none" strike="noStrike" cap="none" dirty="0">
                          <a:solidFill>
                            <a:schemeClr val="bg1"/>
                          </a:solidFill>
                          <a:latin typeface="UTM Avo" panose="02040603050506020204" pitchFamily="18"/>
                          <a:ea typeface="Arial"/>
                          <a:cs typeface="Arial"/>
                          <a:sym typeface="Arial"/>
                        </a:rPr>
                        <a:t>+ Tuyến Thành phố Hồ Chí Minh – Phan Thiết.</a:t>
                      </a:r>
                      <a:endParaRPr sz="600" dirty="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2100" u="none" strike="noStrike" cap="none" dirty="0">
                          <a:solidFill>
                            <a:schemeClr val="bg1"/>
                          </a:solidFill>
                          <a:latin typeface="UTM Avo" panose="02040603050506020204" pitchFamily="18"/>
                          <a:ea typeface="Arial"/>
                          <a:cs typeface="Arial"/>
                          <a:sym typeface="Arial"/>
                        </a:rPr>
                        <a:t>Dùng để nối các từ ngữ trong một liên danh (các điểm đầu và điểm cuối của một tuyến đường).</a:t>
                      </a:r>
                      <a:endParaRPr sz="600" dirty="0">
                        <a:solidFill>
                          <a:schemeClr val="bg1"/>
                        </a:solidFill>
                        <a:latin typeface="UTM Avo" panose="02040603050506020204" pitchFamily="18"/>
                      </a:endParaRPr>
                    </a:p>
                  </a:txBody>
                  <a:tcPr marL="120000" marR="120000" marT="13233" marB="120000" anchor="ctr">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3137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oogle Shape;248;p13">
            <a:extLst>
              <a:ext uri="{FF2B5EF4-FFF2-40B4-BE49-F238E27FC236}">
                <a16:creationId xmlns:a16="http://schemas.microsoft.com/office/drawing/2014/main" id="{65576821-2598-EB42-91EB-29CB5E7C2FBE}"/>
              </a:ext>
            </a:extLst>
          </p:cNvPr>
          <p:cNvGrpSpPr/>
          <p:nvPr/>
        </p:nvGrpSpPr>
        <p:grpSpPr>
          <a:xfrm>
            <a:off x="5093868" y="4619183"/>
            <a:ext cx="5863723" cy="2109731"/>
            <a:chOff x="1712352" y="1331406"/>
            <a:chExt cx="7324838" cy="3812094"/>
          </a:xfrm>
        </p:grpSpPr>
        <p:sp>
          <p:nvSpPr>
            <p:cNvPr id="20" name="Google Shape;249;p13">
              <a:extLst>
                <a:ext uri="{FF2B5EF4-FFF2-40B4-BE49-F238E27FC236}">
                  <a16:creationId xmlns:a16="http://schemas.microsoft.com/office/drawing/2014/main" id="{BFA330A7-0BF9-EF66-B414-1AF21D518BBB}"/>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21" name="Google Shape;250;p13">
              <a:extLst>
                <a:ext uri="{FF2B5EF4-FFF2-40B4-BE49-F238E27FC236}">
                  <a16:creationId xmlns:a16="http://schemas.microsoft.com/office/drawing/2014/main" id="{2D835B63-9357-C2B2-56B7-D05DC80F780D}"/>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c) Vùng quế Trà My Trà Bồng (Quảng Nam Quảng Ngãi) là một trong bốn vùng trồng quế có diện tích lớn và lâu đời ở Việt Nam.</a:t>
              </a:r>
              <a:endParaRPr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Theo báo Quảng Ngãi</a:t>
              </a:r>
              <a:endParaRPr kern="0" dirty="0">
                <a:solidFill>
                  <a:srgbClr val="000000"/>
                </a:solidFill>
                <a:latin typeface="UTM Avo" panose="02040603050506020204" pitchFamily="18"/>
                <a:cs typeface="Arial"/>
                <a:sym typeface="Arial"/>
              </a:endParaRPr>
            </a:p>
          </p:txBody>
        </p:sp>
      </p:grpSp>
      <p:grpSp>
        <p:nvGrpSpPr>
          <p:cNvPr id="22" name="Google Shape;251;p13">
            <a:extLst>
              <a:ext uri="{FF2B5EF4-FFF2-40B4-BE49-F238E27FC236}">
                <a16:creationId xmlns:a16="http://schemas.microsoft.com/office/drawing/2014/main" id="{83E3798B-6692-0D11-5402-C006E6E87C56}"/>
              </a:ext>
            </a:extLst>
          </p:cNvPr>
          <p:cNvGrpSpPr/>
          <p:nvPr/>
        </p:nvGrpSpPr>
        <p:grpSpPr>
          <a:xfrm>
            <a:off x="522984" y="2838203"/>
            <a:ext cx="4172407" cy="3825665"/>
            <a:chOff x="1712352" y="1331406"/>
            <a:chExt cx="7324838" cy="3812094"/>
          </a:xfrm>
        </p:grpSpPr>
        <p:sp>
          <p:nvSpPr>
            <p:cNvPr id="23" name="Google Shape;252;p13">
              <a:extLst>
                <a:ext uri="{FF2B5EF4-FFF2-40B4-BE49-F238E27FC236}">
                  <a16:creationId xmlns:a16="http://schemas.microsoft.com/office/drawing/2014/main" id="{59ACE8D4-91A8-1C9F-8A04-00BB1F29ECAE}"/>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24" name="Google Shape;253;p13">
              <a:extLst>
                <a:ext uri="{FF2B5EF4-FFF2-40B4-BE49-F238E27FC236}">
                  <a16:creationId xmlns:a16="http://schemas.microsoft.com/office/drawing/2014/main" id="{C888960E-490B-9D81-4239-7869985D9AB5}"/>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a) Ngày 24-10-2018, Bộ Tư lệnh Bộ đội Biên phòng đã tổ chức họp báo thông tin về Chương trình Giao lưu hữu nghị biên giới Việt Nam Lào Cam-pu-chia lần thứ nhất, năm 2018.</a:t>
              </a:r>
              <a:endParaRPr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Theo báo </a:t>
              </a:r>
              <a:r>
                <a:rPr lang="vi-VN" i="1" kern="0" dirty="0">
                  <a:solidFill>
                    <a:srgbClr val="000000"/>
                  </a:solidFill>
                  <a:latin typeface="UTM Avo" panose="02040603050506020204" pitchFamily="18"/>
                  <a:cs typeface="Arial"/>
                  <a:sym typeface="Arial"/>
                </a:rPr>
                <a:t>daidoanket.vn</a:t>
              </a:r>
              <a:endParaRPr i="1" kern="0" dirty="0">
                <a:solidFill>
                  <a:srgbClr val="000000"/>
                </a:solidFill>
                <a:latin typeface="UTM Avo" panose="02040603050506020204" pitchFamily="18"/>
                <a:cs typeface="Arial"/>
                <a:sym typeface="Arial"/>
              </a:endParaRPr>
            </a:p>
          </p:txBody>
        </p:sp>
      </p:grpSp>
      <p:sp>
        <p:nvSpPr>
          <p:cNvPr id="25" name="Google Shape;254;p13">
            <a:extLst>
              <a:ext uri="{FF2B5EF4-FFF2-40B4-BE49-F238E27FC236}">
                <a16:creationId xmlns:a16="http://schemas.microsoft.com/office/drawing/2014/main" id="{964BDF5A-3422-6B8E-3D18-71239F91B365}"/>
              </a:ext>
            </a:extLst>
          </p:cNvPr>
          <p:cNvSpPr txBox="1"/>
          <p:nvPr/>
        </p:nvSpPr>
        <p:spPr>
          <a:xfrm>
            <a:off x="1100800" y="1521161"/>
            <a:ext cx="9990400" cy="1107996"/>
          </a:xfrm>
          <a:prstGeom prst="rect">
            <a:avLst/>
          </a:prstGeom>
          <a:noFill/>
          <a:ln>
            <a:noFill/>
          </a:ln>
        </p:spPr>
        <p:txBody>
          <a:bodyPr spcFirstLastPara="1" wrap="square" lIns="0" tIns="0" rIns="0" bIns="0" anchor="t" anchorCtr="0">
            <a:spAutoFit/>
          </a:bodyPr>
          <a:lstStyle/>
          <a:p>
            <a:pPr algn="just">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2. Tìm vị trí cần bổ sung dấu gạch ngang; nêu tác dụng của mỗi dấu gạch ngang.</a:t>
            </a:r>
            <a:endParaRPr sz="2400" kern="0" dirty="0">
              <a:solidFill>
                <a:srgbClr val="000000"/>
              </a:solidFill>
              <a:latin typeface="UTM Avo" panose="02040603050506020204" pitchFamily="18"/>
              <a:cs typeface="Arial"/>
              <a:sym typeface="Arial"/>
            </a:endParaRPr>
          </a:p>
        </p:txBody>
      </p:sp>
      <p:grpSp>
        <p:nvGrpSpPr>
          <p:cNvPr id="26" name="Google Shape;259;p13">
            <a:extLst>
              <a:ext uri="{FF2B5EF4-FFF2-40B4-BE49-F238E27FC236}">
                <a16:creationId xmlns:a16="http://schemas.microsoft.com/office/drawing/2014/main" id="{578C800B-93EE-A755-5F3A-06062F7C7689}"/>
              </a:ext>
            </a:extLst>
          </p:cNvPr>
          <p:cNvGrpSpPr/>
          <p:nvPr/>
        </p:nvGrpSpPr>
        <p:grpSpPr>
          <a:xfrm>
            <a:off x="5093868" y="2383127"/>
            <a:ext cx="6727853" cy="2091745"/>
            <a:chOff x="1712352" y="1331406"/>
            <a:chExt cx="7324838" cy="3812094"/>
          </a:xfrm>
        </p:grpSpPr>
        <p:sp>
          <p:nvSpPr>
            <p:cNvPr id="27" name="Google Shape;260;p13">
              <a:extLst>
                <a:ext uri="{FF2B5EF4-FFF2-40B4-BE49-F238E27FC236}">
                  <a16:creationId xmlns:a16="http://schemas.microsoft.com/office/drawing/2014/main" id="{46A98BBE-8EFF-C034-EF73-06EF59787022}"/>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28" name="Google Shape;261;p13">
              <a:extLst>
                <a:ext uri="{FF2B5EF4-FFF2-40B4-BE49-F238E27FC236}">
                  <a16:creationId xmlns:a16="http://schemas.microsoft.com/office/drawing/2014/main" id="{A8879A9E-C608-35AC-8ECD-211573EBCC2A}"/>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b) Trong kho tàng truyện cổ các dân tộc thiểu số miền núi Quảng Ngãi có không ít những câu chuyện về tình ruột thịt anh em Kinh Thượng.</a:t>
              </a:r>
              <a:endParaRPr kern="0" dirty="0">
                <a:solidFill>
                  <a:srgbClr val="000000"/>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rgbClr val="000000"/>
                  </a:solidFill>
                  <a:latin typeface="UTM Avo" panose="02040603050506020204" pitchFamily="18"/>
                  <a:cs typeface="Arial"/>
                  <a:sym typeface="Arial"/>
                </a:rPr>
                <a:t>Theo sách Các dân tộc thiểu số Việt Nam thế kỉ XX</a:t>
              </a:r>
              <a:endParaRPr kern="0" dirty="0">
                <a:solidFill>
                  <a:srgbClr val="000000"/>
                </a:solidFill>
                <a:latin typeface="UTM Avo" panose="02040603050506020204" pitchFamily="18"/>
                <a:cs typeface="Arial"/>
                <a:sym typeface="Arial"/>
              </a:endParaRPr>
            </a:p>
          </p:txBody>
        </p:sp>
      </p:grpSp>
    </p:spTree>
    <p:extLst>
      <p:ext uri="{BB962C8B-B14F-4D97-AF65-F5344CB8AC3E}">
        <p14:creationId xmlns:p14="http://schemas.microsoft.com/office/powerpoint/2010/main" val="23361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oogle Shape;266;p14">
            <a:extLst>
              <a:ext uri="{FF2B5EF4-FFF2-40B4-BE49-F238E27FC236}">
                <a16:creationId xmlns:a16="http://schemas.microsoft.com/office/drawing/2014/main" id="{010D04E0-4583-BBD3-099E-01891859E704}"/>
              </a:ext>
            </a:extLst>
          </p:cNvPr>
          <p:cNvGrpSpPr/>
          <p:nvPr/>
        </p:nvGrpSpPr>
        <p:grpSpPr>
          <a:xfrm>
            <a:off x="6722024" y="4351878"/>
            <a:ext cx="4949922" cy="2249509"/>
            <a:chOff x="1712352" y="1331406"/>
            <a:chExt cx="7324838" cy="3812094"/>
          </a:xfrm>
        </p:grpSpPr>
        <p:sp>
          <p:nvSpPr>
            <p:cNvPr id="13" name="Google Shape;267;p14">
              <a:extLst>
                <a:ext uri="{FF2B5EF4-FFF2-40B4-BE49-F238E27FC236}">
                  <a16:creationId xmlns:a16="http://schemas.microsoft.com/office/drawing/2014/main" id="{1BC0A3AD-37B5-7075-E601-4A5AD72003B0}"/>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lnSpc>
                  <a:spcPct val="150000"/>
                </a:lnSpc>
                <a:buClr>
                  <a:srgbClr val="000000"/>
                </a:buClr>
                <a:buFont typeface="Arial"/>
                <a:buNone/>
              </a:pPr>
              <a:endParaRPr kern="0">
                <a:solidFill>
                  <a:srgbClr val="000000"/>
                </a:solidFill>
                <a:latin typeface="UTM Avo" panose="02040603050506020204" pitchFamily="18"/>
                <a:cs typeface="Arial"/>
                <a:sym typeface="Arial"/>
              </a:endParaRPr>
            </a:p>
          </p:txBody>
        </p:sp>
        <p:sp>
          <p:nvSpPr>
            <p:cNvPr id="14" name="Google Shape;268;p14">
              <a:extLst>
                <a:ext uri="{FF2B5EF4-FFF2-40B4-BE49-F238E27FC236}">
                  <a16:creationId xmlns:a16="http://schemas.microsoft.com/office/drawing/2014/main" id="{D68F083A-58D3-AA29-0A50-B04CF81B57E2}"/>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a:solidFill>
                    <a:srgbClr val="000000"/>
                  </a:solidFill>
                  <a:latin typeface="UTM Avo" panose="02040603050506020204" pitchFamily="18"/>
                  <a:cs typeface="Arial"/>
                  <a:sym typeface="Arial"/>
                </a:rPr>
                <a:t>c) Vùng quế Trà My</a:t>
              </a:r>
              <a:r>
                <a:rPr lang="vi-VN" b="1" kern="0">
                  <a:solidFill>
                    <a:srgbClr val="FF0000"/>
                  </a:solidFill>
                  <a:latin typeface="UTM Avo" panose="02040603050506020204" pitchFamily="18"/>
                  <a:cs typeface="Arial"/>
                  <a:sym typeface="Arial"/>
                </a:rPr>
                <a:t> – </a:t>
              </a:r>
              <a:r>
                <a:rPr lang="vi-VN" kern="0">
                  <a:solidFill>
                    <a:srgbClr val="000000"/>
                  </a:solidFill>
                  <a:latin typeface="UTM Avo" panose="02040603050506020204" pitchFamily="18"/>
                  <a:cs typeface="Arial"/>
                  <a:sym typeface="Arial"/>
                </a:rPr>
                <a:t>Trà Bồng (Quảng Nam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Quảng Ngãi) là một trong bốn vùng trồng quế có diện tích lớn và lâu đời ở Việt Nam.</a:t>
              </a:r>
              <a:endParaRPr kern="0">
                <a:solidFill>
                  <a:srgbClr val="000000"/>
                </a:solidFill>
                <a:latin typeface="UTM Avo" panose="02040603050506020204" pitchFamily="18"/>
                <a:cs typeface="Arial"/>
                <a:sym typeface="Arial"/>
              </a:endParaRPr>
            </a:p>
          </p:txBody>
        </p:sp>
      </p:grpSp>
      <p:grpSp>
        <p:nvGrpSpPr>
          <p:cNvPr id="15" name="Google Shape;269;p14">
            <a:extLst>
              <a:ext uri="{FF2B5EF4-FFF2-40B4-BE49-F238E27FC236}">
                <a16:creationId xmlns:a16="http://schemas.microsoft.com/office/drawing/2014/main" id="{F75C6703-75C3-1A83-1E48-2551027ABA77}"/>
              </a:ext>
            </a:extLst>
          </p:cNvPr>
          <p:cNvGrpSpPr/>
          <p:nvPr/>
        </p:nvGrpSpPr>
        <p:grpSpPr>
          <a:xfrm>
            <a:off x="449702" y="2356068"/>
            <a:ext cx="5800128" cy="4245319"/>
            <a:chOff x="1712352" y="1331406"/>
            <a:chExt cx="7324838" cy="3812094"/>
          </a:xfrm>
        </p:grpSpPr>
        <p:sp>
          <p:nvSpPr>
            <p:cNvPr id="16" name="Google Shape;270;p14">
              <a:extLst>
                <a:ext uri="{FF2B5EF4-FFF2-40B4-BE49-F238E27FC236}">
                  <a16:creationId xmlns:a16="http://schemas.microsoft.com/office/drawing/2014/main" id="{ED9A519F-FFCF-44CE-0741-799EED4EAF92}"/>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lnSpc>
                  <a:spcPct val="150000"/>
                </a:lnSpc>
                <a:buClr>
                  <a:srgbClr val="000000"/>
                </a:buClr>
                <a:buFont typeface="Arial"/>
                <a:buNone/>
              </a:pPr>
              <a:endParaRPr kern="0">
                <a:solidFill>
                  <a:srgbClr val="000000"/>
                </a:solidFill>
                <a:latin typeface="UTM Avo" panose="02040603050506020204" pitchFamily="18"/>
                <a:cs typeface="Arial"/>
                <a:sym typeface="Arial"/>
              </a:endParaRPr>
            </a:p>
          </p:txBody>
        </p:sp>
        <p:sp>
          <p:nvSpPr>
            <p:cNvPr id="17" name="Google Shape;271;p14">
              <a:extLst>
                <a:ext uri="{FF2B5EF4-FFF2-40B4-BE49-F238E27FC236}">
                  <a16:creationId xmlns:a16="http://schemas.microsoft.com/office/drawing/2014/main" id="{3BCFEC6B-2B03-8D7E-C00F-7E641B8E46B8}"/>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a:solidFill>
                    <a:srgbClr val="000000"/>
                  </a:solidFill>
                  <a:latin typeface="UTM Avo" panose="02040603050506020204" pitchFamily="18"/>
                  <a:cs typeface="Arial"/>
                  <a:sym typeface="Arial"/>
                </a:rPr>
                <a:t>a) Ngày 24-10-2018, Bộ Tư lệnh Bộ đội Biên phòng đã tổ chức họp báo thông tin về Chương trình Giao lưu hữu nghị biên giới Việt Nam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Lào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Cam-pu-chia lần thứ nhất, năm 2018. </a:t>
              </a:r>
              <a:r>
                <a:rPr lang="vi-VN" i="1" kern="0">
                  <a:solidFill>
                    <a:srgbClr val="000000"/>
                  </a:solidFill>
                  <a:latin typeface="UTM Avo" panose="02040603050506020204" pitchFamily="18"/>
                  <a:cs typeface="Arial"/>
                  <a:sym typeface="Arial"/>
                </a:rPr>
                <a:t>(Dấu - trong từ Cam-pu-chia dùng để nối các tiếng trong một tên riêng nước ngoài phiên âm sang tiếng Việt, giữa dấu đó và các tiếng không có khoảng cách. Dấu đó được gọi là dấu gạch nối</a:t>
              </a:r>
              <a:r>
                <a:rPr lang="en-US" i="1" kern="0">
                  <a:solidFill>
                    <a:srgbClr val="000000"/>
                  </a:solidFill>
                  <a:latin typeface="UTM Avo" panose="02040603050506020204" pitchFamily="18"/>
                  <a:cs typeface="Arial"/>
                  <a:sym typeface="Arial"/>
                </a:rPr>
                <a:t>.</a:t>
              </a:r>
              <a:r>
                <a:rPr lang="vi-VN" i="1" kern="0">
                  <a:solidFill>
                    <a:srgbClr val="000000"/>
                  </a:solidFill>
                  <a:latin typeface="UTM Avo" panose="02040603050506020204" pitchFamily="18"/>
                  <a:cs typeface="Arial"/>
                  <a:sym typeface="Arial"/>
                </a:rPr>
                <a:t>)</a:t>
              </a:r>
              <a:endParaRPr i="1" kern="0">
                <a:solidFill>
                  <a:srgbClr val="000000"/>
                </a:solidFill>
                <a:latin typeface="UTM Avo" panose="02040603050506020204" pitchFamily="18"/>
                <a:cs typeface="Arial"/>
                <a:sym typeface="Arial"/>
              </a:endParaRPr>
            </a:p>
          </p:txBody>
        </p:sp>
      </p:grpSp>
      <p:sp>
        <p:nvSpPr>
          <p:cNvPr id="18" name="Google Shape;272;p14">
            <a:extLst>
              <a:ext uri="{FF2B5EF4-FFF2-40B4-BE49-F238E27FC236}">
                <a16:creationId xmlns:a16="http://schemas.microsoft.com/office/drawing/2014/main" id="{72B64ACC-E7EB-D008-DBCD-08DF6DD12FFD}"/>
              </a:ext>
            </a:extLst>
          </p:cNvPr>
          <p:cNvSpPr txBox="1"/>
          <p:nvPr/>
        </p:nvSpPr>
        <p:spPr>
          <a:xfrm>
            <a:off x="2203839" y="1709581"/>
            <a:ext cx="2160205"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rgbClr val="000000"/>
                </a:solidFill>
                <a:latin typeface="UTM Avo" panose="02040603050506020204" pitchFamily="18"/>
                <a:cs typeface="Arial"/>
                <a:sym typeface="Arial"/>
              </a:rPr>
              <a:t>Đáp án</a:t>
            </a:r>
            <a:endParaRPr sz="3200" kern="0" dirty="0">
              <a:solidFill>
                <a:srgbClr val="000000"/>
              </a:solidFill>
              <a:latin typeface="UTM Avo" panose="02040603050506020204" pitchFamily="18"/>
              <a:cs typeface="Arial"/>
              <a:sym typeface="Arial"/>
            </a:endParaRPr>
          </a:p>
        </p:txBody>
      </p:sp>
      <p:grpSp>
        <p:nvGrpSpPr>
          <p:cNvPr id="29" name="Google Shape;277;p14">
            <a:extLst>
              <a:ext uri="{FF2B5EF4-FFF2-40B4-BE49-F238E27FC236}">
                <a16:creationId xmlns:a16="http://schemas.microsoft.com/office/drawing/2014/main" id="{911A7543-12B6-949F-AB96-4FBA55A58819}"/>
              </a:ext>
            </a:extLst>
          </p:cNvPr>
          <p:cNvGrpSpPr/>
          <p:nvPr/>
        </p:nvGrpSpPr>
        <p:grpSpPr>
          <a:xfrm>
            <a:off x="6724850" y="1891831"/>
            <a:ext cx="5056619" cy="2074907"/>
            <a:chOff x="1712352" y="1331406"/>
            <a:chExt cx="7324838" cy="3812094"/>
          </a:xfrm>
        </p:grpSpPr>
        <p:sp>
          <p:nvSpPr>
            <p:cNvPr id="30" name="Google Shape;278;p14">
              <a:extLst>
                <a:ext uri="{FF2B5EF4-FFF2-40B4-BE49-F238E27FC236}">
                  <a16:creationId xmlns:a16="http://schemas.microsoft.com/office/drawing/2014/main" id="{CABA0913-7F0E-442E-2606-605179995988}"/>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lnSpc>
                  <a:spcPct val="150000"/>
                </a:lnSpc>
                <a:buClr>
                  <a:srgbClr val="000000"/>
                </a:buClr>
                <a:buFont typeface="Arial"/>
                <a:buNone/>
              </a:pPr>
              <a:endParaRPr kern="0">
                <a:solidFill>
                  <a:srgbClr val="000000"/>
                </a:solidFill>
                <a:latin typeface="UTM Avo" panose="02040603050506020204" pitchFamily="18"/>
                <a:cs typeface="Arial"/>
                <a:sym typeface="Arial"/>
              </a:endParaRPr>
            </a:p>
          </p:txBody>
        </p:sp>
        <p:sp>
          <p:nvSpPr>
            <p:cNvPr id="31" name="Google Shape;279;p14">
              <a:extLst>
                <a:ext uri="{FF2B5EF4-FFF2-40B4-BE49-F238E27FC236}">
                  <a16:creationId xmlns:a16="http://schemas.microsoft.com/office/drawing/2014/main" id="{2BCA29E1-C935-A604-5888-F886FEEFDD27}"/>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a:solidFill>
                    <a:srgbClr val="000000"/>
                  </a:solidFill>
                  <a:latin typeface="UTM Avo" panose="02040603050506020204" pitchFamily="18"/>
                  <a:cs typeface="Arial"/>
                  <a:sym typeface="Arial"/>
                </a:rPr>
                <a:t>b) Trong kho tàng truyện cổ các dân tộc thiểu số miền núi Quảng Ngãi có không ít những câu chuyện về tình ruột thịt anh em Kinh </a:t>
              </a:r>
              <a:r>
                <a:rPr lang="vi-VN" b="1" kern="0">
                  <a:solidFill>
                    <a:srgbClr val="FF0000"/>
                  </a:solidFill>
                  <a:latin typeface="UTM Avo" panose="02040603050506020204" pitchFamily="18"/>
                  <a:cs typeface="Arial"/>
                  <a:sym typeface="Arial"/>
                </a:rPr>
                <a:t>–</a:t>
              </a:r>
              <a:r>
                <a:rPr lang="vi-VN" kern="0">
                  <a:solidFill>
                    <a:srgbClr val="000000"/>
                  </a:solidFill>
                  <a:latin typeface="UTM Avo" panose="02040603050506020204" pitchFamily="18"/>
                  <a:cs typeface="Arial"/>
                  <a:sym typeface="Arial"/>
                </a:rPr>
                <a:t> Thượng.</a:t>
              </a:r>
              <a:endParaRPr kern="0">
                <a:solidFill>
                  <a:srgbClr val="000000"/>
                </a:solidFill>
                <a:latin typeface="UTM Avo" panose="02040603050506020204" pitchFamily="18"/>
                <a:cs typeface="Arial"/>
                <a:sym typeface="Arial"/>
              </a:endParaRPr>
            </a:p>
          </p:txBody>
        </p:sp>
      </p:grpSp>
    </p:spTree>
    <p:extLst>
      <p:ext uri="{BB962C8B-B14F-4D97-AF65-F5344CB8AC3E}">
        <p14:creationId xmlns:p14="http://schemas.microsoft.com/office/powerpoint/2010/main" val="15458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286;p15">
            <a:extLst>
              <a:ext uri="{FF2B5EF4-FFF2-40B4-BE49-F238E27FC236}">
                <a16:creationId xmlns:a16="http://schemas.microsoft.com/office/drawing/2014/main" id="{3976CF76-7825-E005-208A-A6D51BBBD97A}"/>
              </a:ext>
            </a:extLst>
          </p:cNvPr>
          <p:cNvSpPr/>
          <p:nvPr/>
        </p:nvSpPr>
        <p:spPr>
          <a:xfrm rot="5400000">
            <a:off x="3127625" y="1809341"/>
            <a:ext cx="3772809" cy="4953990"/>
          </a:xfrm>
          <a:custGeom>
            <a:avLst/>
            <a:gdLst/>
            <a:ahLst/>
            <a:cxnLst/>
            <a:rect l="l" t="t" r="r" b="b"/>
            <a:pathLst>
              <a:path w="3086424" h="4052713" extrusionOk="0">
                <a:moveTo>
                  <a:pt x="3085975" y="3375713"/>
                </a:moveTo>
                <a:cubicBezTo>
                  <a:pt x="3085528" y="3593874"/>
                  <a:pt x="3072989" y="3715967"/>
                  <a:pt x="3072989" y="3715967"/>
                </a:cubicBezTo>
                <a:cubicBezTo>
                  <a:pt x="3072720" y="3825412"/>
                  <a:pt x="3084705" y="3928005"/>
                  <a:pt x="2722002" y="3920193"/>
                </a:cubicBezTo>
                <a:cubicBezTo>
                  <a:pt x="2722002" y="3920193"/>
                  <a:pt x="2181957" y="3901601"/>
                  <a:pt x="1800905" y="3907128"/>
                </a:cubicBezTo>
                <a:cubicBezTo>
                  <a:pt x="1758971" y="3907736"/>
                  <a:pt x="1711137" y="3908371"/>
                  <a:pt x="1659185" y="3909020"/>
                </a:cubicBezTo>
                <a:cubicBezTo>
                  <a:pt x="1633611" y="3944968"/>
                  <a:pt x="1603561" y="3986217"/>
                  <a:pt x="1595244" y="3993522"/>
                </a:cubicBezTo>
                <a:cubicBezTo>
                  <a:pt x="1589217" y="3998817"/>
                  <a:pt x="1578738" y="4012621"/>
                  <a:pt x="1568277" y="4027371"/>
                </a:cubicBezTo>
                <a:cubicBezTo>
                  <a:pt x="1551308" y="4051294"/>
                  <a:pt x="1516305" y="4052713"/>
                  <a:pt x="1497318" y="4030359"/>
                </a:cubicBezTo>
                <a:cubicBezTo>
                  <a:pt x="1478257" y="4007918"/>
                  <a:pt x="1457170" y="3981619"/>
                  <a:pt x="1446450" y="3963345"/>
                </a:cubicBezTo>
                <a:cubicBezTo>
                  <a:pt x="1436312" y="3946065"/>
                  <a:pt x="1427269" y="3928137"/>
                  <a:pt x="1419656" y="3911817"/>
                </a:cubicBezTo>
                <a:cubicBezTo>
                  <a:pt x="976795" y="3916705"/>
                  <a:pt x="433245" y="3921487"/>
                  <a:pt x="433245" y="3921487"/>
                </a:cubicBezTo>
                <a:cubicBezTo>
                  <a:pt x="187246" y="3920883"/>
                  <a:pt x="3350" y="3834462"/>
                  <a:pt x="9970" y="3662193"/>
                </a:cubicBezTo>
                <a:cubicBezTo>
                  <a:pt x="9970" y="3662193"/>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375713"/>
                </a:cubicBezTo>
                <a:close/>
              </a:path>
            </a:pathLst>
          </a:custGeom>
          <a:solidFill>
            <a:srgbClr val="FDE5A4"/>
          </a:solidFill>
          <a:ln>
            <a:noFill/>
          </a:ln>
        </p:spPr>
        <p:txBody>
          <a:bodyPr spcFirstLastPara="1" wrap="square" lIns="60950" tIns="60950" rIns="60950" bIns="60950" anchor="ctr" anchorCtr="0">
            <a:noAutofit/>
          </a:bodyPr>
          <a:lstStyle/>
          <a:p>
            <a:pPr>
              <a:buClr>
                <a:srgbClr val="000000"/>
              </a:buClr>
              <a:buFont typeface="Arial"/>
              <a:buNone/>
            </a:pPr>
            <a:endParaRPr sz="622" kern="0">
              <a:solidFill>
                <a:schemeClr val="bg1"/>
              </a:solidFill>
              <a:latin typeface="Arial"/>
              <a:cs typeface="Arial"/>
              <a:sym typeface="Arial"/>
            </a:endParaRPr>
          </a:p>
        </p:txBody>
      </p:sp>
      <p:sp>
        <p:nvSpPr>
          <p:cNvPr id="6" name="Google Shape;287;p15">
            <a:extLst>
              <a:ext uri="{FF2B5EF4-FFF2-40B4-BE49-F238E27FC236}">
                <a16:creationId xmlns:a16="http://schemas.microsoft.com/office/drawing/2014/main" id="{7DE3D380-17EB-3045-A621-5A704E61E505}"/>
              </a:ext>
            </a:extLst>
          </p:cNvPr>
          <p:cNvSpPr/>
          <p:nvPr/>
        </p:nvSpPr>
        <p:spPr>
          <a:xfrm>
            <a:off x="7895925" y="2460767"/>
            <a:ext cx="3614869" cy="353508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rotWithShape="1">
            <a:blip r:embed="rId3">
              <a:alphaModFix/>
            </a:blip>
            <a:stretch>
              <a:fillRect t="-24731" r="-82608"/>
            </a:stretch>
          </a:blipFill>
          <a:ln>
            <a:noFill/>
          </a:ln>
        </p:spPr>
        <p:txBody>
          <a:bodyPr spcFirstLastPara="1" wrap="square" lIns="60950" tIns="60950" rIns="60950" bIns="60950" anchor="ctr" anchorCtr="0">
            <a:noAutofit/>
          </a:bodyPr>
          <a:lstStyle/>
          <a:p>
            <a:pPr>
              <a:buClr>
                <a:srgbClr val="000000"/>
              </a:buClr>
              <a:buFont typeface="Arial"/>
              <a:buNone/>
            </a:pPr>
            <a:endParaRPr sz="622" kern="0">
              <a:solidFill>
                <a:schemeClr val="bg1"/>
              </a:solidFill>
              <a:latin typeface="Arial"/>
              <a:cs typeface="Arial"/>
              <a:sym typeface="Arial"/>
            </a:endParaRPr>
          </a:p>
        </p:txBody>
      </p:sp>
      <p:sp>
        <p:nvSpPr>
          <p:cNvPr id="7" name="Google Shape;288;p15">
            <a:extLst>
              <a:ext uri="{FF2B5EF4-FFF2-40B4-BE49-F238E27FC236}">
                <a16:creationId xmlns:a16="http://schemas.microsoft.com/office/drawing/2014/main" id="{2773BD5E-5D0B-2045-F3AC-075FD0721905}"/>
              </a:ext>
            </a:extLst>
          </p:cNvPr>
          <p:cNvSpPr/>
          <p:nvPr/>
        </p:nvSpPr>
        <p:spPr>
          <a:xfrm>
            <a:off x="476521" y="2143134"/>
            <a:ext cx="2323143" cy="4714866"/>
          </a:xfrm>
          <a:custGeom>
            <a:avLst/>
            <a:gdLst/>
            <a:ahLst/>
            <a:cxnLst/>
            <a:rect l="l" t="t" r="r" b="b"/>
            <a:pathLst>
              <a:path w="4075921" h="8272165" extrusionOk="0">
                <a:moveTo>
                  <a:pt x="0" y="0"/>
                </a:moveTo>
                <a:lnTo>
                  <a:pt x="4075921" y="0"/>
                </a:lnTo>
                <a:lnTo>
                  <a:pt x="4075921" y="8272164"/>
                </a:lnTo>
                <a:lnTo>
                  <a:pt x="0" y="8272164"/>
                </a:lnTo>
                <a:lnTo>
                  <a:pt x="0" y="0"/>
                </a:lnTo>
                <a:close/>
              </a:path>
            </a:pathLst>
          </a:custGeom>
          <a:blipFill rotWithShape="1">
            <a:blip r:embed="rId4">
              <a:alphaModFix/>
            </a:blip>
            <a:stretch>
              <a:fillRect/>
            </a:stretch>
          </a:blipFill>
          <a:ln>
            <a:noFill/>
          </a:ln>
        </p:spPr>
        <p:txBody>
          <a:bodyPr/>
          <a:lstStyle/>
          <a:p>
            <a:endParaRPr lang="en-US"/>
          </a:p>
        </p:txBody>
      </p:sp>
      <p:sp>
        <p:nvSpPr>
          <p:cNvPr id="9" name="Google Shape;295;p15">
            <a:extLst>
              <a:ext uri="{FF2B5EF4-FFF2-40B4-BE49-F238E27FC236}">
                <a16:creationId xmlns:a16="http://schemas.microsoft.com/office/drawing/2014/main" id="{5BC08D89-4680-23A7-2014-2F109CCC0FF7}"/>
              </a:ext>
            </a:extLst>
          </p:cNvPr>
          <p:cNvSpPr txBox="1"/>
          <p:nvPr/>
        </p:nvSpPr>
        <p:spPr>
          <a:xfrm>
            <a:off x="3204564" y="2958780"/>
            <a:ext cx="4005127" cy="2769989"/>
          </a:xfrm>
          <a:prstGeom prst="rect">
            <a:avLst/>
          </a:prstGeom>
          <a:noFill/>
          <a:ln>
            <a:noFill/>
          </a:ln>
        </p:spPr>
        <p:txBody>
          <a:bodyPr spcFirstLastPara="1" wrap="square" lIns="0" tIns="0" rIns="0" bIns="0" anchor="t" anchorCtr="0">
            <a:spAutoFit/>
          </a:bodyPr>
          <a:lstStyle/>
          <a:p>
            <a:pPr marL="381019" indent="-381019"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Ôn lại kiến thức đã học về dấu gạch ngang</a:t>
            </a:r>
            <a:endParaRPr sz="2400" kern="0" dirty="0">
              <a:solidFill>
                <a:srgbClr val="000000"/>
              </a:solidFill>
              <a:latin typeface="UTM Avo" panose="02040603050506020204" pitchFamily="18"/>
              <a:cs typeface="Arial"/>
              <a:sym typeface="Arial"/>
            </a:endParaRPr>
          </a:p>
          <a:p>
            <a:pPr marL="381019" indent="-381019" algn="just">
              <a:lnSpc>
                <a:spcPct val="150000"/>
              </a:lnSpc>
              <a:buClr>
                <a:srgbClr val="000000"/>
              </a:buClr>
              <a:buSzPts val="3600"/>
              <a:buFont typeface="Arial"/>
              <a:buChar char="•"/>
            </a:pPr>
            <a:r>
              <a:rPr lang="vi-VN" sz="2400" kern="0" dirty="0">
                <a:solidFill>
                  <a:srgbClr val="000000"/>
                </a:solidFill>
                <a:latin typeface="UTM Avo" panose="02040603050506020204" pitchFamily="18"/>
                <a:cs typeface="Arial"/>
                <a:sym typeface="Arial"/>
              </a:rPr>
              <a:t>Chuẩn bị</a:t>
            </a:r>
            <a:endParaRPr sz="2400" kern="0" dirty="0">
              <a:solidFill>
                <a:srgbClr val="000000"/>
              </a:solidFill>
              <a:latin typeface="UTM Avo" panose="02040603050506020204" pitchFamily="18"/>
              <a:cs typeface="Arial"/>
              <a:sym typeface="Arial"/>
            </a:endParaRPr>
          </a:p>
          <a:p>
            <a:pPr marL="304815" algn="just">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Bài viết 2:</a:t>
            </a:r>
            <a:r>
              <a:rPr lang="vi-VN" sz="2400" b="1" i="1" kern="0" dirty="0">
                <a:solidFill>
                  <a:srgbClr val="000000"/>
                </a:solidFill>
                <a:latin typeface="UTM Avo" panose="02040603050506020204" pitchFamily="18"/>
                <a:cs typeface="Arial"/>
                <a:sym typeface="Arial"/>
              </a:rPr>
              <a:t> </a:t>
            </a:r>
            <a:r>
              <a:rPr lang="vi-VN" sz="2400" b="1" kern="0" dirty="0">
                <a:solidFill>
                  <a:srgbClr val="000000"/>
                </a:solidFill>
                <a:latin typeface="UTM Avo" panose="02040603050506020204" pitchFamily="18"/>
                <a:cs typeface="Arial"/>
                <a:sym typeface="Arial"/>
              </a:rPr>
              <a:t>Luyện tập tả con vật (Mở bài)</a:t>
            </a:r>
            <a:endParaRPr sz="24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oogle Shape;100;p2">
            <a:extLst>
              <a:ext uri="{FF2B5EF4-FFF2-40B4-BE49-F238E27FC236}">
                <a16:creationId xmlns:a16="http://schemas.microsoft.com/office/drawing/2014/main" id="{E72E2EFA-6AD3-20B7-2030-31A5CFCF4D18}"/>
              </a:ext>
            </a:extLst>
          </p:cNvPr>
          <p:cNvGrpSpPr/>
          <p:nvPr/>
        </p:nvGrpSpPr>
        <p:grpSpPr>
          <a:xfrm>
            <a:off x="734418" y="1978033"/>
            <a:ext cx="10723162" cy="1759027"/>
            <a:chOff x="1252783" y="1091258"/>
            <a:chExt cx="15177842" cy="3943416"/>
          </a:xfrm>
        </p:grpSpPr>
        <p:sp>
          <p:nvSpPr>
            <p:cNvPr id="14" name="Google Shape;101;p2">
              <a:extLst>
                <a:ext uri="{FF2B5EF4-FFF2-40B4-BE49-F238E27FC236}">
                  <a16:creationId xmlns:a16="http://schemas.microsoft.com/office/drawing/2014/main" id="{6FE92C17-8DFD-9623-F1C4-BD7E1F365ED5}"/>
                </a:ext>
              </a:extLst>
            </p:cNvPr>
            <p:cNvSpPr/>
            <p:nvPr/>
          </p:nvSpPr>
          <p:spPr>
            <a:xfrm>
              <a:off x="1252783" y="1091258"/>
              <a:ext cx="15177842" cy="3943416"/>
            </a:xfrm>
            <a:custGeom>
              <a:avLst/>
              <a:gdLst/>
              <a:ahLst/>
              <a:cxnLst/>
              <a:rect l="l" t="t" r="r" b="b"/>
              <a:pathLst>
                <a:path w="9663702" h="4922323" extrusionOk="0">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6" y="303616"/>
                  </a:cubicBezTo>
                  <a:cubicBezTo>
                    <a:pt x="9648186"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EB8198"/>
            </a:solidFill>
            <a:ln>
              <a:noFill/>
            </a:ln>
          </p:spPr>
          <p:txBody>
            <a:bodyPr spcFirstLastPara="1" wrap="square" lIns="60950" tIns="60950" rIns="60950" bIns="60950" anchor="ctr" anchorCtr="0">
              <a:noAutofit/>
            </a:bodyPr>
            <a:lstStyle/>
            <a:p>
              <a:pPr>
                <a:buClr>
                  <a:srgbClr val="000000"/>
                </a:buClr>
                <a:buFont typeface="Arial"/>
                <a:buNone/>
              </a:pPr>
              <a:endParaRPr sz="2400" kern="0">
                <a:solidFill>
                  <a:srgbClr val="000000"/>
                </a:solidFill>
                <a:latin typeface="UTM Avo" panose="02040603050506020204" pitchFamily="18"/>
                <a:cs typeface="Arial"/>
                <a:sym typeface="Arial"/>
              </a:endParaRPr>
            </a:p>
          </p:txBody>
        </p:sp>
        <p:sp>
          <p:nvSpPr>
            <p:cNvPr id="15" name="Google Shape;102;p2">
              <a:extLst>
                <a:ext uri="{FF2B5EF4-FFF2-40B4-BE49-F238E27FC236}">
                  <a16:creationId xmlns:a16="http://schemas.microsoft.com/office/drawing/2014/main" id="{585AAE97-7741-1443-B53D-03E77997E627}"/>
                </a:ext>
              </a:extLst>
            </p:cNvPr>
            <p:cNvSpPr/>
            <p:nvPr/>
          </p:nvSpPr>
          <p:spPr>
            <a:xfrm>
              <a:off x="1408380" y="1244964"/>
              <a:ext cx="14898420" cy="3636005"/>
            </a:xfrm>
            <a:custGeom>
              <a:avLst/>
              <a:gdLst/>
              <a:ahLst/>
              <a:cxnLst/>
              <a:rect l="l" t="t" r="r" b="b"/>
              <a:pathLst>
                <a:path w="9275260" h="4538600" extrusionOk="0">
                  <a:moveTo>
                    <a:pt x="8768821" y="4521682"/>
                  </a:moveTo>
                  <a:cubicBezTo>
                    <a:pt x="8768821" y="4521682"/>
                    <a:pt x="8531824" y="4511712"/>
                    <a:pt x="8169685" y="4525156"/>
                  </a:cubicBezTo>
                  <a:cubicBezTo>
                    <a:pt x="7807548" y="4538600"/>
                    <a:pt x="490924" y="4538600"/>
                    <a:pt x="490924" y="4538600"/>
                  </a:cubicBezTo>
                  <a:cubicBezTo>
                    <a:pt x="245502" y="4538600"/>
                    <a:pt x="32509" y="4441332"/>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9"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FF9FA"/>
            </a:solidFill>
            <a:ln>
              <a:noFill/>
            </a:ln>
          </p:spPr>
          <p:txBody>
            <a:bodyPr spcFirstLastPara="1" wrap="square" lIns="60950" tIns="30467" rIns="60950" bIns="168000" anchor="ctr" anchorCtr="0">
              <a:noAutofit/>
            </a:bodyPr>
            <a:lstStyle/>
            <a:p>
              <a:pPr algn="ctr">
                <a:lnSpc>
                  <a:spcPct val="150000"/>
                </a:lnSpc>
                <a:buClr>
                  <a:srgbClr val="000000"/>
                </a:buClr>
                <a:buFont typeface="Arial"/>
                <a:buNone/>
              </a:pPr>
              <a:r>
                <a:rPr lang="vi-VN" sz="2400" kern="0" dirty="0">
                  <a:solidFill>
                    <a:srgbClr val="000000"/>
                  </a:solidFill>
                  <a:latin typeface="UTM Avo" panose="02040603050506020204" pitchFamily="18"/>
                  <a:cs typeface="Arial"/>
                  <a:sym typeface="Arial"/>
                </a:rPr>
                <a:t>Trong suốt quá trình học cũng như hiểu biết của bản thân, em đã biết những loại dấu nào. Hãy chia sẻ cho cô và cả lớp cùng nghe?</a:t>
              </a:r>
              <a:endParaRPr sz="2400" kern="0" dirty="0">
                <a:solidFill>
                  <a:srgbClr val="000000"/>
                </a:solidFill>
                <a:latin typeface="UTM Avo" panose="02040603050506020204" pitchFamily="18"/>
                <a:cs typeface="Arial"/>
                <a:sym typeface="Arial"/>
              </a:endParaRPr>
            </a:p>
          </p:txBody>
        </p:sp>
      </p:grpSp>
      <p:sp>
        <p:nvSpPr>
          <p:cNvPr id="16" name="Google Shape;109;p2">
            <a:extLst>
              <a:ext uri="{FF2B5EF4-FFF2-40B4-BE49-F238E27FC236}">
                <a16:creationId xmlns:a16="http://schemas.microsoft.com/office/drawing/2014/main" id="{4779677E-6888-B4C5-5CE7-B605D341BF0B}"/>
              </a:ext>
            </a:extLst>
          </p:cNvPr>
          <p:cNvSpPr txBox="1"/>
          <p:nvPr/>
        </p:nvSpPr>
        <p:spPr>
          <a:xfrm>
            <a:off x="1481534" y="4052948"/>
            <a:ext cx="1905144"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phẩy</a:t>
            </a:r>
            <a:endParaRPr sz="2400" kern="0">
              <a:solidFill>
                <a:srgbClr val="000000"/>
              </a:solidFill>
              <a:latin typeface="UTM Avo" panose="02040603050506020204" pitchFamily="18"/>
              <a:cs typeface="Arial"/>
              <a:sym typeface="Arial"/>
            </a:endParaRPr>
          </a:p>
        </p:txBody>
      </p:sp>
      <p:sp>
        <p:nvSpPr>
          <p:cNvPr id="17" name="Google Shape;110;p2">
            <a:extLst>
              <a:ext uri="{FF2B5EF4-FFF2-40B4-BE49-F238E27FC236}">
                <a16:creationId xmlns:a16="http://schemas.microsoft.com/office/drawing/2014/main" id="{7488B09E-D807-31A8-BEA3-21B143C7063C}"/>
              </a:ext>
            </a:extLst>
          </p:cNvPr>
          <p:cNvSpPr txBox="1"/>
          <p:nvPr/>
        </p:nvSpPr>
        <p:spPr>
          <a:xfrm>
            <a:off x="5014525" y="4052948"/>
            <a:ext cx="1905144"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chấm</a:t>
            </a:r>
            <a:endParaRPr sz="2400" kern="0">
              <a:solidFill>
                <a:srgbClr val="000000"/>
              </a:solidFill>
              <a:latin typeface="UTM Avo" panose="02040603050506020204" pitchFamily="18"/>
              <a:cs typeface="Arial"/>
              <a:sym typeface="Arial"/>
            </a:endParaRPr>
          </a:p>
        </p:txBody>
      </p:sp>
      <p:sp>
        <p:nvSpPr>
          <p:cNvPr id="18" name="Google Shape;111;p2">
            <a:extLst>
              <a:ext uri="{FF2B5EF4-FFF2-40B4-BE49-F238E27FC236}">
                <a16:creationId xmlns:a16="http://schemas.microsoft.com/office/drawing/2014/main" id="{4593A16E-6E96-EE3C-2A10-F90269725D91}"/>
              </a:ext>
            </a:extLst>
          </p:cNvPr>
          <p:cNvSpPr txBox="1"/>
          <p:nvPr/>
        </p:nvSpPr>
        <p:spPr>
          <a:xfrm>
            <a:off x="8199748" y="4052948"/>
            <a:ext cx="2297670"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chấm hỏi</a:t>
            </a:r>
            <a:endParaRPr sz="2400" kern="0">
              <a:solidFill>
                <a:srgbClr val="000000"/>
              </a:solidFill>
              <a:latin typeface="UTM Avo" panose="02040603050506020204" pitchFamily="18"/>
              <a:cs typeface="Arial"/>
              <a:sym typeface="Arial"/>
            </a:endParaRPr>
          </a:p>
        </p:txBody>
      </p:sp>
      <p:sp>
        <p:nvSpPr>
          <p:cNvPr id="19" name="Google Shape;112;p2">
            <a:extLst>
              <a:ext uri="{FF2B5EF4-FFF2-40B4-BE49-F238E27FC236}">
                <a16:creationId xmlns:a16="http://schemas.microsoft.com/office/drawing/2014/main" id="{99C254FE-D9E6-AE9D-DE08-AD381E45CBDE}"/>
              </a:ext>
            </a:extLst>
          </p:cNvPr>
          <p:cNvSpPr txBox="1"/>
          <p:nvPr/>
        </p:nvSpPr>
        <p:spPr>
          <a:xfrm>
            <a:off x="1172338" y="5105378"/>
            <a:ext cx="2603124"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chấm phẩy</a:t>
            </a:r>
            <a:endParaRPr sz="2400" kern="0">
              <a:solidFill>
                <a:srgbClr val="000000"/>
              </a:solidFill>
              <a:latin typeface="UTM Avo" panose="02040603050506020204" pitchFamily="18"/>
              <a:cs typeface="Arial"/>
              <a:sym typeface="Arial"/>
            </a:endParaRPr>
          </a:p>
        </p:txBody>
      </p:sp>
      <p:sp>
        <p:nvSpPr>
          <p:cNvPr id="20" name="Google Shape;113;p2">
            <a:extLst>
              <a:ext uri="{FF2B5EF4-FFF2-40B4-BE49-F238E27FC236}">
                <a16:creationId xmlns:a16="http://schemas.microsoft.com/office/drawing/2014/main" id="{95D9A95D-BF17-2B37-CDA0-DA14A6C7125B}"/>
              </a:ext>
            </a:extLst>
          </p:cNvPr>
          <p:cNvSpPr txBox="1"/>
          <p:nvPr/>
        </p:nvSpPr>
        <p:spPr>
          <a:xfrm>
            <a:off x="4736075" y="5105378"/>
            <a:ext cx="2652115"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ngoặc đơn</a:t>
            </a:r>
            <a:endParaRPr sz="2400" kern="0">
              <a:solidFill>
                <a:srgbClr val="000000"/>
              </a:solidFill>
              <a:latin typeface="UTM Avo" panose="02040603050506020204" pitchFamily="18"/>
              <a:cs typeface="Arial"/>
              <a:sym typeface="Arial"/>
            </a:endParaRPr>
          </a:p>
        </p:txBody>
      </p:sp>
      <p:sp>
        <p:nvSpPr>
          <p:cNvPr id="21" name="Google Shape;114;p2">
            <a:extLst>
              <a:ext uri="{FF2B5EF4-FFF2-40B4-BE49-F238E27FC236}">
                <a16:creationId xmlns:a16="http://schemas.microsoft.com/office/drawing/2014/main" id="{FD038142-8B59-1C58-AECE-A927CABCA5A2}"/>
              </a:ext>
            </a:extLst>
          </p:cNvPr>
          <p:cNvSpPr txBox="1"/>
          <p:nvPr/>
        </p:nvSpPr>
        <p:spPr>
          <a:xfrm>
            <a:off x="8100737" y="5105378"/>
            <a:ext cx="2652115" cy="482542"/>
          </a:xfrm>
          <a:prstGeom prst="rect">
            <a:avLst/>
          </a:prstGeom>
          <a:noFill/>
          <a:ln>
            <a:noFill/>
          </a:ln>
        </p:spPr>
        <p:txBody>
          <a:bodyPr spcFirstLastPara="1" wrap="square" lIns="60950" tIns="30467" rIns="60950" bIns="30467" anchor="t" anchorCtr="0">
            <a:spAutoFit/>
          </a:bodyPr>
          <a:lstStyle/>
          <a:p>
            <a:pPr algn="ctr">
              <a:lnSpc>
                <a:spcPct val="114000"/>
              </a:lnSpc>
              <a:buClr>
                <a:srgbClr val="000000"/>
              </a:buClr>
              <a:buFont typeface="Arial"/>
              <a:buNone/>
            </a:pPr>
            <a:r>
              <a:rPr lang="vi-VN" sz="2400" kern="0">
                <a:solidFill>
                  <a:srgbClr val="000000"/>
                </a:solidFill>
                <a:latin typeface="UTM Avo" panose="02040603050506020204" pitchFamily="18"/>
                <a:cs typeface="Arial"/>
                <a:sym typeface="Arial"/>
              </a:rPr>
              <a:t>Dấu ngoặc kép</a:t>
            </a:r>
            <a:endParaRPr sz="2400" kern="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p:tgtEl>
                                          <p:spTgt spid="16"/>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p:tgtEl>
                                          <p:spTgt spid="18"/>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p:tgtEl>
                                          <p:spTgt spid="1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A230B61-E7B1-1D5E-F358-7B9057FBBE50}"/>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247384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162;p6">
            <a:extLst>
              <a:ext uri="{FF2B5EF4-FFF2-40B4-BE49-F238E27FC236}">
                <a16:creationId xmlns:a16="http://schemas.microsoft.com/office/drawing/2014/main" id="{7683FD5C-EF90-F6E4-8DB2-01E3F6502AEE}"/>
              </a:ext>
            </a:extLst>
          </p:cNvPr>
          <p:cNvSpPr txBox="1"/>
          <p:nvPr/>
        </p:nvSpPr>
        <p:spPr>
          <a:xfrm>
            <a:off x="880926" y="1456702"/>
            <a:ext cx="10430139" cy="523194"/>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000" b="1" kern="0" dirty="0">
                <a:solidFill>
                  <a:srgbClr val="000000"/>
                </a:solidFill>
                <a:latin typeface="UTM Avo" panose="02040603050506020204" pitchFamily="18"/>
                <a:cs typeface="Arial"/>
                <a:sym typeface="Arial"/>
              </a:rPr>
              <a:t>Dấu gạch ngang trong mỗi câu dưới đây được dùng để làm gì? Tìm ý đúng?</a:t>
            </a:r>
            <a:endParaRPr sz="2000" b="1" kern="0" dirty="0">
              <a:solidFill>
                <a:srgbClr val="000000"/>
              </a:solidFill>
              <a:latin typeface="UTM Avo" panose="02040603050506020204" pitchFamily="18"/>
              <a:cs typeface="Arial"/>
              <a:sym typeface="Arial"/>
            </a:endParaRPr>
          </a:p>
        </p:txBody>
      </p:sp>
      <p:graphicFrame>
        <p:nvGraphicFramePr>
          <p:cNvPr id="9" name="Google Shape;163;p6">
            <a:extLst>
              <a:ext uri="{FF2B5EF4-FFF2-40B4-BE49-F238E27FC236}">
                <a16:creationId xmlns:a16="http://schemas.microsoft.com/office/drawing/2014/main" id="{55C053E1-1BA7-074D-5BAF-FB14FEE5F638}"/>
              </a:ext>
            </a:extLst>
          </p:cNvPr>
          <p:cNvGraphicFramePr/>
          <p:nvPr>
            <p:extLst>
              <p:ext uri="{D42A27DB-BD31-4B8C-83A1-F6EECF244321}">
                <p14:modId xmlns:p14="http://schemas.microsoft.com/office/powerpoint/2010/main" val="1348677831"/>
              </p:ext>
            </p:extLst>
          </p:nvPr>
        </p:nvGraphicFramePr>
        <p:xfrm>
          <a:off x="0" y="1910878"/>
          <a:ext cx="12192000" cy="4947122"/>
        </p:xfrm>
        <a:graphic>
          <a:graphicData uri="http://schemas.openxmlformats.org/drawingml/2006/table">
            <a:tbl>
              <a:tblPr>
                <a:noFill/>
              </a:tblPr>
              <a:tblGrid>
                <a:gridCol w="8014883">
                  <a:extLst>
                    <a:ext uri="{9D8B030D-6E8A-4147-A177-3AD203B41FA5}">
                      <a16:colId xmlns:a16="http://schemas.microsoft.com/office/drawing/2014/main" val="20000"/>
                    </a:ext>
                  </a:extLst>
                </a:gridCol>
                <a:gridCol w="548877">
                  <a:extLst>
                    <a:ext uri="{9D8B030D-6E8A-4147-A177-3AD203B41FA5}">
                      <a16:colId xmlns:a16="http://schemas.microsoft.com/office/drawing/2014/main" val="3279852345"/>
                    </a:ext>
                  </a:extLst>
                </a:gridCol>
                <a:gridCol w="3628240">
                  <a:extLst>
                    <a:ext uri="{9D8B030D-6E8A-4147-A177-3AD203B41FA5}">
                      <a16:colId xmlns:a16="http://schemas.microsoft.com/office/drawing/2014/main" val="20001"/>
                    </a:ext>
                  </a:extLst>
                </a:gridCol>
              </a:tblGrid>
              <a:tr h="5229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Clr>
                          <a:schemeClr val="dk1"/>
                        </a:buClr>
                        <a:buSzPts val="2800"/>
                        <a:buFont typeface="Arial"/>
                        <a:buNone/>
                      </a:pPr>
                      <a:r>
                        <a:rPr lang="vi-VN" sz="1800" u="none" strike="noStrike" cap="none" dirty="0">
                          <a:solidFill>
                            <a:schemeClr val="bg1"/>
                          </a:solidFill>
                          <a:latin typeface="UTM Avo" panose="02040603050506020204" pitchFamily="18"/>
                          <a:ea typeface="Arial"/>
                          <a:cs typeface="Arial"/>
                          <a:sym typeface="Arial"/>
                        </a:rPr>
                        <a:t>a) Việt – Lào hai nước chúng ta </a:t>
                      </a:r>
                      <a:endParaRPr sz="1800" dirty="0">
                        <a:solidFill>
                          <a:schemeClr val="bg1"/>
                        </a:solidFill>
                        <a:latin typeface="UTM Avo" panose="02040603050506020204" pitchFamily="18"/>
                      </a:endParaRPr>
                    </a:p>
                    <a:p>
                      <a:pPr marL="0" marR="0" lvl="0" indent="0" algn="just" rtl="0">
                        <a:lnSpc>
                          <a:spcPct val="150000"/>
                        </a:lnSpc>
                        <a:spcBef>
                          <a:spcPts val="0"/>
                        </a:spcBef>
                        <a:spcAft>
                          <a:spcPts val="0"/>
                        </a:spcAft>
                        <a:buClr>
                          <a:schemeClr val="dk1"/>
                        </a:buClr>
                        <a:buSzPts val="2800"/>
                        <a:buFont typeface="Arial"/>
                        <a:buNone/>
                      </a:pPr>
                      <a:r>
                        <a:rPr lang="vi-VN" sz="1800" u="none" strike="noStrike" cap="none" dirty="0">
                          <a:solidFill>
                            <a:schemeClr val="bg1"/>
                          </a:solidFill>
                          <a:latin typeface="UTM Avo" panose="02040603050506020204" pitchFamily="18"/>
                          <a:ea typeface="Arial"/>
                          <a:cs typeface="Arial"/>
                          <a:sym typeface="Arial"/>
                        </a:rPr>
                        <a:t>Tình sâu hơn nước Hồng Hà, Cửu Long.</a:t>
                      </a:r>
                      <a:endParaRPr sz="1800" dirty="0">
                        <a:solidFill>
                          <a:schemeClr val="bg1"/>
                        </a:solidFill>
                        <a:latin typeface="UTM Avo" panose="02040603050506020204" pitchFamily="18"/>
                      </a:endParaRPr>
                    </a:p>
                    <a:p>
                      <a:pPr marL="0" marR="0" lvl="0" indent="0" algn="r" rtl="0">
                        <a:lnSpc>
                          <a:spcPct val="150000"/>
                        </a:lnSpc>
                        <a:spcBef>
                          <a:spcPts val="0"/>
                        </a:spcBef>
                        <a:spcAft>
                          <a:spcPts val="0"/>
                        </a:spcAft>
                        <a:buNone/>
                      </a:pPr>
                      <a:r>
                        <a:rPr lang="vi-VN" sz="1800" u="none" strike="noStrike" cap="none" dirty="0">
                          <a:solidFill>
                            <a:schemeClr val="bg1"/>
                          </a:solidFill>
                          <a:latin typeface="UTM Avo" panose="02040603050506020204" pitchFamily="18"/>
                          <a:ea typeface="Arial"/>
                          <a:cs typeface="Arial"/>
                          <a:sym typeface="Arial"/>
                        </a:rPr>
                        <a:t>HỒ CHÍ MINH</a:t>
                      </a: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r" rtl="0">
                        <a:lnSpc>
                          <a:spcPct val="150000"/>
                        </a:lnSpc>
                        <a:spcBef>
                          <a:spcPts val="0"/>
                        </a:spcBef>
                        <a:spcAft>
                          <a:spcPts val="0"/>
                        </a:spcAft>
                        <a:buNone/>
                      </a:pP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1) Để nối tên thời điểm bắt đầu và thời điểm kết thúc của một vụ trồng trọt.</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98885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b) Sau khi hòa bình được lập lại, hệ thống đường sắt miền Bắc đã được khôi phục và xây dựng mới với những tuyến đường chính là Hà Nội – Lào Cai, Hà Nội – Hải Phòng, Hà Nội – Lạng Sơn.</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just" rtl="0">
                        <a:lnSpc>
                          <a:spcPct val="150000"/>
                        </a:lnSpc>
                        <a:spcBef>
                          <a:spcPts val="0"/>
                        </a:spcBef>
                        <a:spcAft>
                          <a:spcPts val="0"/>
                        </a:spcAft>
                        <a:buNone/>
                      </a:pP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2) Để nối tên hai nước có quan hệ với nhau.</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77742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c) Vụ Đông – Xuân năm nay diễn ra trong điều kiện thời tiết tương đối thuận lợi.</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just" rtl="0">
                        <a:lnSpc>
                          <a:spcPct val="150000"/>
                        </a:lnSpc>
                        <a:spcBef>
                          <a:spcPts val="0"/>
                        </a:spcBef>
                        <a:spcAft>
                          <a:spcPts val="0"/>
                        </a:spcAft>
                        <a:buNone/>
                      </a:pP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3) Để nối tên điểm đầu và điểm cuối của một tuyến đường.</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11006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a:solidFill>
                            <a:schemeClr val="bg1"/>
                          </a:solidFill>
                          <a:latin typeface="UTM Avo" panose="02040603050506020204" pitchFamily="18"/>
                          <a:ea typeface="Arial"/>
                          <a:cs typeface="Arial"/>
                          <a:sym typeface="Arial"/>
                        </a:rPr>
                        <a:t>d) Tuyến xe buýt số 72 (từ bến xe Yên Nghĩa đi Xuân Mai) di chuyển theo lộ trình sau: Bến xe Yên Nghĩa - Quốc lộ 6 – Cầu Mai Lĩnh - Biên Giang – Chúc Sơn – Phú Nghĩa – Xuân Mai.</a:t>
                      </a: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just" rtl="0">
                        <a:lnSpc>
                          <a:spcPct val="150000"/>
                        </a:lnSpc>
                        <a:spcBef>
                          <a:spcPts val="0"/>
                        </a:spcBef>
                        <a:spcAft>
                          <a:spcPts val="0"/>
                        </a:spcAft>
                        <a:buNone/>
                      </a:pPr>
                      <a:endParaRPr sz="180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AF7"/>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just" rtl="0">
                        <a:lnSpc>
                          <a:spcPct val="150000"/>
                        </a:lnSpc>
                        <a:spcBef>
                          <a:spcPts val="0"/>
                        </a:spcBef>
                        <a:spcAft>
                          <a:spcPts val="0"/>
                        </a:spcAft>
                        <a:buNone/>
                      </a:pPr>
                      <a:r>
                        <a:rPr lang="vi-VN" sz="1800" u="none" strike="noStrike" cap="none" dirty="0">
                          <a:solidFill>
                            <a:schemeClr val="bg1"/>
                          </a:solidFill>
                          <a:latin typeface="UTM Avo" panose="02040603050506020204" pitchFamily="18"/>
                          <a:ea typeface="Arial"/>
                          <a:cs typeface="Arial"/>
                          <a:sym typeface="Arial"/>
                        </a:rPr>
                        <a:t>4) Để nối lên các </a:t>
                      </a:r>
                      <a:r>
                        <a:rPr lang="vi-VN" sz="1800" u="none" strike="noStrike" cap="none">
                          <a:solidFill>
                            <a:schemeClr val="bg1"/>
                          </a:solidFill>
                          <a:latin typeface="UTM Avo" panose="02040603050506020204" pitchFamily="18"/>
                          <a:ea typeface="Arial"/>
                          <a:cs typeface="Arial"/>
                          <a:sym typeface="Arial"/>
                        </a:rPr>
                        <a:t>điểm d</a:t>
                      </a:r>
                      <a:r>
                        <a:rPr lang="en-US" sz="1800" u="none" strike="noStrike" cap="none">
                          <a:solidFill>
                            <a:schemeClr val="bg1"/>
                          </a:solidFill>
                          <a:latin typeface="UTM Avo" panose="02040603050506020204" pitchFamily="18"/>
                          <a:ea typeface="Arial"/>
                          <a:cs typeface="Arial"/>
                          <a:sym typeface="Arial"/>
                        </a:rPr>
                        <a:t>ừ</a:t>
                      </a:r>
                      <a:r>
                        <a:rPr lang="vi-VN" sz="1800" u="none" strike="noStrike" cap="none">
                          <a:solidFill>
                            <a:schemeClr val="bg1"/>
                          </a:solidFill>
                          <a:latin typeface="UTM Avo" panose="02040603050506020204" pitchFamily="18"/>
                          <a:ea typeface="Arial"/>
                          <a:cs typeface="Arial"/>
                          <a:sym typeface="Arial"/>
                        </a:rPr>
                        <a:t>ng </a:t>
                      </a:r>
                      <a:r>
                        <a:rPr lang="vi-VN" sz="1800" u="none" strike="noStrike" cap="none" dirty="0">
                          <a:solidFill>
                            <a:schemeClr val="bg1"/>
                          </a:solidFill>
                          <a:latin typeface="UTM Avo" panose="02040603050506020204" pitchFamily="18"/>
                          <a:ea typeface="Arial"/>
                          <a:cs typeface="Arial"/>
                          <a:sym typeface="Arial"/>
                        </a:rPr>
                        <a:t>trên một </a:t>
                      </a:r>
                      <a:r>
                        <a:rPr lang="vi-VN" sz="1800" dirty="0">
                          <a:solidFill>
                            <a:schemeClr val="bg1"/>
                          </a:solidFill>
                          <a:latin typeface="UTM Avo" panose="02040603050506020204" pitchFamily="18"/>
                          <a:ea typeface="Arial"/>
                          <a:cs typeface="Arial"/>
                          <a:sym typeface="Arial"/>
                        </a:rPr>
                        <a:t>tuyến</a:t>
                      </a:r>
                      <a:r>
                        <a:rPr lang="vi-VN" sz="1800" u="none" strike="noStrike" cap="none" dirty="0">
                          <a:solidFill>
                            <a:schemeClr val="bg1"/>
                          </a:solidFill>
                          <a:latin typeface="UTM Avo" panose="02040603050506020204" pitchFamily="18"/>
                          <a:ea typeface="Arial"/>
                          <a:cs typeface="Arial"/>
                          <a:sym typeface="Arial"/>
                        </a:rPr>
                        <a:t> đường.</a:t>
                      </a:r>
                      <a:endParaRPr sz="1800" dirty="0">
                        <a:solidFill>
                          <a:schemeClr val="bg1"/>
                        </a:solidFill>
                        <a:latin typeface="UTM Avo" panose="02040603050506020204" pitchFamily="18"/>
                      </a:endParaRPr>
                    </a:p>
                  </a:txBody>
                  <a:tcPr marL="240000" marR="240000" marT="8950" marB="4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cxnSp>
        <p:nvCxnSpPr>
          <p:cNvPr id="10" name="Google Shape;164;p6">
            <a:extLst>
              <a:ext uri="{FF2B5EF4-FFF2-40B4-BE49-F238E27FC236}">
                <a16:creationId xmlns:a16="http://schemas.microsoft.com/office/drawing/2014/main" id="{43876260-DC76-00FD-25AE-4A25CA191A6D}"/>
              </a:ext>
            </a:extLst>
          </p:cNvPr>
          <p:cNvCxnSpPr>
            <a:cxnSpLocks/>
          </p:cNvCxnSpPr>
          <p:nvPr/>
        </p:nvCxnSpPr>
        <p:spPr>
          <a:xfrm>
            <a:off x="8020577" y="2690262"/>
            <a:ext cx="549700" cy="1229233"/>
          </a:xfrm>
          <a:prstGeom prst="straightConnector1">
            <a:avLst/>
          </a:prstGeom>
          <a:noFill/>
          <a:ln w="28575" cap="flat" cmpd="sng">
            <a:solidFill>
              <a:srgbClr val="FF0000"/>
            </a:solidFill>
            <a:prstDash val="solid"/>
            <a:round/>
            <a:headEnd type="none" w="sm" len="sm"/>
            <a:tailEnd type="triangle" w="med" len="med"/>
          </a:ln>
        </p:spPr>
      </p:cxnSp>
      <p:cxnSp>
        <p:nvCxnSpPr>
          <p:cNvPr id="11" name="Google Shape;165;p6">
            <a:extLst>
              <a:ext uri="{FF2B5EF4-FFF2-40B4-BE49-F238E27FC236}">
                <a16:creationId xmlns:a16="http://schemas.microsoft.com/office/drawing/2014/main" id="{FFD218B0-889B-F3F8-4439-D04CB6177388}"/>
              </a:ext>
            </a:extLst>
          </p:cNvPr>
          <p:cNvCxnSpPr>
            <a:cxnSpLocks/>
          </p:cNvCxnSpPr>
          <p:nvPr/>
        </p:nvCxnSpPr>
        <p:spPr>
          <a:xfrm flipV="1">
            <a:off x="7996228" y="2590535"/>
            <a:ext cx="574049" cy="2666431"/>
          </a:xfrm>
          <a:prstGeom prst="straightConnector1">
            <a:avLst/>
          </a:prstGeom>
          <a:noFill/>
          <a:ln w="28575" cap="flat" cmpd="sng">
            <a:solidFill>
              <a:srgbClr val="FF0000"/>
            </a:solidFill>
            <a:prstDash val="solid"/>
            <a:round/>
            <a:headEnd type="none" w="sm" len="sm"/>
            <a:tailEnd type="triangle" w="med" len="med"/>
          </a:ln>
        </p:spPr>
      </p:cxnSp>
      <p:cxnSp>
        <p:nvCxnSpPr>
          <p:cNvPr id="12" name="Google Shape;166;p6">
            <a:extLst>
              <a:ext uri="{FF2B5EF4-FFF2-40B4-BE49-F238E27FC236}">
                <a16:creationId xmlns:a16="http://schemas.microsoft.com/office/drawing/2014/main" id="{B23FEB19-DA63-B15F-D27F-E111DDACEEC5}"/>
              </a:ext>
            </a:extLst>
          </p:cNvPr>
          <p:cNvCxnSpPr>
            <a:cxnSpLocks/>
          </p:cNvCxnSpPr>
          <p:nvPr/>
        </p:nvCxnSpPr>
        <p:spPr>
          <a:xfrm>
            <a:off x="7941112" y="6285593"/>
            <a:ext cx="708627" cy="0"/>
          </a:xfrm>
          <a:prstGeom prst="straightConnector1">
            <a:avLst/>
          </a:prstGeom>
          <a:noFill/>
          <a:ln w="28575" cap="flat" cmpd="sng">
            <a:solidFill>
              <a:srgbClr val="FF0000"/>
            </a:solidFill>
            <a:prstDash val="solid"/>
            <a:round/>
            <a:headEnd type="none" w="sm" len="sm"/>
            <a:tailEnd type="triangle" w="med" len="med"/>
          </a:ln>
        </p:spPr>
      </p:cxnSp>
      <p:cxnSp>
        <p:nvCxnSpPr>
          <p:cNvPr id="13" name="Google Shape;167;p6">
            <a:extLst>
              <a:ext uri="{FF2B5EF4-FFF2-40B4-BE49-F238E27FC236}">
                <a16:creationId xmlns:a16="http://schemas.microsoft.com/office/drawing/2014/main" id="{3B1B4FB8-D766-5D77-5DC3-51D29A3B505D}"/>
              </a:ext>
            </a:extLst>
          </p:cNvPr>
          <p:cNvCxnSpPr>
            <a:cxnSpLocks/>
          </p:cNvCxnSpPr>
          <p:nvPr/>
        </p:nvCxnSpPr>
        <p:spPr>
          <a:xfrm>
            <a:off x="7996228" y="3849992"/>
            <a:ext cx="598397" cy="1428202"/>
          </a:xfrm>
          <a:prstGeom prst="straightConnector1">
            <a:avLst/>
          </a:prstGeom>
          <a:noFill/>
          <a:ln w="28575" cap="flat" cmpd="sng">
            <a:solidFill>
              <a:srgbClr val="FF0000"/>
            </a:solidFill>
            <a:prstDash val="solid"/>
            <a:round/>
            <a:headEnd type="none" w="sm" len="sm"/>
            <a:tailEnd type="triangle" w="med" len="med"/>
          </a:ln>
        </p:spPr>
      </p:cxnSp>
      <p:sp>
        <p:nvSpPr>
          <p:cNvPr id="14" name="Google Shape;162;p6">
            <a:extLst>
              <a:ext uri="{FF2B5EF4-FFF2-40B4-BE49-F238E27FC236}">
                <a16:creationId xmlns:a16="http://schemas.microsoft.com/office/drawing/2014/main" id="{39A10E69-962A-2192-6642-079F0C6BDF87}"/>
              </a:ext>
            </a:extLst>
          </p:cNvPr>
          <p:cNvSpPr txBox="1"/>
          <p:nvPr/>
        </p:nvSpPr>
        <p:spPr>
          <a:xfrm>
            <a:off x="3209788" y="1025395"/>
            <a:ext cx="5772417" cy="615527"/>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400" b="1" kern="0" dirty="0">
                <a:solidFill>
                  <a:srgbClr val="000000"/>
                </a:solidFill>
                <a:latin typeface="UTM Avo" panose="02040603050506020204" pitchFamily="18"/>
                <a:cs typeface="Arial"/>
                <a:sym typeface="Arial"/>
              </a:rPr>
              <a:t>1. NHẬN XÉT</a:t>
            </a:r>
            <a:endParaRPr sz="24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12935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83;p9">
            <a:extLst>
              <a:ext uri="{FF2B5EF4-FFF2-40B4-BE49-F238E27FC236}">
                <a16:creationId xmlns:a16="http://schemas.microsoft.com/office/drawing/2014/main" id="{35F8F17D-1E9E-82D6-6C45-FDACE5248C8A}"/>
              </a:ext>
            </a:extLst>
          </p:cNvPr>
          <p:cNvSpPr/>
          <p:nvPr/>
        </p:nvSpPr>
        <p:spPr>
          <a:xfrm>
            <a:off x="1486396" y="2969881"/>
            <a:ext cx="4591047" cy="3560401"/>
          </a:xfrm>
          <a:custGeom>
            <a:avLst/>
            <a:gdLst/>
            <a:ahLst/>
            <a:cxnLst/>
            <a:rect l="l" t="t" r="r" b="b"/>
            <a:pathLst>
              <a:path w="6955007" h="4981071" extrusionOk="0">
                <a:moveTo>
                  <a:pt x="63030" y="4387517"/>
                </a:moveTo>
                <a:cubicBezTo>
                  <a:pt x="63030" y="4387517"/>
                  <a:pt x="0" y="4140953"/>
                  <a:pt x="10218" y="1214762"/>
                </a:cubicBezTo>
                <a:cubicBezTo>
                  <a:pt x="18651" y="990971"/>
                  <a:pt x="65033" y="645332"/>
                  <a:pt x="65033" y="645332"/>
                </a:cubicBezTo>
                <a:cubicBezTo>
                  <a:pt x="82233" y="502466"/>
                  <a:pt x="56685" y="337866"/>
                  <a:pt x="181385" y="223925"/>
                </a:cubicBezTo>
                <a:cubicBezTo>
                  <a:pt x="346794" y="72788"/>
                  <a:pt x="621643" y="0"/>
                  <a:pt x="6061934" y="6965"/>
                </a:cubicBezTo>
                <a:cubicBezTo>
                  <a:pt x="6278682" y="16819"/>
                  <a:pt x="6482997" y="36481"/>
                  <a:pt x="6617185" y="101690"/>
                </a:cubicBezTo>
                <a:cubicBezTo>
                  <a:pt x="6873231" y="226120"/>
                  <a:pt x="6955007" y="459160"/>
                  <a:pt x="6949519" y="704684"/>
                </a:cubicBezTo>
                <a:cubicBezTo>
                  <a:pt x="6949519" y="704684"/>
                  <a:pt x="6906231" y="1013073"/>
                  <a:pt x="6913664" y="1248607"/>
                </a:cubicBezTo>
                <a:cubicBezTo>
                  <a:pt x="6920788" y="4129319"/>
                  <a:pt x="6927944" y="4324922"/>
                  <a:pt x="6927944" y="4324922"/>
                </a:cubicBezTo>
                <a:cubicBezTo>
                  <a:pt x="6911263" y="4540654"/>
                  <a:pt x="6796619" y="4751266"/>
                  <a:pt x="6599749" y="4862890"/>
                </a:cubicBezTo>
                <a:cubicBezTo>
                  <a:pt x="6449398" y="4948138"/>
                  <a:pt x="6251367" y="4963236"/>
                  <a:pt x="4966538" y="4952495"/>
                </a:cubicBezTo>
                <a:cubicBezTo>
                  <a:pt x="645952" y="4947218"/>
                  <a:pt x="384604" y="4981071"/>
                  <a:pt x="254278" y="4871913"/>
                </a:cubicBezTo>
                <a:cubicBezTo>
                  <a:pt x="145767" y="4781028"/>
                  <a:pt x="81795" y="4587716"/>
                  <a:pt x="63030" y="4387517"/>
                </a:cubicBezTo>
                <a:close/>
              </a:path>
            </a:pathLst>
          </a:custGeom>
          <a:solidFill>
            <a:srgbClr val="F6C496"/>
          </a:solidFill>
          <a:ln>
            <a:noFill/>
          </a:ln>
        </p:spPr>
        <p:txBody>
          <a:bodyPr spcFirstLastPara="1" wrap="square" lIns="240000" tIns="30467" rIns="240000" bIns="120000" anchor="ctr" anchorCtr="0">
            <a:noAutofit/>
          </a:bodyPr>
          <a:lstStyle/>
          <a:p>
            <a:pPr marL="381019" indent="-381019" algn="just">
              <a:lnSpc>
                <a:spcPct val="150000"/>
              </a:lnSpc>
              <a:buClr>
                <a:srgbClr val="000000"/>
              </a:buClr>
              <a:buSzPts val="4000"/>
              <a:buFont typeface="Arial"/>
              <a:buChar char="•"/>
            </a:pPr>
            <a:r>
              <a:rPr lang="vi-VN" sz="2200" kern="0">
                <a:solidFill>
                  <a:srgbClr val="000000"/>
                </a:solidFill>
                <a:latin typeface="UTM Avo" panose="02040603050506020204" pitchFamily="18"/>
                <a:cs typeface="Arial"/>
                <a:sym typeface="Arial"/>
              </a:rPr>
              <a:t>Dấu gạch ngang dùng để làm gì? </a:t>
            </a:r>
            <a:endParaRPr sz="2200" kern="0">
              <a:solidFill>
                <a:srgbClr val="000000"/>
              </a:solidFill>
              <a:latin typeface="UTM Avo" panose="02040603050506020204" pitchFamily="18"/>
              <a:cs typeface="Arial"/>
              <a:sym typeface="Arial"/>
            </a:endParaRPr>
          </a:p>
          <a:p>
            <a:pPr marL="381019" indent="-381019" algn="just">
              <a:lnSpc>
                <a:spcPct val="150000"/>
              </a:lnSpc>
              <a:buClr>
                <a:srgbClr val="000000"/>
              </a:buClr>
              <a:buSzPts val="4000"/>
              <a:buFont typeface="Arial"/>
              <a:buChar char="•"/>
            </a:pPr>
            <a:r>
              <a:rPr lang="vi-VN" sz="2200" kern="0">
                <a:solidFill>
                  <a:srgbClr val="000000"/>
                </a:solidFill>
                <a:latin typeface="UTM Avo" panose="02040603050506020204" pitchFamily="18"/>
                <a:cs typeface="Arial"/>
                <a:sym typeface="Arial"/>
              </a:rPr>
              <a:t>Cần chú ý gì khi dùng dấu gạch ngang để nối các liên danh?</a:t>
            </a:r>
            <a:endParaRPr sz="2200" kern="0">
              <a:solidFill>
                <a:srgbClr val="000000"/>
              </a:solidFill>
              <a:latin typeface="UTM Avo" panose="02040603050506020204" pitchFamily="18"/>
              <a:cs typeface="Arial"/>
              <a:sym typeface="Arial"/>
            </a:endParaRPr>
          </a:p>
        </p:txBody>
      </p:sp>
      <p:grpSp>
        <p:nvGrpSpPr>
          <p:cNvPr id="8" name="Google Shape;191;p9">
            <a:extLst>
              <a:ext uri="{FF2B5EF4-FFF2-40B4-BE49-F238E27FC236}">
                <a16:creationId xmlns:a16="http://schemas.microsoft.com/office/drawing/2014/main" id="{8388FA09-232C-CE1F-81CD-B0C61B389B93}"/>
              </a:ext>
            </a:extLst>
          </p:cNvPr>
          <p:cNvGrpSpPr/>
          <p:nvPr/>
        </p:nvGrpSpPr>
        <p:grpSpPr>
          <a:xfrm>
            <a:off x="7379141" y="1702609"/>
            <a:ext cx="4092726" cy="4924493"/>
            <a:chOff x="10231179" y="1784479"/>
            <a:chExt cx="6139089" cy="7386740"/>
          </a:xfrm>
        </p:grpSpPr>
        <p:sp>
          <p:nvSpPr>
            <p:cNvPr id="9" name="Google Shape;192;p9">
              <a:extLst>
                <a:ext uri="{FF2B5EF4-FFF2-40B4-BE49-F238E27FC236}">
                  <a16:creationId xmlns:a16="http://schemas.microsoft.com/office/drawing/2014/main" id="{96C15BA6-3A3E-D2F5-B14B-DC85463AD3F6}"/>
                </a:ext>
              </a:extLst>
            </p:cNvPr>
            <p:cNvSpPr/>
            <p:nvPr/>
          </p:nvSpPr>
          <p:spPr>
            <a:xfrm>
              <a:off x="10231179" y="1784479"/>
              <a:ext cx="6139089" cy="7386740"/>
            </a:xfrm>
            <a:custGeom>
              <a:avLst/>
              <a:gdLst/>
              <a:ahLst/>
              <a:cxnLst/>
              <a:rect l="l" t="t" r="r" b="b"/>
              <a:pathLst>
                <a:path w="5104807" h="6142260" extrusionOk="0">
                  <a:moveTo>
                    <a:pt x="63030" y="5548706"/>
                  </a:moveTo>
                  <a:cubicBezTo>
                    <a:pt x="63030" y="5548706"/>
                    <a:pt x="0" y="5302142"/>
                    <a:pt x="10218" y="1214762"/>
                  </a:cubicBezTo>
                  <a:cubicBezTo>
                    <a:pt x="18651" y="990971"/>
                    <a:pt x="65033" y="645332"/>
                    <a:pt x="65033" y="645332"/>
                  </a:cubicBezTo>
                  <a:cubicBezTo>
                    <a:pt x="82233" y="502466"/>
                    <a:pt x="56685" y="337866"/>
                    <a:pt x="181385" y="223925"/>
                  </a:cubicBezTo>
                  <a:cubicBezTo>
                    <a:pt x="346794" y="72788"/>
                    <a:pt x="621643" y="0"/>
                    <a:pt x="4211734" y="6965"/>
                  </a:cubicBezTo>
                  <a:cubicBezTo>
                    <a:pt x="4428483" y="16819"/>
                    <a:pt x="4632798" y="36481"/>
                    <a:pt x="4766986" y="101690"/>
                  </a:cubicBezTo>
                  <a:cubicBezTo>
                    <a:pt x="5023031" y="226120"/>
                    <a:pt x="5104807" y="459160"/>
                    <a:pt x="5099319" y="704684"/>
                  </a:cubicBezTo>
                  <a:cubicBezTo>
                    <a:pt x="5099319" y="704684"/>
                    <a:pt x="5056031" y="1013073"/>
                    <a:pt x="5063465" y="1248607"/>
                  </a:cubicBezTo>
                  <a:cubicBezTo>
                    <a:pt x="5070588" y="5290508"/>
                    <a:pt x="5077744" y="5486111"/>
                    <a:pt x="5077744" y="5486111"/>
                  </a:cubicBezTo>
                  <a:cubicBezTo>
                    <a:pt x="5061063" y="5701843"/>
                    <a:pt x="4946419" y="5912455"/>
                    <a:pt x="4749550" y="6024079"/>
                  </a:cubicBezTo>
                  <a:cubicBezTo>
                    <a:pt x="4599198" y="6109328"/>
                    <a:pt x="4401167" y="6124425"/>
                    <a:pt x="3493039" y="6113684"/>
                  </a:cubicBezTo>
                  <a:cubicBezTo>
                    <a:pt x="645952" y="6108407"/>
                    <a:pt x="384604" y="6142260"/>
                    <a:pt x="254278" y="6033102"/>
                  </a:cubicBezTo>
                  <a:cubicBezTo>
                    <a:pt x="145767" y="5942217"/>
                    <a:pt x="81795" y="5748905"/>
                    <a:pt x="63030" y="5548706"/>
                  </a:cubicBezTo>
                  <a:close/>
                </a:path>
              </a:pathLst>
            </a:custGeom>
            <a:solidFill>
              <a:srgbClr val="FDE5A4"/>
            </a:solidFill>
            <a:ln>
              <a:noFill/>
            </a:ln>
          </p:spPr>
          <p:txBody>
            <a:bodyPr spcFirstLastPara="1" wrap="square" lIns="60950" tIns="60950" rIns="60950" bIns="60950" anchor="ctr" anchorCtr="0">
              <a:noAutofit/>
            </a:bodyPr>
            <a:lstStyle/>
            <a:p>
              <a:pPr>
                <a:buClr>
                  <a:srgbClr val="000000"/>
                </a:buClr>
                <a:buFont typeface="Arial"/>
                <a:buNone/>
              </a:pPr>
              <a:endParaRPr sz="622" kern="0">
                <a:solidFill>
                  <a:srgbClr val="000000"/>
                </a:solidFill>
                <a:latin typeface="UTM Avo" panose="02040603050506020204" pitchFamily="18"/>
                <a:cs typeface="Arial"/>
                <a:sym typeface="Arial"/>
              </a:endParaRPr>
            </a:p>
          </p:txBody>
        </p:sp>
        <p:sp>
          <p:nvSpPr>
            <p:cNvPr id="10" name="Google Shape;193;p9">
              <a:extLst>
                <a:ext uri="{FF2B5EF4-FFF2-40B4-BE49-F238E27FC236}">
                  <a16:creationId xmlns:a16="http://schemas.microsoft.com/office/drawing/2014/main" id="{82212FA1-30DA-142F-7628-C27A29F6C0D9}"/>
                </a:ext>
              </a:extLst>
            </p:cNvPr>
            <p:cNvSpPr txBox="1"/>
            <p:nvPr/>
          </p:nvSpPr>
          <p:spPr>
            <a:xfrm>
              <a:off x="11385224" y="2145576"/>
              <a:ext cx="3835650" cy="2031134"/>
            </a:xfrm>
            <a:prstGeom prst="rect">
              <a:avLst/>
            </a:prstGeom>
            <a:noFill/>
            <a:ln>
              <a:noFill/>
            </a:ln>
          </p:spPr>
          <p:txBody>
            <a:bodyPr spcFirstLastPara="1" wrap="square" lIns="0" tIns="0" rIns="0" bIns="0" anchor="t" anchorCtr="0">
              <a:spAutoFit/>
            </a:bodyPr>
            <a:lstStyle/>
            <a:p>
              <a:pPr algn="ctr">
                <a:lnSpc>
                  <a:spcPct val="150000"/>
                </a:lnSpc>
                <a:buClr>
                  <a:srgbClr val="000000"/>
                </a:buClr>
                <a:buFont typeface="Arial"/>
                <a:buNone/>
              </a:pPr>
              <a:r>
                <a:rPr lang="vi-VN" sz="2933" b="1" kern="0" dirty="0">
                  <a:solidFill>
                    <a:srgbClr val="000000"/>
                  </a:solidFill>
                  <a:latin typeface="UTM Avo" panose="02040603050506020204" pitchFamily="18"/>
                  <a:cs typeface="Arial"/>
                  <a:sym typeface="Arial"/>
                </a:rPr>
                <a:t>THẢO LUẬN NHÓM ĐÔI</a:t>
              </a:r>
              <a:endParaRPr sz="2933" b="1" kern="0" dirty="0">
                <a:solidFill>
                  <a:srgbClr val="000000"/>
                </a:solidFill>
                <a:latin typeface="UTM Avo" panose="02040603050506020204" pitchFamily="18"/>
                <a:cs typeface="Arial"/>
                <a:sym typeface="Arial"/>
              </a:endParaRPr>
            </a:p>
          </p:txBody>
        </p:sp>
        <p:sp>
          <p:nvSpPr>
            <p:cNvPr id="11" name="Google Shape;194;p9">
              <a:extLst>
                <a:ext uri="{FF2B5EF4-FFF2-40B4-BE49-F238E27FC236}">
                  <a16:creationId xmlns:a16="http://schemas.microsoft.com/office/drawing/2014/main" id="{E7662FF3-BD64-875F-FCBA-FA8DE7C1FFDC}"/>
                </a:ext>
              </a:extLst>
            </p:cNvPr>
            <p:cNvSpPr/>
            <p:nvPr/>
          </p:nvSpPr>
          <p:spPr>
            <a:xfrm>
              <a:off x="10420408" y="4466667"/>
              <a:ext cx="5759144" cy="4559322"/>
            </a:xfrm>
            <a:custGeom>
              <a:avLst/>
              <a:gdLst/>
              <a:ahLst/>
              <a:cxnLst/>
              <a:rect l="l" t="t" r="r" b="b"/>
              <a:pathLst>
                <a:path w="1095077" h="866936" extrusionOk="0">
                  <a:moveTo>
                    <a:pt x="0" y="0"/>
                  </a:moveTo>
                  <a:lnTo>
                    <a:pt x="1095077" y="0"/>
                  </a:lnTo>
                  <a:lnTo>
                    <a:pt x="1095077" y="866936"/>
                  </a:lnTo>
                  <a:lnTo>
                    <a:pt x="0" y="866936"/>
                  </a:lnTo>
                  <a:lnTo>
                    <a:pt x="0" y="0"/>
                  </a:lnTo>
                  <a:close/>
                </a:path>
              </a:pathLst>
            </a:custGeom>
            <a:blipFill rotWithShape="1">
              <a:blip r:embed="rId3">
                <a:alphaModFix/>
              </a:blip>
              <a:stretch>
                <a:fillRect/>
              </a:stretch>
            </a:blipFill>
            <a:ln>
              <a:noFill/>
            </a:ln>
          </p:spPr>
          <p:txBody>
            <a:bodyPr/>
            <a:lstStyle/>
            <a:p>
              <a:endParaRPr lang="en-US"/>
            </a:p>
          </p:txBody>
        </p:sp>
      </p:grpSp>
      <p:sp>
        <p:nvSpPr>
          <p:cNvPr id="12" name="Google Shape;162;p6">
            <a:extLst>
              <a:ext uri="{FF2B5EF4-FFF2-40B4-BE49-F238E27FC236}">
                <a16:creationId xmlns:a16="http://schemas.microsoft.com/office/drawing/2014/main" id="{B8ABE9C5-1E02-FCC8-E499-704E450EB6CA}"/>
              </a:ext>
            </a:extLst>
          </p:cNvPr>
          <p:cNvSpPr txBox="1"/>
          <p:nvPr/>
        </p:nvSpPr>
        <p:spPr>
          <a:xfrm>
            <a:off x="1055437" y="1943340"/>
            <a:ext cx="5452964" cy="707860"/>
          </a:xfrm>
          <a:prstGeom prst="rect">
            <a:avLst/>
          </a:prstGeom>
          <a:noFill/>
          <a:ln>
            <a:noFill/>
          </a:ln>
        </p:spPr>
        <p:txBody>
          <a:bodyPr spcFirstLastPara="1" wrap="square" lIns="60950" tIns="30467" rIns="60950" bIns="30467" anchor="t" anchorCtr="0">
            <a:spAutoFit/>
          </a:bodyPr>
          <a:lstStyle/>
          <a:p>
            <a:pPr algn="ctr">
              <a:lnSpc>
                <a:spcPct val="150000"/>
              </a:lnSpc>
              <a:buClr>
                <a:srgbClr val="000000"/>
              </a:buClr>
              <a:buFont typeface="Arial"/>
              <a:buNone/>
            </a:pPr>
            <a:r>
              <a:rPr lang="vi-VN" sz="2800" b="1" kern="0" dirty="0">
                <a:solidFill>
                  <a:srgbClr val="000000"/>
                </a:solidFill>
                <a:latin typeface="UTM Avo" panose="02040603050506020204" pitchFamily="18"/>
                <a:cs typeface="Arial"/>
                <a:sym typeface="Arial"/>
              </a:rPr>
              <a:t>2. RÚT RA BÀI HỌC</a:t>
            </a:r>
            <a:endParaRPr sz="2800" b="1" kern="0" dirty="0">
              <a:solidFill>
                <a:srgbClr val="000000"/>
              </a:solidFill>
              <a:latin typeface="UTM Avo" panose="02040603050506020204" pitchFamily="18"/>
              <a:cs typeface="Arial"/>
              <a:sym typeface="Arial"/>
            </a:endParaRPr>
          </a:p>
        </p:txBody>
      </p:sp>
    </p:spTree>
    <p:extLst>
      <p:ext uri="{BB962C8B-B14F-4D97-AF65-F5344CB8AC3E}">
        <p14:creationId xmlns:p14="http://schemas.microsoft.com/office/powerpoint/2010/main" val="615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oogle Shape;200;p8">
            <a:extLst>
              <a:ext uri="{FF2B5EF4-FFF2-40B4-BE49-F238E27FC236}">
                <a16:creationId xmlns:a16="http://schemas.microsoft.com/office/drawing/2014/main" id="{4CAB9BA0-EB64-346B-A0D9-738A5203E8CB}"/>
              </a:ext>
            </a:extLst>
          </p:cNvPr>
          <p:cNvGrpSpPr/>
          <p:nvPr/>
        </p:nvGrpSpPr>
        <p:grpSpPr>
          <a:xfrm>
            <a:off x="1645791" y="1701989"/>
            <a:ext cx="6505535" cy="1626801"/>
            <a:chOff x="1684388" y="1682519"/>
            <a:chExt cx="11998163" cy="6555650"/>
          </a:xfrm>
        </p:grpSpPr>
        <p:sp>
          <p:nvSpPr>
            <p:cNvPr id="16" name="Google Shape;201;p8">
              <a:extLst>
                <a:ext uri="{FF2B5EF4-FFF2-40B4-BE49-F238E27FC236}">
                  <a16:creationId xmlns:a16="http://schemas.microsoft.com/office/drawing/2014/main" id="{686FAF7B-FEC9-2E77-59CC-5FB43DD30EA4}"/>
                </a:ext>
              </a:extLst>
            </p:cNvPr>
            <p:cNvSpPr/>
            <p:nvPr/>
          </p:nvSpPr>
          <p:spPr>
            <a:xfrm>
              <a:off x="1684388" y="1682519"/>
              <a:ext cx="11795654" cy="6394602"/>
            </a:xfrm>
            <a:custGeom>
              <a:avLst/>
              <a:gdLst/>
              <a:ahLst/>
              <a:cxnLst/>
              <a:rect l="l" t="t" r="r" b="b"/>
              <a:pathLst>
                <a:path w="15803922" h="8567544" extrusionOk="0">
                  <a:moveTo>
                    <a:pt x="14865023" y="8556357"/>
                  </a:moveTo>
                  <a:cubicBezTo>
                    <a:pt x="14865023" y="8556357"/>
                    <a:pt x="14445270" y="8567544"/>
                    <a:pt x="13982684" y="8564923"/>
                  </a:cubicBezTo>
                  <a:cubicBezTo>
                    <a:pt x="4914030" y="8562761"/>
                    <a:pt x="1057073" y="8554935"/>
                    <a:pt x="1057073" y="8554935"/>
                  </a:cubicBezTo>
                  <a:cubicBezTo>
                    <a:pt x="812931" y="8546102"/>
                    <a:pt x="565145" y="8529121"/>
                    <a:pt x="398404" y="8470943"/>
                  </a:cubicBezTo>
                  <a:cubicBezTo>
                    <a:pt x="120505" y="8373981"/>
                    <a:pt x="0" y="8196453"/>
                    <a:pt x="0" y="2695360"/>
                  </a:cubicBezTo>
                  <a:cubicBezTo>
                    <a:pt x="8536" y="440430"/>
                    <a:pt x="34263" y="311302"/>
                    <a:pt x="140291" y="225758"/>
                  </a:cubicBezTo>
                  <a:cubicBezTo>
                    <a:pt x="342602" y="62530"/>
                    <a:pt x="736658" y="7673"/>
                    <a:pt x="1155311" y="7673"/>
                  </a:cubicBezTo>
                  <a:cubicBezTo>
                    <a:pt x="1155311" y="7673"/>
                    <a:pt x="1551711" y="15681"/>
                    <a:pt x="11228132" y="7673"/>
                  </a:cubicBezTo>
                  <a:cubicBezTo>
                    <a:pt x="14226344" y="0"/>
                    <a:pt x="14690271" y="7673"/>
                    <a:pt x="14690271" y="7673"/>
                  </a:cubicBezTo>
                  <a:cubicBezTo>
                    <a:pt x="15058579" y="15152"/>
                    <a:pt x="15421891" y="84484"/>
                    <a:pt x="15619631" y="207066"/>
                  </a:cubicBezTo>
                  <a:cubicBezTo>
                    <a:pt x="15770648" y="300683"/>
                    <a:pt x="15803922" y="425358"/>
                    <a:pt x="15794782" y="2695360"/>
                  </a:cubicBezTo>
                  <a:cubicBezTo>
                    <a:pt x="15794782" y="8314418"/>
                    <a:pt x="15511785" y="8528516"/>
                    <a:pt x="14865023" y="8556357"/>
                  </a:cubicBezTo>
                  <a:close/>
                </a:path>
              </a:pathLst>
            </a:custGeom>
            <a:solidFill>
              <a:srgbClr val="F6C496"/>
            </a:solidFill>
            <a:ln>
              <a:noFill/>
            </a:ln>
          </p:spPr>
          <p:txBody>
            <a:bodyPr spcFirstLastPara="1" wrap="square" lIns="60950" tIns="30467" rIns="60950" bIns="120000" anchor="ctr" anchorCtr="0">
              <a:noAutofit/>
            </a:bodyPr>
            <a:lstStyle/>
            <a:p>
              <a:pPr>
                <a:lnSpc>
                  <a:spcPct val="150000"/>
                </a:lnSpc>
                <a:buClr>
                  <a:srgbClr val="000000"/>
                </a:buClr>
                <a:buFont typeface="Arial"/>
                <a:buNone/>
              </a:pPr>
              <a:endParaRPr sz="2800" kern="0">
                <a:solidFill>
                  <a:schemeClr val="bg1"/>
                </a:solidFill>
                <a:latin typeface="UTM Avo" panose="02040603050506020204" pitchFamily="18"/>
                <a:cs typeface="Arial"/>
                <a:sym typeface="Arial"/>
              </a:endParaRPr>
            </a:p>
          </p:txBody>
        </p:sp>
        <p:sp>
          <p:nvSpPr>
            <p:cNvPr id="17" name="Google Shape;202;p8">
              <a:extLst>
                <a:ext uri="{FF2B5EF4-FFF2-40B4-BE49-F238E27FC236}">
                  <a16:creationId xmlns:a16="http://schemas.microsoft.com/office/drawing/2014/main" id="{E76230C1-004B-F45A-FFE6-BC08D70A7F9B}"/>
                </a:ext>
              </a:extLst>
            </p:cNvPr>
            <p:cNvSpPr/>
            <p:nvPr/>
          </p:nvSpPr>
          <p:spPr>
            <a:xfrm>
              <a:off x="1958169" y="1843567"/>
              <a:ext cx="11724382" cy="6394602"/>
            </a:xfrm>
            <a:custGeom>
              <a:avLst/>
              <a:gdLst/>
              <a:ahLst/>
              <a:cxnLst/>
              <a:rect l="l" t="t" r="r" b="b"/>
              <a:pathLst>
                <a:path w="15708432" h="8567544" extrusionOk="0">
                  <a:moveTo>
                    <a:pt x="14769531" y="8556357"/>
                  </a:moveTo>
                  <a:cubicBezTo>
                    <a:pt x="14769531" y="8556357"/>
                    <a:pt x="14349780" y="8567544"/>
                    <a:pt x="13887194" y="8564923"/>
                  </a:cubicBezTo>
                  <a:cubicBezTo>
                    <a:pt x="4888311" y="8562761"/>
                    <a:pt x="1057073" y="8554935"/>
                    <a:pt x="1057073" y="8554935"/>
                  </a:cubicBezTo>
                  <a:cubicBezTo>
                    <a:pt x="812931" y="8546102"/>
                    <a:pt x="565145" y="8529121"/>
                    <a:pt x="398404" y="8470943"/>
                  </a:cubicBezTo>
                  <a:cubicBezTo>
                    <a:pt x="120505" y="8373981"/>
                    <a:pt x="0" y="8196453"/>
                    <a:pt x="0" y="2695360"/>
                  </a:cubicBezTo>
                  <a:cubicBezTo>
                    <a:pt x="8536" y="440430"/>
                    <a:pt x="34263" y="311302"/>
                    <a:pt x="140291" y="225758"/>
                  </a:cubicBezTo>
                  <a:cubicBezTo>
                    <a:pt x="342602" y="62530"/>
                    <a:pt x="736658" y="7673"/>
                    <a:pt x="1155311" y="7673"/>
                  </a:cubicBezTo>
                  <a:cubicBezTo>
                    <a:pt x="1155311" y="7673"/>
                    <a:pt x="1551711" y="15681"/>
                    <a:pt x="11153635" y="7673"/>
                  </a:cubicBezTo>
                  <a:cubicBezTo>
                    <a:pt x="14130852" y="0"/>
                    <a:pt x="14594779" y="7673"/>
                    <a:pt x="14594779" y="7673"/>
                  </a:cubicBezTo>
                  <a:cubicBezTo>
                    <a:pt x="14963087" y="15152"/>
                    <a:pt x="15326399" y="84484"/>
                    <a:pt x="15524141" y="207066"/>
                  </a:cubicBezTo>
                  <a:cubicBezTo>
                    <a:pt x="15675158" y="300683"/>
                    <a:pt x="15708432" y="425358"/>
                    <a:pt x="15699291" y="2695360"/>
                  </a:cubicBezTo>
                  <a:cubicBezTo>
                    <a:pt x="15699291" y="8314418"/>
                    <a:pt x="15416295" y="8528516"/>
                    <a:pt x="14769531" y="8556357"/>
                  </a:cubicBezTo>
                  <a:close/>
                </a:path>
              </a:pathLst>
            </a:custGeom>
            <a:solidFill>
              <a:srgbClr val="FDE5A4"/>
            </a:solidFill>
            <a:ln>
              <a:noFill/>
            </a:ln>
          </p:spPr>
          <p:txBody>
            <a:bodyPr spcFirstLastPara="1" wrap="square" lIns="60950" tIns="30467" rIns="60950" bIns="120000" anchor="ctr" anchorCtr="0">
              <a:noAutofit/>
            </a:bodyPr>
            <a:lstStyle/>
            <a:p>
              <a:pPr algn="ctr">
                <a:lnSpc>
                  <a:spcPct val="150000"/>
                </a:lnSpc>
                <a:buClr>
                  <a:srgbClr val="000000"/>
                </a:buClr>
                <a:buFont typeface="Arial"/>
                <a:buNone/>
              </a:pPr>
              <a:r>
                <a:rPr lang="vi-VN" sz="2800" kern="0" dirty="0">
                  <a:solidFill>
                    <a:schemeClr val="bg1"/>
                  </a:solidFill>
                  <a:latin typeface="UTM Avo" panose="02040603050506020204" pitchFamily="18"/>
                  <a:cs typeface="Arial"/>
                  <a:sym typeface="Arial"/>
                </a:rPr>
                <a:t>Dấu gạch ngang được dùng để </a:t>
              </a:r>
              <a:endParaRPr sz="2800" kern="0" dirty="0">
                <a:solidFill>
                  <a:schemeClr val="bg1"/>
                </a:solidFill>
                <a:latin typeface="UTM Avo" panose="02040603050506020204" pitchFamily="18"/>
                <a:cs typeface="Arial"/>
                <a:sym typeface="Arial"/>
              </a:endParaRPr>
            </a:p>
            <a:p>
              <a:pPr algn="ctr">
                <a:lnSpc>
                  <a:spcPct val="150000"/>
                </a:lnSpc>
                <a:buClr>
                  <a:srgbClr val="000000"/>
                </a:buClr>
                <a:buFont typeface="Arial"/>
                <a:buNone/>
              </a:pPr>
              <a:r>
                <a:rPr lang="vi-VN" sz="2800" kern="0" dirty="0">
                  <a:solidFill>
                    <a:schemeClr val="bg1"/>
                  </a:solidFill>
                  <a:latin typeface="UTM Avo" panose="02040603050506020204" pitchFamily="18"/>
                  <a:cs typeface="Arial"/>
                  <a:sym typeface="Arial"/>
                </a:rPr>
                <a:t>nối các từ trong một liên danh.</a:t>
              </a:r>
              <a:endParaRPr sz="2800" kern="0" dirty="0">
                <a:solidFill>
                  <a:schemeClr val="bg1"/>
                </a:solidFill>
                <a:latin typeface="UTM Avo" panose="02040603050506020204" pitchFamily="18"/>
                <a:cs typeface="Arial"/>
                <a:sym typeface="Arial"/>
              </a:endParaRPr>
            </a:p>
          </p:txBody>
        </p:sp>
      </p:grpSp>
      <p:sp>
        <p:nvSpPr>
          <p:cNvPr id="18" name="Google Shape;203;p8">
            <a:extLst>
              <a:ext uri="{FF2B5EF4-FFF2-40B4-BE49-F238E27FC236}">
                <a16:creationId xmlns:a16="http://schemas.microsoft.com/office/drawing/2014/main" id="{AEDE0033-4059-BA2F-6B86-3B0C86F65FDD}"/>
              </a:ext>
            </a:extLst>
          </p:cNvPr>
          <p:cNvSpPr/>
          <p:nvPr/>
        </p:nvSpPr>
        <p:spPr>
          <a:xfrm>
            <a:off x="9545473" y="1868213"/>
            <a:ext cx="2104783" cy="4989787"/>
          </a:xfrm>
          <a:custGeom>
            <a:avLst/>
            <a:gdLst/>
            <a:ahLst/>
            <a:cxnLst/>
            <a:rect l="l" t="t" r="r" b="b"/>
            <a:pathLst>
              <a:path w="3157175" h="7484681" extrusionOk="0">
                <a:moveTo>
                  <a:pt x="0" y="0"/>
                </a:moveTo>
                <a:lnTo>
                  <a:pt x="3157174" y="0"/>
                </a:lnTo>
                <a:lnTo>
                  <a:pt x="3157174" y="7484681"/>
                </a:lnTo>
                <a:lnTo>
                  <a:pt x="0" y="7484681"/>
                </a:lnTo>
                <a:lnTo>
                  <a:pt x="0" y="0"/>
                </a:lnTo>
                <a:close/>
              </a:path>
            </a:pathLst>
          </a:custGeom>
          <a:blipFill rotWithShape="1">
            <a:blip r:embed="rId3">
              <a:alphaModFix/>
            </a:blip>
            <a:stretch>
              <a:fillRect/>
            </a:stretch>
          </a:blipFill>
          <a:ln>
            <a:noFill/>
          </a:ln>
        </p:spPr>
        <p:txBody>
          <a:bodyPr/>
          <a:lstStyle/>
          <a:p>
            <a:endParaRPr lang="en-US"/>
          </a:p>
        </p:txBody>
      </p:sp>
      <p:sp>
        <p:nvSpPr>
          <p:cNvPr id="19" name="Google Shape;208;p8">
            <a:extLst>
              <a:ext uri="{FF2B5EF4-FFF2-40B4-BE49-F238E27FC236}">
                <a16:creationId xmlns:a16="http://schemas.microsoft.com/office/drawing/2014/main" id="{CB15B863-B41B-E9F6-36A1-8A92611B6081}"/>
              </a:ext>
            </a:extLst>
          </p:cNvPr>
          <p:cNvSpPr/>
          <p:nvPr/>
        </p:nvSpPr>
        <p:spPr>
          <a:xfrm>
            <a:off x="1267783" y="3538038"/>
            <a:ext cx="1800835" cy="804572"/>
          </a:xfrm>
          <a:custGeom>
            <a:avLst/>
            <a:gdLst/>
            <a:ahLst/>
            <a:cxnLst/>
            <a:rect l="l" t="t" r="r" b="b"/>
            <a:pathLst>
              <a:path w="3086424" h="1763425" extrusionOk="0">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9"/>
                  <a:pt x="1578738" y="1723333"/>
                  <a:pt x="1568277" y="1738083"/>
                </a:cubicBezTo>
                <a:cubicBezTo>
                  <a:pt x="1551308" y="1762006"/>
                  <a:pt x="1516305" y="1763425"/>
                  <a:pt x="1497318" y="1741071"/>
                </a:cubicBezTo>
                <a:cubicBezTo>
                  <a:pt x="1478257" y="1718631"/>
                  <a:pt x="1457170" y="1692331"/>
                  <a:pt x="1446450" y="1674057"/>
                </a:cubicBezTo>
                <a:cubicBezTo>
                  <a:pt x="1436312" y="1656777"/>
                  <a:pt x="1427269" y="1638849"/>
                  <a:pt x="1419656" y="1622528"/>
                </a:cubicBezTo>
                <a:cubicBezTo>
                  <a:pt x="976795" y="1627417"/>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a:ln>
            <a:noFill/>
          </a:ln>
        </p:spPr>
        <p:txBody>
          <a:bodyPr spcFirstLastPara="1" wrap="square" lIns="60950" tIns="30467" rIns="60950" bIns="240000" anchor="ctr" anchorCtr="0">
            <a:noAutofit/>
          </a:bodyPr>
          <a:lstStyle/>
          <a:p>
            <a:pPr algn="ctr">
              <a:lnSpc>
                <a:spcPct val="150000"/>
              </a:lnSpc>
              <a:buClr>
                <a:srgbClr val="000000"/>
              </a:buClr>
              <a:buFont typeface="Arial"/>
              <a:buNone/>
            </a:pPr>
            <a:r>
              <a:rPr lang="vi-VN" sz="2800" b="1" kern="0">
                <a:solidFill>
                  <a:schemeClr val="bg1"/>
                </a:solidFill>
                <a:latin typeface="UTM Avo" panose="02040603050506020204" pitchFamily="18"/>
                <a:cs typeface="Arial"/>
                <a:sym typeface="Arial"/>
              </a:rPr>
              <a:t>Lưu ý</a:t>
            </a:r>
            <a:endParaRPr sz="2800" kern="0">
              <a:solidFill>
                <a:schemeClr val="bg1"/>
              </a:solidFill>
              <a:latin typeface="UTM Avo" panose="02040603050506020204" pitchFamily="18"/>
              <a:cs typeface="Arial"/>
              <a:sym typeface="Arial"/>
            </a:endParaRPr>
          </a:p>
        </p:txBody>
      </p:sp>
      <p:sp>
        <p:nvSpPr>
          <p:cNvPr id="20" name="Google Shape;209;p8">
            <a:extLst>
              <a:ext uri="{FF2B5EF4-FFF2-40B4-BE49-F238E27FC236}">
                <a16:creationId xmlns:a16="http://schemas.microsoft.com/office/drawing/2014/main" id="{504EC8CB-3E02-91B0-48F1-593648DCFE4E}"/>
              </a:ext>
            </a:extLst>
          </p:cNvPr>
          <p:cNvSpPr txBox="1"/>
          <p:nvPr/>
        </p:nvSpPr>
        <p:spPr>
          <a:xfrm>
            <a:off x="541744" y="4342610"/>
            <a:ext cx="8713630" cy="2277520"/>
          </a:xfrm>
          <a:prstGeom prst="rect">
            <a:avLst/>
          </a:prstGeom>
          <a:noFill/>
          <a:ln>
            <a:noFill/>
          </a:ln>
        </p:spPr>
        <p:txBody>
          <a:bodyPr spcFirstLastPara="1" wrap="square" lIns="60950" tIns="30467" rIns="60950" bIns="30467" anchor="t" anchorCtr="0">
            <a:spAutoFit/>
          </a:bodyPr>
          <a:lstStyle/>
          <a:p>
            <a:pPr marL="190510" indent="-190510" algn="just">
              <a:lnSpc>
                <a:spcPct val="150000"/>
              </a:lnSpc>
              <a:buClr>
                <a:srgbClr val="000000"/>
              </a:buClr>
              <a:buSzPts val="3600"/>
              <a:buFont typeface="Arial"/>
              <a:buChar char="•"/>
            </a:pPr>
            <a:r>
              <a:rPr lang="vi-VN" sz="2400" b="1" i="1" kern="0" dirty="0">
                <a:solidFill>
                  <a:schemeClr val="bg1"/>
                </a:solidFill>
                <a:latin typeface="UTM Avo" panose="02040603050506020204" pitchFamily="18"/>
                <a:cs typeface="Arial"/>
                <a:sym typeface="Arial"/>
              </a:rPr>
              <a:t>Liên danh</a:t>
            </a:r>
            <a:r>
              <a:rPr lang="vi-VN" sz="2400" b="1" kern="0" dirty="0">
                <a:solidFill>
                  <a:schemeClr val="bg1"/>
                </a:solidFill>
                <a:latin typeface="UTM Avo" panose="02040603050506020204" pitchFamily="18"/>
                <a:cs typeface="Arial"/>
                <a:sym typeface="Arial"/>
              </a:rPr>
              <a:t>: </a:t>
            </a:r>
            <a:r>
              <a:rPr lang="vi-VN" sz="2400" kern="0" dirty="0">
                <a:solidFill>
                  <a:schemeClr val="bg1"/>
                </a:solidFill>
                <a:latin typeface="UTM Avo" panose="02040603050506020204" pitchFamily="18"/>
                <a:cs typeface="Arial"/>
                <a:sym typeface="Arial"/>
              </a:rPr>
              <a:t>tập hợp hai hoặc nhiều từ chỉ tên những sự vật có quan hệ với nhau (nghĩa trong bài học). </a:t>
            </a:r>
            <a:endParaRPr sz="2400" kern="0" dirty="0">
              <a:solidFill>
                <a:schemeClr val="bg1"/>
              </a:solidFill>
              <a:latin typeface="UTM Avo" panose="02040603050506020204" pitchFamily="18"/>
              <a:cs typeface="Arial"/>
              <a:sym typeface="Arial"/>
            </a:endParaRPr>
          </a:p>
          <a:p>
            <a:pPr marL="190510" indent="-190510" algn="just">
              <a:lnSpc>
                <a:spcPct val="150000"/>
              </a:lnSpc>
              <a:buClr>
                <a:srgbClr val="000000"/>
              </a:buClr>
              <a:buSzPts val="3600"/>
              <a:buFont typeface="Arial"/>
              <a:buChar char="•"/>
            </a:pPr>
            <a:r>
              <a:rPr lang="vi-VN" sz="2400" kern="0" dirty="0">
                <a:solidFill>
                  <a:schemeClr val="bg1"/>
                </a:solidFill>
                <a:latin typeface="UTM Avo" panose="02040603050506020204" pitchFamily="18"/>
                <a:cs typeface="Arial"/>
                <a:sym typeface="Arial"/>
              </a:rPr>
              <a:t>Giữa dấu gạch ngang với từ đứng trước và sau nó có khoảng cách.</a:t>
            </a:r>
            <a:endParaRPr sz="2400" kern="0" dirty="0">
              <a:solidFill>
                <a:schemeClr val="bg1"/>
              </a:solidFill>
              <a:latin typeface="UTM Avo" panose="02040603050506020204" pitchFamily="18"/>
              <a:cs typeface="Arial"/>
              <a:sym typeface="Arial"/>
            </a:endParaRPr>
          </a:p>
        </p:txBody>
      </p:sp>
    </p:spTree>
    <p:extLst>
      <p:ext uri="{BB962C8B-B14F-4D97-AF65-F5344CB8AC3E}">
        <p14:creationId xmlns:p14="http://schemas.microsoft.com/office/powerpoint/2010/main" val="390247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oogle Shape;224;p11">
            <a:extLst>
              <a:ext uri="{FF2B5EF4-FFF2-40B4-BE49-F238E27FC236}">
                <a16:creationId xmlns:a16="http://schemas.microsoft.com/office/drawing/2014/main" id="{EC5BB67A-FC2D-B014-5BDD-DC37E3431C83}"/>
              </a:ext>
            </a:extLst>
          </p:cNvPr>
          <p:cNvGrpSpPr/>
          <p:nvPr/>
        </p:nvGrpSpPr>
        <p:grpSpPr>
          <a:xfrm>
            <a:off x="6416027" y="3119721"/>
            <a:ext cx="5390937" cy="3286991"/>
            <a:chOff x="1712352" y="1331406"/>
            <a:chExt cx="7324838" cy="3812094"/>
          </a:xfrm>
        </p:grpSpPr>
        <p:sp>
          <p:nvSpPr>
            <p:cNvPr id="10" name="Google Shape;225;p11">
              <a:extLst>
                <a:ext uri="{FF2B5EF4-FFF2-40B4-BE49-F238E27FC236}">
                  <a16:creationId xmlns:a16="http://schemas.microsoft.com/office/drawing/2014/main" id="{F26118FD-4E03-62CA-62B8-88612A68DCA8}"/>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11" name="Google Shape;226;p11">
              <a:extLst>
                <a:ext uri="{FF2B5EF4-FFF2-40B4-BE49-F238E27FC236}">
                  <a16:creationId xmlns:a16="http://schemas.microsoft.com/office/drawing/2014/main" id="{EC6562B3-A7A4-5EC6-5A37-8CC5C2D79360}"/>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a. Cầu truyền hình đặc biệt “Hạ Long thần tiên" nhằm tôn vinh giá trị của Vịnh Hạ Long được truyền hình trực tiếp từ 20 giờ đến 22 giờ ngày 29-10-2011 với bốn điểm cầu: Hà Nội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Hạ Long</a:t>
              </a:r>
              <a:r>
                <a:rPr lang="vi-VN" b="1" kern="0" dirty="0">
                  <a:solidFill>
                    <a:schemeClr val="bg1"/>
                  </a:solidFill>
                  <a:latin typeface="UTM Avo" panose="02040603050506020204" pitchFamily="18"/>
                  <a:cs typeface="Arial"/>
                  <a:sym typeface="Arial"/>
                </a:rPr>
                <a:t> – </a:t>
              </a:r>
              <a:r>
                <a:rPr lang="vi-VN" kern="0" dirty="0">
                  <a:solidFill>
                    <a:schemeClr val="bg1"/>
                  </a:solidFill>
                  <a:latin typeface="UTM Avo" panose="02040603050506020204" pitchFamily="18"/>
                  <a:cs typeface="Arial"/>
                  <a:sym typeface="Arial"/>
                </a:rPr>
                <a:t>Huế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Thành phố Hồ Chí Minh.</a:t>
              </a:r>
              <a:endParaRPr kern="0" dirty="0">
                <a:solidFill>
                  <a:schemeClr val="bg1"/>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chemeClr val="bg1"/>
                  </a:solidFill>
                  <a:latin typeface="UTM Avo" panose="02040603050506020204" pitchFamily="18"/>
                  <a:cs typeface="Arial"/>
                  <a:sym typeface="Arial"/>
                </a:rPr>
                <a:t>Theo QUANG THỌ</a:t>
              </a:r>
              <a:endParaRPr kern="0" dirty="0">
                <a:solidFill>
                  <a:schemeClr val="bg1"/>
                </a:solidFill>
                <a:latin typeface="UTM Avo" panose="02040603050506020204" pitchFamily="18"/>
                <a:cs typeface="Arial"/>
                <a:sym typeface="Arial"/>
              </a:endParaRPr>
            </a:p>
          </p:txBody>
        </p:sp>
      </p:grpSp>
      <p:sp>
        <p:nvSpPr>
          <p:cNvPr id="12" name="Google Shape;227;p11">
            <a:extLst>
              <a:ext uri="{FF2B5EF4-FFF2-40B4-BE49-F238E27FC236}">
                <a16:creationId xmlns:a16="http://schemas.microsoft.com/office/drawing/2014/main" id="{55676576-2079-2352-6DC5-018B9CBFAED3}"/>
              </a:ext>
            </a:extLst>
          </p:cNvPr>
          <p:cNvSpPr txBox="1"/>
          <p:nvPr/>
        </p:nvSpPr>
        <p:spPr>
          <a:xfrm>
            <a:off x="6538387" y="1781602"/>
            <a:ext cx="5268578" cy="1107996"/>
          </a:xfrm>
          <a:prstGeom prst="rect">
            <a:avLst/>
          </a:prstGeom>
          <a:noFill/>
          <a:ln>
            <a:noFill/>
          </a:ln>
        </p:spPr>
        <p:txBody>
          <a:bodyPr spcFirstLastPara="1" wrap="square" lIns="0" tIns="0" rIns="0" bIns="0" anchor="t" anchorCtr="0">
            <a:spAutoFit/>
          </a:bodyPr>
          <a:lstStyle/>
          <a:p>
            <a:pPr algn="just">
              <a:lnSpc>
                <a:spcPct val="150000"/>
              </a:lnSpc>
              <a:buClr>
                <a:srgbClr val="000000"/>
              </a:buClr>
              <a:buSzPts val="4400"/>
            </a:pPr>
            <a:r>
              <a:rPr lang="vi-VN" sz="2400" b="1" kern="0" dirty="0">
                <a:solidFill>
                  <a:srgbClr val="000000"/>
                </a:solidFill>
                <a:latin typeface="UTM Avo" panose="02040603050506020204" pitchFamily="18"/>
                <a:cs typeface="Arial"/>
                <a:sym typeface="Arial"/>
              </a:rPr>
              <a:t>1. Tìm và nêu tác dụng của dấu gạch ngang trong các câu sau:</a:t>
            </a:r>
            <a:endParaRPr sz="2400" b="1" kern="0" dirty="0">
              <a:solidFill>
                <a:srgbClr val="000000"/>
              </a:solidFill>
              <a:latin typeface="UTM Avo" panose="02040603050506020204" pitchFamily="18"/>
              <a:cs typeface="Arial"/>
              <a:sym typeface="Arial"/>
            </a:endParaRPr>
          </a:p>
        </p:txBody>
      </p:sp>
      <p:grpSp>
        <p:nvGrpSpPr>
          <p:cNvPr id="13" name="Google Shape;232;p11">
            <a:extLst>
              <a:ext uri="{FF2B5EF4-FFF2-40B4-BE49-F238E27FC236}">
                <a16:creationId xmlns:a16="http://schemas.microsoft.com/office/drawing/2014/main" id="{E0212884-3CB8-BCCD-D998-211BB1F56D34}"/>
              </a:ext>
            </a:extLst>
          </p:cNvPr>
          <p:cNvGrpSpPr/>
          <p:nvPr/>
        </p:nvGrpSpPr>
        <p:grpSpPr>
          <a:xfrm>
            <a:off x="252401" y="1967130"/>
            <a:ext cx="5843599" cy="4439582"/>
            <a:chOff x="1712352" y="1331406"/>
            <a:chExt cx="7324838" cy="3812094"/>
          </a:xfrm>
        </p:grpSpPr>
        <p:sp>
          <p:nvSpPr>
            <p:cNvPr id="14" name="Google Shape;233;p11">
              <a:extLst>
                <a:ext uri="{FF2B5EF4-FFF2-40B4-BE49-F238E27FC236}">
                  <a16:creationId xmlns:a16="http://schemas.microsoft.com/office/drawing/2014/main" id="{C5E80D14-A6AD-6E83-CDF7-7DBDC18BE80E}"/>
                </a:ext>
              </a:extLst>
            </p:cNvPr>
            <p:cNvSpPr/>
            <p:nvPr/>
          </p:nvSpPr>
          <p:spPr>
            <a:xfrm>
              <a:off x="1712352" y="1448938"/>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a:ln>
              <a:noFill/>
            </a:ln>
          </p:spPr>
          <p:txBody>
            <a:bodyPr spcFirstLastPara="1" wrap="square" lIns="240000" tIns="30467" rIns="240000" bIns="120000" anchor="ctr" anchorCtr="0">
              <a:noAutofit/>
            </a:bodyPr>
            <a:lstStyle/>
            <a:p>
              <a:pPr>
                <a:buClr>
                  <a:srgbClr val="000000"/>
                </a:buClr>
                <a:buFont typeface="Arial"/>
                <a:buNone/>
              </a:pPr>
              <a:endParaRPr kern="0">
                <a:solidFill>
                  <a:srgbClr val="000000"/>
                </a:solidFill>
                <a:latin typeface="UTM Avo" panose="02040603050506020204" pitchFamily="18"/>
                <a:cs typeface="Arial"/>
                <a:sym typeface="Arial"/>
              </a:endParaRPr>
            </a:p>
          </p:txBody>
        </p:sp>
        <p:sp>
          <p:nvSpPr>
            <p:cNvPr id="15" name="Google Shape;234;p11">
              <a:extLst>
                <a:ext uri="{FF2B5EF4-FFF2-40B4-BE49-F238E27FC236}">
                  <a16:creationId xmlns:a16="http://schemas.microsoft.com/office/drawing/2014/main" id="{8D60CA3A-5613-18D0-343A-57D5E96A71ED}"/>
                </a:ext>
              </a:extLst>
            </p:cNvPr>
            <p:cNvSpPr/>
            <p:nvPr/>
          </p:nvSpPr>
          <p:spPr>
            <a:xfrm>
              <a:off x="1878607" y="1331406"/>
              <a:ext cx="7158583" cy="3694562"/>
            </a:xfrm>
            <a:custGeom>
              <a:avLst/>
              <a:gdLst/>
              <a:ahLst/>
              <a:cxnLst/>
              <a:rect l="l" t="t" r="r" b="b"/>
              <a:pathLst>
                <a:path w="4588197" h="2367979" extrusionOk="0">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a:ln>
              <a:noFill/>
            </a:ln>
          </p:spPr>
          <p:txBody>
            <a:bodyPr spcFirstLastPara="1" wrap="square" lIns="240000" tIns="30467" rIns="240000" bIns="120000" anchor="ctr" anchorCtr="0">
              <a:noAutofit/>
            </a:bodyPr>
            <a:lstStyle/>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b) Công ty cổ phần Vận tải đường sắt Sài Gòn tổ chức thêm một số chuyến tàu vào dịp lễ Quốc khánh năm 2022. Sau đây là các tuyến đường có chuyến tàu tăng thêm:</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Hà Nội.</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Quy Nhơn.</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Nha Trang</a:t>
              </a:r>
              <a:endParaRPr kern="0" dirty="0">
                <a:solidFill>
                  <a:schemeClr val="bg1"/>
                </a:solidFill>
                <a:latin typeface="UTM Avo" panose="02040603050506020204" pitchFamily="18"/>
                <a:cs typeface="Arial"/>
                <a:sym typeface="Arial"/>
              </a:endParaRPr>
            </a:p>
            <a:p>
              <a:pPr algn="just">
                <a:lnSpc>
                  <a:spcPct val="150000"/>
                </a:lnSpc>
                <a:buClr>
                  <a:srgbClr val="000000"/>
                </a:buClr>
                <a:buFont typeface="Arial"/>
                <a:buNone/>
              </a:pPr>
              <a:r>
                <a:rPr lang="vi-VN" kern="0" dirty="0">
                  <a:solidFill>
                    <a:schemeClr val="bg1"/>
                  </a:solidFill>
                  <a:latin typeface="UTM Avo" panose="02040603050506020204" pitchFamily="18"/>
                  <a:cs typeface="Arial"/>
                  <a:sym typeface="Arial"/>
                </a:rPr>
                <a:t>+ Tuyến Thành phố Hồ Chí Minh </a:t>
              </a:r>
              <a:r>
                <a:rPr lang="vi-VN" b="1" kern="0" dirty="0">
                  <a:solidFill>
                    <a:schemeClr val="bg1"/>
                  </a:solidFill>
                  <a:latin typeface="UTM Avo" panose="02040603050506020204" pitchFamily="18"/>
                  <a:cs typeface="Arial"/>
                  <a:sym typeface="Arial"/>
                </a:rPr>
                <a:t>–</a:t>
              </a:r>
              <a:r>
                <a:rPr lang="vi-VN" kern="0" dirty="0">
                  <a:solidFill>
                    <a:schemeClr val="bg1"/>
                  </a:solidFill>
                  <a:latin typeface="UTM Avo" panose="02040603050506020204" pitchFamily="18"/>
                  <a:cs typeface="Arial"/>
                  <a:sym typeface="Arial"/>
                </a:rPr>
                <a:t> Phan Thiết.</a:t>
              </a:r>
              <a:endParaRPr kern="0" dirty="0">
                <a:solidFill>
                  <a:schemeClr val="bg1"/>
                </a:solidFill>
                <a:latin typeface="UTM Avo" panose="02040603050506020204" pitchFamily="18"/>
                <a:cs typeface="Arial"/>
                <a:sym typeface="Arial"/>
              </a:endParaRPr>
            </a:p>
            <a:p>
              <a:pPr algn="r">
                <a:lnSpc>
                  <a:spcPct val="150000"/>
                </a:lnSpc>
                <a:buClr>
                  <a:srgbClr val="000000"/>
                </a:buClr>
                <a:buFont typeface="Arial"/>
                <a:buNone/>
              </a:pPr>
              <a:r>
                <a:rPr lang="vi-VN" kern="0" dirty="0">
                  <a:solidFill>
                    <a:schemeClr val="bg1"/>
                  </a:solidFill>
                  <a:latin typeface="UTM Avo" panose="02040603050506020204" pitchFamily="18"/>
                  <a:cs typeface="Arial"/>
                  <a:sym typeface="Arial"/>
                </a:rPr>
                <a:t>Theo báo </a:t>
              </a:r>
              <a:r>
                <a:rPr lang="vi-VN" i="1" kern="0" dirty="0">
                  <a:solidFill>
                    <a:schemeClr val="bg1"/>
                  </a:solidFill>
                  <a:latin typeface="UTM Avo" panose="02040603050506020204" pitchFamily="18"/>
                  <a:cs typeface="Arial"/>
                  <a:sym typeface="Arial"/>
                </a:rPr>
                <a:t>hanoimoi.com.vn</a:t>
              </a:r>
              <a:endParaRPr i="1" kern="0" dirty="0">
                <a:solidFill>
                  <a:schemeClr val="bg1"/>
                </a:solidFill>
                <a:latin typeface="UTM Avo" panose="02040603050506020204" pitchFamily="18"/>
                <a:cs typeface="Arial"/>
                <a:sym typeface="Arial"/>
              </a:endParaRPr>
            </a:p>
          </p:txBody>
        </p:sp>
      </p:grpSp>
    </p:spTree>
    <p:extLst>
      <p:ext uri="{BB962C8B-B14F-4D97-AF65-F5344CB8AC3E}">
        <p14:creationId xmlns:p14="http://schemas.microsoft.com/office/powerpoint/2010/main" val="32523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1022</Words>
  <PresentationFormat>Widescreen</PresentationFormat>
  <Paragraphs>72</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Calibri</vt:lpstr>
      <vt:lpstr>Arial</vt:lpstr>
      <vt:lpstr>UTM Avo</vt:lpstr>
      <vt:lpstr>Calibri Light</vt:lpstr>
      <vt:lpstr>Office Theme</vt:lpstr>
      <vt:lpstr>2_Office Theme</vt:lpstr>
      <vt:lpstr>1_Office Theme</vt:lpstr>
      <vt:lpstr>Tuần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2024-01-10T03:53:15Z</dcterms:modified>
</cp:coreProperties>
</file>