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61" r:id="rId2"/>
    <p:sldId id="262" r:id="rId3"/>
    <p:sldId id="263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68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26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265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4" r:id="rId69"/>
    <p:sldId id="395" r:id="rId70"/>
    <p:sldId id="396" r:id="rId71"/>
    <p:sldId id="397" r:id="rId72"/>
    <p:sldId id="398" r:id="rId73"/>
    <p:sldId id="399" r:id="rId74"/>
    <p:sldId id="400" r:id="rId75"/>
    <p:sldId id="266" r:id="rId76"/>
    <p:sldId id="401" r:id="rId77"/>
    <p:sldId id="402" r:id="rId78"/>
    <p:sldId id="403" r:id="rId79"/>
    <p:sldId id="404" r:id="rId80"/>
    <p:sldId id="405" r:id="rId81"/>
    <p:sldId id="406" r:id="rId82"/>
    <p:sldId id="407" r:id="rId83"/>
    <p:sldId id="408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267" r:id="rId9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5.wmf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DC13-6979-45A4-BC06-C0F2602CA17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ADC8-14B9-4816-8782-2506A744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ADC8-14B9-4816-8782-2506A74449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slide" Target="slide2.xml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3.xml"/><Relationship Id="rId3" Type="http://schemas.openxmlformats.org/officeDocument/2006/relationships/slide" Target="slide24.xml"/><Relationship Id="rId7" Type="http://schemas.openxmlformats.org/officeDocument/2006/relationships/slide" Target="slide19.xml"/><Relationship Id="rId12" Type="http://schemas.openxmlformats.org/officeDocument/2006/relationships/slide" Target="slide14.xml"/><Relationship Id="rId17" Type="http://schemas.openxmlformats.org/officeDocument/2006/relationships/slide" Target="slide2.xml"/><Relationship Id="rId2" Type="http://schemas.openxmlformats.org/officeDocument/2006/relationships/slide" Target="slide23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5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21.xml"/><Relationship Id="rId1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3.xml"/><Relationship Id="rId7" Type="http://schemas.openxmlformats.org/officeDocument/2006/relationships/slide" Target="slide7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4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9.xml"/><Relationship Id="rId3" Type="http://schemas.openxmlformats.org/officeDocument/2006/relationships/slide" Target="slide40.xml"/><Relationship Id="rId7" Type="http://schemas.openxmlformats.org/officeDocument/2006/relationships/slide" Target="slide35.xml"/><Relationship Id="rId12" Type="http://schemas.openxmlformats.org/officeDocument/2006/relationships/slide" Target="slide30.xml"/><Relationship Id="rId17" Type="http://schemas.openxmlformats.org/officeDocument/2006/relationships/slide" Target="slide2.xml"/><Relationship Id="rId2" Type="http://schemas.openxmlformats.org/officeDocument/2006/relationships/slide" Target="slide39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1.xml"/><Relationship Id="rId5" Type="http://schemas.openxmlformats.org/officeDocument/2006/relationships/slide" Target="slide42.xml"/><Relationship Id="rId15" Type="http://schemas.openxmlformats.org/officeDocument/2006/relationships/slide" Target="slide33.xml"/><Relationship Id="rId10" Type="http://schemas.openxmlformats.org/officeDocument/2006/relationships/slide" Target="slide32.xml"/><Relationship Id="rId4" Type="http://schemas.openxmlformats.org/officeDocument/2006/relationships/slide" Target="slide41.xml"/><Relationship Id="rId9" Type="http://schemas.openxmlformats.org/officeDocument/2006/relationships/slide" Target="slide37.xml"/><Relationship Id="rId14" Type="http://schemas.openxmlformats.org/officeDocument/2006/relationships/slide" Target="slide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slide" Target="slide2.xml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46.xml"/><Relationship Id="rId3" Type="http://schemas.openxmlformats.org/officeDocument/2006/relationships/slide" Target="slide69.xml"/><Relationship Id="rId7" Type="http://schemas.openxmlformats.org/officeDocument/2006/relationships/slide" Target="slide58.xml"/><Relationship Id="rId12" Type="http://schemas.openxmlformats.org/officeDocument/2006/relationships/slide" Target="slide48.xml"/><Relationship Id="rId17" Type="http://schemas.openxmlformats.org/officeDocument/2006/relationships/slide" Target="slide2.xml"/><Relationship Id="rId2" Type="http://schemas.openxmlformats.org/officeDocument/2006/relationships/slide" Target="slide67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50.xml"/><Relationship Id="rId5" Type="http://schemas.openxmlformats.org/officeDocument/2006/relationships/slide" Target="slide73.xml"/><Relationship Id="rId15" Type="http://schemas.openxmlformats.org/officeDocument/2006/relationships/slide" Target="slide54.xml"/><Relationship Id="rId10" Type="http://schemas.openxmlformats.org/officeDocument/2006/relationships/slide" Target="slide52.xml"/><Relationship Id="rId4" Type="http://schemas.openxmlformats.org/officeDocument/2006/relationships/slide" Target="slide71.xml"/><Relationship Id="rId9" Type="http://schemas.openxmlformats.org/officeDocument/2006/relationships/slide" Target="slide62.xml"/><Relationship Id="rId14" Type="http://schemas.openxmlformats.org/officeDocument/2006/relationships/slide" Target="slide6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58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59.bin"/><Relationship Id="rId5" Type="http://schemas.openxmlformats.org/officeDocument/2006/relationships/audio" Target="../media/audio3.wav"/><Relationship Id="rId15" Type="http://schemas.openxmlformats.org/officeDocument/2006/relationships/image" Target="NULL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61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1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0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slide" Target="slide2.xml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63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1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2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65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1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4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1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67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13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6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6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69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1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8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6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71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15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70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2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25.wmf"/><Relationship Id="rId27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73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1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72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6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75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1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74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2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slide" Target="slide4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77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18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76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3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79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19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78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3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81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0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80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6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slide" Target="slide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83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82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3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85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84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4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87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86.bin"/><Relationship Id="rId5" Type="http://schemas.openxmlformats.org/officeDocument/2006/relationships/audio" Target="../media/audio3.wav"/><Relationship Id="rId15" Type="http://schemas.openxmlformats.org/officeDocument/2006/relationships/image" Target="../media/image144.png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4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89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4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88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46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39.wmf"/><Relationship Id="rId19" Type="http://schemas.openxmlformats.org/officeDocument/2006/relationships/slide" Target="slide2.xml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91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5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90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49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NULL"/><Relationship Id="rId7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93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6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92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5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95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7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94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55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97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28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96.bin"/><Relationship Id="rId5" Type="http://schemas.openxmlformats.org/officeDocument/2006/relationships/audio" Target="../media/audio3.wav"/><Relationship Id="rId10" Type="http://schemas.openxmlformats.org/officeDocument/2006/relationships/image" Target="../media/image59.emf"/><Relationship Id="rId4" Type="http://schemas.openxmlformats.org/officeDocument/2006/relationships/audio" Target="../media/audio2.wav"/><Relationship Id="rId9" Type="http://schemas.openxmlformats.org/officeDocument/2006/relationships/image" Target="../media/image58.emf"/><Relationship Id="rId14" Type="http://schemas.openxmlformats.org/officeDocument/2006/relationships/image" Target="../media/image15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7.wmf"/><Relationship Id="rId19" Type="http://schemas.openxmlformats.org/officeDocument/2006/relationships/slide" Target="slide2.xml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9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926194" y="188640"/>
            <a:ext cx="8359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CHÚ Ý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phức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2076746" y="2348880"/>
            <a:ext cx="820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8: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63552" y="3448022"/>
            <a:ext cx="8532440" cy="715544"/>
            <a:chOff x="2063552" y="3448022"/>
            <a:chExt cx="8532440" cy="71554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789861"/>
                </p:ext>
              </p:extLst>
            </p:nvPr>
          </p:nvGraphicFramePr>
          <p:xfrm>
            <a:off x="2694236" y="3573016"/>
            <a:ext cx="757822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4" name="Equation" r:id="rId3" imgW="4520880" imgH="317160" progId="Equation.DSMT4">
                    <p:embed/>
                  </p:oleObj>
                </mc:Choice>
                <mc:Fallback>
                  <p:oleObj name="Equation" r:id="rId3" imgW="4520880" imgH="31716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4236" y="3573016"/>
                          <a:ext cx="7578228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063552" y="3448022"/>
              <a:ext cx="853244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63552" y="4086651"/>
            <a:ext cx="8532440" cy="747213"/>
            <a:chOff x="2063552" y="4086651"/>
            <a:chExt cx="8532440" cy="747213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347347"/>
                </p:ext>
              </p:extLst>
            </p:nvPr>
          </p:nvGraphicFramePr>
          <p:xfrm>
            <a:off x="2711624" y="4221089"/>
            <a:ext cx="270986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5" name="Equation" r:id="rId5" imgW="1511280" imgH="342720" progId="Equation.DSMT4">
                    <p:embed/>
                  </p:oleObj>
                </mc:Choice>
                <mc:Fallback>
                  <p:oleObj name="Equation" r:id="rId5" imgW="1511280" imgH="34272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624" y="4221089"/>
                          <a:ext cx="2709862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2063552" y="4086651"/>
              <a:ext cx="853244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63552" y="2852936"/>
            <a:ext cx="8532440" cy="734566"/>
            <a:chOff x="2063552" y="2852936"/>
            <a:chExt cx="8532440" cy="734566"/>
          </a:xfrm>
        </p:grpSpPr>
        <p:sp>
          <p:nvSpPr>
            <p:cNvPr id="40" name="Rectangle 39"/>
            <p:cNvSpPr/>
            <p:nvPr/>
          </p:nvSpPr>
          <p:spPr>
            <a:xfrm>
              <a:off x="2063552" y="2852936"/>
              <a:ext cx="853244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569518"/>
                </p:ext>
              </p:extLst>
            </p:nvPr>
          </p:nvGraphicFramePr>
          <p:xfrm>
            <a:off x="2639617" y="2996952"/>
            <a:ext cx="710654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6" name="Equation" r:id="rId7" imgW="3962160" imgH="317160" progId="Equation.DSMT4">
                    <p:embed/>
                  </p:oleObj>
                </mc:Choice>
                <mc:Fallback>
                  <p:oleObj name="Equation" r:id="rId7" imgW="3962160" imgH="31716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9617" y="2996952"/>
                          <a:ext cx="7106543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2063552" y="4696251"/>
            <a:ext cx="8532440" cy="739647"/>
            <a:chOff x="2063552" y="4696251"/>
            <a:chExt cx="8532440" cy="73964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2749271"/>
                </p:ext>
              </p:extLst>
            </p:nvPr>
          </p:nvGraphicFramePr>
          <p:xfrm>
            <a:off x="2697336" y="4869160"/>
            <a:ext cx="4622800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7" name="Equation" r:id="rId9" imgW="2577960" imgH="317160" progId="Equation.DSMT4">
                    <p:embed/>
                  </p:oleObj>
                </mc:Choice>
                <mc:Fallback>
                  <p:oleObj name="Equation" r:id="rId9" imgW="2577960" imgH="31716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336" y="4869160"/>
                          <a:ext cx="4622800" cy="566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2063552" y="4696251"/>
              <a:ext cx="853244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Action Button: Back or Previous 16">
            <a:hlinkClick r:id="rId11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52775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175751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75751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699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095375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095375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2900" y="365126"/>
                <a:ext cx="11563350" cy="1695904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/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Tìm phần thực và phần ảo của số phức </a:t>
                </a:r>
                <a:r>
                  <a:rPr lang="vi-VN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/>
                        </a:rPr>
                        <m:t>𝑧</m:t>
                      </m:r>
                      <m:r>
                        <a:rPr lang="vi-VN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vi-VN" sz="4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4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/>
                            </a:rPr>
                            <m:t>3+</m:t>
                          </m:r>
                          <m:r>
                            <a:rPr lang="vi-VN" sz="40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sz="4000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00" y="365126"/>
                <a:ext cx="11563350" cy="1695904"/>
              </a:xfrm>
              <a:blipFill>
                <a:blip r:embed="rId2"/>
                <a:stretch>
                  <a:fillRect l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90535"/>
            <a:ext cx="11563350" cy="335552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vi-VN" sz="4000" b="1" dirty="0" smtClean="0">
                <a:latin typeface="+mj-lt"/>
              </a:rPr>
              <a:t>A</a:t>
            </a:r>
            <a:r>
              <a:rPr lang="vi-VN" sz="4000" b="1" dirty="0">
                <a:latin typeface="+mj-lt"/>
              </a:rPr>
              <a:t>. Phần thực bằng 3 và phần ảo bằng</a:t>
            </a:r>
            <a:r>
              <a:rPr lang="vi-VN" sz="4000" b="1" i="1" dirty="0">
                <a:latin typeface="+mj-lt"/>
              </a:rPr>
              <a:t> i</a:t>
            </a:r>
            <a:r>
              <a:rPr lang="vi-VN" sz="4000" b="1" dirty="0">
                <a:latin typeface="+mj-lt"/>
              </a:rPr>
              <a:t>.	</a:t>
            </a:r>
            <a:endParaRPr lang="vi-VN" sz="4000" b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vi-VN" sz="4000" b="1" dirty="0" smtClean="0">
                <a:latin typeface="+mj-lt"/>
              </a:rPr>
              <a:t>B</a:t>
            </a:r>
            <a:r>
              <a:rPr lang="vi-VN" sz="4000" b="1" dirty="0">
                <a:latin typeface="+mj-lt"/>
              </a:rPr>
              <a:t>. </a:t>
            </a:r>
            <a:r>
              <a:rPr lang="vi-VN" sz="4000" b="1" dirty="0" smtClean="0">
                <a:latin typeface="+mj-lt"/>
              </a:rPr>
              <a:t>Phần </a:t>
            </a:r>
            <a:r>
              <a:rPr lang="vi-VN" sz="4000" b="1" dirty="0">
                <a:latin typeface="+mj-lt"/>
              </a:rPr>
              <a:t>thực bằng -3 và phần ảo bằng</a:t>
            </a:r>
            <a:r>
              <a:rPr lang="vi-VN" sz="4000" b="1" i="1" dirty="0">
                <a:latin typeface="+mj-lt"/>
              </a:rPr>
              <a:t> </a:t>
            </a:r>
            <a:r>
              <a:rPr lang="vi-VN" sz="4000" b="1" dirty="0">
                <a:latin typeface="+mj-lt"/>
              </a:rPr>
              <a:t>1.	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vi-VN" sz="4000" b="1" dirty="0" smtClean="0">
                <a:latin typeface="+mj-lt"/>
              </a:rPr>
              <a:t>C</a:t>
            </a:r>
            <a:r>
              <a:rPr lang="vi-VN" sz="4000" b="1" dirty="0">
                <a:latin typeface="+mj-lt"/>
              </a:rPr>
              <a:t>. Phần thực bằng </a:t>
            </a:r>
            <a:r>
              <a:rPr lang="vi-VN" sz="4000" b="1" dirty="0">
                <a:latin typeface="+mj-lt"/>
                <a:sym typeface="Symbol"/>
              </a:rPr>
              <a:t></a:t>
            </a:r>
            <a:r>
              <a:rPr lang="vi-VN" sz="4000" b="1" dirty="0">
                <a:latin typeface="+mj-lt"/>
              </a:rPr>
              <a:t>3 và phần ảo bằng</a:t>
            </a:r>
            <a:r>
              <a:rPr lang="vi-VN" sz="4000" b="1" i="1" dirty="0">
                <a:latin typeface="+mj-lt"/>
              </a:rPr>
              <a:t> i</a:t>
            </a:r>
            <a:r>
              <a:rPr lang="vi-VN" sz="4000" b="1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vi-VN" sz="4000" b="1" dirty="0" smtClean="0">
                <a:latin typeface="+mj-lt"/>
              </a:rPr>
              <a:t>D</a:t>
            </a:r>
            <a:r>
              <a:rPr lang="vi-VN" sz="4000" b="1" dirty="0">
                <a:latin typeface="+mj-lt"/>
              </a:rPr>
              <a:t>. Phần thực bằng </a:t>
            </a:r>
            <a:r>
              <a:rPr lang="vi-VN" sz="4000" b="1" dirty="0">
                <a:latin typeface="+mj-lt"/>
                <a:sym typeface="Symbol"/>
              </a:rPr>
              <a:t></a:t>
            </a:r>
            <a:r>
              <a:rPr lang="vi-VN" sz="4000" b="1" dirty="0">
                <a:latin typeface="+mj-lt"/>
              </a:rPr>
              <a:t>3 và phần ảo bằng</a:t>
            </a:r>
            <a:r>
              <a:rPr lang="vi-VN" sz="4000" b="1" i="1" dirty="0">
                <a:latin typeface="+mj-lt"/>
              </a:rPr>
              <a:t> </a:t>
            </a:r>
            <a:r>
              <a:rPr lang="vi-VN" sz="4000" b="1" dirty="0">
                <a:latin typeface="+mj-lt"/>
                <a:sym typeface="Symbol"/>
              </a:rPr>
              <a:t></a:t>
            </a:r>
            <a:r>
              <a:rPr lang="vi-VN" sz="4000" b="1" dirty="0">
                <a:latin typeface="+mj-lt"/>
              </a:rPr>
              <a:t>1.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vi-VN" sz="4000" b="1" dirty="0">
              <a:latin typeface="+mj-lt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111348" y="6311076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127"/>
                <a:ext cx="10515600" cy="364127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</a:t>
                </a:r>
                <a:endParaRPr lang="en-US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4000" dirty="0" smtClean="0">
                    <a:latin typeface="+mj-lt"/>
                  </a:rPr>
                  <a:t> </a:t>
                </a:r>
                <a:r>
                  <a:rPr lang="vi-VN" sz="4000" b="1" dirty="0">
                    <a:latin typeface="+mj-lt"/>
                  </a:rPr>
                  <a:t>B.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en-US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4000" dirty="0" smtClean="0">
                    <a:latin typeface="+mj-lt"/>
                  </a:rPr>
                  <a:t> </a:t>
                </a:r>
                <a:r>
                  <a:rPr lang="vi-VN" sz="4000" b="1" dirty="0">
                    <a:latin typeface="+mj-lt"/>
                  </a:rPr>
                  <a:t>C.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127"/>
                <a:ext cx="10515600" cy="3641273"/>
              </a:xfrm>
              <a:blipFill>
                <a:blip r:embed="rId2"/>
                <a:stretch>
                  <a:fillRect l="-18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Cho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vi-VN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Tính mô-đun của số phức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𝒘</m:t>
                    </m:r>
                    <m:r>
                      <a:rPr lang="vi-VN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/>
                          </a:rPr>
                          <m:t>𝟑</m:t>
                        </m:r>
                        <m:r>
                          <a:rPr lang="vi-VN" b="1" i="1">
                            <a:latin typeface="Cambria Math"/>
                          </a:rPr>
                          <m:t>+</m:t>
                        </m:r>
                        <m:r>
                          <a:rPr lang="vi-VN" b="1" i="1">
                            <a:latin typeface="Cambria Math"/>
                          </a:rPr>
                          <m:t>𝟒</m:t>
                        </m:r>
                        <m:r>
                          <a:rPr lang="vi-VN" b="1" i="1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vi-VN" b="1" i="1">
                        <a:latin typeface="Cambria Math"/>
                      </a:rPr>
                      <m:t>𝒛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  <a:blipFill>
                <a:blip r:embed="rId3"/>
                <a:stretch>
                  <a:fillRect l="-2086" t="-8036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11348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464498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Tìm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mãn điều kiện </a:t>
                </a:r>
                <a:r>
                  <a:rPr lang="vi-VN" i="1" dirty="0" smtClean="0">
                    <a:latin typeface="Cambria Math"/>
                  </a:rPr>
                  <a:t/>
                </a:r>
                <a:br>
                  <a:rPr lang="vi-VN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+2−3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  <m:r>
                      <a:rPr lang="vi-VN" i="1">
                        <a:latin typeface="Cambria Math"/>
                      </a:rPr>
                      <m:t>=3−2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464498"/>
              </a:xfrm>
              <a:blipFill>
                <a:blip r:embed="rId2"/>
                <a:stretch>
                  <a:fillRect l="-2086" t="-1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72129"/>
                <a:ext cx="10515600" cy="3238500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=1−5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=5−5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72129"/>
                <a:ext cx="10515600" cy="3238500"/>
              </a:xfrm>
              <a:blipFill>
                <a:blip r:embed="rId3"/>
                <a:stretch>
                  <a:fillRect l="-1854" t="-5451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56919" y="6311076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928132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r>
                  <a:rPr lang="vi-VN" sz="4000" b="1" dirty="0" smtClean="0">
                    <a:latin typeface="+mj-lt"/>
                  </a:rPr>
                  <a:t>Câu 4</a:t>
                </a:r>
                <a:r>
                  <a:rPr lang="vi-VN" sz="4000" dirty="0">
                    <a:latin typeface="+mj-lt"/>
                  </a:rPr>
                  <a:t>: 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=2−3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 và </a:t>
                </a:r>
                <a:r>
                  <a:rPr lang="vi-VN" sz="4000" dirty="0" smtClean="0">
                    <a:latin typeface="+mj-lt"/>
                  </a:rPr>
                  <a:t/>
                </a:r>
                <a:br>
                  <a:rPr lang="vi-VN" sz="4000" dirty="0" smtClean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=−1+5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 Tổng phần thực và phần ảo </a:t>
                </a:r>
                <a:r>
                  <a:rPr lang="vi-VN" sz="4000" dirty="0" smtClean="0">
                    <a:latin typeface="+mj-lt"/>
                  </a:rPr>
                  <a:t/>
                </a:r>
                <a:br>
                  <a:rPr lang="vi-VN" sz="4000" dirty="0" smtClean="0">
                    <a:latin typeface="+mj-lt"/>
                  </a:rPr>
                </a:br>
                <a:r>
                  <a:rPr lang="vi-VN" sz="4000" dirty="0" smtClean="0">
                    <a:latin typeface="+mj-lt"/>
                  </a:rPr>
                  <a:t>của </a:t>
                </a:r>
                <a:r>
                  <a:rPr lang="vi-VN" sz="4000" dirty="0">
                    <a:latin typeface="+mj-lt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</a:rPr>
                  <a:t> bằng.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928132"/>
              </a:xfrm>
              <a:blipFill>
                <a:blip r:embed="rId2"/>
                <a:stretch>
                  <a:fillRect l="-2086" t="-8833" b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67427"/>
                <a:ext cx="10515600" cy="3381829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3.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67427"/>
                <a:ext cx="10515600" cy="3381829"/>
              </a:xfrm>
              <a:blipFill>
                <a:blip r:embed="rId3"/>
                <a:stretch>
                  <a:fillRect l="-1854" t="-5036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56919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>
                    <a:latin typeface="+mj-lt"/>
                  </a:rPr>
                  <a:t>Câu 5</a:t>
                </a:r>
                <a:r>
                  <a:rPr lang="vi-VN" sz="4000" dirty="0">
                    <a:latin typeface="+mj-lt"/>
                  </a:rPr>
                  <a:t>: Tìm phần ảo </a:t>
                </a:r>
                <a:r>
                  <a:rPr lang="vi-VN" sz="4000" i="1" dirty="0">
                    <a:latin typeface="+mj-lt"/>
                  </a:rPr>
                  <a:t>b</a:t>
                </a:r>
                <a:r>
                  <a:rPr lang="vi-VN" sz="4000" dirty="0">
                    <a:latin typeface="+mj-lt"/>
                  </a:rPr>
                  <a:t> của số </a:t>
                </a:r>
                <a:r>
                  <a:rPr lang="vi-VN" sz="4000" dirty="0" smtClean="0">
                    <a:latin typeface="+mj-lt"/>
                  </a:rPr>
                  <a:t>phức 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</a:rPr>
                  <a:t>. </a:t>
                </a:r>
                <a:r>
                  <a:rPr lang="vi-VN" sz="4000" dirty="0" smtClean="0">
                    <a:latin typeface="+mj-lt"/>
                  </a:rPr>
                  <a:t>Biết </a:t>
                </a:r>
                <a:r>
                  <a:rPr lang="vi-VN" sz="4000" dirty="0">
                    <a:latin typeface="+mj-lt"/>
                  </a:rPr>
                  <a:t>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=3−3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=−1+2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  <a:blipFill>
                <a:blip r:embed="rId2"/>
                <a:stretch>
                  <a:fillRect l="-2086" t="-12500" r="-266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68286"/>
                <a:ext cx="10515600" cy="3316514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68286"/>
                <a:ext cx="10515600" cy="3316514"/>
              </a:xfrm>
              <a:blipFill>
                <a:blip r:embed="rId3"/>
                <a:stretch>
                  <a:fillRect l="-1854" t="-5138" b="-4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11348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</a:pPr>
            <a:endParaRPr lang="en-US" sz="4000">
              <a:latin typeface="+mj-lt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r>
                  <a:rPr lang="en-US" sz="4000" b="1" dirty="0" smtClean="0">
                    <a:latin typeface="+mj-lt"/>
                    <a:cs typeface="Times New Roman" pitchFamily="18" charset="0"/>
                  </a:rPr>
                  <a:t>Câu 6:</a:t>
                </a:r>
                <a:r>
                  <a:rPr lang="vi-VN" sz="4000" dirty="0">
                    <a:latin typeface="+mj-lt"/>
                    <a:cs typeface="Times New Roman" pitchFamily="18" charset="0"/>
                  </a:rPr>
                  <a:t> Cho hai số phức </a:t>
                </a:r>
                <a:r>
                  <a:rPr lang="vi-VN" sz="4000" dirty="0" smtClean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=1+3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000" i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  <a:cs typeface="Times New Roman" pitchFamily="18" charset="0"/>
                  </a:rPr>
                  <a:t>. Tìm phần ảo của số phức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vi-VN" sz="4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vi-VN" sz="4000" b="1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  <a:blipFill>
                <a:blip r:embed="rId2"/>
                <a:stretch>
                  <a:fillRect l="-2086" t="-1294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664"/>
                <a:ext cx="10515600" cy="328839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5.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664"/>
                <a:ext cx="10515600" cy="3288393"/>
              </a:xfrm>
              <a:blipFill>
                <a:blip r:embed="rId3"/>
                <a:stretch>
                  <a:fillRect l="-1854" t="-5176" b="-4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71434" y="6311076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304018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vi-VN" b="1" dirty="0" smtClean="0">
                    <a:latin typeface="+mj-lt"/>
                  </a:rPr>
                  <a:t>Câu 7</a:t>
                </a:r>
                <a:r>
                  <a:rPr lang="vi-VN" dirty="0" smtClean="0">
                    <a:latin typeface="+mj-lt"/>
                  </a:rPr>
                  <a:t>: Cho </a:t>
                </a:r>
                <a:r>
                  <a:rPr lang="vi-VN" dirty="0">
                    <a:latin typeface="+mj-lt"/>
                  </a:rPr>
                  <a:t>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dirty="0">
                    <a:latin typeface="+mj-lt"/>
                  </a:rPr>
                  <a:t>. </a:t>
                </a:r>
                <a:r>
                  <a:rPr lang="en-US" dirty="0" smtClean="0">
                    <a:latin typeface="+mj-lt"/>
                  </a:rPr>
                  <a:t/>
                </a:r>
                <a:br>
                  <a:rPr lang="en-US" dirty="0" smtClean="0">
                    <a:latin typeface="+mj-lt"/>
                  </a:rPr>
                </a:br>
                <a:r>
                  <a:rPr lang="vi-VN" dirty="0" smtClean="0">
                    <a:latin typeface="+mj-lt"/>
                  </a:rPr>
                  <a:t>Tính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  <m:r>
                          <a:rPr lang="vi-VN" i="1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dirty="0">
                    <a:latin typeface="+mj-lt"/>
                  </a:rPr>
                  <a:t>.</a:t>
                </a:r>
                <a:br>
                  <a:rPr lang="vi-VN" dirty="0">
                    <a:latin typeface="+mj-lt"/>
                  </a:rPr>
                </a:b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304018"/>
              </a:xfrm>
              <a:blipFill>
                <a:blip r:embed="rId2"/>
                <a:stretch>
                  <a:fillRect l="-2086" t="-13488" b="-1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1521"/>
                <a:ext cx="10515600" cy="3509736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1521"/>
                <a:ext cx="10515600" cy="3509736"/>
              </a:xfrm>
              <a:blipFill>
                <a:blip r:embed="rId3"/>
                <a:stretch>
                  <a:fillRect l="-1854" t="-3293" b="-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11348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3032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pPr marL="0" indent="0"/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8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Tính môđun của số phức </a:t>
                </a:r>
                <a:r>
                  <a:rPr lang="vi-VN" sz="40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:r>
                  <a:rPr lang="en-US" sz="4000" i="1" dirty="0" smtClean="0">
                    <a:latin typeface="Cambria Math"/>
                  </a:rPr>
                  <a:t/>
                </a:r>
                <a:br>
                  <a:rPr lang="en-US" sz="40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𝑧</m:t>
                    </m:r>
                    <m:r>
                      <a:rPr lang="vi-VN" sz="4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/>
                          </a:rPr>
                          <m:t>1−2</m:t>
                        </m:r>
                        <m:r>
                          <a:rPr lang="vi-VN" sz="40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/>
                          </a:rPr>
                          <m:t>2+</m:t>
                        </m:r>
                        <m:r>
                          <a:rPr lang="vi-VN" sz="4000" i="1">
                            <a:latin typeface="Cambria Math"/>
                          </a:rPr>
                          <m:t>𝑖</m:t>
                        </m:r>
                        <m:r>
                          <a:rPr lang="vi-VN" sz="4000" i="1">
                            <a:latin typeface="Cambria Math"/>
                          </a:rPr>
                          <m:t>+</m:t>
                        </m:r>
                        <m:r>
                          <a:rPr lang="vi-VN" sz="40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/>
                              </a:rPr>
                              <m:t>3−2</m:t>
                            </m:r>
                            <m:r>
                              <a:rPr lang="vi-VN" sz="40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30325"/>
              </a:xfrm>
              <a:blipFill>
                <a:blip r:embed="rId2"/>
                <a:stretch>
                  <a:fillRect l="-2086" t="-12329" b="-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43100"/>
                <a:ext cx="10515600" cy="3528785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43100"/>
                <a:ext cx="10515600" cy="3528785"/>
              </a:xfrm>
              <a:blipFill>
                <a:blip r:embed="rId3"/>
                <a:stretch>
                  <a:fillRect l="-1854" t="-3276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11348" y="6311076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CĐ_ỨNG DỤNG TÍCH PHÂN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304018"/>
              </a:xfr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txBody>
              <a:bodyPr anchor="t">
                <a:normAutofit fontScale="90000"/>
              </a:bodyPr>
              <a:lstStyle/>
              <a:p>
                <a:pPr marL="0" indent="0"/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9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Cho số phức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=2−3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Tìm môđun của số phức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𝑤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r>
                  <a:rPr lang="vi-VN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304018"/>
              </a:xfrm>
              <a:blipFill>
                <a:blip r:embed="rId2"/>
                <a:stretch>
                  <a:fillRect l="-2027" t="-12500" b="-106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886"/>
                <a:ext cx="10515600" cy="3392714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vi-VN" sz="4000" b="1" dirty="0" smtClean="0">
                    <a:latin typeface="+mj-lt"/>
                  </a:rPr>
                  <a:t>.</a:t>
                </a:r>
                <a:r>
                  <a:rPr lang="vi-VN" sz="4000" b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vi-VN" sz="4000" b="1" dirty="0" smtClean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Times New Roman" pitchFamily="18" charset="0"/>
                  </a:rPr>
                  <a:t>A</a:t>
                </a:r>
                <a:r>
                  <a:rPr lang="vi-VN" sz="4000" dirty="0" smtClean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	</a:t>
                </a:r>
                <a:endParaRPr lang="vi-VN" sz="400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B</a:t>
                </a:r>
                <a:r>
                  <a:rPr lang="vi-VN" sz="4000" b="1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</a:t>
                </a:r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	</a:t>
                </a:r>
                <a:endParaRPr lang="vi-VN" sz="400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C</a:t>
                </a:r>
                <a:r>
                  <a:rPr lang="vi-VN" sz="4000" b="1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</a:t>
                </a:r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=−4</m:t>
                    </m:r>
                  </m:oMath>
                </a14:m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	</a:t>
                </a:r>
                <a:endParaRPr lang="vi-VN" sz="400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D</a:t>
                </a:r>
                <a:r>
                  <a:rPr lang="vi-VN" sz="4000" b="1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</a:t>
                </a:r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vi-VN" sz="400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886"/>
                <a:ext cx="10515600" cy="3392714"/>
              </a:xfrm>
              <a:blipFill>
                <a:blip r:embed="rId3"/>
                <a:stretch>
                  <a:fillRect l="-2086" t="-5018" b="-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11348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1034486" cy="1402812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10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Cho hai số 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=1+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=2−3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 Tính môđun của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1034486" cy="1402812"/>
              </a:xfrm>
              <a:blipFill>
                <a:blip r:embed="rId2"/>
                <a:stretch>
                  <a:fillRect l="-1988" t="-4762" r="-2098" b="-1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8500"/>
                <a:ext cx="11034486" cy="3387271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8500"/>
                <a:ext cx="11034486" cy="3387271"/>
              </a:xfrm>
              <a:blipFill>
                <a:blip r:embed="rId3"/>
                <a:stretch>
                  <a:fillRect l="-1767" t="-3770" b="-5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11348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7913" y="365126"/>
                <a:ext cx="11252201" cy="1405618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11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=2−3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=1+2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Tính môđun của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+2</m:t>
                        </m:r>
                      </m:e>
                    </m:d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7913" y="365126"/>
                <a:ext cx="11252201" cy="1405618"/>
              </a:xfrm>
              <a:blipFill>
                <a:blip r:embed="rId2"/>
                <a:stretch>
                  <a:fillRect l="-1949" t="-12121" r="-232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64" y="1933122"/>
                <a:ext cx="11271250" cy="3466192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64" y="1933122"/>
                <a:ext cx="11271250" cy="3466192"/>
              </a:xfrm>
              <a:blipFill>
                <a:blip r:embed="rId3"/>
                <a:stretch>
                  <a:fillRect l="-1730" t="-5088" b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1111348" y="6311076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289504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12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Cho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=2−3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Tìm phần ảo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của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𝑤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1+</m:t>
                        </m:r>
                        <m:r>
                          <a:rPr lang="vi-VN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2−</m:t>
                        </m:r>
                        <m:r>
                          <a:rPr lang="vi-VN" i="1">
                            <a:latin typeface="Cambria Math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289504"/>
              </a:xfrm>
              <a:blipFill>
                <a:blip r:embed="rId2"/>
                <a:stretch>
                  <a:fillRect l="-2086" t="-13208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9728"/>
                <a:ext cx="10515600" cy="3260271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=−9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9728"/>
                <a:ext cx="10515600" cy="3260271"/>
              </a:xfrm>
              <a:blipFill>
                <a:blip r:embed="rId3"/>
                <a:stretch>
                  <a:fillRect l="-1854" t="-5421" b="-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311076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13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 Cho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=3+2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=6+5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. Tìm số phức liên hợp của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=6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+5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62075"/>
              </a:xfrm>
              <a:blipFill>
                <a:blip r:embed="rId2"/>
                <a:stretch>
                  <a:fillRect l="-2086" t="-125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5086"/>
                <a:ext cx="10515600" cy="3229429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pt-BR" sz="40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BR" sz="4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vi-VN" sz="4000" i="1">
                        <a:latin typeface="Cambria Math"/>
                      </a:rPr>
                      <m:t>=51+40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pt-BR" sz="4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vi-VN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pt-BR" sz="40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t-BR" sz="4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vi-VN" sz="4000" i="1">
                        <a:latin typeface="Cambria Math"/>
                      </a:rPr>
                      <m:t>=51−40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vi-VN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vi-VN" sz="4000" i="1">
                        <a:latin typeface="Cambria Math"/>
                      </a:rPr>
                      <m:t>=48+37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vi-VN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vi-VN" sz="4000" i="1">
                        <a:latin typeface="Cambria Math"/>
                      </a:rPr>
                      <m:t>=48−37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5086"/>
                <a:ext cx="10515600" cy="3229429"/>
              </a:xfrm>
              <a:blipFill>
                <a:blip r:embed="rId3"/>
                <a:stretch>
                  <a:fillRect l="-1854" t="-5273" b="-6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563930" y="6151420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48272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14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Cho</a:t>
                </a:r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=2−3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. Môđun của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𝑤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1+</m:t>
                        </m:r>
                        <m:r>
                          <a:rPr lang="vi-VN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vi-VN" i="1">
                        <a:latin typeface="Cambria Math"/>
                      </a:rPr>
                      <m:t>𝑧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482725"/>
              </a:xfrm>
              <a:blipFill>
                <a:blip r:embed="rId2"/>
                <a:stretch>
                  <a:fillRect l="-2086" t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2971"/>
                <a:ext cx="10515600" cy="3410857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pt-BR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vi-VN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/>
                          </a:rPr>
                          <m:t>37</m:t>
                        </m:r>
                      </m:e>
                    </m:ra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vi-VN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/>
                      </a:rPr>
                      <m:t>=5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vi-VN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/>
                      </a:rPr>
                      <m:t>=4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2971"/>
                <a:ext cx="10515600" cy="3410857"/>
              </a:xfrm>
              <a:blipFill>
                <a:blip r:embed="rId3"/>
                <a:stretch>
                  <a:fillRect l="-1854" t="-3393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311077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311077"/>
            <a:ext cx="471055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318532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x-none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15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dirty="0">
                    <a:latin typeface="Times New Roman" pitchFamily="18" charset="0"/>
                    <a:cs typeface="Times New Roman" pitchFamily="18" charset="0"/>
                  </a:rPr>
                  <a:t> Tính</a:t>
                </a:r>
                <a:r>
                  <a:rPr lang="x-none" dirty="0">
                    <a:latin typeface="Times New Roman" pitchFamily="18" charset="0"/>
                    <a:cs typeface="Times New Roman" pitchFamily="18" charset="0"/>
                  </a:rPr>
                  <a:t> môđun số phức nghịch đảo của số phức </a:t>
                </a:r>
                <a14:m>
                  <m:oMath xmlns:m="http://schemas.openxmlformats.org/officeDocument/2006/math">
                    <m:r>
                      <a:rPr lang="x-none" i="1">
                        <a:latin typeface="Cambria Math"/>
                      </a:rPr>
                      <m:t>𝑧</m:t>
                    </m:r>
                    <m:r>
                      <a:rPr lang="x-none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i="1">
                                <a:latin typeface="Cambria Math"/>
                              </a:rPr>
                              <m:t>1−2</m:t>
                            </m:r>
                            <m:r>
                              <a:rPr lang="x-none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x-none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x-none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318532"/>
              </a:xfrm>
              <a:blipFill>
                <a:blip r:embed="rId2"/>
                <a:stretch>
                  <a:fillRect l="-2086" t="-12903" b="-10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8735"/>
                <a:ext cx="10515600" cy="349091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x-none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x-none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x-none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x-none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40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x-none" sz="4000" dirty="0">
                    <a:latin typeface="+mj-lt"/>
                  </a:rPr>
                  <a:t>.	</a:t>
                </a:r>
                <a:endParaRPr lang="vi-VN" sz="4000" dirty="0" smtClean="0">
                  <a:latin typeface="+mj-lt"/>
                </a:endParaRPr>
              </a:p>
              <a:p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x-none" sz="4000" dirty="0">
                    <a:latin typeface="+mj-lt"/>
                  </a:rPr>
                  <a:t>.</a:t>
                </a:r>
                <a:endParaRPr lang="vi-VN" sz="4000" dirty="0">
                  <a:latin typeface="+mj-lt"/>
                </a:endParaRPr>
              </a:p>
              <a:p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8735"/>
                <a:ext cx="10515600" cy="3490913"/>
              </a:xfrm>
              <a:blipFill>
                <a:blip r:embed="rId3"/>
                <a:stretch>
                  <a:fillRect l="-1854" t="-1220" b="-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63930" y="6151420"/>
            <a:ext cx="511956" cy="429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52775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175751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75751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699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095375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095375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961914" cy="17684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Cho hai số 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=2+3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=3−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 Tính môđun của số phức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𝑧</m:t>
                    </m:r>
                    <m:r>
                      <a:rPr lang="vi-VN" sz="4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vi-V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961914" cy="1768475"/>
              </a:xfrm>
              <a:blipFill>
                <a:blip r:embed="rId2"/>
                <a:stretch>
                  <a:fillRect l="-2001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00301"/>
                <a:ext cx="10961914" cy="330381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r>
                  <a:rPr lang="en-US" sz="4000" dirty="0">
                    <a:latin typeface="+mj-lt"/>
                  </a:rPr>
                  <a:t>             </a:t>
                </a:r>
                <a:r>
                  <a:rPr lang="vi-VN" sz="4000" dirty="0">
                    <a:latin typeface="+mj-lt"/>
                  </a:rPr>
                  <a:t>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endParaRPr lang="vi-VN" sz="4000" dirty="0">
                  <a:effectLst/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00301"/>
                <a:ext cx="10961914" cy="3303813"/>
              </a:xfrm>
              <a:blipFill>
                <a:blip r:embed="rId3"/>
                <a:stretch>
                  <a:fillRect l="-1779" t="-5893" b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1208657" cy="1942646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2: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mãn: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môđun của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𝑤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𝑖𝑧</m:t>
                    </m:r>
                    <m:r>
                      <a:rPr lang="vi-VN" i="1">
                        <a:latin typeface="Cambria Math"/>
                      </a:rPr>
                      <m:t>+3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1208657" cy="1942646"/>
              </a:xfrm>
              <a:blipFill>
                <a:blip r:embed="rId2"/>
                <a:stretch>
                  <a:fillRect l="-1902" t="-8750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14600"/>
                <a:ext cx="10515600" cy="332014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4000" dirty="0" smtClean="0">
                    <a:latin typeface="+mj-lt"/>
                  </a:rPr>
                  <a:t>.</a:t>
                </a:r>
                <a:endParaRPr lang="vi-VN" sz="40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14600"/>
                <a:ext cx="10515600" cy="3320143"/>
              </a:xfrm>
              <a:blipFill>
                <a:blip r:embed="rId3"/>
                <a:stretch>
                  <a:fillRect l="-1854" t="-5321" b="-4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9825" y="1952368"/>
            <a:ext cx="7513919" cy="14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45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45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45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841046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3: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vi-VN" i="1">
                                    <a:latin typeface="Cambria Math"/>
                                  </a:rPr>
                                  <m:t>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i="1">
                            <a:latin typeface="Cambria Math"/>
                          </a:rPr>
                          <m:t>1−</m:t>
                        </m:r>
                        <m:r>
                          <a:rPr lang="vi-VN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Tìm mô-đun của số phức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𝒘</m:t>
                    </m:r>
                    <m:r>
                      <a:rPr lang="vi-VN" b="1" i="1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b="1" i="1">
                            <a:latin typeface="Cambria Math"/>
                          </a:rPr>
                          <m:t>𝒛</m:t>
                        </m:r>
                      </m:e>
                    </m:bar>
                    <m:r>
                      <a:rPr lang="vi-VN" b="1" i="1">
                        <a:latin typeface="Cambria Math"/>
                      </a:rPr>
                      <m:t>+</m:t>
                    </m:r>
                    <m:r>
                      <a:rPr lang="vi-VN" b="1" i="1">
                        <a:latin typeface="Cambria Math"/>
                      </a:rPr>
                      <m:t>𝒊𝒛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841046"/>
              </a:xfrm>
              <a:blipFill>
                <a:blip r:embed="rId2"/>
                <a:stretch>
                  <a:fillRect l="-2086" r="-2897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28900"/>
                <a:ext cx="10515600" cy="3438071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endParaRPr lang="vi-VN" sz="4000" dirty="0">
                  <a:effectLst/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28900"/>
                <a:ext cx="10515600" cy="3438071"/>
              </a:xfrm>
              <a:blipFill>
                <a:blip r:embed="rId3"/>
                <a:stretch>
                  <a:fillRect l="-1854" t="-5133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47561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vi-VN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vi-VN" i="1">
                        <a:latin typeface="Cambria Math"/>
                      </a:rPr>
                      <m:t>+</m:t>
                    </m:r>
                    <m:r>
                      <a:rPr lang="vi-VN" i="1">
                        <a:latin typeface="Cambria Math"/>
                      </a:rPr>
                      <m:t>𝑏𝑖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  <m:r>
                          <a:rPr lang="vi-VN" i="1">
                            <a:latin typeface="Cambria Math"/>
                          </a:rPr>
                          <m:t>,</m:t>
                        </m:r>
                        <m:r>
                          <a:rPr lang="vi-VN" i="1">
                            <a:latin typeface="Cambria Math"/>
                          </a:rPr>
                          <m:t>𝑏</m:t>
                        </m:r>
                        <m:r>
                          <a:rPr lang="vi-VN" i="1">
                            <a:latin typeface="Cambria Math"/>
                          </a:rPr>
                          <m:t>∈</m:t>
                        </m:r>
                        <m:r>
                          <a:rPr lang="vi-VN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1+2</m:t>
                        </m:r>
                        <m:r>
                          <a:rPr lang="vi-VN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3−</m:t>
                        </m:r>
                        <m:r>
                          <a:rPr lang="vi-VN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Tính tổng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𝑃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vi-VN" i="1">
                        <a:latin typeface="Cambria Math"/>
                      </a:rPr>
                      <m:t>+</m:t>
                    </m:r>
                    <m:r>
                      <a:rPr lang="vi-VN" i="1">
                        <a:latin typeface="Cambria Math"/>
                      </a:rPr>
                      <m:t>𝑏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47561"/>
              </a:xfrm>
              <a:blipFill>
                <a:blip r:embed="rId2"/>
                <a:stretch>
                  <a:fillRect l="-2086" t="-12613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3250"/>
                <a:ext cx="10515600" cy="318611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3250"/>
                <a:ext cx="10515600" cy="3186113"/>
              </a:xfrm>
              <a:blipFill>
                <a:blip r:embed="rId3"/>
                <a:stretch>
                  <a:fillRect l="-1854" t="-7252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2604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5: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=3+2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𝑤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𝑧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/>
                              </a:rPr>
                              <m:t>1+</m:t>
                            </m:r>
                            <m:r>
                              <a:rPr lang="vi-VN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260475"/>
              </a:xfrm>
              <a:blipFill>
                <a:blip r:embed="rId2"/>
                <a:stretch>
                  <a:fillRect l="-2086" t="-13462" b="-14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5364"/>
                <a:ext cx="10515600" cy="333851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=3+5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=7−8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=−3+5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=−7+8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5364"/>
                <a:ext cx="10515600" cy="3338513"/>
              </a:xfrm>
              <a:blipFill>
                <a:blip r:embed="rId3"/>
                <a:stretch>
                  <a:fillRect l="-1854" t="-5292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1136086" cy="1434646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Cho các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=2−3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=1+4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 Tìm số phức liên hợp với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1136086" cy="1434646"/>
              </a:xfrm>
              <a:blipFill>
                <a:blip r:embed="rId2"/>
                <a:stretch>
                  <a:fillRect l="-1970" t="-11864" r="-1916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0272"/>
                <a:ext cx="10515600" cy="3321957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−14−5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−10−5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−10+5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14−5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0272"/>
                <a:ext cx="10515600" cy="3321957"/>
              </a:xfrm>
              <a:blipFill>
                <a:blip r:embed="rId3"/>
                <a:stretch>
                  <a:fillRect l="-1854" t="-5311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136086" cy="1347561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7: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=5−2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=3−4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 Tìm số phức liên hợp của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𝑤</m:t>
                    </m:r>
                    <m:r>
                      <a:rPr lang="vi-VN" sz="4000" i="1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vi-VN" sz="4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sz="4000" i="1">
                            <a:latin typeface="Cambria Math"/>
                          </a:rPr>
                          <m:t>1</m:t>
                        </m:r>
                      </m:sub>
                    </m:sSub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136086" cy="1347561"/>
              </a:xfrm>
              <a:blipFill>
                <a:blip r:embed="rId2"/>
                <a:stretch>
                  <a:fillRect l="-1970" t="-12613" r="-1806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8607"/>
                <a:ext cx="11136086" cy="3277507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vi-VN" sz="4000" i="1">
                        <a:latin typeface="Cambria Math" panose="02040503050406030204" pitchFamily="18" charset="0"/>
                      </a:rPr>
                      <m:t>=54+26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</a:t>
                </a:r>
                <a:endParaRPr lang="en-US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vi-VN" sz="4000" i="1">
                        <a:latin typeface="Cambria Math" panose="02040503050406030204" pitchFamily="18" charset="0"/>
                      </a:rPr>
                      <m:t>=−54−26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vi-VN" sz="4000" i="1">
                        <a:latin typeface="Cambria Math" panose="02040503050406030204" pitchFamily="18" charset="0"/>
                      </a:rPr>
                      <m:t>=54−26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r>
                  <a:rPr lang="en-US" sz="4000" dirty="0">
                    <a:latin typeface="+mj-lt"/>
                  </a:rPr>
                  <a:t>           </a:t>
                </a:r>
                <a:r>
                  <a:rPr lang="vi-VN" sz="4000" dirty="0">
                    <a:latin typeface="+mj-lt"/>
                  </a:rPr>
                  <a:t>	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vi-VN" sz="4000" i="1">
                        <a:latin typeface="Cambria Math" panose="02040503050406030204" pitchFamily="18" charset="0"/>
                      </a:rPr>
                      <m:t>=54−30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8607"/>
                <a:ext cx="11136086" cy="3277507"/>
              </a:xfrm>
              <a:blipFill>
                <a:blip r:embed="rId3"/>
                <a:stretch>
                  <a:fillRect l="-1752" t="-5390" b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𝑃</m:t>
                    </m:r>
                    <m:r>
                      <a:rPr lang="vi-VN" sz="4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/>
                              </a:rPr>
                              <m:t>1−</m:t>
                            </m:r>
                            <m:r>
                              <a:rPr lang="vi-VN" sz="40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4000" i="1">
                            <a:latin typeface="Cambria Math"/>
                          </a:rPr>
                          <m:t>2016</m:t>
                        </m:r>
                      </m:sup>
                    </m:sSup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sz="4000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54075"/>
              </a:xfrm>
              <a:blipFill>
                <a:blip r:embed="rId2"/>
                <a:stretch>
                  <a:fillRect l="-1796" t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7109"/>
                <a:ext cx="10515600" cy="3341006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1008</m:t>
                        </m:r>
                      </m:sup>
                    </m:sSup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1008</m:t>
                        </m:r>
                      </m:sup>
                    </m:sSup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1008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en-US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4000" dirty="0" smtClean="0">
                    <a:latin typeface="+mj-lt"/>
                  </a:rPr>
                  <a:t> </a:t>
                </a:r>
                <a:r>
                  <a:rPr lang="vi-VN" sz="4000" b="1" dirty="0">
                    <a:latin typeface="+mj-lt"/>
                  </a:rPr>
                  <a:t>D.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1008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7109"/>
                <a:ext cx="10515600" cy="3341006"/>
              </a:xfrm>
              <a:blipFill>
                <a:blip r:embed="rId3"/>
                <a:stretch>
                  <a:fillRect l="-1854" t="-4918" b="-4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8257" y="365126"/>
                <a:ext cx="11484430" cy="1841046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vi-VN" sz="40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số phức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𝑧</m:t>
                    </m:r>
                    <m:r>
                      <a:rPr lang="vi-VN" sz="3600" i="1">
                        <a:latin typeface="Cambria Math"/>
                      </a:rPr>
                      <m:t>=1+</m:t>
                    </m:r>
                    <m:r>
                      <a:rPr lang="vi-VN" sz="3600" i="1">
                        <a:latin typeface="Cambria Math"/>
                      </a:rPr>
                      <m:t>𝑧</m:t>
                    </m:r>
                    <m:r>
                      <a:rPr lang="vi-VN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vi-VN" sz="3600" i="1">
                        <a:latin typeface="Cambria Math"/>
                      </a:rPr>
                      <m:t>+...+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Tìm phần thực a của số phức z</a:t>
                </a:r>
                <a:br>
                  <a:rPr lang="vi-VN" sz="4000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8257" y="365126"/>
                <a:ext cx="11484430" cy="1841046"/>
              </a:xfrm>
              <a:blipFill>
                <a:blip r:embed="rId2"/>
                <a:stretch>
                  <a:fillRect l="-1910" t="-9241" r="-1061" b="-5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8257" y="2418465"/>
                <a:ext cx="11484430" cy="320516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  <a:cs typeface="Times New Roman" pitchFamily="18" charset="0"/>
                  </a:rPr>
                  <a:t>A</a:t>
                </a:r>
                <a:r>
                  <a:rPr lang="vi-VN" sz="4000" b="1" dirty="0">
                    <a:latin typeface="+mj-lt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=1025−1025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  <a:cs typeface="Times New Roman" pitchFamily="18" charset="0"/>
                  </a:rPr>
                  <a:t>.</a:t>
                </a:r>
                <a:r>
                  <a:rPr lang="en-US" sz="4000" dirty="0">
                    <a:latin typeface="+mj-lt"/>
                    <a:cs typeface="Times New Roman" pitchFamily="18" charset="0"/>
                  </a:rPr>
                  <a:t>                                          </a:t>
                </a:r>
                <a:endParaRPr lang="vi-VN" sz="4000" dirty="0" smtClean="0">
                  <a:latin typeface="+mj-lt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  <a:cs typeface="Times New Roman" pitchFamily="18" charset="0"/>
                  </a:rPr>
                  <a:t>B</a:t>
                </a:r>
                <a:r>
                  <a:rPr lang="vi-VN" sz="4000" b="1" dirty="0">
                    <a:latin typeface="+mj-lt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=−1025−1025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  <a:cs typeface="Times New Roman" pitchFamily="18" charset="0"/>
                  </a:rPr>
                  <a:t>.	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+mj-lt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=−1025+1025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  <a:cs typeface="Times New Roman" pitchFamily="18" charset="0"/>
                  </a:rPr>
                  <a:t>.	</a:t>
                </a:r>
                <a:endParaRPr lang="vi-VN" sz="4000" dirty="0" smtClean="0">
                  <a:latin typeface="+mj-lt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  <a:cs typeface="Times New Roman" pitchFamily="18" charset="0"/>
                  </a:rPr>
                  <a:t>D</a:t>
                </a:r>
                <a:r>
                  <a:rPr lang="vi-VN" sz="4000" b="1" dirty="0">
                    <a:latin typeface="+mj-lt"/>
                    <a:cs typeface="Times New Roman" pitchFamily="18" charset="0"/>
                  </a:rPr>
                  <a:t>.</a:t>
                </a:r>
                <a:r>
                  <a:rPr lang="vi-VN" sz="4000" dirty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=1025+1025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4000" dirty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endParaRPr lang="vi-VN" sz="40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257" y="2418465"/>
                <a:ext cx="11484430" cy="3205163"/>
              </a:xfrm>
              <a:blipFill>
                <a:blip r:embed="rId3"/>
                <a:stretch>
                  <a:fillRect l="-1698" t="-5503" b="-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855561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vi-VN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vi-VN" sz="3600" i="1">
                        <a:latin typeface="Cambria Math"/>
                      </a:rPr>
                      <m:t>𝑧</m:t>
                    </m:r>
                    <m:r>
                      <a:rPr lang="vi-VN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sz="3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vi-VN" sz="3600" i="1">
                        <a:latin typeface="Cambria Math"/>
                      </a:rPr>
                      <m:t>+...+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600" i="1">
                                <a:latin typeface="Cambria Math"/>
                              </a:rPr>
                              <m:t>1+</m:t>
                            </m:r>
                            <m:r>
                              <a:rPr lang="vi-VN" sz="36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600" i="1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Tìm phần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thực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của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855561"/>
              </a:xfrm>
              <a:blipFill>
                <a:blip r:embed="rId2"/>
                <a:stretch>
                  <a:fillRect l="-2375" t="-10164" b="-1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4014"/>
                <a:ext cx="10515600" cy="301466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4014"/>
                <a:ext cx="10515600" cy="3014663"/>
              </a:xfrm>
              <a:blipFill>
                <a:blip r:embed="rId3"/>
                <a:stretch>
                  <a:fillRect l="-1854" t="-7475" b="-8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698018" cy="1333046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Tìm phần thực </a:t>
                </a:r>
                <a:r>
                  <a:rPr lang="vi-VN" sz="4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và phần ảo </a:t>
                </a:r>
                <a:r>
                  <a:rPr lang="vi-VN" sz="4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 của số phức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𝑧</m:t>
                    </m:r>
                    <m:r>
                      <a:rPr lang="vi-VN" sz="4000" i="1">
                        <a:latin typeface="Cambria Math"/>
                      </a:rPr>
                      <m:t>=1+</m:t>
                    </m:r>
                    <m:r>
                      <a:rPr lang="vi-VN" sz="4000" i="1">
                        <a:latin typeface="Cambria Math"/>
                      </a:rPr>
                      <m:t>𝑖</m:t>
                    </m:r>
                    <m:r>
                      <a:rPr lang="vi-VN" sz="4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vi-VN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vi-VN" sz="4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vi-VN" sz="4000" i="1">
                        <a:latin typeface="Cambria Math"/>
                      </a:rPr>
                      <m:t>+...+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vi-VN" sz="4000" i="1">
                            <a:latin typeface="Cambria Math"/>
                          </a:rPr>
                          <m:t>2016</m:t>
                        </m:r>
                      </m:sup>
                    </m:sSup>
                  </m:oMath>
                </a14:m>
                <a:r>
                  <a:rPr lang="vi-VN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sz="4000" dirty="0">
                    <a:latin typeface="Times New Roman" pitchFamily="18" charset="0"/>
                    <a:cs typeface="Times New Roman" pitchFamily="18" charset="0"/>
                  </a:rPr>
                </a:br>
                <a:endParaRPr lang="vi-V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698018" cy="1333046"/>
              </a:xfrm>
              <a:blipFill>
                <a:blip r:embed="rId2"/>
                <a:stretch>
                  <a:fillRect l="-2051" t="-12727" r="-1880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2515"/>
                <a:ext cx="10698018" cy="3316514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2515"/>
                <a:ext cx="10698018" cy="3316514"/>
              </a:xfrm>
              <a:blipFill>
                <a:blip r:embed="rId3"/>
                <a:stretch>
                  <a:fillRect l="-1823" t="-5321" b="-4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90182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 smtClean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12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vi-VN" i="1">
                        <a:latin typeface="Cambria Math"/>
                      </a:rPr>
                      <m:t>+</m:t>
                    </m:r>
                    <m:r>
                      <a:rPr lang="vi-VN" i="1">
                        <a:latin typeface="Cambria Math"/>
                      </a:rPr>
                      <m:t>𝑏𝑖</m:t>
                    </m:r>
                    <m:r>
                      <a:rPr lang="vi-VN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  <m:r>
                          <a:rPr lang="vi-VN" i="1">
                            <a:latin typeface="Cambria Math"/>
                          </a:rPr>
                          <m:t>,</m:t>
                        </m:r>
                        <m:r>
                          <a:rPr lang="vi-VN" i="1">
                            <a:latin typeface="Cambria Math"/>
                          </a:rPr>
                          <m:t>𝑏</m:t>
                        </m:r>
                        <m:r>
                          <a:rPr lang="vi-VN" i="1">
                            <a:latin typeface="Cambria Math"/>
                          </a:rPr>
                          <m:t>∈</m:t>
                        </m:r>
                        <m:r>
                          <a:rPr lang="vi-VN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2</m:t>
                    </m:r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=3+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Tính giá trị của biểu thức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3</m:t>
                    </m:r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vi-VN" i="1">
                        <a:latin typeface="Cambria Math"/>
                      </a:rPr>
                      <m:t>+</m:t>
                    </m:r>
                    <m:r>
                      <a:rPr lang="vi-VN" i="1">
                        <a:latin typeface="Cambria Math"/>
                      </a:rPr>
                      <m:t>𝑏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901825"/>
              </a:xfrm>
              <a:blipFill>
                <a:blip r:embed="rId2"/>
                <a:stretch>
                  <a:fillRect l="-2086" t="-8946" r="-290" b="-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3107"/>
                <a:ext cx="10515600" cy="356711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3107"/>
                <a:ext cx="10515600" cy="3567113"/>
              </a:xfrm>
              <a:blipFill>
                <a:blip r:embed="rId3"/>
                <a:stretch>
                  <a:fillRect l="-1854" t="-4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2472" y="344850"/>
            <a:ext cx="8935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PHÉP  CỘNG VÀ PHÉP TRỪ SỐ PHỨC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9577" y="836713"/>
            <a:ext cx="4356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Tổng của hai số phức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13000" y="1891063"/>
            <a:ext cx="8394202" cy="1131264"/>
            <a:chOff x="1913000" y="1891063"/>
            <a:chExt cx="8394202" cy="1131264"/>
          </a:xfrm>
        </p:grpSpPr>
        <p:sp>
          <p:nvSpPr>
            <p:cNvPr id="26" name="Rectangle 25"/>
            <p:cNvSpPr/>
            <p:nvPr/>
          </p:nvSpPr>
          <p:spPr>
            <a:xfrm>
              <a:off x="1913000" y="1891063"/>
              <a:ext cx="835946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Tổng của hai số phức                   và                         là số phức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404300"/>
                </p:ext>
              </p:extLst>
            </p:nvPr>
          </p:nvGraphicFramePr>
          <p:xfrm>
            <a:off x="3740405" y="2323827"/>
            <a:ext cx="4919663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0" name="Equation" r:id="rId3" imgW="2145960" imgH="304560" progId="Equation.DSMT4">
                    <p:embed/>
                  </p:oleObj>
                </mc:Choice>
                <mc:Fallback>
                  <p:oleObj name="Equation" r:id="rId3" imgW="2145960" imgH="30456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405" y="2323827"/>
                          <a:ext cx="4919663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6233621"/>
                </p:ext>
              </p:extLst>
            </p:nvPr>
          </p:nvGraphicFramePr>
          <p:xfrm>
            <a:off x="6092732" y="1920231"/>
            <a:ext cx="16827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1" name="Equation" r:id="rId5" imgW="799920" imgH="215640" progId="Equation.DSMT4">
                    <p:embed/>
                  </p:oleObj>
                </mc:Choice>
                <mc:Fallback>
                  <p:oleObj name="Equation" r:id="rId5" imgW="799920" imgH="21564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2732" y="1920231"/>
                          <a:ext cx="16827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4528554"/>
                </p:ext>
              </p:extLst>
            </p:nvPr>
          </p:nvGraphicFramePr>
          <p:xfrm>
            <a:off x="8357752" y="1942208"/>
            <a:ext cx="19494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2" name="Equation" r:id="rId7" imgW="927000" imgH="215640" progId="Equation.DSMT4">
                    <p:embed/>
                  </p:oleObj>
                </mc:Choice>
                <mc:Fallback>
                  <p:oleObj name="Equation" r:id="rId7" imgW="927000" imgH="21564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7752" y="1942208"/>
                          <a:ext cx="19494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913000" y="3094335"/>
            <a:ext cx="820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Ví dụ 5: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29024" y="3645001"/>
            <a:ext cx="4993692" cy="745478"/>
            <a:chOff x="2129024" y="3645001"/>
            <a:chExt cx="4993692" cy="745478"/>
          </a:xfrm>
        </p:grpSpPr>
        <p:sp>
          <p:nvSpPr>
            <p:cNvPr id="40" name="Rectangle 39"/>
            <p:cNvSpPr/>
            <p:nvPr/>
          </p:nvSpPr>
          <p:spPr>
            <a:xfrm>
              <a:off x="2129024" y="3645001"/>
              <a:ext cx="5907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0539"/>
                </p:ext>
              </p:extLst>
            </p:nvPr>
          </p:nvGraphicFramePr>
          <p:xfrm>
            <a:off x="2639616" y="3691979"/>
            <a:ext cx="44831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3" name="Equation" r:id="rId9" imgW="1955520" imgH="304560" progId="Equation.DSMT4">
                    <p:embed/>
                  </p:oleObj>
                </mc:Choice>
                <mc:Fallback>
                  <p:oleObj name="Equation" r:id="rId9" imgW="1955520" imgH="30456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9616" y="3691979"/>
                          <a:ext cx="44831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Rectangle 51"/>
          <p:cNvSpPr/>
          <p:nvPr/>
        </p:nvSpPr>
        <p:spPr>
          <a:xfrm>
            <a:off x="2719804" y="1306289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 nghĩa 3</a:t>
            </a:r>
            <a:endParaRPr lang="en-US" sz="3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9024" y="4196544"/>
            <a:ext cx="4424350" cy="823354"/>
            <a:chOff x="2129024" y="4196544"/>
            <a:chExt cx="4424350" cy="823354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916116"/>
                </p:ext>
              </p:extLst>
            </p:nvPr>
          </p:nvGraphicFramePr>
          <p:xfrm>
            <a:off x="2711624" y="4321398"/>
            <a:ext cx="38417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4" name="Equation" r:id="rId11" imgW="1676160" imgH="304560" progId="Equation.DSMT4">
                    <p:embed/>
                  </p:oleObj>
                </mc:Choice>
                <mc:Fallback>
                  <p:oleObj name="Equation" r:id="rId11" imgW="1676160" imgH="304560" progId="Equation.DSMT4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624" y="4321398"/>
                          <a:ext cx="38417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2129024" y="4196544"/>
              <a:ext cx="59078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29024" y="4864201"/>
            <a:ext cx="4617851" cy="797047"/>
            <a:chOff x="2129024" y="4864201"/>
            <a:chExt cx="4617851" cy="797047"/>
          </a:xfrm>
        </p:grpSpPr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028124"/>
                </p:ext>
              </p:extLst>
            </p:nvPr>
          </p:nvGraphicFramePr>
          <p:xfrm>
            <a:off x="2614613" y="4962748"/>
            <a:ext cx="4132262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5" name="Equation" r:id="rId13" imgW="1803240" imgH="304560" progId="Equation.DSMT4">
                    <p:embed/>
                  </p:oleObj>
                </mc:Choice>
                <mc:Fallback>
                  <p:oleObj name="Equation" r:id="rId13" imgW="1803240" imgH="304560" progId="Equation.DSMT4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4613" y="4962748"/>
                          <a:ext cx="4132262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2129024" y="4864201"/>
              <a:ext cx="59078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C.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Action Button: Back or Previous 22">
            <a:hlinkClick r:id="rId1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52" grpId="0"/>
      <p:bldP spid="23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84467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Tính môđun của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.</m:t>
                    </m:r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+3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  <m:r>
                          <a:rPr lang="vi-VN" i="1">
                            <a:latin typeface="Cambria Math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i="1">
                                <a:latin typeface="Cambria Math"/>
                              </a:rPr>
                              <m:t>𝑧</m:t>
                            </m:r>
                          </m:e>
                        </m:bar>
                      </m:e>
                    </m:d>
                    <m:r>
                      <a:rPr lang="vi-VN" i="1">
                        <a:latin typeface="Cambria Math"/>
                      </a:rPr>
                      <m:t>=4−3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844675"/>
              </a:xfrm>
              <a:blipFill>
                <a:blip r:embed="rId2"/>
                <a:stretch>
                  <a:fillRect l="-2086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76500"/>
                <a:ext cx="10515600" cy="335824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76500"/>
                <a:ext cx="10515600" cy="3358243"/>
              </a:xfrm>
              <a:blipFill>
                <a:blip r:embed="rId3"/>
                <a:stretch>
                  <a:fillRect l="-1854" t="-5254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8257" y="365125"/>
                <a:ext cx="11353800" cy="1749425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14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Cho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mãn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3</m:t>
                    </m:r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+2</m:t>
                    </m:r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/>
                              </a:rPr>
                              <m:t>4−</m:t>
                            </m:r>
                            <m:r>
                              <a:rPr lang="vi-VN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Tính môđun của số phức </a:t>
                </a:r>
                <a:r>
                  <a:rPr lang="vi-VN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8257" y="365125"/>
                <a:ext cx="11353800" cy="1749425"/>
              </a:xfrm>
              <a:blipFill>
                <a:blip r:embed="rId2"/>
                <a:stretch>
                  <a:fillRect l="-1932" t="-9028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8257" y="2354944"/>
                <a:ext cx="11353800" cy="339271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=73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B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73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   </a:t>
                </a:r>
                <a:endParaRPr lang="en-US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4000" dirty="0" smtClean="0">
                    <a:latin typeface="+mj-lt"/>
                  </a:rPr>
                  <a:t> </a:t>
                </a:r>
                <a:r>
                  <a:rPr lang="vi-VN" sz="4000" b="1" dirty="0">
                    <a:latin typeface="+mj-lt"/>
                  </a:rPr>
                  <a:t>D.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257" y="2354944"/>
                <a:ext cx="11353800" cy="3392713"/>
              </a:xfrm>
              <a:blipFill>
                <a:blip r:embed="rId3"/>
                <a:stretch>
                  <a:fillRect l="-1718" t="-5197" b="-4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231446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t">
                <a:normAutofit fontScale="90000"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âu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15:</a:t>
                </a:r>
                <a:r>
                  <a:rPr lang="vi-VN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vi-VN" i="1">
                        <a:latin typeface="Cambria Math"/>
                      </a:rPr>
                      <m:t>+</m:t>
                    </m:r>
                    <m:r>
                      <a:rPr lang="vi-VN" i="1">
                        <a:latin typeface="Cambria Math"/>
                      </a:rPr>
                      <m:t>𝑏𝑖</m:t>
                    </m:r>
                    <m:r>
                      <a:rPr lang="vi-VN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  <m:r>
                          <a:rPr lang="vi-VN" i="1">
                            <a:latin typeface="Cambria Math"/>
                          </a:rPr>
                          <m:t>,</m:t>
                        </m:r>
                        <m:r>
                          <a:rPr lang="vi-VN" i="1">
                            <a:latin typeface="Cambria Math"/>
                          </a:rPr>
                          <m:t>𝑏</m:t>
                        </m:r>
                        <m:r>
                          <a:rPr lang="vi-VN" i="1">
                            <a:latin typeface="Cambria Math"/>
                          </a:rPr>
                          <m:t>∈</m:t>
                        </m:r>
                        <m:r>
                          <a:rPr lang="vi-VN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𝑧𝑖</m:t>
                    </m:r>
                    <m:r>
                      <a:rPr lang="vi-VN" i="1">
                        <a:latin typeface="Cambria Math"/>
                      </a:rPr>
                      <m:t>+2</m:t>
                    </m:r>
                    <m:bar>
                      <m:barPr>
                        <m:pos m:val="top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vi-VN" i="1">
                        <a:latin typeface="Cambria Math"/>
                      </a:rPr>
                      <m:t>=4−4</m:t>
                    </m:r>
                    <m:r>
                      <a:rPr lang="vi-VN" i="1">
                        <a:latin typeface="Cambria Math"/>
                      </a:rPr>
                      <m:t>𝑖</m:t>
                    </m:r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 Tìm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vi-VN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vi-VN" dirty="0">
                    <a:latin typeface="Times New Roman" pitchFamily="18" charset="0"/>
                    <a:cs typeface="Times New Roman" pitchFamily="18" charset="0"/>
                  </a:rPr>
                </a:b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231446"/>
              </a:xfrm>
              <a:blipFill>
                <a:blip r:embed="rId3"/>
                <a:stretch>
                  <a:fillRect l="-2086" t="-13793" r="-695" b="-18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4414"/>
                <a:ext cx="10515600" cy="3624263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A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</a:t>
                </a:r>
                <a:endParaRPr lang="en-US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4000" dirty="0" smtClean="0">
                    <a:latin typeface="+mj-lt"/>
                  </a:rPr>
                  <a:t> </a:t>
                </a:r>
                <a:r>
                  <a:rPr lang="vi-VN" sz="4000" b="1" dirty="0">
                    <a:latin typeface="+mj-lt"/>
                  </a:rPr>
                  <a:t>B.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C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4000" dirty="0">
                    <a:latin typeface="+mj-lt"/>
                  </a:rPr>
                  <a:t>.	</a:t>
                </a:r>
                <a:r>
                  <a:rPr lang="en-US" sz="4000" dirty="0">
                    <a:latin typeface="+mj-lt"/>
                  </a:rPr>
                  <a:t>             </a:t>
                </a:r>
                <a:endParaRPr lang="vi-VN" sz="4000" dirty="0" smtClean="0"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vi-VN" sz="4000" b="1" dirty="0" smtClean="0">
                    <a:latin typeface="+mj-lt"/>
                  </a:rPr>
                  <a:t>D</a:t>
                </a:r>
                <a:r>
                  <a:rPr lang="vi-VN" sz="4000" b="1" dirty="0">
                    <a:latin typeface="+mj-lt"/>
                  </a:rPr>
                  <a:t>.</a:t>
                </a:r>
                <a:r>
                  <a:rPr lang="vi-VN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</a:p>
              <a:p>
                <a:pPr>
                  <a:spcBef>
                    <a:spcPts val="2400"/>
                  </a:spcBef>
                </a:pP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4414"/>
                <a:ext cx="10515600" cy="3624263"/>
              </a:xfrm>
              <a:blipFill>
                <a:blip r:embed="rId4"/>
                <a:stretch>
                  <a:fillRect l="-1854" t="-3025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52775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175751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75751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699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095375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095375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902537" y="312019"/>
            <a:ext cx="311436" cy="360857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075748" y="3920592"/>
            <a:ext cx="7695475" cy="2654675"/>
            <a:chOff x="523332" y="3549113"/>
            <a:chExt cx="7695475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23332" y="4113513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" name="Object 317">
            <a:extLst>
              <a:ext uri="{FF2B5EF4-FFF2-40B4-BE49-F238E27FC236}">
                <a16:creationId xmlns:a16="http://schemas.microsoft.com/office/drawing/2014/main" id="{5E60B9E6-713D-4DDB-894E-76951A00B3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33040" y="4656115"/>
          <a:ext cx="1135929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109" name="Object 317">
                        <a:extLst>
                          <a:ext uri="{FF2B5EF4-FFF2-40B4-BE49-F238E27FC236}">
                            <a16:creationId xmlns:a16="http://schemas.microsoft.com/office/drawing/2014/main" id="{5E60B9E6-713D-4DDB-894E-76951A00B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040" y="4656115"/>
                        <a:ext cx="1135929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61082" y="315861"/>
            <a:ext cx="9097173" cy="3524867"/>
            <a:chOff x="1980604" y="334838"/>
            <a:chExt cx="9097173" cy="2921203"/>
          </a:xfrm>
        </p:grpSpPr>
        <p:sp>
          <p:nvSpPr>
            <p:cNvPr id="60" name="Rectangle 59"/>
            <p:cNvSpPr/>
            <p:nvPr/>
          </p:nvSpPr>
          <p:spPr>
            <a:xfrm>
              <a:off x="1980604" y="334838"/>
              <a:ext cx="9097173" cy="2921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84751" y="416434"/>
                  <a:ext cx="8888880" cy="2465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32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32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−1+3</m:t>
                      </m:r>
                      <m:r>
                        <a:rPr lang="vi-VN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𝑚𝑖</m:t>
                      </m:r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3200" dirty="0" smtClean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3200" i="1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vi-VN" sz="3200" b="1" dirty="0" smtClean="0">
                      <a:latin typeface="Times New Roman" panose="02020603050405020304" pitchFamily="18" charset="0"/>
                    </a:rPr>
                    <a:t>A.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</a:rPr>
                            <m:t>1;</m:t>
                          </m:r>
                          <m:f>
                            <m:f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.	</a:t>
                  </a:r>
                  <a:r>
                    <a:rPr lang="en-US" sz="3200" dirty="0" smtClean="0">
                      <a:effectLst/>
                      <a:latin typeface="Times New Roman" panose="02020603050405020304" pitchFamily="18" charset="0"/>
                    </a:rPr>
                    <a:t>            </a:t>
                  </a: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</a:rPr>
                    <a:t>B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</a:rPr>
                            <m:t>−1;</m:t>
                          </m:r>
                          <m:f>
                            <m:f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.	</a:t>
                  </a:r>
                  <a:endParaRPr lang="en-US" sz="3200" dirty="0" smtClean="0">
                    <a:effectLst/>
                    <a:latin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</a:rPr>
                    <a:t>C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</a:rPr>
                            <m:t>−1;−</m:t>
                          </m:r>
                          <m:f>
                            <m:f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.	</a:t>
                  </a:r>
                  <a:r>
                    <a:rPr lang="en-US" sz="3200" dirty="0" smtClean="0">
                      <a:effectLst/>
                      <a:latin typeface="Times New Roman" panose="02020603050405020304" pitchFamily="18" charset="0"/>
                    </a:rPr>
                    <a:t>   </a:t>
                  </a: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</a:rPr>
                    <a:t>D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</a:rPr>
                            <m:t>1;−</m:t>
                          </m:r>
                          <m:f>
                            <m:f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</a:rPr>
                    <a:t>.</a:t>
                  </a:r>
                  <a:endParaRPr lang="en-US" sz="3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751" y="416434"/>
                  <a:ext cx="8888880" cy="24650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83" t="-1844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1761818" y="304398"/>
            <a:ext cx="387790" cy="3525053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9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3335" y="0"/>
                <a:ext cx="11230378" cy="6890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−1+3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𝑚𝑖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−1;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−1;−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1;−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−9=0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    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num>
                              <m:den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" y="0"/>
                <a:ext cx="11230378" cy="6890156"/>
              </a:xfrm>
              <a:prstGeom prst="rect">
                <a:avLst/>
              </a:prstGeom>
              <a:blipFill>
                <a:blip r:embed="rId2"/>
                <a:stretch>
                  <a:fillRect l="-1356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193102" y="2248896"/>
            <a:ext cx="463639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902537" y="312019"/>
            <a:ext cx="311436" cy="360857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075748" y="3920592"/>
            <a:ext cx="7695475" cy="2654675"/>
            <a:chOff x="523332" y="3549113"/>
            <a:chExt cx="7695475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23332" y="4113513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72184" y="277250"/>
              <a:ext cx="5052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" name="Object 317">
            <a:extLst>
              <a:ext uri="{FF2B5EF4-FFF2-40B4-BE49-F238E27FC236}">
                <a16:creationId xmlns:a16="http://schemas.microsoft.com/office/drawing/2014/main" id="{5E60B9E6-713D-4DDB-894E-76951A00B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28938"/>
              </p:ext>
            </p:extLst>
          </p:nvPr>
        </p:nvGraphicFramePr>
        <p:xfrm>
          <a:off x="3408363" y="4656138"/>
          <a:ext cx="9842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1" imgW="164880" imgH="177480" progId="Equation.DSMT4">
                  <p:embed/>
                </p:oleObj>
              </mc:Choice>
              <mc:Fallback>
                <p:oleObj name="Equation" r:id="rId11" imgW="164880" imgH="177480" progId="Equation.DSMT4">
                  <p:embed/>
                  <p:pic>
                    <p:nvPicPr>
                      <p:cNvPr id="109" name="Object 317">
                        <a:extLst>
                          <a:ext uri="{FF2B5EF4-FFF2-40B4-BE49-F238E27FC236}">
                            <a16:creationId xmlns:a16="http://schemas.microsoft.com/office/drawing/2014/main" id="{5E60B9E6-713D-4DDB-894E-76951A00B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4656138"/>
                        <a:ext cx="9842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61082" y="315861"/>
            <a:ext cx="9097173" cy="3524867"/>
            <a:chOff x="1980604" y="334838"/>
            <a:chExt cx="9097173" cy="2921203"/>
          </a:xfrm>
        </p:grpSpPr>
        <p:sp>
          <p:nvSpPr>
            <p:cNvPr id="60" name="Rectangle 59"/>
            <p:cNvSpPr/>
            <p:nvPr/>
          </p:nvSpPr>
          <p:spPr>
            <a:xfrm>
              <a:off x="1980604" y="334838"/>
              <a:ext cx="9097173" cy="2921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84751" y="416434"/>
                  <a:ext cx="8888880" cy="2022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32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vi-VN" sz="32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32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2 số thực </a:t>
                  </a:r>
                  <a:r>
                    <a:rPr lang="vi-VN" sz="3200" i="1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:r>
                    <a:rPr lang="vi-VN" sz="3200" i="1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y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𝑦𝑖</m:t>
                          </m:r>
                        </m:e>
                      </m:d>
                      <m:r>
                        <a:rPr lang="vi-VN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1−3</m:t>
                          </m:r>
                          <m:r>
                            <a:rPr lang="vi-VN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3200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 </a:t>
                  </a:r>
                  <a:r>
                    <a:rPr lang="vi-VN" sz="3200" i="1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là đơn vị ảo</a:t>
                  </a:r>
                  <a:endPara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3200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=−1;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=−3</m:t>
                      </m:r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	</a:t>
                  </a: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=−1;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endParaRPr lang="en-US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	</a:t>
                  </a:r>
                  <a:r>
                    <a:rPr lang="en-US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3200" dirty="0" smtClean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vi-VN" sz="3200" b="1" dirty="0" smtClean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vi-VN" sz="3200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</a:rPr>
                        <m:t>=−3</m:t>
                      </m:r>
                    </m:oMath>
                  </a14:m>
                  <a:r>
                    <a:rPr lang="vi-VN" sz="3200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751" y="416434"/>
                  <a:ext cx="8888880" cy="202268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250" b="-6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1761818" y="304398"/>
            <a:ext cx="387790" cy="3525053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9498" y="219115"/>
                <a:ext cx="10783909" cy="6430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2 số thực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1−3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3200" i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en-US" sz="3200" i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đơn vị ảo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=−1;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=−1;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endParaRPr lang="en-US" sz="3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=1;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=1;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có: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1−3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+1=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−3=6</m:t>
                            </m:r>
                          </m:e>
                        </m:eqArr>
                      </m:e>
                    </m:d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8" y="219115"/>
                <a:ext cx="10783909" cy="6430863"/>
              </a:xfrm>
              <a:prstGeom prst="rect">
                <a:avLst/>
              </a:prstGeom>
              <a:blipFill>
                <a:blip r:embed="rId2"/>
                <a:stretch>
                  <a:fillRect l="-1413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4766492" y="2085703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9967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mô-đun của số phức </a:t>
                </a:r>
                <a:r>
                  <a:rPr lang="vi-VN" sz="3200" i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biết rằng </a:t>
                </a:r>
                <a:endParaRPr lang="en-US" sz="3200" dirty="0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=21+3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+mj-lt"/>
                  </a:rPr>
                  <a:t> </a:t>
                </a:r>
                <a:r>
                  <a:rPr lang="vi-VN" sz="3200" b="1" dirty="0" smtClean="0">
                    <a:effectLst/>
                    <a:latin typeface="+mj-lt"/>
                  </a:rPr>
                  <a:t>A</a:t>
                </a:r>
                <a:r>
                  <a:rPr lang="vi-VN" sz="3200" b="1" dirty="0">
                    <a:effectLst/>
                    <a:latin typeface="+mj-lt"/>
                  </a:rPr>
                  <a:t>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+mj-lt"/>
                  </a:rPr>
                  <a:t>.	</a:t>
                </a:r>
                <a:r>
                  <a:rPr lang="en-US" sz="3200" dirty="0">
                    <a:effectLst/>
                    <a:latin typeface="+mj-lt"/>
                  </a:rPr>
                  <a:t>                   </a:t>
                </a:r>
                <a:r>
                  <a:rPr lang="vi-VN" sz="3200" b="1" dirty="0">
                    <a:effectLst/>
                    <a:latin typeface="+mj-lt"/>
                  </a:rPr>
                  <a:t>B.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effectLst/>
                    <a:latin typeface="+mj-lt"/>
                  </a:rPr>
                  <a:t>.	</a:t>
                </a:r>
                <a:r>
                  <a:rPr lang="en-US" sz="3200" dirty="0">
                    <a:effectLst/>
                    <a:latin typeface="+mj-lt"/>
                  </a:rPr>
                  <a:t>                      </a:t>
                </a:r>
                <a:r>
                  <a:rPr lang="en-US" sz="3200" dirty="0" smtClean="0">
                    <a:effectLst/>
                    <a:latin typeface="+mj-lt"/>
                  </a:rPr>
                  <a:t>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latin typeface="+mj-lt"/>
                  </a:rPr>
                  <a:t> </a:t>
                </a:r>
                <a:r>
                  <a:rPr lang="vi-VN" sz="3200" b="1" dirty="0" smtClean="0">
                    <a:effectLst/>
                    <a:latin typeface="+mj-lt"/>
                  </a:rPr>
                  <a:t>C</a:t>
                </a:r>
                <a:r>
                  <a:rPr lang="vi-VN" sz="3200" b="1" dirty="0">
                    <a:effectLst/>
                    <a:latin typeface="+mj-lt"/>
                  </a:rPr>
                  <a:t>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+mj-lt"/>
                  </a:rPr>
                  <a:t>.	</a:t>
                </a:r>
                <a:r>
                  <a:rPr lang="en-US" sz="3200" dirty="0" smtClean="0">
                    <a:effectLst/>
                    <a:latin typeface="+mj-lt"/>
                  </a:rPr>
                  <a:t>                   </a:t>
                </a:r>
                <a:r>
                  <a:rPr lang="vi-VN" sz="3200" b="1" dirty="0">
                    <a:effectLst/>
                    <a:latin typeface="+mj-lt"/>
                  </a:rPr>
                  <a:t>D.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+mj-lt"/>
                  </a:rPr>
                  <a:t>.</a:t>
                </a:r>
                <a:endParaRPr lang="en-US" sz="3200" dirty="0">
                  <a:effectLst/>
                  <a:latin typeface="+mj-lt"/>
                </a:endParaRPr>
              </a:p>
              <a:p>
                <a:r>
                  <a:rPr lang="en-US" sz="3000" dirty="0" smtClean="0">
                    <a:solidFill>
                      <a:srgbClr val="1A0FF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1A0F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996782"/>
              </a:xfrm>
              <a:prstGeom prst="rect">
                <a:avLst/>
              </a:prstGeom>
              <a:blipFill rotWithShape="0">
                <a:blip r:embed="rId17"/>
                <a:stretch>
                  <a:fillRect l="-625" t="-161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7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909" y="80025"/>
                <a:ext cx="11475075" cy="707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mô-đun của số phức </a:t>
                </a:r>
                <a:r>
                  <a:rPr lang="vi-VN" sz="2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biết rằng </a:t>
                </a:r>
                <a:endParaRPr lang="en-US" sz="28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=21+3</m:t>
                    </m:r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=21+3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=21+3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=21+3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=−5</m:t>
                            </m:r>
                          </m:e>
                        </m:eqAr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9" y="80025"/>
                <a:ext cx="11475075" cy="7078156"/>
              </a:xfrm>
              <a:prstGeom prst="rect">
                <a:avLst/>
              </a:prstGeom>
              <a:blipFill>
                <a:blip r:embed="rId2"/>
                <a:stretch>
                  <a:fillRect l="-1328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 flipH="1">
            <a:off x="248763" y="1201594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59359" y="525631"/>
            <a:ext cx="4491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Tính chất của phép cộng</a:t>
            </a:r>
            <a:endParaRPr lang="en-US" sz="3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13000" y="1640990"/>
            <a:ext cx="8526600" cy="830997"/>
            <a:chOff x="1913000" y="1640990"/>
            <a:chExt cx="8526600" cy="830997"/>
          </a:xfrm>
        </p:grpSpPr>
        <p:sp>
          <p:nvSpPr>
            <p:cNvPr id="26" name="Rectangle 25"/>
            <p:cNvSpPr/>
            <p:nvPr/>
          </p:nvSpPr>
          <p:spPr>
            <a:xfrm>
              <a:off x="1913000" y="1640990"/>
              <a:ext cx="8359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Tính chất kết hợp: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262844"/>
                </p:ext>
              </p:extLst>
            </p:nvPr>
          </p:nvGraphicFramePr>
          <p:xfrm>
            <a:off x="5519937" y="1772816"/>
            <a:ext cx="4919663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2" name="Equation" r:id="rId3" imgW="2145960" imgH="304560" progId="Equation.DSMT4">
                    <p:embed/>
                  </p:oleObj>
                </mc:Choice>
                <mc:Fallback>
                  <p:oleObj name="Equation" r:id="rId3" imgW="2145960" imgH="30456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9937" y="1772816"/>
                          <a:ext cx="4919663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423593" y="1171003"/>
          <a:ext cx="2245967" cy="4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171003"/>
                        <a:ext cx="2245967" cy="4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919536" y="2382988"/>
            <a:ext cx="8359464" cy="830997"/>
            <a:chOff x="1919536" y="2382988"/>
            <a:chExt cx="8359464" cy="830997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148238"/>
                </p:ext>
              </p:extLst>
            </p:nvPr>
          </p:nvGraphicFramePr>
          <p:xfrm>
            <a:off x="6169888" y="2564904"/>
            <a:ext cx="2503488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4" name="Equation" r:id="rId7" imgW="1091880" imgH="190440" progId="Equation.DSMT4">
                    <p:embed/>
                  </p:oleObj>
                </mc:Choice>
                <mc:Fallback>
                  <p:oleObj name="Equation" r:id="rId7" imgW="1091880" imgH="19044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9888" y="2564904"/>
                          <a:ext cx="2503488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919536" y="2382988"/>
              <a:ext cx="8359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Tính chất giao hoán: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9536" y="3140969"/>
            <a:ext cx="8359464" cy="830997"/>
            <a:chOff x="1919536" y="3140969"/>
            <a:chExt cx="8359464" cy="83099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0672858"/>
                </p:ext>
              </p:extLst>
            </p:nvPr>
          </p:nvGraphicFramePr>
          <p:xfrm>
            <a:off x="5948958" y="3356992"/>
            <a:ext cx="30273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5" name="Equation" r:id="rId9" imgW="1320480" imgH="203040" progId="Equation.DSMT4">
                    <p:embed/>
                  </p:oleObj>
                </mc:Choice>
                <mc:Fallback>
                  <p:oleObj name="Equation" r:id="rId9" imgW="1320480" imgH="20304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958" y="3356992"/>
                          <a:ext cx="302736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1919536" y="3140969"/>
              <a:ext cx="8359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Cộng với 0: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75520" y="3971966"/>
            <a:ext cx="8496944" cy="2554545"/>
            <a:chOff x="1775520" y="3971966"/>
            <a:chExt cx="8496944" cy="2554545"/>
          </a:xfrm>
        </p:grpSpPr>
        <p:sp>
          <p:nvSpPr>
            <p:cNvPr id="20" name="Rectangle 19"/>
            <p:cNvSpPr/>
            <p:nvPr/>
          </p:nvSpPr>
          <p:spPr>
            <a:xfrm>
              <a:off x="1913000" y="3971966"/>
              <a:ext cx="835946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phần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tử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đối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:</a:t>
              </a:r>
            </a:p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Với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mỗi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duy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nhất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phức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/>
              </a:r>
              <a:b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</a:b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mà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ta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kí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hiệu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thỏa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b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</a:b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              .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phức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còn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được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đối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phức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.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90108"/>
                </p:ext>
              </p:extLst>
            </p:nvPr>
          </p:nvGraphicFramePr>
          <p:xfrm>
            <a:off x="6113240" y="5003017"/>
            <a:ext cx="2359025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6" name="Equation" r:id="rId11" imgW="1028520" imgH="215640" progId="Equation.DSMT4">
                    <p:embed/>
                  </p:oleObj>
                </mc:Choice>
                <mc:Fallback>
                  <p:oleObj name="Equation" r:id="rId11" imgW="1028520" imgH="2156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3240" y="5003017"/>
                          <a:ext cx="2359025" cy="493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7786314"/>
                </p:ext>
              </p:extLst>
            </p:nvPr>
          </p:nvGraphicFramePr>
          <p:xfrm>
            <a:off x="1962696" y="5023520"/>
            <a:ext cx="1397000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7" name="Equation" r:id="rId13" imgW="609480" imgH="215640" progId="Equation.DSMT4">
                    <p:embed/>
                  </p:oleObj>
                </mc:Choice>
                <mc:Fallback>
                  <p:oleObj name="Equation" r:id="rId13" imgW="609480" imgH="21564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2696" y="5023520"/>
                          <a:ext cx="1397000" cy="493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206330"/>
                </p:ext>
              </p:extLst>
            </p:nvPr>
          </p:nvGraphicFramePr>
          <p:xfrm>
            <a:off x="3900810" y="4519464"/>
            <a:ext cx="1835150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8" name="Equation" r:id="rId15" imgW="799920" imgH="215640" progId="Equation.DSMT4">
                    <p:embed/>
                  </p:oleObj>
                </mc:Choice>
                <mc:Fallback>
                  <p:oleObj name="Equation" r:id="rId15" imgW="799920" imgH="21564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810" y="4519464"/>
                          <a:ext cx="1835150" cy="493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859798"/>
                </p:ext>
              </p:extLst>
            </p:nvPr>
          </p:nvGraphicFramePr>
          <p:xfrm>
            <a:off x="1775520" y="5445225"/>
            <a:ext cx="2298700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9" name="Equation" r:id="rId17" imgW="1002960" imgH="304560" progId="Equation.DSMT4">
                    <p:embed/>
                  </p:oleObj>
                </mc:Choice>
                <mc:Fallback>
                  <p:oleObj name="Equation" r:id="rId17" imgW="1002960" imgH="30456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5520" y="5445225"/>
                          <a:ext cx="2298700" cy="696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3646719"/>
                </p:ext>
              </p:extLst>
            </p:nvPr>
          </p:nvGraphicFramePr>
          <p:xfrm>
            <a:off x="5802220" y="5589241"/>
            <a:ext cx="58102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0" name="Equation" r:id="rId19" imgW="253800" imgH="139680" progId="Equation.DSMT4">
                    <p:embed/>
                  </p:oleObj>
                </mc:Choice>
                <mc:Fallback>
                  <p:oleObj name="Equation" r:id="rId19" imgW="253800" imgH="139680" progId="Equation.DSMT4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2220" y="5589241"/>
                          <a:ext cx="581025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159302"/>
                </p:ext>
              </p:extLst>
            </p:nvPr>
          </p:nvGraphicFramePr>
          <p:xfrm>
            <a:off x="4084651" y="6062242"/>
            <a:ext cx="32067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1" name="Equation" r:id="rId21" imgW="139680" imgH="139680" progId="Equation.DSMT4">
                    <p:embed/>
                  </p:oleObj>
                </mc:Choice>
                <mc:Fallback>
                  <p:oleObj name="Equation" r:id="rId21" imgW="139680" imgH="139680" progId="Equation.DSMT4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4651" y="6062242"/>
                          <a:ext cx="320675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Action Button: Back or Previous 31">
            <a:hlinkClick r:id="rId2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99334" y="4774230"/>
          <a:ext cx="939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334" y="4774230"/>
                        <a:ext cx="939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8002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tổng phần thực và phần ảo của số phức </a:t>
                </a:r>
                <a:r>
                  <a:rPr lang="vi-VN" sz="3200" i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+mj-lt"/>
                  </a:rPr>
                  <a:t>         </a:t>
                </a:r>
                <a:r>
                  <a:rPr lang="vi-VN" sz="3200" b="1" dirty="0">
                    <a:effectLst/>
                    <a:latin typeface="+mj-lt"/>
                  </a:rPr>
                  <a:t>A.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vi-VN" sz="3200" dirty="0">
                    <a:effectLst/>
                    <a:latin typeface="+mj-lt"/>
                  </a:rPr>
                  <a:t>.	</a:t>
                </a:r>
                <a:r>
                  <a:rPr lang="en-US" sz="3200" dirty="0">
                    <a:effectLst/>
                    <a:latin typeface="+mj-lt"/>
                  </a:rPr>
                  <a:t>	</a:t>
                </a:r>
                <a:r>
                  <a:rPr lang="vi-VN" sz="3200" b="1" dirty="0">
                    <a:effectLst/>
                    <a:latin typeface="+mj-lt"/>
                  </a:rPr>
                  <a:t>B.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+mj-lt"/>
                  </a:rPr>
                  <a:t>.	</a:t>
                </a:r>
                <a:r>
                  <a:rPr lang="en-US" sz="3200" dirty="0">
                    <a:effectLst/>
                    <a:latin typeface="+mj-lt"/>
                  </a:rPr>
                  <a:t>	</a:t>
                </a:r>
                <a:endParaRPr lang="en-US" sz="3200" dirty="0" smtClean="0">
                  <a:effectLst/>
                  <a:latin typeface="+mj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3200" b="1" dirty="0" smtClean="0">
                    <a:latin typeface="+mj-lt"/>
                  </a:rPr>
                  <a:t>         </a:t>
                </a:r>
                <a:r>
                  <a:rPr lang="vi-VN" sz="3200" b="1" dirty="0" smtClean="0">
                    <a:effectLst/>
                    <a:latin typeface="+mj-lt"/>
                  </a:rPr>
                  <a:t>C</a:t>
                </a:r>
                <a:r>
                  <a:rPr lang="vi-VN" sz="3200" b="1" dirty="0">
                    <a:effectLst/>
                    <a:latin typeface="+mj-lt"/>
                  </a:rPr>
                  <a:t>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+mj-lt"/>
                  </a:rPr>
                  <a:t>.	</a:t>
                </a:r>
                <a:r>
                  <a:rPr lang="en-US" sz="3200" dirty="0">
                    <a:effectLst/>
                    <a:latin typeface="+mj-lt"/>
                  </a:rPr>
                  <a:t>	</a:t>
                </a:r>
                <a:r>
                  <a:rPr lang="vi-VN" sz="3200" b="1" dirty="0">
                    <a:effectLst/>
                    <a:latin typeface="+mj-lt"/>
                  </a:rPr>
                  <a:t>D.</a:t>
                </a:r>
                <a:r>
                  <a:rPr lang="vi-VN" sz="3200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+mj-lt"/>
                  </a:rPr>
                  <a:t>.</a:t>
                </a:r>
                <a:endParaRPr lang="en-US" sz="32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800254"/>
              </a:xfrm>
              <a:prstGeom prst="rect">
                <a:avLst/>
              </a:prstGeom>
              <a:blipFill rotWithShape="0">
                <a:blip r:embed="rId17"/>
                <a:stretch>
                  <a:fillRect l="-1668" t="-1735" b="-19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0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6754" y="0"/>
                <a:ext cx="11848011" cy="7406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tổng phần thực và phần ảo của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biết rằng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vi-VN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2−2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3000" i="1" dirty="0" smtClean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vi-VN" sz="3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" y="0"/>
                <a:ext cx="11848011" cy="7406836"/>
              </a:xfrm>
              <a:prstGeom prst="rect">
                <a:avLst/>
              </a:prstGeom>
              <a:blipFill>
                <a:blip r:embed="rId2"/>
                <a:stretch>
                  <a:fillRect l="-1338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6570049" y="1387123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74217" y="4896839"/>
          <a:ext cx="1084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217" y="4896839"/>
                        <a:ext cx="1084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05827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mãn: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2−3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1+3</m:t>
                            </m:r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endParaRPr lang="en-US" sz="3200" dirty="0" smtClean="0">
                  <a:effectLst/>
                  <a:latin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</a:rPr>
                  <a:t>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058273"/>
              </a:xfrm>
              <a:prstGeom prst="rect">
                <a:avLst/>
              </a:prstGeom>
              <a:blipFill rotWithShape="0">
                <a:blip r:embed="rId17"/>
                <a:stretch>
                  <a:fillRect l="-1668" t="-1587" b="-49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7233" y="-77488"/>
                <a:ext cx="11778343" cy="647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mãn: </a:t>
                </a:r>
                <a:endParaRPr lang="en-US" sz="28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2−3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4+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1+3</m:t>
                            </m:r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2−3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=8−6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=8−6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=8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3" y="-77488"/>
                <a:ext cx="11778343" cy="6477414"/>
              </a:xfrm>
              <a:prstGeom prst="rect">
                <a:avLst/>
              </a:prstGeom>
              <a:blipFill>
                <a:blip r:embed="rId2"/>
                <a:stretch>
                  <a:fillRect l="-1346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7444692" y="1175089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74217" y="4850095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217" y="4850095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13547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=2−2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</a:t>
                </a:r>
                <a:r>
                  <a:rPr lang="en-US" sz="3200" b="1" dirty="0" smtClean="0">
                    <a:effectLst/>
                    <a:latin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135474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550" b="-15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52697" y="156754"/>
                <a:ext cx="11839303" cy="572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28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28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=2−2</m:t>
                    </m:r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0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en-US" sz="3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</m:oMath>
                </a14:m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000" dirty="0" smtClean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VT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PT</a:t>
                </a:r>
                <a:r>
                  <a:rPr lang="vi-VN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 </m:t>
                    </m:r>
                    <m:r>
                      <a:rPr lang="vi-VN" sz="3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en-US" sz="3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000" i="1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000" b="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 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000" b="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−2+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" y="156754"/>
                <a:ext cx="11839303" cy="5727850"/>
              </a:xfrm>
              <a:prstGeom prst="rect">
                <a:avLst/>
              </a:prstGeom>
              <a:blipFill>
                <a:blip r:embed="rId2"/>
                <a:stretch>
                  <a:fillRect l="-1081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1030640" y="1414196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36034" y="5444372"/>
                <a:ext cx="4810539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−2=0</m:t>
                            </m:r>
                          </m:e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000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034" y="5444372"/>
                <a:ext cx="4810539" cy="12766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24032" y="5884604"/>
                <a:ext cx="2305878" cy="580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r>
                      <a:rPr lang="vi-VN" sz="3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000" dirty="0">
                    <a:solidFill>
                      <a:srgbClr val="FF00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solidFill>
                    <a:srgbClr val="FF0000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32" y="5884604"/>
                <a:ext cx="2305878" cy="580672"/>
              </a:xfrm>
              <a:prstGeom prst="rect">
                <a:avLst/>
              </a:prstGeom>
              <a:blipFill rotWithShape="0">
                <a:blip r:embed="rId4"/>
                <a:stretch>
                  <a:fillRect t="-833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4171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đồng thời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2.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3.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1.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4.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417137"/>
              </a:xfrm>
              <a:prstGeom prst="rect">
                <a:avLst/>
              </a:prstGeom>
              <a:blipFill rotWithShape="0">
                <a:blip r:embed="rId17"/>
                <a:stretch>
                  <a:fillRect l="-1668" t="-2005" b="-6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9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879" y="209006"/>
                <a:ext cx="11808823" cy="6610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0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đồng thời </a:t>
                </a:r>
                <a:endParaRPr lang="en-US" sz="30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vi-VN" sz="3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vi-VN" sz="3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3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endParaRPr lang="en-US" sz="3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3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0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vi-VN" sz="3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vi-VN" sz="30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en-US" sz="3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vi-VN" sz="30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bar>
                    <m:r>
                      <a:rPr lang="vi-VN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 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=25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  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=5;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=3;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2 số phức thỏa mãn.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" y="209006"/>
                <a:ext cx="11808823" cy="6610656"/>
              </a:xfrm>
              <a:prstGeom prst="rect">
                <a:avLst/>
              </a:prstGeom>
              <a:blipFill>
                <a:blip r:embed="rId2"/>
                <a:stretch>
                  <a:fillRect l="-1291" t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977632" y="1519646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6618" y="277250"/>
              <a:ext cx="896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36372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 số phức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ảo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Vô số.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4.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	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5.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3.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363724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2051" b="-6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2069" y="156755"/>
                <a:ext cx="11782697" cy="6604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số phức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ảo?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Vô số.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𝑎𝑏𝑖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 thuần ảo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khác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−24=0⇔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=4⇒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=±4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=−3⇒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=±3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=4±4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=−3±3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các số phức cần tìm.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9" y="156755"/>
                <a:ext cx="11782697" cy="6604308"/>
              </a:xfrm>
              <a:prstGeom prst="rect">
                <a:avLst/>
              </a:prstGeom>
              <a:blipFill>
                <a:blip r:embed="rId2"/>
                <a:stretch>
                  <a:fillRect l="-1293" t="-831"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4767754" y="1519646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91545" y="260649"/>
            <a:ext cx="4267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Phép trừ hai số phức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13000" y="1484784"/>
            <a:ext cx="8359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  <a:sym typeface="Wingdings"/>
              </a:rPr>
              <a:t> 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Wingdings"/>
              </a:rPr>
              <a:t>Hiệu của hai số phức                   và                         là tổng của số phức     và        , tức là: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6092732" y="1513952"/>
          <a:ext cx="1682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3" imgW="799920" imgH="215640" progId="Equation.DSMT4">
                  <p:embed/>
                </p:oleObj>
              </mc:Choice>
              <mc:Fallback>
                <p:oleObj name="Equation" r:id="rId3" imgW="799920" imgH="21564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732" y="1513952"/>
                        <a:ext cx="16827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8357752" y="1535929"/>
          <a:ext cx="1949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5" imgW="927000" imgH="215640" progId="Equation.DSMT4">
                  <p:embed/>
                </p:oleObj>
              </mc:Choice>
              <mc:Fallback>
                <p:oleObj name="Equation" r:id="rId5" imgW="927000" imgH="21564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7752" y="1535929"/>
                        <a:ext cx="1949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2423592" y="836713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 nghĩa 4</a:t>
            </a:r>
            <a:endParaRPr lang="en-US" sz="3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583563" y="2492896"/>
          <a:ext cx="70183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7" imgW="3060360" imgH="304560" progId="Equation.DSMT4">
                  <p:embed/>
                </p:oleObj>
              </mc:Choice>
              <mc:Fallback>
                <p:oleObj name="Equation" r:id="rId7" imgW="3060360" imgH="3045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563" y="2492896"/>
                        <a:ext cx="70183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303913" y="2158625"/>
          <a:ext cx="29368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3" y="2158625"/>
                        <a:ext cx="29368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213716" y="2045881"/>
          <a:ext cx="666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11" imgW="317160" imgH="190440" progId="Equation.DSMT4">
                  <p:embed/>
                </p:oleObj>
              </mc:Choice>
              <mc:Fallback>
                <p:oleObj name="Equation" r:id="rId11" imgW="317160" imgH="1904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716" y="2045881"/>
                        <a:ext cx="666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991545" y="3068960"/>
            <a:ext cx="85090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Ý nghĩa hình học của phép cộng và phép trừ </a:t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số phức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3000" y="4221089"/>
            <a:ext cx="8359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  <a:sym typeface="Wingdings"/>
              </a:rPr>
              <a:t> Nếu số phức                  được biểu diễn bởi vectơ                    và số phức                     được biểu diễn bởi vectơ                      thì dễ thấy</a:t>
            </a:r>
            <a:br>
              <a:rPr lang="en-US" sz="3200">
                <a:latin typeface="Times New Roman" pitchFamily="18" charset="0"/>
                <a:cs typeface="Times New Roman" pitchFamily="18" charset="0"/>
                <a:sym typeface="Wingdings"/>
              </a:rPr>
            </a:br>
            <a:r>
              <a:rPr lang="en-US" sz="3200">
                <a:latin typeface="Times New Roman" pitchFamily="18" charset="0"/>
                <a:cs typeface="Times New Roman" pitchFamily="18" charset="0"/>
                <a:sym typeface="Wingdings"/>
              </a:rPr>
              <a:t>vectơ                  là vectơ biểu diễn cho            và </a:t>
            </a:r>
            <a:br>
              <a:rPr lang="en-US" sz="3200">
                <a:latin typeface="Times New Roman" pitchFamily="18" charset="0"/>
                <a:cs typeface="Times New Roman" pitchFamily="18" charset="0"/>
                <a:sym typeface="Wingdings"/>
              </a:rPr>
            </a:br>
            <a:r>
              <a:rPr lang="en-US" sz="3200">
                <a:latin typeface="Times New Roman" pitchFamily="18" charset="0"/>
                <a:cs typeface="Times New Roman" pitchFamily="18" charset="0"/>
                <a:sym typeface="Wingdings"/>
              </a:rPr>
              <a:t>vectơ                  là vectơ biểu diễn cho              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935693" y="4290194"/>
          <a:ext cx="1626537" cy="43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Equation" r:id="rId13" imgW="799920" imgH="215640" progId="Equation.DSMT4">
                  <p:embed/>
                </p:oleObj>
              </mc:Choice>
              <mc:Fallback>
                <p:oleObj name="Equation" r:id="rId13" imgW="799920" imgH="215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693" y="4290194"/>
                        <a:ext cx="1626537" cy="438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7082964" y="4797153"/>
          <a:ext cx="1893357" cy="44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Equation" r:id="rId14" imgW="927000" imgH="215640" progId="Equation.DSMT4">
                  <p:embed/>
                </p:oleObj>
              </mc:Choice>
              <mc:Fallback>
                <p:oleObj name="Equation" r:id="rId14" imgW="927000" imgH="2156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964" y="4797153"/>
                        <a:ext cx="1893357" cy="440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71664" y="4725144"/>
          <a:ext cx="1872208" cy="60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15" imgW="1015920" imgH="330120" progId="Equation.DSMT4">
                  <p:embed/>
                </p:oleObj>
              </mc:Choice>
              <mc:Fallback>
                <p:oleObj name="Equation" r:id="rId15" imgW="1015920" imgH="3301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4725144"/>
                        <a:ext cx="1872208" cy="608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5458370" y="5229201"/>
          <a:ext cx="2005782" cy="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17" imgW="1193760" imgH="330120" progId="Equation.DSMT4">
                  <p:embed/>
                </p:oleObj>
              </mc:Choice>
              <mc:Fallback>
                <p:oleObj name="Equation" r:id="rId17" imgW="1193760" imgH="33012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370" y="5229201"/>
                        <a:ext cx="2005782" cy="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999656" y="5712306"/>
          <a:ext cx="1640036" cy="4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Equation" r:id="rId19" imgW="965160" imgH="266400" progId="Equation.DSMT4">
                  <p:embed/>
                </p:oleObj>
              </mc:Choice>
              <mc:Fallback>
                <p:oleObj name="Equation" r:id="rId19" imgW="965160" imgH="2664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5712306"/>
                        <a:ext cx="1640036" cy="452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658820" y="5800048"/>
          <a:ext cx="965572" cy="38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" name="Equation" r:id="rId21" imgW="482400" imgH="190440" progId="Equation.DSMT4">
                  <p:embed/>
                </p:oleObj>
              </mc:Choice>
              <mc:Fallback>
                <p:oleObj name="Equation" r:id="rId21" imgW="482400" imgH="1904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820" y="5800048"/>
                        <a:ext cx="965572" cy="381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895628" y="6165305"/>
          <a:ext cx="1640036" cy="4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" name="Equation" r:id="rId23" imgW="965160" imgH="266400" progId="Equation.DSMT4">
                  <p:embed/>
                </p:oleObj>
              </mc:Choice>
              <mc:Fallback>
                <p:oleObj name="Equation" r:id="rId23" imgW="965160" imgH="2664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28" y="6165305"/>
                        <a:ext cx="1640036" cy="452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8514804" y="6237313"/>
          <a:ext cx="965572" cy="38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804" y="6237313"/>
                        <a:ext cx="965572" cy="381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ction Button: Back or Previous 24">
            <a:hlinkClick r:id="rId2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2" grpId="0"/>
      <p:bldP spid="18" grpId="0"/>
      <p:bldP spid="19" grpId="0"/>
      <p:bldP spid="25" grpId="0" animBg="1"/>
      <p:bldP spid="2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192648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Hỏi 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 thuần ảo?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</a:t>
                </a:r>
                <a:r>
                  <a:rPr lang="en-US" sz="3200" b="1" dirty="0" smtClean="0">
                    <a:effectLst/>
                    <a:latin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4.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1.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3.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2.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1926489"/>
              </a:xfrm>
              <a:prstGeom prst="rect">
                <a:avLst/>
              </a:prstGeom>
              <a:blipFill rotWithShape="0">
                <a:blip r:embed="rId17"/>
                <a:stretch>
                  <a:fillRect l="-1668" t="-2516" b="-84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9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9026" y="0"/>
                <a:ext cx="12032974" cy="685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Hỏi 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thuần ảo?</a:t>
                </a:r>
                <a:endPara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thuần ảo,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                             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Từ (1) và (2),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=8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4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đề bài.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" y="0"/>
                <a:ext cx="12032974" cy="6852966"/>
              </a:xfrm>
              <a:prstGeom prst="rect">
                <a:avLst/>
              </a:prstGeom>
              <a:blipFill>
                <a:blip r:embed="rId2"/>
                <a:stretch>
                  <a:fillRect l="-1266" t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1057145" y="1440133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6618" y="277250"/>
              <a:ext cx="896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56188"/>
          <a:ext cx="939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56188"/>
                        <a:ext cx="939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174304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đồng thời điều kiện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=2,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</a:t>
                </a:r>
                <a:r>
                  <a:rPr lang="en-US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2.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3.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1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4</a:t>
                </a:r>
                <a:endParaRPr lang="en-US" sz="3000" dirty="0">
                  <a:solidFill>
                    <a:srgbClr val="1A0F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1743041"/>
              </a:xfrm>
              <a:prstGeom prst="rect">
                <a:avLst/>
              </a:prstGeom>
              <a:blipFill rotWithShape="0">
                <a:blip r:embed="rId17"/>
                <a:stretch>
                  <a:fillRect l="-1668" t="-2778" b="-1006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1820940" cy="3570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đồng thời điều kiện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ba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=2,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vi-VN" sz="3200" b="1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30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𝑏𝑖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𝑏𝑖</m:t>
                                    </m:r>
                                  </m:e>
                                </m:d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𝑏𝑖</m:t>
                                </m:r>
                              </m:e>
                            </m:d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𝑏𝑖</m:t>
                                </m:r>
                              </m:e>
                            </m:d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1820940" cy="3570593"/>
              </a:xfrm>
              <a:prstGeom prst="rect">
                <a:avLst/>
              </a:prstGeom>
              <a:blipFill>
                <a:blip r:embed="rId2"/>
                <a:stretch>
                  <a:fillRect l="-1289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flipH="1">
            <a:off x="6614729" y="1289626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-278296" y="3339547"/>
                <a:ext cx="5168349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296" y="3339547"/>
                <a:ext cx="5168349" cy="1276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253948" y="3238016"/>
                <a:ext cx="5738192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effectLst/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3000" i="1">
                                              <a:effectLst/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vi-VN" sz="3000" i="1">
                                              <a:effectLst/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effectLst/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3000" i="1">
                                              <a:effectLst/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vi-VN" sz="3000" i="1">
                                              <a:effectLst/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48" y="3238016"/>
                <a:ext cx="5738192" cy="1276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-278295" y="4379098"/>
                <a:ext cx="5168349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295" y="4379098"/>
                <a:ext cx="5168349" cy="1276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31914" y="5531977"/>
                <a:ext cx="4147930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4" y="5531977"/>
                <a:ext cx="4147930" cy="1276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379844" y="4277567"/>
                <a:ext cx="5738192" cy="127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844" y="4277567"/>
                <a:ext cx="5738192" cy="1276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890054" y="6032187"/>
                <a:ext cx="2040836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4" y="6032187"/>
                <a:ext cx="2040836" cy="623248"/>
              </a:xfrm>
              <a:prstGeom prst="rect">
                <a:avLst/>
              </a:prstGeom>
              <a:blipFill>
                <a:blip r:embed="rId8"/>
                <a:stretch>
                  <a:fillRect t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ction Button: Back or Previous 16">
            <a:hlinkClick r:id="rId9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94316" y="277250"/>
              <a:ext cx="86100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18712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2.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3.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1.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4.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1871282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2589" b="-873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627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lvl="0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𝑃𝑇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 môđun 2 vế ta được: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5−</m:t>
                                </m:r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6276462"/>
              </a:xfrm>
              <a:prstGeom prst="rect">
                <a:avLst/>
              </a:prstGeom>
              <a:blipFill>
                <a:blip r:embed="rId2"/>
                <a:stretch>
                  <a:fillRect l="-1257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954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11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lvl="0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8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−10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=8,95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=0,69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=−0,64</m:t>
                            </m:r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𝑙𝑜𝑎𝑖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Ứng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mỗi giá trị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một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vậy có 3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yêu cầu bài toán.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954678"/>
              </a:xfrm>
              <a:prstGeom prst="rect">
                <a:avLst/>
              </a:prstGeom>
              <a:blipFill>
                <a:blip r:embed="rId2"/>
                <a:stretch>
                  <a:fillRect l="-1257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2899198" y="1303447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6618" y="277250"/>
              <a:ext cx="896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3085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Trên tập số phức, </a:t>
                </a:r>
                <a:endParaRPr lang="en-US" sz="3200" i="1" dirty="0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308598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468" b="-34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4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461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Trên tập số phức, </a:t>
                </a:r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+3+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Tính giá trị của biểu thức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461273"/>
              </a:xfrm>
              <a:prstGeom prst="rect">
                <a:avLst/>
              </a:prstGeom>
              <a:blipFill>
                <a:blip r:embed="rId2"/>
                <a:stretch>
                  <a:fillRect l="-1257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2929488" y="2163323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6618" y="277250"/>
              <a:ext cx="896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86350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86350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21087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i="1" dirty="0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+1+3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210879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512" b="-15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5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0598" y="-31329"/>
            <a:ext cx="820891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6: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88" y="107085"/>
            <a:ext cx="4415709" cy="545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44213" y="921067"/>
            <a:ext cx="7205379" cy="738664"/>
            <a:chOff x="565128" y="1142682"/>
            <a:chExt cx="7205379" cy="738664"/>
          </a:xfrm>
        </p:grpSpPr>
        <p:sp>
          <p:nvSpPr>
            <p:cNvPr id="17" name="Rectangle 16"/>
            <p:cNvSpPr/>
            <p:nvPr/>
          </p:nvSpPr>
          <p:spPr>
            <a:xfrm>
              <a:off x="565128" y="1142682"/>
              <a:ext cx="5997155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433036"/>
                </p:ext>
              </p:extLst>
            </p:nvPr>
          </p:nvGraphicFramePr>
          <p:xfrm>
            <a:off x="1573479" y="1288094"/>
            <a:ext cx="1516509" cy="556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4" name="Equation" r:id="rId4" imgW="901440" imgH="330120" progId="Equation.DSMT4">
                    <p:embed/>
                  </p:oleObj>
                </mc:Choice>
                <mc:Fallback>
                  <p:oleObj name="Equation" r:id="rId4" imgW="901440" imgH="33012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479" y="1288094"/>
                          <a:ext cx="1516509" cy="5567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091133"/>
                </p:ext>
              </p:extLst>
            </p:nvPr>
          </p:nvGraphicFramePr>
          <p:xfrm>
            <a:off x="6546371" y="1340769"/>
            <a:ext cx="1224136" cy="363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5" name="Equation" r:id="rId6" imgW="685800" imgH="203040" progId="Equation.DSMT4">
                    <p:embed/>
                  </p:oleObj>
                </mc:Choice>
                <mc:Fallback>
                  <p:oleObj name="Equation" r:id="rId6" imgW="685800" imgH="20304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6371" y="1340769"/>
                          <a:ext cx="1224136" cy="363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44213" y="1950920"/>
            <a:ext cx="7205380" cy="738664"/>
            <a:chOff x="565128" y="1766796"/>
            <a:chExt cx="7205380" cy="738664"/>
          </a:xfrm>
        </p:grpSpPr>
        <p:sp>
          <p:nvSpPr>
            <p:cNvPr id="18" name="Rectangle 17"/>
            <p:cNvSpPr/>
            <p:nvPr/>
          </p:nvSpPr>
          <p:spPr>
            <a:xfrm>
              <a:off x="565128" y="1766796"/>
              <a:ext cx="5997155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322148"/>
                </p:ext>
              </p:extLst>
            </p:nvPr>
          </p:nvGraphicFramePr>
          <p:xfrm>
            <a:off x="1645487" y="1916832"/>
            <a:ext cx="1516509" cy="556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6" name="Equation" r:id="rId8" imgW="901440" imgH="330120" progId="Equation.DSMT4">
                    <p:embed/>
                  </p:oleObj>
                </mc:Choice>
                <mc:Fallback>
                  <p:oleObj name="Equation" r:id="rId8" imgW="901440" imgH="33012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5487" y="1916832"/>
                          <a:ext cx="1516509" cy="5567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397331"/>
                </p:ext>
              </p:extLst>
            </p:nvPr>
          </p:nvGraphicFramePr>
          <p:xfrm>
            <a:off x="6516359" y="2029414"/>
            <a:ext cx="1254149" cy="319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7" name="Equation" r:id="rId10" imgW="799920" imgH="203040" progId="Equation.DSMT4">
                    <p:embed/>
                  </p:oleObj>
                </mc:Choice>
                <mc:Fallback>
                  <p:oleObj name="Equation" r:id="rId10" imgW="799920" imgH="20304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359" y="2029414"/>
                          <a:ext cx="1254149" cy="319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44213" y="2980773"/>
            <a:ext cx="4601958" cy="1384995"/>
            <a:chOff x="565128" y="2375226"/>
            <a:chExt cx="4601958" cy="1384995"/>
          </a:xfrm>
        </p:grpSpPr>
        <p:sp>
          <p:nvSpPr>
            <p:cNvPr id="21" name="Rectangle 20"/>
            <p:cNvSpPr/>
            <p:nvPr/>
          </p:nvSpPr>
          <p:spPr>
            <a:xfrm>
              <a:off x="565128" y="2375226"/>
              <a:ext cx="46019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022312"/>
                </p:ext>
              </p:extLst>
            </p:nvPr>
          </p:nvGraphicFramePr>
          <p:xfrm>
            <a:off x="1631705" y="2550390"/>
            <a:ext cx="3160712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8" name="Equation" r:id="rId12" imgW="1879560" imgH="330120" progId="Equation.DSMT4">
                    <p:embed/>
                  </p:oleObj>
                </mc:Choice>
                <mc:Fallback>
                  <p:oleObj name="Equation" r:id="rId12" imgW="1879560" imgH="33012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705" y="2550390"/>
                          <a:ext cx="3160712" cy="557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855621"/>
                </p:ext>
              </p:extLst>
            </p:nvPr>
          </p:nvGraphicFramePr>
          <p:xfrm>
            <a:off x="3884160" y="3244219"/>
            <a:ext cx="8620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9" name="Equation" r:id="rId14" imgW="482400" imgH="190440" progId="Equation.DSMT4">
                    <p:embed/>
                  </p:oleObj>
                </mc:Choice>
                <mc:Fallback>
                  <p:oleObj name="Equation" r:id="rId14" imgW="482400" imgH="1904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4160" y="3244219"/>
                          <a:ext cx="8620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44213" y="4656956"/>
            <a:ext cx="4227289" cy="1384995"/>
            <a:chOff x="565128" y="3655471"/>
            <a:chExt cx="4227289" cy="1384995"/>
          </a:xfrm>
        </p:grpSpPr>
        <p:sp>
          <p:nvSpPr>
            <p:cNvPr id="26" name="Rectangle 25"/>
            <p:cNvSpPr/>
            <p:nvPr/>
          </p:nvSpPr>
          <p:spPr>
            <a:xfrm>
              <a:off x="565128" y="3655471"/>
              <a:ext cx="42272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722571"/>
                </p:ext>
              </p:extLst>
            </p:nvPr>
          </p:nvGraphicFramePr>
          <p:xfrm>
            <a:off x="1521959" y="3807892"/>
            <a:ext cx="3224213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0" name="Equation" r:id="rId16" imgW="1917360" imgH="330120" progId="Equation.DSMT4">
                    <p:embed/>
                  </p:oleObj>
                </mc:Choice>
                <mc:Fallback>
                  <p:oleObj name="Equation" r:id="rId16" imgW="1917360" imgH="33012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1959" y="3807892"/>
                          <a:ext cx="3224213" cy="557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3971480"/>
                </p:ext>
              </p:extLst>
            </p:nvPr>
          </p:nvGraphicFramePr>
          <p:xfrm>
            <a:off x="3868018" y="4517525"/>
            <a:ext cx="8620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1" name="Equation" r:id="rId18" imgW="482400" imgH="190440" progId="Equation.DSMT4">
                    <p:embed/>
                  </p:oleObj>
                </mc:Choice>
                <mc:Fallback>
                  <p:oleObj name="Equation" r:id="rId18" imgW="482400" imgH="19044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8018" y="4517525"/>
                          <a:ext cx="8620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Action Button: Back or Previous 27">
            <a:hlinkClick r:id="rId20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48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+1+3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+1+3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+1=0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≥−3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486537"/>
              </a:xfrm>
              <a:prstGeom prst="rect">
                <a:avLst/>
              </a:prstGeom>
              <a:blipFill>
                <a:blip r:embed="rId2"/>
                <a:stretch>
                  <a:fillRect l="-1257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4001211" y="1523622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62749" y="4886077"/>
                <a:ext cx="3001997" cy="1563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49" y="4886077"/>
                <a:ext cx="3001997" cy="15631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6618" y="277250"/>
              <a:ext cx="896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73600" y="5086350"/>
          <a:ext cx="1084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086350"/>
                        <a:ext cx="1084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4368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+3+10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=−3+8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=−1+7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=−4+8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436838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413" r="-764" b="-318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4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668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+3+10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−4+3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=−3+8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=1+3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=−1+7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=−4+8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+10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=25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=−5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=0;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=−4+8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668831"/>
              </a:xfrm>
              <a:prstGeom prst="rect">
                <a:avLst/>
              </a:prstGeom>
              <a:blipFill>
                <a:blip r:embed="rId2"/>
                <a:stretch>
                  <a:fillRect l="-1257" t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9043663" y="1485569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6618" y="277250"/>
              <a:ext cx="896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21220" y="4715736"/>
          <a:ext cx="939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220" y="4715736"/>
                        <a:ext cx="939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85013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en-US" sz="3200" b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850139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702" b="-36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8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152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−2−2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=25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+6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=16</m:t>
                              </m:r>
                            </m:e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=9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=±3⇒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152920"/>
              </a:xfrm>
              <a:prstGeom prst="rect">
                <a:avLst/>
              </a:prstGeom>
              <a:blipFill>
                <a:blip r:embed="rId2"/>
                <a:stretch>
                  <a:fillRect l="-1257" t="-767" r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6088995" y="1515670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59373" y="4763670"/>
          <a:ext cx="1084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373" y="4763670"/>
                        <a:ext cx="1084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74228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i="1" dirty="0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3200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vi-VN" sz="3200" b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:endParaRPr lang="en-US" sz="3200" dirty="0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b="1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3200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vi-VN" sz="3200" b="1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vi-VN" sz="32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742289"/>
              </a:xfrm>
              <a:prstGeom prst="rect">
                <a:avLst/>
              </a:prstGeom>
              <a:blipFill>
                <a:blip r:embed="rId15"/>
                <a:stretch>
                  <a:fillRect l="-1668" t="-1770" b="-44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725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i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 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≥−2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725000"/>
              </a:xfrm>
              <a:prstGeom prst="rect">
                <a:avLst/>
              </a:prstGeom>
              <a:blipFill>
                <a:blip r:embed="rId2"/>
                <a:stretch>
                  <a:fillRect l="-1257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9472275" y="1466637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84859" y="5147902"/>
                <a:ext cx="2729949" cy="1563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endPara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9" y="5147902"/>
                <a:ext cx="2729949" cy="15631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73600" y="5086350"/>
          <a:ext cx="1084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086350"/>
                        <a:ext cx="1084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4368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436838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413" b="-318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3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849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+2=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+1=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6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  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+2=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+1⇔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8499571"/>
              </a:xfrm>
              <a:prstGeom prst="rect">
                <a:avLst/>
              </a:prstGeom>
              <a:blipFill>
                <a:blip r:embed="rId2"/>
                <a:stretch>
                  <a:fillRect l="-1257" t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2472" y="25536"/>
            <a:ext cx="8935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PHÉP  NHÂN SỐ PHỨC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9577" y="587007"/>
            <a:ext cx="424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Tích của hai số phức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20566"/>
              </p:ext>
            </p:extLst>
          </p:nvPr>
        </p:nvGraphicFramePr>
        <p:xfrm>
          <a:off x="2129025" y="2763863"/>
          <a:ext cx="7495368" cy="141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3" imgW="3492360" imgH="660240" progId="Equation.DSMT4">
                  <p:embed/>
                </p:oleObj>
              </mc:Choice>
              <mc:Fallback>
                <p:oleObj name="Equation" r:id="rId3" imgW="3492360" imgH="6602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025" y="2763863"/>
                        <a:ext cx="7495368" cy="141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899328" y="4783249"/>
            <a:ext cx="8208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Ví dụ 7: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11429" y="1148478"/>
            <a:ext cx="8377614" cy="584775"/>
            <a:chOff x="2011429" y="1412777"/>
            <a:chExt cx="8377614" cy="58477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6132983"/>
                </p:ext>
              </p:extLst>
            </p:nvPr>
          </p:nvGraphicFramePr>
          <p:xfrm>
            <a:off x="4870493" y="1486862"/>
            <a:ext cx="16827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9" name="Equation" r:id="rId5" imgW="799920" imgH="215640" progId="Equation.DSMT4">
                    <p:embed/>
                  </p:oleObj>
                </mc:Choice>
                <mc:Fallback>
                  <p:oleObj name="Equation" r:id="rId5" imgW="799920" imgH="21564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0493" y="1486862"/>
                          <a:ext cx="16827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152708"/>
                </p:ext>
              </p:extLst>
            </p:nvPr>
          </p:nvGraphicFramePr>
          <p:xfrm>
            <a:off x="7320136" y="1486862"/>
            <a:ext cx="19494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0" name="Equation" r:id="rId7" imgW="927000" imgH="215640" progId="Equation.DSMT4">
                    <p:embed/>
                  </p:oleObj>
                </mc:Choice>
                <mc:Fallback>
                  <p:oleObj name="Equation" r:id="rId7" imgW="927000" imgH="21564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0136" y="1486862"/>
                          <a:ext cx="19494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51"/>
            <p:cNvSpPr/>
            <p:nvPr/>
          </p:nvSpPr>
          <p:spPr>
            <a:xfrm>
              <a:off x="2011429" y="1412777"/>
              <a:ext cx="83776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          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13000" y="1709949"/>
            <a:ext cx="8359464" cy="1077218"/>
            <a:chOff x="1913000" y="2049811"/>
            <a:chExt cx="8359464" cy="1077218"/>
          </a:xfrm>
        </p:grpSpPr>
        <p:sp>
          <p:nvSpPr>
            <p:cNvPr id="26" name="Rectangle 25"/>
            <p:cNvSpPr/>
            <p:nvPr/>
          </p:nvSpPr>
          <p:spPr>
            <a:xfrm>
              <a:off x="1913000" y="2049811"/>
              <a:ext cx="835946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Thực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hiện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phép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nhân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cách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biểu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                    ta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  <a:sym typeface="Wingdings"/>
                </a:rPr>
                <a:t>được</a:t>
              </a:r>
              <a:endParaRPr lang="en-US" sz="3200" dirty="0">
                <a:latin typeface="Times New Roman" pitchFamily="18" charset="0"/>
                <a:cs typeface="Times New Roman" pitchFamily="18" charset="0"/>
                <a:sym typeface="Wingdings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9647033"/>
                </p:ext>
              </p:extLst>
            </p:nvPr>
          </p:nvGraphicFramePr>
          <p:xfrm>
            <a:off x="3845187" y="2564905"/>
            <a:ext cx="1111221" cy="484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1" name="Equation" r:id="rId9" imgW="495000" imgH="215640" progId="Equation.DSMT4">
                    <p:embed/>
                  </p:oleObj>
                </mc:Choice>
                <mc:Fallback>
                  <p:oleObj name="Equation" r:id="rId9" imgW="495000" imgH="2156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5187" y="2564905"/>
                          <a:ext cx="1111221" cy="484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520940"/>
                </p:ext>
              </p:extLst>
            </p:nvPr>
          </p:nvGraphicFramePr>
          <p:xfrm>
            <a:off x="5905255" y="2564905"/>
            <a:ext cx="13398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2" name="Equation" r:id="rId11" imgW="596880" imgH="215640" progId="Equation.DSMT4">
                    <p:embed/>
                  </p:oleObj>
                </mc:Choice>
                <mc:Fallback>
                  <p:oleObj name="Equation" r:id="rId11" imgW="596880" imgH="21564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5255" y="2564905"/>
                          <a:ext cx="1339850" cy="48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308960" y="5344720"/>
            <a:ext cx="8532440" cy="705447"/>
            <a:chOff x="2308960" y="5402749"/>
            <a:chExt cx="8532440" cy="705447"/>
          </a:xfrm>
        </p:grpSpPr>
        <p:sp>
          <p:nvSpPr>
            <p:cNvPr id="40" name="Rectangle 39"/>
            <p:cNvSpPr/>
            <p:nvPr/>
          </p:nvSpPr>
          <p:spPr>
            <a:xfrm>
              <a:off x="2308960" y="5402749"/>
              <a:ext cx="853244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7747440"/>
                </p:ext>
              </p:extLst>
            </p:nvPr>
          </p:nvGraphicFramePr>
          <p:xfrm>
            <a:off x="2889548" y="5517232"/>
            <a:ext cx="6374805" cy="590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3" name="Equation" r:id="rId13" imgW="3416040" imgH="317160" progId="Equation.DSMT4">
                    <p:embed/>
                  </p:oleObj>
                </mc:Choice>
                <mc:Fallback>
                  <p:oleObj name="Equation" r:id="rId13" imgW="3416040" imgH="31716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548" y="5517232"/>
                          <a:ext cx="6374805" cy="5909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171932" y="4158481"/>
            <a:ext cx="6516357" cy="648072"/>
            <a:chOff x="647931" y="4458692"/>
            <a:chExt cx="6544883" cy="698500"/>
          </a:xfrm>
        </p:grpSpPr>
        <p:graphicFrame>
          <p:nvGraphicFramePr>
            <p:cNvPr id="51" name="Object 50"/>
            <p:cNvGraphicFramePr>
              <a:graphicFrameLocks noChangeAspect="1"/>
            </p:cNvGraphicFramePr>
            <p:nvPr>
              <p:extLst/>
            </p:nvPr>
          </p:nvGraphicFramePr>
          <p:xfrm>
            <a:off x="1547664" y="4458692"/>
            <a:ext cx="56451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4" name="Equation" r:id="rId15" imgW="2463480" imgH="304560" progId="Equation.DSMT4">
                    <p:embed/>
                  </p:oleObj>
                </mc:Choice>
                <mc:Fallback>
                  <p:oleObj name="Equation" r:id="rId15" imgW="2463480" imgH="304560" progId="Equation.DSMT4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4458692"/>
                          <a:ext cx="56451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647931" y="4509120"/>
              <a:ext cx="975995" cy="6302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Vậy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8960" y="6026864"/>
            <a:ext cx="8532440" cy="675329"/>
            <a:chOff x="2308960" y="6026864"/>
            <a:chExt cx="8532440" cy="675329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448771"/>
                </p:ext>
              </p:extLst>
            </p:nvPr>
          </p:nvGraphicFramePr>
          <p:xfrm>
            <a:off x="2865670" y="6134627"/>
            <a:ext cx="7242571" cy="567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5" name="Equation" r:id="rId17" imgW="4038480" imgH="317160" progId="Equation.DSMT4">
                    <p:embed/>
                  </p:oleObj>
                </mc:Choice>
                <mc:Fallback>
                  <p:oleObj name="Equation" r:id="rId17" imgW="4038480" imgH="31716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5670" y="6134627"/>
                          <a:ext cx="7242571" cy="567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2308960" y="6026864"/>
              <a:ext cx="8532440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Action Button: Back or Previous 24">
            <a:hlinkClick r:id="rId19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41" grpId="0"/>
      <p:bldP spid="25" grpId="0" animBg="1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837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+2+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    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   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+2≥0</m:t>
                              </m:r>
                            </m:e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=3⇒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=−1⇒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&gt;1⇔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=3, 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837915"/>
              </a:xfrm>
              <a:prstGeom prst="rect">
                <a:avLst/>
              </a:prstGeom>
              <a:blipFill>
                <a:blip r:embed="rId2"/>
                <a:stretch>
                  <a:fillRect l="-1257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9657806" y="1466637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73600" y="5086350"/>
          <a:ext cx="1084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086350"/>
                        <a:ext cx="1084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05827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+3−10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=−3+8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=1+3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sz="3200" dirty="0" smtClean="0">
                  <a:effectLst/>
                  <a:latin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=−1+7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        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=−4+8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058273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587" b="-49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2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300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+3−10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Tìm số phức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=−3+8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=1+3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=−1+7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=−4+8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3003899"/>
              </a:xfrm>
              <a:prstGeom prst="rect">
                <a:avLst/>
              </a:prstGeom>
              <a:blipFill>
                <a:blip r:embed="rId2"/>
                <a:stretch>
                  <a:fillRect l="-1257" t="-1826" r="-1508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 flipH="1">
            <a:off x="9339753" y="1281107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808" y="2584174"/>
                <a:ext cx="7606748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+3+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e>
                                  </m:d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8" y="2584174"/>
                <a:ext cx="7606748" cy="14838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277" y="3819087"/>
                <a:ext cx="7977809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32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3819087"/>
                <a:ext cx="7977809" cy="14838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219200" y="4883230"/>
                <a:ext cx="7458891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4883230"/>
                <a:ext cx="7458891" cy="14838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80862" y="4744081"/>
                <a:ext cx="7458891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62" y="4744081"/>
                <a:ext cx="7458891" cy="14838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7808" y="6269511"/>
                <a:ext cx="7561690" cy="62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−4+3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=−4+8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i="1" dirty="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8" y="6269511"/>
                <a:ext cx="7561690" cy="622799"/>
              </a:xfrm>
              <a:prstGeom prst="rect">
                <a:avLst/>
              </a:prstGeom>
              <a:blipFill>
                <a:blip r:embed="rId7"/>
                <a:stretch>
                  <a:fillRect t="-8738" r="-2016" b="-2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19566" y="4749223"/>
          <a:ext cx="1084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566" y="4749223"/>
                        <a:ext cx="1084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192648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thuần ảo?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</a:rPr>
                  <a:t>0.</a:t>
                </a:r>
                <a:r>
                  <a:rPr lang="en-US" sz="3200" dirty="0" smtClean="0">
                    <a:latin typeface="Times New Roman" panose="02020603050405020304" pitchFamily="18" charset="0"/>
                  </a:rPr>
                  <a:t>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2.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4.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3.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1926489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2516" b="-84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9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54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thuần ảo?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có: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+2−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𝑏𝑖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thuần ảo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544245"/>
              </a:xfrm>
              <a:prstGeom prst="rect">
                <a:avLst/>
              </a:prstGeom>
              <a:blipFill>
                <a:blip r:embed="rId2"/>
                <a:stretch>
                  <a:fillRect l="-1257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2033" y="0"/>
                <a:ext cx="12125740" cy="8135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bao nhiêu số phức </a:t>
                </a:r>
                <a:r>
                  <a:rPr lang="vi-VN" sz="32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+2−</m:t>
                        </m:r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số thuần ảo?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30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=8</m:t>
                            </m:r>
                          </m:e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−1=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−1=−</m:t>
                                    </m:r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0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</a:pPr>
                <a:r>
                  <a:rPr lang="en-US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3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=0; 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=−1−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 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=2+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=−1+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 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</a:pPr>
                <a:r>
                  <a:rPr lang="en-US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0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vi-VN" sz="3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 có 3 số phức thỏa mãn.</a:t>
                </a:r>
                <a:r>
                  <a:rPr lang="vi-VN" sz="30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:endParaRPr lang="en-US" sz="3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3" y="0"/>
                <a:ext cx="12125740" cy="8135560"/>
              </a:xfrm>
              <a:prstGeom prst="rect">
                <a:avLst/>
              </a:prstGeom>
              <a:blipFill>
                <a:blip r:embed="rId2"/>
                <a:stretch>
                  <a:fillRect l="-130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10209854" y="1355130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49312" y="4806224"/>
          <a:ext cx="939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312" y="4806224"/>
                        <a:ext cx="939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32025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=2,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M, N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lần lượt là điểm biểu diễn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Biết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  <m:r>
                      <a:rPr lang="vi-V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vi-VN" sz="32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gốc tọa độ.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bSup>
                          <m:sSub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 smtClean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6.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		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effectLst/>
                    <a:latin typeface="Times New Roman" panose="02020603050405020304" pitchFamily="18" charset="0"/>
                  </a:rPr>
                  <a:t> 4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3202543"/>
              </a:xfrm>
              <a:prstGeom prst="rect">
                <a:avLst/>
              </a:prstGeom>
              <a:blipFill rotWithShape="0">
                <a:blip r:embed="rId16"/>
                <a:stretch>
                  <a:fillRect l="-1668" t="-1518" r="-1320" b="-474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9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4285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:r>
                  <a:rPr lang="vi-VN" sz="2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M, N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lần lượt là điểm biểu diễn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Biết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  <m:r>
                      <a:rPr lang="vi-VN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vi-VN" sz="2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gốc tọa độ. </a:t>
                </a:r>
                <a:endParaRPr lang="en-US" sz="28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</a:pPr>
                <a:r>
                  <a:rPr lang="vi-VN" sz="28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bSup>
                          <m:sSub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</a:t>
                </a:r>
                <a:r>
                  <a:rPr lang="vi-VN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28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2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</a:pPr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vi-VN" sz="3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vi-VN" sz="3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4285469"/>
              </a:xfrm>
              <a:prstGeom prst="rect">
                <a:avLst/>
              </a:prstGeom>
              <a:blipFill>
                <a:blip r:embed="rId2"/>
                <a:stretch>
                  <a:fillRect l="-1257" t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3241860" y="1807407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2556" y="2643667"/>
                <a:ext cx="2875723" cy="1496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556" y="2643667"/>
                <a:ext cx="2875723" cy="14968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38800" y="2683423"/>
                <a:ext cx="12125740" cy="1471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00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  <m:r>
                        <a:rPr lang="en-US" sz="30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3000" b="0" i="1" dirty="0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83423"/>
                <a:ext cx="12125740" cy="1471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62731" y="2590661"/>
                <a:ext cx="3902766" cy="2037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00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vi-VN" sz="30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vi-VN" sz="3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0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731" y="2590661"/>
                <a:ext cx="3902766" cy="20375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8296" y="4131435"/>
                <a:ext cx="11423374" cy="2253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điểm </a:t>
                </a:r>
                <a:r>
                  <a:rPr lang="vi-VN" sz="3200" i="1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biểu diễn số phức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tọa độ là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=2⇒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𝑂𝑁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indent="4000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solidFill>
                    <a:prstClr val="black"/>
                  </a:solidFill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6" y="4131435"/>
                <a:ext cx="11423374" cy="2253950"/>
              </a:xfrm>
              <a:prstGeom prst="rect">
                <a:avLst/>
              </a:prstGeom>
              <a:blipFill>
                <a:blip r:embed="rId6"/>
                <a:stretch>
                  <a:fillRect b="-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86330" y="5642428"/>
                <a:ext cx="11423374" cy="726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4000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srgbClr val="FF0000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FF0000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30" y="5642428"/>
                <a:ext cx="11423374" cy="726224"/>
              </a:xfrm>
              <a:prstGeom prst="rect">
                <a:avLst/>
              </a:prstGeom>
              <a:blipFill rotWithShape="0">
                <a:blip r:embed="rId7"/>
                <a:stretch>
                  <a:fillRect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8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ft Bracket 57"/>
          <p:cNvSpPr/>
          <p:nvPr/>
        </p:nvSpPr>
        <p:spPr>
          <a:xfrm flipH="1">
            <a:off x="10715775" y="342046"/>
            <a:ext cx="321420" cy="3248408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29" y="1374971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36093" y="3920592"/>
            <a:ext cx="7672438" cy="2654675"/>
            <a:chOff x="583677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B8F2FA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83677" y="4055176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50592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549405" y="6129459"/>
            <a:ext cx="1087813" cy="56435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10633440" y="607331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6439" y="2560489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54899" y="2559325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1081" y="25710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1080" y="2575504"/>
            <a:ext cx="1270128" cy="1271290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1079" y="2568905"/>
            <a:ext cx="1270128" cy="1271290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1078" y="2569834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1077" y="2565411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51076" y="2564249"/>
            <a:ext cx="1270128" cy="1271290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1075" y="2572612"/>
            <a:ext cx="1270128" cy="1271290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51074" y="2566023"/>
            <a:ext cx="1270128" cy="1271290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1073" y="2568883"/>
            <a:ext cx="1270128" cy="1271290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52710" y="2575465"/>
            <a:ext cx="1270128" cy="1271290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51072" y="2567706"/>
            <a:ext cx="1270128" cy="1271290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52612" y="2575789"/>
            <a:ext cx="1270128" cy="1271290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52612" y="2575787"/>
            <a:ext cx="1270128" cy="1271290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2612" y="2572614"/>
            <a:ext cx="1270128" cy="1271290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51071" y="2570598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51070" y="2569294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49435" y="2570442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53407" y="2571025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49434" y="2569437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1072189" y="1908903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1072189" y="3194584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106856" y="1470723"/>
            <a:ext cx="147440" cy="1153156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" name="Object 317">
            <a:extLst>
              <a:ext uri="{FF2B5EF4-FFF2-40B4-BE49-F238E27FC236}">
                <a16:creationId xmlns:a16="http://schemas.microsoft.com/office/drawing/2014/main" id="{10D9030E-6B8C-40E2-B704-065513858F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80438" y="2725738"/>
          <a:ext cx="212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11" imgW="126720" imgH="190440" progId="Equation.DSMT4">
                  <p:embed/>
                </p:oleObj>
              </mc:Choice>
              <mc:Fallback>
                <p:oleObj name="Equation" r:id="rId11" imgW="126720" imgH="190440" progId="Equation.DSMT4">
                  <p:embed/>
                  <p:pic>
                    <p:nvPicPr>
                      <p:cNvPr id="116" name="Object 317">
                        <a:extLst>
                          <a:ext uri="{FF2B5EF4-FFF2-40B4-BE49-F238E27FC236}">
                            <a16:creationId xmlns:a16="http://schemas.microsoft.com/office/drawing/2014/main" id="{10D9030E-6B8C-40E2-B704-065513858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38" y="2725738"/>
                        <a:ext cx="212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17">
            <a:extLst>
              <a:ext uri="{FF2B5EF4-FFF2-40B4-BE49-F238E27FC236}">
                <a16:creationId xmlns:a16="http://schemas.microsoft.com/office/drawing/2014/main" id="{38C860EB-00FE-4397-B051-114D11DC25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5038" y="5056188"/>
          <a:ext cx="939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117" name="Object 317">
                        <a:extLst>
                          <a:ext uri="{FF2B5EF4-FFF2-40B4-BE49-F238E27FC236}">
                            <a16:creationId xmlns:a16="http://schemas.microsoft.com/office/drawing/2014/main" id="{38C860EB-00FE-4397-B051-114D11DC2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056188"/>
                        <a:ext cx="939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3117" y="567365"/>
                <a:ext cx="8760547" cy="288181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dirty="0" smtClean="0">
                    <a:solidFill>
                      <a:srgbClr val="FF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đun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</a:rPr>
                  <a:t>   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A.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   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 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=−2+2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        </a:t>
                </a:r>
                <a:endParaRPr lang="en-US" sz="3200" dirty="0" smtClean="0">
                  <a:effectLst/>
                  <a:latin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</a:rPr>
                  <a:t>      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=2+2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</a:rPr>
                  <a:t>        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</a:rPr>
                  <a:t>    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</a:rPr>
                  <a:t>D.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=3+2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17" y="567365"/>
                <a:ext cx="8760547" cy="2881815"/>
              </a:xfrm>
              <a:prstGeom prst="rect">
                <a:avLst/>
              </a:prstGeom>
              <a:blipFill rotWithShape="0">
                <a:blip r:embed="rId16"/>
                <a:stretch>
                  <a:fillRect l="-1459" t="-2316" b="-52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874992" y="385881"/>
            <a:ext cx="387790" cy="3305201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6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8" grpId="0" animBg="1"/>
      <p:bldP spid="119" grpId="0" animBg="1"/>
      <p:bldP spid="180" grpId="0" animBg="1"/>
      <p:bldP spid="18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672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đun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=−2+2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=2+2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=3+2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endParaRPr lang="en-US" sz="32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180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Ta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−2−4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180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18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     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           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+20=−4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=4⇔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6727483"/>
              </a:xfrm>
              <a:prstGeom prst="rect">
                <a:avLst/>
              </a:prstGeom>
              <a:blipFill>
                <a:blip r:embed="rId2"/>
                <a:stretch>
                  <a:fillRect l="-1106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59359" y="525631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3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3000" y="1052737"/>
            <a:ext cx="8359464" cy="842515"/>
            <a:chOff x="1913000" y="1052737"/>
            <a:chExt cx="8359464" cy="842515"/>
          </a:xfrm>
        </p:grpSpPr>
        <p:sp>
          <p:nvSpPr>
            <p:cNvPr id="26" name="Rectangle 25"/>
            <p:cNvSpPr/>
            <p:nvPr/>
          </p:nvSpPr>
          <p:spPr>
            <a:xfrm>
              <a:off x="1913000" y="1052737"/>
              <a:ext cx="8359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</a:t>
              </a:r>
              <a:endParaRPr lang="en-US" sz="3200">
                <a:latin typeface="Times New Roman" pitchFamily="18" charset="0"/>
                <a:cs typeface="Times New Roman" pitchFamily="18" charset="0"/>
                <a:sym typeface="Wingdings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119741"/>
                </p:ext>
              </p:extLst>
            </p:nvPr>
          </p:nvGraphicFramePr>
          <p:xfrm>
            <a:off x="2495600" y="1196752"/>
            <a:ext cx="37274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2" name="Equation" r:id="rId3" imgW="1625400" imgH="304560" progId="Equation.DSMT4">
                    <p:embed/>
                  </p:oleObj>
                </mc:Choice>
                <mc:Fallback>
                  <p:oleObj name="Equation" r:id="rId3" imgW="1625400" imgH="30456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600" y="1196752"/>
                          <a:ext cx="37274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20070"/>
              </p:ext>
            </p:extLst>
          </p:nvPr>
        </p:nvGraphicFramePr>
        <p:xfrm>
          <a:off x="3927792" y="597485"/>
          <a:ext cx="3914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5" imgW="1904760" imgH="241200" progId="Equation.DSMT4">
                  <p:embed/>
                </p:oleObj>
              </mc:Choice>
              <mc:Fallback>
                <p:oleObj name="Equation" r:id="rId5" imgW="1904760" imgH="241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792" y="597485"/>
                        <a:ext cx="39147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19536" y="1700809"/>
            <a:ext cx="8359464" cy="830997"/>
            <a:chOff x="1919536" y="1700809"/>
            <a:chExt cx="8359464" cy="830997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929111"/>
                </p:ext>
              </p:extLst>
            </p:nvPr>
          </p:nvGraphicFramePr>
          <p:xfrm>
            <a:off x="2567608" y="1882156"/>
            <a:ext cx="125095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4" name="Equation" r:id="rId7" imgW="545760" imgH="203040" progId="Equation.DSMT4">
                    <p:embed/>
                  </p:oleObj>
                </mc:Choice>
                <mc:Fallback>
                  <p:oleObj name="Equation" r:id="rId7" imgW="545760" imgH="20304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7608" y="1882156"/>
                          <a:ext cx="1250950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919536" y="1700809"/>
              <a:ext cx="8359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</a:t>
              </a:r>
              <a:endParaRPr lang="en-US" sz="3200">
                <a:latin typeface="Times New Roman" pitchFamily="18" charset="0"/>
                <a:cs typeface="Times New Roman" pitchFamily="18" charset="0"/>
                <a:sym typeface="Wingding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58480" y="3429000"/>
            <a:ext cx="8359464" cy="1077218"/>
            <a:chOff x="1958480" y="3429000"/>
            <a:chExt cx="8359464" cy="1077218"/>
          </a:xfrm>
        </p:grpSpPr>
        <p:sp>
          <p:nvSpPr>
            <p:cNvPr id="20" name="Rectangle 19"/>
            <p:cNvSpPr/>
            <p:nvPr/>
          </p:nvSpPr>
          <p:spPr>
            <a:xfrm>
              <a:off x="1958480" y="3429000"/>
              <a:ext cx="835946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giao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sym typeface="Wingdings"/>
                </a:rPr>
                <a:t>hoán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/>
                </a:rPr>
                <a:t>:</a:t>
              </a:r>
            </a:p>
            <a:p>
              <a:endParaRPr lang="en-US" sz="3200" dirty="0">
                <a:latin typeface="Times New Roman" pitchFamily="18" charset="0"/>
                <a:cs typeface="Times New Roman" pitchFamily="18" charset="0"/>
                <a:sym typeface="Wingdings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954998"/>
                </p:ext>
              </p:extLst>
            </p:nvPr>
          </p:nvGraphicFramePr>
          <p:xfrm>
            <a:off x="5375921" y="3429001"/>
            <a:ext cx="192087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5" name="Equation" r:id="rId9" imgW="838080" imgH="203040" progId="Equation.DSMT4">
                    <p:embed/>
                  </p:oleObj>
                </mc:Choice>
                <mc:Fallback>
                  <p:oleObj name="Equation" r:id="rId9" imgW="838080" imgH="20304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921" y="3429001"/>
                          <a:ext cx="192087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945525" y="2406325"/>
            <a:ext cx="6473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chất của phép nhân số phức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351585" y="2959100"/>
          <a:ext cx="2244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tion" r:id="rId11" imgW="1091880" imgH="228600" progId="Equation.DSMT4">
                  <p:embed/>
                </p:oleObj>
              </mc:Choice>
              <mc:Fallback>
                <p:oleObj name="Equation" r:id="rId11" imgW="109188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2959100"/>
                        <a:ext cx="2244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58480" y="3933056"/>
            <a:ext cx="8359464" cy="698500"/>
            <a:chOff x="1958480" y="3933056"/>
            <a:chExt cx="8359464" cy="698500"/>
          </a:xfrm>
        </p:grpSpPr>
        <p:sp>
          <p:nvSpPr>
            <p:cNvPr id="29" name="Rectangle 28"/>
            <p:cNvSpPr/>
            <p:nvPr/>
          </p:nvSpPr>
          <p:spPr>
            <a:xfrm>
              <a:off x="1958480" y="3967610"/>
              <a:ext cx="8359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Tính kết hợp: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535222"/>
                </p:ext>
              </p:extLst>
            </p:nvPr>
          </p:nvGraphicFramePr>
          <p:xfrm>
            <a:off x="4934298" y="3933056"/>
            <a:ext cx="3609975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7" name="Equation" r:id="rId13" imgW="1574640" imgH="304560" progId="Equation.DSMT4">
                    <p:embed/>
                  </p:oleObj>
                </mc:Choice>
                <mc:Fallback>
                  <p:oleObj name="Equation" r:id="rId13" imgW="1574640" imgH="304560" progId="Equation.DSMT4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4298" y="3933056"/>
                          <a:ext cx="3609975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991544" y="4582175"/>
            <a:ext cx="8359464" cy="584775"/>
            <a:chOff x="1991544" y="4582175"/>
            <a:chExt cx="8359464" cy="584775"/>
          </a:xfrm>
        </p:grpSpPr>
        <p:sp>
          <p:nvSpPr>
            <p:cNvPr id="31" name="Rectangle 30"/>
            <p:cNvSpPr/>
            <p:nvPr/>
          </p:nvSpPr>
          <p:spPr>
            <a:xfrm>
              <a:off x="1991544" y="4582175"/>
              <a:ext cx="8359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Nhân với 1: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043534"/>
                </p:ext>
              </p:extLst>
            </p:nvPr>
          </p:nvGraphicFramePr>
          <p:xfrm>
            <a:off x="4617964" y="4641850"/>
            <a:ext cx="2270125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8" name="Equation" r:id="rId15" imgW="990360" imgH="203040" progId="Equation.DSMT4">
                    <p:embed/>
                  </p:oleObj>
                </mc:Choice>
                <mc:Fallback>
                  <p:oleObj name="Equation" r:id="rId15" imgW="990360" imgH="203040" progId="Equation.DSMT4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7964" y="4641850"/>
                          <a:ext cx="2270125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991544" y="5157192"/>
            <a:ext cx="8359464" cy="698500"/>
            <a:chOff x="1991544" y="5157192"/>
            <a:chExt cx="8359464" cy="698500"/>
          </a:xfrm>
        </p:grpSpPr>
        <p:sp>
          <p:nvSpPr>
            <p:cNvPr id="33" name="Rectangle 32"/>
            <p:cNvSpPr/>
            <p:nvPr/>
          </p:nvSpPr>
          <p:spPr>
            <a:xfrm>
              <a:off x="1991544" y="5166950"/>
              <a:ext cx="8359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>
                  <a:latin typeface="Times New Roman" pitchFamily="18" charset="0"/>
                  <a:cs typeface="Times New Roman" pitchFamily="18" charset="0"/>
                  <a:sym typeface="Wingdings"/>
                </a:rPr>
                <a:t> </a:t>
              </a:r>
              <a:r>
                <a:rPr lang="en-US" sz="3200">
                  <a:latin typeface="Times New Roman" pitchFamily="18" charset="0"/>
                  <a:cs typeface="Times New Roman" pitchFamily="18" charset="0"/>
                  <a:sym typeface="Wingdings"/>
                </a:rPr>
                <a:t>Tính phân phối:</a:t>
              </a: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204058"/>
                </p:ext>
              </p:extLst>
            </p:nvPr>
          </p:nvGraphicFramePr>
          <p:xfrm>
            <a:off x="5346526" y="5157192"/>
            <a:ext cx="41338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9" name="Equation" r:id="rId17" imgW="1803240" imgH="304560" progId="Equation.DSMT4">
                    <p:embed/>
                  </p:oleObj>
                </mc:Choice>
                <mc:Fallback>
                  <p:oleObj name="Equation" r:id="rId17" imgW="1803240" imgH="30456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526" y="5157192"/>
                          <a:ext cx="41338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Action Button: Back or Previous 26">
            <a:hlinkClick r:id="rId19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Forward or Next 34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7" grpId="0" animBg="1"/>
      <p:bldP spid="3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2277" y="0"/>
                <a:ext cx="12125740" cy="7214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−2−4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đun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=−1+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=−2+2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=2+2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=3+2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32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vi-VN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4−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+16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	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</m:e>
                    </m:ra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uy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sSub>
                          <m:sSub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&amp;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</m:e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&amp;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</m:e>
                            </m:eqArr>
                          </m:e>
                        </m:d>
                      </m:e>
                      <m:sub/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:endParaRPr lang="en-US" sz="3200" i="1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=2+2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120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:endParaRPr lang="en-US" sz="3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7" y="0"/>
                <a:ext cx="12125740" cy="7214154"/>
              </a:xfrm>
              <a:prstGeom prst="rect">
                <a:avLst/>
              </a:prstGeom>
              <a:blipFill>
                <a:blip r:embed="rId2"/>
                <a:stretch>
                  <a:fillRect l="-1106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flipH="1">
            <a:off x="6666033" y="1210303"/>
            <a:ext cx="537970" cy="496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2169</Words>
  <PresentationFormat>Widescreen</PresentationFormat>
  <Paragraphs>1119</Paragraphs>
  <Slides>91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Vani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1. Tìm phần thực và phần ảo của số phức  z=(1+i)^2-(3+i) </vt:lpstr>
      <vt:lpstr>Câu 2. Cho số phức z thỏa mãn |z|=√5. Tính mô-đun của số phức w=(3+4i)z. </vt:lpstr>
      <vt:lpstr>Câu 3. Tìm số phức z thỏa mãn điều kiện  z+2-3i=3-2i. </vt:lpstr>
      <vt:lpstr>Câu 4: Cho hai số phức z_1=2-3i và  z_2=-1+5i. Tổng phần thực và phần ảo  của số phức w=z_1+z_2 bằng.</vt:lpstr>
      <vt:lpstr>Câu 5: Tìm phần ảo b của số phức  w=z_1+2z_2. Biết số phức z_1=3-3i và z_2=-1+2i</vt:lpstr>
      <vt:lpstr>Câu 6: Cho hai số phức  z=1+3i, w=2-i. Tìm phần ảo của số phức u=¯z.w</vt:lpstr>
      <vt:lpstr>Câu 7: Cho hai số phức z_1=2-i, z_2=1+i.  Tính T=|z_1.¯(z_2 )+¯(z_1 ).z_2 |. </vt:lpstr>
      <vt:lpstr>Câu 8. Tính môđun của số phức z thỏa mãn  z=(1-2i)[2+i+i(3-2i)].</vt:lpstr>
      <vt:lpstr>Câu 9. Cho số phức z=2-3i. Tìm môđun của số phức w=(1+i)z-¯z. </vt:lpstr>
      <vt:lpstr>Câu 10. Cho hai số phức z_1=1+i và z_2=2-3i. Tính môđun của số phức z_1+z_2.</vt:lpstr>
      <vt:lpstr>Câu 11. Cho hai số phức z_1=2-3i và z_2=1+2i. Tính môđun của số phức z=(z_1+2) z_2. </vt:lpstr>
      <vt:lpstr>Câu 12. Cho số phức z=2-3i. Tìm phần ảo a của số phức w=(1+i)z-(2-i) ¯z. </vt:lpstr>
      <vt:lpstr>Câu 13. Cho số phức z_1=3+2i, z_2=6+5i. Tìm số phức liên hợp của số phức z=6z_1+5z_2 </vt:lpstr>
      <vt:lpstr>Câu 14. Cho số phức z=2-3i. Môđun của số phức w=(1+i)z </vt:lpstr>
      <vt:lpstr>Câu 15. Tính môđun số phức nghịch đảo của số phức z=(1-2i)^2.  </vt:lpstr>
      <vt:lpstr>PowerPoint Presentation</vt:lpstr>
      <vt:lpstr>Câu 1: Cho hai số phức z_1=2+3i và z_2=3-i. Tính môđun của số phức z=z_1+z_2</vt:lpstr>
      <vt:lpstr>Câu 2: Cho số phức z thỏa mãn:    ¯z=(1+√3 i)^2+(1-√3 i)^2.         Tính môđun của số phức w=iz+3.</vt:lpstr>
      <vt:lpstr>Câu 3:Cho số phức ¯z=(1-i√3)^3/(1-i). Tìm mô-đun của số phức w=¯z+iz </vt:lpstr>
      <vt:lpstr>Câu 4: Cho số phức z=a+bi(a,b∈R) thỏa z=(1+2i)(3-i). Tính tổng P=a+b. </vt:lpstr>
      <vt:lpstr>Câu 5: Cho số phức z=3+2i.        Tìm số phức w=z(1+i)^2-¯z. </vt:lpstr>
      <vt:lpstr>Câu 6. Cho các số phức z_1=2-3i và z_2=1+4i. Tìm số phức liên hợp với số phức z_1 z_2.</vt:lpstr>
      <vt:lpstr>Câu 7: Cho hai số phức z_1=5-2i và z_2=3-4i. Tìm số phức liên hợp của số w=¯(z_1 )+z_2+2z_1 ¯(z_2 ).</vt:lpstr>
      <vt:lpstr>Câu 8. Rút gọn biểu thức P=(1-i)^2016. </vt:lpstr>
      <vt:lpstr>Câu 9: Tìm số phức  z=1+z+(1+z)^2+(1+i)^3+(1+i)^4+...+(1+i)^20. Tìm phần thực a của số phức z </vt:lpstr>
      <vt:lpstr>Câu 10. Cho số phức  z=(1+z)^2+(1+i)^3+(1+i)^4+...+(1+i)^22. Tìm phần thực a của số phức z.</vt:lpstr>
      <vt:lpstr>Câu 11. Tìm phần thực a và phần ảo b của số phức z=1+i+i^2+i^3+...+i^2016. </vt:lpstr>
      <vt:lpstr>Câu 12. Cho số phức z=a+bi (a,b∈R) thỏa mãn 2z+¯z=3+i. Tính giá trị của biểu thức 3a+b. </vt:lpstr>
      <vt:lpstr>Câu 13. Tính môđun của số phức z thỏa mãn z.¯z+3(z-¯z)=4-3i. </vt:lpstr>
      <vt:lpstr>Câu 14. Cho số phức z thỏa mãn 3z+2¯z=(4-i)^2. Tính môđun của số phức z. </vt:lpstr>
      <vt:lpstr>Câu 15: Cho số phức z=a+bi (a,b∈R) thỏa mãn zi+2¯z=4-4i. Tìm 2^a+2^b.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2020-02-27T02:21:17Z</dcterms:modified>
</cp:coreProperties>
</file>