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363" autoAdjust="0"/>
    <p:restoredTop sz="94660"/>
  </p:normalViewPr>
  <p:slideViewPr>
    <p:cSldViewPr>
      <p:cViewPr varScale="1">
        <p:scale>
          <a:sx n="114" d="100"/>
          <a:sy n="114" d="100"/>
        </p:scale>
        <p:origin x="186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7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808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809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810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811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81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4" name="Rectangle 6"/>
          <p:cNvSpPr/>
          <p:nvPr/>
        </p:nvSpPr>
        <p:spPr bwMode="white"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85" name="Rectangle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86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87" name="Title 7"/>
          <p:cNvSpPr>
            <a:spLocks noGrp="1"/>
          </p:cNvSpPr>
          <p:nvPr>
            <p:ph type="ctrTitle"/>
          </p:nvPr>
        </p:nvSpPr>
        <p:spPr>
          <a:xfrm>
            <a:off x="2362200" y="3028950"/>
            <a:ext cx="6477000" cy="13716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048588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705600" cy="51435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048589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5547211-829F-4AE0-8573-1D8DEF952EF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104859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4859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772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77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7211-829F-4AE0-8573-1D8DEF952EF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104877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7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3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457201"/>
            <a:ext cx="2057400" cy="4137422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75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5562600" cy="413742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755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4686302"/>
            <a:ext cx="2209800" cy="273844"/>
          </a:xfrm>
        </p:spPr>
        <p:txBody>
          <a:bodyPr/>
          <a:lstStyle/>
          <a:p>
            <a:fld id="{05547211-829F-4AE0-8573-1D8DEF952EF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104875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2" y="4686156"/>
            <a:ext cx="5573483" cy="273844"/>
          </a:xfrm>
        </p:spPr>
        <p:txBody>
          <a:bodyPr/>
          <a:lstStyle/>
          <a:p>
            <a:endParaRPr lang="en-US"/>
          </a:p>
        </p:txBody>
      </p:sp>
      <p:sp>
        <p:nvSpPr>
          <p:cNvPr id="1048757" name="Rectangle 6"/>
          <p:cNvSpPr/>
          <p:nvPr/>
        </p:nvSpPr>
        <p:spPr bwMode="white">
          <a:xfrm>
            <a:off x="6096318" y="0"/>
            <a:ext cx="320040" cy="51435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58" name="Rectangle 7"/>
          <p:cNvSpPr/>
          <p:nvPr/>
        </p:nvSpPr>
        <p:spPr>
          <a:xfrm>
            <a:off x="6142038" y="457200"/>
            <a:ext cx="228600" cy="46863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59" name="Rectangle 8"/>
          <p:cNvSpPr/>
          <p:nvPr/>
        </p:nvSpPr>
        <p:spPr>
          <a:xfrm>
            <a:off x="6142038" y="0"/>
            <a:ext cx="228600" cy="40005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60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6056313" y="77787"/>
            <a:ext cx="400050" cy="244476"/>
          </a:xfrm>
        </p:spPr>
        <p:txBody>
          <a:bodyPr/>
          <a:lstStyle/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title"/>
          </p:nvPr>
        </p:nvSpPr>
        <p:spPr>
          <a:xfrm>
            <a:off x="612648" y="171450"/>
            <a:ext cx="8153400" cy="74295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7211-829F-4AE0-8573-1D8DEF952EF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  <p:sp>
        <p:nvSpPr>
          <p:cNvPr id="1048602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37185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6" name="Text Placeholder 2"/>
          <p:cNvSpPr>
            <a:spLocks noGrp="1"/>
          </p:cNvSpPr>
          <p:nvPr>
            <p:ph type="body" idx="1"/>
          </p:nvPr>
        </p:nvSpPr>
        <p:spPr>
          <a:xfrm>
            <a:off x="1371601" y="2057400"/>
            <a:ext cx="7123113" cy="1254919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48777" name="Rectangle 6"/>
          <p:cNvSpPr/>
          <p:nvPr/>
        </p:nvSpPr>
        <p:spPr bwMode="white"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7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7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80" name="Title 1"/>
          <p:cNvSpPr>
            <a:spLocks noGrp="1"/>
          </p:cNvSpPr>
          <p:nvPr>
            <p:ph type="title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048781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7211-829F-4AE0-8573-1D8DEF952EF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1048782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  <p:sp>
        <p:nvSpPr>
          <p:cNvPr id="1048783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785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192175"/>
            <a:ext cx="3886200" cy="3429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786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192175"/>
            <a:ext cx="3886200" cy="3429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787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5547211-829F-4AE0-8573-1D8DEF952EF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1048788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  <p:sp>
        <p:nvSpPr>
          <p:cNvPr id="1048789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0" name="Title 1"/>
          <p:cNvSpPr>
            <a:spLocks noGrp="1"/>
          </p:cNvSpPr>
          <p:nvPr>
            <p:ph type="title"/>
          </p:nvPr>
        </p:nvSpPr>
        <p:spPr>
          <a:xfrm>
            <a:off x="533400" y="204787"/>
            <a:ext cx="8153400" cy="652463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79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1828800"/>
            <a:ext cx="3886200" cy="268605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792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1828800"/>
            <a:ext cx="3886200" cy="268605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793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5547211-829F-4AE0-8573-1D8DEF952EF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1048794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  <p:sp>
        <p:nvSpPr>
          <p:cNvPr id="1048795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04879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314450"/>
            <a:ext cx="3886200" cy="48006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48797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314450"/>
            <a:ext cx="3886200" cy="48006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75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7211-829F-4AE0-8573-1D8DEF952EF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104875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5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7211-829F-4AE0-8573-1D8DEF952EF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104879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80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1" name="Title 1"/>
          <p:cNvSpPr>
            <a:spLocks noGrp="1"/>
          </p:cNvSpPr>
          <p:nvPr>
            <p:ph type="title"/>
          </p:nvPr>
        </p:nvSpPr>
        <p:spPr>
          <a:xfrm>
            <a:off x="609600" y="204787"/>
            <a:ext cx="8077200" cy="652463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04880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7211-829F-4AE0-8573-1D8DEF952EF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104880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80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  <p:sp>
        <p:nvSpPr>
          <p:cNvPr id="1048805" name="Text Placeholder 2"/>
          <p:cNvSpPr>
            <a:spLocks noGrp="1"/>
          </p:cNvSpPr>
          <p:nvPr>
            <p:ph type="body" idx="2"/>
          </p:nvPr>
        </p:nvSpPr>
        <p:spPr>
          <a:xfrm>
            <a:off x="609600" y="1314450"/>
            <a:ext cx="1600200" cy="325755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48806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314450"/>
            <a:ext cx="6400800" cy="33147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1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48762" name="Rectangle 7"/>
          <p:cNvSpPr/>
          <p:nvPr/>
        </p:nvSpPr>
        <p:spPr bwMode="white"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63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64" name="Rectangle 9"/>
          <p:cNvSpPr/>
          <p:nvPr/>
        </p:nvSpPr>
        <p:spPr>
          <a:xfrm>
            <a:off x="1545336" y="3490722"/>
            <a:ext cx="7598664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65" name="Title 1"/>
          <p:cNvSpPr>
            <a:spLocks noGrp="1"/>
          </p:cNvSpPr>
          <p:nvPr>
            <p:ph type="title"/>
          </p:nvPr>
        </p:nvSpPr>
        <p:spPr>
          <a:xfrm>
            <a:off x="1600200" y="3486150"/>
            <a:ext cx="7315200" cy="51435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048766" name="Rectangle 10"/>
          <p:cNvSpPr/>
          <p:nvPr/>
        </p:nvSpPr>
        <p:spPr bwMode="white"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67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/>
          <a:p>
            <a:fld id="{05547211-829F-4AE0-8573-1D8DEF952EF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104876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>
              <a:defRPr sz="2800"/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  <p:sp>
        <p:nvSpPr>
          <p:cNvPr id="1048769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1048770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3426714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21"/>
          <p:cNvSpPr>
            <a:spLocks noGrp="1"/>
          </p:cNvSpPr>
          <p:nvPr>
            <p:ph type="title"/>
          </p:nvPr>
        </p:nvSpPr>
        <p:spPr>
          <a:xfrm>
            <a:off x="609600" y="171450"/>
            <a:ext cx="8153400" cy="7429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577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200150"/>
            <a:ext cx="8153400" cy="339471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48578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5547211-829F-4AE0-8573-1D8DEF952EF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104857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Rectangle 6"/>
          <p:cNvSpPr/>
          <p:nvPr/>
        </p:nvSpPr>
        <p:spPr bwMode="white">
          <a:xfrm>
            <a:off x="0" y="92583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81" name="Rectangle 7"/>
          <p:cNvSpPr/>
          <p:nvPr/>
        </p:nvSpPr>
        <p:spPr>
          <a:xfrm>
            <a:off x="0" y="96012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82" name="Rectangle 8"/>
          <p:cNvSpPr/>
          <p:nvPr/>
        </p:nvSpPr>
        <p:spPr>
          <a:xfrm>
            <a:off x="590550" y="96012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8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95416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TextBox 3"/>
          <p:cNvSpPr txBox="1"/>
          <p:nvPr/>
        </p:nvSpPr>
        <p:spPr>
          <a:xfrm>
            <a:off x="1143000" y="600328"/>
            <a:ext cx="1828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cũ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593" name="TextBox 4"/>
          <p:cNvSpPr txBox="1"/>
          <p:nvPr/>
        </p:nvSpPr>
        <p:spPr>
          <a:xfrm>
            <a:off x="1219200" y="1276350"/>
            <a:ext cx="6019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-2 -9 = </a:t>
            </a:r>
          </a:p>
          <a:p>
            <a:pPr marL="342900" indent="-342900">
              <a:buAutoNum type="alphaLcParenR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-2 + 9 =</a:t>
            </a:r>
          </a:p>
          <a:p>
            <a:pPr marL="342900" indent="-342900">
              <a:buAutoNum type="alphaLcParenR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-3 – 7 – 4 + 8 =</a:t>
            </a:r>
          </a:p>
          <a:p>
            <a:pPr marL="342900" indent="-342900">
              <a:buAutoNum type="alphaLcParenR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-23 -15 + 23 + 5 – 10 = </a:t>
            </a:r>
          </a:p>
        </p:txBody>
      </p:sp>
      <p:sp>
        <p:nvSpPr>
          <p:cNvPr id="1048594" name="TextBox 5"/>
          <p:cNvSpPr txBox="1"/>
          <p:nvPr/>
        </p:nvSpPr>
        <p:spPr>
          <a:xfrm>
            <a:off x="2705100" y="1256583"/>
            <a:ext cx="838200" cy="45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- 11</a:t>
            </a:r>
          </a:p>
        </p:txBody>
      </p:sp>
      <p:sp>
        <p:nvSpPr>
          <p:cNvPr id="1048595" name="TextBox 6"/>
          <p:cNvSpPr txBox="1"/>
          <p:nvPr/>
        </p:nvSpPr>
        <p:spPr>
          <a:xfrm>
            <a:off x="2819400" y="1736090"/>
            <a:ext cx="838200" cy="45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048596" name="TextBox 7"/>
          <p:cNvSpPr txBox="1"/>
          <p:nvPr/>
        </p:nvSpPr>
        <p:spPr>
          <a:xfrm>
            <a:off x="3886200" y="2131778"/>
            <a:ext cx="838200" cy="45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- 6</a:t>
            </a:r>
          </a:p>
        </p:txBody>
      </p:sp>
      <p:sp>
        <p:nvSpPr>
          <p:cNvPr id="1048597" name="TextBox 8"/>
          <p:cNvSpPr txBox="1"/>
          <p:nvPr/>
        </p:nvSpPr>
        <p:spPr>
          <a:xfrm>
            <a:off x="4953000" y="2561520"/>
            <a:ext cx="838200" cy="45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48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48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48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93" grpId="0"/>
      <p:bldP spid="1048594" grpId="0"/>
      <p:bldP spid="1048595" grpId="0"/>
      <p:bldP spid="1048596" grpId="0"/>
      <p:bldP spid="104859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37" name="Straight Connector 4"/>
          <p:cNvCxnSpPr>
            <a:cxnSpLocks/>
          </p:cNvCxnSpPr>
          <p:nvPr/>
        </p:nvCxnSpPr>
        <p:spPr>
          <a:xfrm>
            <a:off x="4495800" y="209550"/>
            <a:ext cx="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99" name="TextBox 7"/>
          <p:cNvSpPr txBox="1"/>
          <p:nvPr/>
        </p:nvSpPr>
        <p:spPr>
          <a:xfrm>
            <a:off x="207974" y="133350"/>
            <a:ext cx="4267200" cy="1691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1500" i="1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1500" dirty="0">
                <a:latin typeface="Times New Roman" pitchFamily="18" charset="0"/>
                <a:cs typeface="Times New Roman" pitchFamily="18" charset="0"/>
              </a:rPr>
              <a:t>Khi bỏ dấu ngoặc có dấu “-” đằng trược, ta phải đổi dấu tất cả các số hạng trong dấu ngoặc: dấu “+” thành dấu “-” và dấu”-” thành dấu “+”</a:t>
            </a:r>
          </a:p>
          <a:p>
            <a:pPr fontAlgn="base"/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1500" dirty="0">
                <a:latin typeface="Times New Roman" pitchFamily="18" charset="0"/>
                <a:cs typeface="Times New Roman" pitchFamily="18" charset="0"/>
              </a:rPr>
              <a:t>Khi bỏ dấu ngoặc  có dấu “+” đằng trước thì dấu các số hạng trong dấu ngoặc vẫn giữ nguyên.</a:t>
            </a:r>
          </a:p>
        </p:txBody>
      </p:sp>
      <p:sp>
        <p:nvSpPr>
          <p:cNvPr id="1048700" name="TextBox 8"/>
          <p:cNvSpPr txBox="1"/>
          <p:nvPr/>
        </p:nvSpPr>
        <p:spPr>
          <a:xfrm>
            <a:off x="4495800" y="2148"/>
            <a:ext cx="4648199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ý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1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kèm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tuân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48701" name="TextBox 2"/>
          <p:cNvSpPr txBox="1"/>
          <p:nvPr/>
        </p:nvSpPr>
        <p:spPr>
          <a:xfrm>
            <a:off x="304800" y="2038350"/>
            <a:ext cx="152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3.20</a:t>
            </a:r>
          </a:p>
        </p:txBody>
      </p:sp>
      <p:cxnSp>
        <p:nvCxnSpPr>
          <p:cNvPr id="3145738" name="Straight Connector 5"/>
          <p:cNvCxnSpPr>
            <a:cxnSpLocks/>
          </p:cNvCxnSpPr>
          <p:nvPr/>
        </p:nvCxnSpPr>
        <p:spPr>
          <a:xfrm>
            <a:off x="4495800" y="2552973"/>
            <a:ext cx="0" cy="14665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02" name="TextBox 6"/>
          <p:cNvSpPr txBox="1"/>
          <p:nvPr/>
        </p:nvSpPr>
        <p:spPr>
          <a:xfrm>
            <a:off x="347770" y="2421628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a) 21 – 22 + 23 -24</a:t>
            </a:r>
          </a:p>
        </p:txBody>
      </p:sp>
      <p:sp>
        <p:nvSpPr>
          <p:cNvPr id="1048703" name="TextBox 9"/>
          <p:cNvSpPr txBox="1"/>
          <p:nvPr/>
        </p:nvSpPr>
        <p:spPr>
          <a:xfrm>
            <a:off x="4623564" y="2435235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b) 125 – (125 – 99)</a:t>
            </a:r>
          </a:p>
        </p:txBody>
      </p:sp>
      <p:sp>
        <p:nvSpPr>
          <p:cNvPr id="1048704" name="TextBox 10"/>
          <p:cNvSpPr txBox="1"/>
          <p:nvPr/>
        </p:nvSpPr>
        <p:spPr>
          <a:xfrm>
            <a:off x="317978" y="2758400"/>
            <a:ext cx="3733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(21 - 22) + (23 – 24)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(-1) + (-1)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- 2</a:t>
            </a:r>
          </a:p>
        </p:txBody>
      </p:sp>
      <p:sp>
        <p:nvSpPr>
          <p:cNvPr id="1048705" name="TextBox 11"/>
          <p:cNvSpPr txBox="1"/>
          <p:nvPr/>
        </p:nvSpPr>
        <p:spPr>
          <a:xfrm>
            <a:off x="4623564" y="2876550"/>
            <a:ext cx="3733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125 – 125 + 99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(125 – 125) + 99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0 + 99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99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04" grpId="0"/>
      <p:bldP spid="104870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39" name="Straight Connector 4"/>
          <p:cNvCxnSpPr>
            <a:cxnSpLocks/>
          </p:cNvCxnSpPr>
          <p:nvPr/>
        </p:nvCxnSpPr>
        <p:spPr>
          <a:xfrm>
            <a:off x="4495800" y="209550"/>
            <a:ext cx="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06" name="TextBox 7"/>
          <p:cNvSpPr txBox="1"/>
          <p:nvPr/>
        </p:nvSpPr>
        <p:spPr>
          <a:xfrm>
            <a:off x="207974" y="133350"/>
            <a:ext cx="4267200" cy="1691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1500" i="1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1500" dirty="0">
                <a:latin typeface="Times New Roman" pitchFamily="18" charset="0"/>
                <a:cs typeface="Times New Roman" pitchFamily="18" charset="0"/>
              </a:rPr>
              <a:t>Khi bỏ dấu ngoặc có dấu “-” đằng trược, ta phải đổi dấu tất cả các số hạng trong dấu ngoặc: dấu “+” thành dấu “-” và dấu”-” thành dấu “+”</a:t>
            </a:r>
          </a:p>
          <a:p>
            <a:pPr fontAlgn="base"/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1500" dirty="0">
                <a:latin typeface="Times New Roman" pitchFamily="18" charset="0"/>
                <a:cs typeface="Times New Roman" pitchFamily="18" charset="0"/>
              </a:rPr>
              <a:t>Khi bỏ dấu ngoặc  có dấu “+” đằng trước thì dấu các số hạng trong dấu ngoặc vẫn giữ nguyên.</a:t>
            </a:r>
          </a:p>
        </p:txBody>
      </p:sp>
      <p:sp>
        <p:nvSpPr>
          <p:cNvPr id="1048707" name="TextBox 8"/>
          <p:cNvSpPr txBox="1"/>
          <p:nvPr/>
        </p:nvSpPr>
        <p:spPr>
          <a:xfrm>
            <a:off x="4495800" y="2148"/>
            <a:ext cx="4648199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ý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1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kèm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tuân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48708" name="TextBox 2"/>
          <p:cNvSpPr txBox="1"/>
          <p:nvPr/>
        </p:nvSpPr>
        <p:spPr>
          <a:xfrm>
            <a:off x="304800" y="2038350"/>
            <a:ext cx="152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3.21</a:t>
            </a:r>
          </a:p>
        </p:txBody>
      </p:sp>
      <p:cxnSp>
        <p:nvCxnSpPr>
          <p:cNvPr id="3145740" name="Straight Connector 5"/>
          <p:cNvCxnSpPr>
            <a:cxnSpLocks/>
          </p:cNvCxnSpPr>
          <p:nvPr/>
        </p:nvCxnSpPr>
        <p:spPr>
          <a:xfrm>
            <a:off x="4495800" y="2552973"/>
            <a:ext cx="0" cy="14665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09" name="TextBox 6"/>
          <p:cNvSpPr txBox="1"/>
          <p:nvPr/>
        </p:nvSpPr>
        <p:spPr>
          <a:xfrm>
            <a:off x="347770" y="2421628"/>
            <a:ext cx="4148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a) (56 – 27) – (11 + 28 -16)</a:t>
            </a:r>
          </a:p>
        </p:txBody>
      </p:sp>
      <p:sp>
        <p:nvSpPr>
          <p:cNvPr id="1048710" name="TextBox 9"/>
          <p:cNvSpPr txBox="1"/>
          <p:nvPr/>
        </p:nvSpPr>
        <p:spPr>
          <a:xfrm>
            <a:off x="4623564" y="2435235"/>
            <a:ext cx="4215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b) 28 + (19 - 28) -  (32 -57)</a:t>
            </a:r>
          </a:p>
        </p:txBody>
      </p:sp>
      <p:sp>
        <p:nvSpPr>
          <p:cNvPr id="1048711" name="TextBox 12"/>
          <p:cNvSpPr txBox="1"/>
          <p:nvPr/>
        </p:nvSpPr>
        <p:spPr>
          <a:xfrm>
            <a:off x="317978" y="2758400"/>
            <a:ext cx="425402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 56 – 27 – 11 – 28 + 16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(56 + 16) – (27 + 11 + 16)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72 – 54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18</a:t>
            </a:r>
          </a:p>
        </p:txBody>
      </p:sp>
      <p:sp>
        <p:nvSpPr>
          <p:cNvPr id="1048712" name="TextBox 13"/>
          <p:cNvSpPr txBox="1"/>
          <p:nvPr/>
        </p:nvSpPr>
        <p:spPr>
          <a:xfrm>
            <a:off x="4724400" y="2876550"/>
            <a:ext cx="3733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28 + 19 – 28 – 32 + 57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(28 -28) + 19 -32 + 57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0 + 44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44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11" grpId="0"/>
      <p:bldP spid="10487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41" name="Straight Connector 4"/>
          <p:cNvCxnSpPr>
            <a:cxnSpLocks/>
          </p:cNvCxnSpPr>
          <p:nvPr/>
        </p:nvCxnSpPr>
        <p:spPr>
          <a:xfrm>
            <a:off x="4343400" y="209550"/>
            <a:ext cx="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13" name="TextBox 7"/>
          <p:cNvSpPr txBox="1"/>
          <p:nvPr/>
        </p:nvSpPr>
        <p:spPr>
          <a:xfrm>
            <a:off x="207974" y="133350"/>
            <a:ext cx="42116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1500" i="1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1500" dirty="0">
                <a:latin typeface="Times New Roman" pitchFamily="18" charset="0"/>
                <a:cs typeface="Times New Roman" pitchFamily="18" charset="0"/>
              </a:rPr>
              <a:t>Khi bỏ dấu ngoặc có dấu “-” đằng trược, ta phải đổi dấu tất cả các số hạng trong dấu ngoặc: dấu “+” thành dấu “-” và dấu”-” thành dấu “+”</a:t>
            </a:r>
          </a:p>
          <a:p>
            <a:pPr fontAlgn="base"/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1500" dirty="0">
                <a:latin typeface="Times New Roman" pitchFamily="18" charset="0"/>
                <a:cs typeface="Times New Roman" pitchFamily="18" charset="0"/>
              </a:rPr>
              <a:t>Khi bỏ dấu ngoặc  có dấu “+” đằng trước thì dấu các số hạng trong dấu ngoặc vẫn giữ nguyên.</a:t>
            </a:r>
          </a:p>
        </p:txBody>
      </p:sp>
      <p:sp>
        <p:nvSpPr>
          <p:cNvPr id="1048714" name="TextBox 8"/>
          <p:cNvSpPr txBox="1"/>
          <p:nvPr/>
        </p:nvSpPr>
        <p:spPr>
          <a:xfrm>
            <a:off x="4572001" y="2148"/>
            <a:ext cx="4571998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ý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1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kèm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tuân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48715" name="TextBox 2"/>
          <p:cNvSpPr txBox="1"/>
          <p:nvPr/>
        </p:nvSpPr>
        <p:spPr>
          <a:xfrm>
            <a:off x="304800" y="2038350"/>
            <a:ext cx="152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3.23</a:t>
            </a:r>
          </a:p>
        </p:txBody>
      </p:sp>
      <p:cxnSp>
        <p:nvCxnSpPr>
          <p:cNvPr id="3145742" name="Straight Connector 5"/>
          <p:cNvCxnSpPr>
            <a:cxnSpLocks/>
          </p:cNvCxnSpPr>
          <p:nvPr/>
        </p:nvCxnSpPr>
        <p:spPr>
          <a:xfrm>
            <a:off x="4191000" y="2435235"/>
            <a:ext cx="0" cy="14665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16" name="TextBox 6"/>
          <p:cNvSpPr txBox="1"/>
          <p:nvPr/>
        </p:nvSpPr>
        <p:spPr>
          <a:xfrm>
            <a:off x="304800" y="2353371"/>
            <a:ext cx="4170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a) (23 + x) – (56 – x)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x = 7</a:t>
            </a:r>
          </a:p>
        </p:txBody>
      </p:sp>
      <p:sp>
        <p:nvSpPr>
          <p:cNvPr id="1048717" name="TextBox 9"/>
          <p:cNvSpPr txBox="1"/>
          <p:nvPr/>
        </p:nvSpPr>
        <p:spPr>
          <a:xfrm>
            <a:off x="4172124" y="2326865"/>
            <a:ext cx="4971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25– x–(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29 + y -8)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x = 13; y = 11</a:t>
            </a:r>
          </a:p>
        </p:txBody>
      </p:sp>
      <p:sp>
        <p:nvSpPr>
          <p:cNvPr id="1048718" name="TextBox 10"/>
          <p:cNvSpPr txBox="1"/>
          <p:nvPr/>
        </p:nvSpPr>
        <p:spPr>
          <a:xfrm>
            <a:off x="317978" y="2758400"/>
            <a:ext cx="3733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23 + x – 56 + x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(23 – 56) + (x + x)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- 33 + 2x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-33 + 2.7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-19</a:t>
            </a:r>
          </a:p>
        </p:txBody>
      </p:sp>
      <p:sp>
        <p:nvSpPr>
          <p:cNvPr id="1048719" name="TextBox 11"/>
          <p:cNvSpPr txBox="1"/>
          <p:nvPr/>
        </p:nvSpPr>
        <p:spPr>
          <a:xfrm>
            <a:off x="4623564" y="2724150"/>
            <a:ext cx="3733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25 – x – 29 – y + 8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(25 – 29 + 8) – x – y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4 – x – y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4 – 13 -11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-20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18" grpId="0"/>
      <p:bldP spid="10487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48929" lnSpcReduction="20000"/>
          </a:bodyPr>
          <a:lstStyle/>
          <a:p>
            <a:fld id="{BAA5F3E8-4F69-4F22-A3C9-FEDC387C667A}" type="slidenum">
              <a:rPr lang="en-US"/>
              <a:t>13</a:t>
            </a:fld>
            <a:endParaRPr lang="en-US"/>
          </a:p>
        </p:txBody>
      </p:sp>
      <p:sp>
        <p:nvSpPr>
          <p:cNvPr id="1048722" name="Text Box 39"/>
          <p:cNvSpPr txBox="1">
            <a:spLocks noChangeArrowheads="1"/>
          </p:cNvSpPr>
          <p:nvPr/>
        </p:nvSpPr>
        <p:spPr bwMode="auto">
          <a:xfrm>
            <a:off x="604737" y="246859"/>
            <a:ext cx="8153400" cy="206210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   </a:t>
            </a:r>
          </a:p>
          <a:p>
            <a:pPr>
              <a:spcBef>
                <a:spcPct val="50000"/>
              </a:spcBef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  15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+ ( 47 – 5 + 26 ) – ( 47 + 26 )</a:t>
            </a:r>
          </a:p>
        </p:txBody>
      </p:sp>
      <p:grpSp>
        <p:nvGrpSpPr>
          <p:cNvPr id="42" name="Group 42"/>
          <p:cNvGrpSpPr/>
          <p:nvPr/>
        </p:nvGrpSpPr>
        <p:grpSpPr bwMode="auto">
          <a:xfrm>
            <a:off x="1981200" y="3143250"/>
            <a:ext cx="4419600" cy="1771650"/>
            <a:chOff x="2112" y="2856"/>
            <a:chExt cx="1826" cy="1536"/>
          </a:xfrm>
        </p:grpSpPr>
        <p:pic>
          <p:nvPicPr>
            <p:cNvPr id="2097152" name="Picture 43" descr="Hoc_nhom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12" y="2856"/>
              <a:ext cx="1826" cy="1536"/>
            </a:xfrm>
            <a:prstGeom prst="rect">
              <a:avLst/>
            </a:prstGeom>
            <a:noFill/>
          </p:spPr>
        </p:pic>
        <p:sp>
          <p:nvSpPr>
            <p:cNvPr id="1048723" name="Text Box 44"/>
            <p:cNvSpPr txBox="1">
              <a:spLocks noChangeArrowheads="1"/>
            </p:cNvSpPr>
            <p:nvPr/>
          </p:nvSpPr>
          <p:spPr bwMode="auto">
            <a:xfrm>
              <a:off x="2832" y="3577"/>
              <a:ext cx="288" cy="24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solidFill>
                    <a:srgbClr val="FFFF00"/>
                  </a:solidFill>
                </a:rPr>
                <a:t>  6</a:t>
              </a:r>
            </a:p>
          </p:txBody>
        </p:sp>
      </p:grpSp>
      <p:sp>
        <p:nvSpPr>
          <p:cNvPr id="1048724" name="AutoShape 45"/>
          <p:cNvSpPr>
            <a:spLocks noChangeArrowheads="1"/>
          </p:cNvSpPr>
          <p:nvPr/>
        </p:nvSpPr>
        <p:spPr bwMode="auto">
          <a:xfrm>
            <a:off x="41276" y="42862"/>
            <a:ext cx="9026525" cy="5143500"/>
          </a:xfrm>
          <a:prstGeom prst="roundRect">
            <a:avLst>
              <a:gd name="adj" fmla="val 16667"/>
            </a:avLst>
          </a:prstGeom>
          <a:noFill/>
          <a:ln w="76200" cmpd="tri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48929" lnSpcReduction="20000"/>
          </a:bodyPr>
          <a:lstStyle/>
          <a:p>
            <a:fld id="{BAF03BE4-7827-42B1-9034-60B05C8DC476}" type="slidenum">
              <a:rPr lang="en-US"/>
              <a:t>14</a:t>
            </a:fld>
            <a:endParaRPr lang="en-US"/>
          </a:p>
        </p:txBody>
      </p:sp>
      <p:sp>
        <p:nvSpPr>
          <p:cNvPr id="1048726" name="Text Box 21"/>
          <p:cNvSpPr txBox="1">
            <a:spLocks noChangeArrowheads="1"/>
          </p:cNvSpPr>
          <p:nvPr/>
        </p:nvSpPr>
        <p:spPr bwMode="auto">
          <a:xfrm>
            <a:off x="1143000" y="400051"/>
            <a:ext cx="7696200" cy="36728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15 + ( 47 – 5 + 26 ) – ( 47 + 26 )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15 + 47 – 5 + 26 – 47 – 26 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15 – 5 + ( 47 – 47 ) + ( 26 – 26 )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15 – 5 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10   </a:t>
            </a:r>
          </a:p>
        </p:txBody>
      </p:sp>
      <p:sp>
        <p:nvSpPr>
          <p:cNvPr id="1048727" name="AutoShape 23"/>
          <p:cNvSpPr>
            <a:spLocks noChangeArrowheads="1"/>
          </p:cNvSpPr>
          <p:nvPr/>
        </p:nvSpPr>
        <p:spPr bwMode="auto">
          <a:xfrm>
            <a:off x="41276" y="42862"/>
            <a:ext cx="9026525" cy="5143500"/>
          </a:xfrm>
          <a:prstGeom prst="roundRect">
            <a:avLst>
              <a:gd name="adj" fmla="val 16667"/>
            </a:avLst>
          </a:prstGeom>
          <a:noFill/>
          <a:ln w="76200" cmpd="tri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8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48929" lnSpcReduction="20000"/>
          </a:bodyPr>
          <a:lstStyle/>
          <a:p>
            <a:fld id="{7EB1FC48-0C90-4F28-9473-F03456365855}" type="slidenum">
              <a:rPr lang="en-US"/>
              <a:t>15</a:t>
            </a:fld>
            <a:endParaRPr lang="en-US"/>
          </a:p>
        </p:txBody>
      </p:sp>
      <p:sp>
        <p:nvSpPr>
          <p:cNvPr id="1048729" name="AutoShape 4"/>
          <p:cNvSpPr>
            <a:spLocks noChangeArrowheads="1"/>
          </p:cNvSpPr>
          <p:nvPr/>
        </p:nvSpPr>
        <p:spPr bwMode="auto">
          <a:xfrm>
            <a:off x="1" y="0"/>
            <a:ext cx="9026525" cy="5143500"/>
          </a:xfrm>
          <a:prstGeom prst="roundRect">
            <a:avLst>
              <a:gd name="adj" fmla="val 16667"/>
            </a:avLst>
          </a:prstGeom>
          <a:noFill/>
          <a:ln w="76200" cmpd="tri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5" name="Group 51"/>
          <p:cNvGrpSpPr/>
          <p:nvPr/>
        </p:nvGrpSpPr>
        <p:grpSpPr bwMode="auto">
          <a:xfrm>
            <a:off x="741363" y="1571626"/>
            <a:ext cx="284162" cy="3193256"/>
            <a:chOff x="202295" y="-322943"/>
            <a:chExt cx="319314" cy="7180943"/>
          </a:xfrm>
        </p:grpSpPr>
        <p:sp>
          <p:nvSpPr>
            <p:cNvPr id="1048730" name="Rectangle 9"/>
            <p:cNvSpPr/>
            <p:nvPr/>
          </p:nvSpPr>
          <p:spPr bwMode="auto">
            <a:xfrm>
              <a:off x="202295" y="-322943"/>
              <a:ext cx="319314" cy="7167557"/>
            </a:xfrm>
            <a:prstGeom prst="rect">
              <a:avLst/>
            </a:prstGeom>
            <a:solidFill>
              <a:schemeClr val="tx2">
                <a:lumMod val="95000"/>
                <a:lumOff val="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vi-VN" sz="2400">
                <a:latin typeface=".VnTime" pitchFamily="34" charset="0"/>
                <a:ea typeface="宋体" pitchFamily="2" charset="-122"/>
                <a:cs typeface="Arial" charset="0"/>
              </a:endParaRPr>
            </a:p>
          </p:txBody>
        </p:sp>
        <p:sp>
          <p:nvSpPr>
            <p:cNvPr id="1048731" name="Rectangle 10"/>
            <p:cNvSpPr>
              <a:spLocks noChangeArrowheads="1"/>
            </p:cNvSpPr>
            <p:nvPr/>
          </p:nvSpPr>
          <p:spPr bwMode="auto">
            <a:xfrm>
              <a:off x="238583" y="-322943"/>
              <a:ext cx="228600" cy="7166429"/>
            </a:xfrm>
            <a:prstGeom prst="rect">
              <a:avLst/>
            </a:prstGeom>
            <a:solidFill>
              <a:srgbClr val="0066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 sz="2400">
                <a:latin typeface=".VnTime" pitchFamily="34" charset="0"/>
                <a:ea typeface="宋体" pitchFamily="2" charset="-122"/>
                <a:cs typeface="Arial" charset="0"/>
              </a:endParaRPr>
            </a:p>
          </p:txBody>
        </p:sp>
        <p:sp>
          <p:nvSpPr>
            <p:cNvPr id="1048732" name="Rectangle 13"/>
            <p:cNvSpPr/>
            <p:nvPr/>
          </p:nvSpPr>
          <p:spPr bwMode="auto">
            <a:xfrm>
              <a:off x="323599" y="-309555"/>
              <a:ext cx="76706" cy="7167555"/>
            </a:xfrm>
            <a:prstGeom prst="rect">
              <a:avLst/>
            </a:prstGeom>
            <a:solidFill>
              <a:srgbClr val="A3C8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vi-VN" sz="2400">
                <a:latin typeface=".VnTime" pitchFamily="34" charset="0"/>
                <a:ea typeface="宋体" pitchFamily="2" charset="-122"/>
                <a:cs typeface="Arial" charset="0"/>
              </a:endParaRPr>
            </a:p>
          </p:txBody>
        </p:sp>
      </p:grpSp>
      <p:sp>
        <p:nvSpPr>
          <p:cNvPr id="1048733" name="AutoShape 51"/>
          <p:cNvSpPr>
            <a:spLocks noChangeArrowheads="1"/>
          </p:cNvSpPr>
          <p:nvPr/>
        </p:nvSpPr>
        <p:spPr bwMode="auto">
          <a:xfrm>
            <a:off x="1254125" y="1785938"/>
            <a:ext cx="5249863" cy="63222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Arial" charset="0"/>
              </a:rPr>
              <a:t>A.       a + b + c - d</a:t>
            </a:r>
          </a:p>
        </p:txBody>
      </p:sp>
      <p:pic>
        <p:nvPicPr>
          <p:cNvPr id="2097153" name="Picture 37" descr="Blue_chapterlis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2313" y="1900238"/>
            <a:ext cx="539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1048734" name="AutoShape 31"/>
          <p:cNvSpPr>
            <a:spLocks noChangeArrowheads="1"/>
          </p:cNvSpPr>
          <p:nvPr/>
        </p:nvSpPr>
        <p:spPr bwMode="auto">
          <a:xfrm>
            <a:off x="1330325" y="885825"/>
            <a:ext cx="5410200" cy="571500"/>
          </a:xfrm>
          <a:prstGeom prst="flowChartAlternateProcess">
            <a:avLst/>
          </a:prstGeom>
          <a:solidFill>
            <a:srgbClr val="B1EDE3"/>
          </a:solidFill>
          <a:ln w="76200" cmpd="tri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8735" name="Text Box 36"/>
          <p:cNvSpPr txBox="1">
            <a:spLocks noChangeArrowheads="1"/>
          </p:cNvSpPr>
          <p:nvPr/>
        </p:nvSpPr>
        <p:spPr bwMode="auto">
          <a:xfrm>
            <a:off x="1330325" y="928687"/>
            <a:ext cx="5410200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  <a:latin typeface="Times New Roman" pitchFamily="18" charset="0"/>
              </a:rPr>
              <a:t>Kết quả của a – (b + c - d) là:</a:t>
            </a:r>
          </a:p>
        </p:txBody>
      </p:sp>
      <p:pic>
        <p:nvPicPr>
          <p:cNvPr id="2097154" name="Picture 37" descr="Blue_chapterlis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0725" y="2643188"/>
            <a:ext cx="539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2097155" name="Picture 37" descr="Blue_chapterlis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0725" y="3386138"/>
            <a:ext cx="539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2097156" name="Picture 37" descr="Blue_chapterlis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6925" y="4071938"/>
            <a:ext cx="539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1048736" name="AutoShape 51"/>
          <p:cNvSpPr>
            <a:spLocks noChangeArrowheads="1"/>
          </p:cNvSpPr>
          <p:nvPr/>
        </p:nvSpPr>
        <p:spPr bwMode="auto">
          <a:xfrm>
            <a:off x="1254125" y="2528888"/>
            <a:ext cx="5249863" cy="63222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Arial" charset="0"/>
              </a:rPr>
              <a:t>B.       a – b - c - d</a:t>
            </a:r>
          </a:p>
        </p:txBody>
      </p:sp>
      <p:sp>
        <p:nvSpPr>
          <p:cNvPr id="1048737" name="AutoShape 51"/>
          <p:cNvSpPr>
            <a:spLocks noChangeArrowheads="1"/>
          </p:cNvSpPr>
          <p:nvPr/>
        </p:nvSpPr>
        <p:spPr bwMode="auto">
          <a:xfrm>
            <a:off x="1254125" y="3268266"/>
            <a:ext cx="5249863" cy="63222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Arial" charset="0"/>
              </a:rPr>
              <a:t>C.       a – b + c - d</a:t>
            </a:r>
          </a:p>
        </p:txBody>
      </p:sp>
      <p:sp>
        <p:nvSpPr>
          <p:cNvPr id="1048738" name="AutoShape 51"/>
          <p:cNvSpPr>
            <a:spLocks noChangeArrowheads="1"/>
          </p:cNvSpPr>
          <p:nvPr/>
        </p:nvSpPr>
        <p:spPr bwMode="auto">
          <a:xfrm>
            <a:off x="1273175" y="4011216"/>
            <a:ext cx="5249863" cy="63222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Arial" charset="0"/>
              </a:rPr>
              <a:t>D.       a – b - c + d</a:t>
            </a:r>
          </a:p>
        </p:txBody>
      </p:sp>
      <p:sp>
        <p:nvSpPr>
          <p:cNvPr id="1048739" name="AutoShape 52"/>
          <p:cNvSpPr>
            <a:spLocks noChangeArrowheads="1"/>
          </p:cNvSpPr>
          <p:nvPr/>
        </p:nvSpPr>
        <p:spPr bwMode="auto">
          <a:xfrm>
            <a:off x="6816725" y="1614487"/>
            <a:ext cx="1752600" cy="85725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Sai rồi</a:t>
            </a:r>
          </a:p>
        </p:txBody>
      </p:sp>
      <p:sp>
        <p:nvSpPr>
          <p:cNvPr id="1048740" name="AutoShape 53"/>
          <p:cNvSpPr>
            <a:spLocks noChangeArrowheads="1"/>
          </p:cNvSpPr>
          <p:nvPr/>
        </p:nvSpPr>
        <p:spPr bwMode="auto">
          <a:xfrm>
            <a:off x="6664325" y="4071938"/>
            <a:ext cx="1905000" cy="74295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Đúng rồi</a:t>
            </a:r>
          </a:p>
        </p:txBody>
      </p:sp>
      <p:sp>
        <p:nvSpPr>
          <p:cNvPr id="1048741" name="Oval 54"/>
          <p:cNvSpPr>
            <a:spLocks noChangeArrowheads="1"/>
          </p:cNvSpPr>
          <p:nvPr/>
        </p:nvSpPr>
        <p:spPr bwMode="auto">
          <a:xfrm>
            <a:off x="1330325" y="4071938"/>
            <a:ext cx="533400" cy="51435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8742" name="AutoShape 55"/>
          <p:cNvSpPr>
            <a:spLocks noChangeArrowheads="1"/>
          </p:cNvSpPr>
          <p:nvPr/>
        </p:nvSpPr>
        <p:spPr bwMode="auto">
          <a:xfrm>
            <a:off x="6816725" y="2471738"/>
            <a:ext cx="1752600" cy="85725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Sai rồi</a:t>
            </a:r>
          </a:p>
        </p:txBody>
      </p:sp>
      <p:sp>
        <p:nvSpPr>
          <p:cNvPr id="1048743" name="AutoShape 56"/>
          <p:cNvSpPr>
            <a:spLocks noChangeArrowheads="1"/>
          </p:cNvSpPr>
          <p:nvPr/>
        </p:nvSpPr>
        <p:spPr bwMode="auto">
          <a:xfrm>
            <a:off x="6740525" y="3214688"/>
            <a:ext cx="1752600" cy="85725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Sai rồi</a:t>
            </a:r>
          </a:p>
        </p:txBody>
      </p:sp>
      <p:sp>
        <p:nvSpPr>
          <p:cNvPr id="1048744" name="Text Box 57"/>
          <p:cNvSpPr txBox="1">
            <a:spLocks noChangeArrowheads="1"/>
          </p:cNvSpPr>
          <p:nvPr/>
        </p:nvSpPr>
        <p:spPr bwMode="auto">
          <a:xfrm>
            <a:off x="914400" y="0"/>
            <a:ext cx="2057400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u="sng">
                <a:solidFill>
                  <a:srgbClr val="FF0000"/>
                </a:solidFill>
                <a:latin typeface="Times New Roman" pitchFamily="18" charset="0"/>
              </a:rPr>
              <a:t>Củng cố:</a:t>
            </a:r>
            <a:r>
              <a:rPr lang="en-US" u="sng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48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48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97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97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48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48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48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48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48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48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48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0487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 nodeType="clickPar">
                      <p:stCondLst>
                        <p:cond delay="0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48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8733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0487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 nodeType="clickPar">
                      <p:stCondLst>
                        <p:cond delay="0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048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8736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0487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048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8737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0487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048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8738"/>
                  </p:tgtEl>
                </p:cond>
              </p:nextCondLst>
            </p:seq>
          </p:childTnLst>
        </p:cTn>
      </p:par>
    </p:tnLst>
    <p:bldLst>
      <p:bldP spid="1048733" grpId="0" animBg="1"/>
      <p:bldP spid="1048736" grpId="0" animBg="1"/>
      <p:bldP spid="1048737" grpId="0" animBg="1"/>
      <p:bldP spid="1048738" grpId="0" animBg="1"/>
      <p:bldP spid="1048739" grpId="0" animBg="1"/>
      <p:bldP spid="1048740" grpId="0" animBg="1"/>
      <p:bldP spid="1048741" grpId="0" animBg="1"/>
      <p:bldP spid="1048742" grpId="0" animBg="1"/>
      <p:bldP spid="104874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48929" lnSpcReduction="20000"/>
          </a:bodyPr>
          <a:lstStyle/>
          <a:p>
            <a:fld id="{393E7E60-C045-4041-89A4-D67CC777641F}" type="slidenum">
              <a:rPr lang="en-US"/>
              <a:t>16</a:t>
            </a:fld>
            <a:endParaRPr lang="en-US"/>
          </a:p>
        </p:txBody>
      </p:sp>
      <p:sp>
        <p:nvSpPr>
          <p:cNvPr id="1048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85750"/>
            <a:ext cx="8229600" cy="857250"/>
          </a:xfrm>
        </p:spPr>
        <p:txBody>
          <a:bodyPr/>
          <a:lstStyle/>
          <a:p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Hướng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dẫn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về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nhà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1048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200151"/>
            <a:ext cx="8229600" cy="3394472"/>
          </a:xfrm>
        </p:spPr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1048748" name="AutoShape 20"/>
          <p:cNvSpPr>
            <a:spLocks noChangeArrowheads="1"/>
          </p:cNvSpPr>
          <p:nvPr/>
        </p:nvSpPr>
        <p:spPr bwMode="auto">
          <a:xfrm>
            <a:off x="41276" y="42862"/>
            <a:ext cx="9026525" cy="5143500"/>
          </a:xfrm>
          <a:prstGeom prst="roundRect">
            <a:avLst>
              <a:gd name="adj" fmla="val 16667"/>
            </a:avLst>
          </a:prstGeom>
          <a:noFill/>
          <a:ln w="76200" cmpd="tri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48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48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48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1048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48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48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048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48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28" name="Straight Connector 4"/>
          <p:cNvCxnSpPr>
            <a:cxnSpLocks/>
          </p:cNvCxnSpPr>
          <p:nvPr/>
        </p:nvCxnSpPr>
        <p:spPr>
          <a:xfrm>
            <a:off x="4519577" y="2042790"/>
            <a:ext cx="19050" cy="2967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03" name="TextBox 6"/>
          <p:cNvSpPr txBox="1"/>
          <p:nvPr/>
        </p:nvSpPr>
        <p:spPr>
          <a:xfrm>
            <a:off x="457200" y="28575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vi-VN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vi-VN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vi-VN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vi-VN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trong </a:t>
            </a:r>
            <a:r>
              <a:rPr lang="vi-VN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vi-VN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vi-VN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đơn </a:t>
            </a:r>
            <a:r>
              <a:rPr lang="vi-VN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giản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04" name="TextBox 7"/>
          <p:cNvSpPr txBox="1"/>
          <p:nvPr/>
        </p:nvSpPr>
        <p:spPr>
          <a:xfrm>
            <a:off x="152400" y="2133729"/>
            <a:ext cx="4267201" cy="1564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-2 + (-9) </a:t>
            </a:r>
          </a:p>
          <a:p>
            <a:pPr marL="342900" indent="-342900">
              <a:buAutoNum type="alphaLcParenR"/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-2 – (- 9) </a:t>
            </a:r>
          </a:p>
          <a:p>
            <a:pPr marL="342900" indent="-342900">
              <a:buAutoNum type="alphaLcParenR"/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-3 – (+7) +(– 4) – (- 8) </a:t>
            </a:r>
          </a:p>
          <a:p>
            <a:pPr marL="342900" indent="-342900">
              <a:buAutoNum type="alphaLcParenR"/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(-23) -15 – (-23) + 5 + (- 10) </a:t>
            </a:r>
          </a:p>
        </p:txBody>
      </p:sp>
      <p:sp>
        <p:nvSpPr>
          <p:cNvPr id="1048605" name="TextBox 8"/>
          <p:cNvSpPr txBox="1"/>
          <p:nvPr/>
        </p:nvSpPr>
        <p:spPr>
          <a:xfrm>
            <a:off x="4648200" y="2062557"/>
            <a:ext cx="3810000" cy="1615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6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-2 -9 = </a:t>
            </a:r>
          </a:p>
          <a:p>
            <a:pPr marL="342900" indent="-342900">
              <a:buAutoNum type="alphaLcParenR"/>
            </a:pPr>
            <a:r>
              <a:rPr lang="en-US" sz="26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-2 + 9 =</a:t>
            </a:r>
          </a:p>
          <a:p>
            <a:pPr marL="342900" indent="-342900">
              <a:buAutoNum type="alphaLcParenR"/>
            </a:pPr>
            <a:r>
              <a:rPr lang="en-US" sz="26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-3 – 7 – 4 + 8 =</a:t>
            </a:r>
          </a:p>
          <a:p>
            <a:pPr marL="342900" indent="-342900">
              <a:buAutoNum type="alphaLcParenR"/>
            </a:pPr>
            <a:r>
              <a:rPr lang="en-US" sz="26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-23 -15 + 23 + 5 – 10 = </a:t>
            </a:r>
          </a:p>
        </p:txBody>
      </p:sp>
      <p:sp>
        <p:nvSpPr>
          <p:cNvPr id="1048606" name="TextBox 9"/>
          <p:cNvSpPr txBox="1"/>
          <p:nvPr/>
        </p:nvSpPr>
        <p:spPr>
          <a:xfrm>
            <a:off x="6134100" y="2042790"/>
            <a:ext cx="838200" cy="45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- 11</a:t>
            </a:r>
          </a:p>
        </p:txBody>
      </p:sp>
      <p:sp>
        <p:nvSpPr>
          <p:cNvPr id="1048607" name="TextBox 10"/>
          <p:cNvSpPr txBox="1"/>
          <p:nvPr/>
        </p:nvSpPr>
        <p:spPr>
          <a:xfrm>
            <a:off x="6271031" y="2416499"/>
            <a:ext cx="838200" cy="45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048608" name="TextBox 11"/>
          <p:cNvSpPr txBox="1"/>
          <p:nvPr/>
        </p:nvSpPr>
        <p:spPr>
          <a:xfrm>
            <a:off x="7315200" y="2824557"/>
            <a:ext cx="838200" cy="459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- 6</a:t>
            </a:r>
          </a:p>
        </p:txBody>
      </p:sp>
      <p:sp>
        <p:nvSpPr>
          <p:cNvPr id="1048609" name="TextBox 12"/>
          <p:cNvSpPr txBox="1"/>
          <p:nvPr/>
        </p:nvSpPr>
        <p:spPr>
          <a:xfrm>
            <a:off x="8153400" y="3262885"/>
            <a:ext cx="838200" cy="45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- 20</a:t>
            </a:r>
          </a:p>
        </p:txBody>
      </p:sp>
      <p:cxnSp>
        <p:nvCxnSpPr>
          <p:cNvPr id="3145729" name="Straight Arrow Connector 14"/>
          <p:cNvCxnSpPr>
            <a:cxnSpLocks/>
          </p:cNvCxnSpPr>
          <p:nvPr/>
        </p:nvCxnSpPr>
        <p:spPr>
          <a:xfrm>
            <a:off x="1828800" y="2379824"/>
            <a:ext cx="28194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45730" name="Straight Arrow Connector 17"/>
          <p:cNvCxnSpPr>
            <a:cxnSpLocks/>
          </p:cNvCxnSpPr>
          <p:nvPr/>
        </p:nvCxnSpPr>
        <p:spPr>
          <a:xfrm>
            <a:off x="1905000" y="2724150"/>
            <a:ext cx="28194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45731" name="Straight Arrow Connector 18"/>
          <p:cNvCxnSpPr>
            <a:cxnSpLocks/>
          </p:cNvCxnSpPr>
          <p:nvPr/>
        </p:nvCxnSpPr>
        <p:spPr>
          <a:xfrm>
            <a:off x="3543300" y="3179488"/>
            <a:ext cx="11049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45732" name="Straight Arrow Connector 19"/>
          <p:cNvCxnSpPr>
            <a:cxnSpLocks/>
          </p:cNvCxnSpPr>
          <p:nvPr/>
        </p:nvCxnSpPr>
        <p:spPr>
          <a:xfrm>
            <a:off x="4335612" y="3539367"/>
            <a:ext cx="31258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48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04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048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048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048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145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31457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145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31457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145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31457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145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31457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04" grpId="0"/>
      <p:bldP spid="1048605" grpId="0"/>
      <p:bldP spid="1048606" grpId="0"/>
      <p:bldP spid="1048607" grpId="0"/>
      <p:bldP spid="1048608" grpId="0"/>
      <p:bldP spid="104860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extBox 3"/>
          <p:cNvSpPr txBox="1"/>
          <p:nvPr/>
        </p:nvSpPr>
        <p:spPr>
          <a:xfrm>
            <a:off x="457200" y="285750"/>
            <a:ext cx="7315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vi-VN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vi-VN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vi-VN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vi-VN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vi-VN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khi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vi-VN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vi-VN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2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11" name="TextBox 4"/>
          <p:cNvSpPr txBox="1"/>
          <p:nvPr/>
        </p:nvSpPr>
        <p:spPr>
          <a:xfrm>
            <a:off x="609600" y="1065983"/>
            <a:ext cx="7010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lphaLcParenR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 + (12 -15)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4 + 12 -15</a:t>
            </a:r>
          </a:p>
          <a:p>
            <a:pPr marL="457200" indent="-457200">
              <a:buAutoNum type="alphaLcParenR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 – (12 -15)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4 - 12 + 15</a:t>
            </a:r>
          </a:p>
        </p:txBody>
      </p:sp>
      <p:cxnSp>
        <p:nvCxnSpPr>
          <p:cNvPr id="3145733" name="Straight Connector 6"/>
          <p:cNvCxnSpPr>
            <a:cxnSpLocks/>
          </p:cNvCxnSpPr>
          <p:nvPr/>
        </p:nvCxnSpPr>
        <p:spPr>
          <a:xfrm>
            <a:off x="4572000" y="2495550"/>
            <a:ext cx="0" cy="2438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12" name="Rectangle 11"/>
          <p:cNvSpPr/>
          <p:nvPr/>
        </p:nvSpPr>
        <p:spPr>
          <a:xfrm>
            <a:off x="670904" y="2572753"/>
            <a:ext cx="380745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AutoNum type="alphaLcParenR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 + (12 -15)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= 4 + (-3) = 4 -3 = 1</a:t>
            </a:r>
          </a:p>
        </p:txBody>
      </p:sp>
      <p:sp>
        <p:nvSpPr>
          <p:cNvPr id="1048613" name="Rectangle 12"/>
          <p:cNvSpPr/>
          <p:nvPr/>
        </p:nvSpPr>
        <p:spPr>
          <a:xfrm>
            <a:off x="4724400" y="2400479"/>
            <a:ext cx="22461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– (12 -15) </a:t>
            </a:r>
          </a:p>
        </p:txBody>
      </p:sp>
      <p:sp>
        <p:nvSpPr>
          <p:cNvPr id="1048614" name="TextBox 13"/>
          <p:cNvSpPr txBox="1"/>
          <p:nvPr/>
        </p:nvSpPr>
        <p:spPr>
          <a:xfrm>
            <a:off x="4199898" y="3062973"/>
            <a:ext cx="47246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(1)</a:t>
            </a:r>
          </a:p>
        </p:txBody>
      </p:sp>
      <p:sp>
        <p:nvSpPr>
          <p:cNvPr id="1048615" name="Rectangle 14"/>
          <p:cNvSpPr/>
          <p:nvPr/>
        </p:nvSpPr>
        <p:spPr>
          <a:xfrm>
            <a:off x="871221" y="3416890"/>
            <a:ext cx="274305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+ 12  - 15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16 – 15  = 1</a:t>
            </a:r>
          </a:p>
        </p:txBody>
      </p:sp>
      <p:sp>
        <p:nvSpPr>
          <p:cNvPr id="1048616" name="TextBox 15"/>
          <p:cNvSpPr txBox="1"/>
          <p:nvPr/>
        </p:nvSpPr>
        <p:spPr>
          <a:xfrm>
            <a:off x="3861284" y="3859132"/>
            <a:ext cx="47246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(2)</a:t>
            </a:r>
          </a:p>
        </p:txBody>
      </p:sp>
      <p:sp>
        <p:nvSpPr>
          <p:cNvPr id="1048617" name="TextBox 16"/>
          <p:cNvSpPr txBox="1"/>
          <p:nvPr/>
        </p:nvSpPr>
        <p:spPr>
          <a:xfrm>
            <a:off x="457199" y="4256842"/>
            <a:ext cx="40211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(1)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(2)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 + (12 -15)  = 4 + 12 -15</a:t>
            </a:r>
          </a:p>
        </p:txBody>
      </p:sp>
      <p:sp>
        <p:nvSpPr>
          <p:cNvPr id="1048618" name="Rectangle 17"/>
          <p:cNvSpPr/>
          <p:nvPr/>
        </p:nvSpPr>
        <p:spPr>
          <a:xfrm>
            <a:off x="5035455" y="2749779"/>
            <a:ext cx="33586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4 - (-3) = 4 + 3 = 7</a:t>
            </a:r>
          </a:p>
        </p:txBody>
      </p:sp>
      <p:sp>
        <p:nvSpPr>
          <p:cNvPr id="1048619" name="TextBox 18"/>
          <p:cNvSpPr txBox="1"/>
          <p:nvPr/>
        </p:nvSpPr>
        <p:spPr>
          <a:xfrm>
            <a:off x="8468888" y="2819028"/>
            <a:ext cx="47246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(1)</a:t>
            </a:r>
          </a:p>
        </p:txBody>
      </p:sp>
      <p:sp>
        <p:nvSpPr>
          <p:cNvPr id="1048620" name="Rectangle 19"/>
          <p:cNvSpPr/>
          <p:nvPr/>
        </p:nvSpPr>
        <p:spPr>
          <a:xfrm>
            <a:off x="4316819" y="3269639"/>
            <a:ext cx="462453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4 - 12  + 15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=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-8 + 15  = 7</a:t>
            </a:r>
          </a:p>
        </p:txBody>
      </p:sp>
      <p:sp>
        <p:nvSpPr>
          <p:cNvPr id="1048621" name="TextBox 20"/>
          <p:cNvSpPr txBox="1"/>
          <p:nvPr/>
        </p:nvSpPr>
        <p:spPr>
          <a:xfrm>
            <a:off x="7383766" y="3706939"/>
            <a:ext cx="47246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(2)</a:t>
            </a:r>
          </a:p>
        </p:txBody>
      </p:sp>
      <p:sp>
        <p:nvSpPr>
          <p:cNvPr id="1048622" name="TextBox 21"/>
          <p:cNvSpPr txBox="1"/>
          <p:nvPr/>
        </p:nvSpPr>
        <p:spPr>
          <a:xfrm>
            <a:off x="4688922" y="4171950"/>
            <a:ext cx="44550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(1)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(2)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4 - (12 -15)  = 4 - 12 + 15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145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4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4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4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48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4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4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048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048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048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048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11" grpId="0"/>
      <p:bldP spid="1048612" grpId="0"/>
      <p:bldP spid="1048613" grpId="0"/>
      <p:bldP spid="1048614" grpId="0"/>
      <p:bldP spid="1048615" grpId="0"/>
      <p:bldP spid="1048616" grpId="0"/>
      <p:bldP spid="1048617" grpId="0"/>
      <p:bldP spid="1048618" grpId="0"/>
      <p:bldP spid="1048619" grpId="0"/>
      <p:bldP spid="1048620" grpId="0"/>
      <p:bldP spid="1048621" grpId="0"/>
      <p:bldP spid="10486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4" name="Table 1"/>
          <p:cNvGraphicFramePr>
            <a:graphicFrameLocks noGrp="1"/>
          </p:cNvGraphicFramePr>
          <p:nvPr/>
        </p:nvGraphicFramePr>
        <p:xfrm>
          <a:off x="152400" y="148590"/>
          <a:ext cx="6858000" cy="469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0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48623" name="TextBox 2"/>
          <p:cNvSpPr txBox="1"/>
          <p:nvPr/>
        </p:nvSpPr>
        <p:spPr>
          <a:xfrm>
            <a:off x="2971800" y="133350"/>
            <a:ext cx="2209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thức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24" name="TextBox 4"/>
          <p:cNvSpPr txBox="1"/>
          <p:nvPr/>
        </p:nvSpPr>
        <p:spPr>
          <a:xfrm>
            <a:off x="2133600" y="590550"/>
            <a:ext cx="480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a) 4 + (12 -15) = 4 + 12 -15</a:t>
            </a:r>
          </a:p>
        </p:txBody>
      </p:sp>
      <p:sp>
        <p:nvSpPr>
          <p:cNvPr id="1048625" name="TextBox 5"/>
          <p:cNvSpPr txBox="1"/>
          <p:nvPr/>
        </p:nvSpPr>
        <p:spPr>
          <a:xfrm>
            <a:off x="2325976" y="2913281"/>
            <a:ext cx="480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b) 4 – (12 -15) = 4 - 12 + 15</a:t>
            </a:r>
          </a:p>
        </p:txBody>
      </p:sp>
      <p:sp>
        <p:nvSpPr>
          <p:cNvPr id="1048626" name="Rectangle 6"/>
          <p:cNvSpPr/>
          <p:nvPr/>
        </p:nvSpPr>
        <p:spPr>
          <a:xfrm>
            <a:off x="838200" y="1047750"/>
            <a:ext cx="2329179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thức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27" name="Rectangle 7"/>
          <p:cNvSpPr/>
          <p:nvPr/>
        </p:nvSpPr>
        <p:spPr>
          <a:xfrm>
            <a:off x="4419600" y="1074742"/>
            <a:ext cx="2430780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thức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28" name="Rectangle 8"/>
          <p:cNvSpPr/>
          <p:nvPr/>
        </p:nvSpPr>
        <p:spPr>
          <a:xfrm>
            <a:off x="256685" y="1512392"/>
            <a:ext cx="1821181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VT = 4 + (12 -15) </a:t>
            </a:r>
          </a:p>
        </p:txBody>
      </p:sp>
      <p:sp>
        <p:nvSpPr>
          <p:cNvPr id="1048629" name="Rectangle 9"/>
          <p:cNvSpPr/>
          <p:nvPr/>
        </p:nvSpPr>
        <p:spPr>
          <a:xfrm>
            <a:off x="3697260" y="1515030"/>
            <a:ext cx="16732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VP = 4 + 12 -15</a:t>
            </a:r>
          </a:p>
        </p:txBody>
      </p:sp>
      <p:sp>
        <p:nvSpPr>
          <p:cNvPr id="1048630" name="Rectangle 10"/>
          <p:cNvSpPr/>
          <p:nvPr/>
        </p:nvSpPr>
        <p:spPr>
          <a:xfrm>
            <a:off x="195719" y="1821418"/>
            <a:ext cx="1681479" cy="3581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1" name="Rectangle 11"/>
          <p:cNvSpPr/>
          <p:nvPr/>
        </p:nvSpPr>
        <p:spPr>
          <a:xfrm>
            <a:off x="199661" y="2050238"/>
            <a:ext cx="2608580" cy="3581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</a:t>
            </a:r>
          </a:p>
        </p:txBody>
      </p:sp>
      <p:sp>
        <p:nvSpPr>
          <p:cNvPr id="1048632" name="Rectangle 12"/>
          <p:cNvSpPr/>
          <p:nvPr/>
        </p:nvSpPr>
        <p:spPr>
          <a:xfrm>
            <a:off x="3733800" y="1853684"/>
            <a:ext cx="2227580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3" name="Rectangle 13"/>
          <p:cNvSpPr/>
          <p:nvPr/>
        </p:nvSpPr>
        <p:spPr>
          <a:xfrm>
            <a:off x="152400" y="2266950"/>
            <a:ext cx="3256279" cy="624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sp>
        <p:nvSpPr>
          <p:cNvPr id="1048634" name="Rectangle 14"/>
          <p:cNvSpPr/>
          <p:nvPr/>
        </p:nvSpPr>
        <p:spPr>
          <a:xfrm>
            <a:off x="3581400" y="2234904"/>
            <a:ext cx="3014980" cy="6248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graphicFrame>
        <p:nvGraphicFramePr>
          <p:cNvPr id="4194305" name="Table 15"/>
          <p:cNvGraphicFramePr>
            <a:graphicFrameLocks noGrp="1"/>
          </p:cNvGraphicFramePr>
          <p:nvPr/>
        </p:nvGraphicFramePr>
        <p:xfrm>
          <a:off x="7010400" y="143690"/>
          <a:ext cx="1981200" cy="47140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68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1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48635" name="TextBox 16"/>
          <p:cNvSpPr txBox="1"/>
          <p:nvPr/>
        </p:nvSpPr>
        <p:spPr>
          <a:xfrm>
            <a:off x="7358170" y="133350"/>
            <a:ext cx="1563662" cy="447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xét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6" name="Rectangle 17"/>
          <p:cNvSpPr/>
          <p:nvPr/>
        </p:nvSpPr>
        <p:spPr>
          <a:xfrm>
            <a:off x="7086601" y="886659"/>
            <a:ext cx="1835230" cy="1691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7" name="Rectangle 23"/>
          <p:cNvSpPr/>
          <p:nvPr/>
        </p:nvSpPr>
        <p:spPr>
          <a:xfrm>
            <a:off x="152400" y="3402508"/>
            <a:ext cx="1752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8" name="Rectangle 24"/>
          <p:cNvSpPr/>
          <p:nvPr/>
        </p:nvSpPr>
        <p:spPr>
          <a:xfrm>
            <a:off x="76200" y="3802618"/>
            <a:ext cx="2545080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sp>
        <p:nvSpPr>
          <p:cNvPr id="1048639" name="Rectangle 25"/>
          <p:cNvSpPr/>
          <p:nvPr/>
        </p:nvSpPr>
        <p:spPr>
          <a:xfrm>
            <a:off x="96793" y="4095750"/>
            <a:ext cx="3167379" cy="624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sp>
        <p:nvSpPr>
          <p:cNvPr id="1048640" name="Rectangle 26"/>
          <p:cNvSpPr/>
          <p:nvPr/>
        </p:nvSpPr>
        <p:spPr>
          <a:xfrm>
            <a:off x="3681759" y="3313152"/>
            <a:ext cx="2341880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41" name="Rectangle 27"/>
          <p:cNvSpPr/>
          <p:nvPr/>
        </p:nvSpPr>
        <p:spPr>
          <a:xfrm>
            <a:off x="3713302" y="4090489"/>
            <a:ext cx="2583180" cy="624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12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(-)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15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</a:t>
            </a:r>
          </a:p>
        </p:txBody>
      </p:sp>
      <p:sp>
        <p:nvSpPr>
          <p:cNvPr id="1048642" name="Rectangle 28"/>
          <p:cNvSpPr/>
          <p:nvPr/>
        </p:nvSpPr>
        <p:spPr>
          <a:xfrm>
            <a:off x="7086601" y="2913281"/>
            <a:ext cx="1843252" cy="1780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(-)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(+)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(-),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(-)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(+)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48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48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48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4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48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48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48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048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048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048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048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4194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048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048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1048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1048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1048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1048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1048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23" grpId="0"/>
      <p:bldP spid="1048624" grpId="0"/>
      <p:bldP spid="1048625" grpId="0"/>
      <p:bldP spid="1048626" grpId="0"/>
      <p:bldP spid="1048627" grpId="0"/>
      <p:bldP spid="1048628" grpId="0"/>
      <p:bldP spid="1048629" grpId="0"/>
      <p:bldP spid="1048630" grpId="0"/>
      <p:bldP spid="1048631" grpId="0"/>
      <p:bldP spid="1048632" grpId="0"/>
      <p:bldP spid="1048633" grpId="0"/>
      <p:bldP spid="1048634" grpId="0"/>
      <p:bldP spid="1048635" grpId="0"/>
      <p:bldP spid="1048636" grpId="0"/>
      <p:bldP spid="1048637" grpId="0"/>
      <p:bldP spid="1048638" grpId="0"/>
      <p:bldP spid="1048639" grpId="0"/>
      <p:bldP spid="1048640" grpId="0"/>
      <p:bldP spid="1048641" grpId="0"/>
      <p:bldP spid="10486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6" name="Table 1"/>
          <p:cNvGraphicFramePr>
            <a:graphicFrameLocks noGrp="1"/>
          </p:cNvGraphicFramePr>
          <p:nvPr/>
        </p:nvGraphicFramePr>
        <p:xfrm>
          <a:off x="152400" y="148590"/>
          <a:ext cx="6858000" cy="469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0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48643" name="TextBox 2"/>
          <p:cNvSpPr txBox="1"/>
          <p:nvPr/>
        </p:nvSpPr>
        <p:spPr>
          <a:xfrm>
            <a:off x="7035101" y="171822"/>
            <a:ext cx="2209800" cy="701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44" name="TextBox 4"/>
          <p:cNvSpPr txBox="1"/>
          <p:nvPr/>
        </p:nvSpPr>
        <p:spPr>
          <a:xfrm>
            <a:off x="2133600" y="590550"/>
            <a:ext cx="480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a) 4 + (12 -15) = 4 + 12 -15</a:t>
            </a:r>
          </a:p>
        </p:txBody>
      </p:sp>
      <p:sp>
        <p:nvSpPr>
          <p:cNvPr id="1048645" name="TextBox 5"/>
          <p:cNvSpPr txBox="1"/>
          <p:nvPr/>
        </p:nvSpPr>
        <p:spPr>
          <a:xfrm>
            <a:off x="2325976" y="2913281"/>
            <a:ext cx="480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b) 4 – (12 -15) = 4 - 12 + 15</a:t>
            </a:r>
          </a:p>
        </p:txBody>
      </p:sp>
      <p:sp>
        <p:nvSpPr>
          <p:cNvPr id="1048646" name="Rectangle 6"/>
          <p:cNvSpPr/>
          <p:nvPr/>
        </p:nvSpPr>
        <p:spPr>
          <a:xfrm>
            <a:off x="838200" y="1047750"/>
            <a:ext cx="2214880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thứ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47" name="Rectangle 7"/>
          <p:cNvSpPr/>
          <p:nvPr/>
        </p:nvSpPr>
        <p:spPr>
          <a:xfrm>
            <a:off x="4419600" y="1074742"/>
            <a:ext cx="2430780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thức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48" name="Rectangle 8"/>
          <p:cNvSpPr/>
          <p:nvPr/>
        </p:nvSpPr>
        <p:spPr>
          <a:xfrm>
            <a:off x="256685" y="1512392"/>
            <a:ext cx="1821181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VT = 4 + (12 -15) </a:t>
            </a:r>
          </a:p>
        </p:txBody>
      </p:sp>
      <p:sp>
        <p:nvSpPr>
          <p:cNvPr id="1048649" name="Rectangle 9"/>
          <p:cNvSpPr/>
          <p:nvPr/>
        </p:nvSpPr>
        <p:spPr>
          <a:xfrm>
            <a:off x="3697260" y="1515030"/>
            <a:ext cx="16732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VP = 4 + 12 -15</a:t>
            </a:r>
          </a:p>
        </p:txBody>
      </p:sp>
      <p:sp>
        <p:nvSpPr>
          <p:cNvPr id="1048650" name="Rectangle 10"/>
          <p:cNvSpPr/>
          <p:nvPr/>
        </p:nvSpPr>
        <p:spPr>
          <a:xfrm>
            <a:off x="195719" y="1821418"/>
            <a:ext cx="1681479" cy="3581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51" name="Rectangle 11"/>
          <p:cNvSpPr/>
          <p:nvPr/>
        </p:nvSpPr>
        <p:spPr>
          <a:xfrm>
            <a:off x="199661" y="2050238"/>
            <a:ext cx="2608580" cy="3581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</a:t>
            </a:r>
          </a:p>
        </p:txBody>
      </p:sp>
      <p:sp>
        <p:nvSpPr>
          <p:cNvPr id="1048652" name="Rectangle 12"/>
          <p:cNvSpPr/>
          <p:nvPr/>
        </p:nvSpPr>
        <p:spPr>
          <a:xfrm>
            <a:off x="3733800" y="1853684"/>
            <a:ext cx="2227580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53" name="Rectangle 13"/>
          <p:cNvSpPr/>
          <p:nvPr/>
        </p:nvSpPr>
        <p:spPr>
          <a:xfrm>
            <a:off x="152400" y="2266950"/>
            <a:ext cx="3256279" cy="624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sp>
        <p:nvSpPr>
          <p:cNvPr id="1048654" name="Rectangle 14"/>
          <p:cNvSpPr/>
          <p:nvPr/>
        </p:nvSpPr>
        <p:spPr>
          <a:xfrm>
            <a:off x="3581400" y="2234904"/>
            <a:ext cx="3014980" cy="6248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graphicFrame>
        <p:nvGraphicFramePr>
          <p:cNvPr id="4194307" name="Table 15"/>
          <p:cNvGraphicFramePr>
            <a:graphicFrameLocks noGrp="1"/>
          </p:cNvGraphicFramePr>
          <p:nvPr/>
        </p:nvGraphicFramePr>
        <p:xfrm>
          <a:off x="7010400" y="143690"/>
          <a:ext cx="1981200" cy="47140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68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1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48655" name="TextBox 16"/>
          <p:cNvSpPr txBox="1"/>
          <p:nvPr/>
        </p:nvSpPr>
        <p:spPr>
          <a:xfrm>
            <a:off x="7358170" y="133350"/>
            <a:ext cx="1563662" cy="447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xét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56" name="Rectangle 17"/>
          <p:cNvSpPr/>
          <p:nvPr/>
        </p:nvSpPr>
        <p:spPr>
          <a:xfrm>
            <a:off x="7086601" y="1047750"/>
            <a:ext cx="1835230" cy="1691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(+)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57" name="Rectangle 23"/>
          <p:cNvSpPr/>
          <p:nvPr/>
        </p:nvSpPr>
        <p:spPr>
          <a:xfrm>
            <a:off x="152400" y="3497818"/>
            <a:ext cx="1681479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58" name="Rectangle 24"/>
          <p:cNvSpPr/>
          <p:nvPr/>
        </p:nvSpPr>
        <p:spPr>
          <a:xfrm>
            <a:off x="76200" y="3802618"/>
            <a:ext cx="2545080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sp>
        <p:nvSpPr>
          <p:cNvPr id="1048659" name="Rectangle 25"/>
          <p:cNvSpPr/>
          <p:nvPr/>
        </p:nvSpPr>
        <p:spPr>
          <a:xfrm>
            <a:off x="96793" y="4095750"/>
            <a:ext cx="3167379" cy="624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sp>
        <p:nvSpPr>
          <p:cNvPr id="1048660" name="Rectangle 26"/>
          <p:cNvSpPr/>
          <p:nvPr/>
        </p:nvSpPr>
        <p:spPr>
          <a:xfrm>
            <a:off x="3681759" y="3313152"/>
            <a:ext cx="2227580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61" name="Rectangle 27"/>
          <p:cNvSpPr/>
          <p:nvPr/>
        </p:nvSpPr>
        <p:spPr>
          <a:xfrm>
            <a:off x="3713302" y="4090489"/>
            <a:ext cx="2583180" cy="624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12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(-)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15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</a:t>
            </a:r>
          </a:p>
        </p:txBody>
      </p:sp>
      <p:sp>
        <p:nvSpPr>
          <p:cNvPr id="1048662" name="Rectangle 28"/>
          <p:cNvSpPr/>
          <p:nvPr/>
        </p:nvSpPr>
        <p:spPr>
          <a:xfrm>
            <a:off x="7086601" y="2959209"/>
            <a:ext cx="1843252" cy="1780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(-)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(+)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(-),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(-)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(+)</a:t>
            </a:r>
          </a:p>
        </p:txBody>
      </p:sp>
      <p:sp>
        <p:nvSpPr>
          <p:cNvPr id="1048663" name="TextBox 29"/>
          <p:cNvSpPr txBox="1"/>
          <p:nvPr/>
        </p:nvSpPr>
        <p:spPr>
          <a:xfrm>
            <a:off x="3124200" y="133350"/>
            <a:ext cx="2209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thức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486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8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43" grpId="0"/>
      <p:bldP spid="104865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TextBox 3"/>
          <p:cNvSpPr txBox="1"/>
          <p:nvPr/>
        </p:nvSpPr>
        <p:spPr>
          <a:xfrm>
            <a:off x="457200" y="285750"/>
            <a:ext cx="7315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2:</a:t>
            </a:r>
          </a:p>
        </p:txBody>
      </p:sp>
      <p:sp>
        <p:nvSpPr>
          <p:cNvPr id="1048665" name="TextBox 4"/>
          <p:cNvSpPr txBox="1"/>
          <p:nvPr/>
        </p:nvSpPr>
        <p:spPr>
          <a:xfrm>
            <a:off x="381000" y="1682196"/>
            <a:ext cx="4038600" cy="929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794 + [136 – (136 + 794)]</a:t>
            </a:r>
          </a:p>
        </p:txBody>
      </p:sp>
      <p:sp>
        <p:nvSpPr>
          <p:cNvPr id="1048666" name="Rectangle 1"/>
          <p:cNvSpPr/>
          <p:nvPr/>
        </p:nvSpPr>
        <p:spPr>
          <a:xfrm>
            <a:off x="4338447" y="1728362"/>
            <a:ext cx="3599180" cy="4597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= 794 + [136 – 136 -794]</a:t>
            </a:r>
            <a:endParaRPr lang="en-US" sz="2500" dirty="0"/>
          </a:p>
        </p:txBody>
      </p:sp>
      <p:sp>
        <p:nvSpPr>
          <p:cNvPr id="1048667" name="Rectangle 2"/>
          <p:cNvSpPr/>
          <p:nvPr/>
        </p:nvSpPr>
        <p:spPr>
          <a:xfrm>
            <a:off x="2240475" y="2381603"/>
            <a:ext cx="1960879" cy="5105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=794  - 794</a:t>
            </a:r>
          </a:p>
        </p:txBody>
      </p:sp>
      <p:sp>
        <p:nvSpPr>
          <p:cNvPr id="1048668" name="Curved Down Arrow 5"/>
          <p:cNvSpPr/>
          <p:nvPr/>
        </p:nvSpPr>
        <p:spPr>
          <a:xfrm>
            <a:off x="2514600" y="1502356"/>
            <a:ext cx="4229100" cy="30739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48669" name="TextBox 6"/>
          <p:cNvSpPr txBox="1"/>
          <p:nvPr/>
        </p:nvSpPr>
        <p:spPr>
          <a:xfrm>
            <a:off x="3873124" y="115809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tròn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70" name="Rectangle 2"/>
          <p:cNvSpPr/>
          <p:nvPr/>
        </p:nvSpPr>
        <p:spPr>
          <a:xfrm>
            <a:off x="2273426" y="2938085"/>
            <a:ext cx="754380" cy="5105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= 0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48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048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48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048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65" grpId="0"/>
      <p:bldP spid="1048666" grpId="0"/>
      <p:bldP spid="1048667" grpId="0"/>
      <p:bldP spid="1048668" grpId="0" animBg="1"/>
      <p:bldP spid="1048669" grpId="0"/>
      <p:bldP spid="10486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TextBox 3"/>
          <p:cNvSpPr txBox="1"/>
          <p:nvPr/>
        </p:nvSpPr>
        <p:spPr>
          <a:xfrm>
            <a:off x="457200" y="285750"/>
            <a:ext cx="7315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2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45734" name="Straight Connector 5"/>
          <p:cNvCxnSpPr>
            <a:cxnSpLocks/>
          </p:cNvCxnSpPr>
          <p:nvPr/>
        </p:nvCxnSpPr>
        <p:spPr>
          <a:xfrm>
            <a:off x="4495800" y="1123950"/>
            <a:ext cx="0" cy="19867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72" name="TextBox 7"/>
          <p:cNvSpPr txBox="1"/>
          <p:nvPr/>
        </p:nvSpPr>
        <p:spPr>
          <a:xfrm>
            <a:off x="381000" y="1256545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a) (-385 + 210) + (385 – 217)</a:t>
            </a:r>
          </a:p>
        </p:txBody>
      </p:sp>
      <p:sp>
        <p:nvSpPr>
          <p:cNvPr id="1048673" name="TextBox 8"/>
          <p:cNvSpPr txBox="1"/>
          <p:nvPr/>
        </p:nvSpPr>
        <p:spPr>
          <a:xfrm>
            <a:off x="4800600" y="1275309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b) (72 - 1956) – (-1956+28)</a:t>
            </a:r>
          </a:p>
        </p:txBody>
      </p:sp>
      <p:sp>
        <p:nvSpPr>
          <p:cNvPr id="1048674" name="TextBox 9"/>
          <p:cNvSpPr txBox="1"/>
          <p:nvPr/>
        </p:nvSpPr>
        <p:spPr>
          <a:xfrm>
            <a:off x="457200" y="1834721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-385 + 210 + 385 – 217</a:t>
            </a:r>
          </a:p>
        </p:txBody>
      </p:sp>
      <p:sp>
        <p:nvSpPr>
          <p:cNvPr id="1048675" name="TextBox 10"/>
          <p:cNvSpPr txBox="1"/>
          <p:nvPr/>
        </p:nvSpPr>
        <p:spPr>
          <a:xfrm>
            <a:off x="457200" y="2388603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(-385 + 385) + (210 – 217)</a:t>
            </a:r>
          </a:p>
        </p:txBody>
      </p:sp>
      <p:sp>
        <p:nvSpPr>
          <p:cNvPr id="1048676" name="TextBox 11"/>
          <p:cNvSpPr txBox="1"/>
          <p:nvPr/>
        </p:nvSpPr>
        <p:spPr>
          <a:xfrm>
            <a:off x="457200" y="2844284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0 + (– 7) = -7</a:t>
            </a:r>
          </a:p>
        </p:txBody>
      </p:sp>
      <p:sp>
        <p:nvSpPr>
          <p:cNvPr id="1048677" name="TextBox 12"/>
          <p:cNvSpPr txBox="1"/>
          <p:nvPr/>
        </p:nvSpPr>
        <p:spPr>
          <a:xfrm>
            <a:off x="4783413" y="1810543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72 - 1956 +1956 - 28</a:t>
            </a:r>
          </a:p>
        </p:txBody>
      </p:sp>
      <p:sp>
        <p:nvSpPr>
          <p:cNvPr id="1048678" name="TextBox 13"/>
          <p:cNvSpPr txBox="1"/>
          <p:nvPr/>
        </p:nvSpPr>
        <p:spPr>
          <a:xfrm>
            <a:off x="4832111" y="22669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(72 – 28) + (1956 -1956) </a:t>
            </a:r>
          </a:p>
        </p:txBody>
      </p:sp>
      <p:sp>
        <p:nvSpPr>
          <p:cNvPr id="1048679" name="TextBox 14"/>
          <p:cNvSpPr txBox="1"/>
          <p:nvPr/>
        </p:nvSpPr>
        <p:spPr>
          <a:xfrm>
            <a:off x="4814924" y="2741331"/>
            <a:ext cx="2119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44 + 0 = 44</a:t>
            </a:r>
          </a:p>
        </p:txBody>
      </p:sp>
      <p:sp>
        <p:nvSpPr>
          <p:cNvPr id="1048680" name="Curved Right Arrow 15"/>
          <p:cNvSpPr/>
          <p:nvPr/>
        </p:nvSpPr>
        <p:spPr>
          <a:xfrm>
            <a:off x="609600" y="2114550"/>
            <a:ext cx="152400" cy="3810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48681" name="TextBox 16"/>
          <p:cNvSpPr txBox="1"/>
          <p:nvPr/>
        </p:nvSpPr>
        <p:spPr>
          <a:xfrm>
            <a:off x="742000" y="2136145"/>
            <a:ext cx="2458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82" name="Curved Right Arrow 17"/>
          <p:cNvSpPr/>
          <p:nvPr/>
        </p:nvSpPr>
        <p:spPr>
          <a:xfrm>
            <a:off x="4755911" y="2076450"/>
            <a:ext cx="152400" cy="3810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48683" name="TextBox 18"/>
          <p:cNvSpPr txBox="1"/>
          <p:nvPr/>
        </p:nvSpPr>
        <p:spPr>
          <a:xfrm>
            <a:off x="4798880" y="2126993"/>
            <a:ext cx="2059119" cy="421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84" name="TextBox 4"/>
          <p:cNvSpPr txBox="1"/>
          <p:nvPr/>
        </p:nvSpPr>
        <p:spPr>
          <a:xfrm>
            <a:off x="546057" y="3312408"/>
            <a:ext cx="725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85" name="TextBox 19"/>
          <p:cNvSpPr txBox="1"/>
          <p:nvPr/>
        </p:nvSpPr>
        <p:spPr>
          <a:xfrm>
            <a:off x="513400" y="4062894"/>
            <a:ext cx="7259000" cy="891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tuân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48686" name="TextBox 20"/>
          <p:cNvSpPr txBox="1"/>
          <p:nvPr/>
        </p:nvSpPr>
        <p:spPr>
          <a:xfrm>
            <a:off x="513400" y="3693562"/>
            <a:ext cx="725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kèm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48687" name="Right Brace 21"/>
          <p:cNvSpPr/>
          <p:nvPr/>
        </p:nvSpPr>
        <p:spPr>
          <a:xfrm>
            <a:off x="7677150" y="4171950"/>
            <a:ext cx="190500" cy="56603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688" name="TextBox 22"/>
          <p:cNvSpPr txBox="1"/>
          <p:nvPr/>
        </p:nvSpPr>
        <p:spPr>
          <a:xfrm>
            <a:off x="7909617" y="3878228"/>
            <a:ext cx="11601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89" name="Rectangle 23"/>
          <p:cNvSpPr/>
          <p:nvPr/>
        </p:nvSpPr>
        <p:spPr>
          <a:xfrm>
            <a:off x="323850" y="3303361"/>
            <a:ext cx="7296150" cy="17726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90" name="Cloud Callout 26"/>
          <p:cNvSpPr/>
          <p:nvPr/>
        </p:nvSpPr>
        <p:spPr>
          <a:xfrm>
            <a:off x="7239000" y="2495550"/>
            <a:ext cx="1602204" cy="836681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691" name="TextBox 27"/>
          <p:cNvSpPr txBox="1"/>
          <p:nvPr/>
        </p:nvSpPr>
        <p:spPr>
          <a:xfrm>
            <a:off x="7620000" y="2726501"/>
            <a:ext cx="992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4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145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4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4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04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04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4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4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4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04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04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04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04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04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104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104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104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104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104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104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71" grpId="0"/>
      <p:bldP spid="1048672" grpId="0"/>
      <p:bldP spid="1048673" grpId="0"/>
      <p:bldP spid="1048674" grpId="0"/>
      <p:bldP spid="1048675" grpId="0"/>
      <p:bldP spid="1048676" grpId="0"/>
      <p:bldP spid="1048677" grpId="0"/>
      <p:bldP spid="1048678" grpId="0"/>
      <p:bldP spid="1048679" grpId="0"/>
      <p:bldP spid="1048680" grpId="0" animBg="1"/>
      <p:bldP spid="1048681" grpId="0"/>
      <p:bldP spid="1048682" grpId="0" animBg="1"/>
      <p:bldP spid="1048683" grpId="0"/>
      <p:bldP spid="1048684" grpId="0"/>
      <p:bldP spid="1048685" grpId="0"/>
      <p:bldP spid="1048686" grpId="0"/>
      <p:bldP spid="1048687" grpId="0" animBg="1"/>
      <p:bldP spid="1048688" grpId="0"/>
      <p:bldP spid="1048689" grpId="0" animBg="1"/>
      <p:bldP spid="1048690" grpId="0" animBg="1"/>
      <p:bldP spid="104869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35" name="Straight Connector 4"/>
          <p:cNvCxnSpPr>
            <a:cxnSpLocks/>
          </p:cNvCxnSpPr>
          <p:nvPr/>
        </p:nvCxnSpPr>
        <p:spPr>
          <a:xfrm>
            <a:off x="4495800" y="209550"/>
            <a:ext cx="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92" name="TextBox 7"/>
          <p:cNvSpPr txBox="1"/>
          <p:nvPr/>
        </p:nvSpPr>
        <p:spPr>
          <a:xfrm>
            <a:off x="295013" y="126346"/>
            <a:ext cx="4267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Khi bỏ dấu ngoặc có dấu “-” đằng trược, ta phải đổi dấu tất cả các số hạng trong dấu ngoặc: dấu “+” thành dấu “-” và dấu”-” thành dấu “+”</a:t>
            </a:r>
          </a:p>
          <a:p>
            <a:pPr fontAlgn="base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Khi bỏ dấu ngoặc  có dấu “+” đằng trước thì dấu các số hạng trong dấu ngoặc vẫn giữ nguyên.</a:t>
            </a:r>
          </a:p>
        </p:txBody>
      </p:sp>
      <p:sp>
        <p:nvSpPr>
          <p:cNvPr id="1048693" name="TextBox 8"/>
          <p:cNvSpPr txBox="1"/>
          <p:nvPr/>
        </p:nvSpPr>
        <p:spPr>
          <a:xfrm>
            <a:off x="4495800" y="2148"/>
            <a:ext cx="464819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ý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kèm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3145736" name="Straight Connector 5"/>
          <p:cNvCxnSpPr>
            <a:cxnSpLocks/>
          </p:cNvCxnSpPr>
          <p:nvPr/>
        </p:nvCxnSpPr>
        <p:spPr>
          <a:xfrm>
            <a:off x="4495800" y="2552973"/>
            <a:ext cx="0" cy="14665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4" name="TextBox 2"/>
          <p:cNvSpPr txBox="1"/>
          <p:nvPr/>
        </p:nvSpPr>
        <p:spPr>
          <a:xfrm>
            <a:off x="390788" y="285750"/>
            <a:ext cx="21238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Luyện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tập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2</a:t>
            </a:r>
          </a:p>
        </p:txBody>
      </p:sp>
      <p:sp>
        <p:nvSpPr>
          <p:cNvPr id="1048695" name="TextBox 6"/>
          <p:cNvSpPr txBox="1"/>
          <p:nvPr/>
        </p:nvSpPr>
        <p:spPr>
          <a:xfrm>
            <a:off x="27963" y="1059196"/>
            <a:ext cx="46616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a) 12 + 13 + 14 -15 -16 -17</a:t>
            </a:r>
          </a:p>
        </p:txBody>
      </p:sp>
      <p:sp>
        <p:nvSpPr>
          <p:cNvPr id="1048696" name="TextBox 9"/>
          <p:cNvSpPr txBox="1"/>
          <p:nvPr/>
        </p:nvSpPr>
        <p:spPr>
          <a:xfrm>
            <a:off x="5105400" y="1190000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b) (35 – 17) – (25 – 7 +22)</a:t>
            </a:r>
          </a:p>
        </p:txBody>
      </p:sp>
      <p:sp>
        <p:nvSpPr>
          <p:cNvPr id="1048697" name="TextBox 10"/>
          <p:cNvSpPr txBox="1"/>
          <p:nvPr/>
        </p:nvSpPr>
        <p:spPr>
          <a:xfrm>
            <a:off x="152400" y="1482388"/>
            <a:ext cx="4953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 (12 -15) + (13 – 16) + (14 -17)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 (-3) + (-3) + (-3)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 - 9 </a:t>
            </a:r>
          </a:p>
        </p:txBody>
      </p:sp>
      <p:sp>
        <p:nvSpPr>
          <p:cNvPr id="1048698" name="TextBox 11"/>
          <p:cNvSpPr txBox="1"/>
          <p:nvPr/>
        </p:nvSpPr>
        <p:spPr>
          <a:xfrm>
            <a:off x="5029200" y="1856439"/>
            <a:ext cx="4267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 35 – 17 - 25 + 7 – 22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 (35 – 25) + (-17 + 7) – 22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 10 + (-10) – 22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 -22</a:t>
            </a:r>
          </a:p>
        </p:txBody>
      </p:sp>
    </p:spTree>
    <p:extLst>
      <p:ext uri="{BB962C8B-B14F-4D97-AF65-F5344CB8AC3E}">
        <p14:creationId xmlns:p14="http://schemas.microsoft.com/office/powerpoint/2010/main" val="3202723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97" grpId="0"/>
      <p:bldP spid="1048698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1907</Words>
  <Application>Microsoft Office PowerPoint</Application>
  <PresentationFormat>On-screen Show (16:9)</PresentationFormat>
  <Paragraphs>212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宋体</vt:lpstr>
      <vt:lpstr>.VnTime</vt:lpstr>
      <vt:lpstr>Arial</vt:lpstr>
      <vt:lpstr>Calibri</vt:lpstr>
      <vt:lpstr>Times New Roman</vt:lpstr>
      <vt:lpstr>Tw Cen MT</vt:lpstr>
      <vt:lpstr>Wingdings</vt:lpstr>
      <vt:lpstr>Wingdings 2</vt:lpstr>
      <vt:lpstr>Median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Hướng dẫn về nhà: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Windows User</cp:lastModifiedBy>
  <cp:revision>9</cp:revision>
  <dcterms:created xsi:type="dcterms:W3CDTF">2021-08-17T11:00:31Z</dcterms:created>
  <dcterms:modified xsi:type="dcterms:W3CDTF">2021-11-30T08:25:36Z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dda19904a6cc4d51ad33172f4a3d02d1</vt:lpwstr>
  </property>
</Properties>
</file>