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00" r:id="rId4"/>
    <p:sldMasterId id="2147483802" r:id="rId5"/>
  </p:sldMasterIdLst>
  <p:notesMasterIdLst>
    <p:notesMasterId r:id="rId28"/>
  </p:notesMasterIdLst>
  <p:sldIdLst>
    <p:sldId id="303" r:id="rId6"/>
    <p:sldId id="274" r:id="rId7"/>
    <p:sldId id="304" r:id="rId8"/>
    <p:sldId id="305" r:id="rId9"/>
    <p:sldId id="306" r:id="rId10"/>
    <p:sldId id="307" r:id="rId11"/>
    <p:sldId id="309" r:id="rId12"/>
    <p:sldId id="308" r:id="rId13"/>
    <p:sldId id="310" r:id="rId14"/>
    <p:sldId id="311" r:id="rId15"/>
    <p:sldId id="312" r:id="rId16"/>
    <p:sldId id="3488" r:id="rId17"/>
    <p:sldId id="3328" r:id="rId18"/>
    <p:sldId id="3572" r:id="rId19"/>
    <p:sldId id="3473" r:id="rId20"/>
    <p:sldId id="3574" r:id="rId21"/>
    <p:sldId id="3576" r:id="rId22"/>
    <p:sldId id="313" r:id="rId23"/>
    <p:sldId id="3548" r:id="rId24"/>
    <p:sldId id="3575" r:id="rId25"/>
    <p:sldId id="314" r:id="rId26"/>
    <p:sldId id="31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395"/>
    <a:srgbClr val="6BDDDD"/>
    <a:srgbClr val="FFFFFF"/>
    <a:srgbClr val="00B856"/>
    <a:srgbClr val="F0AE42"/>
    <a:srgbClr val="FF33CC"/>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68" d="100"/>
          <a:sy n="68" d="100"/>
        </p:scale>
        <p:origin x="5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29/08/2024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4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32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9401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78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8562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859398"/>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418284"/>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80096690"/>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BEFA843D-C852-4E06-A40A-3E91FEA4C02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55416197"/>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29/08/2024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29/08/2024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5696C72-F5EE-4279-BF5A-80F66589679B}"/>
              </a:ext>
            </a:extLst>
          </p:cNvPr>
          <p:cNvSpPr>
            <a:spLocks noChangeArrowheads="1"/>
          </p:cNvSpPr>
          <p:nvPr userDrawn="1"/>
        </p:nvSpPr>
        <p:spPr bwMode="auto">
          <a:xfrm>
            <a:off x="296863" y="2484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146B4FB4-700A-4F62-9FF2-4A265667C32B}"/>
              </a:ext>
            </a:extLst>
          </p:cNvPr>
          <p:cNvSpPr>
            <a:spLocks noChangeArrowheads="1" noChangeShapeType="1" noTextEdit="1"/>
          </p:cNvSpPr>
          <p:nvPr userDrawn="1"/>
        </p:nvSpPr>
        <p:spPr bwMode="auto">
          <a:xfrm>
            <a:off x="1206500" y="2544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D4DC770-B3A9-46E3-801F-5DD8A726BB6C}"/>
              </a:ext>
            </a:extLst>
          </p:cNvPr>
          <p:cNvSpPr>
            <a:spLocks noChangeArrowheads="1" noChangeShapeType="1" noTextEdit="1"/>
          </p:cNvSpPr>
          <p:nvPr userDrawn="1"/>
        </p:nvSpPr>
        <p:spPr bwMode="auto">
          <a:xfrm>
            <a:off x="1220788" y="3646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4DBC00D6-B09A-404D-9EAE-4B4EFE39423C}"/>
              </a:ext>
            </a:extLst>
          </p:cNvPr>
          <p:cNvSpPr>
            <a:spLocks noChangeArrowheads="1" noChangeShapeType="1" noTextEdit="1"/>
          </p:cNvSpPr>
          <p:nvPr userDrawn="1"/>
        </p:nvSpPr>
        <p:spPr bwMode="auto">
          <a:xfrm>
            <a:off x="1206500" y="4821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16F37F99-10EF-48CF-AD45-482111DDF9F5}"/>
              </a:ext>
            </a:extLst>
          </p:cNvPr>
          <p:cNvSpPr>
            <a:spLocks noChangeArrowheads="1" noChangeShapeType="1" noTextEdit="1"/>
          </p:cNvSpPr>
          <p:nvPr userDrawn="1"/>
        </p:nvSpPr>
        <p:spPr bwMode="auto">
          <a:xfrm>
            <a:off x="1206500"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7F54202F-AFA7-4E42-A06D-8D04E8F93EEA}"/>
              </a:ext>
            </a:extLst>
          </p:cNvPr>
          <p:cNvSpPr>
            <a:spLocks noChangeArrowheads="1"/>
          </p:cNvSpPr>
          <p:nvPr userDrawn="1"/>
        </p:nvSpPr>
        <p:spPr bwMode="auto">
          <a:xfrm>
            <a:off x="469900" y="2616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87F28B09-A889-4194-B832-92067F31696B}"/>
              </a:ext>
            </a:extLst>
          </p:cNvPr>
          <p:cNvSpPr>
            <a:spLocks noChangeArrowheads="1"/>
          </p:cNvSpPr>
          <p:nvPr userDrawn="1"/>
        </p:nvSpPr>
        <p:spPr bwMode="auto">
          <a:xfrm>
            <a:off x="296863" y="3576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FBE4E1B-F24A-41A8-99EF-E9FE403A2099}"/>
              </a:ext>
            </a:extLst>
          </p:cNvPr>
          <p:cNvSpPr>
            <a:spLocks noChangeArrowheads="1"/>
          </p:cNvSpPr>
          <p:nvPr userDrawn="1"/>
        </p:nvSpPr>
        <p:spPr bwMode="auto">
          <a:xfrm>
            <a:off x="469900" y="3706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E7B217FC-7464-45B7-AFF1-EB4794F2BD59}"/>
              </a:ext>
            </a:extLst>
          </p:cNvPr>
          <p:cNvSpPr>
            <a:spLocks noChangeArrowheads="1"/>
          </p:cNvSpPr>
          <p:nvPr userDrawn="1"/>
        </p:nvSpPr>
        <p:spPr bwMode="auto">
          <a:xfrm>
            <a:off x="296863" y="4710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17D3AFF6-AB90-4F8F-AFAE-FB56AF016431}"/>
              </a:ext>
            </a:extLst>
          </p:cNvPr>
          <p:cNvSpPr>
            <a:spLocks noChangeArrowheads="1"/>
          </p:cNvSpPr>
          <p:nvPr userDrawn="1"/>
        </p:nvSpPr>
        <p:spPr bwMode="auto">
          <a:xfrm>
            <a:off x="469900" y="4841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0E89D128-AC05-4B6A-A651-1423F79D4562}"/>
              </a:ext>
            </a:extLst>
          </p:cNvPr>
          <p:cNvSpPr>
            <a:spLocks noChangeArrowheads="1"/>
          </p:cNvSpPr>
          <p:nvPr userDrawn="1"/>
        </p:nvSpPr>
        <p:spPr bwMode="auto">
          <a:xfrm>
            <a:off x="296863"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00A9A981-56DB-4AEF-8DC8-A7EEC6463C77}"/>
              </a:ext>
            </a:extLst>
          </p:cNvPr>
          <p:cNvSpPr>
            <a:spLocks noChangeArrowheads="1"/>
          </p:cNvSpPr>
          <p:nvPr userDrawn="1"/>
        </p:nvSpPr>
        <p:spPr bwMode="auto">
          <a:xfrm>
            <a:off x="469900"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87D1BE3-4BE2-4FB6-8311-E527ADFB4582}"/>
              </a:ext>
            </a:extLst>
          </p:cNvPr>
          <p:cNvSpPr>
            <a:spLocks noChangeArrowheads="1"/>
          </p:cNvSpPr>
          <p:nvPr userDrawn="1"/>
        </p:nvSpPr>
        <p:spPr bwMode="auto">
          <a:xfrm>
            <a:off x="1930400" y="2133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3361524F-D725-423F-B352-E81BEA73346C}"/>
              </a:ext>
            </a:extLst>
          </p:cNvPr>
          <p:cNvSpPr>
            <a:spLocks noChangeArrowheads="1"/>
          </p:cNvSpPr>
          <p:nvPr userDrawn="1"/>
        </p:nvSpPr>
        <p:spPr bwMode="auto">
          <a:xfrm>
            <a:off x="1930400" y="3284538"/>
            <a:ext cx="9804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5F24183C-0079-4AE7-A401-11DABCC8AD69}"/>
              </a:ext>
            </a:extLst>
          </p:cNvPr>
          <p:cNvSpPr>
            <a:spLocks noChangeArrowheads="1"/>
          </p:cNvSpPr>
          <p:nvPr userDrawn="1"/>
        </p:nvSpPr>
        <p:spPr bwMode="auto">
          <a:xfrm>
            <a:off x="1930400" y="4419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98FC1172-82A2-4D4A-ADD9-3C70E3DE05C7}"/>
              </a:ext>
            </a:extLst>
          </p:cNvPr>
          <p:cNvSpPr>
            <a:spLocks noChangeArrowheads="1"/>
          </p:cNvSpPr>
          <p:nvPr userDrawn="1"/>
        </p:nvSpPr>
        <p:spPr bwMode="auto">
          <a:xfrm>
            <a:off x="1930400" y="5575300"/>
            <a:ext cx="9804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34C8555-D3B2-4F34-B0AE-EF0DF6B70229}"/>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F076AB80-64D2-4C8C-B0C6-ECCE532A4B45}"/>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034F881D-0337-4709-B871-0A163F1905DD}"/>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2411483026"/>
      </p:ext>
    </p:extLst>
  </p:cSld>
  <p:clrMap bg1="lt1" tx1="dk1" bg2="lt2" tx2="dk2" accent1="accent1" accent2="accent2" accent3="accent3" accent4="accent4" accent5="accent5" accent6="accent6" hlink="hlink" folHlink="folHlink"/>
  <p:sldLayoutIdLst>
    <p:sldLayoutId id="2147483799"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5696C72-F5EE-4279-BF5A-80F66589679B}"/>
              </a:ext>
            </a:extLst>
          </p:cNvPr>
          <p:cNvSpPr>
            <a:spLocks noChangeArrowheads="1"/>
          </p:cNvSpPr>
          <p:nvPr userDrawn="1"/>
        </p:nvSpPr>
        <p:spPr bwMode="auto">
          <a:xfrm>
            <a:off x="296863" y="4770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146B4FB4-700A-4F62-9FF2-4A265667C32B}"/>
              </a:ext>
            </a:extLst>
          </p:cNvPr>
          <p:cNvSpPr>
            <a:spLocks noChangeArrowheads="1" noChangeShapeType="1" noTextEdit="1"/>
          </p:cNvSpPr>
          <p:nvPr userDrawn="1"/>
        </p:nvSpPr>
        <p:spPr bwMode="auto">
          <a:xfrm>
            <a:off x="1206500" y="4830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D4DC770-B3A9-46E3-801F-5DD8A726BB6C}"/>
              </a:ext>
            </a:extLst>
          </p:cNvPr>
          <p:cNvSpPr>
            <a:spLocks noChangeArrowheads="1" noChangeShapeType="1" noTextEdit="1"/>
          </p:cNvSpPr>
          <p:nvPr userDrawn="1"/>
        </p:nvSpPr>
        <p:spPr bwMode="auto">
          <a:xfrm>
            <a:off x="7172325" y="4789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4DBC00D6-B09A-404D-9EAE-4B4EFE39423C}"/>
              </a:ext>
            </a:extLst>
          </p:cNvPr>
          <p:cNvSpPr>
            <a:spLocks noChangeArrowheads="1" noChangeShapeType="1" noTextEdit="1"/>
          </p:cNvSpPr>
          <p:nvPr userDrawn="1"/>
        </p:nvSpPr>
        <p:spPr bwMode="auto">
          <a:xfrm>
            <a:off x="1206500" y="5964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16F37F99-10EF-48CF-AD45-482111DDF9F5}"/>
              </a:ext>
            </a:extLst>
          </p:cNvPr>
          <p:cNvSpPr>
            <a:spLocks noChangeArrowheads="1" noChangeShapeType="1" noTextEdit="1"/>
          </p:cNvSpPr>
          <p:nvPr userDrawn="1"/>
        </p:nvSpPr>
        <p:spPr bwMode="auto">
          <a:xfrm>
            <a:off x="7158037"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7F54202F-AFA7-4E42-A06D-8D04E8F93EEA}"/>
              </a:ext>
            </a:extLst>
          </p:cNvPr>
          <p:cNvSpPr>
            <a:spLocks noChangeArrowheads="1"/>
          </p:cNvSpPr>
          <p:nvPr userDrawn="1"/>
        </p:nvSpPr>
        <p:spPr bwMode="auto">
          <a:xfrm>
            <a:off x="469900" y="4902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87F28B09-A889-4194-B832-92067F31696B}"/>
              </a:ext>
            </a:extLst>
          </p:cNvPr>
          <p:cNvSpPr>
            <a:spLocks noChangeArrowheads="1"/>
          </p:cNvSpPr>
          <p:nvPr userDrawn="1"/>
        </p:nvSpPr>
        <p:spPr bwMode="auto">
          <a:xfrm>
            <a:off x="6248400" y="4719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FBE4E1B-F24A-41A8-99EF-E9FE403A2099}"/>
              </a:ext>
            </a:extLst>
          </p:cNvPr>
          <p:cNvSpPr>
            <a:spLocks noChangeArrowheads="1"/>
          </p:cNvSpPr>
          <p:nvPr userDrawn="1"/>
        </p:nvSpPr>
        <p:spPr bwMode="auto">
          <a:xfrm>
            <a:off x="6421437" y="4849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E7B217FC-7464-45B7-AFF1-EB4794F2BD59}"/>
              </a:ext>
            </a:extLst>
          </p:cNvPr>
          <p:cNvSpPr>
            <a:spLocks noChangeArrowheads="1"/>
          </p:cNvSpPr>
          <p:nvPr userDrawn="1"/>
        </p:nvSpPr>
        <p:spPr bwMode="auto">
          <a:xfrm>
            <a:off x="296863" y="5853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17D3AFF6-AB90-4F8F-AFAE-FB56AF016431}"/>
              </a:ext>
            </a:extLst>
          </p:cNvPr>
          <p:cNvSpPr>
            <a:spLocks noChangeArrowheads="1"/>
          </p:cNvSpPr>
          <p:nvPr userDrawn="1"/>
        </p:nvSpPr>
        <p:spPr bwMode="auto">
          <a:xfrm>
            <a:off x="469900" y="5984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0E89D128-AC05-4B6A-A651-1423F79D4562}"/>
              </a:ext>
            </a:extLst>
          </p:cNvPr>
          <p:cNvSpPr>
            <a:spLocks noChangeArrowheads="1"/>
          </p:cNvSpPr>
          <p:nvPr userDrawn="1"/>
        </p:nvSpPr>
        <p:spPr bwMode="auto">
          <a:xfrm>
            <a:off x="6248400"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00A9A981-56DB-4AEF-8DC8-A7EEC6463C77}"/>
              </a:ext>
            </a:extLst>
          </p:cNvPr>
          <p:cNvSpPr>
            <a:spLocks noChangeArrowheads="1"/>
          </p:cNvSpPr>
          <p:nvPr userDrawn="1"/>
        </p:nvSpPr>
        <p:spPr bwMode="auto">
          <a:xfrm>
            <a:off x="6421437"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87D1BE3-4BE2-4FB6-8311-E527ADFB4582}"/>
              </a:ext>
            </a:extLst>
          </p:cNvPr>
          <p:cNvSpPr>
            <a:spLocks noChangeArrowheads="1"/>
          </p:cNvSpPr>
          <p:nvPr userDrawn="1"/>
        </p:nvSpPr>
        <p:spPr bwMode="auto">
          <a:xfrm>
            <a:off x="1930400" y="4419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3361524F-D725-423F-B352-E81BEA73346C}"/>
              </a:ext>
            </a:extLst>
          </p:cNvPr>
          <p:cNvSpPr>
            <a:spLocks noChangeArrowheads="1"/>
          </p:cNvSpPr>
          <p:nvPr userDrawn="1"/>
        </p:nvSpPr>
        <p:spPr bwMode="auto">
          <a:xfrm>
            <a:off x="7772400" y="4427538"/>
            <a:ext cx="3962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5F24183C-0079-4AE7-A401-11DABCC8AD69}"/>
              </a:ext>
            </a:extLst>
          </p:cNvPr>
          <p:cNvSpPr>
            <a:spLocks noChangeArrowheads="1"/>
          </p:cNvSpPr>
          <p:nvPr userDrawn="1"/>
        </p:nvSpPr>
        <p:spPr bwMode="auto">
          <a:xfrm>
            <a:off x="1930400" y="5562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98FC1172-82A2-4D4A-ADD9-3C70E3DE05C7}"/>
              </a:ext>
            </a:extLst>
          </p:cNvPr>
          <p:cNvSpPr>
            <a:spLocks noChangeArrowheads="1"/>
          </p:cNvSpPr>
          <p:nvPr userDrawn="1"/>
        </p:nvSpPr>
        <p:spPr bwMode="auto">
          <a:xfrm>
            <a:off x="7772400" y="5575300"/>
            <a:ext cx="3962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34C8555-D3B2-4F34-B0AE-EF0DF6B70229}"/>
              </a:ext>
            </a:extLst>
          </p:cNvPr>
          <p:cNvSpPr>
            <a:spLocks noChangeArrowheads="1"/>
          </p:cNvSpPr>
          <p:nvPr userDrawn="1"/>
        </p:nvSpPr>
        <p:spPr bwMode="auto">
          <a:xfrm>
            <a:off x="808038" y="622299"/>
            <a:ext cx="10926762" cy="3586163"/>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F076AB80-64D2-4C8C-B0C6-ECCE532A4B45}"/>
              </a:ext>
            </a:extLst>
          </p:cNvPr>
          <p:cNvSpPr>
            <a:spLocks noChangeArrowheads="1" noChangeShapeType="1" noTextEdit="1"/>
          </p:cNvSpPr>
          <p:nvPr userDrawn="1"/>
        </p:nvSpPr>
        <p:spPr bwMode="auto">
          <a:xfrm>
            <a:off x="311150" y="820737"/>
            <a:ext cx="374650" cy="2989263"/>
          </a:xfrm>
          <a:prstGeom prst="rect">
            <a:avLst/>
          </a:prstGeom>
        </p:spPr>
        <p:txBody>
          <a:bodyPr wrap="none" fromWordArt="1">
            <a:prstTxWarp prst="textPlain">
              <a:avLst>
                <a:gd name="adj" fmla="val 50000"/>
              </a:avLst>
            </a:prstTxWarp>
            <a:scene3d>
              <a:camera prst="isometricLeftDown"/>
              <a:lightRig rig="threePt" dir="t"/>
            </a:scene3d>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â</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u </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h</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ỏ</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i</a:t>
            </a:r>
          </a:p>
        </p:txBody>
      </p:sp>
      <p:sp>
        <p:nvSpPr>
          <p:cNvPr id="87062" name="WordArt 22">
            <a:extLst>
              <a:ext uri="{FF2B5EF4-FFF2-40B4-BE49-F238E27FC236}">
                <a16:creationId xmlns:a16="http://schemas.microsoft.com/office/drawing/2014/main" id="{034F881D-0337-4709-B871-0A163F1905DD}"/>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2529420231"/>
      </p:ext>
    </p:extLst>
  </p:cSld>
  <p:clrMap bg1="lt1" tx1="dk1" bg2="lt2" tx2="dk2" accent1="accent1" accent2="accent2" accent3="accent3" accent4="accent4" accent5="accent5" accent6="accent6" hlink="hlink" folHlink="folHlink"/>
  <p:sldLayoutIdLst>
    <p:sldLayoutId id="2147483801"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32795"/>
      </p:ext>
    </p:extLst>
  </p:cSld>
  <p:clrMap bg1="lt1" tx1="dk1" bg2="lt2" tx2="dk2" accent1="accent1" accent2="accent2" accent3="accent3" accent4="accent4" accent5="accent5" accent6="accent6" hlink="hlink" folHlink="folHlink"/>
  <p:sldLayoutIdLst>
    <p:sldLayoutId id="2147483803" r:id="rId1"/>
    <p:sldLayoutId id="2147483804" r:id="rId2"/>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21.png"/><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21.png"/><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jfif"/></Relationships>
</file>

<file path=ppt/slides/_rels/slide15.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21.png"/><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f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963561" y="2384688"/>
            <a:ext cx="10290594" cy="1754326"/>
          </a:xfrm>
          <a:prstGeom prst="rect">
            <a:avLst/>
          </a:prstGeom>
          <a:noFill/>
        </p:spPr>
        <p:txBody>
          <a:bodyPr wrap="square" rtlCol="0">
            <a:spAutoFit/>
          </a:bodyPr>
          <a:lstStyle/>
          <a:p>
            <a:pPr algn="ctr"/>
            <a:r>
              <a:rPr lang="en-US" sz="4800" b="1">
                <a:solidFill>
                  <a:srgbClr val="FF0000"/>
                </a:solidFill>
                <a:effectLst>
                  <a:glow rad="139700">
                    <a:schemeClr val="accent5">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TIẾT 21. BÀI 10A. </a:t>
            </a:r>
          </a:p>
          <a:p>
            <a:pPr algn="ctr"/>
            <a:r>
              <a:rPr lang="en-US" sz="6000" b="1">
                <a:solidFill>
                  <a:srgbClr val="FF0000"/>
                </a:solidFill>
                <a:effectLst>
                  <a:glow rad="139700">
                    <a:schemeClr val="accent5">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SỬ DỤNG HÀM COUNTIF </a:t>
            </a:r>
            <a:endParaRPr lang="en-US" sz="6000">
              <a:solidFill>
                <a:srgbClr val="FF0000"/>
              </a:solidFill>
              <a:effectLst>
                <a:glow rad="139700">
                  <a:schemeClr val="accent5">
                    <a:satMod val="175000"/>
                    <a:alpha val="40000"/>
                  </a:schemeClr>
                </a:glo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A1EE91-2542-FCFE-3CE9-EDA7A94B31C3}"/>
              </a:ext>
            </a:extLst>
          </p:cNvPr>
          <p:cNvSpPr txBox="1"/>
          <p:nvPr/>
        </p:nvSpPr>
        <p:spPr>
          <a:xfrm>
            <a:off x="342079" y="465019"/>
            <a:ext cx="7978961" cy="584775"/>
          </a:xfrm>
          <a:prstGeom prst="rect">
            <a:avLst/>
          </a:prstGeom>
          <a:gradFill flip="none" rotWithShape="1">
            <a:gsLst>
              <a:gs pos="0">
                <a:schemeClr val="accent3">
                  <a:lumMod val="40000"/>
                  <a:lumOff val="60000"/>
                </a:schemeClr>
              </a:gs>
              <a:gs pos="86000">
                <a:schemeClr val="accent3">
                  <a:lumMod val="95000"/>
                  <a:lumOff val="5000"/>
                </a:schemeClr>
              </a:gs>
              <a:gs pos="0">
                <a:schemeClr val="accent3">
                  <a:lumMod val="60000"/>
                </a:schemeClr>
              </a:gs>
            </a:gsLst>
            <a:path path="circle">
              <a:fillToRect l="50000" t="130000" r="50000" b="-30000"/>
            </a:path>
            <a:tileRect/>
          </a:grad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2. Thực hành: Sử dụng hàm COUNTIF</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6E2CE9C-B304-AD79-C16B-D1D9DE927C40}"/>
              </a:ext>
            </a:extLst>
          </p:cNvPr>
          <p:cNvSpPr txBox="1"/>
          <p:nvPr/>
        </p:nvSpPr>
        <p:spPr>
          <a:xfrm>
            <a:off x="1079862" y="1305238"/>
            <a:ext cx="10032276" cy="872034"/>
          </a:xfrm>
          <a:prstGeom prst="rect">
            <a:avLst/>
          </a:prstGeom>
          <a:noFill/>
        </p:spPr>
        <p:txBody>
          <a:bodyPr wrap="square">
            <a:spAutoFit/>
          </a:bodyPr>
          <a:lstStyle/>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G2</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=COUNTIF($B$3:$B$8,F2)</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số lần thu của khoản</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Lương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(Hình 10a.4). </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E7BEAD0-0321-0272-3323-73C09E27A75C}"/>
              </a:ext>
            </a:extLst>
          </p:cNvPr>
          <p:cNvPicPr>
            <a:picLocks noChangeAspect="1"/>
          </p:cNvPicPr>
          <p:nvPr/>
        </p:nvPicPr>
        <p:blipFill>
          <a:blip r:embed="rId2"/>
          <a:stretch>
            <a:fillRect/>
          </a:stretch>
        </p:blipFill>
        <p:spPr>
          <a:xfrm>
            <a:off x="1241269" y="2731589"/>
            <a:ext cx="9256824" cy="3127699"/>
          </a:xfrm>
          <a:prstGeom prst="rect">
            <a:avLst/>
          </a:prstGeom>
        </p:spPr>
      </p:pic>
    </p:spTree>
    <p:extLst>
      <p:ext uri="{BB962C8B-B14F-4D97-AF65-F5344CB8AC3E}">
        <p14:creationId xmlns:p14="http://schemas.microsoft.com/office/powerpoint/2010/main" val="265533377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A1EE91-2542-FCFE-3CE9-EDA7A94B31C3}"/>
              </a:ext>
            </a:extLst>
          </p:cNvPr>
          <p:cNvSpPr txBox="1"/>
          <p:nvPr/>
        </p:nvSpPr>
        <p:spPr>
          <a:xfrm>
            <a:off x="342079" y="465019"/>
            <a:ext cx="7978961" cy="584775"/>
          </a:xfrm>
          <a:prstGeom prst="rect">
            <a:avLst/>
          </a:prstGeom>
          <a:gradFill flip="none" rotWithShape="1">
            <a:gsLst>
              <a:gs pos="0">
                <a:schemeClr val="accent3">
                  <a:lumMod val="40000"/>
                  <a:lumOff val="60000"/>
                </a:schemeClr>
              </a:gs>
              <a:gs pos="86000">
                <a:schemeClr val="accent3">
                  <a:lumMod val="95000"/>
                  <a:lumOff val="5000"/>
                </a:schemeClr>
              </a:gs>
              <a:gs pos="0">
                <a:schemeClr val="accent3">
                  <a:lumMod val="60000"/>
                </a:schemeClr>
              </a:gs>
            </a:gsLst>
            <a:path path="circle">
              <a:fillToRect l="50000" t="130000" r="50000" b="-30000"/>
            </a:path>
            <a:tileRect/>
          </a:grad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2. Thực hành: Sử dụng hàm COUNTIF</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9EB7071C-2110-C16C-E77E-B7F070824B70}"/>
              </a:ext>
            </a:extLst>
          </p:cNvPr>
          <p:cNvSpPr txBox="1"/>
          <p:nvPr/>
        </p:nvSpPr>
        <p:spPr>
          <a:xfrm>
            <a:off x="1402080" y="1403420"/>
            <a:ext cx="9257211" cy="1287532"/>
          </a:xfrm>
          <a:prstGeom prst="rect">
            <a:avLst/>
          </a:prstGeom>
          <a:noFill/>
        </p:spPr>
        <p:txBody>
          <a:bodyPr wrap="square">
            <a:spAutoFit/>
          </a:bodyPr>
          <a:lstStyle/>
          <a:p>
            <a:pPr>
              <a:lnSpc>
                <a:spcPct val="150000"/>
              </a:lnSpc>
            </a:pP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Sao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chép</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ô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G2 </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sang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ô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từ</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G3</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đến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G6</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lần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khoản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còn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lại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10a.5).</a:t>
            </a:r>
          </a:p>
          <a:p>
            <a:pPr>
              <a:lnSpc>
                <a:spcPct val="150000"/>
              </a:lnSpc>
            </a:pP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Sau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đó</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Lưu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tệp</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B233F9F-B219-29C7-7585-BE9BD3956EBB}"/>
              </a:ext>
            </a:extLst>
          </p:cNvPr>
          <p:cNvPicPr>
            <a:picLocks noChangeAspect="1"/>
          </p:cNvPicPr>
          <p:nvPr/>
        </p:nvPicPr>
        <p:blipFill>
          <a:blip r:embed="rId2"/>
          <a:stretch>
            <a:fillRect/>
          </a:stretch>
        </p:blipFill>
        <p:spPr>
          <a:xfrm>
            <a:off x="1402080" y="3089677"/>
            <a:ext cx="8668192" cy="2813281"/>
          </a:xfrm>
          <a:prstGeom prst="rect">
            <a:avLst/>
          </a:prstGeom>
        </p:spPr>
      </p:pic>
    </p:spTree>
    <p:extLst>
      <p:ext uri="{BB962C8B-B14F-4D97-AF65-F5344CB8AC3E}">
        <p14:creationId xmlns:p14="http://schemas.microsoft.com/office/powerpoint/2010/main" val="4122368492"/>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78917"/>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=COUNTIF(A2:A8,"&lt;90").</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=COUNTIF(A2:A8,"&gt;90").</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=COUNTIF(A2:A8,&gt;90).</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=COUNTIF(A2:A8,&lt;90).</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21651"/>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Công thức tính để đếm số ô trong vùng A2:A8 chứa giá trị số nhỏ hơn 90 là</a:t>
            </a:r>
          </a:p>
        </p:txBody>
      </p:sp>
    </p:spTree>
    <p:extLst>
      <p:ext uri="{BB962C8B-B14F-4D97-AF65-F5344CB8AC3E}">
        <p14:creationId xmlns:p14="http://schemas.microsoft.com/office/powerpoint/2010/main" val="381181028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29815"/>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=COUNT(C1:C6,"The").</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=COUNTIF(C1:C6,The).</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=COUNTIF(C1:C6,"The").</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=COUNT(C1:C6,The).</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6550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Công thức tính để đếm số ô trong vùng C1:C6 chứa từ “The” là</a:t>
            </a:r>
          </a:p>
        </p:txBody>
      </p:sp>
    </p:spTree>
    <p:extLst>
      <p:ext uri="{BB962C8B-B14F-4D97-AF65-F5344CB8AC3E}">
        <p14:creationId xmlns:p14="http://schemas.microsoft.com/office/powerpoint/2010/main" val="267298185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734440" y="4656559"/>
            <a:ext cx="4222404"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SUMIF.</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734440" y="5799821"/>
            <a:ext cx="3933795"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INDEX.</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1905000" y="4622769"/>
            <a:ext cx="4114800"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it-IT"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1905000" y="5807917"/>
            <a:ext cx="4222404"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566971"/>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959334" cy="650817"/>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5"/>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914399" y="1851659"/>
            <a:ext cx="10478011"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Hàm nào trong Excel dùng để đếm số ô tính trong vùng dữ liệu </a:t>
            </a:r>
            <a:r>
              <a:rPr kumimoji="0" lang="vi-VN"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thoả</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mãn điều kiện?</a:t>
            </a:r>
          </a:p>
        </p:txBody>
      </p:sp>
    </p:spTree>
    <p:extLst>
      <p:ext uri="{BB962C8B-B14F-4D97-AF65-F5344CB8AC3E}">
        <p14:creationId xmlns:p14="http://schemas.microsoft.com/office/powerpoint/2010/main" val="118705805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71964"/>
            <a:ext cx="9817032"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=COUNTIF(F2:F9,"N").</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487866"/>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=COUNTIF(F2:F9,"N_").</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588718"/>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=COUNTIF(F2:F9,"N*").</a:t>
            </a:r>
            <a:endParaRPr kumimoji="0" lang="pt-BR"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773866"/>
            <a:ext cx="804359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=COUNTIF(F2:F9,N*).</a:t>
            </a:r>
            <a:endParaRPr kumimoji="0" lang="pt-BR"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342289"/>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694227"/>
            <a:ext cx="9594033"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Công thức tính để đếm số ô trong vùng F2:F9 chứa xâu kí tự bắt đầu bằng chữ cái N là</a:t>
            </a:r>
          </a:p>
        </p:txBody>
      </p:sp>
    </p:spTree>
    <p:extLst>
      <p:ext uri="{BB962C8B-B14F-4D97-AF65-F5344CB8AC3E}">
        <p14:creationId xmlns:p14="http://schemas.microsoft.com/office/powerpoint/2010/main" val="124447196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406016"/>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ô tính cần kiểm tra để đếm.</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29435" y="3521917"/>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Điều kiện kiểm tra các ô tính trong phạm vi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range</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1929435" y="4622770"/>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Phạm vi chứa các giá trị không hợp lệ.</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1929435" y="5807918"/>
            <a:ext cx="9817031"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Điều kiện xác thực dữ liệu để tạo bảng tính.</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81846"/>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Trong công thức chung của COUNTIF, tham số </a:t>
            </a:r>
            <a:r>
              <a:rPr kumimoji="0" lang="vi-VN" sz="32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criteria</a:t>
            </a: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có ý nghĩa gì?</a:t>
            </a:r>
          </a:p>
        </p:txBody>
      </p:sp>
    </p:spTree>
    <p:extLst>
      <p:ext uri="{BB962C8B-B14F-4D97-AF65-F5344CB8AC3E}">
        <p14:creationId xmlns:p14="http://schemas.microsoft.com/office/powerpoint/2010/main" val="164008066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406015"/>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=COUNTIF(E4:E11,"#"&amp;C5).</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=COUNTIF(E4:E11,"!="&amp;C5).</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=COUNTIF(E4:E11,“</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"&amp;C5).</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=COUNTIF(E4:E11,“</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&lt;&gt;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"&amp;C5).</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9338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5"/>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Công thức tính để đếm số ô trong vùng E4:E11 chứa giá trị số khác giá trị trong ô C5 là</a:t>
            </a:r>
          </a:p>
        </p:txBody>
      </p:sp>
      <p:pic>
        <p:nvPicPr>
          <p:cNvPr id="10" name="Hình ảnh 9">
            <a:extLst>
              <a:ext uri="{FF2B5EF4-FFF2-40B4-BE49-F238E27FC236}">
                <a16:creationId xmlns:a16="http://schemas.microsoft.com/office/drawing/2014/main" id="{F0E7D6DA-93C4-6B9C-7E9E-0F07837CF90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7951" y="-51880"/>
            <a:ext cx="737680" cy="737680"/>
          </a:xfrm>
          <a:prstGeom prst="rect">
            <a:avLst/>
          </a:prstGeom>
        </p:spPr>
      </p:pic>
    </p:spTree>
    <p:extLst>
      <p:ext uri="{BB962C8B-B14F-4D97-AF65-F5344CB8AC3E}">
        <p14:creationId xmlns:p14="http://schemas.microsoft.com/office/powerpoint/2010/main" val="76264499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A1EE91-2542-FCFE-3CE9-EDA7A94B31C3}"/>
              </a:ext>
            </a:extLst>
          </p:cNvPr>
          <p:cNvSpPr txBox="1"/>
          <p:nvPr/>
        </p:nvSpPr>
        <p:spPr>
          <a:xfrm>
            <a:off x="342079" y="465019"/>
            <a:ext cx="2553521" cy="584775"/>
          </a:xfrm>
          <a:prstGeom prst="rect">
            <a:avLst/>
          </a:prstGeom>
          <a:gradFill flip="none" rotWithShape="1">
            <a:gsLst>
              <a:gs pos="0">
                <a:schemeClr val="accent3">
                  <a:lumMod val="40000"/>
                  <a:lumOff val="60000"/>
                </a:schemeClr>
              </a:gs>
              <a:gs pos="86000">
                <a:schemeClr val="accent3">
                  <a:lumMod val="95000"/>
                  <a:lumOff val="5000"/>
                </a:schemeClr>
              </a:gs>
              <a:gs pos="0">
                <a:schemeClr val="accent3">
                  <a:lumMod val="60000"/>
                </a:schemeClr>
              </a:gs>
            </a:gsLst>
            <a:path path="circle">
              <a:fillToRect l="50000" t="130000" r="50000" b="-30000"/>
            </a:path>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LUYỆN TẬP</a:t>
            </a:r>
            <a:endParaRPr kumimoji="0" lang="vi-VN" sz="3200" b="1" i="0" u="none" strike="noStrike" kern="1200" cap="none" spc="0" normalizeH="0" baseline="0" noProof="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17B0E188-2DAC-6F63-4659-74A362BAC1EF}"/>
              </a:ext>
            </a:extLst>
          </p:cNvPr>
          <p:cNvSpPr/>
          <p:nvPr/>
        </p:nvSpPr>
        <p:spPr>
          <a:xfrm>
            <a:off x="853440" y="1433716"/>
            <a:ext cx="10262349" cy="1697068"/>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1. Em hãy bổ sung thêm một số dòng dữ liệu thu, chi vào cả hai trang tính Thu nhập và Chi tiêu. Hãy điều chỉnh công thức COUNTIF ở cột G để kết quả tổng hợp số lần thu, chi của mỗi khoản được chính xác.</a:t>
            </a:r>
          </a:p>
        </p:txBody>
      </p:sp>
    </p:spTree>
    <p:extLst>
      <p:ext uri="{BB962C8B-B14F-4D97-AF65-F5344CB8AC3E}">
        <p14:creationId xmlns:p14="http://schemas.microsoft.com/office/powerpoint/2010/main" val="20268559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nvGraphicFramePr>
        <p:xfrm>
          <a:off x="533400" y="228600"/>
          <a:ext cx="11125200" cy="3230880"/>
        </p:xfrm>
        <a:graphic>
          <a:graphicData uri="http://schemas.openxmlformats.org/drawingml/2006/table">
            <a:tbl>
              <a:tblPr firstRow="1" bandRow="1">
                <a:tableStyleId>{F5AB1C69-6EDB-4FF4-983F-18BD219EF322}</a:tableStyleId>
              </a:tblPr>
              <a:tblGrid>
                <a:gridCol w="5410200">
                  <a:extLst>
                    <a:ext uri="{9D8B030D-6E8A-4147-A177-3AD203B41FA5}">
                      <a16:colId xmlns:a16="http://schemas.microsoft.com/office/drawing/2014/main" val="2211991875"/>
                    </a:ext>
                  </a:extLst>
                </a:gridCol>
                <a:gridCol w="5715000">
                  <a:extLst>
                    <a:ext uri="{9D8B030D-6E8A-4147-A177-3AD203B41FA5}">
                      <a16:colId xmlns:a16="http://schemas.microsoft.com/office/drawing/2014/main" val="1030186620"/>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LUYỆN TẬP THỰC HÀNH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587265"/>
                  </a:ext>
                </a:extLst>
              </a:tr>
              <a:tr h="370840">
                <a:tc>
                  <a:txBody>
                    <a:bodyPr/>
                    <a:lstStyle/>
                    <a:p>
                      <a:pPr algn="just"/>
                      <a:r>
                        <a:rPr lang="vi-VN" sz="2800" dirty="0">
                          <a:latin typeface="Times New Roman" panose="02020603050405020304" pitchFamily="18" charset="0"/>
                          <a:cs typeface="Times New Roman" panose="02020603050405020304" pitchFamily="18" charset="0"/>
                        </a:rPr>
                        <a:t>Em hãy bổ sung thêm một số dòng dữ liệu thu, chi vào cả hai trang tính Thu nhập và Chi tiêu. Hãy điều chỉnh công thức COUNTIF ở cột G để kết quả tổng hợp số lần thu, chi của mỗi khoản được chính xác</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Hướng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p>
                      <a:pPr algn="just"/>
                      <a:r>
                        <a:rPr lang="vi-VN" sz="2800" kern="1200" dirty="0">
                          <a:solidFill>
                            <a:schemeClr val="dk1"/>
                          </a:solidFill>
                          <a:effectLst/>
                          <a:latin typeface="Times New Roman" panose="02020603050405020304" pitchFamily="18" charset="0"/>
                          <a:ea typeface="+mn-ea"/>
                          <a:cs typeface="Times New Roman" panose="02020603050405020304" pitchFamily="18" charset="0"/>
                        </a:rPr>
                        <a:t>-Số lần chi: G2=COUNTIF(B3:B10,F2) sau đó kéo sao chép đến ô G10</a:t>
                      </a:r>
                    </a:p>
                    <a:p>
                      <a:pPr algn="just"/>
                      <a:r>
                        <a:rPr lang="vi-VN" sz="2800" kern="1200" dirty="0">
                          <a:solidFill>
                            <a:schemeClr val="dk1"/>
                          </a:solidFill>
                          <a:effectLst/>
                          <a:latin typeface="Times New Roman" panose="02020603050405020304" pitchFamily="18" charset="0"/>
                          <a:ea typeface="+mn-ea"/>
                          <a:cs typeface="Times New Roman" panose="02020603050405020304" pitchFamily="18" charset="0"/>
                        </a:rPr>
                        <a:t>-Số lần thu: G2=COUTIF(B3:B8,F3) sau đó kép sao chép đến ô G6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6858130"/>
                  </a:ext>
                </a:extLst>
              </a:tr>
            </a:tbl>
          </a:graphicData>
        </a:graphic>
      </p:graphicFrame>
      <p:pic>
        <p:nvPicPr>
          <p:cNvPr id="3" name="Picture 2">
            <a:extLst>
              <a:ext uri="{FF2B5EF4-FFF2-40B4-BE49-F238E27FC236}">
                <a16:creationId xmlns:a16="http://schemas.microsoft.com/office/drawing/2014/main" id="{A81E75AD-8B7A-F916-6FBB-AFA2966988C6}"/>
              </a:ext>
            </a:extLst>
          </p:cNvPr>
          <p:cNvPicPr>
            <a:picLocks noChangeAspect="1"/>
          </p:cNvPicPr>
          <p:nvPr/>
        </p:nvPicPr>
        <p:blipFill rotWithShape="1">
          <a:blip r:embed="rId3"/>
          <a:srcRect r="70376"/>
          <a:stretch/>
        </p:blipFill>
        <p:spPr>
          <a:xfrm>
            <a:off x="2971800" y="262466"/>
            <a:ext cx="542288" cy="499534"/>
          </a:xfrm>
          <a:prstGeom prst="rect">
            <a:avLst/>
          </a:prstGeom>
        </p:spPr>
      </p:pic>
      <p:pic>
        <p:nvPicPr>
          <p:cNvPr id="4" name="Picture 6">
            <a:extLst>
              <a:ext uri="{FF2B5EF4-FFF2-40B4-BE49-F238E27FC236}">
                <a16:creationId xmlns:a16="http://schemas.microsoft.com/office/drawing/2014/main" id="{039A8694-411D-3CD8-2B3D-E7B4BAAB9437}"/>
              </a:ext>
            </a:extLst>
          </p:cNvPr>
          <p:cNvPicPr>
            <a:picLocks noChangeAspect="1"/>
          </p:cNvPicPr>
          <p:nvPr/>
        </p:nvPicPr>
        <p:blipFill>
          <a:blip r:embed="rId4"/>
          <a:stretch>
            <a:fillRect/>
          </a:stretch>
        </p:blipFill>
        <p:spPr>
          <a:xfrm>
            <a:off x="152400" y="3493346"/>
            <a:ext cx="5867400" cy="3230880"/>
          </a:xfrm>
          <a:prstGeom prst="rect">
            <a:avLst/>
          </a:prstGeom>
        </p:spPr>
      </p:pic>
      <p:pic>
        <p:nvPicPr>
          <p:cNvPr id="5" name="Picture 4">
            <a:extLst>
              <a:ext uri="{FF2B5EF4-FFF2-40B4-BE49-F238E27FC236}">
                <a16:creationId xmlns:a16="http://schemas.microsoft.com/office/drawing/2014/main" id="{C3ADC7E6-DE5D-099A-C934-3EC4F78663F9}"/>
              </a:ext>
            </a:extLst>
          </p:cNvPr>
          <p:cNvPicPr>
            <a:picLocks noChangeAspect="1"/>
          </p:cNvPicPr>
          <p:nvPr/>
        </p:nvPicPr>
        <p:blipFill>
          <a:blip r:embed="rId5"/>
          <a:stretch>
            <a:fillRect/>
          </a:stretch>
        </p:blipFill>
        <p:spPr>
          <a:xfrm>
            <a:off x="6172203" y="3493346"/>
            <a:ext cx="5867398" cy="3230880"/>
          </a:xfrm>
          <a:prstGeom prst="rect">
            <a:avLst/>
          </a:prstGeom>
        </p:spPr>
      </p:pic>
    </p:spTree>
    <p:extLst>
      <p:ext uri="{BB962C8B-B14F-4D97-AF65-F5344CB8AC3E}">
        <p14:creationId xmlns:p14="http://schemas.microsoft.com/office/powerpoint/2010/main" val="2069731593"/>
      </p:ext>
    </p:extLst>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9E2B04-D41A-4FE4-39E2-DEC5EE7038E5}"/>
              </a:ext>
            </a:extLst>
          </p:cNvPr>
          <p:cNvGrpSpPr/>
          <p:nvPr/>
        </p:nvGrpSpPr>
        <p:grpSpPr>
          <a:xfrm>
            <a:off x="4326136" y="8080"/>
            <a:ext cx="3539728" cy="1991097"/>
            <a:chOff x="703386" y="4313756"/>
            <a:chExt cx="3539728" cy="1991097"/>
          </a:xfrm>
        </p:grpSpPr>
        <p:pic>
          <p:nvPicPr>
            <p:cNvPr id="8" name="Picture 2">
              <a:extLst>
                <a:ext uri="{FF2B5EF4-FFF2-40B4-BE49-F238E27FC236}">
                  <a16:creationId xmlns:a16="http://schemas.microsoft.com/office/drawing/2014/main" id="{40FAF719-4DEA-E668-E607-7FAF1F2D09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75" b="21875"/>
            <a:stretch/>
          </p:blipFill>
          <p:spPr bwMode="auto">
            <a:xfrm>
              <a:off x="703386" y="4313756"/>
              <a:ext cx="3539728" cy="19910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A1EE91-2542-FCFE-3CE9-EDA7A94B31C3}"/>
                </a:ext>
              </a:extLst>
            </p:cNvPr>
            <p:cNvSpPr txBox="1"/>
            <p:nvPr/>
          </p:nvSpPr>
          <p:spPr>
            <a:xfrm>
              <a:off x="1169409" y="4770695"/>
              <a:ext cx="2607681" cy="1077218"/>
            </a:xfrm>
            <a:prstGeom prst="rect">
              <a:avLst/>
            </a:prstGeom>
            <a:no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KHỞI ĐỘNG</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iới thiệu">
            <a:extLst>
              <a:ext uri="{FF2B5EF4-FFF2-40B4-BE49-F238E27FC236}">
                <a16:creationId xmlns:a16="http://schemas.microsoft.com/office/drawing/2014/main" id="{C1CC9FE8-A668-E309-428C-CABD03DAC23A}"/>
              </a:ext>
            </a:extLst>
          </p:cNvPr>
          <p:cNvGrpSpPr/>
          <p:nvPr/>
        </p:nvGrpSpPr>
        <p:grpSpPr>
          <a:xfrm>
            <a:off x="722549" y="1542237"/>
            <a:ext cx="10684551" cy="3821521"/>
            <a:chOff x="722549" y="2215663"/>
            <a:chExt cx="10684551" cy="3821521"/>
          </a:xfrm>
        </p:grpSpPr>
        <p:grpSp>
          <p:nvGrpSpPr>
            <p:cNvPr id="13" name="Group 12">
              <a:extLst>
                <a:ext uri="{FF2B5EF4-FFF2-40B4-BE49-F238E27FC236}">
                  <a16:creationId xmlns:a16="http://schemas.microsoft.com/office/drawing/2014/main" id="{04753FB3-A8D7-98A0-5B26-6956FD3E99E7}"/>
                </a:ext>
              </a:extLst>
            </p:cNvPr>
            <p:cNvGrpSpPr/>
            <p:nvPr/>
          </p:nvGrpSpPr>
          <p:grpSpPr>
            <a:xfrm>
              <a:off x="722549" y="2215663"/>
              <a:ext cx="10612120" cy="3821521"/>
              <a:chOff x="751424" y="4271768"/>
              <a:chExt cx="10612120" cy="4150106"/>
            </a:xfrm>
          </p:grpSpPr>
          <p:grpSp>
            <p:nvGrpSpPr>
              <p:cNvPr id="22" name="Group 21">
                <a:extLst>
                  <a:ext uri="{FF2B5EF4-FFF2-40B4-BE49-F238E27FC236}">
                    <a16:creationId xmlns:a16="http://schemas.microsoft.com/office/drawing/2014/main" id="{CBE3B74C-3C83-9DA4-B743-CA981FD6AD8E}"/>
                  </a:ext>
                </a:extLst>
              </p:cNvPr>
              <p:cNvGrpSpPr/>
              <p:nvPr/>
            </p:nvGrpSpPr>
            <p:grpSpPr>
              <a:xfrm>
                <a:off x="751424" y="4271768"/>
                <a:ext cx="10612120" cy="4150106"/>
                <a:chOff x="748591" y="4323722"/>
                <a:chExt cx="10461479" cy="4150106"/>
              </a:xfrm>
            </p:grpSpPr>
            <p:sp>
              <p:nvSpPr>
                <p:cNvPr id="31" name="Rectangle: Rounded Corners 30">
                  <a:extLst>
                    <a:ext uri="{FF2B5EF4-FFF2-40B4-BE49-F238E27FC236}">
                      <a16:creationId xmlns:a16="http://schemas.microsoft.com/office/drawing/2014/main" id="{C26C18DC-BF84-BF77-9815-330188A3CEB8}"/>
                    </a:ext>
                  </a:extLst>
                </p:cNvPr>
                <p:cNvSpPr/>
                <p:nvPr/>
              </p:nvSpPr>
              <p:spPr>
                <a:xfrm>
                  <a:off x="1181534" y="4719157"/>
                  <a:ext cx="10028536" cy="3754671"/>
                </a:xfrm>
                <a:prstGeom prst="roundRect">
                  <a:avLst>
                    <a:gd name="adj" fmla="val 11065"/>
                  </a:avLst>
                </a:prstGeom>
                <a:solidFill>
                  <a:srgbClr val="6B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150E5BD8-24D1-BA3C-9E8C-BE8D3A2A29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3" name="Rectangle 22">
                <a:extLst>
                  <a:ext uri="{FF2B5EF4-FFF2-40B4-BE49-F238E27FC236}">
                    <a16:creationId xmlns:a16="http://schemas.microsoft.com/office/drawing/2014/main" id="{39E9E914-8DD4-BAF9-406E-7C749D9A06B6}"/>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B0EBC6B1-1046-F30F-D198-11F7E4B57FDF}"/>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Times New Roman" panose="02020603050405020304" pitchFamily="18" charset="0"/>
                  <a:cs typeface="Times New Roman" panose="02020603050405020304" pitchFamily="18" charset="0"/>
                </a:endParaRPr>
              </a:p>
            </p:txBody>
          </p:sp>
        </p:grpSp>
        <p:sp>
          <p:nvSpPr>
            <p:cNvPr id="20" name="TextBox 19">
              <a:extLst>
                <a:ext uri="{FF2B5EF4-FFF2-40B4-BE49-F238E27FC236}">
                  <a16:creationId xmlns:a16="http://schemas.microsoft.com/office/drawing/2014/main" id="{A368ACD0-4092-F078-5C50-FD84F81D4721}"/>
                </a:ext>
              </a:extLst>
            </p:cNvPr>
            <p:cNvSpPr txBox="1"/>
            <p:nvPr/>
          </p:nvSpPr>
          <p:spPr>
            <a:xfrm>
              <a:off x="1615756" y="2579789"/>
              <a:ext cx="9791344" cy="2951064"/>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Để việc chi tiêu của gia đình được kiểm soát thường xuyên hoặc định kì theo khoảng thời gian nào đó tuỳ vào mỗi gia đình, dữ liệu thu và chi cần được tổng hợp để trả lời những câu hỏi sau:</a:t>
              </a:r>
              <a:br>
                <a:rPr lang="en-US"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br>
              <a:r>
                <a:rPr lang="vi-VN" sz="1800" dirty="0">
                  <a:solidFill>
                    <a:srgbClr val="231F20"/>
                  </a:solidFill>
                  <a:effectLst/>
                  <a:latin typeface="Times New Roman" panose="02020603050405020304" pitchFamily="18" charset="0"/>
                  <a:cs typeface="Times New Roman" panose="02020603050405020304" pitchFamily="18" charset="0"/>
                </a:rPr>
                <a:t>● Mỗi khoản chi đã được chi bao nhiêu lần? </a:t>
              </a:r>
              <a:endParaRPr lang="vi-VN" dirty="0">
                <a:latin typeface="Times New Roman" panose="02020603050405020304" pitchFamily="18"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 Mỗi khoản thu đã được thu bao nhiêu lần? </a:t>
              </a:r>
              <a:endParaRPr lang="vi-VN" dirty="0">
                <a:latin typeface="Times New Roman" panose="02020603050405020304" pitchFamily="18"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 Tổng số tiền đã chi tiêu của từng khoản chi là bao nhiêu? </a:t>
              </a:r>
              <a:endParaRPr lang="vi-VN" dirty="0">
                <a:latin typeface="Times New Roman" panose="02020603050405020304" pitchFamily="18"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 Tổng số tiền thu nhập của từng khoản thu là bao nhiêu? </a:t>
              </a:r>
              <a:endParaRPr lang="vi-VN" dirty="0">
                <a:latin typeface="Times New Roman" panose="02020603050405020304" pitchFamily="18"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cs typeface="Times New Roman" panose="02020603050405020304" pitchFamily="18" charset="0"/>
                </a:rPr>
                <a:t>● Thu nhập và chi tiêu của gia đình đã cân đối chưa?</a:t>
              </a:r>
              <a:endParaRPr lang="en-US" dirty="0">
                <a:latin typeface="Times New Roman" panose="02020603050405020304" pitchFamily="18" charset="0"/>
                <a:cs typeface="Times New Roman" panose="02020603050405020304" pitchFamily="18" charset="0"/>
              </a:endParaRPr>
            </a:p>
          </p:txBody>
        </p:sp>
      </p:grpSp>
      <p:grpSp>
        <p:nvGrpSpPr>
          <p:cNvPr id="33" name="Giới thiệu">
            <a:extLst>
              <a:ext uri="{FF2B5EF4-FFF2-40B4-BE49-F238E27FC236}">
                <a16:creationId xmlns:a16="http://schemas.microsoft.com/office/drawing/2014/main" id="{6AD70B45-7862-6F54-FD2E-74A49240DE5C}"/>
              </a:ext>
            </a:extLst>
          </p:cNvPr>
          <p:cNvGrpSpPr/>
          <p:nvPr/>
        </p:nvGrpSpPr>
        <p:grpSpPr>
          <a:xfrm>
            <a:off x="722549" y="5175785"/>
            <a:ext cx="10684551" cy="1481778"/>
            <a:chOff x="722549" y="2215664"/>
            <a:chExt cx="10684551" cy="1481778"/>
          </a:xfrm>
        </p:grpSpPr>
        <p:grpSp>
          <p:nvGrpSpPr>
            <p:cNvPr id="34" name="Group 33">
              <a:extLst>
                <a:ext uri="{FF2B5EF4-FFF2-40B4-BE49-F238E27FC236}">
                  <a16:creationId xmlns:a16="http://schemas.microsoft.com/office/drawing/2014/main" id="{77562148-DE21-4496-8C5E-E8DDE3233E9D}"/>
                </a:ext>
              </a:extLst>
            </p:cNvPr>
            <p:cNvGrpSpPr/>
            <p:nvPr/>
          </p:nvGrpSpPr>
          <p:grpSpPr>
            <a:xfrm>
              <a:off x="722549" y="2215664"/>
              <a:ext cx="10612120" cy="1481778"/>
              <a:chOff x="751424" y="4271768"/>
              <a:chExt cx="10612120" cy="1609185"/>
            </a:xfrm>
          </p:grpSpPr>
          <p:grpSp>
            <p:nvGrpSpPr>
              <p:cNvPr id="36" name="Group 35">
                <a:extLst>
                  <a:ext uri="{FF2B5EF4-FFF2-40B4-BE49-F238E27FC236}">
                    <a16:creationId xmlns:a16="http://schemas.microsoft.com/office/drawing/2014/main" id="{539DC1E0-F75E-745B-4071-53C9DEDBAD65}"/>
                  </a:ext>
                </a:extLst>
              </p:cNvPr>
              <p:cNvGrpSpPr/>
              <p:nvPr/>
            </p:nvGrpSpPr>
            <p:grpSpPr>
              <a:xfrm>
                <a:off x="751424" y="4271768"/>
                <a:ext cx="10612120" cy="1609185"/>
                <a:chOff x="748591" y="4323722"/>
                <a:chExt cx="10461479" cy="1609185"/>
              </a:xfrm>
            </p:grpSpPr>
            <p:sp>
              <p:nvSpPr>
                <p:cNvPr id="39" name="Rectangle: Rounded Corners 38">
                  <a:extLst>
                    <a:ext uri="{FF2B5EF4-FFF2-40B4-BE49-F238E27FC236}">
                      <a16:creationId xmlns:a16="http://schemas.microsoft.com/office/drawing/2014/main" id="{477A54F7-DF47-CF8B-E704-04DC74F9621A}"/>
                    </a:ext>
                  </a:extLst>
                </p:cNvPr>
                <p:cNvSpPr/>
                <p:nvPr/>
              </p:nvSpPr>
              <p:spPr>
                <a:xfrm>
                  <a:off x="1181534" y="4719157"/>
                  <a:ext cx="10028536" cy="1213750"/>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7E433F02-BAEA-54F4-509D-DF500A6639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7" name="Rectangle 36">
                <a:extLst>
                  <a:ext uri="{FF2B5EF4-FFF2-40B4-BE49-F238E27FC236}">
                    <a16:creationId xmlns:a16="http://schemas.microsoft.com/office/drawing/2014/main" id="{B2A790B4-10BC-C21C-1A98-42D9F356F663}"/>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C124D7A0-2B94-7C3F-79E5-2A774837A26E}"/>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Times New Roman" panose="02020603050405020304" pitchFamily="18" charset="0"/>
                  <a:cs typeface="Times New Roman" panose="02020603050405020304" pitchFamily="18" charset="0"/>
                </a:endParaRPr>
              </a:p>
            </p:txBody>
          </p:sp>
        </p:grpSp>
        <p:sp>
          <p:nvSpPr>
            <p:cNvPr id="35" name="TextBox 34">
              <a:extLst>
                <a:ext uri="{FF2B5EF4-FFF2-40B4-BE49-F238E27FC236}">
                  <a16:creationId xmlns:a16="http://schemas.microsoft.com/office/drawing/2014/main" id="{72560F97-B456-4DEB-177D-1FD82D858E2E}"/>
                </a:ext>
              </a:extLst>
            </p:cNvPr>
            <p:cNvSpPr txBox="1"/>
            <p:nvPr/>
          </p:nvSpPr>
          <p:spPr>
            <a:xfrm>
              <a:off x="1615756" y="2579789"/>
              <a:ext cx="9791344" cy="866904"/>
            </a:xfrm>
            <a:prstGeom prst="rect">
              <a:avLst/>
            </a:prstGeom>
            <a:noFill/>
          </p:spPr>
          <p:txBody>
            <a:bodyPr wrap="square">
              <a:spAutoFit/>
            </a:bodyPr>
            <a:lstStyle/>
            <a:p>
              <a:pPr>
                <a:lnSpc>
                  <a:spcPct val="150000"/>
                </a:lnSpc>
              </a:pPr>
              <a:r>
                <a:rPr lang="vi-VN">
                  <a:solidFill>
                    <a:srgbClr val="231F20"/>
                  </a:solidFill>
                  <a:latin typeface="Times New Roman" panose="02020603050405020304" pitchFamily="18" charset="0"/>
                  <a:ea typeface="Tahoma" panose="020B0604030504040204" pitchFamily="34" charset="0"/>
                  <a:cs typeface="Times New Roman" panose="02020603050405020304" pitchFamily="18" charset="0"/>
                </a:rPr>
                <a:t>Những bài học tiếp theo của chủ đề này sẽ hướng dẫn em trả lời các câu hỏi trên, giúp cho việc chi tiêu của gia đình được kiểm soát hiệu quả</a:t>
              </a:r>
            </a:p>
          </p:txBody>
        </p:sp>
      </p:grpSp>
    </p:spTree>
    <p:extLst>
      <p:ext uri="{BB962C8B-B14F-4D97-AF65-F5344CB8AC3E}">
        <p14:creationId xmlns:p14="http://schemas.microsoft.com/office/powerpoint/2010/main" val="3067331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nvGraphicFramePr>
        <p:xfrm>
          <a:off x="533400" y="76200"/>
          <a:ext cx="11125200" cy="3230880"/>
        </p:xfrm>
        <a:graphic>
          <a:graphicData uri="http://schemas.openxmlformats.org/drawingml/2006/table">
            <a:tbl>
              <a:tblPr firstRow="1" bandRow="1">
                <a:tableStyleId>{F5AB1C69-6EDB-4FF4-983F-18BD219EF322}</a:tableStyleId>
              </a:tblPr>
              <a:tblGrid>
                <a:gridCol w="5410200">
                  <a:extLst>
                    <a:ext uri="{9D8B030D-6E8A-4147-A177-3AD203B41FA5}">
                      <a16:colId xmlns:a16="http://schemas.microsoft.com/office/drawing/2014/main" val="2211991875"/>
                    </a:ext>
                  </a:extLst>
                </a:gridCol>
                <a:gridCol w="5715000">
                  <a:extLst>
                    <a:ext uri="{9D8B030D-6E8A-4147-A177-3AD203B41FA5}">
                      <a16:colId xmlns:a16="http://schemas.microsoft.com/office/drawing/2014/main" val="1030186620"/>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LUYỆN TẬP THỰC HÀNH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587265"/>
                  </a:ext>
                </a:extLst>
              </a:tr>
              <a:tr h="370840">
                <a:tc>
                  <a:txBody>
                    <a:bodyPr/>
                    <a:lstStyle/>
                    <a:p>
                      <a:pPr algn="just"/>
                      <a:r>
                        <a:rPr lang="vi-VN" sz="2800" dirty="0">
                          <a:latin typeface="Times New Roman" panose="02020603050405020304" pitchFamily="18" charset="0"/>
                          <a:cs typeface="Times New Roman" panose="02020603050405020304" pitchFamily="18" charset="0"/>
                        </a:rPr>
                        <a:t>Em hãy thực hiện cuộc khảo sát về việc chọn trường THPT của các bạn cùng lớp. Nhập thông tin mà em thu thập được vào bảng tính và sử dụng hàm COUNTIF để tổng hợp kết quả khảo sát như minh họa ở hình 10a.6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Hướng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dẫn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Các em thu nhập dữ liệu rồi điền vào bảng tương tự 10a.6</a:t>
                      </a:r>
                    </a:p>
                    <a:p>
                      <a:pPr algn="just"/>
                      <a:r>
                        <a:rPr lang="vi-VN" sz="2800" kern="1200" dirty="0">
                          <a:solidFill>
                            <a:schemeClr val="dk1"/>
                          </a:solidFill>
                          <a:effectLst/>
                          <a:latin typeface="Times New Roman" panose="02020603050405020304" pitchFamily="18" charset="0"/>
                          <a:ea typeface="+mn-ea"/>
                          <a:cs typeface="Times New Roman" panose="02020603050405020304" pitchFamily="18" charset="0"/>
                        </a:rPr>
                        <a:t>Công thức mẫu cho bảng ở Hình 10a.6: </a:t>
                      </a:r>
                    </a:p>
                    <a:p>
                      <a:pPr algn="just"/>
                      <a:r>
                        <a:rPr lang="vi-VN" sz="2800" kern="1200" dirty="0">
                          <a:solidFill>
                            <a:schemeClr val="dk1"/>
                          </a:solidFill>
                          <a:effectLst/>
                          <a:latin typeface="Times New Roman" panose="02020603050405020304" pitchFamily="18" charset="0"/>
                          <a:ea typeface="+mn-ea"/>
                          <a:cs typeface="Times New Roman" panose="02020603050405020304" pitchFamily="18" charset="0"/>
                        </a:rPr>
                        <a:t>Nhập E5=COUNTIF(B4:$$B:$13,D5) rồi kéo sao chép đến ô D8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6858130"/>
                  </a:ext>
                </a:extLst>
              </a:tr>
            </a:tbl>
          </a:graphicData>
        </a:graphic>
      </p:graphicFrame>
      <p:pic>
        <p:nvPicPr>
          <p:cNvPr id="3" name="Picture 2">
            <a:extLst>
              <a:ext uri="{FF2B5EF4-FFF2-40B4-BE49-F238E27FC236}">
                <a16:creationId xmlns:a16="http://schemas.microsoft.com/office/drawing/2014/main" id="{A81E75AD-8B7A-F916-6FBB-AFA2966988C6}"/>
              </a:ext>
            </a:extLst>
          </p:cNvPr>
          <p:cNvPicPr>
            <a:picLocks noChangeAspect="1"/>
          </p:cNvPicPr>
          <p:nvPr/>
        </p:nvPicPr>
        <p:blipFill rotWithShape="1">
          <a:blip r:embed="rId3"/>
          <a:srcRect r="70376"/>
          <a:stretch/>
        </p:blipFill>
        <p:spPr>
          <a:xfrm>
            <a:off x="2971800" y="110066"/>
            <a:ext cx="542288" cy="499534"/>
          </a:xfrm>
          <a:prstGeom prst="rect">
            <a:avLst/>
          </a:prstGeom>
        </p:spPr>
      </p:pic>
      <p:pic>
        <p:nvPicPr>
          <p:cNvPr id="5" name="Picture 2">
            <a:extLst>
              <a:ext uri="{FF2B5EF4-FFF2-40B4-BE49-F238E27FC236}">
                <a16:creationId xmlns:a16="http://schemas.microsoft.com/office/drawing/2014/main" id="{CA08334C-EEFA-FACE-937C-CBFB05307A5D}"/>
              </a:ext>
            </a:extLst>
          </p:cNvPr>
          <p:cNvPicPr>
            <a:picLocks noChangeAspect="1"/>
          </p:cNvPicPr>
          <p:nvPr/>
        </p:nvPicPr>
        <p:blipFill>
          <a:blip r:embed="rId4"/>
          <a:stretch>
            <a:fillRect/>
          </a:stretch>
        </p:blipFill>
        <p:spPr>
          <a:xfrm>
            <a:off x="152400" y="3340946"/>
            <a:ext cx="11963400" cy="3523712"/>
          </a:xfrm>
          <a:prstGeom prst="rect">
            <a:avLst/>
          </a:prstGeom>
        </p:spPr>
      </p:pic>
    </p:spTree>
    <p:extLst>
      <p:ext uri="{BB962C8B-B14F-4D97-AF65-F5344CB8AC3E}">
        <p14:creationId xmlns:p14="http://schemas.microsoft.com/office/powerpoint/2010/main" val="3020651994"/>
      </p:ext>
    </p:extLst>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A1EE91-2542-FCFE-3CE9-EDA7A94B31C3}"/>
              </a:ext>
            </a:extLst>
          </p:cNvPr>
          <p:cNvSpPr txBox="1"/>
          <p:nvPr/>
        </p:nvSpPr>
        <p:spPr>
          <a:xfrm>
            <a:off x="342079" y="465019"/>
            <a:ext cx="2553521" cy="584775"/>
          </a:xfrm>
          <a:prstGeom prst="rect">
            <a:avLst/>
          </a:prstGeom>
          <a:gradFill flip="none" rotWithShape="1">
            <a:gsLst>
              <a:gs pos="0">
                <a:schemeClr val="accent3">
                  <a:lumMod val="40000"/>
                  <a:lumOff val="60000"/>
                </a:schemeClr>
              </a:gs>
              <a:gs pos="86000">
                <a:schemeClr val="accent3">
                  <a:lumMod val="95000"/>
                  <a:lumOff val="5000"/>
                </a:schemeClr>
              </a:gs>
              <a:gs pos="0">
                <a:schemeClr val="accent3">
                  <a:lumMod val="60000"/>
                </a:schemeClr>
              </a:gs>
            </a:gsLst>
            <a:path path="circle">
              <a:fillToRect l="50000" t="130000" r="50000" b="-30000"/>
            </a:path>
            <a:tileRect/>
          </a:grad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LUYỆN TẬP</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C4DB8A2-A717-DAC8-3E7B-323C9E4921E8}"/>
              </a:ext>
            </a:extLst>
          </p:cNvPr>
          <p:cNvSpPr/>
          <p:nvPr/>
        </p:nvSpPr>
        <p:spPr>
          <a:xfrm>
            <a:off x="775064" y="1526665"/>
            <a:ext cx="4119154" cy="2806987"/>
          </a:xfrm>
          <a:prstGeom prst="rect">
            <a:avLst/>
          </a:prstGeom>
        </p:spPr>
        <p:txBody>
          <a:bodyPr wrap="square">
            <a:spAutoFit/>
          </a:bodyPr>
          <a:lstStyle/>
          <a:p>
            <a:pPr algn="just" defTabSz="342900">
              <a:lnSpc>
                <a:spcPct val="150000"/>
              </a:lnSpc>
            </a:pPr>
            <a:r>
              <a:rPr lang="en-US" sz="2000" dirty="0">
                <a:latin typeface="Times New Roman" panose="02020603050405020304" pitchFamily="18" charset="0"/>
                <a:ea typeface="Tahoma" panose="020B0604030504040204" pitchFamily="34" charset="0"/>
                <a:cs typeface="Times New Roman" panose="02020603050405020304" pitchFamily="18" charset="0"/>
              </a:rPr>
              <a:t>2</a:t>
            </a:r>
            <a:r>
              <a:rPr lang="vi-VN" sz="2000" dirty="0">
                <a:latin typeface="Times New Roman" panose="02020603050405020304" pitchFamily="18" charset="0"/>
                <a:ea typeface="Tahoma" panose="020B0604030504040204" pitchFamily="34" charset="0"/>
                <a:cs typeface="Times New Roman" panose="02020603050405020304" pitchFamily="18" charset="0"/>
              </a:rPr>
              <a:t>. Em hãy thực hiện cuộc khảo sát về việc chọn trường THPT của các bạn trong lớp. Nhập</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vi-VN" sz="2000" dirty="0">
                <a:latin typeface="Times New Roman" panose="02020603050405020304" pitchFamily="18" charset="0"/>
                <a:ea typeface="Tahoma" panose="020B0604030504040204" pitchFamily="34" charset="0"/>
                <a:cs typeface="Times New Roman" panose="02020603050405020304" pitchFamily="18" charset="0"/>
              </a:rPr>
              <a:t>thông tin mà em thu thập được vào bảng tính và sử dụng hàm COUNTIF để tổng hợp kết quả khảo sát như minh hoạ ở Hình 10a.6.</a:t>
            </a:r>
          </a:p>
        </p:txBody>
      </p:sp>
      <p:pic>
        <p:nvPicPr>
          <p:cNvPr id="3" name="Picture 2">
            <a:extLst>
              <a:ext uri="{FF2B5EF4-FFF2-40B4-BE49-F238E27FC236}">
                <a16:creationId xmlns:a16="http://schemas.microsoft.com/office/drawing/2014/main" id="{3E3A6132-5395-2F05-4DF1-F8D1706243B7}"/>
              </a:ext>
            </a:extLst>
          </p:cNvPr>
          <p:cNvPicPr>
            <a:picLocks noChangeAspect="1"/>
          </p:cNvPicPr>
          <p:nvPr/>
        </p:nvPicPr>
        <p:blipFill>
          <a:blip r:embed="rId2"/>
          <a:stretch>
            <a:fillRect/>
          </a:stretch>
        </p:blipFill>
        <p:spPr>
          <a:xfrm>
            <a:off x="5146766" y="1433716"/>
            <a:ext cx="6041531" cy="4285810"/>
          </a:xfrm>
          <a:prstGeom prst="rect">
            <a:avLst/>
          </a:prstGeom>
        </p:spPr>
      </p:pic>
    </p:spTree>
    <p:extLst>
      <p:ext uri="{BB962C8B-B14F-4D97-AF65-F5344CB8AC3E}">
        <p14:creationId xmlns:p14="http://schemas.microsoft.com/office/powerpoint/2010/main" val="14315347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A1EE91-2542-FCFE-3CE9-EDA7A94B31C3}"/>
              </a:ext>
            </a:extLst>
          </p:cNvPr>
          <p:cNvSpPr txBox="1"/>
          <p:nvPr/>
        </p:nvSpPr>
        <p:spPr>
          <a:xfrm>
            <a:off x="342079" y="465019"/>
            <a:ext cx="2553521" cy="584775"/>
          </a:xfrm>
          <a:prstGeom prst="rect">
            <a:avLst/>
          </a:prstGeom>
          <a:gradFill flip="none" rotWithShape="1">
            <a:gsLst>
              <a:gs pos="0">
                <a:schemeClr val="accent3">
                  <a:lumMod val="40000"/>
                  <a:lumOff val="60000"/>
                </a:schemeClr>
              </a:gs>
              <a:gs pos="86000">
                <a:schemeClr val="accent3">
                  <a:lumMod val="95000"/>
                  <a:lumOff val="5000"/>
                </a:schemeClr>
              </a:gs>
              <a:gs pos="0">
                <a:schemeClr val="accent3">
                  <a:lumMod val="60000"/>
                </a:schemeClr>
              </a:gs>
            </a:gsLst>
            <a:path path="circle">
              <a:fillToRect l="50000" t="130000" r="50000" b="-30000"/>
            </a:path>
            <a:tileRect/>
          </a:grad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VẬN DỤNG</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4D8635B1-FCEA-89AD-B8E9-FE79831BF341}"/>
              </a:ext>
            </a:extLst>
          </p:cNvPr>
          <p:cNvSpPr/>
          <p:nvPr/>
        </p:nvSpPr>
        <p:spPr>
          <a:xfrm>
            <a:off x="933234" y="1925746"/>
            <a:ext cx="4421086" cy="3261214"/>
          </a:xfrm>
          <a:prstGeom prst="rect">
            <a:avLst/>
          </a:prstGeom>
        </p:spPr>
        <p:txBody>
          <a:bodyPr wrap="square">
            <a:spAutoFit/>
          </a:bodyPr>
          <a:lstStyle/>
          <a:p>
            <a:pPr lvl="0" defTabSz="342900">
              <a:lnSpc>
                <a:spcPct val="150000"/>
              </a:lnSpc>
              <a:defRPr/>
            </a:pPr>
            <a:r>
              <a:rPr lang="vi-VN" sz="2000" dirty="0">
                <a:latin typeface="Times New Roman" panose="02020603050405020304" pitchFamily="18" charset="0"/>
                <a:ea typeface="Tahoma" panose="020B0604030504040204" pitchFamily="34" charset="0"/>
                <a:cs typeface="Times New Roman" panose="02020603050405020304" pitchFamily="18" charset="0"/>
              </a:rPr>
              <a:t>Em hãy mở bảng tính </a:t>
            </a:r>
            <a:r>
              <a:rPr lang="vi-VN"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KinhPhiTrienLam.xlsx </a:t>
            </a:r>
            <a:r>
              <a:rPr lang="vi-VN" sz="2000" dirty="0">
                <a:latin typeface="Times New Roman" panose="02020603050405020304" pitchFamily="18" charset="0"/>
                <a:ea typeface="Tahoma" panose="020B0604030504040204" pitchFamily="34" charset="0"/>
                <a:cs typeface="Times New Roman" panose="02020603050405020304" pitchFamily="18" charset="0"/>
              </a:rPr>
              <a:t>đã tạo ở phần Vận dụng, Bài 9a và sử dụng hàm COUNTIF để tính số lần thu của mỗi khoản thu, số lần chi của mỗi khoản chi của dự án Triển lãm tin học. Lưu tệp sau khi hoàn thành công việc.</a:t>
            </a:r>
          </a:p>
        </p:txBody>
      </p:sp>
      <p:pic>
        <p:nvPicPr>
          <p:cNvPr id="5" name="Picture 4">
            <a:extLst>
              <a:ext uri="{FF2B5EF4-FFF2-40B4-BE49-F238E27FC236}">
                <a16:creationId xmlns:a16="http://schemas.microsoft.com/office/drawing/2014/main" id="{61C3C0A3-66B4-ADE8-9E95-598062BACE97}"/>
              </a:ext>
            </a:extLst>
          </p:cNvPr>
          <p:cNvPicPr>
            <a:picLocks noChangeAspect="1"/>
          </p:cNvPicPr>
          <p:nvPr/>
        </p:nvPicPr>
        <p:blipFill>
          <a:blip r:embed="rId2"/>
          <a:stretch>
            <a:fillRect/>
          </a:stretch>
        </p:blipFill>
        <p:spPr>
          <a:xfrm>
            <a:off x="5517058" y="1800351"/>
            <a:ext cx="6224006" cy="1628649"/>
          </a:xfrm>
          <a:prstGeom prst="rect">
            <a:avLst/>
          </a:prstGeom>
        </p:spPr>
      </p:pic>
      <p:pic>
        <p:nvPicPr>
          <p:cNvPr id="6" name="Picture 5">
            <a:extLst>
              <a:ext uri="{FF2B5EF4-FFF2-40B4-BE49-F238E27FC236}">
                <a16:creationId xmlns:a16="http://schemas.microsoft.com/office/drawing/2014/main" id="{69F407E0-A53F-507D-CDFA-49A68E94683A}"/>
              </a:ext>
            </a:extLst>
          </p:cNvPr>
          <p:cNvPicPr>
            <a:picLocks noChangeAspect="1"/>
          </p:cNvPicPr>
          <p:nvPr/>
        </p:nvPicPr>
        <p:blipFill>
          <a:blip r:embed="rId3"/>
          <a:stretch>
            <a:fillRect/>
          </a:stretch>
        </p:blipFill>
        <p:spPr>
          <a:xfrm>
            <a:off x="5483975" y="3737035"/>
            <a:ext cx="6257089" cy="1733566"/>
          </a:xfrm>
          <a:prstGeom prst="rect">
            <a:avLst/>
          </a:prstGeom>
        </p:spPr>
      </p:pic>
    </p:spTree>
    <p:extLst>
      <p:ext uri="{BB962C8B-B14F-4D97-AF65-F5344CB8AC3E}">
        <p14:creationId xmlns:p14="http://schemas.microsoft.com/office/powerpoint/2010/main" val="29419696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9E2B04-D41A-4FE4-39E2-DEC5EE7038E5}"/>
              </a:ext>
            </a:extLst>
          </p:cNvPr>
          <p:cNvGrpSpPr/>
          <p:nvPr/>
        </p:nvGrpSpPr>
        <p:grpSpPr>
          <a:xfrm>
            <a:off x="4326136" y="8080"/>
            <a:ext cx="3539728" cy="1991097"/>
            <a:chOff x="703386" y="4313756"/>
            <a:chExt cx="3539728" cy="1991097"/>
          </a:xfrm>
        </p:grpSpPr>
        <p:pic>
          <p:nvPicPr>
            <p:cNvPr id="8" name="Picture 2">
              <a:extLst>
                <a:ext uri="{FF2B5EF4-FFF2-40B4-BE49-F238E27FC236}">
                  <a16:creationId xmlns:a16="http://schemas.microsoft.com/office/drawing/2014/main" id="{40FAF719-4DEA-E668-E607-7FAF1F2D09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875" b="21875"/>
            <a:stretch/>
          </p:blipFill>
          <p:spPr bwMode="auto">
            <a:xfrm>
              <a:off x="703386" y="4313756"/>
              <a:ext cx="3539728" cy="19910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A1EE91-2542-FCFE-3CE9-EDA7A94B31C3}"/>
                </a:ext>
              </a:extLst>
            </p:cNvPr>
            <p:cNvSpPr txBox="1"/>
            <p:nvPr/>
          </p:nvSpPr>
          <p:spPr>
            <a:xfrm>
              <a:off x="1169409" y="4770695"/>
              <a:ext cx="2607681" cy="1077218"/>
            </a:xfrm>
            <a:prstGeom prst="rect">
              <a:avLst/>
            </a:prstGeom>
            <a:no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1. Hàm COUNTIF</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y2meta.com - 5 Minute Timer-(1080p)">
            <a:hlinkClick r:id="" action="ppaction://media"/>
            <a:extLst>
              <a:ext uri="{FF2B5EF4-FFF2-40B4-BE49-F238E27FC236}">
                <a16:creationId xmlns:a16="http://schemas.microsoft.com/office/drawing/2014/main" id="{8CD4105D-4909-720A-57F0-580F86CB28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174343" y="3119845"/>
            <a:ext cx="2206414" cy="965167"/>
          </a:xfrm>
          <a:prstGeom prst="rect">
            <a:avLst/>
          </a:prstGeom>
        </p:spPr>
      </p:pic>
      <p:grpSp>
        <p:nvGrpSpPr>
          <p:cNvPr id="3" name="Xem KQ">
            <a:extLst>
              <a:ext uri="{FF2B5EF4-FFF2-40B4-BE49-F238E27FC236}">
                <a16:creationId xmlns:a16="http://schemas.microsoft.com/office/drawing/2014/main" id="{2506BB47-30EC-E518-5F9E-7746738F95BA}"/>
              </a:ext>
            </a:extLst>
          </p:cNvPr>
          <p:cNvGrpSpPr/>
          <p:nvPr/>
        </p:nvGrpSpPr>
        <p:grpSpPr>
          <a:xfrm>
            <a:off x="8775907" y="4237054"/>
            <a:ext cx="1062053" cy="1062053"/>
            <a:chOff x="1580575" y="4515507"/>
            <a:chExt cx="1278588" cy="1278588"/>
          </a:xfrm>
        </p:grpSpPr>
        <p:pic>
          <p:nvPicPr>
            <p:cNvPr id="4" name="Picture 2">
              <a:extLst>
                <a:ext uri="{FF2B5EF4-FFF2-40B4-BE49-F238E27FC236}">
                  <a16:creationId xmlns:a16="http://schemas.microsoft.com/office/drawing/2014/main" id="{750E5DFA-0C6A-5BA3-C11D-685E26350F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hlinkClick r:id="" action="ppaction://hlinkshowjump?jump=nextslide"/>
              <a:extLst>
                <a:ext uri="{FF2B5EF4-FFF2-40B4-BE49-F238E27FC236}">
                  <a16:creationId xmlns:a16="http://schemas.microsoft.com/office/drawing/2014/main" id="{C1A5D3CC-A1A0-D051-93C5-9F896B5D41B1}"/>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7" name="Group 6">
            <a:extLst>
              <a:ext uri="{FF2B5EF4-FFF2-40B4-BE49-F238E27FC236}">
                <a16:creationId xmlns:a16="http://schemas.microsoft.com/office/drawing/2014/main" id="{93FD90CE-3996-59CD-F111-571123FC4C0C}"/>
              </a:ext>
            </a:extLst>
          </p:cNvPr>
          <p:cNvGrpSpPr/>
          <p:nvPr/>
        </p:nvGrpSpPr>
        <p:grpSpPr>
          <a:xfrm>
            <a:off x="7865864" y="2670269"/>
            <a:ext cx="2848282" cy="1881318"/>
            <a:chOff x="5430688" y="198416"/>
            <a:chExt cx="3429000" cy="2264888"/>
          </a:xfrm>
        </p:grpSpPr>
        <p:pic>
          <p:nvPicPr>
            <p:cNvPr id="11" name="Picture 4">
              <a:extLst>
                <a:ext uri="{FF2B5EF4-FFF2-40B4-BE49-F238E27FC236}">
                  <a16:creationId xmlns:a16="http://schemas.microsoft.com/office/drawing/2014/main" id="{F1A1F4D5-09DC-B75F-9438-AA9FABD65D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CB7C493-03FC-2E80-39EF-0FCE9E5BC914}"/>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4" name="Câu hỏi hoạt động nhóm">
            <a:extLst>
              <a:ext uri="{FF2B5EF4-FFF2-40B4-BE49-F238E27FC236}">
                <a16:creationId xmlns:a16="http://schemas.microsoft.com/office/drawing/2014/main" id="{56EDF611-C1C9-A194-25F7-B199B4996475}"/>
              </a:ext>
            </a:extLst>
          </p:cNvPr>
          <p:cNvSpPr txBox="1"/>
          <p:nvPr/>
        </p:nvSpPr>
        <p:spPr>
          <a:xfrm>
            <a:off x="325121" y="1913454"/>
            <a:ext cx="11532582" cy="742117"/>
          </a:xfrm>
          <a:prstGeom prst="roundRect">
            <a:avLst>
              <a:gd name="adj" fmla="val 8218"/>
            </a:avLst>
          </a:prstGeom>
          <a:solidFill>
            <a:srgbClr val="92D050"/>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Giả sử dữ liệu chi tiêu đã được cập nhật trong vùng A3:D10 (Hình 10a.1). Theo em, công thức tại các ô G2, G3,..., G10 là gì để em có thể biết số lần chi tiêu của mỗi khoản</a:t>
            </a:r>
            <a:endParaRPr lang="vi-VN" sz="2000" b="1" dirty="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B38C30D1-4F5B-8354-2A99-D9714C0D1EC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7760" y="2736419"/>
            <a:ext cx="6011286" cy="2336263"/>
          </a:xfrm>
          <a:prstGeom prst="rect">
            <a:avLst/>
          </a:prstGeom>
        </p:spPr>
      </p:pic>
    </p:spTree>
    <p:extLst>
      <p:ext uri="{BB962C8B-B14F-4D97-AF65-F5344CB8AC3E}">
        <p14:creationId xmlns:p14="http://schemas.microsoft.com/office/powerpoint/2010/main" val="11051625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49" presetClass="exit" presetSubtype="0" accel="100000" fill="hold" nodeType="clickEffect">
                                  <p:stCondLst>
                                    <p:cond delay="0"/>
                                  </p:stCondLst>
                                  <p:childTnLst>
                                    <p:anim calcmode="lin" valueType="num">
                                      <p:cBhvr>
                                        <p:cTn id="24" dur="500"/>
                                        <p:tgtEl>
                                          <p:spTgt spid="7"/>
                                        </p:tgtEl>
                                        <p:attrNameLst>
                                          <p:attrName>ppt_w</p:attrName>
                                        </p:attrNameLst>
                                      </p:cBhvr>
                                      <p:tavLst>
                                        <p:tav tm="0">
                                          <p:val>
                                            <p:strVal val="ppt_w"/>
                                          </p:val>
                                        </p:tav>
                                        <p:tav tm="100000">
                                          <p:val>
                                            <p:fltVal val="0"/>
                                          </p:val>
                                        </p:tav>
                                      </p:tavLst>
                                    </p:anim>
                                    <p:anim calcmode="lin" valueType="num">
                                      <p:cBhvr>
                                        <p:cTn id="25" dur="500"/>
                                        <p:tgtEl>
                                          <p:spTgt spid="7"/>
                                        </p:tgtEl>
                                        <p:attrNameLst>
                                          <p:attrName>ppt_h</p:attrName>
                                        </p:attrNameLst>
                                      </p:cBhvr>
                                      <p:tavLst>
                                        <p:tav tm="0">
                                          <p:val>
                                            <p:strVal val="ppt_h"/>
                                          </p:val>
                                        </p:tav>
                                        <p:tav tm="100000">
                                          <p:val>
                                            <p:fltVal val="0"/>
                                          </p:val>
                                        </p:tav>
                                      </p:tavLst>
                                    </p:anim>
                                    <p:anim calcmode="lin" valueType="num">
                                      <p:cBhvr>
                                        <p:cTn id="26" dur="500"/>
                                        <p:tgtEl>
                                          <p:spTgt spid="7"/>
                                        </p:tgtEl>
                                        <p:attrNameLst>
                                          <p:attrName>style.rotation</p:attrName>
                                        </p:attrNameLst>
                                      </p:cBhvr>
                                      <p:tavLst>
                                        <p:tav tm="0">
                                          <p:val>
                                            <p:fltVal val="0"/>
                                          </p:val>
                                        </p:tav>
                                        <p:tav tm="100000">
                                          <p:val>
                                            <p:fltVal val="36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315015" fill="hold"/>
                                        <p:tgtEl>
                                          <p:spTgt spid="2"/>
                                        </p:tgtEl>
                                      </p:cBhvr>
                                    </p:cmd>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after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md type="call" cmd="stop">
                                      <p:cBhvr>
                                        <p:cTn id="38" dur="1">
                                          <p:stCondLst>
                                            <p:cond delay="499"/>
                                          </p:stCondLst>
                                        </p:cTn>
                                        <p:tgtEl>
                                          <p:spTgt spid="2"/>
                                        </p:tgtEl>
                                      </p:cBhvr>
                                    </p:cmd>
                                  </p:childTnLst>
                                </p:cTn>
                              </p:par>
                            </p:childTnLst>
                          </p:cTn>
                        </p:par>
                      </p:childTnLst>
                    </p:cTn>
                  </p:par>
                </p:childTnLst>
              </p:cTn>
              <p:nextCondLst>
                <p:cond evt="onClick" delay="0">
                  <p:tgtEl>
                    <p:spTgt spid="3"/>
                  </p:tgtEl>
                </p:cond>
              </p:nextCondLst>
            </p:seq>
            <p:video>
              <p:cMediaNode vol="80000" mute="1">
                <p:cTn id="39" fill="hold" display="0">
                  <p:stCondLst>
                    <p:cond delay="indefinite"/>
                  </p:stCondLst>
                </p:cTn>
                <p:tgtEl>
                  <p:spTgt spid="2"/>
                </p:tgtEl>
              </p:cMediaNode>
            </p:vide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9E2B04-D41A-4FE4-39E2-DEC5EE7038E5}"/>
              </a:ext>
            </a:extLst>
          </p:cNvPr>
          <p:cNvGrpSpPr/>
          <p:nvPr/>
        </p:nvGrpSpPr>
        <p:grpSpPr>
          <a:xfrm>
            <a:off x="4326136" y="8080"/>
            <a:ext cx="3539728" cy="1991097"/>
            <a:chOff x="703386" y="4313756"/>
            <a:chExt cx="3539728" cy="1991097"/>
          </a:xfrm>
        </p:grpSpPr>
        <p:pic>
          <p:nvPicPr>
            <p:cNvPr id="8" name="Picture 2">
              <a:extLst>
                <a:ext uri="{FF2B5EF4-FFF2-40B4-BE49-F238E27FC236}">
                  <a16:creationId xmlns:a16="http://schemas.microsoft.com/office/drawing/2014/main" id="{40FAF719-4DEA-E668-E607-7FAF1F2D09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75" b="21875"/>
            <a:stretch/>
          </p:blipFill>
          <p:spPr bwMode="auto">
            <a:xfrm>
              <a:off x="703386" y="4313756"/>
              <a:ext cx="3539728" cy="19910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A1EE91-2542-FCFE-3CE9-EDA7A94B31C3}"/>
                </a:ext>
              </a:extLst>
            </p:cNvPr>
            <p:cNvSpPr txBox="1"/>
            <p:nvPr/>
          </p:nvSpPr>
          <p:spPr>
            <a:xfrm>
              <a:off x="1169409" y="4770695"/>
              <a:ext cx="2607681" cy="1077218"/>
            </a:xfrm>
            <a:prstGeom prst="rect">
              <a:avLst/>
            </a:prstGeom>
            <a:no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1. Hàm COUNTIF</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Báo cáo hoạt động nhóm">
            <a:extLst>
              <a:ext uri="{FF2B5EF4-FFF2-40B4-BE49-F238E27FC236}">
                <a16:creationId xmlns:a16="http://schemas.microsoft.com/office/drawing/2014/main" id="{0D535F3C-BBC6-8B9D-44D7-2C6FECA015A6}"/>
              </a:ext>
            </a:extLst>
          </p:cNvPr>
          <p:cNvGrpSpPr/>
          <p:nvPr/>
        </p:nvGrpSpPr>
        <p:grpSpPr>
          <a:xfrm>
            <a:off x="691082" y="1999244"/>
            <a:ext cx="7949767" cy="1700781"/>
            <a:chOff x="99533" y="2275709"/>
            <a:chExt cx="7949767" cy="1700781"/>
          </a:xfrm>
        </p:grpSpPr>
        <p:sp>
          <p:nvSpPr>
            <p:cNvPr id="16" name="Rectangle: Rounded Corners 15">
              <a:extLst>
                <a:ext uri="{FF2B5EF4-FFF2-40B4-BE49-F238E27FC236}">
                  <a16:creationId xmlns:a16="http://schemas.microsoft.com/office/drawing/2014/main" id="{26992BF5-1EAC-9EDE-B501-FC8AC5615297}"/>
                </a:ext>
              </a:extLst>
            </p:cNvPr>
            <p:cNvSpPr/>
            <p:nvPr/>
          </p:nvSpPr>
          <p:spPr>
            <a:xfrm>
              <a:off x="515241" y="2275710"/>
              <a:ext cx="7534059" cy="170078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C4DD9B-B53E-0872-FE99-1B7CF414F794}"/>
                </a:ext>
              </a:extLst>
            </p:cNvPr>
            <p:cNvSpPr txBox="1"/>
            <p:nvPr/>
          </p:nvSpPr>
          <p:spPr>
            <a:xfrm>
              <a:off x="1010923" y="2514715"/>
              <a:ext cx="6728329" cy="1015663"/>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Để đếm số ô tính mà dữ liệu của ô thoả mãn một điều kiện nào đó, em sử dụng hàm đếm theo điều kiện COUNTIF. Bảng 10a.1 dưới đây là một số ví dụ sử dụng hàm này.</a:t>
              </a:r>
            </a:p>
          </p:txBody>
        </p:sp>
        <p:pic>
          <p:nvPicPr>
            <p:cNvPr id="18" name="Picture 17">
              <a:extLst>
                <a:ext uri="{FF2B5EF4-FFF2-40B4-BE49-F238E27FC236}">
                  <a16:creationId xmlns:a16="http://schemas.microsoft.com/office/drawing/2014/main" id="{4910AFBF-4591-D8E8-7300-24ED2DDD6BB2}"/>
                </a:ext>
              </a:extLst>
            </p:cNvPr>
            <p:cNvPicPr>
              <a:picLocks noChangeAspect="1"/>
            </p:cNvPicPr>
            <p:nvPr/>
          </p:nvPicPr>
          <p:blipFill>
            <a:blip r:embed="rId3"/>
            <a:stretch>
              <a:fillRect/>
            </a:stretch>
          </p:blipFill>
          <p:spPr>
            <a:xfrm>
              <a:off x="99533" y="2275709"/>
              <a:ext cx="831417" cy="831417"/>
            </a:xfrm>
            <a:prstGeom prst="rect">
              <a:avLst/>
            </a:prstGeom>
          </p:spPr>
        </p:pic>
      </p:grpSp>
      <p:pic>
        <p:nvPicPr>
          <p:cNvPr id="10" name="Picture 9" descr="A screenshot of a computer&#10;&#10;Description automatically generated">
            <a:extLst>
              <a:ext uri="{FF2B5EF4-FFF2-40B4-BE49-F238E27FC236}">
                <a16:creationId xmlns:a16="http://schemas.microsoft.com/office/drawing/2014/main" id="{ABCBB9C0-BB38-4D1F-840F-E58663C98152}"/>
              </a:ext>
            </a:extLst>
          </p:cNvPr>
          <p:cNvPicPr>
            <a:picLocks noChangeAspect="1"/>
          </p:cNvPicPr>
          <p:nvPr/>
        </p:nvPicPr>
        <p:blipFill>
          <a:blip r:embed="rId4"/>
          <a:stretch>
            <a:fillRect/>
          </a:stretch>
        </p:blipFill>
        <p:spPr>
          <a:xfrm>
            <a:off x="2711725" y="3939030"/>
            <a:ext cx="6768547" cy="2730183"/>
          </a:xfrm>
          <a:prstGeom prst="rect">
            <a:avLst/>
          </a:prstGeom>
        </p:spPr>
      </p:pic>
    </p:spTree>
    <p:extLst>
      <p:ext uri="{BB962C8B-B14F-4D97-AF65-F5344CB8AC3E}">
        <p14:creationId xmlns:p14="http://schemas.microsoft.com/office/powerpoint/2010/main" val="2137021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9E2B04-D41A-4FE4-39E2-DEC5EE7038E5}"/>
              </a:ext>
            </a:extLst>
          </p:cNvPr>
          <p:cNvGrpSpPr/>
          <p:nvPr/>
        </p:nvGrpSpPr>
        <p:grpSpPr>
          <a:xfrm>
            <a:off x="4326136" y="8080"/>
            <a:ext cx="3539728" cy="1991097"/>
            <a:chOff x="703386" y="4313756"/>
            <a:chExt cx="3539728" cy="1991097"/>
          </a:xfrm>
        </p:grpSpPr>
        <p:pic>
          <p:nvPicPr>
            <p:cNvPr id="8" name="Picture 2">
              <a:extLst>
                <a:ext uri="{FF2B5EF4-FFF2-40B4-BE49-F238E27FC236}">
                  <a16:creationId xmlns:a16="http://schemas.microsoft.com/office/drawing/2014/main" id="{40FAF719-4DEA-E668-E607-7FAF1F2D09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75" b="21875"/>
            <a:stretch/>
          </p:blipFill>
          <p:spPr bwMode="auto">
            <a:xfrm>
              <a:off x="703386" y="4313756"/>
              <a:ext cx="3539728" cy="19910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A1EE91-2542-FCFE-3CE9-EDA7A94B31C3}"/>
                </a:ext>
              </a:extLst>
            </p:cNvPr>
            <p:cNvSpPr txBox="1"/>
            <p:nvPr/>
          </p:nvSpPr>
          <p:spPr>
            <a:xfrm>
              <a:off x="1169409" y="4770695"/>
              <a:ext cx="2607681" cy="1077218"/>
            </a:xfrm>
            <a:prstGeom prst="rect">
              <a:avLst/>
            </a:prstGeom>
            <a:no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1. Hàm COUNTIF</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 name="Ghi nhớ">
            <a:extLst>
              <a:ext uri="{FF2B5EF4-FFF2-40B4-BE49-F238E27FC236}">
                <a16:creationId xmlns:a16="http://schemas.microsoft.com/office/drawing/2014/main" id="{DE412DFE-CCED-5E8F-5F9A-325636193ACC}"/>
              </a:ext>
            </a:extLst>
          </p:cNvPr>
          <p:cNvGrpSpPr/>
          <p:nvPr/>
        </p:nvGrpSpPr>
        <p:grpSpPr>
          <a:xfrm>
            <a:off x="722549" y="2440876"/>
            <a:ext cx="10360893" cy="2207927"/>
            <a:chOff x="722549" y="2215661"/>
            <a:chExt cx="10360893" cy="2207927"/>
          </a:xfrm>
        </p:grpSpPr>
        <p:grpSp>
          <p:nvGrpSpPr>
            <p:cNvPr id="3" name="Group 2">
              <a:extLst>
                <a:ext uri="{FF2B5EF4-FFF2-40B4-BE49-F238E27FC236}">
                  <a16:creationId xmlns:a16="http://schemas.microsoft.com/office/drawing/2014/main" id="{039D89F2-07E5-6F28-CF91-73AB40549007}"/>
                </a:ext>
              </a:extLst>
            </p:cNvPr>
            <p:cNvGrpSpPr/>
            <p:nvPr/>
          </p:nvGrpSpPr>
          <p:grpSpPr>
            <a:xfrm>
              <a:off x="722549" y="2215661"/>
              <a:ext cx="10360893" cy="2207927"/>
              <a:chOff x="751424" y="4271766"/>
              <a:chExt cx="10360893" cy="2397770"/>
            </a:xfrm>
          </p:grpSpPr>
          <p:grpSp>
            <p:nvGrpSpPr>
              <p:cNvPr id="5" name="Group 4">
                <a:extLst>
                  <a:ext uri="{FF2B5EF4-FFF2-40B4-BE49-F238E27FC236}">
                    <a16:creationId xmlns:a16="http://schemas.microsoft.com/office/drawing/2014/main" id="{F611722A-2D3E-76C2-4F57-FC1725DF16AA}"/>
                  </a:ext>
                </a:extLst>
              </p:cNvPr>
              <p:cNvGrpSpPr/>
              <p:nvPr/>
            </p:nvGrpSpPr>
            <p:grpSpPr>
              <a:xfrm>
                <a:off x="751424" y="4271766"/>
                <a:ext cx="10340110" cy="2397770"/>
                <a:chOff x="748591" y="4323720"/>
                <a:chExt cx="10193330" cy="2397770"/>
              </a:xfrm>
            </p:grpSpPr>
            <p:sp>
              <p:nvSpPr>
                <p:cNvPr id="12" name="Rectangle: Rounded Corners 11">
                  <a:extLst>
                    <a:ext uri="{FF2B5EF4-FFF2-40B4-BE49-F238E27FC236}">
                      <a16:creationId xmlns:a16="http://schemas.microsoft.com/office/drawing/2014/main" id="{927F96E7-8770-AB7C-5C51-BEF85CFD31BD}"/>
                    </a:ext>
                  </a:extLst>
                </p:cNvPr>
                <p:cNvSpPr/>
                <p:nvPr/>
              </p:nvSpPr>
              <p:spPr>
                <a:xfrm>
                  <a:off x="1181534" y="4594430"/>
                  <a:ext cx="9760387" cy="2127060"/>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6C081D0-F85B-8695-4182-11FC33C580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7" name="Rectangle 6">
                <a:extLst>
                  <a:ext uri="{FF2B5EF4-FFF2-40B4-BE49-F238E27FC236}">
                    <a16:creationId xmlns:a16="http://schemas.microsoft.com/office/drawing/2014/main" id="{D4E648F8-C3BD-EC01-A770-797C70F7785F}"/>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E2B4DB6-0E97-52EF-B79E-C1D7BAF86C8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1BDEBD82-C393-E70A-95B8-32CBA079B830}"/>
                </a:ext>
              </a:extLst>
            </p:cNvPr>
            <p:cNvSpPr txBox="1"/>
            <p:nvPr/>
          </p:nvSpPr>
          <p:spPr>
            <a:xfrm>
              <a:off x="1615756" y="2464086"/>
              <a:ext cx="9312221" cy="1880964"/>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 thức chung của COUNTIF là: </a:t>
              </a:r>
              <a:r>
                <a:rPr lang="vi-VN"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=COUNTIF(range, criteria) </a:t>
              </a:r>
              <a:endParaRPr lang="vi-VN" sz="20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 đó, ý nghĩa của các tham số như sau: </a:t>
              </a:r>
              <a:endParaRPr lang="vi-VN" sz="20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vi-VN"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range:</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phạm vi chứa các ô tính cần kiểm tra để đếm. </a:t>
              </a:r>
              <a:endParaRPr lang="vi-VN" sz="2000"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vi-VN"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criteria:</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điều kiện kiểm tra các ô tính trong phạm vi </a:t>
              </a:r>
              <a:r>
                <a:rPr lang="vi-VN"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range</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2818997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29EFFD3-7002-D12C-2595-51F8CADB24EF}"/>
              </a:ext>
            </a:extLst>
          </p:cNvPr>
          <p:cNvSpPr txBox="1"/>
          <p:nvPr/>
        </p:nvSpPr>
        <p:spPr>
          <a:xfrm>
            <a:off x="792480" y="397850"/>
            <a:ext cx="10049691" cy="872034"/>
          </a:xfrm>
          <a:prstGeom prst="rect">
            <a:avLst/>
          </a:prstGeom>
          <a:solidFill>
            <a:srgbClr val="6BDDDD"/>
          </a:solidFill>
        </p:spPr>
        <p:txBody>
          <a:bodyPr wrap="square">
            <a:spAutoFit/>
          </a:bodyPr>
          <a:lstStyle/>
          <a:p>
            <a:pPr marL="285750" indent="-285750">
              <a:lnSpc>
                <a:spcPct val="150000"/>
              </a:lnSpc>
              <a:buFont typeface="Arial" panose="020B0604020202020204" pitchFamily="34" charset="0"/>
              <a:buChar char="•"/>
            </a:pPr>
            <a:r>
              <a:rPr lang="vi-VN" sz="1800" dirty="0">
                <a:solidFill>
                  <a:srgbClr val="231F20"/>
                </a:solidFill>
                <a:effectLst/>
                <a:latin typeface="Arial" panose="020B0604020202020204" pitchFamily="34" charset="0"/>
              </a:rPr>
              <a:t>Trong Hình 10a.1, để biết mỗi khoản chi đã được chi bao nhiêu lần, em dùng hàm COUNTIF để đếm số ô tính trong vùng </a:t>
            </a:r>
            <a:r>
              <a:rPr lang="vi-VN" sz="1800" dirty="0">
                <a:solidFill>
                  <a:srgbClr val="ED028C"/>
                </a:solidFill>
                <a:effectLst/>
                <a:latin typeface="Arial" panose="020B0604020202020204" pitchFamily="34" charset="0"/>
              </a:rPr>
              <a:t>B3:B10</a:t>
            </a:r>
            <a:r>
              <a:rPr lang="vi-VN" sz="1800" dirty="0">
                <a:solidFill>
                  <a:srgbClr val="231F20"/>
                </a:solidFill>
                <a:effectLst/>
                <a:latin typeface="Arial" panose="020B0604020202020204" pitchFamily="34" charset="0"/>
              </a:rPr>
              <a:t> chứa mỗi khoản chi. </a:t>
            </a:r>
            <a:endParaRPr lang="en-US" dirty="0"/>
          </a:p>
        </p:txBody>
      </p:sp>
      <p:sp>
        <p:nvSpPr>
          <p:cNvPr id="14" name="TextBox 13">
            <a:extLst>
              <a:ext uri="{FF2B5EF4-FFF2-40B4-BE49-F238E27FC236}">
                <a16:creationId xmlns:a16="http://schemas.microsoft.com/office/drawing/2014/main" id="{474E1185-63E0-004A-7A33-C10623F91D0B}"/>
              </a:ext>
            </a:extLst>
          </p:cNvPr>
          <p:cNvSpPr txBox="1"/>
          <p:nvPr/>
        </p:nvSpPr>
        <p:spPr>
          <a:xfrm>
            <a:off x="792480" y="1386945"/>
            <a:ext cx="10206445" cy="1703030"/>
          </a:xfrm>
          <a:prstGeom prst="rect">
            <a:avLst/>
          </a:prstGeom>
          <a:solidFill>
            <a:srgbClr val="6BDDDD"/>
          </a:solidFill>
        </p:spPr>
        <p:txBody>
          <a:bodyPr wrap="square">
            <a:spAutoFit/>
          </a:bodyPr>
          <a:lstStyle/>
          <a:p>
            <a:pPr marL="285750" indent="-285750">
              <a:lnSpc>
                <a:spcPct val="150000"/>
              </a:lnSpc>
              <a:buFont typeface="Arial" panose="020B0604020202020204" pitchFamily="34" charset="0"/>
              <a:buChar char="•"/>
            </a:pPr>
            <a:r>
              <a:rPr lang="vi-VN" sz="1800" dirty="0">
                <a:solidFill>
                  <a:srgbClr val="231F20"/>
                </a:solidFill>
                <a:effectLst/>
                <a:latin typeface="Arial" panose="020B0604020202020204" pitchFamily="34" charset="0"/>
              </a:rPr>
              <a:t>Như vậy, công thức ở ô </a:t>
            </a:r>
            <a:r>
              <a:rPr lang="vi-VN" sz="1800" dirty="0">
                <a:solidFill>
                  <a:srgbClr val="ED028C"/>
                </a:solidFill>
                <a:effectLst/>
                <a:latin typeface="Arial" panose="020B0604020202020204" pitchFamily="34" charset="0"/>
              </a:rPr>
              <a:t>G2</a:t>
            </a:r>
            <a:r>
              <a:rPr lang="vi-VN" sz="1800" dirty="0">
                <a:solidFill>
                  <a:srgbClr val="231F20"/>
                </a:solidFill>
                <a:effectLst/>
                <a:latin typeface="Arial" panose="020B0604020202020204" pitchFamily="34" charset="0"/>
              </a:rPr>
              <a:t> là</a:t>
            </a:r>
            <a:r>
              <a:rPr lang="en-US" sz="1800" dirty="0">
                <a:solidFill>
                  <a:srgbClr val="231F20"/>
                </a:solidFill>
                <a:effectLst/>
                <a:latin typeface="Arial" panose="020B0604020202020204" pitchFamily="34" charset="0"/>
              </a:rPr>
              <a:t> </a:t>
            </a:r>
            <a:r>
              <a:rPr lang="vi-VN" sz="1800" dirty="0">
                <a:solidFill>
                  <a:srgbClr val="ED028C"/>
                </a:solidFill>
                <a:effectLst/>
                <a:latin typeface="Arial" panose="020B0604020202020204" pitchFamily="34" charset="0"/>
              </a:rPr>
              <a:t>=COUNTIF($B$3:$B$10,"Ở")</a:t>
            </a:r>
            <a:r>
              <a:rPr lang="vi-VN" sz="1800" dirty="0">
                <a:solidFill>
                  <a:srgbClr val="231F20"/>
                </a:solidFill>
                <a:effectLst/>
                <a:latin typeface="Arial" panose="020B0604020202020204" pitchFamily="34" charset="0"/>
              </a:rPr>
              <a:t> cho biết khoản </a:t>
            </a:r>
            <a:r>
              <a:rPr lang="vi-VN" sz="1800" dirty="0">
                <a:solidFill>
                  <a:srgbClr val="ED028C"/>
                </a:solidFill>
                <a:effectLst/>
                <a:latin typeface="Arial" panose="020B0604020202020204" pitchFamily="34" charset="0"/>
              </a:rPr>
              <a:t>Ở</a:t>
            </a:r>
            <a:r>
              <a:rPr lang="vi-VN" sz="1800" dirty="0">
                <a:solidFill>
                  <a:srgbClr val="231F20"/>
                </a:solidFill>
                <a:effectLst/>
                <a:latin typeface="Arial" panose="020B0604020202020204" pitchFamily="34" charset="0"/>
              </a:rPr>
              <a:t> đã được chi bao nhiêu lần. Tuy nhiên, tên của khoản chi này đã được lưu ở ô </a:t>
            </a:r>
            <a:r>
              <a:rPr lang="vi-VN" sz="1800" dirty="0">
                <a:solidFill>
                  <a:srgbClr val="ED028C"/>
                </a:solidFill>
                <a:effectLst/>
                <a:latin typeface="Arial" panose="020B0604020202020204" pitchFamily="34" charset="0"/>
              </a:rPr>
              <a:t>F2</a:t>
            </a:r>
            <a:r>
              <a:rPr lang="vi-VN" sz="1800" dirty="0">
                <a:solidFill>
                  <a:srgbClr val="231F20"/>
                </a:solidFill>
                <a:effectLst/>
                <a:latin typeface="Arial" panose="020B0604020202020204" pitchFamily="34" charset="0"/>
              </a:rPr>
              <a:t>. Vì vậy công thức tại ô </a:t>
            </a:r>
            <a:r>
              <a:rPr lang="vi-VN" sz="1800" dirty="0">
                <a:solidFill>
                  <a:srgbClr val="ED028C"/>
                </a:solidFill>
                <a:effectLst/>
                <a:latin typeface="Arial" panose="020B0604020202020204" pitchFamily="34" charset="0"/>
              </a:rPr>
              <a:t>G2</a:t>
            </a:r>
            <a:r>
              <a:rPr lang="vi-VN" sz="1800" dirty="0">
                <a:solidFill>
                  <a:srgbClr val="231F20"/>
                </a:solidFill>
                <a:effectLst/>
                <a:latin typeface="Arial" panose="020B0604020202020204" pitchFamily="34" charset="0"/>
              </a:rPr>
              <a:t> được sửa lại là</a:t>
            </a:r>
            <a:r>
              <a:rPr lang="vi-VN" sz="1800" dirty="0">
                <a:solidFill>
                  <a:srgbClr val="ED028C"/>
                </a:solidFill>
                <a:effectLst/>
                <a:latin typeface="Arial" panose="020B0604020202020204" pitchFamily="34" charset="0"/>
              </a:rPr>
              <a:t> =COUNTIF($B$3:$B$10,F2) </a:t>
            </a:r>
            <a:r>
              <a:rPr lang="vi-VN" sz="1800" dirty="0">
                <a:solidFill>
                  <a:srgbClr val="231F20"/>
                </a:solidFill>
                <a:effectLst/>
                <a:latin typeface="Arial" panose="020B0604020202020204" pitchFamily="34" charset="0"/>
              </a:rPr>
              <a:t>như Hình 10a.2. Khi sao chép công thức này sang các ô còn lại từ </a:t>
            </a:r>
            <a:r>
              <a:rPr lang="vi-VN" sz="1800" dirty="0">
                <a:solidFill>
                  <a:srgbClr val="ED028C"/>
                </a:solidFill>
                <a:effectLst/>
                <a:latin typeface="Arial" panose="020B0604020202020204" pitchFamily="34" charset="0"/>
              </a:rPr>
              <a:t>G3</a:t>
            </a:r>
            <a:r>
              <a:rPr lang="vi-VN" sz="1800" dirty="0">
                <a:solidFill>
                  <a:srgbClr val="231F20"/>
                </a:solidFill>
                <a:effectLst/>
                <a:latin typeface="Arial" panose="020B0604020202020204" pitchFamily="34" charset="0"/>
              </a:rPr>
              <a:t> đến </a:t>
            </a:r>
            <a:r>
              <a:rPr lang="vi-VN" sz="1800" dirty="0">
                <a:solidFill>
                  <a:srgbClr val="ED028C"/>
                </a:solidFill>
                <a:effectLst/>
                <a:latin typeface="Arial" panose="020B0604020202020204" pitchFamily="34" charset="0"/>
              </a:rPr>
              <a:t>G10</a:t>
            </a:r>
            <a:r>
              <a:rPr lang="vi-VN" sz="1800" dirty="0">
                <a:solidFill>
                  <a:srgbClr val="231F20"/>
                </a:solidFill>
                <a:effectLst/>
                <a:latin typeface="Arial" panose="020B0604020202020204" pitchFamily="34" charset="0"/>
              </a:rPr>
              <a:t>, công thức sẽ trả lại kết quả là số lần chi của các khoản</a:t>
            </a:r>
            <a:r>
              <a:rPr lang="en-US" sz="1800" dirty="0">
                <a:solidFill>
                  <a:srgbClr val="231F20"/>
                </a:solidFill>
                <a:effectLst/>
                <a:latin typeface="Arial" panose="020B0604020202020204" pitchFamily="34" charset="0"/>
              </a:rPr>
              <a:t> </a:t>
            </a:r>
            <a:r>
              <a:rPr lang="vi-VN" sz="1800" dirty="0">
                <a:solidFill>
                  <a:srgbClr val="231F20"/>
                </a:solidFill>
                <a:effectLst/>
                <a:latin typeface="Arial" panose="020B0604020202020204" pitchFamily="34" charset="0"/>
              </a:rPr>
              <a:t>chi còn lại.</a:t>
            </a:r>
            <a:endParaRPr lang="en-US" dirty="0"/>
          </a:p>
        </p:txBody>
      </p:sp>
      <p:pic>
        <p:nvPicPr>
          <p:cNvPr id="15" name="Picture 14">
            <a:extLst>
              <a:ext uri="{FF2B5EF4-FFF2-40B4-BE49-F238E27FC236}">
                <a16:creationId xmlns:a16="http://schemas.microsoft.com/office/drawing/2014/main" id="{0CCFE35A-FAF0-43DD-D4EA-4F761231E670}"/>
              </a:ext>
            </a:extLst>
          </p:cNvPr>
          <p:cNvPicPr>
            <a:picLocks noChangeAspect="1"/>
          </p:cNvPicPr>
          <p:nvPr/>
        </p:nvPicPr>
        <p:blipFill>
          <a:blip r:embed="rId2"/>
          <a:stretch>
            <a:fillRect/>
          </a:stretch>
        </p:blipFill>
        <p:spPr>
          <a:xfrm>
            <a:off x="1627422" y="3449266"/>
            <a:ext cx="8700944" cy="3010884"/>
          </a:xfrm>
          <a:prstGeom prst="rect">
            <a:avLst/>
          </a:prstGeom>
        </p:spPr>
      </p:pic>
    </p:spTree>
    <p:extLst>
      <p:ext uri="{BB962C8B-B14F-4D97-AF65-F5344CB8AC3E}">
        <p14:creationId xmlns:p14="http://schemas.microsoft.com/office/powerpoint/2010/main" val="2903491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CFE35A-FAF0-43DD-D4EA-4F761231E670}"/>
              </a:ext>
            </a:extLst>
          </p:cNvPr>
          <p:cNvPicPr>
            <a:picLocks noChangeAspect="1"/>
          </p:cNvPicPr>
          <p:nvPr/>
        </p:nvPicPr>
        <p:blipFill>
          <a:blip r:embed="rId2"/>
          <a:stretch>
            <a:fillRect/>
          </a:stretch>
        </p:blipFill>
        <p:spPr>
          <a:xfrm>
            <a:off x="2694577" y="39133"/>
            <a:ext cx="6802846" cy="2354064"/>
          </a:xfrm>
          <a:prstGeom prst="rect">
            <a:avLst/>
          </a:prstGeom>
        </p:spPr>
      </p:pic>
      <p:grpSp>
        <p:nvGrpSpPr>
          <p:cNvPr id="2" name="Hỏi cá nhân">
            <a:extLst>
              <a:ext uri="{FF2B5EF4-FFF2-40B4-BE49-F238E27FC236}">
                <a16:creationId xmlns:a16="http://schemas.microsoft.com/office/drawing/2014/main" id="{91BCC862-6C01-F1C0-CB67-9BD4BC43FACD}"/>
              </a:ext>
            </a:extLst>
          </p:cNvPr>
          <p:cNvGrpSpPr/>
          <p:nvPr/>
        </p:nvGrpSpPr>
        <p:grpSpPr>
          <a:xfrm>
            <a:off x="722549" y="2265206"/>
            <a:ext cx="10642985" cy="2428592"/>
            <a:chOff x="722549" y="2215664"/>
            <a:chExt cx="10642985" cy="2428592"/>
          </a:xfrm>
        </p:grpSpPr>
        <p:grpSp>
          <p:nvGrpSpPr>
            <p:cNvPr id="3" name="Group 2">
              <a:extLst>
                <a:ext uri="{FF2B5EF4-FFF2-40B4-BE49-F238E27FC236}">
                  <a16:creationId xmlns:a16="http://schemas.microsoft.com/office/drawing/2014/main" id="{06313491-9A91-DDC0-52EE-2288F77353AD}"/>
                </a:ext>
              </a:extLst>
            </p:cNvPr>
            <p:cNvGrpSpPr/>
            <p:nvPr/>
          </p:nvGrpSpPr>
          <p:grpSpPr>
            <a:xfrm>
              <a:off x="722549" y="2215664"/>
              <a:ext cx="10642985" cy="2428592"/>
              <a:chOff x="751424" y="4271768"/>
              <a:chExt cx="10642985" cy="2637408"/>
            </a:xfrm>
          </p:grpSpPr>
          <p:grpSp>
            <p:nvGrpSpPr>
              <p:cNvPr id="5" name="Group 4">
                <a:extLst>
                  <a:ext uri="{FF2B5EF4-FFF2-40B4-BE49-F238E27FC236}">
                    <a16:creationId xmlns:a16="http://schemas.microsoft.com/office/drawing/2014/main" id="{DFBA8310-16AE-223A-7FD5-582829E8005A}"/>
                  </a:ext>
                </a:extLst>
              </p:cNvPr>
              <p:cNvGrpSpPr/>
              <p:nvPr/>
            </p:nvGrpSpPr>
            <p:grpSpPr>
              <a:xfrm>
                <a:off x="751424" y="4271768"/>
                <a:ext cx="10642985" cy="2637408"/>
                <a:chOff x="748591" y="4323722"/>
                <a:chExt cx="10491906" cy="2637408"/>
              </a:xfrm>
            </p:grpSpPr>
            <p:sp>
              <p:nvSpPr>
                <p:cNvPr id="8" name="Rectangle: Rounded Corners 7">
                  <a:extLst>
                    <a:ext uri="{FF2B5EF4-FFF2-40B4-BE49-F238E27FC236}">
                      <a16:creationId xmlns:a16="http://schemas.microsoft.com/office/drawing/2014/main" id="{20DD43BC-6740-7113-AC4D-BC359C74BA70}"/>
                    </a:ext>
                  </a:extLst>
                </p:cNvPr>
                <p:cNvSpPr/>
                <p:nvPr/>
              </p:nvSpPr>
              <p:spPr>
                <a:xfrm>
                  <a:off x="1181534" y="4593968"/>
                  <a:ext cx="10058963" cy="2367162"/>
                </a:xfrm>
                <a:prstGeom prst="roundRect">
                  <a:avLst>
                    <a:gd name="adj" fmla="val 1069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01177C6-F823-DD2B-82D6-5BFF5DB8C1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6" name="Rectangle 5">
                <a:extLst>
                  <a:ext uri="{FF2B5EF4-FFF2-40B4-BE49-F238E27FC236}">
                    <a16:creationId xmlns:a16="http://schemas.microsoft.com/office/drawing/2014/main" id="{1484C74D-EB0D-268E-4E6C-1CB58C922357}"/>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BE7D3FD-7C41-EE3C-FCB3-33594B84B22F}"/>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E8AF3730-82F5-9645-419E-45E800575033}"/>
                </a:ext>
              </a:extLst>
            </p:cNvPr>
            <p:cNvSpPr txBox="1"/>
            <p:nvPr/>
          </p:nvSpPr>
          <p:spPr>
            <a:xfrm>
              <a:off x="1615756" y="2470098"/>
              <a:ext cx="9749778" cy="1704569"/>
            </a:xfrm>
            <a:prstGeom prst="rect">
              <a:avLst/>
            </a:prstGeom>
            <a:noFill/>
          </p:spPr>
          <p:txBody>
            <a:bodyPr wrap="square">
              <a:spAutoFit/>
            </a:bodyPr>
            <a:lstStyle/>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 Hình 10a.2, công thức ở ô G2 là =COUNTIF($B$3:$B$10,F2). Em hãy trả lời các câu hỏi sau:</a:t>
              </a: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 Khi sao chép công thức trên sang các ô G3,..., G10 công thức sẽ thay đổi như thế nào?</a:t>
              </a: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 Nếu bỏ các dấu $ thì công thức ở ô G2 sẽ là =COUNTIF(B3:B10,F2). Sau khi sao chép công thức này sang các ô từ G3 đến G10, kết quả trả lại tại các ô đó có đúng không? Tại sao?</a:t>
              </a:r>
            </a:p>
          </p:txBody>
        </p:sp>
      </p:grpSp>
      <p:grpSp>
        <p:nvGrpSpPr>
          <p:cNvPr id="11" name="Trả lời cá nhân">
            <a:extLst>
              <a:ext uri="{FF2B5EF4-FFF2-40B4-BE49-F238E27FC236}">
                <a16:creationId xmlns:a16="http://schemas.microsoft.com/office/drawing/2014/main" id="{1FF4C5D2-E9AB-4F0E-6A0A-60780984FA6D}"/>
              </a:ext>
            </a:extLst>
          </p:cNvPr>
          <p:cNvGrpSpPr/>
          <p:nvPr/>
        </p:nvGrpSpPr>
        <p:grpSpPr>
          <a:xfrm>
            <a:off x="722549" y="4693799"/>
            <a:ext cx="10360893" cy="1453003"/>
            <a:chOff x="722549" y="2215666"/>
            <a:chExt cx="10360893" cy="1453003"/>
          </a:xfrm>
        </p:grpSpPr>
        <p:grpSp>
          <p:nvGrpSpPr>
            <p:cNvPr id="12" name="Group 11">
              <a:extLst>
                <a:ext uri="{FF2B5EF4-FFF2-40B4-BE49-F238E27FC236}">
                  <a16:creationId xmlns:a16="http://schemas.microsoft.com/office/drawing/2014/main" id="{84665C41-909B-1B26-E7E5-E6EC650C2C38}"/>
                </a:ext>
              </a:extLst>
            </p:cNvPr>
            <p:cNvGrpSpPr/>
            <p:nvPr/>
          </p:nvGrpSpPr>
          <p:grpSpPr>
            <a:xfrm>
              <a:off x="722549" y="2215666"/>
              <a:ext cx="10360893" cy="1453003"/>
              <a:chOff x="751424" y="4271768"/>
              <a:chExt cx="10360893" cy="1577935"/>
            </a:xfrm>
          </p:grpSpPr>
          <p:grpSp>
            <p:nvGrpSpPr>
              <p:cNvPr id="16" name="Group 15">
                <a:extLst>
                  <a:ext uri="{FF2B5EF4-FFF2-40B4-BE49-F238E27FC236}">
                    <a16:creationId xmlns:a16="http://schemas.microsoft.com/office/drawing/2014/main" id="{2E670EDA-FF14-A52F-E51B-C8E2EB3B678C}"/>
                  </a:ext>
                </a:extLst>
              </p:cNvPr>
              <p:cNvGrpSpPr/>
              <p:nvPr/>
            </p:nvGrpSpPr>
            <p:grpSpPr>
              <a:xfrm>
                <a:off x="751424" y="4271768"/>
                <a:ext cx="10340110" cy="1577935"/>
                <a:chOff x="748591" y="4323722"/>
                <a:chExt cx="10193330" cy="1577935"/>
              </a:xfrm>
            </p:grpSpPr>
            <p:sp>
              <p:nvSpPr>
                <p:cNvPr id="19" name="Rectangle: Rounded Corners 18">
                  <a:extLst>
                    <a:ext uri="{FF2B5EF4-FFF2-40B4-BE49-F238E27FC236}">
                      <a16:creationId xmlns:a16="http://schemas.microsoft.com/office/drawing/2014/main" id="{DE77026F-A381-E522-0789-BFEAAA7A069A}"/>
                    </a:ext>
                  </a:extLst>
                </p:cNvPr>
                <p:cNvSpPr/>
                <p:nvPr/>
              </p:nvSpPr>
              <p:spPr>
                <a:xfrm>
                  <a:off x="1181534" y="4593968"/>
                  <a:ext cx="9760387" cy="13076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E78EAF4D-17B2-7875-BB32-B7E551627A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7" name="Rectangle 16">
                <a:extLst>
                  <a:ext uri="{FF2B5EF4-FFF2-40B4-BE49-F238E27FC236}">
                    <a16:creationId xmlns:a16="http://schemas.microsoft.com/office/drawing/2014/main" id="{1D0F5DD8-5D8E-95AE-C9AF-5B8DCADDC525}"/>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CBB9B712-DD82-0B3D-D8FC-0356B764D9B0}"/>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444EDE3D-5EBE-EA59-F9D1-0585F36B4D50}"/>
                </a:ext>
              </a:extLst>
            </p:cNvPr>
            <p:cNvSpPr txBox="1"/>
            <p:nvPr/>
          </p:nvSpPr>
          <p:spPr>
            <a:xfrm>
              <a:off x="1615756" y="2622456"/>
              <a:ext cx="9312221" cy="866904"/>
            </a:xfrm>
            <a:prstGeom prst="rect">
              <a:avLst/>
            </a:prstGeom>
            <a:noFill/>
          </p:spPr>
          <p:txBody>
            <a:bodyPr wrap="square">
              <a:spAutoFit/>
            </a:bodyPr>
            <a:lstStyle/>
            <a:p>
              <a:pPr>
                <a:lnSpc>
                  <a:spcPct val="150000"/>
                </a:lnSpc>
              </a:pPr>
              <a:r>
                <a:rPr lang="vi-VN">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 Địa chỉ F2 trong công thức sẽ thay đổi thành F3,…F10</a:t>
              </a:r>
            </a:p>
            <a:p>
              <a:pPr>
                <a:lnSpc>
                  <a:spcPct val="150000"/>
                </a:lnSpc>
              </a:pPr>
              <a:r>
                <a:rPr lang="vi-VN">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 Kết quả sẽ bị sai v</a:t>
              </a:r>
              <a:r>
                <a:rPr lang="en-US">
                  <a:solidFill>
                    <a:srgbClr val="231F20"/>
                  </a:solidFill>
                  <a:latin typeface="Times New Roman" panose="02020603050405020304" pitchFamily="18" charset="0"/>
                  <a:ea typeface="Tahoma" panose="020B0604030504040204" pitchFamily="34" charset="0"/>
                  <a:cs typeface="Times New Roman" panose="02020603050405020304" pitchFamily="18" charset="0"/>
                </a:rPr>
                <a:t>ì</a:t>
              </a:r>
              <a:r>
                <a:rPr lang="vi-VN">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phạm v</a:t>
              </a:r>
              <a:r>
                <a:rPr lang="en-US">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i</a:t>
              </a:r>
              <a:r>
                <a:rPr lang="vi-VN">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chứa các ô cần kiểm tra để đếm (B3:B10) bị thay đổi.</a:t>
              </a:r>
            </a:p>
          </p:txBody>
        </p:sp>
      </p:grpSp>
    </p:spTree>
    <p:extLst>
      <p:ext uri="{BB962C8B-B14F-4D97-AF65-F5344CB8AC3E}">
        <p14:creationId xmlns:p14="http://schemas.microsoft.com/office/powerpoint/2010/main" val="564826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A1EE91-2542-FCFE-3CE9-EDA7A94B31C3}"/>
              </a:ext>
            </a:extLst>
          </p:cNvPr>
          <p:cNvSpPr txBox="1"/>
          <p:nvPr/>
        </p:nvSpPr>
        <p:spPr>
          <a:xfrm>
            <a:off x="342079" y="465019"/>
            <a:ext cx="7978961" cy="584775"/>
          </a:xfrm>
          <a:prstGeom prst="rect">
            <a:avLst/>
          </a:prstGeom>
          <a:gradFill flip="none" rotWithShape="1">
            <a:gsLst>
              <a:gs pos="0">
                <a:schemeClr val="accent3">
                  <a:lumMod val="40000"/>
                  <a:lumOff val="60000"/>
                </a:schemeClr>
              </a:gs>
              <a:gs pos="86000">
                <a:schemeClr val="accent3">
                  <a:lumMod val="95000"/>
                  <a:lumOff val="5000"/>
                </a:schemeClr>
              </a:gs>
              <a:gs pos="0">
                <a:schemeClr val="accent3">
                  <a:lumMod val="60000"/>
                </a:schemeClr>
              </a:gs>
            </a:gsLst>
            <a:path path="circle">
              <a:fillToRect l="50000" t="130000" r="50000" b="-30000"/>
            </a:path>
            <a:tileRect/>
          </a:grad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2. Thực hành: Sử dụng hàm COUNTIF</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DEA1EE2E-A5B6-35C2-8EAA-1FECB86E312B}"/>
              </a:ext>
            </a:extLst>
          </p:cNvPr>
          <p:cNvSpPr txBox="1"/>
          <p:nvPr/>
        </p:nvSpPr>
        <p:spPr>
          <a:xfrm>
            <a:off x="432525" y="1049794"/>
            <a:ext cx="11417395" cy="3365024"/>
          </a:xfrm>
          <a:prstGeom prst="rect">
            <a:avLst/>
          </a:prstGeom>
          <a:noFill/>
        </p:spPr>
        <p:txBody>
          <a:bodyPr wrap="square">
            <a:spAutoFit/>
          </a:bodyPr>
          <a:lstStyle/>
          <a:p>
            <a:pPr>
              <a:lnSpc>
                <a:spcPct val="150000"/>
              </a:lnSpc>
            </a:pPr>
            <a:r>
              <a:rPr lang="vi-VN" sz="1800"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Nhiệm vụ: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Sử dụng hàm COUNTIF để tổng hợp chi tiêu theo mỗi khoản.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Hướng dẫn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 Tính số lần chi của mỗi khoản chi trong trang tính </a:t>
            </a:r>
            <a:r>
              <a:rPr lang="vi-VN" sz="18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Mở tệp bảng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TaiChinhGiaDinh.xlsx</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chọn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dữ liệu cho trang tính để được kết quả tương tự như Hình 10a.1.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G2</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=COUNTIF($B$3:$B$10,F2)</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như minh hoạ trong Hình 10a.2.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Sao chép công thức trong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G2</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sang các ô từ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G3</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đến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G10</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Lưu bảng tính.</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F4E17549-AC9F-2578-4BC8-F4CD563195A1}"/>
              </a:ext>
            </a:extLst>
          </p:cNvPr>
          <p:cNvPicPr>
            <a:picLocks noChangeAspect="1"/>
          </p:cNvPicPr>
          <p:nvPr/>
        </p:nvPicPr>
        <p:blipFill>
          <a:blip r:embed="rId2"/>
          <a:stretch>
            <a:fillRect/>
          </a:stretch>
        </p:blipFill>
        <p:spPr>
          <a:xfrm>
            <a:off x="2875150" y="4011469"/>
            <a:ext cx="6532144" cy="2601573"/>
          </a:xfrm>
          <a:prstGeom prst="rect">
            <a:avLst/>
          </a:prstGeom>
        </p:spPr>
      </p:pic>
    </p:spTree>
    <p:extLst>
      <p:ext uri="{BB962C8B-B14F-4D97-AF65-F5344CB8AC3E}">
        <p14:creationId xmlns:p14="http://schemas.microsoft.com/office/powerpoint/2010/main" val="22523147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A1EE91-2542-FCFE-3CE9-EDA7A94B31C3}"/>
              </a:ext>
            </a:extLst>
          </p:cNvPr>
          <p:cNvSpPr txBox="1"/>
          <p:nvPr/>
        </p:nvSpPr>
        <p:spPr>
          <a:xfrm>
            <a:off x="342079" y="465019"/>
            <a:ext cx="7978961" cy="584775"/>
          </a:xfrm>
          <a:prstGeom prst="rect">
            <a:avLst/>
          </a:prstGeom>
          <a:gradFill flip="none" rotWithShape="1">
            <a:gsLst>
              <a:gs pos="0">
                <a:schemeClr val="accent3">
                  <a:lumMod val="40000"/>
                  <a:lumOff val="60000"/>
                </a:schemeClr>
              </a:gs>
              <a:gs pos="86000">
                <a:schemeClr val="accent3">
                  <a:lumMod val="95000"/>
                  <a:lumOff val="5000"/>
                </a:schemeClr>
              </a:gs>
              <a:gs pos="0">
                <a:schemeClr val="accent3">
                  <a:lumMod val="60000"/>
                </a:schemeClr>
              </a:gs>
            </a:gsLst>
            <a:path path="circle">
              <a:fillToRect l="50000" t="130000" r="50000" b="-30000"/>
            </a:path>
            <a:tileRect/>
          </a:gradFill>
        </p:spPr>
        <p:txBody>
          <a:bodyPr wrap="square" rtlCol="0">
            <a:spAutoFit/>
          </a:bodyPr>
          <a:lstStyle/>
          <a:p>
            <a:pPr algn="ctr"/>
            <a:r>
              <a:rPr lang="en-US" sz="3200" b="1">
                <a:solidFill>
                  <a:srgbClr val="FFFF00"/>
                </a:solidFill>
                <a:latin typeface="Tahoma" panose="020B0604030504040204" pitchFamily="34" charset="0"/>
                <a:ea typeface="Tahoma" panose="020B0604030504040204" pitchFamily="34" charset="0"/>
                <a:cs typeface="Tahoma" panose="020B0604030504040204" pitchFamily="34" charset="0"/>
              </a:rPr>
              <a:t>2. Thực hành: Sử dụng hàm COUNTIF</a:t>
            </a:r>
            <a:endParaRPr lang="vi-VN" sz="3200" b="1">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2E80397E-DA22-20CA-83A6-BBE8025CE855}"/>
              </a:ext>
            </a:extLst>
          </p:cNvPr>
          <p:cNvSpPr txBox="1"/>
          <p:nvPr/>
        </p:nvSpPr>
        <p:spPr>
          <a:xfrm>
            <a:off x="342079" y="1049794"/>
            <a:ext cx="7950926" cy="1287532"/>
          </a:xfrm>
          <a:prstGeom prst="rect">
            <a:avLst/>
          </a:prstGeom>
          <a:noFill/>
        </p:spPr>
        <p:txBody>
          <a:bodyPr wrap="square">
            <a:spAutoFit/>
          </a:bodyPr>
          <a:lstStyle/>
          <a:p>
            <a:pPr>
              <a:lnSpc>
                <a:spcPct val="150000"/>
              </a:lnSpc>
            </a:pPr>
            <a:r>
              <a:rPr lang="vi-VN" sz="18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 Tính số lần thu của mỗi khoản thu trong trang tính </a:t>
            </a:r>
            <a:r>
              <a:rPr lang="vi-VN" sz="1800" b="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Chọn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dữ liệu cho trang tính để được nội dung tương tự như Hình 10a.3</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FD9E9A2-2E7F-914F-1679-E151EC5402DD}"/>
              </a:ext>
            </a:extLst>
          </p:cNvPr>
          <p:cNvPicPr>
            <a:picLocks noChangeAspect="1"/>
          </p:cNvPicPr>
          <p:nvPr/>
        </p:nvPicPr>
        <p:blipFill>
          <a:blip r:embed="rId2"/>
          <a:stretch>
            <a:fillRect/>
          </a:stretch>
        </p:blipFill>
        <p:spPr>
          <a:xfrm>
            <a:off x="1406435" y="2812472"/>
            <a:ext cx="9379131" cy="3498799"/>
          </a:xfrm>
          <a:prstGeom prst="rect">
            <a:avLst/>
          </a:prstGeom>
        </p:spPr>
      </p:pic>
    </p:spTree>
    <p:extLst>
      <p:ext uri="{BB962C8B-B14F-4D97-AF65-F5344CB8AC3E}">
        <p14:creationId xmlns:p14="http://schemas.microsoft.com/office/powerpoint/2010/main" val="2271365495"/>
      </p:ext>
    </p:extLst>
  </p:cSld>
  <p:clrMapOvr>
    <a:masterClrMapping/>
  </p:clrMapOvr>
  <p:transition spd="med">
    <p:pull/>
  </p:transition>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1441</TotalTime>
  <Words>1578</Words>
  <PresentationFormat>Widescreen</PresentationFormat>
  <Paragraphs>93</Paragraphs>
  <Slides>22</Slides>
  <Notes>5</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Arial</vt:lpstr>
      <vt:lpstr>Grandview Display</vt:lpstr>
      <vt:lpstr>Open Sans</vt:lpstr>
      <vt:lpstr>Tahoma</vt:lpstr>
      <vt:lpstr>Times New Roman</vt:lpstr>
      <vt:lpstr>UTM Avo</vt:lpstr>
      <vt:lpstr>DashVTI</vt:lpstr>
      <vt:lpstr>Office Theme</vt:lpstr>
      <vt:lpstr>4_Default Design</vt:lpstr>
      <vt:lpstr>6_Default Design</vt:lpstr>
      <vt:lpstr>13_Custom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2024-08-29T02:46:46Z</dcterms:modified>
</cp:coreProperties>
</file>