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9" r:id="rId2"/>
    <p:sldId id="258" r:id="rId3"/>
    <p:sldId id="257" r:id="rId4"/>
    <p:sldId id="265" r:id="rId5"/>
    <p:sldId id="260" r:id="rId6"/>
    <p:sldId id="261" r:id="rId7"/>
    <p:sldId id="262" r:id="rId8"/>
    <p:sldId id="264"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90B7C8-90D6-43A4-B55C-566DD7F6A437}"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14158B-E7E6-4D25-87C7-391F2400D83E}" type="slidenum">
              <a:rPr lang="en-US"/>
              <a:pPr/>
              <a:t>‹#›</a:t>
            </a:fld>
            <a:endParaRPr lang="en-US"/>
          </a:p>
        </p:txBody>
      </p:sp>
    </p:spTree>
    <p:extLst>
      <p:ext uri="{BB962C8B-B14F-4D97-AF65-F5344CB8AC3E}">
        <p14:creationId xmlns:p14="http://schemas.microsoft.com/office/powerpoint/2010/main" val="379568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55D618-F9FC-4A64-BBD4-1A4B21C0ED58}"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0AE53F-7AB7-46B9-A035-5F6128C374B6}" type="slidenum">
              <a:rPr lang="en-US"/>
              <a:pPr/>
              <a:t>‹#›</a:t>
            </a:fld>
            <a:endParaRPr lang="en-US"/>
          </a:p>
        </p:txBody>
      </p:sp>
    </p:spTree>
    <p:extLst>
      <p:ext uri="{BB962C8B-B14F-4D97-AF65-F5344CB8AC3E}">
        <p14:creationId xmlns:p14="http://schemas.microsoft.com/office/powerpoint/2010/main" val="284968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B7CE2D-D71A-489D-ABA0-809C9E18BBC2}"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BE9F25-CBF5-424B-90DF-4A7EFD5D7C19}" type="slidenum">
              <a:rPr lang="en-US"/>
              <a:pPr/>
              <a:t>‹#›</a:t>
            </a:fld>
            <a:endParaRPr lang="en-US"/>
          </a:p>
        </p:txBody>
      </p:sp>
    </p:spTree>
    <p:extLst>
      <p:ext uri="{BB962C8B-B14F-4D97-AF65-F5344CB8AC3E}">
        <p14:creationId xmlns:p14="http://schemas.microsoft.com/office/powerpoint/2010/main" val="373290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724954-64B7-46C6-BD52-DC11B8524D36}"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FBFFF7-23F7-4B5F-ACC4-1E5CAA180727}" type="slidenum">
              <a:rPr lang="en-US"/>
              <a:pPr/>
              <a:t>‹#›</a:t>
            </a:fld>
            <a:endParaRPr lang="en-US"/>
          </a:p>
        </p:txBody>
      </p:sp>
    </p:spTree>
    <p:extLst>
      <p:ext uri="{BB962C8B-B14F-4D97-AF65-F5344CB8AC3E}">
        <p14:creationId xmlns:p14="http://schemas.microsoft.com/office/powerpoint/2010/main" val="400115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5B369D7-697A-457C-9F37-12A86FC175E0}" type="datetimeFigureOut">
              <a:rPr lang="en-US"/>
              <a:pPr>
                <a:defRPr/>
              </a:pPr>
              <a:t>9/14/2023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7A429-5139-4CD0-8960-9229E46DFE11}" type="slidenum">
              <a:rPr lang="en-US"/>
              <a:pPr/>
              <a:t>‹#›</a:t>
            </a:fld>
            <a:endParaRPr lang="en-US"/>
          </a:p>
        </p:txBody>
      </p:sp>
    </p:spTree>
    <p:extLst>
      <p:ext uri="{BB962C8B-B14F-4D97-AF65-F5344CB8AC3E}">
        <p14:creationId xmlns:p14="http://schemas.microsoft.com/office/powerpoint/2010/main" val="378058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4430B6C-F53B-4DAE-A2E3-0809DF7BB887}" type="datetimeFigureOut">
              <a:rPr lang="en-US"/>
              <a:pPr>
                <a:defRPr/>
              </a:pPr>
              <a:t>9/14/2023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60D44C-1176-4551-B5FC-D2396E334716}" type="slidenum">
              <a:rPr lang="en-US"/>
              <a:pPr/>
              <a:t>‹#›</a:t>
            </a:fld>
            <a:endParaRPr lang="en-US"/>
          </a:p>
        </p:txBody>
      </p:sp>
    </p:spTree>
    <p:extLst>
      <p:ext uri="{BB962C8B-B14F-4D97-AF65-F5344CB8AC3E}">
        <p14:creationId xmlns:p14="http://schemas.microsoft.com/office/powerpoint/2010/main" val="294645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6B0C43-50B4-4FD6-8325-674103EF3F2A}" type="datetimeFigureOut">
              <a:rPr lang="en-US"/>
              <a:pPr>
                <a:defRPr/>
              </a:pPr>
              <a:t>9/14/2023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DCDF7BE-F56C-4E1D-B7E5-98B782BA529E}" type="slidenum">
              <a:rPr lang="en-US"/>
              <a:pPr/>
              <a:t>‹#›</a:t>
            </a:fld>
            <a:endParaRPr lang="en-US"/>
          </a:p>
        </p:txBody>
      </p:sp>
    </p:spTree>
    <p:extLst>
      <p:ext uri="{BB962C8B-B14F-4D97-AF65-F5344CB8AC3E}">
        <p14:creationId xmlns:p14="http://schemas.microsoft.com/office/powerpoint/2010/main" val="89343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C0F17A-53EB-4033-96EF-4E7DD6697321}" type="datetimeFigureOut">
              <a:rPr lang="en-US"/>
              <a:pPr>
                <a:defRPr/>
              </a:pPr>
              <a:t>9/14/2023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59E17D-0201-48C9-9CB0-9DBDFE0DAA5A}" type="slidenum">
              <a:rPr lang="en-US"/>
              <a:pPr/>
              <a:t>‹#›</a:t>
            </a:fld>
            <a:endParaRPr lang="en-US"/>
          </a:p>
        </p:txBody>
      </p:sp>
    </p:spTree>
    <p:extLst>
      <p:ext uri="{BB962C8B-B14F-4D97-AF65-F5344CB8AC3E}">
        <p14:creationId xmlns:p14="http://schemas.microsoft.com/office/powerpoint/2010/main" val="343415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27896F-ABC1-4922-B217-E2A7B32E2434}" type="datetimeFigureOut">
              <a:rPr lang="en-US"/>
              <a:pPr>
                <a:defRPr/>
              </a:pPr>
              <a:t>9/14/2023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0C7A9F1-5D88-48A6-B082-D63F2EF508F8}" type="slidenum">
              <a:rPr lang="en-US"/>
              <a:pPr/>
              <a:t>‹#›</a:t>
            </a:fld>
            <a:endParaRPr lang="en-US"/>
          </a:p>
        </p:txBody>
      </p:sp>
    </p:spTree>
    <p:extLst>
      <p:ext uri="{BB962C8B-B14F-4D97-AF65-F5344CB8AC3E}">
        <p14:creationId xmlns:p14="http://schemas.microsoft.com/office/powerpoint/2010/main" val="11932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C81FBDB-24E1-4DDE-83EB-7C7DE5947336}" type="datetimeFigureOut">
              <a:rPr lang="en-US"/>
              <a:pPr>
                <a:defRPr/>
              </a:pPr>
              <a:t>9/14/2023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A65553B-5FCD-4F96-B0DA-00C68FFA022A}" type="slidenum">
              <a:rPr lang="en-US"/>
              <a:pPr/>
              <a:t>‹#›</a:t>
            </a:fld>
            <a:endParaRPr lang="en-US"/>
          </a:p>
        </p:txBody>
      </p:sp>
    </p:spTree>
    <p:extLst>
      <p:ext uri="{BB962C8B-B14F-4D97-AF65-F5344CB8AC3E}">
        <p14:creationId xmlns:p14="http://schemas.microsoft.com/office/powerpoint/2010/main" val="32584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D705148-F0C1-4C84-81B3-8887A1A16A22}" type="datetimeFigureOut">
              <a:rPr lang="en-US"/>
              <a:pPr>
                <a:defRPr/>
              </a:pPr>
              <a:t>9/14/2023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08976A3-A457-46B1-BA1E-9B4369F2EDEA}" type="slidenum">
              <a:rPr lang="en-US"/>
              <a:pPr/>
              <a:t>‹#›</a:t>
            </a:fld>
            <a:endParaRPr lang="en-US"/>
          </a:p>
        </p:txBody>
      </p:sp>
    </p:spTree>
    <p:extLst>
      <p:ext uri="{BB962C8B-B14F-4D97-AF65-F5344CB8AC3E}">
        <p14:creationId xmlns:p14="http://schemas.microsoft.com/office/powerpoint/2010/main" val="265935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5C8D857-D4AF-467E-AE72-7FD699A41923}" type="datetimeFigureOut">
              <a:rPr lang="en-US"/>
              <a:pPr>
                <a:defRPr/>
              </a:pPr>
              <a:t>9/14/2023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4658F1-D221-48A8-AE7D-9272CF25E1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USER\Downloads\KHTN%207\Th&#237;%20nghi&#7879;m%20s&#7921;%20ph&#7843;n%20x&#7841;%20&#226;m.mp4"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a:p>
        </p:txBody>
      </p:sp>
      <p:sp>
        <p:nvSpPr>
          <p:cNvPr id="2051" name="Subtitle 2"/>
          <p:cNvSpPr>
            <a:spLocks noGrp="1"/>
          </p:cNvSpPr>
          <p:nvPr>
            <p:ph type="subTitle" idx="1"/>
          </p:nvPr>
        </p:nvSpPr>
        <p:spPr/>
        <p:txBody>
          <a:bodyPr/>
          <a:lstStyle/>
          <a:p>
            <a:pPr eaLnBrk="1" hangingPunct="1"/>
            <a:endParaRPr lang="en-US" altLang="en-US"/>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Box 9"/>
          <p:cNvSpPr txBox="1">
            <a:spLocks noChangeArrowheads="1"/>
          </p:cNvSpPr>
          <p:nvPr/>
        </p:nvSpPr>
        <p:spPr bwMode="auto">
          <a:xfrm>
            <a:off x="1600200" y="1600200"/>
            <a:ext cx="8412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4000" b="1">
                <a:solidFill>
                  <a:srgbClr val="FF0000"/>
                </a:solidFill>
                <a:latin typeface="Times New Roman" pitchFamily="18" charset="0"/>
                <a:cs typeface="Times New Roman" pitchFamily="18" charset="0"/>
              </a:rPr>
              <a:t>Bài 11: </a:t>
            </a:r>
          </a:p>
          <a:p>
            <a:pPr algn="ctr" eaLnBrk="1" hangingPunct="1"/>
            <a:r>
              <a:rPr lang="en-US" altLang="en-US" sz="4000" b="1">
                <a:solidFill>
                  <a:srgbClr val="FF0000"/>
                </a:solidFill>
                <a:latin typeface="Times New Roman" pitchFamily="18" charset="0"/>
                <a:cs typeface="Times New Roman" pitchFamily="18" charset="0"/>
              </a:rPr>
              <a:t>     PHẢN XẠ ÂM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11269"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67250" y="300038"/>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243388" y="1152525"/>
            <a:ext cx="4391025" cy="831850"/>
          </a:xfrm>
          <a:prstGeom prst="rect">
            <a:avLst/>
          </a:prstGeom>
          <a:noFill/>
        </p:spPr>
        <p:txBody>
          <a:bodyPr>
            <a:spAutoFit/>
          </a:bodyPr>
          <a:lstStyle/>
          <a:p>
            <a:pPr eaLnBrk="1" fontAlgn="auto" hangingPunct="1">
              <a:spcBef>
                <a:spcPts val="0"/>
              </a:spcBef>
              <a:spcAft>
                <a:spcPts val="0"/>
              </a:spcAft>
              <a:defRPr/>
            </a:pPr>
            <a:r>
              <a:rPr lang="en-US" sz="2400">
                <a:latin typeface="+mj-lt"/>
              </a:rPr>
              <a:t>Học sinh tiến hành thí nghiệm và hoàn thành phiếu học tập 02</a:t>
            </a:r>
          </a:p>
        </p:txBody>
      </p:sp>
      <p:sp>
        <p:nvSpPr>
          <p:cNvPr id="15" name="TextBox 14"/>
          <p:cNvSpPr txBox="1"/>
          <p:nvPr/>
        </p:nvSpPr>
        <p:spPr>
          <a:xfrm>
            <a:off x="822960" y="1891807"/>
            <a:ext cx="2996566" cy="46166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fontAlgn="auto" hangingPunct="1">
              <a:spcBef>
                <a:spcPts val="0"/>
              </a:spcBef>
              <a:spcAft>
                <a:spcPts val="0"/>
              </a:spcAft>
              <a:defRPr/>
            </a:pPr>
            <a:r>
              <a:rPr lang="en-US" sz="2400">
                <a:solidFill>
                  <a:srgbClr val="FF0000"/>
                </a:solidFill>
                <a:latin typeface="+mj-lt"/>
              </a:rPr>
              <a:t>PHIẾU HỌC TẬP 02</a:t>
            </a:r>
          </a:p>
        </p:txBody>
      </p: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1275"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4" name="TextBox 3"/>
          <p:cNvSpPr txBox="1"/>
          <p:nvPr/>
        </p:nvSpPr>
        <p:spPr>
          <a:xfrm>
            <a:off x="469900" y="2755900"/>
            <a:ext cx="7497763" cy="3048000"/>
          </a:xfrm>
          <a:prstGeom prst="rect">
            <a:avLst/>
          </a:prstGeom>
          <a:noFill/>
        </p:spPr>
        <p:txBody>
          <a:bodyPr>
            <a:spAutoFit/>
          </a:bodyPr>
          <a:lstStyle/>
          <a:p>
            <a:pPr>
              <a:defRPr/>
            </a:pPr>
            <a:r>
              <a:rPr lang="en-US" sz="2400" b="1">
                <a:latin typeface="+mj-lt"/>
              </a:rPr>
              <a:t>Câu 1: </a:t>
            </a:r>
            <a:r>
              <a:rPr lang="en-US" sz="2400">
                <a:latin typeface="+mj-lt"/>
              </a:rPr>
              <a:t>Vật nào phản xạ âm, vật nào không phản xạ âm?</a:t>
            </a:r>
          </a:p>
          <a:p>
            <a:pPr>
              <a:defRPr/>
            </a:pPr>
            <a:r>
              <a:rPr lang="en-US" sz="2400" b="1">
                <a:latin typeface="+mj-lt"/>
              </a:rPr>
              <a:t>Câu 2: </a:t>
            </a:r>
            <a:r>
              <a:rPr lang="en-US" sz="2400">
                <a:latin typeface="+mj-lt"/>
              </a:rPr>
              <a:t>Vật phản xạ âm tốt có đặc điểm nào giống nhau?</a:t>
            </a:r>
          </a:p>
          <a:p>
            <a:pPr>
              <a:defRPr/>
            </a:pPr>
            <a:r>
              <a:rPr lang="en-US" sz="2400" b="1">
                <a:latin typeface="+mj-lt"/>
              </a:rPr>
              <a:t>Câu 3:</a:t>
            </a:r>
            <a:r>
              <a:rPr lang="en-US" sz="2400">
                <a:latin typeface="+mj-lt"/>
              </a:rPr>
              <a:t> Vật phản xạ âm kém có đặc điểm chung nào?</a:t>
            </a:r>
          </a:p>
          <a:p>
            <a:pPr>
              <a:defRPr/>
            </a:pPr>
            <a:r>
              <a:rPr lang="en-US" sz="2400" b="1">
                <a:latin typeface="+mj-lt"/>
              </a:rPr>
              <a:t>Câu 4:</a:t>
            </a:r>
            <a:r>
              <a:rPr lang="en-US" sz="2400">
                <a:latin typeface="+mj-lt"/>
              </a:rPr>
              <a:t> Cho các vật sau: chăn bông, đệm mút, tấm kính phẳng, rèm treo tường, tường gạch, gạch lát nền, tờ báo nhân dân. Hãy xếp những vật trên vào một trong hai nhóm vật phản xạ âm tốt, vật phản xạ âm kém?</a:t>
            </a:r>
          </a:p>
          <a:p>
            <a:pPr>
              <a:defRPr/>
            </a:pPr>
            <a:endParaRPr lang="en-US" sz="2400">
              <a:latin typeface="+mj-lt"/>
            </a:endParaRPr>
          </a:p>
        </p:txBody>
      </p:sp>
      <p:sp>
        <p:nvSpPr>
          <p:cNvPr id="11277"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2293" name="TextBox 7"/>
          <p:cNvSpPr txBox="1">
            <a:spLocks noChangeArrowheads="1"/>
          </p:cNvSpPr>
          <p:nvPr/>
        </p:nvSpPr>
        <p:spPr bwMode="auto">
          <a:xfrm>
            <a:off x="8751888" y="2185988"/>
            <a:ext cx="29654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pic>
        <p:nvPicPr>
          <p:cNvPr id="12296" name="Picture 3" descr="174925df528b9ac07c663882fcc56208_3d_fish_school_screensaver"/>
          <p:cNvPicPr>
            <a:picLocks noChangeAspect="1" noChangeArrowheads="1"/>
          </p:cNvPicPr>
          <p:nvPr/>
        </p:nvPicPr>
        <p:blipFill>
          <a:blip r:embed="rId3">
            <a:extLst>
              <a:ext uri="{28A0092B-C50C-407E-A947-70E740481C1C}">
                <a14:useLocalDpi xmlns:a14="http://schemas.microsoft.com/office/drawing/2010/main" val="0"/>
              </a:ext>
            </a:extLst>
          </a:blip>
          <a:srcRect l="31429" r="54065" b="80952"/>
          <a:stretch>
            <a:fillRect/>
          </a:stretch>
        </p:blipFill>
        <p:spPr bwMode="auto">
          <a:xfrm>
            <a:off x="838200" y="400050"/>
            <a:ext cx="37623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 descr="images1530831_Anh-hon-m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00488"/>
            <a:ext cx="37623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174925df528b9ac07c663882fcc56208_3d_fish_school_screensaver"/>
          <p:cNvPicPr>
            <a:picLocks noChangeAspect="1" noChangeArrowheads="1"/>
          </p:cNvPicPr>
          <p:nvPr/>
        </p:nvPicPr>
        <p:blipFill>
          <a:blip r:embed="rId3">
            <a:extLst>
              <a:ext uri="{28A0092B-C50C-407E-A947-70E740481C1C}">
                <a14:useLocalDpi xmlns:a14="http://schemas.microsoft.com/office/drawing/2010/main" val="0"/>
              </a:ext>
            </a:extLst>
          </a:blip>
          <a:srcRect l="31429" r="54065" b="80952"/>
          <a:stretch>
            <a:fillRect/>
          </a:stretch>
        </p:blipFill>
        <p:spPr bwMode="auto">
          <a:xfrm>
            <a:off x="838200" y="1857375"/>
            <a:ext cx="3762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35" descr="Yacht-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95388" y="106363"/>
            <a:ext cx="30480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5"/>
          <p:cNvGrpSpPr>
            <a:grpSpLocks/>
          </p:cNvGrpSpPr>
          <p:nvPr/>
        </p:nvGrpSpPr>
        <p:grpSpPr bwMode="auto">
          <a:xfrm rot="-597559">
            <a:off x="2154238" y="690563"/>
            <a:ext cx="381000" cy="3657600"/>
            <a:chOff x="1512" y="1492"/>
            <a:chExt cx="337" cy="1781"/>
          </a:xfrm>
        </p:grpSpPr>
        <p:sp>
          <p:nvSpPr>
            <p:cNvPr id="12326" name="Arc 6"/>
            <p:cNvSpPr>
              <a:spLocks/>
            </p:cNvSpPr>
            <p:nvPr/>
          </p:nvSpPr>
          <p:spPr bwMode="auto">
            <a:xfrm rot="4887490">
              <a:off x="1651" y="2226"/>
              <a:ext cx="59" cy="19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7" name="Arc 7"/>
            <p:cNvSpPr>
              <a:spLocks/>
            </p:cNvSpPr>
            <p:nvPr/>
          </p:nvSpPr>
          <p:spPr bwMode="auto">
            <a:xfrm rot="4887490">
              <a:off x="1651" y="2487"/>
              <a:ext cx="59" cy="21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8" name="Arc 8"/>
            <p:cNvSpPr>
              <a:spLocks/>
            </p:cNvSpPr>
            <p:nvPr/>
          </p:nvSpPr>
          <p:spPr bwMode="auto">
            <a:xfrm rot="4887490">
              <a:off x="1651" y="1973"/>
              <a:ext cx="59" cy="155"/>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9" name="Arc 9"/>
            <p:cNvSpPr>
              <a:spLocks/>
            </p:cNvSpPr>
            <p:nvPr/>
          </p:nvSpPr>
          <p:spPr bwMode="auto">
            <a:xfrm rot="4887490">
              <a:off x="1651" y="2362"/>
              <a:ext cx="59" cy="19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0" name="Arc 10"/>
            <p:cNvSpPr>
              <a:spLocks/>
            </p:cNvSpPr>
            <p:nvPr/>
          </p:nvSpPr>
          <p:spPr bwMode="auto">
            <a:xfrm rot="4887490">
              <a:off x="1651" y="1720"/>
              <a:ext cx="59" cy="11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1" name="Arc 11"/>
            <p:cNvSpPr>
              <a:spLocks/>
            </p:cNvSpPr>
            <p:nvPr/>
          </p:nvSpPr>
          <p:spPr bwMode="auto">
            <a:xfrm rot="4887490">
              <a:off x="1640" y="1601"/>
              <a:ext cx="82" cy="10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2" name="Arc 12"/>
            <p:cNvSpPr>
              <a:spLocks/>
            </p:cNvSpPr>
            <p:nvPr/>
          </p:nvSpPr>
          <p:spPr bwMode="auto">
            <a:xfrm rot="4887490">
              <a:off x="1651" y="1847"/>
              <a:ext cx="59" cy="135"/>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3" name="Arc 13"/>
            <p:cNvSpPr>
              <a:spLocks/>
            </p:cNvSpPr>
            <p:nvPr/>
          </p:nvSpPr>
          <p:spPr bwMode="auto">
            <a:xfrm rot="4887490">
              <a:off x="1651" y="2108"/>
              <a:ext cx="59" cy="157"/>
            </a:xfrm>
            <a:custGeom>
              <a:avLst/>
              <a:gdLst>
                <a:gd name="T0" fmla="*/ 0 w 23818"/>
                <a:gd name="T1" fmla="*/ 0 h 43196"/>
                <a:gd name="T2" fmla="*/ 0 w 23818"/>
                <a:gd name="T3" fmla="*/ 0 h 43196"/>
                <a:gd name="T4" fmla="*/ 0 w 23818"/>
                <a:gd name="T5" fmla="*/ 0 h 43196"/>
                <a:gd name="T6" fmla="*/ 0 60000 65536"/>
                <a:gd name="T7" fmla="*/ 0 60000 65536"/>
                <a:gd name="T8" fmla="*/ 0 60000 65536"/>
                <a:gd name="T9" fmla="*/ 0 w 23818"/>
                <a:gd name="T10" fmla="*/ 0 h 43196"/>
                <a:gd name="T11" fmla="*/ 23818 w 23818"/>
                <a:gd name="T12" fmla="*/ 43196 h 43196"/>
              </a:gdLst>
              <a:ahLst/>
              <a:cxnLst>
                <a:cxn ang="T6">
                  <a:pos x="T0" y="T1"/>
                </a:cxn>
                <a:cxn ang="T7">
                  <a:pos x="T2" y="T3"/>
                </a:cxn>
                <a:cxn ang="T8">
                  <a:pos x="T4" y="T5"/>
                </a:cxn>
              </a:cxnLst>
              <a:rect l="T9" t="T10" r="T11" b="T12"/>
              <a:pathLst>
                <a:path w="23818" h="43196" fill="none" extrusionOk="0">
                  <a:moveTo>
                    <a:pt x="0" y="114"/>
                  </a:moveTo>
                  <a:cubicBezTo>
                    <a:pt x="736" y="38"/>
                    <a:pt x="1477" y="-1"/>
                    <a:pt x="2218" y="0"/>
                  </a:cubicBezTo>
                  <a:cubicBezTo>
                    <a:pt x="14147" y="0"/>
                    <a:pt x="23818" y="9670"/>
                    <a:pt x="23818" y="21600"/>
                  </a:cubicBezTo>
                  <a:cubicBezTo>
                    <a:pt x="23818" y="33366"/>
                    <a:pt x="14400" y="42967"/>
                    <a:pt x="2636" y="43195"/>
                  </a:cubicBezTo>
                </a:path>
                <a:path w="23818" h="43196" stroke="0" extrusionOk="0">
                  <a:moveTo>
                    <a:pt x="0" y="114"/>
                  </a:moveTo>
                  <a:cubicBezTo>
                    <a:pt x="736" y="38"/>
                    <a:pt x="1477" y="-1"/>
                    <a:pt x="2218" y="0"/>
                  </a:cubicBezTo>
                  <a:cubicBezTo>
                    <a:pt x="14147" y="0"/>
                    <a:pt x="23818" y="9670"/>
                    <a:pt x="23818" y="21600"/>
                  </a:cubicBezTo>
                  <a:cubicBezTo>
                    <a:pt x="23818" y="33366"/>
                    <a:pt x="14400" y="42967"/>
                    <a:pt x="2636" y="43195"/>
                  </a:cubicBezTo>
                  <a:lnTo>
                    <a:pt x="2218" y="21600"/>
                  </a:lnTo>
                  <a:lnTo>
                    <a:pt x="0" y="114"/>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4" name="Arc 14"/>
            <p:cNvSpPr>
              <a:spLocks/>
            </p:cNvSpPr>
            <p:nvPr/>
          </p:nvSpPr>
          <p:spPr bwMode="auto">
            <a:xfrm rot="4887490">
              <a:off x="1651" y="1483"/>
              <a:ext cx="59" cy="7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5" name="Arc 15"/>
            <p:cNvSpPr>
              <a:spLocks/>
            </p:cNvSpPr>
            <p:nvPr/>
          </p:nvSpPr>
          <p:spPr bwMode="auto">
            <a:xfrm rot="4887490">
              <a:off x="1652" y="2932"/>
              <a:ext cx="57" cy="33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6" name="Arc 16"/>
            <p:cNvSpPr>
              <a:spLocks/>
            </p:cNvSpPr>
            <p:nvPr/>
          </p:nvSpPr>
          <p:spPr bwMode="auto">
            <a:xfrm rot="4887490">
              <a:off x="1650" y="2718"/>
              <a:ext cx="59" cy="288"/>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7" name="Arc 17"/>
            <p:cNvSpPr>
              <a:spLocks/>
            </p:cNvSpPr>
            <p:nvPr/>
          </p:nvSpPr>
          <p:spPr bwMode="auto">
            <a:xfrm rot="4887490">
              <a:off x="1652" y="3077"/>
              <a:ext cx="57" cy="336"/>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8" name="Arc 18"/>
            <p:cNvSpPr>
              <a:spLocks/>
            </p:cNvSpPr>
            <p:nvPr/>
          </p:nvSpPr>
          <p:spPr bwMode="auto">
            <a:xfrm rot="4887490">
              <a:off x="1651" y="2598"/>
              <a:ext cx="59" cy="240"/>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9" name="Arc 19"/>
            <p:cNvSpPr>
              <a:spLocks/>
            </p:cNvSpPr>
            <p:nvPr/>
          </p:nvSpPr>
          <p:spPr bwMode="auto">
            <a:xfrm rot="4887490">
              <a:off x="1650" y="2814"/>
              <a:ext cx="59" cy="288"/>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9" name="Group 20"/>
          <p:cNvGrpSpPr>
            <a:grpSpLocks/>
          </p:cNvGrpSpPr>
          <p:nvPr/>
        </p:nvGrpSpPr>
        <p:grpSpPr bwMode="auto">
          <a:xfrm rot="-10384548">
            <a:off x="3025775" y="711200"/>
            <a:ext cx="304800" cy="3676650"/>
            <a:chOff x="1512" y="1492"/>
            <a:chExt cx="337" cy="1781"/>
          </a:xfrm>
        </p:grpSpPr>
        <p:sp>
          <p:nvSpPr>
            <p:cNvPr id="12312" name="Arc 21"/>
            <p:cNvSpPr>
              <a:spLocks/>
            </p:cNvSpPr>
            <p:nvPr/>
          </p:nvSpPr>
          <p:spPr bwMode="auto">
            <a:xfrm rot="4887490">
              <a:off x="1651" y="2226"/>
              <a:ext cx="59" cy="19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3" name="Arc 22"/>
            <p:cNvSpPr>
              <a:spLocks/>
            </p:cNvSpPr>
            <p:nvPr/>
          </p:nvSpPr>
          <p:spPr bwMode="auto">
            <a:xfrm rot="4887490">
              <a:off x="1651" y="2487"/>
              <a:ext cx="59" cy="21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4" name="Arc 23"/>
            <p:cNvSpPr>
              <a:spLocks/>
            </p:cNvSpPr>
            <p:nvPr/>
          </p:nvSpPr>
          <p:spPr bwMode="auto">
            <a:xfrm rot="4887490">
              <a:off x="1651" y="1973"/>
              <a:ext cx="59" cy="155"/>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5" name="Arc 24"/>
            <p:cNvSpPr>
              <a:spLocks/>
            </p:cNvSpPr>
            <p:nvPr/>
          </p:nvSpPr>
          <p:spPr bwMode="auto">
            <a:xfrm rot="4887490">
              <a:off x="1651" y="2362"/>
              <a:ext cx="59" cy="193"/>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6" name="Arc 25"/>
            <p:cNvSpPr>
              <a:spLocks/>
            </p:cNvSpPr>
            <p:nvPr/>
          </p:nvSpPr>
          <p:spPr bwMode="auto">
            <a:xfrm rot="4887490">
              <a:off x="1651" y="1720"/>
              <a:ext cx="59" cy="11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7" name="Arc 26"/>
            <p:cNvSpPr>
              <a:spLocks/>
            </p:cNvSpPr>
            <p:nvPr/>
          </p:nvSpPr>
          <p:spPr bwMode="auto">
            <a:xfrm rot="4887490">
              <a:off x="1640" y="1601"/>
              <a:ext cx="82" cy="10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8" name="Arc 27"/>
            <p:cNvSpPr>
              <a:spLocks/>
            </p:cNvSpPr>
            <p:nvPr/>
          </p:nvSpPr>
          <p:spPr bwMode="auto">
            <a:xfrm rot="4887490">
              <a:off x="1651" y="1847"/>
              <a:ext cx="59" cy="135"/>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9" name="Arc 28"/>
            <p:cNvSpPr>
              <a:spLocks/>
            </p:cNvSpPr>
            <p:nvPr/>
          </p:nvSpPr>
          <p:spPr bwMode="auto">
            <a:xfrm rot="4887490">
              <a:off x="1651" y="2108"/>
              <a:ext cx="59" cy="157"/>
            </a:xfrm>
            <a:custGeom>
              <a:avLst/>
              <a:gdLst>
                <a:gd name="T0" fmla="*/ 0 w 23818"/>
                <a:gd name="T1" fmla="*/ 0 h 43196"/>
                <a:gd name="T2" fmla="*/ 0 w 23818"/>
                <a:gd name="T3" fmla="*/ 0 h 43196"/>
                <a:gd name="T4" fmla="*/ 0 w 23818"/>
                <a:gd name="T5" fmla="*/ 0 h 43196"/>
                <a:gd name="T6" fmla="*/ 0 60000 65536"/>
                <a:gd name="T7" fmla="*/ 0 60000 65536"/>
                <a:gd name="T8" fmla="*/ 0 60000 65536"/>
                <a:gd name="T9" fmla="*/ 0 w 23818"/>
                <a:gd name="T10" fmla="*/ 0 h 43196"/>
                <a:gd name="T11" fmla="*/ 23818 w 23818"/>
                <a:gd name="T12" fmla="*/ 43196 h 43196"/>
              </a:gdLst>
              <a:ahLst/>
              <a:cxnLst>
                <a:cxn ang="T6">
                  <a:pos x="T0" y="T1"/>
                </a:cxn>
                <a:cxn ang="T7">
                  <a:pos x="T2" y="T3"/>
                </a:cxn>
                <a:cxn ang="T8">
                  <a:pos x="T4" y="T5"/>
                </a:cxn>
              </a:cxnLst>
              <a:rect l="T9" t="T10" r="T11" b="T12"/>
              <a:pathLst>
                <a:path w="23818" h="43196" fill="none" extrusionOk="0">
                  <a:moveTo>
                    <a:pt x="0" y="114"/>
                  </a:moveTo>
                  <a:cubicBezTo>
                    <a:pt x="736" y="38"/>
                    <a:pt x="1477" y="-1"/>
                    <a:pt x="2218" y="0"/>
                  </a:cubicBezTo>
                  <a:cubicBezTo>
                    <a:pt x="14147" y="0"/>
                    <a:pt x="23818" y="9670"/>
                    <a:pt x="23818" y="21600"/>
                  </a:cubicBezTo>
                  <a:cubicBezTo>
                    <a:pt x="23818" y="33366"/>
                    <a:pt x="14400" y="42967"/>
                    <a:pt x="2636" y="43195"/>
                  </a:cubicBezTo>
                </a:path>
                <a:path w="23818" h="43196" stroke="0" extrusionOk="0">
                  <a:moveTo>
                    <a:pt x="0" y="114"/>
                  </a:moveTo>
                  <a:cubicBezTo>
                    <a:pt x="736" y="38"/>
                    <a:pt x="1477" y="-1"/>
                    <a:pt x="2218" y="0"/>
                  </a:cubicBezTo>
                  <a:cubicBezTo>
                    <a:pt x="14147" y="0"/>
                    <a:pt x="23818" y="9670"/>
                    <a:pt x="23818" y="21600"/>
                  </a:cubicBezTo>
                  <a:cubicBezTo>
                    <a:pt x="23818" y="33366"/>
                    <a:pt x="14400" y="42967"/>
                    <a:pt x="2636" y="43195"/>
                  </a:cubicBezTo>
                  <a:lnTo>
                    <a:pt x="2218" y="21600"/>
                  </a:lnTo>
                  <a:lnTo>
                    <a:pt x="0" y="114"/>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0" name="Arc 29"/>
            <p:cNvSpPr>
              <a:spLocks/>
            </p:cNvSpPr>
            <p:nvPr/>
          </p:nvSpPr>
          <p:spPr bwMode="auto">
            <a:xfrm rot="4887490">
              <a:off x="1651" y="1483"/>
              <a:ext cx="59" cy="7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1" name="Arc 30"/>
            <p:cNvSpPr>
              <a:spLocks/>
            </p:cNvSpPr>
            <p:nvPr/>
          </p:nvSpPr>
          <p:spPr bwMode="auto">
            <a:xfrm rot="4887490">
              <a:off x="1652" y="2932"/>
              <a:ext cx="57" cy="337"/>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Arc 31"/>
            <p:cNvSpPr>
              <a:spLocks/>
            </p:cNvSpPr>
            <p:nvPr/>
          </p:nvSpPr>
          <p:spPr bwMode="auto">
            <a:xfrm rot="4887490">
              <a:off x="1650" y="2718"/>
              <a:ext cx="59" cy="288"/>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3" name="Arc 32"/>
            <p:cNvSpPr>
              <a:spLocks/>
            </p:cNvSpPr>
            <p:nvPr/>
          </p:nvSpPr>
          <p:spPr bwMode="auto">
            <a:xfrm rot="4887490">
              <a:off x="1652" y="3077"/>
              <a:ext cx="57" cy="336"/>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4" name="Arc 33"/>
            <p:cNvSpPr>
              <a:spLocks/>
            </p:cNvSpPr>
            <p:nvPr/>
          </p:nvSpPr>
          <p:spPr bwMode="auto">
            <a:xfrm rot="4887490">
              <a:off x="1651" y="2598"/>
              <a:ext cx="59" cy="240"/>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5" name="Arc 34"/>
            <p:cNvSpPr>
              <a:spLocks/>
            </p:cNvSpPr>
            <p:nvPr/>
          </p:nvSpPr>
          <p:spPr bwMode="auto">
            <a:xfrm rot="4887490">
              <a:off x="1650" y="2814"/>
              <a:ext cx="59" cy="288"/>
            </a:xfrm>
            <a:custGeom>
              <a:avLst/>
              <a:gdLst>
                <a:gd name="T0" fmla="*/ 0 w 21600"/>
                <a:gd name="T1" fmla="*/ 0 h 42697"/>
                <a:gd name="T2" fmla="*/ 0 w 21600"/>
                <a:gd name="T3" fmla="*/ 0 h 42697"/>
                <a:gd name="T4" fmla="*/ 0 w 21600"/>
                <a:gd name="T5" fmla="*/ 0 h 42697"/>
                <a:gd name="T6" fmla="*/ 0 60000 65536"/>
                <a:gd name="T7" fmla="*/ 0 60000 65536"/>
                <a:gd name="T8" fmla="*/ 0 60000 65536"/>
                <a:gd name="T9" fmla="*/ 0 w 21600"/>
                <a:gd name="T10" fmla="*/ 0 h 42697"/>
                <a:gd name="T11" fmla="*/ 21600 w 21600"/>
                <a:gd name="T12" fmla="*/ 42697 h 42697"/>
              </a:gdLst>
              <a:ahLst/>
              <a:cxnLst>
                <a:cxn ang="T6">
                  <a:pos x="T0" y="T1"/>
                </a:cxn>
                <a:cxn ang="T7">
                  <a:pos x="T2" y="T3"/>
                </a:cxn>
                <a:cxn ang="T8">
                  <a:pos x="T4" y="T5"/>
                </a:cxn>
              </a:cxnLst>
              <a:rect l="T9" t="T10" r="T11" b="T12"/>
              <a:pathLst>
                <a:path w="21600" h="42697" fill="none" extrusionOk="0">
                  <a:moveTo>
                    <a:pt x="4615" y="-1"/>
                  </a:moveTo>
                  <a:cubicBezTo>
                    <a:pt x="14531" y="2168"/>
                    <a:pt x="21600" y="10950"/>
                    <a:pt x="21600" y="21101"/>
                  </a:cubicBezTo>
                  <a:cubicBezTo>
                    <a:pt x="21600" y="32867"/>
                    <a:pt x="12182" y="42468"/>
                    <a:pt x="418" y="42696"/>
                  </a:cubicBezTo>
                </a:path>
                <a:path w="21600" h="42697" stroke="0" extrusionOk="0">
                  <a:moveTo>
                    <a:pt x="4615" y="-1"/>
                  </a:moveTo>
                  <a:cubicBezTo>
                    <a:pt x="14531" y="2168"/>
                    <a:pt x="21600" y="10950"/>
                    <a:pt x="21600" y="21101"/>
                  </a:cubicBezTo>
                  <a:cubicBezTo>
                    <a:pt x="21600" y="32867"/>
                    <a:pt x="12182" y="42468"/>
                    <a:pt x="418" y="42696"/>
                  </a:cubicBezTo>
                  <a:lnTo>
                    <a:pt x="0" y="21101"/>
                  </a:lnTo>
                  <a:lnTo>
                    <a:pt x="4615" y="-1"/>
                  </a:lnTo>
                  <a:close/>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12302" name="Picture 41" descr="shark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93838" y="2932113"/>
            <a:ext cx="6858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38" descr="animated shark"/>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57300" y="3729038"/>
            <a:ext cx="762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39" descr="Fish-01-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653969" flipH="1">
            <a:off x="1089025" y="1766888"/>
            <a:ext cx="762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46" descr="Fish-01-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653969" flipH="1">
            <a:off x="3540125" y="1477963"/>
            <a:ext cx="762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36" descr="Fish-01-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600325" y="1901825"/>
            <a:ext cx="7429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40" descr="shark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25400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44" descr="shark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3178175" y="2638425"/>
            <a:ext cx="5334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42" descr="animated shark"/>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3816350" y="3733800"/>
            <a:ext cx="76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10100" y="638175"/>
            <a:ext cx="3814763" cy="1200150"/>
          </a:xfrm>
          <a:prstGeom prst="rect">
            <a:avLst/>
          </a:prstGeom>
          <a:noFill/>
        </p:spPr>
        <p:txBody>
          <a:bodyPr>
            <a:spAutoFit/>
          </a:bodyPr>
          <a:lstStyle/>
          <a:p>
            <a:pPr algn="just">
              <a:defRPr/>
            </a:pPr>
            <a:r>
              <a:rPr lang="en-US" sz="2400">
                <a:solidFill>
                  <a:srgbClr val="002060"/>
                </a:solidFill>
                <a:latin typeface="+mj-lt"/>
              </a:rPr>
              <a:t>  Người ta sử dụng sự phản xạ âm như thế nào để đo độ sâu của biển?</a:t>
            </a:r>
          </a:p>
        </p:txBody>
      </p:sp>
      <p:sp>
        <p:nvSpPr>
          <p:cNvPr id="12311" name="TextBox 5"/>
          <p:cNvSpPr txBox="1">
            <a:spLocks noChangeArrowheads="1"/>
          </p:cNvSpPr>
          <p:nvPr/>
        </p:nvSpPr>
        <p:spPr bwMode="auto">
          <a:xfrm>
            <a:off x="4676775" y="1968500"/>
            <a:ext cx="377507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just"/>
            <a:r>
              <a:rPr lang="en-US" altLang="en-US" sz="2400">
                <a:solidFill>
                  <a:srgbClr val="002060"/>
                </a:solidFill>
                <a:latin typeface="Times New Roman" pitchFamily="18" charset="0"/>
                <a:cs typeface="Times New Roman" pitchFamily="18" charset="0"/>
              </a:rPr>
              <a:t> Giả sử tàu phát ra siêu âm và thu được âm phản xạ của nó từ đáy biển sau 1 giây như hình bên . Tính gần đúng độ sâu của đáy biển, biết vận tốc truyền âm trong nước là 1500m/s?</a:t>
            </a:r>
          </a:p>
          <a:p>
            <a:pPr algn="just"/>
            <a:endParaRPr lang="en-US" altLang="en-US" sz="18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1000"/>
                            </p:stCondLst>
                            <p:childTnLst>
                              <p:par>
                                <p:cTn id="9" presetID="22" presetClass="entr" presetSubtype="1" repeatCount="indefinite"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400"/>
                                        <p:tgtEl>
                                          <p:spTgt spid="24"/>
                                        </p:tgtEl>
                                      </p:cBhvr>
                                    </p:animEffect>
                                  </p:childTnLst>
                                </p:cTn>
                              </p:par>
                            </p:childTnLst>
                          </p:cTn>
                        </p:par>
                        <p:par>
                          <p:cTn id="12" fill="hold" nodeType="afterGroup">
                            <p:stCondLst>
                              <p:cond delay="14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1000"/>
                                        <p:tgtEl>
                                          <p:spTgt spid="39"/>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nodeType="afterGroup">
                            <p:stCondLst>
                              <p:cond delay="2400"/>
                            </p:stCondLst>
                            <p:childTnLst>
                              <p:par>
                                <p:cTn id="17" presetID="22" presetClass="entr" presetSubtype="4" repeatCount="indefinite"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3317"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13318"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pic>
        <p:nvPicPr>
          <p:cNvPr id="133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22263"/>
            <a:ext cx="415448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300038"/>
            <a:ext cx="345281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74700" y="3671888"/>
            <a:ext cx="7145338" cy="831850"/>
          </a:xfrm>
          <a:prstGeom prst="rect">
            <a:avLst/>
          </a:prstGeom>
          <a:noFill/>
        </p:spPr>
        <p:txBody>
          <a:bodyPr>
            <a:spAutoFit/>
          </a:bodyPr>
          <a:lstStyle/>
          <a:p>
            <a:pPr algn="ctr">
              <a:defRPr/>
            </a:pPr>
            <a:r>
              <a:rPr lang="en-US" sz="2400">
                <a:solidFill>
                  <a:srgbClr val="002060"/>
                </a:solidFill>
                <a:latin typeface="+mj-lt"/>
              </a:rPr>
              <a:t>Vì sao trên tường các phòng thu âm hoặc phòng karaoke thường được gắn các tấm xốp mềm, có gai và xù xì?</a:t>
            </a:r>
          </a:p>
        </p:txBody>
      </p:sp>
      <p:sp>
        <p:nvSpPr>
          <p:cNvPr id="9" name="TextBox 8"/>
          <p:cNvSpPr txBox="1"/>
          <p:nvPr/>
        </p:nvSpPr>
        <p:spPr>
          <a:xfrm>
            <a:off x="774700" y="4687888"/>
            <a:ext cx="7780338" cy="1939925"/>
          </a:xfrm>
          <a:prstGeom prst="rect">
            <a:avLst/>
          </a:prstGeom>
          <a:noFill/>
        </p:spPr>
        <p:txBody>
          <a:bodyPr>
            <a:spAutoFit/>
          </a:bodyPr>
          <a:lstStyle/>
          <a:p>
            <a:pPr>
              <a:defRPr/>
            </a:pPr>
            <a:r>
              <a:rPr lang="en-US" sz="2400">
                <a:solidFill>
                  <a:srgbClr val="C00000"/>
                </a:solidFill>
                <a:latin typeface="+mj-lt"/>
              </a:rPr>
              <a:t>- Âm thanh từ các phòng thu, phòng karaoke phát ra rất lớn, nên cần ngăn chặn âm lọt ra bên ngoài tránh làm phiền người khác</a:t>
            </a:r>
          </a:p>
          <a:p>
            <a:pPr>
              <a:defRPr/>
            </a:pPr>
            <a:r>
              <a:rPr lang="en-US" sz="2400">
                <a:solidFill>
                  <a:srgbClr val="C00000"/>
                </a:solidFill>
                <a:latin typeface="+mj-lt"/>
              </a:rPr>
              <a:t>- Những vật liệu trên có khả năng cách âm tốt, hạn chế tối đa âm phản xạ, làm hạn chế tạp âm, tiếng ồn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4341"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14342"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4345"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pic>
        <p:nvPicPr>
          <p:cNvPr id="143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8556625" cy="41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4144963"/>
            <a:ext cx="344805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4362450"/>
            <a:ext cx="5133975" cy="2308225"/>
          </a:xfrm>
          <a:prstGeom prst="rect">
            <a:avLst/>
          </a:prstGeom>
          <a:noFill/>
        </p:spPr>
        <p:txBody>
          <a:bodyPr>
            <a:spAutoFit/>
          </a:bodyPr>
          <a:lstStyle/>
          <a:p>
            <a:pPr algn="just">
              <a:defRPr/>
            </a:pPr>
            <a:r>
              <a:rPr lang="en-US" sz="2400">
                <a:solidFill>
                  <a:srgbClr val="7030A0"/>
                </a:solidFill>
                <a:latin typeface="+mj-lt"/>
              </a:rPr>
              <a:t>Âm thanh có thể tạo ra sự vui vẻ, thoải mái cho người nghe. Nhưng âm thanh cũng có thể tạo ra sự khó chịu và ảnh hưởng đến chúng ta. Các em hãy liệt kê những âm thanh có ảnh hưởng xấu mà mình thường xuyên phải nghe?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5365"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15366"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5369"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pic>
        <p:nvPicPr>
          <p:cNvPr id="153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6350"/>
            <a:ext cx="85312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1938" y="5761038"/>
            <a:ext cx="8320087" cy="522287"/>
          </a:xfrm>
          <a:prstGeom prst="rect">
            <a:avLst/>
          </a:prstGeom>
          <a:noFill/>
        </p:spPr>
        <p:txBody>
          <a:bodyPr>
            <a:spAutoFit/>
          </a:bodyPr>
          <a:lstStyle/>
          <a:p>
            <a:pPr>
              <a:defRPr/>
            </a:pPr>
            <a:r>
              <a:rPr lang="en-US" sz="2800">
                <a:solidFill>
                  <a:srgbClr val="C00000"/>
                </a:solidFill>
                <a:latin typeface="+mj-lt"/>
              </a:rPr>
              <a:t>Tiếng ồn gây ô nhiễm là tiếng ồn to và kéo dài</a:t>
            </a:r>
          </a:p>
        </p:txBody>
      </p:sp>
      <p:sp>
        <p:nvSpPr>
          <p:cNvPr id="15" name="TextBox 14"/>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6389"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sp>
        <p:nvSpPr>
          <p:cNvPr id="16390"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6393"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8" name="TextBox 7"/>
          <p:cNvSpPr txBox="1"/>
          <p:nvPr/>
        </p:nvSpPr>
        <p:spPr>
          <a:xfrm>
            <a:off x="-63500" y="4297363"/>
            <a:ext cx="8616950" cy="2247900"/>
          </a:xfrm>
          <a:prstGeom prst="rect">
            <a:avLst/>
          </a:prstGeom>
          <a:noFill/>
        </p:spPr>
        <p:txBody>
          <a:bodyPr>
            <a:spAutoFit/>
          </a:bodyPr>
          <a:lstStyle/>
          <a:p>
            <a:pPr>
              <a:defRPr/>
            </a:pPr>
            <a:r>
              <a:rPr lang="en-US" sz="2800">
                <a:solidFill>
                  <a:srgbClr val="C00000"/>
                </a:solidFill>
                <a:latin typeface="+mj-lt"/>
              </a:rPr>
              <a:t>Tác hại tiếng ồn:</a:t>
            </a:r>
          </a:p>
          <a:p>
            <a:pPr>
              <a:defRPr/>
            </a:pPr>
            <a:r>
              <a:rPr lang="en-US" sz="2800">
                <a:solidFill>
                  <a:srgbClr val="C00000"/>
                </a:solidFill>
                <a:latin typeface="+mj-lt"/>
              </a:rPr>
              <a:t>- Nguyên nhân gây giảm thính lực của người</a:t>
            </a:r>
          </a:p>
          <a:p>
            <a:pPr>
              <a:defRPr/>
            </a:pPr>
            <a:r>
              <a:rPr lang="en-US" sz="2800">
                <a:solidFill>
                  <a:srgbClr val="C00000"/>
                </a:solidFill>
                <a:latin typeface="+mj-lt"/>
              </a:rPr>
              <a:t>- Gây đau đầu, mệt mỏi, mất ngủ, suy nhược thần kinh, khiến các bệnh huyết áp, tim mạch ... Thêm trầm trọng</a:t>
            </a:r>
          </a:p>
          <a:p>
            <a:pPr>
              <a:defRPr/>
            </a:pPr>
            <a:r>
              <a:rPr lang="en-US" sz="2800">
                <a:solidFill>
                  <a:srgbClr val="C00000"/>
                </a:solidFill>
                <a:latin typeface="+mj-lt"/>
              </a:rPr>
              <a:t>- Giảm khả năng tập trung, độ minh mẫn...</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pic>
        <p:nvPicPr>
          <p:cNvPr id="16396"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0"/>
            <a:ext cx="76962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owchart: Alternate Process 13"/>
          <p:cNvSpPr/>
          <p:nvPr/>
        </p:nvSpPr>
        <p:spPr>
          <a:xfrm>
            <a:off x="4098925" y="3097213"/>
            <a:ext cx="4506913" cy="1658937"/>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002060"/>
                </a:solidFill>
                <a:latin typeface="+mj-lt"/>
              </a:rPr>
              <a:t>Tiếng ồn ảnh hưởng đến sức khỏe và sinh hoạt của con người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grpId="0" nodeType="clickEffect">
                                  <p:stCondLst>
                                    <p:cond delay="0"/>
                                  </p:stCondLst>
                                  <p:childTnLst>
                                    <p:animEffect transition="out" filter="wheel(1)">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7413"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7416"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8" name="TextBox 7"/>
          <p:cNvSpPr txBox="1"/>
          <p:nvPr/>
        </p:nvSpPr>
        <p:spPr>
          <a:xfrm>
            <a:off x="261938" y="5761038"/>
            <a:ext cx="8320087" cy="522287"/>
          </a:xfrm>
          <a:prstGeom prst="rect">
            <a:avLst/>
          </a:prstGeom>
          <a:noFill/>
        </p:spPr>
        <p:txBody>
          <a:bodyPr>
            <a:spAutoFit/>
          </a:bodyPr>
          <a:lstStyle/>
          <a:p>
            <a:pPr>
              <a:defRPr/>
            </a:pPr>
            <a:r>
              <a:rPr lang="en-US" sz="2800">
                <a:solidFill>
                  <a:srgbClr val="C00000"/>
                </a:solidFill>
                <a:latin typeface="+mj-lt"/>
              </a:rPr>
              <a:t>Ô nhiễm tiếng ồn còn ảnh hưởng đến thế giới động vật</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pic>
        <p:nvPicPr>
          <p:cNvPr id="174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0" y="985838"/>
            <a:ext cx="814387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8437"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8440"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pic>
        <p:nvPicPr>
          <p:cNvPr id="184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0963"/>
            <a:ext cx="8556625"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Alternate Process 4"/>
          <p:cNvSpPr/>
          <p:nvPr/>
        </p:nvSpPr>
        <p:spPr>
          <a:xfrm>
            <a:off x="-25400" y="3487738"/>
            <a:ext cx="7929563" cy="874712"/>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C00000"/>
                </a:solidFill>
                <a:latin typeface="+mj-lt"/>
              </a:rPr>
              <a:t>Em hãy nêu các biện pháp chống ô nhiễm tiếng ồn?</a:t>
            </a:r>
          </a:p>
        </p:txBody>
      </p:sp>
      <p:sp>
        <p:nvSpPr>
          <p:cNvPr id="6" name="Flowchart: Alternate Process 5"/>
          <p:cNvSpPr/>
          <p:nvPr/>
        </p:nvSpPr>
        <p:spPr>
          <a:xfrm>
            <a:off x="-25400" y="4687888"/>
            <a:ext cx="1598613" cy="1101725"/>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0070C0"/>
                </a:solidFill>
                <a:latin typeface="+mj-lt"/>
              </a:rPr>
              <a:t>Biện pháp</a:t>
            </a:r>
          </a:p>
        </p:txBody>
      </p:sp>
      <p:sp>
        <p:nvSpPr>
          <p:cNvPr id="11" name="Flowchart: Alternate Process 10"/>
          <p:cNvSpPr/>
          <p:nvPr/>
        </p:nvSpPr>
        <p:spPr>
          <a:xfrm>
            <a:off x="2746375" y="4010025"/>
            <a:ext cx="4059238" cy="627063"/>
          </a:xfrm>
          <a:prstGeom prst="flowChartAlternateProcess">
            <a:avLst/>
          </a:prstGeom>
          <a:solidFill>
            <a:schemeClr val="accent4">
              <a:lumMod val="40000"/>
              <a:lumOff val="6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rgbClr val="0070C0"/>
                </a:solidFill>
                <a:latin typeface="+mj-lt"/>
              </a:rPr>
              <a:t>Tác động vào nguồn âm</a:t>
            </a:r>
          </a:p>
        </p:txBody>
      </p:sp>
      <p:sp>
        <p:nvSpPr>
          <p:cNvPr id="20" name="Flowchart: Alternate Process 19"/>
          <p:cNvSpPr/>
          <p:nvPr/>
        </p:nvSpPr>
        <p:spPr>
          <a:xfrm>
            <a:off x="2706688" y="5064125"/>
            <a:ext cx="4059237" cy="566738"/>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rgbClr val="0070C0"/>
                </a:solidFill>
                <a:latin typeface="+mj-lt"/>
              </a:rPr>
              <a:t>Phân tán âm trên đường truyền</a:t>
            </a:r>
          </a:p>
        </p:txBody>
      </p:sp>
      <p:sp>
        <p:nvSpPr>
          <p:cNvPr id="21" name="Flowchart: Alternate Process 20"/>
          <p:cNvSpPr/>
          <p:nvPr/>
        </p:nvSpPr>
        <p:spPr>
          <a:xfrm>
            <a:off x="2706688" y="6178550"/>
            <a:ext cx="4098925" cy="568325"/>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rgbClr val="0070C0"/>
                </a:solidFill>
                <a:latin typeface="+mj-lt"/>
              </a:rPr>
              <a:t>Ngăn chặn sự truyền âm</a:t>
            </a:r>
          </a:p>
        </p:txBody>
      </p:sp>
      <p:cxnSp>
        <p:nvCxnSpPr>
          <p:cNvPr id="15" name="Straight Arrow Connector 14"/>
          <p:cNvCxnSpPr>
            <a:stCxn id="6" idx="3"/>
          </p:cNvCxnSpPr>
          <p:nvPr/>
        </p:nvCxnSpPr>
        <p:spPr>
          <a:xfrm flipV="1">
            <a:off x="1573213" y="4271963"/>
            <a:ext cx="1133475" cy="966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1573213" y="5238750"/>
            <a:ext cx="1023937" cy="117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a:endCxn id="21" idx="1"/>
          </p:cNvCxnSpPr>
          <p:nvPr/>
        </p:nvCxnSpPr>
        <p:spPr>
          <a:xfrm>
            <a:off x="1573213" y="5238750"/>
            <a:ext cx="1133475" cy="122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9461"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19464"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sp>
        <p:nvSpPr>
          <p:cNvPr id="4" name="TextBox 3"/>
          <p:cNvSpPr txBox="1"/>
          <p:nvPr/>
        </p:nvSpPr>
        <p:spPr>
          <a:xfrm>
            <a:off x="444500" y="985838"/>
            <a:ext cx="7772400" cy="1687512"/>
          </a:xfrm>
          <a:prstGeom prst="rect">
            <a:avLst/>
          </a:prstGeom>
          <a:noFill/>
        </p:spPr>
        <p:txBody>
          <a:bodyPr>
            <a:spAutoFit/>
          </a:bodyPr>
          <a:lstStyle/>
          <a:p>
            <a:pPr>
              <a:lnSpc>
                <a:spcPct val="150000"/>
              </a:lnSpc>
              <a:defRPr/>
            </a:pPr>
            <a:r>
              <a:rPr lang="en-US" sz="2400" b="1">
                <a:latin typeface="+mj-lt"/>
              </a:rPr>
              <a:t>Câu 1:</a:t>
            </a:r>
            <a:r>
              <a:rPr lang="en-US" sz="2400">
                <a:latin typeface="+mj-lt"/>
              </a:rPr>
              <a:t> Những vật hấp thụ âm tốt là vật:</a:t>
            </a:r>
          </a:p>
          <a:p>
            <a:pPr marL="457200" indent="-457200">
              <a:lnSpc>
                <a:spcPct val="150000"/>
              </a:lnSpc>
              <a:buFontTx/>
              <a:buAutoNum type="alphaUcPeriod"/>
              <a:defRPr/>
            </a:pPr>
            <a:r>
              <a:rPr lang="en-US" sz="2400">
                <a:latin typeface="+mj-lt"/>
              </a:rPr>
              <a:t>phản xạ âm tốt.			B. phản xạ âm kém.</a:t>
            </a:r>
          </a:p>
          <a:p>
            <a:pPr>
              <a:lnSpc>
                <a:spcPct val="150000"/>
              </a:lnSpc>
              <a:defRPr/>
            </a:pPr>
            <a:r>
              <a:rPr lang="en-US" sz="2400">
                <a:latin typeface="+mj-lt"/>
              </a:rPr>
              <a:t>C. có bề mặt nhẵn, cứng.		D. hấp thụ ánh sáng tốt. </a:t>
            </a:r>
          </a:p>
        </p:txBody>
      </p:sp>
      <p:sp>
        <p:nvSpPr>
          <p:cNvPr id="5" name="TextBox 4"/>
          <p:cNvSpPr txBox="1"/>
          <p:nvPr/>
        </p:nvSpPr>
        <p:spPr>
          <a:xfrm>
            <a:off x="444500" y="3487738"/>
            <a:ext cx="7405688" cy="1687512"/>
          </a:xfrm>
          <a:prstGeom prst="rect">
            <a:avLst/>
          </a:prstGeom>
          <a:noFill/>
        </p:spPr>
        <p:txBody>
          <a:bodyPr>
            <a:spAutoFit/>
          </a:bodyPr>
          <a:lstStyle/>
          <a:p>
            <a:pPr>
              <a:lnSpc>
                <a:spcPct val="150000"/>
              </a:lnSpc>
              <a:defRPr/>
            </a:pPr>
            <a:r>
              <a:rPr lang="en-US" sz="2400" b="1">
                <a:latin typeface="+mj-lt"/>
              </a:rPr>
              <a:t>Câu 2</a:t>
            </a:r>
            <a:r>
              <a:rPr lang="en-US" sz="2400">
                <a:latin typeface="+mj-lt"/>
              </a:rPr>
              <a:t>: Những vật nào sau đây phản xạ âm tốt?</a:t>
            </a:r>
          </a:p>
          <a:p>
            <a:pPr>
              <a:lnSpc>
                <a:spcPct val="150000"/>
              </a:lnSpc>
              <a:defRPr/>
            </a:pPr>
            <a:r>
              <a:rPr lang="en-US" sz="2400">
                <a:latin typeface="+mj-lt"/>
              </a:rPr>
              <a:t>A. Bê tông, gỗ, vải.			B. Thép, vải, bông.</a:t>
            </a:r>
          </a:p>
          <a:p>
            <a:pPr>
              <a:lnSpc>
                <a:spcPct val="150000"/>
              </a:lnSpc>
              <a:defRPr/>
            </a:pPr>
            <a:r>
              <a:rPr lang="en-US" sz="2400">
                <a:latin typeface="+mj-lt"/>
              </a:rPr>
              <a:t>C. Sắt, thép, đá.			D. Lụa, nhung, gốm.</a:t>
            </a:r>
          </a:p>
        </p:txBody>
      </p:sp>
      <p:sp>
        <p:nvSpPr>
          <p:cNvPr id="6" name="Oval 5"/>
          <p:cNvSpPr/>
          <p:nvPr/>
        </p:nvSpPr>
        <p:spPr>
          <a:xfrm>
            <a:off x="4924425" y="1646238"/>
            <a:ext cx="522288" cy="5397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34963" y="4683125"/>
            <a:ext cx="522287" cy="54133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3216275" y="238125"/>
            <a:ext cx="2347913" cy="523875"/>
          </a:xfrm>
          <a:prstGeom prst="rect">
            <a:avLst/>
          </a:prstGeom>
          <a:noFill/>
        </p:spPr>
        <p:txBody>
          <a:bodyPr>
            <a:spAutoFit/>
          </a:bodyPr>
          <a:lstStyle/>
          <a:p>
            <a:pPr algn="just">
              <a:defRPr/>
            </a:pPr>
            <a:r>
              <a:rPr lang="en-US" sz="2800">
                <a:solidFill>
                  <a:srgbClr val="C0000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20485"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
        <p:nvSpPr>
          <p:cNvPr id="7" name="TextBox 6"/>
          <p:cNvSpPr txBox="1"/>
          <p:nvPr/>
        </p:nvSpPr>
        <p:spPr>
          <a:xfrm>
            <a:off x="8634413" y="2755900"/>
            <a:ext cx="3448050" cy="831850"/>
          </a:xfrm>
          <a:prstGeom prst="rect">
            <a:avLst/>
          </a:prstGeom>
          <a:noFill/>
        </p:spPr>
        <p:txBody>
          <a:bodyPr>
            <a:spAutoFit/>
          </a:bodyPr>
          <a:lstStyle/>
          <a:p>
            <a:pPr algn="just">
              <a:defRPr/>
            </a:pPr>
            <a:r>
              <a:rPr lang="en-US" sz="2400">
                <a:solidFill>
                  <a:srgbClr val="C00000"/>
                </a:solidFill>
                <a:latin typeface="+mj-lt"/>
              </a:rPr>
              <a:t>- Vật phản xạ âm tốt là vật có bề mặt phẳng, cứng</a:t>
            </a:r>
          </a:p>
        </p:txBody>
      </p:sp>
      <p:sp>
        <p:nvSpPr>
          <p:cNvPr id="16" name="TextBox 15"/>
          <p:cNvSpPr txBox="1"/>
          <p:nvPr/>
        </p:nvSpPr>
        <p:spPr>
          <a:xfrm>
            <a:off x="8609013" y="3487738"/>
            <a:ext cx="3448050" cy="1200150"/>
          </a:xfrm>
          <a:prstGeom prst="rect">
            <a:avLst/>
          </a:prstGeom>
          <a:noFill/>
        </p:spPr>
        <p:txBody>
          <a:bodyPr>
            <a:spAutoFit/>
          </a:bodyPr>
          <a:lstStyle/>
          <a:p>
            <a:pPr algn="just">
              <a:defRPr/>
            </a:pPr>
            <a:r>
              <a:rPr lang="en-US" sz="2400">
                <a:solidFill>
                  <a:srgbClr val="C00000"/>
                </a:solidFill>
                <a:latin typeface="+mj-lt"/>
              </a:rPr>
              <a:t>- Vật phản xạ âm kém là vật có bề mặt gồ ghề, mềm, xốp</a:t>
            </a:r>
          </a:p>
        </p:txBody>
      </p:sp>
      <p:sp>
        <p:nvSpPr>
          <p:cNvPr id="20488" name="TextBox 7"/>
          <p:cNvSpPr txBox="1">
            <a:spLocks noChangeArrowheads="1"/>
          </p:cNvSpPr>
          <p:nvPr/>
        </p:nvSpPr>
        <p:spPr bwMode="auto">
          <a:xfrm>
            <a:off x="8807450" y="4500563"/>
            <a:ext cx="327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III. Tác hại của tiếng ồn</a:t>
            </a:r>
          </a:p>
        </p:txBody>
      </p:sp>
      <p:sp>
        <p:nvSpPr>
          <p:cNvPr id="18" name="TextBox 17"/>
          <p:cNvSpPr txBox="1"/>
          <p:nvPr/>
        </p:nvSpPr>
        <p:spPr>
          <a:xfrm>
            <a:off x="8609013" y="4957763"/>
            <a:ext cx="3582987" cy="831850"/>
          </a:xfrm>
          <a:prstGeom prst="rect">
            <a:avLst/>
          </a:prstGeom>
          <a:noFill/>
        </p:spPr>
        <p:txBody>
          <a:bodyPr>
            <a:spAutoFit/>
          </a:bodyPr>
          <a:lstStyle/>
          <a:p>
            <a:pPr>
              <a:defRPr/>
            </a:pPr>
            <a:r>
              <a:rPr lang="en-US" sz="2400">
                <a:solidFill>
                  <a:srgbClr val="C00000"/>
                </a:solidFill>
                <a:latin typeface="+mj-lt"/>
              </a:rPr>
              <a:t>- Tiếng ồn gây ô nhiễm là</a:t>
            </a:r>
          </a:p>
          <a:p>
            <a:pPr>
              <a:defRPr/>
            </a:pPr>
            <a:r>
              <a:rPr lang="en-US" sz="2400">
                <a:solidFill>
                  <a:srgbClr val="C00000"/>
                </a:solidFill>
                <a:latin typeface="+mj-lt"/>
              </a:rPr>
              <a:t> tiếng ồn to và kéo dài</a:t>
            </a:r>
          </a:p>
        </p:txBody>
      </p:sp>
      <p:sp>
        <p:nvSpPr>
          <p:cNvPr id="4" name="TextBox 3"/>
          <p:cNvSpPr txBox="1"/>
          <p:nvPr/>
        </p:nvSpPr>
        <p:spPr>
          <a:xfrm>
            <a:off x="334963" y="671513"/>
            <a:ext cx="8221662" cy="3416300"/>
          </a:xfrm>
          <a:prstGeom prst="rect">
            <a:avLst/>
          </a:prstGeom>
          <a:noFill/>
        </p:spPr>
        <p:txBody>
          <a:bodyPr>
            <a:spAutoFit/>
          </a:bodyPr>
          <a:lstStyle/>
          <a:p>
            <a:pPr>
              <a:lnSpc>
                <a:spcPct val="150000"/>
              </a:lnSpc>
              <a:defRPr/>
            </a:pPr>
            <a:r>
              <a:rPr lang="en-US" sz="2400" b="1">
                <a:latin typeface="+mj-lt"/>
              </a:rPr>
              <a:t>Câu 3</a:t>
            </a:r>
            <a:r>
              <a:rPr lang="en-US" sz="2400">
                <a:latin typeface="+mj-lt"/>
              </a:rPr>
              <a:t>: </a:t>
            </a:r>
            <a:r>
              <a:rPr lang="vi-VN" sz="2400">
                <a:latin typeface="+mj-lt"/>
              </a:rPr>
              <a:t>Trong những trường hợp dưới đây, hiện tượng nào ứng dụng phản xạ âm?</a:t>
            </a:r>
            <a:endParaRPr lang="en-US" sz="2400">
              <a:latin typeface="+mj-lt"/>
            </a:endParaRPr>
          </a:p>
          <a:p>
            <a:pPr>
              <a:lnSpc>
                <a:spcPct val="150000"/>
              </a:lnSpc>
              <a:defRPr/>
            </a:pPr>
            <a:r>
              <a:rPr lang="vi-VN" sz="2400">
                <a:latin typeface="+mj-lt"/>
              </a:rPr>
              <a:t>A. Xác định độ sâu của đáy biển.</a:t>
            </a:r>
            <a:endParaRPr lang="en-US" sz="2400">
              <a:latin typeface="+mj-lt"/>
            </a:endParaRPr>
          </a:p>
          <a:p>
            <a:pPr>
              <a:lnSpc>
                <a:spcPct val="150000"/>
              </a:lnSpc>
              <a:defRPr/>
            </a:pPr>
            <a:r>
              <a:rPr lang="vi-VN" sz="2400">
                <a:latin typeface="+mj-lt"/>
              </a:rPr>
              <a:t>B. Nói chuyện qua điện thoại.</a:t>
            </a:r>
            <a:endParaRPr lang="en-US" sz="2400">
              <a:latin typeface="+mj-lt"/>
            </a:endParaRPr>
          </a:p>
          <a:p>
            <a:pPr>
              <a:lnSpc>
                <a:spcPct val="150000"/>
              </a:lnSpc>
              <a:defRPr/>
            </a:pPr>
            <a:r>
              <a:rPr lang="vi-VN" sz="2400">
                <a:latin typeface="+mj-lt"/>
              </a:rPr>
              <a:t>c. Nói trong phòng thu âm qua hệ thống loa.</a:t>
            </a:r>
            <a:endParaRPr lang="en-US" sz="2400">
              <a:latin typeface="+mj-lt"/>
            </a:endParaRPr>
          </a:p>
          <a:p>
            <a:pPr>
              <a:lnSpc>
                <a:spcPct val="150000"/>
              </a:lnSpc>
              <a:defRPr/>
            </a:pPr>
            <a:r>
              <a:rPr lang="vi-VN" sz="2400">
                <a:latin typeface="+mj-lt"/>
              </a:rPr>
              <a:t>D. Nói trong hội trường thòng qua hệ thống loa.</a:t>
            </a:r>
            <a:endParaRPr lang="en-US" sz="2400">
              <a:latin typeface="+mj-lt"/>
            </a:endParaRPr>
          </a:p>
        </p:txBody>
      </p:sp>
      <p:sp>
        <p:nvSpPr>
          <p:cNvPr id="5" name="TextBox 4"/>
          <p:cNvSpPr txBox="1"/>
          <p:nvPr/>
        </p:nvSpPr>
        <p:spPr>
          <a:xfrm>
            <a:off x="225425" y="3941763"/>
            <a:ext cx="7405688" cy="2862262"/>
          </a:xfrm>
          <a:prstGeom prst="rect">
            <a:avLst/>
          </a:prstGeom>
          <a:noFill/>
        </p:spPr>
        <p:txBody>
          <a:bodyPr>
            <a:spAutoFit/>
          </a:bodyPr>
          <a:lstStyle/>
          <a:p>
            <a:pPr>
              <a:lnSpc>
                <a:spcPct val="150000"/>
              </a:lnSpc>
              <a:defRPr/>
            </a:pPr>
            <a:r>
              <a:rPr lang="en-US" sz="2400" b="1">
                <a:latin typeface="+mj-lt"/>
              </a:rPr>
              <a:t>Câu 4:</a:t>
            </a:r>
            <a:r>
              <a:rPr lang="en-US" sz="2400">
                <a:latin typeface="+mj-lt"/>
              </a:rPr>
              <a:t> </a:t>
            </a:r>
            <a:r>
              <a:rPr lang="vi-VN" sz="2400">
                <a:latin typeface="+mj-lt"/>
              </a:rPr>
              <a:t> Trường hợp nào sau đây có ô nhiễm tiếng ồn?</a:t>
            </a:r>
            <a:endParaRPr lang="en-US" sz="2400">
              <a:latin typeface="+mj-lt"/>
            </a:endParaRPr>
          </a:p>
          <a:p>
            <a:pPr>
              <a:lnSpc>
                <a:spcPct val="150000"/>
              </a:lnSpc>
              <a:defRPr/>
            </a:pPr>
            <a:r>
              <a:rPr lang="vi-VN" sz="2400">
                <a:latin typeface="+mj-lt"/>
              </a:rPr>
              <a:t>A. Tiếng còi xe cứu thương.</a:t>
            </a:r>
            <a:endParaRPr lang="en-US" sz="2400">
              <a:latin typeface="+mj-lt"/>
            </a:endParaRPr>
          </a:p>
          <a:p>
            <a:pPr>
              <a:lnSpc>
                <a:spcPct val="150000"/>
              </a:lnSpc>
              <a:defRPr/>
            </a:pPr>
            <a:r>
              <a:rPr lang="vi-VN" sz="2400">
                <a:latin typeface="+mj-lt"/>
              </a:rPr>
              <a:t>B. Loa phát thanh vào buổi sáng.</a:t>
            </a:r>
            <a:endParaRPr lang="en-US" sz="2400">
              <a:latin typeface="+mj-lt"/>
            </a:endParaRPr>
          </a:p>
          <a:p>
            <a:pPr>
              <a:lnSpc>
                <a:spcPct val="150000"/>
              </a:lnSpc>
              <a:defRPr/>
            </a:pPr>
            <a:r>
              <a:rPr lang="en-US" sz="2400">
                <a:latin typeface="+mj-lt"/>
              </a:rPr>
              <a:t>C</a:t>
            </a:r>
            <a:r>
              <a:rPr lang="vi-VN" sz="2400">
                <a:latin typeface="+mj-lt"/>
              </a:rPr>
              <a:t>. Tiếng sấm dội tới tai người trưởng thành.</a:t>
            </a:r>
            <a:endParaRPr lang="en-US" sz="2400">
              <a:latin typeface="+mj-lt"/>
            </a:endParaRPr>
          </a:p>
          <a:p>
            <a:pPr>
              <a:lnSpc>
                <a:spcPct val="150000"/>
              </a:lnSpc>
              <a:defRPr/>
            </a:pPr>
            <a:r>
              <a:rPr lang="en-US" sz="2400">
                <a:latin typeface="+mj-lt"/>
              </a:rPr>
              <a:t>D. Tiếng máy móc làm việc phát ra to và kéo dài</a:t>
            </a:r>
          </a:p>
        </p:txBody>
      </p:sp>
      <p:sp>
        <p:nvSpPr>
          <p:cNvPr id="6" name="Oval 5"/>
          <p:cNvSpPr/>
          <p:nvPr/>
        </p:nvSpPr>
        <p:spPr>
          <a:xfrm>
            <a:off x="309563" y="1876425"/>
            <a:ext cx="474662" cy="5270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25425" y="6283325"/>
            <a:ext cx="396875" cy="4048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3216275" y="238125"/>
            <a:ext cx="2347913" cy="523875"/>
          </a:xfrm>
          <a:prstGeom prst="rect">
            <a:avLst/>
          </a:prstGeom>
          <a:noFill/>
        </p:spPr>
        <p:txBody>
          <a:bodyPr>
            <a:spAutoFit/>
          </a:bodyPr>
          <a:lstStyle/>
          <a:p>
            <a:pPr algn="just">
              <a:defRPr/>
            </a:pPr>
            <a:r>
              <a:rPr lang="en-US" sz="2800">
                <a:solidFill>
                  <a:srgbClr val="C0000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altLang="en-US"/>
          </a:p>
        </p:txBody>
      </p:sp>
      <p:pic>
        <p:nvPicPr>
          <p:cNvPr id="4" name="Thí nghiệm sự phản xạ âm.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571500"/>
            <a:ext cx="121920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2069" y="270649"/>
            <a:ext cx="2347958" cy="523220"/>
          </a:xfrm>
          <a:prstGeom prst="rect">
            <a:avLst/>
          </a:prstGeom>
          <a:noFill/>
          <a:ln w="19050">
            <a:solidFill>
              <a:schemeClr val="tx1"/>
            </a:solidFill>
          </a:ln>
          <a:scene3d>
            <a:camera prst="orthographicFront"/>
            <a:lightRig rig="threePt" dir="t"/>
          </a:scene3d>
          <a:sp3d>
            <a:bevelT prst="angle"/>
          </a:sp3d>
        </p:spPr>
        <p:txBody>
          <a:bodyPr>
            <a:spAutoFit/>
          </a:bodyPr>
          <a:lstStyle/>
          <a:p>
            <a:pPr algn="just">
              <a:defRPr/>
            </a:pPr>
            <a:r>
              <a:rPr lang="en-US" sz="2800">
                <a:solidFill>
                  <a:srgbClr val="C00000"/>
                </a:solidFill>
                <a:latin typeface="+mj-lt"/>
              </a:rPr>
              <a:t>VẬN DỤNG</a:t>
            </a:r>
          </a:p>
        </p:txBody>
      </p:sp>
      <p:pic>
        <p:nvPicPr>
          <p:cNvPr id="215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343025"/>
            <a:ext cx="26701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88" y="1343025"/>
            <a:ext cx="1819275"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4089400"/>
            <a:ext cx="20193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46288" y="4098925"/>
            <a:ext cx="19716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23325" y="1482725"/>
            <a:ext cx="27336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4000" y="1412875"/>
            <a:ext cx="22193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16725" y="3986213"/>
            <a:ext cx="1828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31225" y="3943350"/>
            <a:ext cx="23717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lowchart: Alternate Process 19"/>
          <p:cNvSpPr/>
          <p:nvPr/>
        </p:nvSpPr>
        <p:spPr>
          <a:xfrm>
            <a:off x="5995988" y="0"/>
            <a:ext cx="5299075" cy="134302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0070C0"/>
                </a:solidFill>
                <a:latin typeface="+mj-lt"/>
              </a:rPr>
              <a:t>GIẢI QUYẾT TÌNH HUỐNG:</a:t>
            </a:r>
          </a:p>
          <a:p>
            <a:pPr algn="ctr">
              <a:defRPr/>
            </a:pPr>
            <a:r>
              <a:rPr lang="en-US" sz="2400">
                <a:solidFill>
                  <a:srgbClr val="0070C0"/>
                </a:solidFill>
                <a:latin typeface="+mj-lt"/>
              </a:rPr>
              <a:t>Em hãy đề ra biện pháp hạn chế tiếng ồn trong các tình huống sau?</a:t>
            </a:r>
          </a:p>
        </p:txBody>
      </p:sp>
      <p:sp>
        <p:nvSpPr>
          <p:cNvPr id="21" name="TextBox 20"/>
          <p:cNvSpPr txBox="1"/>
          <p:nvPr/>
        </p:nvSpPr>
        <p:spPr>
          <a:xfrm>
            <a:off x="36513" y="3278188"/>
            <a:ext cx="4413250" cy="708025"/>
          </a:xfrm>
          <a:prstGeom prst="rect">
            <a:avLst/>
          </a:prstGeom>
          <a:noFill/>
        </p:spPr>
        <p:txBody>
          <a:bodyPr>
            <a:spAutoFit/>
          </a:bodyPr>
          <a:lstStyle/>
          <a:p>
            <a:pPr>
              <a:defRPr/>
            </a:pPr>
            <a:r>
              <a:rPr lang="en-US" sz="2000">
                <a:solidFill>
                  <a:srgbClr val="0070C0"/>
                </a:solidFill>
                <a:latin typeface="+mj-lt"/>
              </a:rPr>
              <a:t>Nhóm 1: Trường học ở gần một công trình đang xây dựng</a:t>
            </a:r>
          </a:p>
        </p:txBody>
      </p:sp>
      <p:sp>
        <p:nvSpPr>
          <p:cNvPr id="22" name="TextBox 21"/>
          <p:cNvSpPr txBox="1"/>
          <p:nvPr/>
        </p:nvSpPr>
        <p:spPr>
          <a:xfrm>
            <a:off x="6753225" y="3235325"/>
            <a:ext cx="4803775" cy="400050"/>
          </a:xfrm>
          <a:prstGeom prst="rect">
            <a:avLst/>
          </a:prstGeom>
          <a:noFill/>
        </p:spPr>
        <p:txBody>
          <a:bodyPr>
            <a:spAutoFit/>
          </a:bodyPr>
          <a:lstStyle/>
          <a:p>
            <a:pPr>
              <a:defRPr/>
            </a:pPr>
            <a:r>
              <a:rPr lang="en-US" sz="2000">
                <a:solidFill>
                  <a:srgbClr val="0070C0"/>
                </a:solidFill>
                <a:latin typeface="+mj-lt"/>
              </a:rPr>
              <a:t>Nhóm 2: Bệnh viện ở gần đường quốc lộ</a:t>
            </a:r>
          </a:p>
        </p:txBody>
      </p:sp>
      <p:sp>
        <p:nvSpPr>
          <p:cNvPr id="23" name="TextBox 22"/>
          <p:cNvSpPr txBox="1"/>
          <p:nvPr/>
        </p:nvSpPr>
        <p:spPr>
          <a:xfrm>
            <a:off x="157163" y="6008688"/>
            <a:ext cx="3860800" cy="708025"/>
          </a:xfrm>
          <a:prstGeom prst="rect">
            <a:avLst/>
          </a:prstGeom>
          <a:noFill/>
        </p:spPr>
        <p:txBody>
          <a:bodyPr>
            <a:spAutoFit/>
          </a:bodyPr>
          <a:lstStyle/>
          <a:p>
            <a:pPr>
              <a:defRPr/>
            </a:pPr>
            <a:r>
              <a:rPr lang="en-US" sz="2000">
                <a:solidFill>
                  <a:srgbClr val="0070C0"/>
                </a:solidFill>
                <a:latin typeface="+mj-lt"/>
              </a:rPr>
              <a:t>Nhóm 3: Nhà ở gần máy xay xát thóc, lúa, ngô</a:t>
            </a:r>
          </a:p>
        </p:txBody>
      </p:sp>
      <p:sp>
        <p:nvSpPr>
          <p:cNvPr id="24" name="TextBox 23"/>
          <p:cNvSpPr txBox="1"/>
          <p:nvPr/>
        </p:nvSpPr>
        <p:spPr>
          <a:xfrm>
            <a:off x="6753225" y="6008688"/>
            <a:ext cx="4257675" cy="708025"/>
          </a:xfrm>
          <a:prstGeom prst="rect">
            <a:avLst/>
          </a:prstGeom>
          <a:noFill/>
        </p:spPr>
        <p:txBody>
          <a:bodyPr>
            <a:spAutoFit/>
          </a:bodyPr>
          <a:lstStyle/>
          <a:p>
            <a:pPr>
              <a:defRPr/>
            </a:pPr>
            <a:r>
              <a:rPr lang="en-US" sz="2000">
                <a:solidFill>
                  <a:srgbClr val="0070C0"/>
                </a:solidFill>
                <a:latin typeface="+mj-lt"/>
              </a:rPr>
              <a:t>Nhóm 4: Hàng xóm xung quanh thường hát Karaoke vào buổi tối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52325" cy="6858000"/>
          </a:xfrm>
        </p:spPr>
      </p:pic>
      <p:sp>
        <p:nvSpPr>
          <p:cNvPr id="3" name="TextBox 2">
            <a:extLst>
              <a:ext uri="{FF2B5EF4-FFF2-40B4-BE49-F238E27FC236}">
                <a16:creationId xmlns:a16="http://schemas.microsoft.com/office/drawing/2014/main" id="{EFFE42D5-FBE8-FB98-5A98-5D591CC692B0}"/>
              </a:ext>
            </a:extLst>
          </p:cNvPr>
          <p:cNvSpPr txBox="1"/>
          <p:nvPr/>
        </p:nvSpPr>
        <p:spPr>
          <a:xfrm>
            <a:off x="328084" y="4917069"/>
            <a:ext cx="6125632"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4101"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67250" y="300038"/>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191000" y="1154113"/>
            <a:ext cx="4391025" cy="831850"/>
          </a:xfrm>
          <a:prstGeom prst="rect">
            <a:avLst/>
          </a:prstGeom>
          <a:noFill/>
        </p:spPr>
        <p:txBody>
          <a:bodyPr>
            <a:spAutoFit/>
          </a:bodyPr>
          <a:lstStyle/>
          <a:p>
            <a:pPr eaLnBrk="1" fontAlgn="auto" hangingPunct="1">
              <a:spcBef>
                <a:spcPts val="0"/>
              </a:spcBef>
              <a:spcAft>
                <a:spcPts val="0"/>
              </a:spcAft>
              <a:defRPr/>
            </a:pPr>
            <a:r>
              <a:rPr lang="en-US" sz="2400">
                <a:latin typeface="+mj-lt"/>
              </a:rPr>
              <a:t>Học sinh tìm hiểu mục I (SGK) và hoàn thành phiếu học tập 01</a:t>
            </a:r>
          </a:p>
        </p:txBody>
      </p:sp>
      <p:sp>
        <p:nvSpPr>
          <p:cNvPr id="15" name="TextBox 14"/>
          <p:cNvSpPr txBox="1"/>
          <p:nvPr/>
        </p:nvSpPr>
        <p:spPr>
          <a:xfrm>
            <a:off x="2599918" y="1978742"/>
            <a:ext cx="2638288" cy="46166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fontAlgn="auto" hangingPunct="1">
              <a:spcBef>
                <a:spcPts val="0"/>
              </a:spcBef>
              <a:spcAft>
                <a:spcPts val="0"/>
              </a:spcAft>
              <a:defRPr/>
            </a:pPr>
            <a:r>
              <a:rPr lang="en-US" sz="2400">
                <a:solidFill>
                  <a:srgbClr val="FF0000"/>
                </a:solidFill>
                <a:latin typeface="+mn-lt"/>
              </a:rPr>
              <a:t>PHIẾU HỌC TẬP 01</a:t>
            </a:r>
          </a:p>
        </p:txBody>
      </p:sp>
      <p:sp>
        <p:nvSpPr>
          <p:cNvPr id="16" name="TextBox 15"/>
          <p:cNvSpPr txBox="1"/>
          <p:nvPr/>
        </p:nvSpPr>
        <p:spPr>
          <a:xfrm>
            <a:off x="0" y="2609850"/>
            <a:ext cx="8408988" cy="3970338"/>
          </a:xfrm>
          <a:prstGeom prst="rect">
            <a:avLst/>
          </a:prstGeom>
          <a:noFill/>
        </p:spPr>
        <p:txBody>
          <a:bodyPr>
            <a:spAutoFit/>
          </a:bodyPr>
          <a:lstStyle/>
          <a:p>
            <a:pPr algn="just" eaLnBrk="1" fontAlgn="auto" hangingPunct="1">
              <a:spcBef>
                <a:spcPts val="0"/>
              </a:spcBef>
              <a:spcAft>
                <a:spcPts val="0"/>
              </a:spcAft>
              <a:defRPr/>
            </a:pPr>
            <a:r>
              <a:rPr lang="en-US" sz="2800" b="1">
                <a:latin typeface="+mj-lt"/>
              </a:rPr>
              <a:t>Câu 1:</a:t>
            </a:r>
            <a:r>
              <a:rPr lang="en-US" sz="2800">
                <a:latin typeface="+mj-lt"/>
              </a:rPr>
              <a:t>  Thế nào là âm phản xạ?</a:t>
            </a:r>
          </a:p>
          <a:p>
            <a:pPr algn="just" eaLnBrk="1" fontAlgn="auto" hangingPunct="1">
              <a:spcBef>
                <a:spcPts val="0"/>
              </a:spcBef>
              <a:spcAft>
                <a:spcPts val="0"/>
              </a:spcAft>
              <a:defRPr/>
            </a:pPr>
            <a:r>
              <a:rPr lang="en-US" sz="2800" b="1">
                <a:latin typeface="+mj-lt"/>
              </a:rPr>
              <a:t>Câu 2:</a:t>
            </a:r>
            <a:r>
              <a:rPr lang="en-US" sz="2800">
                <a:latin typeface="+mj-lt"/>
              </a:rPr>
              <a:t> Lấy ví dụ mà chúng ta nghe được âm phản xạ?</a:t>
            </a:r>
          </a:p>
          <a:p>
            <a:pPr algn="just" eaLnBrk="1" fontAlgn="auto" hangingPunct="1">
              <a:spcBef>
                <a:spcPts val="0"/>
              </a:spcBef>
              <a:spcAft>
                <a:spcPts val="0"/>
              </a:spcAft>
              <a:defRPr/>
            </a:pPr>
            <a:r>
              <a:rPr lang="en-US" sz="2800" b="1">
                <a:latin typeface="+mj-lt"/>
              </a:rPr>
              <a:t>Câu 3: </a:t>
            </a:r>
            <a:r>
              <a:rPr lang="en-US" sz="2800">
                <a:latin typeface="+mj-lt"/>
              </a:rPr>
              <a:t>Một người đứng gần vách núi, hét to một tiếng, sau đó người này có nghe thấy âm phản xạ không? Giải thích câu trả lời.</a:t>
            </a:r>
          </a:p>
          <a:p>
            <a:pPr algn="just" eaLnBrk="1" fontAlgn="auto" hangingPunct="1">
              <a:spcBef>
                <a:spcPts val="0"/>
              </a:spcBef>
              <a:spcAft>
                <a:spcPts val="0"/>
              </a:spcAft>
              <a:defRPr/>
            </a:pPr>
            <a:r>
              <a:rPr lang="en-US" sz="2800" b="1">
                <a:latin typeface="+mj-lt"/>
              </a:rPr>
              <a:t>Câu 4:</a:t>
            </a:r>
            <a:r>
              <a:rPr lang="en-US" sz="2800">
                <a:latin typeface="+mj-lt"/>
              </a:rPr>
              <a:t> Một bạn đứng hét to trong một phòng rất lớn và trong một phòng nhỏ. Phòng nào có âm phản xạ? Tại sao?</a:t>
            </a:r>
          </a:p>
          <a:p>
            <a:pPr eaLnBrk="1" fontAlgn="auto" hangingPunct="1">
              <a:spcBef>
                <a:spcPts val="0"/>
              </a:spcBef>
              <a:spcAft>
                <a:spcPts val="0"/>
              </a:spcAft>
              <a:defRPr/>
            </a:pPr>
            <a:endParaRPr lang="en-US" sz="2800">
              <a:latin typeface="+mj-lt"/>
            </a:endParaRPr>
          </a:p>
        </p:txBody>
      </p:sp>
      <p:sp>
        <p:nvSpPr>
          <p:cNvPr id="2" name="TextBox 1"/>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3" grpId="0"/>
      <p:bldP spid="1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pic>
        <p:nvPicPr>
          <p:cNvPr id="5125"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60500" y="328613"/>
            <a:ext cx="551497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31888" y="3789363"/>
            <a:ext cx="6627812"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0" cy="68357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6148" name="Picture 2" descr="song ngam phong nh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 y="0"/>
            <a:ext cx="855345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575" y="6311900"/>
            <a:ext cx="5157788" cy="523875"/>
          </a:xfrm>
          <a:prstGeom prst="rect">
            <a:avLst/>
          </a:prstGeom>
          <a:noFill/>
        </p:spPr>
        <p:txBody>
          <a:bodyPr>
            <a:spAutoFit/>
          </a:bodyPr>
          <a:lstStyle/>
          <a:p>
            <a:pPr>
              <a:defRPr/>
            </a:pPr>
            <a:r>
              <a:rPr lang="en-US" sz="2800">
                <a:solidFill>
                  <a:schemeClr val="accent5"/>
                </a:solidFill>
                <a:latin typeface="+mj-lt"/>
              </a:rPr>
              <a:t>Động Phong Nha ở Quảng Bình</a:t>
            </a:r>
          </a:p>
        </p:txBody>
      </p:sp>
      <p:sp>
        <p:nvSpPr>
          <p:cNvPr id="8" name="TextBox 7"/>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0" cy="68357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7172"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9763" y="300038"/>
            <a:ext cx="7170737"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82600" y="5303838"/>
            <a:ext cx="7327900" cy="830262"/>
          </a:xfrm>
          <a:prstGeom prst="rect">
            <a:avLst/>
          </a:prstGeom>
          <a:noFill/>
        </p:spPr>
        <p:txBody>
          <a:bodyPr>
            <a:spAutoFit/>
          </a:bodyPr>
          <a:lstStyle/>
          <a:p>
            <a:pPr algn="ctr">
              <a:defRPr/>
            </a:pPr>
            <a:r>
              <a:rPr lang="en-US" sz="2400">
                <a:latin typeface="+mj-lt"/>
              </a:rPr>
              <a:t>Khi hét lớn vào giếng nước sâu sẽ nghe thấy âm thanh phản xạ </a:t>
            </a:r>
          </a:p>
        </p:txBody>
      </p:sp>
      <p:sp>
        <p:nvSpPr>
          <p:cNvPr id="9" name="TextBox 8"/>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0" cy="6835775"/>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242888" y="5303838"/>
            <a:ext cx="7567612" cy="1200150"/>
          </a:xfrm>
          <a:prstGeom prst="rect">
            <a:avLst/>
          </a:prstGeom>
          <a:noFill/>
        </p:spPr>
        <p:txBody>
          <a:bodyPr>
            <a:spAutoFit/>
          </a:bodyPr>
          <a:lstStyle/>
          <a:p>
            <a:pPr algn="ctr">
              <a:defRPr/>
            </a:pPr>
            <a:r>
              <a:rPr lang="en-US" sz="2400">
                <a:latin typeface="+mj-lt"/>
              </a:rPr>
              <a:t>Ban đêm, khi đi bộ trong những con hẻm nhỏ, có nhà cao tầng hai bên chúng ta có thể nghe thấy giống như có tiếng bước chân người đang đi theo chúng ta.</a:t>
            </a:r>
          </a:p>
        </p:txBody>
      </p:sp>
      <p:pic>
        <p:nvPicPr>
          <p:cNvPr id="819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2888" y="160338"/>
            <a:ext cx="8113712"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9221"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67250" y="300038"/>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243388" y="1152525"/>
            <a:ext cx="4391025" cy="831850"/>
          </a:xfrm>
          <a:prstGeom prst="rect">
            <a:avLst/>
          </a:prstGeom>
          <a:noFill/>
        </p:spPr>
        <p:txBody>
          <a:bodyPr>
            <a:spAutoFit/>
          </a:bodyPr>
          <a:lstStyle/>
          <a:p>
            <a:pPr eaLnBrk="1" fontAlgn="auto" hangingPunct="1">
              <a:spcBef>
                <a:spcPts val="0"/>
              </a:spcBef>
              <a:spcAft>
                <a:spcPts val="0"/>
              </a:spcAft>
              <a:defRPr/>
            </a:pPr>
            <a:r>
              <a:rPr lang="en-US" sz="2400">
                <a:latin typeface="+mj-lt"/>
              </a:rPr>
              <a:t>Học sinh tiến hành thí nghiệm và hoàn thành phiếu học tập 02</a:t>
            </a:r>
          </a:p>
        </p:txBody>
      </p:sp>
      <p:sp>
        <p:nvSpPr>
          <p:cNvPr id="15" name="TextBox 14"/>
          <p:cNvSpPr txBox="1"/>
          <p:nvPr/>
        </p:nvSpPr>
        <p:spPr>
          <a:xfrm>
            <a:off x="1141640" y="1891807"/>
            <a:ext cx="2677886" cy="46166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fontAlgn="auto" hangingPunct="1">
              <a:spcBef>
                <a:spcPts val="0"/>
              </a:spcBef>
              <a:spcAft>
                <a:spcPts val="0"/>
              </a:spcAft>
              <a:defRPr/>
            </a:pPr>
            <a:r>
              <a:rPr lang="en-US" sz="2400">
                <a:solidFill>
                  <a:srgbClr val="FF0000"/>
                </a:solidFill>
                <a:latin typeface="+mj-lt"/>
              </a:rPr>
              <a:t>THÍ NGHIỆM</a:t>
            </a:r>
          </a:p>
        </p:txBody>
      </p: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pic>
        <p:nvPicPr>
          <p:cNvPr id="9227"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390650" y="2674938"/>
            <a:ext cx="56007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0038" y="5635625"/>
            <a:ext cx="8150225" cy="1200150"/>
          </a:xfrm>
          <a:prstGeom prst="rect">
            <a:avLst/>
          </a:prstGeom>
          <a:noFill/>
        </p:spPr>
        <p:txBody>
          <a:bodyPr>
            <a:spAutoFit/>
          </a:bodyPr>
          <a:lstStyle/>
          <a:p>
            <a:pPr>
              <a:defRPr/>
            </a:pPr>
            <a:r>
              <a:rPr lang="en-US" sz="2400">
                <a:latin typeface="+mj-lt"/>
              </a:rPr>
              <a:t>Học sinh tiến hành thí nghiệm như hình vẽ, thay tấm gỗ bằng các vật liệu khác. Nhận xét âm thanh nghe được có gì trong các trường hợp có gì khác nhau?</a:t>
            </a:r>
          </a:p>
        </p:txBody>
      </p:sp>
      <p:sp>
        <p:nvSpPr>
          <p:cNvPr id="11" name="TextBox 7"/>
          <p:cNvSpPr txBox="1">
            <a:spLocks noChangeArrowheads="1"/>
          </p:cNvSpPr>
          <p:nvPr/>
        </p:nvSpPr>
        <p:spPr bwMode="auto">
          <a:xfrm>
            <a:off x="8801100" y="2185988"/>
            <a:ext cx="291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II. Vật phản xạ âm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7"/>
          <p:cNvSpPr txBox="1">
            <a:spLocks noChangeArrowheads="1"/>
          </p:cNvSpPr>
          <p:nvPr/>
        </p:nvSpPr>
        <p:spPr bwMode="auto">
          <a:xfrm>
            <a:off x="8807450" y="300038"/>
            <a:ext cx="228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I. Phản xạ âm</a:t>
            </a:r>
          </a:p>
        </p:txBody>
      </p:sp>
      <p:cxnSp>
        <p:nvCxnSpPr>
          <p:cNvPr id="3" name="Straight Connector 2"/>
          <p:cNvCxnSpPr/>
          <p:nvPr/>
        </p:nvCxnSpPr>
        <p:spPr>
          <a:xfrm>
            <a:off x="8582025" y="0"/>
            <a:ext cx="52388" cy="6975475"/>
          </a:xfrm>
          <a:prstGeom prst="line">
            <a:avLst/>
          </a:prstGeom>
          <a:ln w="38100"/>
        </p:spPr>
        <p:style>
          <a:lnRef idx="3">
            <a:schemeClr val="accent5"/>
          </a:lnRef>
          <a:fillRef idx="0">
            <a:schemeClr val="accent5"/>
          </a:fillRef>
          <a:effectRef idx="2">
            <a:schemeClr val="accent5"/>
          </a:effectRef>
          <a:fontRef idx="minor">
            <a:schemeClr val="tx1"/>
          </a:fontRef>
        </p:style>
      </p:cxnSp>
      <p:pic>
        <p:nvPicPr>
          <p:cNvPr id="10245"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67250" y="300038"/>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243388" y="1152525"/>
            <a:ext cx="4391025" cy="831850"/>
          </a:xfrm>
          <a:prstGeom prst="rect">
            <a:avLst/>
          </a:prstGeom>
          <a:noFill/>
        </p:spPr>
        <p:txBody>
          <a:bodyPr>
            <a:spAutoFit/>
          </a:bodyPr>
          <a:lstStyle/>
          <a:p>
            <a:pPr eaLnBrk="1" fontAlgn="auto" hangingPunct="1">
              <a:spcBef>
                <a:spcPts val="0"/>
              </a:spcBef>
              <a:spcAft>
                <a:spcPts val="0"/>
              </a:spcAft>
              <a:defRPr/>
            </a:pPr>
            <a:r>
              <a:rPr lang="en-US" sz="2400">
                <a:latin typeface="+mj-lt"/>
              </a:rPr>
              <a:t>Học sinh tiến hành thí nghiệm và hoàn thành phiếu học tập 02</a:t>
            </a:r>
          </a:p>
        </p:txBody>
      </p:sp>
      <p:sp>
        <p:nvSpPr>
          <p:cNvPr id="15" name="TextBox 14"/>
          <p:cNvSpPr txBox="1"/>
          <p:nvPr/>
        </p:nvSpPr>
        <p:spPr>
          <a:xfrm>
            <a:off x="822960" y="1891807"/>
            <a:ext cx="2996566" cy="46166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fontAlgn="auto" hangingPunct="1">
              <a:spcBef>
                <a:spcPts val="0"/>
              </a:spcBef>
              <a:spcAft>
                <a:spcPts val="0"/>
              </a:spcAft>
              <a:defRPr/>
            </a:pPr>
            <a:r>
              <a:rPr lang="en-US" sz="2400">
                <a:solidFill>
                  <a:srgbClr val="FF0000"/>
                </a:solidFill>
                <a:latin typeface="+mj-lt"/>
              </a:rPr>
              <a:t>PHIẾU HỌC TẬP 02</a:t>
            </a:r>
          </a:p>
        </p:txBody>
      </p:sp>
      <p:sp>
        <p:nvSpPr>
          <p:cNvPr id="10" name="TextBox 9"/>
          <p:cNvSpPr txBox="1"/>
          <p:nvPr/>
        </p:nvSpPr>
        <p:spPr>
          <a:xfrm>
            <a:off x="8634413" y="985838"/>
            <a:ext cx="3448050" cy="1200150"/>
          </a:xfrm>
          <a:prstGeom prst="rect">
            <a:avLst/>
          </a:prstGeom>
          <a:noFill/>
        </p:spPr>
        <p:txBody>
          <a:bodyPr>
            <a:spAutoFit/>
          </a:bodyPr>
          <a:lstStyle/>
          <a:p>
            <a:pPr algn="just">
              <a:defRPr/>
            </a:pPr>
            <a:r>
              <a:rPr lang="en-US" sz="2400">
                <a:solidFill>
                  <a:srgbClr val="FF0000"/>
                </a:solidFill>
                <a:latin typeface="+mj-lt"/>
              </a:rPr>
              <a:t>Âm phản xạ là âm thanh khi gặp vật chắn thì bị dội lại</a:t>
            </a:r>
          </a:p>
        </p:txBody>
      </p:sp>
      <p:sp>
        <p:nvSpPr>
          <p:cNvPr id="10251" name="TextBox 1"/>
          <p:cNvSpPr txBox="1">
            <a:spLocks noChangeArrowheads="1"/>
          </p:cNvSpPr>
          <p:nvPr/>
        </p:nvSpPr>
        <p:spPr bwMode="auto">
          <a:xfrm>
            <a:off x="639763" y="2586038"/>
            <a:ext cx="761523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endParaRPr lang="en-US" altLang="en-US" sz="1800"/>
          </a:p>
        </p:txBody>
      </p:sp>
      <p:graphicFrame>
        <p:nvGraphicFramePr>
          <p:cNvPr id="6" name="Table 5"/>
          <p:cNvGraphicFramePr>
            <a:graphicFrameLocks noGrp="1"/>
          </p:cNvGraphicFramePr>
          <p:nvPr/>
        </p:nvGraphicFramePr>
        <p:xfrm>
          <a:off x="258763" y="2586038"/>
          <a:ext cx="7899400" cy="2557462"/>
        </p:xfrm>
        <a:graphic>
          <a:graphicData uri="http://schemas.openxmlformats.org/drawingml/2006/table">
            <a:tbl>
              <a:tblPr firstRow="1" firstCol="1" bandRow="1">
                <a:tableStyleId>{5C22544A-7EE6-4342-B048-85BDC9FD1C3A}</a:tableStyleId>
              </a:tblPr>
              <a:tblGrid>
                <a:gridCol w="2912966">
                  <a:extLst>
                    <a:ext uri="{9D8B030D-6E8A-4147-A177-3AD203B41FA5}">
                      <a16:colId xmlns:a16="http://schemas.microsoft.com/office/drawing/2014/main" val="2162049353"/>
                    </a:ext>
                  </a:extLst>
                </a:gridCol>
                <a:gridCol w="4986434">
                  <a:extLst>
                    <a:ext uri="{9D8B030D-6E8A-4147-A177-3AD203B41FA5}">
                      <a16:colId xmlns:a16="http://schemas.microsoft.com/office/drawing/2014/main" val="687859134"/>
                    </a:ext>
                  </a:extLst>
                </a:gridCol>
              </a:tblGrid>
              <a:tr h="731627">
                <a:tc>
                  <a:txBody>
                    <a:bodyPr/>
                    <a:lstStyle/>
                    <a:p>
                      <a:pPr algn="ctr">
                        <a:spcAft>
                          <a:spcPts val="0"/>
                        </a:spcAft>
                      </a:pPr>
                      <a:r>
                        <a:rPr lang="en-US" sz="2400">
                          <a:solidFill>
                            <a:srgbClr val="C00000"/>
                          </a:solidFill>
                          <a:effectLst/>
                          <a:latin typeface="+mj-lt"/>
                        </a:rPr>
                        <a:t>Vật</a:t>
                      </a:r>
                      <a:r>
                        <a:rPr lang="en-US" sz="2400" baseline="0">
                          <a:solidFill>
                            <a:srgbClr val="C00000"/>
                          </a:solidFill>
                          <a:effectLst/>
                          <a:latin typeface="+mj-lt"/>
                        </a:rPr>
                        <a:t> liệu làm thí nghiệm</a:t>
                      </a:r>
                      <a:endParaRPr lang="en-US" sz="2400">
                        <a:solidFill>
                          <a:srgbClr val="C00000"/>
                        </a:solidFill>
                        <a:effectLst/>
                        <a:latin typeface="+mj-lt"/>
                        <a:ea typeface="Calibri" panose="020F0502020204030204" pitchFamily="34" charset="0"/>
                      </a:endParaRPr>
                    </a:p>
                  </a:txBody>
                  <a:tcPr marL="68579" marR="68579" marT="0" marB="0"/>
                </a:tc>
                <a:tc>
                  <a:txBody>
                    <a:bodyPr/>
                    <a:lstStyle/>
                    <a:p>
                      <a:pPr algn="ctr">
                        <a:spcAft>
                          <a:spcPts val="0"/>
                        </a:spcAft>
                      </a:pPr>
                      <a:r>
                        <a:rPr lang="en-US" sz="2400">
                          <a:solidFill>
                            <a:srgbClr val="C00000"/>
                          </a:solidFill>
                          <a:effectLst/>
                          <a:latin typeface="+mj-lt"/>
                          <a:ea typeface="+mn-ea"/>
                        </a:rPr>
                        <a:t>Âm</a:t>
                      </a:r>
                      <a:r>
                        <a:rPr lang="en-US" sz="2400" baseline="0">
                          <a:solidFill>
                            <a:srgbClr val="C00000"/>
                          </a:solidFill>
                          <a:effectLst/>
                          <a:latin typeface="+mj-lt"/>
                          <a:ea typeface="+mn-ea"/>
                        </a:rPr>
                        <a:t> nghe được</a:t>
                      </a:r>
                      <a:endParaRPr lang="en-US" sz="2400">
                        <a:solidFill>
                          <a:srgbClr val="C00000"/>
                        </a:solidFill>
                        <a:effectLst/>
                        <a:latin typeface="+mj-lt"/>
                        <a:ea typeface="Calibri" panose="020F0502020204030204" pitchFamily="34" charset="0"/>
                      </a:endParaRPr>
                    </a:p>
                  </a:txBody>
                  <a:tcPr marL="68579" marR="68579" marT="0" marB="0"/>
                </a:tc>
                <a:extLst>
                  <a:ext uri="{0D108BD9-81ED-4DB2-BD59-A6C34878D82A}">
                    <a16:rowId xmlns:a16="http://schemas.microsoft.com/office/drawing/2014/main" val="1094310922"/>
                  </a:ext>
                </a:extLst>
              </a:tr>
              <a:tr h="1825835">
                <a:tc>
                  <a:txBody>
                    <a:bodyPr/>
                    <a:lstStyle/>
                    <a:p>
                      <a:pPr>
                        <a:spcAft>
                          <a:spcPts val="0"/>
                        </a:spcAft>
                      </a:pPr>
                      <a:r>
                        <a:rPr lang="en-US" sz="2400">
                          <a:effectLst/>
                          <a:latin typeface="+mj-lt"/>
                        </a:rPr>
                        <a:t>1. Tấm gỗ</a:t>
                      </a:r>
                    </a:p>
                    <a:p>
                      <a:pPr>
                        <a:spcAft>
                          <a:spcPts val="0"/>
                        </a:spcAft>
                      </a:pPr>
                      <a:r>
                        <a:rPr lang="en-US" sz="2400">
                          <a:effectLst/>
                          <a:latin typeface="+mj-lt"/>
                        </a:rPr>
                        <a:t>2. ..............................</a:t>
                      </a:r>
                    </a:p>
                    <a:p>
                      <a:pPr>
                        <a:spcAft>
                          <a:spcPts val="0"/>
                        </a:spcAft>
                      </a:pPr>
                      <a:r>
                        <a:rPr lang="en-US" sz="2400">
                          <a:effectLst/>
                          <a:latin typeface="+mj-lt"/>
                        </a:rPr>
                        <a:t>3. ..............................</a:t>
                      </a:r>
                    </a:p>
                    <a:p>
                      <a:pPr>
                        <a:spcAft>
                          <a:spcPts val="0"/>
                        </a:spcAft>
                      </a:pPr>
                      <a:r>
                        <a:rPr lang="en-US" sz="2400">
                          <a:effectLst/>
                          <a:latin typeface="+mj-lt"/>
                        </a:rPr>
                        <a:t>4. .............................</a:t>
                      </a:r>
                      <a:endParaRPr lang="en-US" sz="2400">
                        <a:effectLst/>
                        <a:latin typeface="+mj-lt"/>
                        <a:ea typeface="Calibri" panose="020F0502020204030204" pitchFamily="34" charset="0"/>
                      </a:endParaRPr>
                    </a:p>
                  </a:txBody>
                  <a:tcPr marL="68579" marR="68579" marT="0" marB="0"/>
                </a:tc>
                <a:tc>
                  <a:txBody>
                    <a:bodyPr/>
                    <a:lstStyle/>
                    <a:p>
                      <a:pPr>
                        <a:spcAft>
                          <a:spcPts val="0"/>
                        </a:spcAft>
                      </a:pPr>
                      <a:r>
                        <a:rPr lang="en-US" sz="2400" dirty="0">
                          <a:effectLst/>
                          <a:latin typeface="+mj-lt"/>
                        </a:rPr>
                        <a:t>..............................................................................................................................</a:t>
                      </a:r>
                    </a:p>
                    <a:p>
                      <a:pPr>
                        <a:spcAft>
                          <a:spcPts val="0"/>
                        </a:spcAft>
                      </a:pPr>
                      <a:r>
                        <a:rPr lang="en-US" sz="2400" dirty="0">
                          <a:effectLst/>
                          <a:latin typeface="+mj-lt"/>
                        </a:rPr>
                        <a:t>...............................................................</a:t>
                      </a:r>
                    </a:p>
                    <a:p>
                      <a:pPr>
                        <a:spcAft>
                          <a:spcPts val="0"/>
                        </a:spcAft>
                      </a:pPr>
                      <a:r>
                        <a:rPr lang="en-US" sz="2400" dirty="0">
                          <a:effectLst/>
                          <a:latin typeface="+mj-lt"/>
                        </a:rPr>
                        <a:t>.............................................................. </a:t>
                      </a:r>
                      <a:endParaRPr lang="en-US" sz="2400" dirty="0">
                        <a:effectLst/>
                        <a:latin typeface="+mj-lt"/>
                        <a:ea typeface="Calibri" panose="020F0502020204030204" pitchFamily="34" charset="0"/>
                      </a:endParaRPr>
                    </a:p>
                  </a:txBody>
                  <a:tcPr marL="68579" marR="68579" marT="0" marB="0"/>
                </a:tc>
                <a:extLst>
                  <a:ext uri="{0D108BD9-81ED-4DB2-BD59-A6C34878D82A}">
                    <a16:rowId xmlns:a16="http://schemas.microsoft.com/office/drawing/2014/main" val="2862070229"/>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1882</Words>
  <Application>Microsoft Office PowerPoint</Application>
  <PresentationFormat>Widescreen</PresentationFormat>
  <Paragraphs>163</Paragraphs>
  <Slides>21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created xsi:type="dcterms:W3CDTF">2022-08-16T05:18:06Z</dcterms:created>
  <dcterms:modified xsi:type="dcterms:W3CDTF">2023-09-14T10:23:00Z</dcterms:modified>
</cp:coreProperties>
</file>