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56" r:id="rId3"/>
    <p:sldId id="275" r:id="rId4"/>
    <p:sldId id="302" r:id="rId5"/>
    <p:sldId id="345" r:id="rId6"/>
    <p:sldId id="346" r:id="rId7"/>
    <p:sldId id="347" r:id="rId8"/>
    <p:sldId id="281" r:id="rId9"/>
    <p:sldId id="315" r:id="rId10"/>
    <p:sldId id="316" r:id="rId11"/>
    <p:sldId id="338" r:id="rId12"/>
    <p:sldId id="283" r:id="rId13"/>
    <p:sldId id="276" r:id="rId14"/>
    <p:sldId id="348" r:id="rId15"/>
    <p:sldId id="326" r:id="rId16"/>
    <p:sldId id="298" r:id="rId17"/>
    <p:sldId id="327" r:id="rId18"/>
    <p:sldId id="331" r:id="rId19"/>
    <p:sldId id="349" r:id="rId20"/>
    <p:sldId id="313" r:id="rId21"/>
    <p:sldId id="350" r:id="rId22"/>
    <p:sldId id="314" r:id="rId23"/>
    <p:sldId id="35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7941E"/>
    <a:srgbClr val="048DA4"/>
    <a:srgbClr val="FFDAAB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ENERGY SOURCES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TYPES OF ENERGY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SOURCES OF ENERGY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ENERGY SOURCES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TYPES OF ENERGY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SOURCES OF ENERGY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74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90381" y="18725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renewable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(a)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0499" y="484614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có thể tái tạo được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28898" y="3430378"/>
            <a:ext cx="2367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rɪˈnjuːəbl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15" y="1957440"/>
            <a:ext cx="5267897" cy="35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3404" y="174800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run out </a:t>
            </a:r>
            <a:r>
              <a:rPr lang="en-US" sz="4400" b="1">
                <a:solidFill>
                  <a:srgbClr val="F7941E"/>
                </a:solidFill>
              </a:rPr>
              <a:t>(</a:t>
            </a:r>
            <a:r>
              <a:rPr lang="en-US" sz="4400" b="1" smtClean="0">
                <a:solidFill>
                  <a:srgbClr val="F7941E"/>
                </a:solidFill>
              </a:rPr>
              <a:t>phr. </a:t>
            </a:r>
            <a:r>
              <a:rPr lang="en-US" sz="4400" b="1" dirty="0">
                <a:solidFill>
                  <a:srgbClr val="F7941E"/>
                </a:solidFill>
              </a:rPr>
              <a:t>v)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338" y="449460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cạn kiệt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92975" y="3341301"/>
            <a:ext cx="1973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rʌn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aʊt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85" y="2268808"/>
            <a:ext cx="4560849" cy="32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71640"/>
              </p:ext>
            </p:extLst>
          </p:nvPr>
        </p:nvGraphicFramePr>
        <p:xfrm>
          <a:off x="1287296" y="1570091"/>
          <a:ext cx="9617408" cy="46118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94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8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77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energy sources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/ˈenədʒi sɔːs/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nguồn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0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coal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/kəʊl/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than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đá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renewable (adj)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/rɪˈnjuːəbl/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tái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out </a:t>
                      </a: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phr.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/rʌn aʊt/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cạn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kiệt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64128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683" t="1917" r="5700"/>
          <a:stretch/>
        </p:blipFill>
        <p:spPr>
          <a:xfrm>
            <a:off x="5486400" y="2229000"/>
            <a:ext cx="5203380" cy="46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37169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1089947" y="1108287"/>
            <a:ext cx="27174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222445" y="1618329"/>
            <a:ext cx="5375468" cy="48013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i="1"/>
              <a:t>Lan: </a:t>
            </a:r>
            <a:r>
              <a:rPr lang="en-US"/>
              <a:t>Hi, Dad.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Lan, what are you </a:t>
            </a:r>
            <a:r>
              <a:rPr lang="en-US" smtClean="0"/>
              <a:t>doing? It’s </a:t>
            </a:r>
            <a:r>
              <a:rPr lang="en-US"/>
              <a:t>pretty late now.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I’m doing a project on </a:t>
            </a:r>
            <a:r>
              <a:rPr lang="en-US" smtClean="0"/>
              <a:t>energy sources</a:t>
            </a:r>
            <a:r>
              <a:rPr lang="en-US"/>
              <a:t>. But I don’t quite </a:t>
            </a:r>
            <a:r>
              <a:rPr lang="en-US" smtClean="0"/>
              <a:t>understand what </a:t>
            </a:r>
            <a:r>
              <a:rPr lang="en-US"/>
              <a:t>energy is.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Well, it’s power that we use </a:t>
            </a:r>
            <a:r>
              <a:rPr lang="en-US" smtClean="0"/>
              <a:t>to provide </a:t>
            </a:r>
            <a:r>
              <a:rPr lang="en-US"/>
              <a:t>us with light, heat or electricity.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Oh. Where does it come from?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It comes from many </a:t>
            </a:r>
            <a:r>
              <a:rPr lang="en-US" smtClean="0"/>
              <a:t>diﬀerent sources </a:t>
            </a:r>
            <a:r>
              <a:rPr lang="en-US"/>
              <a:t>like coal, oil, natural gas, </a:t>
            </a:r>
            <a:r>
              <a:rPr lang="en-US" smtClean="0"/>
              <a:t>… We </a:t>
            </a:r>
            <a:r>
              <a:rPr lang="en-US"/>
              <a:t>call them non-renewable sources.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Can it come from the sun, </a:t>
            </a:r>
            <a:r>
              <a:rPr lang="en-US" smtClean="0"/>
              <a:t>wind or </a:t>
            </a:r>
            <a:r>
              <a:rPr lang="en-US"/>
              <a:t>water too?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Yes, it can. We call those </a:t>
            </a:r>
            <a:r>
              <a:rPr lang="en-US" smtClean="0"/>
              <a:t>types of </a:t>
            </a:r>
            <a:r>
              <a:rPr lang="en-US"/>
              <a:t>energy renewable sources </a:t>
            </a:r>
            <a:r>
              <a:rPr lang="en-US" smtClean="0"/>
              <a:t>because we </a:t>
            </a:r>
            <a:r>
              <a:rPr lang="en-US"/>
              <a:t>cannot run out of them. Renewable means we can easily replace them. </a:t>
            </a:r>
            <a:r>
              <a:rPr lang="en-US" sz="2400"/>
              <a:t/>
            </a:r>
            <a:br>
              <a:rPr lang="en-US" sz="2400"/>
            </a:br>
            <a:r>
              <a:rPr lang="en-US" b="1" i="1"/>
              <a:t>Lan: </a:t>
            </a:r>
            <a:r>
              <a:rPr lang="en-US"/>
              <a:t>I get it now.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You know, some types </a:t>
            </a:r>
            <a:r>
              <a:rPr lang="en-US" smtClean="0"/>
              <a:t>of energy </a:t>
            </a:r>
            <a:r>
              <a:rPr lang="en-US"/>
              <a:t>are cheap and easy to </a:t>
            </a:r>
            <a:r>
              <a:rPr lang="en-US" smtClean="0"/>
              <a:t>use, but </a:t>
            </a:r>
            <a:r>
              <a:rPr lang="en-US"/>
              <a:t>others are more expensive and harder to find …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7441"/>
          <a:stretch/>
        </p:blipFill>
        <p:spPr>
          <a:xfrm>
            <a:off x="7846219" y="1083306"/>
            <a:ext cx="4207263" cy="2602267"/>
          </a:xfrm>
          <a:prstGeom prst="rect">
            <a:avLst/>
          </a:prstGeom>
        </p:spPr>
      </p:pic>
      <p:pic>
        <p:nvPicPr>
          <p:cNvPr id="6" name="0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82300" y="1045591"/>
            <a:ext cx="609600" cy="609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6198" y="106464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555" y="9620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conversation.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D288AFC-FAC2-9E2D-AAE6-1244FCA1D7E8}"/>
              </a:ext>
            </a:extLst>
          </p:cNvPr>
          <p:cNvSpPr/>
          <p:nvPr/>
        </p:nvSpPr>
        <p:spPr>
          <a:xfrm>
            <a:off x="797785" y="3870697"/>
            <a:ext cx="468249" cy="47827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EA55688-8D1B-79A5-7F70-36F9CB89C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3" y="1793577"/>
            <a:ext cx="4665407" cy="4497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3975" y="1331912"/>
            <a:ext cx="77854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are Lan and her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father talking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about?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55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827501" y="2408594"/>
            <a:ext cx="5375468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>
                <a:solidFill>
                  <a:srgbClr val="00A9A5"/>
                </a:solidFill>
              </a:rPr>
              <a:t>A. </a:t>
            </a:r>
            <a:r>
              <a:rPr lang="en-GB" sz="2800"/>
              <a:t>Energy</a:t>
            </a:r>
            <a:br>
              <a:rPr lang="en-GB" sz="2800"/>
            </a:br>
            <a:r>
              <a:rPr lang="en-GB" sz="2800" b="1">
                <a:solidFill>
                  <a:srgbClr val="00A9A5"/>
                </a:solidFill>
              </a:rPr>
              <a:t>B. </a:t>
            </a:r>
            <a:r>
              <a:rPr lang="en-GB" sz="2800"/>
              <a:t>Sources</a:t>
            </a:r>
            <a:br>
              <a:rPr lang="en-GB" sz="2800"/>
            </a:br>
            <a:r>
              <a:rPr lang="en-GB" sz="2800" b="1">
                <a:solidFill>
                  <a:srgbClr val="00A9A5"/>
                </a:solidFill>
              </a:rPr>
              <a:t>C. </a:t>
            </a:r>
            <a:r>
              <a:rPr lang="en-GB" sz="2800"/>
              <a:t>Energy sources </a:t>
            </a:r>
            <a:endParaRPr lang="en-US" sz="3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772" y="1292523"/>
            <a:ext cx="10628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conversation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again and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55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34555" y="2103882"/>
            <a:ext cx="1144221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What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</a:rPr>
              <a:t>is Lan doing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>
              <a:lnSpc>
                <a:spcPts val="3900"/>
              </a:lnSpc>
            </a:pP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</a:t>
            </a:r>
          </a:p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400">
                <a:latin typeface="Calibri" panose="020F0502020204030204" pitchFamily="34" charset="0"/>
                <a:ea typeface="Calibri" panose="020F0502020204030204" pitchFamily="34" charset="0"/>
              </a:rPr>
              <a:t>What does energy mean?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32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Where does energy come from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>
              <a:lnSpc>
                <a:spcPts val="3900"/>
              </a:lnSpc>
            </a:pP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_____________________________________________________________________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2400">
                <a:latin typeface="Calibri" panose="020F0502020204030204" pitchFamily="34" charset="0"/>
                <a:ea typeface="Calibri" panose="020F0502020204030204" pitchFamily="34" charset="0"/>
              </a:rPr>
              <a:t>What are renewable sources?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32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651" y="2673366"/>
            <a:ext cx="524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She’s doing a project on energy sources. 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651" y="3688931"/>
            <a:ext cx="8292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It’s power that we use to provide us with light, heat or electricity.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14" y="4627844"/>
            <a:ext cx="1050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F</a:t>
            </a:r>
            <a:r>
              <a:rPr lang="en-US" sz="2400" smtClean="0">
                <a:solidFill>
                  <a:srgbClr val="00A9A5"/>
                </a:solidFill>
              </a:rPr>
              <a:t>rom </a:t>
            </a:r>
            <a:r>
              <a:rPr lang="en-US" sz="2400">
                <a:solidFill>
                  <a:srgbClr val="00A9A5"/>
                </a:solidFill>
              </a:rPr>
              <a:t>many diﬀerent sources such as coal, oil, natural gas, water, wind, and the sun.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651" y="5648420"/>
            <a:ext cx="752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They are energy that comes from the sun, wind and water. </a:t>
            </a:r>
            <a:endParaRPr lang="en-GB" sz="240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/ phrases in the box with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381" r="52673" b="52949"/>
          <a:stretch/>
        </p:blipFill>
        <p:spPr>
          <a:xfrm>
            <a:off x="628983" y="2021712"/>
            <a:ext cx="3106158" cy="1696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0898" t="1050" r="1613" b="52138"/>
          <a:stretch/>
        </p:blipFill>
        <p:spPr>
          <a:xfrm>
            <a:off x="4416720" y="2021712"/>
            <a:ext cx="3116752" cy="1739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51339" t="52927" r="1543" b="1635"/>
          <a:stretch/>
        </p:blipFill>
        <p:spPr>
          <a:xfrm>
            <a:off x="4441054" y="4503928"/>
            <a:ext cx="3092418" cy="1688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52568" r="52492"/>
          <a:stretch/>
        </p:blipFill>
        <p:spPr>
          <a:xfrm>
            <a:off x="576198" y="4429836"/>
            <a:ext cx="3118001" cy="1762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-9885" t="9322" r="79863" b="53638"/>
          <a:stretch/>
        </p:blipFill>
        <p:spPr>
          <a:xfrm>
            <a:off x="8980449" y="2235242"/>
            <a:ext cx="1632461" cy="459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9497" t="8220" r="5997" b="52094"/>
          <a:stretch/>
        </p:blipFill>
        <p:spPr>
          <a:xfrm>
            <a:off x="8865602" y="3431112"/>
            <a:ext cx="2419980" cy="49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56725" r="72479" b="7558"/>
          <a:stretch/>
        </p:blipFill>
        <p:spPr>
          <a:xfrm>
            <a:off x="9327381" y="4659795"/>
            <a:ext cx="1496422" cy="4429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49598" t="55622" r="10120" b="8661"/>
          <a:stretch/>
        </p:blipFill>
        <p:spPr>
          <a:xfrm>
            <a:off x="9095296" y="5832981"/>
            <a:ext cx="2190286" cy="4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6444 0.04861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27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89 0.00555 L -0.31654 0.58935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21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33437 -0.12685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33 0.01435 L -0.65443 0.07384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1414" y="134325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the correct word from the conversation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0627" y="13175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300" y="12089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67963" y="1915038"/>
            <a:ext cx="10940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Energy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is ______ that we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use to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provide us with light, heat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or electricity.</a:t>
            </a: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When energy comes from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the ______,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wind and water, we call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it renewable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When energy comes from wind,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we call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it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cannot ______ out of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renewable energy.</a:t>
            </a: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Some types of energy are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 and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easy to use.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193815" y="2161646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power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4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4830524" y="2916212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sun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5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6160493" y="3607009"/>
            <a:ext cx="2414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renewable/ wind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8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553415" y="4343568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run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9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4259553" y="5101850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cheap 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the conversation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01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8183E57F-7166-460D-8CE7-765560E61997}"/>
              </a:ext>
            </a:extLst>
          </p:cNvPr>
          <p:cNvSpPr txBox="1"/>
          <p:nvPr/>
        </p:nvSpPr>
        <p:spPr>
          <a:xfrm>
            <a:off x="3372567" y="2424738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Types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endParaRPr lang="en-US" sz="4400" b="1" dirty="0">
              <a:solidFill>
                <a:srgbClr val="0FB7BD"/>
              </a:solidFill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B43C81A3-8C79-83D6-CE60-C6DA622C2FAF}"/>
              </a:ext>
            </a:extLst>
          </p:cNvPr>
          <p:cNvSpPr txBox="1"/>
          <p:nvPr/>
        </p:nvSpPr>
        <p:spPr>
          <a:xfrm>
            <a:off x="3334776" y="220866"/>
            <a:ext cx="761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46514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ED4D8E6-C101-E318-D365-F74F28221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2271029"/>
            <a:ext cx="2458677" cy="245867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72FD182-219D-8B92-39ED-B4F0E58B6D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39" y="3842037"/>
            <a:ext cx="2550619" cy="245867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3610A6D-9461-CDB8-A755-D20DC94753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56" y="1386918"/>
            <a:ext cx="3361551" cy="3361551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701CAB9-4528-77EF-8A58-CC7C122908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22" y="3678025"/>
            <a:ext cx="2622690" cy="26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8E000CF-D717-1370-1093-01F4250D9130}"/>
              </a:ext>
            </a:extLst>
          </p:cNvPr>
          <p:cNvSpPr txBox="1"/>
          <p:nvPr/>
        </p:nvSpPr>
        <p:spPr>
          <a:xfrm>
            <a:off x="487067" y="109603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sng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 DISCUSSION</a:t>
            </a:r>
            <a:endParaRPr lang="vi-VN" sz="3200" u="sng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98EA9DC-7386-DFDA-443F-A658EC0737CB}"/>
              </a:ext>
            </a:extLst>
          </p:cNvPr>
          <p:cNvSpPr txBox="1"/>
          <p:nvPr/>
        </p:nvSpPr>
        <p:spPr>
          <a:xfrm>
            <a:off x="5057450" y="2410343"/>
            <a:ext cx="6740540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source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dirty="0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Why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think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one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dirty="0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10C2A55-3611-0DFF-8CA6-46BD2FF2F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9" y="1693543"/>
            <a:ext cx="4509429" cy="5001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the conversation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3298" y="5792694"/>
            <a:ext cx="1950733" cy="6048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666" y="5264272"/>
            <a:ext cx="1463049" cy="52842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4527" y="5758659"/>
            <a:ext cx="618137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09621"/>
            <a:ext cx="199893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2877407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09621"/>
            <a:ext cx="199893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00" y="2103882"/>
            <a:ext cx="95513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Do exercises </a:t>
            </a:r>
            <a:r>
              <a:rPr lang="en-US" sz="2800" dirty="0"/>
              <a:t>in your </a:t>
            </a:r>
            <a:r>
              <a:rPr lang="en-US" sz="2800" dirty="0" smtClean="0"/>
              <a:t>workbook.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the vocabulary for the next lesson: A closer look 1</a:t>
            </a:r>
            <a:r>
              <a:rPr lang="en-US" sz="28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Project preparation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</a:t>
            </a:r>
            <a:r>
              <a:rPr lang="en-US" sz="2800" dirty="0" smtClean="0"/>
              <a:t>to gain: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a</a:t>
            </a:r>
            <a:r>
              <a:rPr lang="en-US" sz="2800" dirty="0" smtClean="0"/>
              <a:t>n </a:t>
            </a:r>
            <a:r>
              <a:rPr lang="en-US" sz="2800" dirty="0"/>
              <a:t>overview about the topic </a:t>
            </a:r>
            <a:r>
              <a:rPr lang="en-US" sz="2800" i="1" dirty="0" smtClean="0"/>
              <a:t>Energy sources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</a:t>
            </a:r>
            <a:r>
              <a:rPr lang="en-US" sz="2800" dirty="0" smtClean="0"/>
              <a:t>ocabulary </a:t>
            </a:r>
            <a:r>
              <a:rPr lang="en-US" sz="2800" dirty="0"/>
              <a:t>to talk about types of </a:t>
            </a:r>
            <a:r>
              <a:rPr lang="en-US" sz="2800" dirty="0" smtClean="0"/>
              <a:t>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3298" y="5792694"/>
            <a:ext cx="1950733" cy="6048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666" y="5264272"/>
            <a:ext cx="1463049" cy="52842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4527" y="5758659"/>
            <a:ext cx="618137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89925" y="2692911"/>
            <a:ext cx="10391415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activate students’ knowledge on the topic of the unit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enhance students’ skills of cooperating </a:t>
            </a:r>
            <a:r>
              <a:rPr lang="en-US" sz="27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with </a:t>
            </a:r>
            <a:r>
              <a:rPr lang="en-US" sz="27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teammates</a:t>
            </a:r>
            <a:endParaRPr lang="en-US" sz="27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252376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48" y="1669948"/>
            <a:ext cx="6083804" cy="4520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9861" l="9916" r="91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1" y="2012064"/>
            <a:ext cx="4192797" cy="318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79989" y="17776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7941E"/>
                </a:solidFill>
              </a:rPr>
              <a:t>energy source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036" y="47847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nguồn năng lượng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57900" y="3482923"/>
            <a:ext cx="2799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enədʒi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sɔːs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3C7BFAB3-3B69-A0FF-00AA-1BEBC979D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54" y="1534770"/>
            <a:ext cx="3809365" cy="389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coal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8942" y="463427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than đá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14899" y="3463965"/>
            <a:ext cx="1418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kəʊl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FAD295A-969E-F6CF-2B02-282BA0586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1584960"/>
            <a:ext cx="4050892" cy="40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3018</TotalTime>
  <Words>840</Words>
  <PresentationFormat>Widescreen</PresentationFormat>
  <Paragraphs>184</Paragraphs>
  <Slides>24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2023-04-19T04:37:14Z</dcterms:modified>
</cp:coreProperties>
</file>