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0" r:id="rId2"/>
    <p:sldId id="366" r:id="rId3"/>
    <p:sldId id="302" r:id="rId4"/>
    <p:sldId id="292" r:id="rId5"/>
    <p:sldId id="415" r:id="rId6"/>
    <p:sldId id="400" r:id="rId7"/>
    <p:sldId id="401" r:id="rId8"/>
    <p:sldId id="402" r:id="rId9"/>
    <p:sldId id="406" r:id="rId10"/>
    <p:sldId id="404" r:id="rId11"/>
    <p:sldId id="407" r:id="rId12"/>
    <p:sldId id="409" r:id="rId13"/>
    <p:sldId id="410" r:id="rId14"/>
    <p:sldId id="411" r:id="rId15"/>
    <p:sldId id="412" r:id="rId16"/>
    <p:sldId id="413" r:id="rId17"/>
    <p:sldId id="414" r:id="rId18"/>
    <p:sldId id="315" r:id="rId19"/>
    <p:sldId id="399" r:id="rId20"/>
    <p:sldId id="331" r:id="rId21"/>
    <p:sldId id="295" r:id="rId22"/>
    <p:sldId id="329" r:id="rId23"/>
    <p:sldId id="3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75" d="100"/>
          <a:sy n="75" d="100"/>
        </p:scale>
        <p:origin x="11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7661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9: House in the Future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1A8444-759E-47D6-9481-1971E7F38ED9}"/>
              </a:ext>
            </a:extLst>
          </p:cNvPr>
          <p:cNvSpPr txBox="1"/>
          <p:nvPr/>
        </p:nvSpPr>
        <p:spPr>
          <a:xfrm>
            <a:off x="5358582" y="2864992"/>
            <a:ext cx="633267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Unit 9: Houses in the Future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Lesson 3.2: Reading, Speaking, &amp; Writing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Page 77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FF9799-8FE7-4B5D-B790-1B94B4FD9021}"/>
              </a:ext>
            </a:extLst>
          </p:cNvPr>
          <p:cNvSpPr txBox="1"/>
          <p:nvPr/>
        </p:nvSpPr>
        <p:spPr>
          <a:xfrm>
            <a:off x="314631" y="386949"/>
            <a:ext cx="11572568" cy="207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1. Why can't astronauts shower in space? 	_____________________________________________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How do astronauts clean themselves in space? 	_____________________________________________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F200D-1AF2-402A-9EA1-4ED4873BCE29}"/>
              </a:ext>
            </a:extLst>
          </p:cNvPr>
          <p:cNvSpPr txBox="1"/>
          <p:nvPr/>
        </p:nvSpPr>
        <p:spPr>
          <a:xfrm>
            <a:off x="275302" y="1956621"/>
            <a:ext cx="11926530" cy="4055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Astronauts' lives are very different on a 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UVNBachDang"/>
              </a:rPr>
              <a:t>space station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FuturaLT-Book"/>
              </a:rPr>
              <a:t>. 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They cannot have showers because there is no </a:t>
            </a:r>
            <a:r>
              <a:rPr lang="en-US" sz="3200" b="1" dirty="0">
                <a:solidFill>
                  <a:srgbClr val="0070C0"/>
                </a:solidFill>
                <a:latin typeface="UVNBachDang"/>
              </a:rPr>
              <a:t>gravity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 and everything floats in space. The 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UVNBachDang"/>
              </a:rPr>
              <a:t>astronauts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 have to use soap and wet towels. They have </a:t>
            </a:r>
            <a:b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to use a special toilet, too.</a:t>
            </a:r>
          </a:p>
          <a:p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Meal times are very different to the ones at home. The astronauts </a:t>
            </a:r>
            <a:b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have to eat dried food in bags. They have to sleep in sleeping bags when they are tired. Astronauts tie their sleeping bags to the walls so they don’t 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UVNBachDang"/>
              </a:rPr>
              <a:t>float</a:t>
            </a:r>
            <a:r>
              <a:rPr lang="en-US" sz="3200" dirty="0">
                <a:solidFill>
                  <a:srgbClr val="0070C0"/>
                </a:solidFill>
                <a:latin typeface="UVNBachDang"/>
              </a:rPr>
              <a:t> 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around. Life in space is not the same as life on Earth.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6C00C-7907-47E0-BCDD-FF2B9A088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99" y="5906371"/>
            <a:ext cx="1943136" cy="481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9637E-C93C-4C96-A3A8-862FE0B8B613}"/>
              </a:ext>
            </a:extLst>
          </p:cNvPr>
          <p:cNvSpPr txBox="1"/>
          <p:nvPr/>
        </p:nvSpPr>
        <p:spPr>
          <a:xfrm>
            <a:off x="1229033" y="709214"/>
            <a:ext cx="8190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Because there is no gravity there.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62066-6615-4216-BE23-C2F9C91A83D9}"/>
              </a:ext>
            </a:extLst>
          </p:cNvPr>
          <p:cNvSpPr txBox="1"/>
          <p:nvPr/>
        </p:nvSpPr>
        <p:spPr>
          <a:xfrm>
            <a:off x="1258519" y="1471216"/>
            <a:ext cx="9832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FF0000"/>
                </a:solidFill>
                <a:effectLst/>
              </a:rPr>
              <a:t>They have to use soap and wet towels.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FF9799-8FE7-4B5D-B790-1B94B4FD9021}"/>
              </a:ext>
            </a:extLst>
          </p:cNvPr>
          <p:cNvSpPr txBox="1"/>
          <p:nvPr/>
        </p:nvSpPr>
        <p:spPr>
          <a:xfrm>
            <a:off x="314631" y="229634"/>
            <a:ext cx="11572568" cy="2465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3. What do they eat in space? 	________________________________________________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Why do astronauts tie their sleeping bags to the wall? 	________________________________________________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Who was the first Vietnamese person to go to space?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	________________________________________________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F200D-1AF2-402A-9EA1-4ED4873BCE29}"/>
              </a:ext>
            </a:extLst>
          </p:cNvPr>
          <p:cNvSpPr txBox="1"/>
          <p:nvPr/>
        </p:nvSpPr>
        <p:spPr>
          <a:xfrm>
            <a:off x="275302" y="2467897"/>
            <a:ext cx="11749550" cy="4055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Astronauts' lives are very different on a 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UVNBachDang"/>
              </a:rPr>
              <a:t>space station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FuturaLT-Book"/>
              </a:rPr>
              <a:t>. 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They cannot have showers because there is no </a:t>
            </a:r>
            <a:r>
              <a:rPr lang="en-US" sz="3200" b="1" dirty="0">
                <a:solidFill>
                  <a:srgbClr val="0070C0"/>
                </a:solidFill>
                <a:latin typeface="UVNBachDang"/>
              </a:rPr>
              <a:t>gravity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 and everything floats in space. The 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UVNBachDang"/>
              </a:rPr>
              <a:t>astronauts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 have to use soap and wet towels. They have </a:t>
            </a:r>
            <a:b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to use a special toilet, too.</a:t>
            </a:r>
          </a:p>
          <a:p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Meal times are very different to the ones at home. The astronauts </a:t>
            </a:r>
            <a:b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have to eat dried food in bags. They have to sleep in sleeping bags when they are tired. Astronauts tie their sleeping bags to the walls so they don’t 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UVNBachDang"/>
              </a:rPr>
              <a:t>float</a:t>
            </a:r>
            <a:r>
              <a:rPr lang="en-US" sz="3200" dirty="0">
                <a:solidFill>
                  <a:srgbClr val="0070C0"/>
                </a:solidFill>
                <a:latin typeface="UVNBachDang"/>
              </a:rPr>
              <a:t> 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UVNBachDang"/>
              </a:rPr>
              <a:t>around. Life in space is not the same as life on Earth.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6C00C-7907-47E0-BCDD-FF2B9A088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99" y="6368487"/>
            <a:ext cx="1943136" cy="481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9637E-C93C-4C96-A3A8-862FE0B8B613}"/>
              </a:ext>
            </a:extLst>
          </p:cNvPr>
          <p:cNvSpPr txBox="1"/>
          <p:nvPr/>
        </p:nvSpPr>
        <p:spPr>
          <a:xfrm>
            <a:off x="1307690" y="522401"/>
            <a:ext cx="8190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They eat dried food in bags.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62066-6615-4216-BE23-C2F9C91A83D9}"/>
              </a:ext>
            </a:extLst>
          </p:cNvPr>
          <p:cNvSpPr txBox="1"/>
          <p:nvPr/>
        </p:nvSpPr>
        <p:spPr>
          <a:xfrm>
            <a:off x="1258518" y="1274570"/>
            <a:ext cx="11385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00" dirty="0">
                <a:solidFill>
                  <a:srgbClr val="FF0000"/>
                </a:solidFill>
                <a:effectLst/>
              </a:rPr>
              <a:t>They </a:t>
            </a:r>
            <a:r>
              <a:rPr lang="en-US" sz="3200" i="1" spc="-100" dirty="0">
                <a:solidFill>
                  <a:srgbClr val="FF0000"/>
                </a:solidFill>
              </a:rPr>
              <a:t>tie their sleeping bags to the walls so they don’t float around</a:t>
            </a:r>
            <a:r>
              <a:rPr lang="en-US" sz="3200" i="1" spc="-100" dirty="0">
                <a:solidFill>
                  <a:srgbClr val="FF0000"/>
                </a:solidFill>
                <a:effectLst/>
              </a:rPr>
              <a:t>.</a:t>
            </a:r>
            <a:endParaRPr lang="en-US" sz="3200" i="1" spc="-1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1347A-0289-4560-81C1-7FCF50464E79}"/>
              </a:ext>
            </a:extLst>
          </p:cNvPr>
          <p:cNvSpPr txBox="1"/>
          <p:nvPr/>
        </p:nvSpPr>
        <p:spPr>
          <a:xfrm>
            <a:off x="1224103" y="2075901"/>
            <a:ext cx="11385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00" dirty="0" err="1">
                <a:solidFill>
                  <a:srgbClr val="FF0000"/>
                </a:solidFill>
                <a:effectLst/>
              </a:rPr>
              <a:t>Phạm</a:t>
            </a:r>
            <a:r>
              <a:rPr lang="en-US" sz="3200" i="1" spc="-1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1" spc="-100" dirty="0" err="1">
                <a:solidFill>
                  <a:srgbClr val="FF0000"/>
                </a:solidFill>
                <a:effectLst/>
              </a:rPr>
              <a:t>Tuân</a:t>
            </a:r>
            <a:r>
              <a:rPr lang="en-US" sz="3200" i="1" spc="-100" dirty="0">
                <a:solidFill>
                  <a:srgbClr val="FF0000"/>
                </a:solidFill>
                <a:effectLst/>
              </a:rPr>
              <a:t>.</a:t>
            </a:r>
            <a:endParaRPr lang="en-US" sz="3200" i="1" spc="-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856E1-9DD6-434C-9BFD-62C8A6DB9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343" y="250245"/>
            <a:ext cx="9257785" cy="6171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344BA-5B03-419B-A2DD-33B657D22308}"/>
              </a:ext>
            </a:extLst>
          </p:cNvPr>
          <p:cNvSpPr txBox="1"/>
          <p:nvPr/>
        </p:nvSpPr>
        <p:spPr>
          <a:xfrm>
            <a:off x="29497" y="521110"/>
            <a:ext cx="7320114" cy="10377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Speaking: </a:t>
            </a:r>
            <a:r>
              <a:rPr lang="en-US" sz="4400" b="1" dirty="0">
                <a:solidFill>
                  <a:srgbClr val="00B0F0"/>
                </a:solidFill>
              </a:rPr>
              <a:t>Pre-Writing</a:t>
            </a:r>
          </a:p>
        </p:txBody>
      </p:sp>
    </p:spTree>
    <p:extLst>
      <p:ext uri="{BB962C8B-B14F-4D97-AF65-F5344CB8AC3E}">
        <p14:creationId xmlns:p14="http://schemas.microsoft.com/office/powerpoint/2010/main" val="183751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9EC3E-53C6-4EEB-BED6-BF95C6F11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1684" y="17945"/>
            <a:ext cx="4888632" cy="689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64DE5-79BC-4F26-8E34-C5DDA3690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799" y="983344"/>
            <a:ext cx="11178401" cy="981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943DE-635B-410C-B558-F762530AC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1" y="2206968"/>
            <a:ext cx="12085558" cy="186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D0DC08-1F97-4CD6-B4C8-77BBA666E6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63" y="4065145"/>
            <a:ext cx="12045178" cy="2077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7B7302-A426-4F62-9172-62004918AF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801"/>
          <a:stretch/>
        </p:blipFill>
        <p:spPr>
          <a:xfrm>
            <a:off x="-14451" y="331315"/>
            <a:ext cx="2939223" cy="6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4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3CFB9-ACCF-42F3-A01F-FDB048C32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4" y="354183"/>
            <a:ext cx="10928780" cy="6026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DDFFC9-2AD9-46F3-B411-C48266F4CA19}"/>
              </a:ext>
            </a:extLst>
          </p:cNvPr>
          <p:cNvSpPr txBox="1"/>
          <p:nvPr/>
        </p:nvSpPr>
        <p:spPr>
          <a:xfrm>
            <a:off x="751943" y="367000"/>
            <a:ext cx="6597668" cy="10377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Writing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9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16A11D-7A4E-4771-8FD9-768C1133CFA9}"/>
              </a:ext>
            </a:extLst>
          </p:cNvPr>
          <p:cNvSpPr txBox="1"/>
          <p:nvPr/>
        </p:nvSpPr>
        <p:spPr>
          <a:xfrm>
            <a:off x="297950" y="632696"/>
            <a:ext cx="1189404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002060"/>
                </a:solidFill>
                <a:effectLst/>
              </a:rPr>
              <a:t>a. Choose </a:t>
            </a:r>
            <a:r>
              <a:rPr lang="en-US" sz="3400" b="1" i="0" dirty="0">
                <a:solidFill>
                  <a:srgbClr val="FF0000"/>
                </a:solidFill>
                <a:effectLst/>
              </a:rPr>
              <a:t>four</a:t>
            </a:r>
            <a:r>
              <a:rPr lang="en-US" sz="3400" b="1" i="0" dirty="0">
                <a:solidFill>
                  <a:srgbClr val="002060"/>
                </a:solidFill>
                <a:effectLst/>
              </a:rPr>
              <a:t> of the things you talked about in </a:t>
            </a:r>
            <a:r>
              <a:rPr lang="en-US" sz="3400" b="1" i="0" dirty="0">
                <a:solidFill>
                  <a:srgbClr val="FF0000"/>
                </a:solidFill>
                <a:effectLst/>
              </a:rPr>
              <a:t>Speaking </a:t>
            </a:r>
            <a:r>
              <a:rPr lang="en-US" sz="3400" b="1" i="0" dirty="0">
                <a:solidFill>
                  <a:srgbClr val="002060"/>
                </a:solidFill>
                <a:effectLst/>
              </a:rPr>
              <a:t>and note them down.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18077-C4F2-4AE9-A416-64BBE51FD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9204" b="4879"/>
          <a:stretch/>
        </p:blipFill>
        <p:spPr>
          <a:xfrm>
            <a:off x="2124891" y="2850707"/>
            <a:ext cx="7706245" cy="39532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DAD6BD-8749-436E-BD89-51E007E664F5}"/>
              </a:ext>
            </a:extLst>
          </p:cNvPr>
          <p:cNvSpPr/>
          <p:nvPr/>
        </p:nvSpPr>
        <p:spPr>
          <a:xfrm>
            <a:off x="3809" y="320549"/>
            <a:ext cx="1744825" cy="318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Pre-Writing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B20F3-7596-466C-A1A1-3FB49D1B8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21224" b="7028"/>
          <a:stretch/>
        </p:blipFill>
        <p:spPr>
          <a:xfrm>
            <a:off x="3672232" y="20550"/>
            <a:ext cx="4888632" cy="495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DE00D9-5776-49E9-965E-A2C030805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</a:extLst>
          </a:blip>
          <a:srcRect l="2697" t="17074" r="2500" b="68758"/>
          <a:stretch/>
        </p:blipFill>
        <p:spPr>
          <a:xfrm>
            <a:off x="322063" y="1765068"/>
            <a:ext cx="11571987" cy="37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2178C9-E43E-444C-B899-082C65DAEE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3200" t="13713" r="2621" b="66879"/>
          <a:stretch/>
        </p:blipFill>
        <p:spPr>
          <a:xfrm>
            <a:off x="325045" y="2156493"/>
            <a:ext cx="11571987" cy="4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8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9F8556-595A-447A-8220-71D361CF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2562" t="89135"/>
          <a:stretch/>
        </p:blipFill>
        <p:spPr>
          <a:xfrm>
            <a:off x="102798" y="2441955"/>
            <a:ext cx="4431235" cy="318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16A11D-7A4E-4771-8FD9-768C1133CFA9}"/>
              </a:ext>
            </a:extLst>
          </p:cNvPr>
          <p:cNvSpPr txBox="1"/>
          <p:nvPr/>
        </p:nvSpPr>
        <p:spPr>
          <a:xfrm>
            <a:off x="287678" y="822603"/>
            <a:ext cx="11894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b. Now, write a paragraph about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life on the Moon 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using your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notes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 Write 50 to 60 words.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18077-C4F2-4AE9-A416-64BBE51FD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2562" t="4376"/>
          <a:stretch/>
        </p:blipFill>
        <p:spPr>
          <a:xfrm>
            <a:off x="88051" y="2764195"/>
            <a:ext cx="4431235" cy="2803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DAD6BD-8749-436E-BD89-51E007E664F5}"/>
              </a:ext>
            </a:extLst>
          </p:cNvPr>
          <p:cNvSpPr/>
          <p:nvPr/>
        </p:nvSpPr>
        <p:spPr>
          <a:xfrm>
            <a:off x="24357" y="351373"/>
            <a:ext cx="1744825" cy="318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While-Writing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B20F3-7596-466C-A1A1-3FB49D1B8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21224" b="7028"/>
          <a:stretch/>
        </p:blipFill>
        <p:spPr>
          <a:xfrm>
            <a:off x="4463341" y="10279"/>
            <a:ext cx="4888632" cy="495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794EA1-8779-4FFB-92C5-D6EE07D506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3826" t="2053" r="16216" b="5348"/>
          <a:stretch/>
        </p:blipFill>
        <p:spPr>
          <a:xfrm>
            <a:off x="4686042" y="1977197"/>
            <a:ext cx="6758341" cy="4365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51F76-450B-4619-A22C-9287EAC6CF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24974" t="1672" r="16216" b="86580"/>
          <a:stretch/>
        </p:blipFill>
        <p:spPr>
          <a:xfrm>
            <a:off x="5819325" y="1960489"/>
            <a:ext cx="4921594" cy="5482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32F421-D368-4389-B05B-8494A6BB9D58}"/>
              </a:ext>
            </a:extLst>
          </p:cNvPr>
          <p:cNvSpPr/>
          <p:nvPr/>
        </p:nvSpPr>
        <p:spPr>
          <a:xfrm>
            <a:off x="1297858" y="2428568"/>
            <a:ext cx="1715107" cy="340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94792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16A11D-7A4E-4771-8FD9-768C1133CFA9}"/>
              </a:ext>
            </a:extLst>
          </p:cNvPr>
          <p:cNvSpPr txBox="1"/>
          <p:nvPr/>
        </p:nvSpPr>
        <p:spPr>
          <a:xfrm>
            <a:off x="287678" y="658219"/>
            <a:ext cx="11894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Swap your writing.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Read and correct your partner’s mistakes (if any).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DAD6BD-8749-436E-BD89-51E007E664F5}"/>
              </a:ext>
            </a:extLst>
          </p:cNvPr>
          <p:cNvSpPr/>
          <p:nvPr/>
        </p:nvSpPr>
        <p:spPr>
          <a:xfrm>
            <a:off x="24357" y="351373"/>
            <a:ext cx="1744825" cy="318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Post-Writing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B20F3-7596-466C-A1A1-3FB49D1B8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21224" b="7028"/>
          <a:stretch/>
        </p:blipFill>
        <p:spPr>
          <a:xfrm>
            <a:off x="4463341" y="10279"/>
            <a:ext cx="4888632" cy="495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794EA1-8779-4FFB-92C5-D6EE07D506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3826" t="2053" r="16216" b="5348"/>
          <a:stretch/>
        </p:blipFill>
        <p:spPr>
          <a:xfrm>
            <a:off x="2692857" y="1977197"/>
            <a:ext cx="6758341" cy="4365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51F76-450B-4619-A22C-9287EAC6CF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24974" t="1672" r="16216" b="86580"/>
          <a:stretch/>
        </p:blipFill>
        <p:spPr>
          <a:xfrm>
            <a:off x="3723399" y="1960489"/>
            <a:ext cx="4921594" cy="5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5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6D914-E491-481A-A244-BC6C9B6DD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5863" y="2216053"/>
            <a:ext cx="6649390" cy="3913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FDA142-5DD7-432A-80DB-1E7E8AD90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5865" y="2215409"/>
            <a:ext cx="1632798" cy="790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EA1041-B511-4A29-BE5E-515EECFEA62D}"/>
              </a:ext>
            </a:extLst>
          </p:cNvPr>
          <p:cNvSpPr txBox="1"/>
          <p:nvPr/>
        </p:nvSpPr>
        <p:spPr>
          <a:xfrm>
            <a:off x="832210" y="757519"/>
            <a:ext cx="11055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UVNBachDang"/>
              </a:rPr>
              <a:t>Why is life very different on a </a:t>
            </a:r>
            <a:r>
              <a:rPr lang="en-US" sz="3600" b="1" dirty="0">
                <a:solidFill>
                  <a:srgbClr val="0070C0"/>
                </a:solidFill>
                <a:latin typeface="UVNBachDang"/>
              </a:rPr>
              <a:t>space station?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92F3F-7750-48FE-AE34-6E0AD9689B3E}"/>
              </a:ext>
            </a:extLst>
          </p:cNvPr>
          <p:cNvSpPr/>
          <p:nvPr/>
        </p:nvSpPr>
        <p:spPr>
          <a:xfrm>
            <a:off x="4470924" y="10161"/>
            <a:ext cx="2842615" cy="540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PAIR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77637B-1360-4BC7-9645-2501D00B57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5395" r="77666" b="27967"/>
          <a:stretch/>
        </p:blipFill>
        <p:spPr>
          <a:xfrm>
            <a:off x="787548" y="2215409"/>
            <a:ext cx="3835824" cy="39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324947"/>
            <a:ext cx="48270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5181" y="4680865"/>
            <a:ext cx="482703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482703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8297" y="2194231"/>
            <a:ext cx="482703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Reading: Pre-Writing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6" y="497631"/>
            <a:ext cx="4802153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75181" y="3041769"/>
            <a:ext cx="482703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Speaking: Pre-Writing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268960" y="3903301"/>
            <a:ext cx="482703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Writing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271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80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639"/>
            <a:ext cx="9113192" cy="62135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7531" y="1949856"/>
            <a:ext cx="6604697" cy="3293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</a:t>
            </a:r>
          </a:p>
          <a:p>
            <a:pPr marL="457200" indent="-457200">
              <a:buFontTx/>
              <a:buChar char="-"/>
            </a:pPr>
            <a:r>
              <a:rPr kumimoji="0" lang="en-US" altLang="en-US" sz="320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Read about life on a space station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pPr marL="457200" indent="-457200">
              <a:buFontTx/>
              <a:buChar char="-"/>
            </a:pPr>
            <a:r>
              <a:rPr lang="en-US" altLang="en-US" sz="3200" dirty="0">
                <a:solidFill>
                  <a:srgbClr val="0070C0"/>
                </a:solidFill>
              </a:rPr>
              <a:t>Talk</a:t>
            </a:r>
            <a:r>
              <a:rPr kumimoji="0" lang="en-US" altLang="en-US" sz="320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about life on the Moon.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r>
              <a:rPr lang="en-US" altLang="en-US" sz="3200" dirty="0">
                <a:solidFill>
                  <a:srgbClr val="0070C0"/>
                </a:solidFill>
              </a:rPr>
              <a:t>-    W</a:t>
            </a:r>
            <a:r>
              <a:rPr kumimoji="0" lang="en-US" altLang="en-US" sz="320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rite about life on the Moon.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Unit 9 vocabulary and grammar.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55,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writing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57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102-103,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Talk about life on a space station as well as life on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the Moon.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Improve their 4 English skills (Reading, Listening, Speaking, and Writing)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97"/>
            <a:ext cx="8997827" cy="6134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65870A-666B-4E1C-B16B-10A6522605A0}"/>
              </a:ext>
            </a:extLst>
          </p:cNvPr>
          <p:cNvSpPr txBox="1"/>
          <p:nvPr/>
        </p:nvSpPr>
        <p:spPr>
          <a:xfrm>
            <a:off x="4571999" y="196650"/>
            <a:ext cx="3057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TEAM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C6CF0-B366-4D33-8E57-87EB3555E7F0}"/>
              </a:ext>
            </a:extLst>
          </p:cNvPr>
          <p:cNvSpPr txBox="1"/>
          <p:nvPr/>
        </p:nvSpPr>
        <p:spPr>
          <a:xfrm>
            <a:off x="835743" y="806250"/>
            <a:ext cx="994041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How many </a:t>
            </a:r>
            <a:r>
              <a:rPr lang="en-US" sz="3600" b="1" dirty="0">
                <a:solidFill>
                  <a:srgbClr val="FF0000"/>
                </a:solidFill>
              </a:rPr>
              <a:t>WORDS</a:t>
            </a:r>
            <a:r>
              <a:rPr lang="en-US" sz="3600" b="1" dirty="0">
                <a:solidFill>
                  <a:srgbClr val="002060"/>
                </a:solidFill>
              </a:rPr>
              <a:t> can you make with </a:t>
            </a:r>
            <a:r>
              <a:rPr lang="en-US" sz="3600" b="1" dirty="0">
                <a:solidFill>
                  <a:srgbClr val="FF0000"/>
                </a:solidFill>
              </a:rPr>
              <a:t>10 LETTERS</a:t>
            </a:r>
            <a:r>
              <a:rPr lang="en-US" sz="3600" b="1" dirty="0">
                <a:solidFill>
                  <a:srgbClr val="002060"/>
                </a:solidFill>
              </a:rPr>
              <a:t> in the word </a:t>
            </a:r>
            <a:r>
              <a:rPr lang="en-US" sz="3600" b="1" dirty="0">
                <a:solidFill>
                  <a:srgbClr val="FF0000"/>
                </a:solidFill>
              </a:rPr>
              <a:t>“A-S-T-R-O-N-A-U-T”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1B8F8-853E-4EC8-A70D-041118DC4850}"/>
              </a:ext>
            </a:extLst>
          </p:cNvPr>
          <p:cNvSpPr txBox="1"/>
          <p:nvPr/>
        </p:nvSpPr>
        <p:spPr>
          <a:xfrm>
            <a:off x="2615392" y="2035281"/>
            <a:ext cx="3834576" cy="2708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</a:rPr>
              <a:t>For example,</a:t>
            </a:r>
          </a:p>
          <a:p>
            <a:r>
              <a:rPr lang="en-US" sz="3400" b="1" dirty="0">
                <a:solidFill>
                  <a:srgbClr val="0070C0"/>
                </a:solidFill>
              </a:rPr>
              <a:t>		</a:t>
            </a:r>
            <a:r>
              <a:rPr lang="en-US" sz="3400" b="1" dirty="0">
                <a:solidFill>
                  <a:srgbClr val="002060"/>
                </a:solidFill>
              </a:rPr>
              <a:t>- AS</a:t>
            </a:r>
          </a:p>
          <a:p>
            <a:r>
              <a:rPr lang="en-US" sz="3400" b="1" dirty="0">
                <a:solidFill>
                  <a:srgbClr val="002060"/>
                </a:solidFill>
              </a:rPr>
              <a:t>		- AT</a:t>
            </a:r>
          </a:p>
          <a:p>
            <a:r>
              <a:rPr lang="en-US" sz="3400" b="1" dirty="0">
                <a:solidFill>
                  <a:srgbClr val="002060"/>
                </a:solidFill>
              </a:rPr>
              <a:t>		- ….</a:t>
            </a:r>
          </a:p>
          <a:p>
            <a:r>
              <a:rPr lang="en-US" sz="3400" b="1" dirty="0">
                <a:solidFill>
                  <a:srgbClr val="002060"/>
                </a:solidFill>
              </a:rPr>
              <a:t>		- 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1A2B2-54B3-4E39-B5B6-80AD75D0D073}"/>
              </a:ext>
            </a:extLst>
          </p:cNvPr>
          <p:cNvSpPr txBox="1"/>
          <p:nvPr/>
        </p:nvSpPr>
        <p:spPr>
          <a:xfrm>
            <a:off x="6297589" y="2109023"/>
            <a:ext cx="1882848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AS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AT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STAR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START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RAT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AN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TAN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BB442-7C80-4899-8F86-8314B9319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5395" r="77666" b="27967"/>
          <a:stretch/>
        </p:blipFill>
        <p:spPr>
          <a:xfrm>
            <a:off x="162705" y="3104022"/>
            <a:ext cx="3138716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148312-5056-46D8-A6D4-7F7B49F5A894}"/>
              </a:ext>
            </a:extLst>
          </p:cNvPr>
          <p:cNvSpPr txBox="1"/>
          <p:nvPr/>
        </p:nvSpPr>
        <p:spPr>
          <a:xfrm>
            <a:off x="8219798" y="2113941"/>
            <a:ext cx="1917260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ON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NO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NOT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TON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TAR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US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SON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SAT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6CAE0-781E-454C-92E8-3B092F8C0E56}"/>
              </a:ext>
            </a:extLst>
          </p:cNvPr>
          <p:cNvSpPr txBox="1"/>
          <p:nvPr/>
        </p:nvSpPr>
        <p:spPr>
          <a:xfrm>
            <a:off x="10210834" y="2128687"/>
            <a:ext cx="1917260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ROAST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ROT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OUT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OUR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SOUR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TOUR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TOURS</a:t>
            </a:r>
          </a:p>
          <a:p>
            <a:pPr marL="457200" indent="-457200">
              <a:buFontTx/>
              <a:buChar char="-"/>
            </a:pPr>
            <a:r>
              <a:rPr lang="en-US" sz="3400" b="1" dirty="0">
                <a:solidFill>
                  <a:srgbClr val="FF0000"/>
                </a:solidFill>
              </a:rPr>
              <a:t>………..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FAC7C-5119-4D96-87EB-B34B9D66A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864" y="6368489"/>
            <a:ext cx="1943136" cy="4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856E1-9DD6-434C-9BFD-62C8A6DB9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329" y="289891"/>
            <a:ext cx="7858768" cy="6199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344BA-5B03-419B-A2DD-33B657D22308}"/>
              </a:ext>
            </a:extLst>
          </p:cNvPr>
          <p:cNvSpPr txBox="1"/>
          <p:nvPr/>
        </p:nvSpPr>
        <p:spPr>
          <a:xfrm>
            <a:off x="29497" y="521110"/>
            <a:ext cx="7320114" cy="10377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Reading</a:t>
            </a:r>
            <a:r>
              <a:rPr lang="en-US" sz="6000" b="1" dirty="0">
                <a:solidFill>
                  <a:srgbClr val="00B0F0"/>
                </a:solidFill>
              </a:rPr>
              <a:t>: </a:t>
            </a:r>
            <a:r>
              <a:rPr lang="en-US" sz="4800" b="1" dirty="0">
                <a:solidFill>
                  <a:srgbClr val="00B0F0"/>
                </a:solidFill>
              </a:rPr>
              <a:t>Pre-Writing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6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B4871C-AF21-48AF-8551-95A84F1AF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864" y="6348825"/>
            <a:ext cx="1943136" cy="481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F2CA20-DC86-4C64-AA6D-1C6EC630DEC4}"/>
              </a:ext>
            </a:extLst>
          </p:cNvPr>
          <p:cNvSpPr txBox="1"/>
          <p:nvPr/>
        </p:nvSpPr>
        <p:spPr>
          <a:xfrm>
            <a:off x="324469" y="334297"/>
            <a:ext cx="7354521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</a:rPr>
              <a:t>a. Read the article and fill in the blanks.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1449C-11C3-439D-A8B5-DDA4D0A9E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16" y="1185615"/>
            <a:ext cx="8498856" cy="593182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3C99D1-B055-4D88-A50D-4AFF9E3404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2629"/>
          <a:stretch/>
        </p:blipFill>
        <p:spPr>
          <a:xfrm>
            <a:off x="339236" y="2310578"/>
            <a:ext cx="11454537" cy="3774243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D335B-90CA-4F6F-93B6-8F81BCB77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8145" y="401355"/>
            <a:ext cx="2089467" cy="180284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D31CF9-8A64-4A7E-9D47-0A4B19170EAF}"/>
              </a:ext>
            </a:extLst>
          </p:cNvPr>
          <p:cNvSpPr txBox="1"/>
          <p:nvPr/>
        </p:nvSpPr>
        <p:spPr>
          <a:xfrm>
            <a:off x="5687966" y="3206617"/>
            <a:ext cx="2925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1" dirty="0">
                <a:solidFill>
                  <a:srgbClr val="FF0000"/>
                </a:solidFill>
                <a:effectLst/>
              </a:rPr>
              <a:t>gravity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6947DC-5FFE-4C58-8869-0705BC502B58}"/>
              </a:ext>
            </a:extLst>
          </p:cNvPr>
          <p:cNvSpPr txBox="1"/>
          <p:nvPr/>
        </p:nvSpPr>
        <p:spPr>
          <a:xfrm>
            <a:off x="2192581" y="3600529"/>
            <a:ext cx="2925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1" dirty="0">
                <a:solidFill>
                  <a:srgbClr val="FF0000"/>
                </a:solidFill>
                <a:effectLst/>
              </a:rPr>
              <a:t>astronauts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0B065-29CB-4025-8E93-460468973FA7}"/>
              </a:ext>
            </a:extLst>
          </p:cNvPr>
          <p:cNvSpPr txBox="1"/>
          <p:nvPr/>
        </p:nvSpPr>
        <p:spPr>
          <a:xfrm>
            <a:off x="8927674" y="5159580"/>
            <a:ext cx="2925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float</a:t>
            </a:r>
          </a:p>
        </p:txBody>
      </p:sp>
    </p:spTree>
    <p:extLst>
      <p:ext uri="{BB962C8B-B14F-4D97-AF65-F5344CB8AC3E}">
        <p14:creationId xmlns:p14="http://schemas.microsoft.com/office/powerpoint/2010/main" val="29819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E2A143-F63D-4AE0-8DEC-036AB561907E}"/>
              </a:ext>
            </a:extLst>
          </p:cNvPr>
          <p:cNvSpPr txBox="1"/>
          <p:nvPr/>
        </p:nvSpPr>
        <p:spPr>
          <a:xfrm>
            <a:off x="353961" y="266771"/>
            <a:ext cx="1026487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002060"/>
                </a:solidFill>
                <a:effectLst/>
              </a:rPr>
              <a:t>b. Read the article again and answer the questions.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A85BD-AB23-4DF9-A9FA-954A2F245E52}"/>
              </a:ext>
            </a:extLst>
          </p:cNvPr>
          <p:cNvSpPr txBox="1"/>
          <p:nvPr/>
        </p:nvSpPr>
        <p:spPr>
          <a:xfrm>
            <a:off x="383458" y="947393"/>
            <a:ext cx="115725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1. Why can't astronauts shower in space? 	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How do astronauts clean themselves in space? 	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What do they eat in space? 	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Why do astronauts tie their sleeping bags to the wall? 	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Who was the first Vietnamese person to go to space?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	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1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E2A143-F63D-4AE0-8DEC-036AB561907E}"/>
              </a:ext>
            </a:extLst>
          </p:cNvPr>
          <p:cNvSpPr txBox="1"/>
          <p:nvPr/>
        </p:nvSpPr>
        <p:spPr>
          <a:xfrm>
            <a:off x="304801" y="266771"/>
            <a:ext cx="118085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FF0000"/>
                </a:solidFill>
                <a:effectLst/>
              </a:rPr>
              <a:t>Ask and answer the questions with a partner. Speak English!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A85BD-AB23-4DF9-A9FA-954A2F245E52}"/>
              </a:ext>
            </a:extLst>
          </p:cNvPr>
          <p:cNvSpPr txBox="1"/>
          <p:nvPr/>
        </p:nvSpPr>
        <p:spPr>
          <a:xfrm>
            <a:off x="383458" y="947393"/>
            <a:ext cx="115725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1. Why can't astronauts shower in space? 	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How do astronauts clean themselves in space? 	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What do they eat in space? 	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Why do astronauts tie their sleeping bags to the wall? 	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Who was the first Vietnamese person to go to space?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	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62736605-4A83-4F1F-83C2-810F7575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00" y="5916207"/>
            <a:ext cx="1943136" cy="4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4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8393</TotalTime>
  <Words>804</Words>
  <Application>Microsoft Office PowerPoint</Application>
  <PresentationFormat>Widescreen</PresentationFormat>
  <Paragraphs>100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FuturaLT-Book</vt:lpstr>
      <vt:lpstr>UVNBachDang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185</cp:revision>
  <dcterms:created xsi:type="dcterms:W3CDTF">2020-12-08T03:17:05Z</dcterms:created>
  <dcterms:modified xsi:type="dcterms:W3CDTF">2023-07-29T04:09:20Z</dcterms:modified>
</cp:coreProperties>
</file>