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sldIdLst>
    <p:sldId id="256" r:id="rId2"/>
    <p:sldId id="257" r:id="rId3"/>
    <p:sldId id="258" r:id="rId4"/>
    <p:sldId id="314" r:id="rId5"/>
    <p:sldId id="315" r:id="rId6"/>
    <p:sldId id="316" r:id="rId7"/>
    <p:sldId id="317" r:id="rId8"/>
    <p:sldId id="318" r:id="rId9"/>
    <p:sldId id="319" r:id="rId10"/>
    <p:sldId id="320" r:id="rId11"/>
    <p:sldId id="321" r:id="rId12"/>
    <p:sldId id="324" r:id="rId13"/>
    <p:sldId id="323" r:id="rId14"/>
    <p:sldId id="268" r:id="rId15"/>
    <p:sldId id="322" r:id="rId16"/>
    <p:sldId id="269" r:id="rId17"/>
    <p:sldId id="259" r:id="rId18"/>
    <p:sldId id="270" r:id="rId19"/>
    <p:sldId id="325" r:id="rId20"/>
    <p:sldId id="271" r:id="rId21"/>
    <p:sldId id="272" r:id="rId22"/>
    <p:sldId id="326" r:id="rId23"/>
    <p:sldId id="275" r:id="rId24"/>
    <p:sldId id="273" r:id="rId25"/>
    <p:sldId id="277" r:id="rId26"/>
    <p:sldId id="274" r:id="rId27"/>
    <p:sldId id="278" r:id="rId28"/>
    <p:sldId id="260" r:id="rId29"/>
    <p:sldId id="279" r:id="rId30"/>
    <p:sldId id="280" r:id="rId31"/>
    <p:sldId id="281" r:id="rId32"/>
    <p:sldId id="282" r:id="rId33"/>
    <p:sldId id="295" r:id="rId34"/>
    <p:sldId id="283" r:id="rId35"/>
    <p:sldId id="296" r:id="rId36"/>
    <p:sldId id="284" r:id="rId37"/>
    <p:sldId id="297" r:id="rId38"/>
    <p:sldId id="285" r:id="rId39"/>
    <p:sldId id="286" r:id="rId40"/>
    <p:sldId id="298" r:id="rId41"/>
    <p:sldId id="287" r:id="rId42"/>
    <p:sldId id="299" r:id="rId43"/>
    <p:sldId id="288" r:id="rId44"/>
    <p:sldId id="289" r:id="rId45"/>
    <p:sldId id="300" r:id="rId46"/>
    <p:sldId id="290" r:id="rId47"/>
    <p:sldId id="301" r:id="rId48"/>
    <p:sldId id="302" r:id="rId49"/>
    <p:sldId id="291" r:id="rId50"/>
    <p:sldId id="303" r:id="rId51"/>
    <p:sldId id="304" r:id="rId52"/>
    <p:sldId id="292" r:id="rId53"/>
    <p:sldId id="305" r:id="rId54"/>
    <p:sldId id="293" r:id="rId55"/>
    <p:sldId id="306" r:id="rId56"/>
    <p:sldId id="294" r:id="rId57"/>
    <p:sldId id="307" r:id="rId58"/>
    <p:sldId id="312" r:id="rId59"/>
    <p:sldId id="308" r:id="rId60"/>
    <p:sldId id="309" r:id="rId61"/>
    <p:sldId id="310" r:id="rId62"/>
    <p:sldId id="311" r:id="rId63"/>
    <p:sldId id="313" r:id="rId64"/>
    <p:sldId id="267" r:id="rId65"/>
  </p:sldIdLst>
  <p:sldSz cx="18288000" cy="10287000"/>
  <p:notesSz cx="6858000" cy="9144000"/>
  <p:embeddedFontLst>
    <p:embeddedFont>
      <p:font typeface="Blueberry" panose="020B0604020202020204" charset="0"/>
      <p:regular r:id="rId67"/>
    </p:embeddedFont>
    <p:embeddedFont>
      <p:font typeface="Bryndan Write" panose="020B0604020202020204" charset="0"/>
      <p:regular r:id="rId68"/>
    </p:embeddedFont>
    <p:embeddedFont>
      <p:font typeface="Calibri" panose="020F0502020204030204" pitchFamily="34" charset="0"/>
      <p:regular r:id="rId69"/>
      <p:bold r:id="rId70"/>
      <p:italic r:id="rId71"/>
      <p:boldItalic r:id="rId72"/>
    </p:embeddedFont>
    <p:embeddedFont>
      <p:font typeface="Cambria" panose="02040503050406030204" pitchFamily="18" charset="0"/>
      <p:regular r:id="rId73"/>
      <p:bold r:id="rId74"/>
      <p:italic r:id="rId75"/>
      <p:boldItalic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90" autoAdjust="0"/>
    <p:restoredTop sz="94084" autoAdjust="0"/>
  </p:normalViewPr>
  <p:slideViewPr>
    <p:cSldViewPr>
      <p:cViewPr>
        <p:scale>
          <a:sx n="30" d="100"/>
          <a:sy n="30" d="100"/>
        </p:scale>
        <p:origin x="1308" y="654"/>
      </p:cViewPr>
      <p:guideLst>
        <p:guide orient="horz" pos="2088"/>
        <p:guide pos="2880"/>
      </p:guideLst>
    </p:cSldViewPr>
  </p:slideViewPr>
  <p:outlineViewPr>
    <p:cViewPr>
      <p:scale>
        <a:sx n="33" d="100"/>
        <a:sy n="33" d="100"/>
      </p:scale>
      <p:origin x="0" y="-689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CE42D-6050-4B14-A5C5-E4C38A5CD94B}" type="datetimeFigureOut">
              <a:rPr lang="en-US" smtClean="0"/>
              <a:t>10/14/2023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49BFD3-9313-4BD1-A8EC-D48A60FA53A9}" type="slidenum">
              <a:rPr lang="en-US" smtClean="0"/>
              <a:t>‹#›</a:t>
            </a:fld>
            <a:endParaRPr lang="en-US"/>
          </a:p>
        </p:txBody>
      </p:sp>
    </p:spTree>
    <p:extLst>
      <p:ext uri="{BB962C8B-B14F-4D97-AF65-F5344CB8AC3E}">
        <p14:creationId xmlns:p14="http://schemas.microsoft.com/office/powerpoint/2010/main" val="3586893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49BFD3-9313-4BD1-A8EC-D48A60FA53A9}" type="slidenum">
              <a:rPr lang="en-US" smtClean="0"/>
              <a:t>61</a:t>
            </a:fld>
            <a:endParaRPr lang="en-US"/>
          </a:p>
        </p:txBody>
      </p:sp>
    </p:spTree>
    <p:extLst>
      <p:ext uri="{BB962C8B-B14F-4D97-AF65-F5344CB8AC3E}">
        <p14:creationId xmlns:p14="http://schemas.microsoft.com/office/powerpoint/2010/main" val="367047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audio" Target="../media/media30.mp3"/><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72.png"/><Relationship Id="rId3" Type="http://schemas.microsoft.com/office/2007/relationships/media" Target="../media/media28.mp3"/><Relationship Id="rId21" Type="http://schemas.openxmlformats.org/officeDocument/2006/relationships/image" Target="../media/image40.svg"/><Relationship Id="rId7" Type="http://schemas.microsoft.com/office/2007/relationships/media" Target="../media/media30.mp3"/><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71.png"/><Relationship Id="rId2" Type="http://schemas.openxmlformats.org/officeDocument/2006/relationships/audio" Target="../media/media27.mp3"/><Relationship Id="rId16" Type="http://schemas.openxmlformats.org/officeDocument/2006/relationships/image" Target="../media/image35.svg"/><Relationship Id="rId20" Type="http://schemas.openxmlformats.org/officeDocument/2006/relationships/image" Target="../media/image39.png"/><Relationship Id="rId1" Type="http://schemas.microsoft.com/office/2007/relationships/media" Target="../media/media27.mp3"/><Relationship Id="rId6" Type="http://schemas.openxmlformats.org/officeDocument/2006/relationships/audio" Target="../media/media29.mp3"/><Relationship Id="rId11" Type="http://schemas.openxmlformats.org/officeDocument/2006/relationships/image" Target="../media/image30.png"/><Relationship Id="rId24" Type="http://schemas.openxmlformats.org/officeDocument/2006/relationships/image" Target="../media/image70.svg"/><Relationship Id="rId5" Type="http://schemas.microsoft.com/office/2007/relationships/media" Target="../media/media29.mp3"/><Relationship Id="rId15" Type="http://schemas.openxmlformats.org/officeDocument/2006/relationships/image" Target="../media/image34.png"/><Relationship Id="rId23" Type="http://schemas.openxmlformats.org/officeDocument/2006/relationships/image" Target="../media/image69.png"/><Relationship Id="rId28" Type="http://schemas.openxmlformats.org/officeDocument/2006/relationships/image" Target="../media/image46.png"/><Relationship Id="rId10" Type="http://schemas.openxmlformats.org/officeDocument/2006/relationships/image" Target="../media/image68.png"/><Relationship Id="rId19" Type="http://schemas.openxmlformats.org/officeDocument/2006/relationships/image" Target="../media/image38.svg"/><Relationship Id="rId4" Type="http://schemas.openxmlformats.org/officeDocument/2006/relationships/audio" Target="../media/media28.mp3"/><Relationship Id="rId9" Type="http://schemas.openxmlformats.org/officeDocument/2006/relationships/slideLayout" Target="../slideLayouts/slideLayout7.xml"/><Relationship Id="rId14" Type="http://schemas.openxmlformats.org/officeDocument/2006/relationships/image" Target="../media/image33.svg"/><Relationship Id="rId22" Type="http://schemas.openxmlformats.org/officeDocument/2006/relationships/image" Target="../media/image41.png"/><Relationship Id="rId27"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audio" Target="../media/media34.mp3"/><Relationship Id="rId13" Type="http://schemas.openxmlformats.org/officeDocument/2006/relationships/image" Target="../media/image33.svg"/><Relationship Id="rId18" Type="http://schemas.openxmlformats.org/officeDocument/2006/relationships/image" Target="../media/image38.svg"/><Relationship Id="rId26" Type="http://schemas.openxmlformats.org/officeDocument/2006/relationships/image" Target="../media/image76.png"/><Relationship Id="rId3" Type="http://schemas.microsoft.com/office/2007/relationships/media" Target="../media/media32.mp3"/><Relationship Id="rId21" Type="http://schemas.openxmlformats.org/officeDocument/2006/relationships/image" Target="../media/image41.png"/><Relationship Id="rId7" Type="http://schemas.microsoft.com/office/2007/relationships/media" Target="../media/media34.mp3"/><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75.png"/><Relationship Id="rId2" Type="http://schemas.openxmlformats.org/officeDocument/2006/relationships/audio" Target="../media/media31.mp3"/><Relationship Id="rId16" Type="http://schemas.openxmlformats.org/officeDocument/2006/relationships/image" Target="../media/image36.png"/><Relationship Id="rId20" Type="http://schemas.openxmlformats.org/officeDocument/2006/relationships/image" Target="../media/image40.svg"/><Relationship Id="rId1" Type="http://schemas.microsoft.com/office/2007/relationships/media" Target="../media/media31.mp3"/><Relationship Id="rId6" Type="http://schemas.openxmlformats.org/officeDocument/2006/relationships/audio" Target="../media/media33.mp3"/><Relationship Id="rId11" Type="http://schemas.openxmlformats.org/officeDocument/2006/relationships/image" Target="../media/image31.svg"/><Relationship Id="rId24" Type="http://schemas.openxmlformats.org/officeDocument/2006/relationships/image" Target="../media/image74.png"/><Relationship Id="rId5" Type="http://schemas.microsoft.com/office/2007/relationships/media" Target="../media/media33.mp3"/><Relationship Id="rId15" Type="http://schemas.openxmlformats.org/officeDocument/2006/relationships/image" Target="../media/image35.svg"/><Relationship Id="rId23" Type="http://schemas.openxmlformats.org/officeDocument/2006/relationships/image" Target="../media/image70.svg"/><Relationship Id="rId28" Type="http://schemas.openxmlformats.org/officeDocument/2006/relationships/image" Target="../media/image46.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audio" Target="../media/media32.mp3"/><Relationship Id="rId9" Type="http://schemas.openxmlformats.org/officeDocument/2006/relationships/slideLayout" Target="../slideLayouts/slideLayout7.xml"/><Relationship Id="rId14" Type="http://schemas.openxmlformats.org/officeDocument/2006/relationships/image" Target="../media/image34.png"/><Relationship Id="rId22" Type="http://schemas.openxmlformats.org/officeDocument/2006/relationships/image" Target="../media/image69.png"/><Relationship Id="rId27" Type="http://schemas.openxmlformats.org/officeDocument/2006/relationships/image" Target="../media/image77.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svg"/><Relationship Id="rId10" Type="http://schemas.openxmlformats.org/officeDocument/2006/relationships/image" Target="../media/image38.sv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svg"/><Relationship Id="rId15" Type="http://schemas.openxmlformats.org/officeDocument/2006/relationships/image" Target="../media/image70.svg"/><Relationship Id="rId10" Type="http://schemas.openxmlformats.org/officeDocument/2006/relationships/image" Target="../media/image38.sv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8.pn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hyperlink" Target="https://wordwall.net/resource/25598372" TargetMode="External"/><Relationship Id="rId2" Type="http://schemas.openxmlformats.org/officeDocument/2006/relationships/image" Target="../media/image13.png"/><Relationship Id="rId16" Type="http://schemas.openxmlformats.org/officeDocument/2006/relationships/image" Target="../media/image27.svg"/><Relationship Id="rId20" Type="http://schemas.openxmlformats.org/officeDocument/2006/relationships/hyperlink" Target="https://wordwall.net/resource/19381063" TargetMode="Externa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19" Type="http://schemas.openxmlformats.org/officeDocument/2006/relationships/image" Target="../media/image29.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1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microsoft.com/office/2007/relationships/hdphoto" Target="../media/hdphoto1.wdp"/><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microsoft.com/office/2007/relationships/hdphoto" Target="../media/hdphoto1.wdp"/><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microsoft.com/office/2007/relationships/hdphoto" Target="../media/hdphoto1.wdp"/><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8.pn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hyperlink" Target="https://wordwall.net/resource/20564137" TargetMode="External"/><Relationship Id="rId2" Type="http://schemas.openxmlformats.org/officeDocument/2006/relationships/image" Target="../media/image13.png"/><Relationship Id="rId16" Type="http://schemas.openxmlformats.org/officeDocument/2006/relationships/image" Target="../media/image27.svg"/><Relationship Id="rId20" Type="http://schemas.openxmlformats.org/officeDocument/2006/relationships/hyperlink" Target="https://wordwall.net/resource/23478348" TargetMode="Externa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19" Type="http://schemas.openxmlformats.org/officeDocument/2006/relationships/image" Target="../media/image29.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microsoft.com/office/2007/relationships/hdphoto" Target="../media/hdphoto1.wdp"/><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microsoft.com/office/2007/relationships/hdphoto" Target="../media/hdphoto1.wdp"/><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8.pn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hyperlink" Target="https://wordwall.net/resource/3748089" TargetMode="External"/><Relationship Id="rId2" Type="http://schemas.openxmlformats.org/officeDocument/2006/relationships/image" Target="../media/image13.png"/><Relationship Id="rId16" Type="http://schemas.openxmlformats.org/officeDocument/2006/relationships/image" Target="../media/image27.svg"/><Relationship Id="rId20" Type="http://schemas.openxmlformats.org/officeDocument/2006/relationships/hyperlink" Target="https://wordwall.net/resource/30441952" TargetMode="Externa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19" Type="http://schemas.openxmlformats.org/officeDocument/2006/relationships/image" Target="../media/image29.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2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microsoft.com/office/2007/relationships/hdphoto" Target="../media/hdphoto1.wdp"/><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microsoft.com/office/2007/relationships/hdphoto" Target="../media/hdphoto1.wdp"/><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microsoft.com/office/2007/relationships/hdphoto" Target="../media/hdphoto1.wdp"/><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s>
</file>

<file path=ppt/slides/_rels/slide2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28.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sv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slides/_rels/slide2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3.svg"/><Relationship Id="rId18" Type="http://schemas.openxmlformats.org/officeDocument/2006/relationships/image" Target="../media/image38.svg"/><Relationship Id="rId26" Type="http://schemas.openxmlformats.org/officeDocument/2006/relationships/image" Target="../media/image46.png"/><Relationship Id="rId3" Type="http://schemas.microsoft.com/office/2007/relationships/media" Target="../media/media2.mp3"/><Relationship Id="rId21" Type="http://schemas.openxmlformats.org/officeDocument/2006/relationships/image" Target="../media/image41.png"/><Relationship Id="rId7" Type="http://schemas.microsoft.com/office/2007/relationships/media" Target="../media/media4.mp3"/><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audio" Target="../media/media1.mp3"/><Relationship Id="rId16" Type="http://schemas.openxmlformats.org/officeDocument/2006/relationships/image" Target="../media/image36.png"/><Relationship Id="rId20" Type="http://schemas.openxmlformats.org/officeDocument/2006/relationships/image" Target="../media/image40.sv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1.svg"/><Relationship Id="rId24" Type="http://schemas.openxmlformats.org/officeDocument/2006/relationships/image" Target="../media/image44.png"/><Relationship Id="rId5" Type="http://schemas.microsoft.com/office/2007/relationships/media" Target="../media/media3.mp3"/><Relationship Id="rId15" Type="http://schemas.openxmlformats.org/officeDocument/2006/relationships/image" Target="../media/image35.svg"/><Relationship Id="rId23"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34.png"/><Relationship Id="rId22" Type="http://schemas.openxmlformats.org/officeDocument/2006/relationships/image" Target="../media/image42.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3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3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3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3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3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4.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33.svg"/><Relationship Id="rId18" Type="http://schemas.openxmlformats.org/officeDocument/2006/relationships/image" Target="../media/image38.svg"/><Relationship Id="rId26" Type="http://schemas.openxmlformats.org/officeDocument/2006/relationships/image" Target="../media/image46.png"/><Relationship Id="rId3" Type="http://schemas.microsoft.com/office/2007/relationships/media" Target="../media/media6.mp3"/><Relationship Id="rId21" Type="http://schemas.openxmlformats.org/officeDocument/2006/relationships/image" Target="../media/image41.png"/><Relationship Id="rId7" Type="http://schemas.microsoft.com/office/2007/relationships/media" Target="../media/media8.mp3"/><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50.png"/><Relationship Id="rId2" Type="http://schemas.openxmlformats.org/officeDocument/2006/relationships/audio" Target="../media/media5.mp3"/><Relationship Id="rId16" Type="http://schemas.openxmlformats.org/officeDocument/2006/relationships/image" Target="../media/image36.png"/><Relationship Id="rId20" Type="http://schemas.openxmlformats.org/officeDocument/2006/relationships/image" Target="../media/image40.svg"/><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31.svg"/><Relationship Id="rId24" Type="http://schemas.openxmlformats.org/officeDocument/2006/relationships/image" Target="../media/image49.png"/><Relationship Id="rId5" Type="http://schemas.microsoft.com/office/2007/relationships/media" Target="../media/media7.mp3"/><Relationship Id="rId15" Type="http://schemas.openxmlformats.org/officeDocument/2006/relationships/image" Target="../media/image35.svg"/><Relationship Id="rId23" Type="http://schemas.openxmlformats.org/officeDocument/2006/relationships/image" Target="../media/image48.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audio" Target="../media/media6.mp3"/><Relationship Id="rId9" Type="http://schemas.openxmlformats.org/officeDocument/2006/relationships/slideLayout" Target="../slideLayouts/slideLayout7.xml"/><Relationship Id="rId14" Type="http://schemas.openxmlformats.org/officeDocument/2006/relationships/image" Target="../media/image34.png"/><Relationship Id="rId22" Type="http://schemas.openxmlformats.org/officeDocument/2006/relationships/image" Target="../media/image47.png"/></Relationships>
</file>

<file path=ppt/slides/_rels/slide4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4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4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4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4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4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2.png"/><Relationship Id="rId3" Type="http://schemas.openxmlformats.org/officeDocument/2006/relationships/slideLayout" Target="../slideLayouts/slideLayout7.xml"/><Relationship Id="rId7" Type="http://schemas.openxmlformats.org/officeDocument/2006/relationships/image" Target="../media/image97.svg"/><Relationship Id="rId12" Type="http://schemas.openxmlformats.org/officeDocument/2006/relationships/image" Target="../media/image102.pn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5" Type="http://schemas.openxmlformats.org/officeDocument/2006/relationships/image" Target="../media/image46.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 Id="rId14" Type="http://schemas.openxmlformats.org/officeDocument/2006/relationships/image" Target="../media/image93.svg"/></Relationships>
</file>

<file path=ppt/slides/_rels/slide47.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3" Type="http://schemas.openxmlformats.org/officeDocument/2006/relationships/slideLayout" Target="../slideLayouts/slideLayout7.xml"/><Relationship Id="rId7" Type="http://schemas.openxmlformats.org/officeDocument/2006/relationships/image" Target="../media/image95.svg"/><Relationship Id="rId12" Type="http://schemas.openxmlformats.org/officeDocument/2006/relationships/image" Target="../media/image100.png"/><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svg"/><Relationship Id="rId14" Type="http://schemas.openxmlformats.org/officeDocument/2006/relationships/image" Target="../media/image46.png"/></Relationships>
</file>

<file path=ppt/slides/_rels/slide48.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5.xml.rels><?xml version="1.0" encoding="UTF-8" standalone="yes"?>
<Relationships xmlns="http://schemas.openxmlformats.org/package/2006/relationships"><Relationship Id="rId8" Type="http://schemas.openxmlformats.org/officeDocument/2006/relationships/audio" Target="../media/media12.mp3"/><Relationship Id="rId13" Type="http://schemas.openxmlformats.org/officeDocument/2006/relationships/image" Target="../media/image31.svg"/><Relationship Id="rId18" Type="http://schemas.openxmlformats.org/officeDocument/2006/relationships/image" Target="../media/image36.png"/><Relationship Id="rId26" Type="http://schemas.openxmlformats.org/officeDocument/2006/relationships/image" Target="../media/image53.png"/><Relationship Id="rId3" Type="http://schemas.microsoft.com/office/2007/relationships/media" Target="../media/media10.mp3"/><Relationship Id="rId21" Type="http://schemas.openxmlformats.org/officeDocument/2006/relationships/image" Target="../media/image39.png"/><Relationship Id="rId7" Type="http://schemas.microsoft.com/office/2007/relationships/media" Target="../media/media12.mp3"/><Relationship Id="rId12" Type="http://schemas.openxmlformats.org/officeDocument/2006/relationships/image" Target="../media/image30.png"/><Relationship Id="rId17" Type="http://schemas.openxmlformats.org/officeDocument/2006/relationships/image" Target="../media/image35.svg"/><Relationship Id="rId25" Type="http://schemas.openxmlformats.org/officeDocument/2006/relationships/image" Target="../media/image52.png"/><Relationship Id="rId2" Type="http://schemas.openxmlformats.org/officeDocument/2006/relationships/audio" Target="../media/media9.mp3"/><Relationship Id="rId16" Type="http://schemas.openxmlformats.org/officeDocument/2006/relationships/image" Target="../media/image34.png"/><Relationship Id="rId20" Type="http://schemas.openxmlformats.org/officeDocument/2006/relationships/image" Target="../media/image38.svg"/><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slideLayout" Target="../slideLayouts/slideLayout7.xml"/><Relationship Id="rId24" Type="http://schemas.openxmlformats.org/officeDocument/2006/relationships/image" Target="../media/image51.png"/><Relationship Id="rId5" Type="http://schemas.microsoft.com/office/2007/relationships/media" Target="../media/media11.mp3"/><Relationship Id="rId15" Type="http://schemas.openxmlformats.org/officeDocument/2006/relationships/image" Target="../media/image33.svg"/><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audio" Target="../media/media13.mp3"/><Relationship Id="rId19" Type="http://schemas.openxmlformats.org/officeDocument/2006/relationships/image" Target="../media/image37.png"/><Relationship Id="rId4" Type="http://schemas.openxmlformats.org/officeDocument/2006/relationships/audio" Target="../media/media10.mp3"/><Relationship Id="rId9" Type="http://schemas.microsoft.com/office/2007/relationships/media" Target="../media/media13.mp3"/><Relationship Id="rId14" Type="http://schemas.openxmlformats.org/officeDocument/2006/relationships/image" Target="../media/image32.png"/><Relationship Id="rId22" Type="http://schemas.openxmlformats.org/officeDocument/2006/relationships/image" Target="../media/image40.svg"/><Relationship Id="rId27" Type="http://schemas.openxmlformats.org/officeDocument/2006/relationships/image" Target="../media/image54.png"/></Relationships>
</file>

<file path=ppt/slides/_rels/slide5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5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5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5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5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5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5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5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58.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5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6.xml.rels><?xml version="1.0" encoding="UTF-8" standalone="yes"?>
<Relationships xmlns="http://schemas.openxmlformats.org/package/2006/relationships"><Relationship Id="rId8" Type="http://schemas.openxmlformats.org/officeDocument/2006/relationships/audio" Target="../media/media17.mp3"/><Relationship Id="rId13" Type="http://schemas.openxmlformats.org/officeDocument/2006/relationships/image" Target="../media/image33.svg"/><Relationship Id="rId18" Type="http://schemas.openxmlformats.org/officeDocument/2006/relationships/image" Target="../media/image38.svg"/><Relationship Id="rId26" Type="http://schemas.openxmlformats.org/officeDocument/2006/relationships/image" Target="../media/image46.png"/><Relationship Id="rId3" Type="http://schemas.microsoft.com/office/2007/relationships/media" Target="../media/media15.mp3"/><Relationship Id="rId21" Type="http://schemas.openxmlformats.org/officeDocument/2006/relationships/image" Target="../media/image41.png"/><Relationship Id="rId7" Type="http://schemas.microsoft.com/office/2007/relationships/media" Target="../media/media17.mp3"/><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58.png"/><Relationship Id="rId2" Type="http://schemas.openxmlformats.org/officeDocument/2006/relationships/audio" Target="../media/media14.mp3"/><Relationship Id="rId16" Type="http://schemas.openxmlformats.org/officeDocument/2006/relationships/image" Target="../media/image36.png"/><Relationship Id="rId20" Type="http://schemas.openxmlformats.org/officeDocument/2006/relationships/image" Target="../media/image40.svg"/><Relationship Id="rId1" Type="http://schemas.microsoft.com/office/2007/relationships/media" Target="../media/media14.mp3"/><Relationship Id="rId6" Type="http://schemas.openxmlformats.org/officeDocument/2006/relationships/audio" Target="../media/media16.mp3"/><Relationship Id="rId11" Type="http://schemas.openxmlformats.org/officeDocument/2006/relationships/image" Target="../media/image31.svg"/><Relationship Id="rId24" Type="http://schemas.openxmlformats.org/officeDocument/2006/relationships/image" Target="../media/image57.png"/><Relationship Id="rId5" Type="http://schemas.microsoft.com/office/2007/relationships/media" Target="../media/media16.mp3"/><Relationship Id="rId15" Type="http://schemas.openxmlformats.org/officeDocument/2006/relationships/image" Target="../media/image35.svg"/><Relationship Id="rId23" Type="http://schemas.openxmlformats.org/officeDocument/2006/relationships/image" Target="../media/image56.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audio" Target="../media/media15.mp3"/><Relationship Id="rId9" Type="http://schemas.openxmlformats.org/officeDocument/2006/relationships/slideLayout" Target="../slideLayouts/slideLayout7.xml"/><Relationship Id="rId14" Type="http://schemas.openxmlformats.org/officeDocument/2006/relationships/image" Target="../media/image34.png"/><Relationship Id="rId22" Type="http://schemas.openxmlformats.org/officeDocument/2006/relationships/image" Target="../media/image55.png"/></Relationships>
</file>

<file path=ppt/slides/_rels/slide6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61.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slides/_rels/slide6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6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6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2.svg"/><Relationship Id="rId3" Type="http://schemas.openxmlformats.org/officeDocument/2006/relationships/image" Target="../media/image104.svg"/><Relationship Id="rId7" Type="http://schemas.openxmlformats.org/officeDocument/2006/relationships/image" Target="../media/image108.svg"/><Relationship Id="rId12" Type="http://schemas.openxmlformats.org/officeDocument/2006/relationships/image" Target="../media/image111.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0.svg"/><Relationship Id="rId5" Type="http://schemas.openxmlformats.org/officeDocument/2006/relationships/image" Target="../media/image106.svg"/><Relationship Id="rId10" Type="http://schemas.openxmlformats.org/officeDocument/2006/relationships/image" Target="../media/image109.png"/><Relationship Id="rId4" Type="http://schemas.openxmlformats.org/officeDocument/2006/relationships/image" Target="../media/image105.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audio" Target="../media/media21.mp3"/><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6.png"/><Relationship Id="rId3" Type="http://schemas.microsoft.com/office/2007/relationships/media" Target="../media/media19.mp3"/><Relationship Id="rId21" Type="http://schemas.openxmlformats.org/officeDocument/2006/relationships/image" Target="../media/image40.svg"/><Relationship Id="rId7" Type="http://schemas.microsoft.com/office/2007/relationships/media" Target="../media/media21.mp3"/><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62.png"/><Relationship Id="rId2" Type="http://schemas.openxmlformats.org/officeDocument/2006/relationships/audio" Target="../media/media18.mp3"/><Relationship Id="rId16" Type="http://schemas.openxmlformats.org/officeDocument/2006/relationships/image" Target="../media/image35.svg"/><Relationship Id="rId20" Type="http://schemas.openxmlformats.org/officeDocument/2006/relationships/image" Target="../media/image39.png"/><Relationship Id="rId1" Type="http://schemas.microsoft.com/office/2007/relationships/media" Target="../media/media18.mp3"/><Relationship Id="rId6" Type="http://schemas.openxmlformats.org/officeDocument/2006/relationships/audio" Target="../media/media20.mp3"/><Relationship Id="rId11" Type="http://schemas.openxmlformats.org/officeDocument/2006/relationships/image" Target="../media/image30.png"/><Relationship Id="rId24" Type="http://schemas.openxmlformats.org/officeDocument/2006/relationships/image" Target="../media/image61.png"/><Relationship Id="rId5" Type="http://schemas.microsoft.com/office/2007/relationships/media" Target="../media/media20.mp3"/><Relationship Id="rId15" Type="http://schemas.openxmlformats.org/officeDocument/2006/relationships/image" Target="../media/image34.png"/><Relationship Id="rId23" Type="http://schemas.openxmlformats.org/officeDocument/2006/relationships/image" Target="../media/image60.png"/><Relationship Id="rId10" Type="http://schemas.openxmlformats.org/officeDocument/2006/relationships/image" Target="../media/image59.png"/><Relationship Id="rId19" Type="http://schemas.openxmlformats.org/officeDocument/2006/relationships/image" Target="../media/image38.svg"/><Relationship Id="rId4" Type="http://schemas.openxmlformats.org/officeDocument/2006/relationships/audio" Target="../media/media19.mp3"/><Relationship Id="rId9" Type="http://schemas.openxmlformats.org/officeDocument/2006/relationships/slideLayout" Target="../slideLayouts/slideLayout7.xml"/><Relationship Id="rId14" Type="http://schemas.openxmlformats.org/officeDocument/2006/relationships/image" Target="../media/image33.svg"/><Relationship Id="rId22"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svg"/><Relationship Id="rId3" Type="http://schemas.microsoft.com/office/2007/relationships/media" Target="../media/media23.mp3"/><Relationship Id="rId21" Type="http://schemas.openxmlformats.org/officeDocument/2006/relationships/image" Target="../media/image64.png"/><Relationship Id="rId7" Type="http://schemas.openxmlformats.org/officeDocument/2006/relationships/slideLayout" Target="../slideLayouts/slideLayout7.xml"/><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audio" Target="../media/media22.mp3"/><Relationship Id="rId16" Type="http://schemas.openxmlformats.org/officeDocument/2006/relationships/image" Target="../media/image38.svg"/><Relationship Id="rId20" Type="http://schemas.openxmlformats.org/officeDocument/2006/relationships/image" Target="../media/image63.png"/><Relationship Id="rId1" Type="http://schemas.microsoft.com/office/2007/relationships/media" Target="../media/media22.mp3"/><Relationship Id="rId6" Type="http://schemas.openxmlformats.org/officeDocument/2006/relationships/audio" Target="../media/media24.mp3"/><Relationship Id="rId11" Type="http://schemas.openxmlformats.org/officeDocument/2006/relationships/image" Target="../media/image33.svg"/><Relationship Id="rId5" Type="http://schemas.microsoft.com/office/2007/relationships/media" Target="../media/media24.mp3"/><Relationship Id="rId15" Type="http://schemas.openxmlformats.org/officeDocument/2006/relationships/image" Target="../media/image37.png"/><Relationship Id="rId23" Type="http://schemas.openxmlformats.org/officeDocument/2006/relationships/image" Target="../media/image46.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audio" Target="../media/media23.mp3"/><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66.png"/><Relationship Id="rId3" Type="http://schemas.microsoft.com/office/2007/relationships/media" Target="../media/media26.mp3"/><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audio" Target="../media/media25.mp3"/><Relationship Id="rId16" Type="http://schemas.openxmlformats.org/officeDocument/2006/relationships/image" Target="../media/image40.svg"/><Relationship Id="rId20" Type="http://schemas.openxmlformats.org/officeDocument/2006/relationships/image" Target="../media/image46.png"/><Relationship Id="rId1" Type="http://schemas.microsoft.com/office/2007/relationships/media" Target="../media/media25.mp3"/><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slideLayout" Target="../slideLayouts/slideLayout7.xml"/><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67.png"/><Relationship Id="rId4" Type="http://schemas.openxmlformats.org/officeDocument/2006/relationships/audio" Target="../media/media26.mp3"/><Relationship Id="rId9" Type="http://schemas.openxmlformats.org/officeDocument/2006/relationships/image" Target="../media/image33.svg"/><Relationship Id="rId1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336380">
            <a:off x="637633" y="3389058"/>
            <a:ext cx="1625424" cy="800891"/>
          </a:xfrm>
          <a:custGeom>
            <a:avLst/>
            <a:gdLst/>
            <a:ahLst/>
            <a:cxnLst/>
            <a:rect l="l" t="t" r="r" b="b"/>
            <a:pathLst>
              <a:path w="1625424" h="800891">
                <a:moveTo>
                  <a:pt x="0" y="0"/>
                </a:moveTo>
                <a:lnTo>
                  <a:pt x="1625425" y="0"/>
                </a:lnTo>
                <a:lnTo>
                  <a:pt x="1625425" y="800891"/>
                </a:lnTo>
                <a:lnTo>
                  <a:pt x="0" y="8008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179574">
            <a:off x="17178090" y="4297650"/>
            <a:ext cx="1625424" cy="800891"/>
          </a:xfrm>
          <a:custGeom>
            <a:avLst/>
            <a:gdLst/>
            <a:ahLst/>
            <a:cxnLst/>
            <a:rect l="l" t="t" r="r" b="b"/>
            <a:pathLst>
              <a:path w="1625424" h="800891">
                <a:moveTo>
                  <a:pt x="0" y="0"/>
                </a:moveTo>
                <a:lnTo>
                  <a:pt x="1625424" y="0"/>
                </a:lnTo>
                <a:lnTo>
                  <a:pt x="1625424" y="800890"/>
                </a:lnTo>
                <a:lnTo>
                  <a:pt x="0" y="8008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2229280" y="600844"/>
            <a:ext cx="1019138" cy="951620"/>
          </a:xfrm>
          <a:custGeom>
            <a:avLst/>
            <a:gdLst/>
            <a:ahLst/>
            <a:cxnLst/>
            <a:rect l="l" t="t" r="r" b="b"/>
            <a:pathLst>
              <a:path w="1019138" h="951620">
                <a:moveTo>
                  <a:pt x="0" y="0"/>
                </a:moveTo>
                <a:lnTo>
                  <a:pt x="1019138" y="0"/>
                </a:lnTo>
                <a:lnTo>
                  <a:pt x="1019138" y="951620"/>
                </a:lnTo>
                <a:lnTo>
                  <a:pt x="0" y="951620"/>
                </a:lnTo>
                <a:lnTo>
                  <a:pt x="0" y="0"/>
                </a:lnTo>
                <a:close/>
              </a:path>
            </a:pathLst>
          </a:custGeom>
          <a:blipFill>
            <a:blip r:embed="rId4"/>
            <a:stretch>
              <a:fillRect/>
            </a:stretch>
          </a:blipFill>
        </p:spPr>
      </p:sp>
      <p:sp>
        <p:nvSpPr>
          <p:cNvPr id="5" name="Freeform 5"/>
          <p:cNvSpPr/>
          <p:nvPr/>
        </p:nvSpPr>
        <p:spPr>
          <a:xfrm>
            <a:off x="4808063" y="1647705"/>
            <a:ext cx="993839" cy="927997"/>
          </a:xfrm>
          <a:custGeom>
            <a:avLst/>
            <a:gdLst/>
            <a:ahLst/>
            <a:cxnLst/>
            <a:rect l="l" t="t" r="r" b="b"/>
            <a:pathLst>
              <a:path w="993839" h="927997">
                <a:moveTo>
                  <a:pt x="0" y="0"/>
                </a:moveTo>
                <a:lnTo>
                  <a:pt x="993839" y="0"/>
                </a:lnTo>
                <a:lnTo>
                  <a:pt x="993839" y="927998"/>
                </a:lnTo>
                <a:lnTo>
                  <a:pt x="0" y="927998"/>
                </a:lnTo>
                <a:lnTo>
                  <a:pt x="0" y="0"/>
                </a:lnTo>
                <a:close/>
              </a:path>
            </a:pathLst>
          </a:custGeom>
          <a:blipFill>
            <a:blip r:embed="rId5"/>
            <a:stretch>
              <a:fillRect/>
            </a:stretch>
          </a:blipFill>
        </p:spPr>
      </p:sp>
      <p:sp>
        <p:nvSpPr>
          <p:cNvPr id="6" name="Freeform 6"/>
          <p:cNvSpPr/>
          <p:nvPr/>
        </p:nvSpPr>
        <p:spPr>
          <a:xfrm rot="-2552188">
            <a:off x="13600833" y="6641905"/>
            <a:ext cx="7743025" cy="6968723"/>
          </a:xfrm>
          <a:custGeom>
            <a:avLst/>
            <a:gdLst/>
            <a:ahLst/>
            <a:cxnLst/>
            <a:rect l="l" t="t" r="r" b="b"/>
            <a:pathLst>
              <a:path w="7743025" h="6968723">
                <a:moveTo>
                  <a:pt x="0" y="0"/>
                </a:moveTo>
                <a:lnTo>
                  <a:pt x="7743026" y="0"/>
                </a:lnTo>
                <a:lnTo>
                  <a:pt x="7743026" y="6968723"/>
                </a:lnTo>
                <a:lnTo>
                  <a:pt x="0" y="69687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493878" y="-2587816"/>
            <a:ext cx="6524112" cy="6377319"/>
          </a:xfrm>
          <a:custGeom>
            <a:avLst/>
            <a:gdLst/>
            <a:ahLst/>
            <a:cxnLst/>
            <a:rect l="l" t="t" r="r" b="b"/>
            <a:pathLst>
              <a:path w="6524112" h="6377319">
                <a:moveTo>
                  <a:pt x="0" y="0"/>
                </a:moveTo>
                <a:lnTo>
                  <a:pt x="6524111" y="0"/>
                </a:lnTo>
                <a:lnTo>
                  <a:pt x="6524111" y="6377319"/>
                </a:lnTo>
                <a:lnTo>
                  <a:pt x="0" y="63773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2347075">
            <a:off x="-3305994" y="5814253"/>
            <a:ext cx="8894398" cy="6003719"/>
          </a:xfrm>
          <a:custGeom>
            <a:avLst/>
            <a:gdLst/>
            <a:ahLst/>
            <a:cxnLst/>
            <a:rect l="l" t="t" r="r" b="b"/>
            <a:pathLst>
              <a:path w="8894398" h="6003719">
                <a:moveTo>
                  <a:pt x="0" y="0"/>
                </a:moveTo>
                <a:lnTo>
                  <a:pt x="8894398" y="0"/>
                </a:lnTo>
                <a:lnTo>
                  <a:pt x="8894398" y="6003718"/>
                </a:lnTo>
                <a:lnTo>
                  <a:pt x="0" y="60037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309942">
            <a:off x="-2072973" y="-1963271"/>
            <a:ext cx="6063329" cy="5608579"/>
          </a:xfrm>
          <a:custGeom>
            <a:avLst/>
            <a:gdLst/>
            <a:ahLst/>
            <a:cxnLst/>
            <a:rect l="l" t="t" r="r" b="b"/>
            <a:pathLst>
              <a:path w="6063329" h="5608579">
                <a:moveTo>
                  <a:pt x="0" y="0"/>
                </a:moveTo>
                <a:lnTo>
                  <a:pt x="6063329" y="0"/>
                </a:lnTo>
                <a:lnTo>
                  <a:pt x="6063329" y="5608579"/>
                </a:lnTo>
                <a:lnTo>
                  <a:pt x="0" y="56085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TextBox 12"/>
          <p:cNvSpPr txBox="1"/>
          <p:nvPr/>
        </p:nvSpPr>
        <p:spPr>
          <a:xfrm>
            <a:off x="4350576" y="2127414"/>
            <a:ext cx="9943861" cy="5309146"/>
          </a:xfrm>
          <a:prstGeom prst="rect">
            <a:avLst/>
          </a:prstGeom>
        </p:spPr>
        <p:txBody>
          <a:bodyPr wrap="square" lIns="0" tIns="0" rIns="0" bIns="0" rtlCol="0" anchor="t">
            <a:spAutoFit/>
          </a:bodyPr>
          <a:lstStyle/>
          <a:p>
            <a:pPr algn="ctr">
              <a:spcBef>
                <a:spcPct val="0"/>
              </a:spcBef>
            </a:pPr>
            <a:r>
              <a:rPr lang="en-US" sz="11500">
                <a:solidFill>
                  <a:srgbClr val="004AAD"/>
                </a:solidFill>
                <a:latin typeface="Bryndan Write"/>
              </a:rPr>
              <a:t>UNIT 10. </a:t>
            </a:r>
          </a:p>
          <a:p>
            <a:pPr algn="ctr">
              <a:spcBef>
                <a:spcPct val="0"/>
              </a:spcBef>
            </a:pPr>
            <a:r>
              <a:rPr lang="en-US" sz="11500">
                <a:solidFill>
                  <a:srgbClr val="004AAD"/>
                </a:solidFill>
                <a:latin typeface="Bryndan Write"/>
              </a:rPr>
              <a:t>OUR HOUSES </a:t>
            </a:r>
          </a:p>
          <a:p>
            <a:pPr algn="ctr">
              <a:spcBef>
                <a:spcPct val="0"/>
              </a:spcBef>
            </a:pPr>
            <a:r>
              <a:rPr lang="en-US" sz="11500">
                <a:solidFill>
                  <a:srgbClr val="004AAD"/>
                </a:solidFill>
                <a:latin typeface="Bryndan Write"/>
              </a:rPr>
              <a:t>IN THE FUTURE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FE5A20-98C8-493D-A9BC-D9767389F28A}"/>
              </a:ext>
            </a:extLst>
          </p:cNvPr>
          <p:cNvPicPr>
            <a:picLocks noChangeAspect="1"/>
          </p:cNvPicPr>
          <p:nvPr/>
        </p:nvPicPr>
        <p:blipFill>
          <a:blip r:embed="rId10"/>
          <a:stretch>
            <a:fillRect/>
          </a:stretch>
        </p:blipFill>
        <p:spPr>
          <a:xfrm>
            <a:off x="1175104" y="6597493"/>
            <a:ext cx="4038103" cy="3157743"/>
          </a:xfrm>
          <a:prstGeom prst="rect">
            <a:avLst/>
          </a:prstGeom>
        </p:spPr>
      </p:pic>
      <p:sp>
        <p:nvSpPr>
          <p:cNvPr id="7" name="Freeform 7"/>
          <p:cNvSpPr/>
          <p:nvPr/>
        </p:nvSpPr>
        <p:spPr>
          <a:xfrm rot="-1604462">
            <a:off x="16107079" y="-2168595"/>
            <a:ext cx="4361840" cy="3721906"/>
          </a:xfrm>
          <a:custGeom>
            <a:avLst/>
            <a:gdLst/>
            <a:ahLst/>
            <a:cxnLst/>
            <a:rect l="l" t="t" r="r" b="b"/>
            <a:pathLst>
              <a:path w="6385885" h="5898961">
                <a:moveTo>
                  <a:pt x="0" y="0"/>
                </a:moveTo>
                <a:lnTo>
                  <a:pt x="6385885" y="0"/>
                </a:lnTo>
                <a:lnTo>
                  <a:pt x="6385885" y="5898961"/>
                </a:lnTo>
                <a:lnTo>
                  <a:pt x="0" y="58989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2371428">
            <a:off x="-1287996" y="8861276"/>
            <a:ext cx="2575992" cy="2352029"/>
          </a:xfrm>
          <a:custGeom>
            <a:avLst/>
            <a:gdLst/>
            <a:ahLst/>
            <a:cxnLst/>
            <a:rect l="l" t="t" r="r" b="b"/>
            <a:pathLst>
              <a:path w="5335437" h="5870893">
                <a:moveTo>
                  <a:pt x="0" y="0"/>
                </a:moveTo>
                <a:lnTo>
                  <a:pt x="5335436" y="0"/>
                </a:lnTo>
                <a:lnTo>
                  <a:pt x="5335436" y="5870893"/>
                </a:lnTo>
                <a:lnTo>
                  <a:pt x="0" y="58708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6103867">
            <a:off x="-982593" y="-1439660"/>
            <a:ext cx="2374907" cy="2512698"/>
          </a:xfrm>
          <a:custGeom>
            <a:avLst/>
            <a:gdLst/>
            <a:ahLst/>
            <a:cxnLst/>
            <a:rect l="l" t="t" r="r" b="b"/>
            <a:pathLst>
              <a:path w="4544803" h="4114800">
                <a:moveTo>
                  <a:pt x="0" y="0"/>
                </a:moveTo>
                <a:lnTo>
                  <a:pt x="4544803" y="0"/>
                </a:lnTo>
                <a:lnTo>
                  <a:pt x="4544803"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 name="Freeform 5"/>
          <p:cNvSpPr/>
          <p:nvPr/>
        </p:nvSpPr>
        <p:spPr>
          <a:xfrm rot="-554125">
            <a:off x="739037" y="64259"/>
            <a:ext cx="872135" cy="883281"/>
          </a:xfrm>
          <a:custGeom>
            <a:avLst/>
            <a:gdLst/>
            <a:ahLst/>
            <a:cxnLst/>
            <a:rect l="l" t="t" r="r" b="b"/>
            <a:pathLst>
              <a:path w="872135" h="883281">
                <a:moveTo>
                  <a:pt x="0" y="0"/>
                </a:moveTo>
                <a:lnTo>
                  <a:pt x="872135" y="0"/>
                </a:lnTo>
                <a:lnTo>
                  <a:pt x="872135" y="883281"/>
                </a:lnTo>
                <a:lnTo>
                  <a:pt x="0" y="883281"/>
                </a:lnTo>
                <a:lnTo>
                  <a:pt x="0" y="0"/>
                </a:lnTo>
                <a:close/>
              </a:path>
            </a:pathLst>
          </a:custGeom>
          <a:blipFill>
            <a:blip r:embed="rId17"/>
            <a:stretch>
              <a:fillRect/>
            </a:stretch>
          </a:blipFill>
        </p:spPr>
      </p:sp>
      <p:sp>
        <p:nvSpPr>
          <p:cNvPr id="14" name="Freeform 8">
            <a:extLst>
              <a:ext uri="{FF2B5EF4-FFF2-40B4-BE49-F238E27FC236}">
                <a16:creationId xmlns:a16="http://schemas.microsoft.com/office/drawing/2014/main" id="{396AF78A-8FB8-471E-96D5-173AF9C09611}"/>
              </a:ext>
            </a:extLst>
          </p:cNvPr>
          <p:cNvSpPr/>
          <p:nvPr/>
        </p:nvSpPr>
        <p:spPr>
          <a:xfrm rot="-1389597">
            <a:off x="-899235" y="6497667"/>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8">
            <a:extLst>
              <a:ext uri="{FF2B5EF4-FFF2-40B4-BE49-F238E27FC236}">
                <a16:creationId xmlns:a16="http://schemas.microsoft.com/office/drawing/2014/main" id="{CAB059DE-5F85-4447-A029-A4E1BF95AE46}"/>
              </a:ext>
            </a:extLst>
          </p:cNvPr>
          <p:cNvSpPr/>
          <p:nvPr/>
        </p:nvSpPr>
        <p:spPr>
          <a:xfrm rot="-1389597">
            <a:off x="17755747" y="2610946"/>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24" name="Group 23">
            <a:extLst>
              <a:ext uri="{FF2B5EF4-FFF2-40B4-BE49-F238E27FC236}">
                <a16:creationId xmlns:a16="http://schemas.microsoft.com/office/drawing/2014/main" id="{6EF34F98-9613-449C-958C-1EF7A374412D}"/>
              </a:ext>
            </a:extLst>
          </p:cNvPr>
          <p:cNvGrpSpPr/>
          <p:nvPr/>
        </p:nvGrpSpPr>
        <p:grpSpPr>
          <a:xfrm>
            <a:off x="16654936" y="8778197"/>
            <a:ext cx="2020960" cy="2518184"/>
            <a:chOff x="16654936" y="8778197"/>
            <a:chExt cx="2020960" cy="2518184"/>
          </a:xfrm>
        </p:grpSpPr>
        <p:sp>
          <p:nvSpPr>
            <p:cNvPr id="6" name="Freeform 6"/>
            <p:cNvSpPr/>
            <p:nvPr/>
          </p:nvSpPr>
          <p:spPr>
            <a:xfrm rot="9969306">
              <a:off x="16654936" y="8778197"/>
              <a:ext cx="2020960" cy="2518184"/>
            </a:xfrm>
            <a:custGeom>
              <a:avLst/>
              <a:gdLst/>
              <a:ahLst/>
              <a:cxnLst/>
              <a:rect l="l" t="t" r="r" b="b"/>
              <a:pathLst>
                <a:path w="6835906" h="6239318">
                  <a:moveTo>
                    <a:pt x="0" y="0"/>
                  </a:moveTo>
                  <a:lnTo>
                    <a:pt x="6835906" y="0"/>
                  </a:lnTo>
                  <a:lnTo>
                    <a:pt x="6835906" y="6239318"/>
                  </a:lnTo>
                  <a:lnTo>
                    <a:pt x="0" y="623931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4" name="Freeform 4"/>
            <p:cNvSpPr/>
            <p:nvPr/>
          </p:nvSpPr>
          <p:spPr>
            <a:xfrm>
              <a:off x="17191617" y="9423021"/>
              <a:ext cx="1014147" cy="1027108"/>
            </a:xfrm>
            <a:custGeom>
              <a:avLst/>
              <a:gdLst/>
              <a:ahLst/>
              <a:cxnLst/>
              <a:rect l="l" t="t" r="r" b="b"/>
              <a:pathLst>
                <a:path w="1014147" h="1027108">
                  <a:moveTo>
                    <a:pt x="0" y="0"/>
                  </a:moveTo>
                  <a:lnTo>
                    <a:pt x="1014147" y="0"/>
                  </a:lnTo>
                  <a:lnTo>
                    <a:pt x="1014147" y="1027108"/>
                  </a:lnTo>
                  <a:lnTo>
                    <a:pt x="0" y="1027108"/>
                  </a:lnTo>
                  <a:lnTo>
                    <a:pt x="0" y="0"/>
                  </a:lnTo>
                  <a:close/>
                </a:path>
              </a:pathLst>
            </a:custGeom>
            <a:blipFill>
              <a:blip r:embed="rId22"/>
              <a:stretch>
                <a:fillRect/>
              </a:stretch>
            </a:blipFill>
          </p:spPr>
        </p:sp>
      </p:grpSp>
      <p:sp>
        <p:nvSpPr>
          <p:cNvPr id="33" name="TextBox 8">
            <a:extLst>
              <a:ext uri="{FF2B5EF4-FFF2-40B4-BE49-F238E27FC236}">
                <a16:creationId xmlns:a16="http://schemas.microsoft.com/office/drawing/2014/main" id="{D8560EED-6ADB-4804-B6F2-59DB02FC2153}"/>
              </a:ext>
            </a:extLst>
          </p:cNvPr>
          <p:cNvSpPr txBox="1"/>
          <p:nvPr/>
        </p:nvSpPr>
        <p:spPr>
          <a:xfrm>
            <a:off x="-222945" y="1368211"/>
            <a:ext cx="7972979" cy="827919"/>
          </a:xfrm>
          <a:prstGeom prst="rect">
            <a:avLst/>
          </a:prstGeom>
        </p:spPr>
        <p:txBody>
          <a:bodyPr wrap="square" lIns="0" tIns="0" rIns="0" bIns="0" rtlCol="0" anchor="t">
            <a:spAutoFit/>
          </a:bodyPr>
          <a:lstStyle/>
          <a:p>
            <a:pPr algn="ctr">
              <a:lnSpc>
                <a:spcPts val="7200"/>
              </a:lnSpc>
            </a:pPr>
            <a:r>
              <a:rPr lang="en-US" sz="4000" b="1">
                <a:solidFill>
                  <a:srgbClr val="FF0000"/>
                </a:solidFill>
              </a:rPr>
              <a:t>1. automatic (adj): </a:t>
            </a:r>
          </a:p>
        </p:txBody>
      </p:sp>
      <p:sp>
        <p:nvSpPr>
          <p:cNvPr id="34" name="TextBox 8">
            <a:extLst>
              <a:ext uri="{FF2B5EF4-FFF2-40B4-BE49-F238E27FC236}">
                <a16:creationId xmlns:a16="http://schemas.microsoft.com/office/drawing/2014/main" id="{4D3EC609-55D4-4060-9A61-B8AE354452A8}"/>
              </a:ext>
            </a:extLst>
          </p:cNvPr>
          <p:cNvSpPr txBox="1"/>
          <p:nvPr/>
        </p:nvSpPr>
        <p:spPr>
          <a:xfrm>
            <a:off x="8168276" y="1456444"/>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2. modern (adj): </a:t>
            </a:r>
            <a:endParaRPr lang="en-US" sz="4000" b="1" dirty="0">
              <a:solidFill>
                <a:srgbClr val="FF0000"/>
              </a:solidFill>
            </a:endParaRPr>
          </a:p>
        </p:txBody>
      </p:sp>
      <p:sp>
        <p:nvSpPr>
          <p:cNvPr id="35" name="Rectangle 34">
            <a:extLst>
              <a:ext uri="{FF2B5EF4-FFF2-40B4-BE49-F238E27FC236}">
                <a16:creationId xmlns:a16="http://schemas.microsoft.com/office/drawing/2014/main" id="{08DA4753-679F-4FD0-99DD-55C4865BE893}"/>
              </a:ext>
            </a:extLst>
          </p:cNvPr>
          <p:cNvSpPr/>
          <p:nvPr/>
        </p:nvSpPr>
        <p:spPr>
          <a:xfrm>
            <a:off x="13633764" y="1603061"/>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/'mɒdn/</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hiện đại</a:t>
            </a:r>
          </a:p>
        </p:txBody>
      </p:sp>
      <p:sp>
        <p:nvSpPr>
          <p:cNvPr id="36" name="TextBox 8">
            <a:extLst>
              <a:ext uri="{FF2B5EF4-FFF2-40B4-BE49-F238E27FC236}">
                <a16:creationId xmlns:a16="http://schemas.microsoft.com/office/drawing/2014/main" id="{29AE40FF-0571-402C-A177-A6AF4EE35EFA}"/>
              </a:ext>
            </a:extLst>
          </p:cNvPr>
          <p:cNvSpPr txBox="1"/>
          <p:nvPr/>
        </p:nvSpPr>
        <p:spPr>
          <a:xfrm>
            <a:off x="830593" y="5654931"/>
            <a:ext cx="5345065"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3. wireless (adj): </a:t>
            </a:r>
            <a:endParaRPr lang="en-US" sz="4000" b="1" dirty="0">
              <a:solidFill>
                <a:srgbClr val="FF0000"/>
              </a:solidFill>
            </a:endParaRPr>
          </a:p>
        </p:txBody>
      </p:sp>
      <p:sp>
        <p:nvSpPr>
          <p:cNvPr id="37" name="Rectangle 36">
            <a:extLst>
              <a:ext uri="{FF2B5EF4-FFF2-40B4-BE49-F238E27FC236}">
                <a16:creationId xmlns:a16="http://schemas.microsoft.com/office/drawing/2014/main" id="{11E254A8-9ABC-4F28-A4B7-39CAF6EC9276}"/>
              </a:ext>
            </a:extLst>
          </p:cNvPr>
          <p:cNvSpPr/>
          <p:nvPr/>
        </p:nvSpPr>
        <p:spPr>
          <a:xfrm>
            <a:off x="5194677" y="5776248"/>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/'waɪələs/</a:t>
            </a:r>
          </a:p>
          <a:p>
            <a:r>
              <a:rPr lang="vi-VN" sz="4000" b="1">
                <a:solidFill>
                  <a:schemeClr val="tx1">
                    <a:lumMod val="95000"/>
                    <a:lumOff val="5000"/>
                  </a:schemeClr>
                </a:solidFill>
                <a:latin typeface="Calibri" panose="020F0502020204030204" pitchFamily="34" charset="0"/>
                <a:cs typeface="Calibri" panose="020F0502020204030204" pitchFamily="34" charset="0"/>
              </a:rPr>
              <a:t>không dây</a:t>
            </a:r>
          </a:p>
        </p:txBody>
      </p:sp>
      <p:sp>
        <p:nvSpPr>
          <p:cNvPr id="38" name="TextBox 8">
            <a:extLst>
              <a:ext uri="{FF2B5EF4-FFF2-40B4-BE49-F238E27FC236}">
                <a16:creationId xmlns:a16="http://schemas.microsoft.com/office/drawing/2014/main" id="{A41B26C9-EBA6-4307-8CAB-15824A77F041}"/>
              </a:ext>
            </a:extLst>
          </p:cNvPr>
          <p:cNvSpPr txBox="1"/>
          <p:nvPr/>
        </p:nvSpPr>
        <p:spPr>
          <a:xfrm>
            <a:off x="9448800" y="5625917"/>
            <a:ext cx="4727858" cy="827919"/>
          </a:xfrm>
          <a:prstGeom prst="rect">
            <a:avLst/>
          </a:prstGeom>
        </p:spPr>
        <p:txBody>
          <a:bodyPr wrap="square" lIns="0" tIns="0" rIns="0" bIns="0" rtlCol="0" anchor="t">
            <a:spAutoFit/>
          </a:bodyPr>
          <a:lstStyle/>
          <a:p>
            <a:pPr algn="ctr">
              <a:lnSpc>
                <a:spcPts val="7200"/>
              </a:lnSpc>
            </a:pPr>
            <a:r>
              <a:rPr lang="en-US" sz="4000" b="1">
                <a:solidFill>
                  <a:srgbClr val="FF0000"/>
                </a:solidFill>
              </a:rPr>
              <a:t>4. comfortable (adj): </a:t>
            </a:r>
            <a:endParaRPr lang="en-US" sz="4000" b="1" dirty="0">
              <a:solidFill>
                <a:srgbClr val="FF0000"/>
              </a:solidFill>
            </a:endParaRPr>
          </a:p>
        </p:txBody>
      </p:sp>
      <p:sp>
        <p:nvSpPr>
          <p:cNvPr id="39" name="Rectangle 38">
            <a:extLst>
              <a:ext uri="{FF2B5EF4-FFF2-40B4-BE49-F238E27FC236}">
                <a16:creationId xmlns:a16="http://schemas.microsoft.com/office/drawing/2014/main" id="{00885798-2D90-4EBD-97CA-A25310BD4960}"/>
              </a:ext>
            </a:extLst>
          </p:cNvPr>
          <p:cNvSpPr/>
          <p:nvPr/>
        </p:nvSpPr>
        <p:spPr>
          <a:xfrm>
            <a:off x="14029795" y="5708331"/>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/'kʌmftəbl/</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thoải mái</a:t>
            </a:r>
          </a:p>
        </p:txBody>
      </p:sp>
      <p:sp>
        <p:nvSpPr>
          <p:cNvPr id="40" name="Rectangle 39">
            <a:extLst>
              <a:ext uri="{FF2B5EF4-FFF2-40B4-BE49-F238E27FC236}">
                <a16:creationId xmlns:a16="http://schemas.microsoft.com/office/drawing/2014/main" id="{F65FECFC-D033-4627-82E3-ED3F2B4E21BE}"/>
              </a:ext>
            </a:extLst>
          </p:cNvPr>
          <p:cNvSpPr/>
          <p:nvPr/>
        </p:nvSpPr>
        <p:spPr>
          <a:xfrm>
            <a:off x="5783187" y="1515532"/>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/ɔ:tə'mætɪk/</a:t>
            </a:r>
          </a:p>
          <a:p>
            <a:r>
              <a:rPr lang="vi-VN" sz="4000" b="1">
                <a:solidFill>
                  <a:schemeClr val="tx1">
                    <a:lumMod val="95000"/>
                    <a:lumOff val="5000"/>
                  </a:schemeClr>
                </a:solidFill>
                <a:latin typeface="Calibri" panose="020F0502020204030204" pitchFamily="34" charset="0"/>
                <a:cs typeface="Calibri" panose="020F0502020204030204" pitchFamily="34" charset="0"/>
              </a:rPr>
              <a:t>tự động</a:t>
            </a:r>
          </a:p>
        </p:txBody>
      </p:sp>
      <p:grpSp>
        <p:nvGrpSpPr>
          <p:cNvPr id="19" name="Group 18">
            <a:extLst>
              <a:ext uri="{FF2B5EF4-FFF2-40B4-BE49-F238E27FC236}">
                <a16:creationId xmlns:a16="http://schemas.microsoft.com/office/drawing/2014/main" id="{AE1A2F88-5FE6-412E-8DBF-C3504F8FFB42}"/>
              </a:ext>
            </a:extLst>
          </p:cNvPr>
          <p:cNvGrpSpPr/>
          <p:nvPr/>
        </p:nvGrpSpPr>
        <p:grpSpPr>
          <a:xfrm>
            <a:off x="2864435" y="0"/>
            <a:ext cx="11450506" cy="1574117"/>
            <a:chOff x="1688576" y="4157740"/>
            <a:chExt cx="9322304" cy="1685990"/>
          </a:xfrm>
        </p:grpSpPr>
        <p:sp>
          <p:nvSpPr>
            <p:cNvPr id="20" name="Freeform 4">
              <a:extLst>
                <a:ext uri="{FF2B5EF4-FFF2-40B4-BE49-F238E27FC236}">
                  <a16:creationId xmlns:a16="http://schemas.microsoft.com/office/drawing/2014/main" id="{DA732ED5-49F2-4A9F-AD2D-4F982D78B6D1}"/>
                </a:ext>
              </a:extLst>
            </p:cNvPr>
            <p:cNvSpPr/>
            <p:nvPr/>
          </p:nvSpPr>
          <p:spPr>
            <a:xfrm rot="130833">
              <a:off x="2245779" y="4157740"/>
              <a:ext cx="8591033" cy="1685990"/>
            </a:xfrm>
            <a:custGeom>
              <a:avLst/>
              <a:gdLst/>
              <a:ahLst/>
              <a:cxnLst/>
              <a:rect l="l" t="t" r="r" b="b"/>
              <a:pathLst>
                <a:path w="8591034" h="1685990">
                  <a:moveTo>
                    <a:pt x="0" y="0"/>
                  </a:moveTo>
                  <a:lnTo>
                    <a:pt x="8591034" y="0"/>
                  </a:lnTo>
                  <a:lnTo>
                    <a:pt x="8591034" y="1685990"/>
                  </a:lnTo>
                  <a:lnTo>
                    <a:pt x="0" y="168599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1" name="TextBox 15">
              <a:extLst>
                <a:ext uri="{FF2B5EF4-FFF2-40B4-BE49-F238E27FC236}">
                  <a16:creationId xmlns:a16="http://schemas.microsoft.com/office/drawing/2014/main" id="{BC1D8F97-8442-4237-9A24-9FEEDD735843}"/>
                </a:ext>
              </a:extLst>
            </p:cNvPr>
            <p:cNvSpPr txBox="1"/>
            <p:nvPr/>
          </p:nvSpPr>
          <p:spPr>
            <a:xfrm>
              <a:off x="1688576" y="4312141"/>
              <a:ext cx="9322304" cy="1311803"/>
            </a:xfrm>
            <a:prstGeom prst="rect">
              <a:avLst/>
            </a:prstGeom>
          </p:spPr>
          <p:txBody>
            <a:bodyPr lIns="0" tIns="0" rIns="0" bIns="0" rtlCol="0" anchor="t">
              <a:spAutoFit/>
            </a:bodyPr>
            <a:lstStyle/>
            <a:p>
              <a:pPr algn="ctr">
                <a:lnSpc>
                  <a:spcPts val="10183"/>
                </a:lnSpc>
              </a:pPr>
              <a:r>
                <a:rPr lang="vi-VN" sz="7200">
                  <a:solidFill>
                    <a:srgbClr val="231F20"/>
                  </a:solidFill>
                  <a:latin typeface="Calibri" panose="020F0502020204030204" pitchFamily="34" charset="0"/>
                  <a:cs typeface="Calibri" panose="020F0502020204030204" pitchFamily="34" charset="0"/>
                </a:rPr>
                <a:t>Một số tính từ thường gặp</a:t>
              </a:r>
              <a:endParaRPr lang="en-US" sz="7200">
                <a:solidFill>
                  <a:srgbClr val="231F20"/>
                </a:solidFill>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B9E05A71-1341-4CD8-8BCD-118D3339E2BA}"/>
              </a:ext>
            </a:extLst>
          </p:cNvPr>
          <p:cNvPicPr>
            <a:picLocks noChangeAspect="1"/>
          </p:cNvPicPr>
          <p:nvPr/>
        </p:nvPicPr>
        <p:blipFill>
          <a:blip r:embed="rId25"/>
          <a:stretch>
            <a:fillRect/>
          </a:stretch>
        </p:blipFill>
        <p:spPr>
          <a:xfrm>
            <a:off x="776812" y="2390775"/>
            <a:ext cx="5006375" cy="3264156"/>
          </a:xfrm>
          <a:prstGeom prst="rect">
            <a:avLst/>
          </a:prstGeom>
        </p:spPr>
      </p:pic>
      <p:pic>
        <p:nvPicPr>
          <p:cNvPr id="3" name="Picture 2">
            <a:extLst>
              <a:ext uri="{FF2B5EF4-FFF2-40B4-BE49-F238E27FC236}">
                <a16:creationId xmlns:a16="http://schemas.microsoft.com/office/drawing/2014/main" id="{348CAB33-2179-4F5C-AF22-D469E54DAC37}"/>
              </a:ext>
            </a:extLst>
          </p:cNvPr>
          <p:cNvPicPr>
            <a:picLocks noChangeAspect="1"/>
          </p:cNvPicPr>
          <p:nvPr/>
        </p:nvPicPr>
        <p:blipFill>
          <a:blip r:embed="rId26"/>
          <a:stretch>
            <a:fillRect/>
          </a:stretch>
        </p:blipFill>
        <p:spPr>
          <a:xfrm>
            <a:off x="9648707" y="2335605"/>
            <a:ext cx="3697162" cy="3142643"/>
          </a:xfrm>
          <a:prstGeom prst="rect">
            <a:avLst/>
          </a:prstGeom>
        </p:spPr>
      </p:pic>
      <p:pic>
        <p:nvPicPr>
          <p:cNvPr id="11" name="Picture 10">
            <a:extLst>
              <a:ext uri="{FF2B5EF4-FFF2-40B4-BE49-F238E27FC236}">
                <a16:creationId xmlns:a16="http://schemas.microsoft.com/office/drawing/2014/main" id="{2F589C0E-9B81-4806-846C-9B9D99E53379}"/>
              </a:ext>
            </a:extLst>
          </p:cNvPr>
          <p:cNvPicPr>
            <a:picLocks noChangeAspect="1"/>
          </p:cNvPicPr>
          <p:nvPr/>
        </p:nvPicPr>
        <p:blipFill>
          <a:blip r:embed="rId27"/>
          <a:stretch>
            <a:fillRect/>
          </a:stretch>
        </p:blipFill>
        <p:spPr>
          <a:xfrm>
            <a:off x="8841172" y="6686322"/>
            <a:ext cx="4937109" cy="3157743"/>
          </a:xfrm>
          <a:prstGeom prst="rect">
            <a:avLst/>
          </a:prstGeom>
        </p:spPr>
      </p:pic>
      <p:pic>
        <p:nvPicPr>
          <p:cNvPr id="12" name="automatic">
            <a:hlinkClick r:id="" action="ppaction://media"/>
            <a:extLst>
              <a:ext uri="{FF2B5EF4-FFF2-40B4-BE49-F238E27FC236}">
                <a16:creationId xmlns:a16="http://schemas.microsoft.com/office/drawing/2014/main" id="{F9449599-4774-4795-B991-1F3E855A4345}"/>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6110344" y="3696592"/>
            <a:ext cx="609600" cy="609600"/>
          </a:xfrm>
          <a:prstGeom prst="rect">
            <a:avLst/>
          </a:prstGeom>
        </p:spPr>
      </p:pic>
      <p:pic>
        <p:nvPicPr>
          <p:cNvPr id="13" name="modern">
            <a:hlinkClick r:id="" action="ppaction://media"/>
            <a:extLst>
              <a:ext uri="{FF2B5EF4-FFF2-40B4-BE49-F238E27FC236}">
                <a16:creationId xmlns:a16="http://schemas.microsoft.com/office/drawing/2014/main" id="{2B6EFDD6-CE77-4AA3-A81B-C2539BB74D1E}"/>
              </a:ext>
            </a:extLst>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13743023" y="3463149"/>
            <a:ext cx="609600" cy="609600"/>
          </a:xfrm>
          <a:prstGeom prst="rect">
            <a:avLst/>
          </a:prstGeom>
        </p:spPr>
      </p:pic>
      <p:pic>
        <p:nvPicPr>
          <p:cNvPr id="16" name="wireless">
            <a:hlinkClick r:id="" action="ppaction://media"/>
            <a:extLst>
              <a:ext uri="{FF2B5EF4-FFF2-40B4-BE49-F238E27FC236}">
                <a16:creationId xmlns:a16="http://schemas.microsoft.com/office/drawing/2014/main" id="{23BE92A3-C4B2-4D54-8A8D-95E55771168F}"/>
              </a:ext>
            </a:extLst>
          </p:cNvPr>
          <p:cNvPicPr>
            <a:picLocks noChangeAspect="1"/>
          </p:cNvPicPr>
          <p:nvPr>
            <a:audioFile r:link="rId6"/>
            <p:extLst>
              <p:ext uri="{DAA4B4D4-6D71-4841-9C94-3DE7FCFB9230}">
                <p14:media xmlns:p14="http://schemas.microsoft.com/office/powerpoint/2010/main" r:embed="rId5"/>
              </p:ext>
            </p:extLst>
          </p:nvPr>
        </p:nvPicPr>
        <p:blipFill>
          <a:blip r:embed="rId28"/>
          <a:stretch>
            <a:fillRect/>
          </a:stretch>
        </p:blipFill>
        <p:spPr>
          <a:xfrm>
            <a:off x="5540618" y="7966436"/>
            <a:ext cx="609600" cy="609600"/>
          </a:xfrm>
          <a:prstGeom prst="rect">
            <a:avLst/>
          </a:prstGeom>
        </p:spPr>
      </p:pic>
      <p:pic>
        <p:nvPicPr>
          <p:cNvPr id="17" name="comfortable">
            <a:hlinkClick r:id="" action="ppaction://media"/>
            <a:extLst>
              <a:ext uri="{FF2B5EF4-FFF2-40B4-BE49-F238E27FC236}">
                <a16:creationId xmlns:a16="http://schemas.microsoft.com/office/drawing/2014/main" id="{033B55D5-A6E1-4DF9-8090-F619FF3F73E7}"/>
              </a:ext>
            </a:extLst>
          </p:cNvPr>
          <p:cNvPicPr>
            <a:picLocks noChangeAspect="1"/>
          </p:cNvPicPr>
          <p:nvPr>
            <a:audioFile r:link="rId8"/>
            <p:extLst>
              <p:ext uri="{DAA4B4D4-6D71-4841-9C94-3DE7FCFB9230}">
                <p14:media xmlns:p14="http://schemas.microsoft.com/office/powerpoint/2010/main" r:embed="rId7"/>
              </p:ext>
            </p:extLst>
          </p:nvPr>
        </p:nvPicPr>
        <p:blipFill>
          <a:blip r:embed="rId28"/>
          <a:stretch>
            <a:fillRect/>
          </a:stretch>
        </p:blipFill>
        <p:spPr>
          <a:xfrm>
            <a:off x="14319966" y="7966436"/>
            <a:ext cx="609600" cy="609600"/>
          </a:xfrm>
          <a:prstGeom prst="rect">
            <a:avLst/>
          </a:prstGeom>
        </p:spPr>
      </p:pic>
    </p:spTree>
    <p:extLst>
      <p:ext uri="{BB962C8B-B14F-4D97-AF65-F5344CB8AC3E}">
        <p14:creationId xmlns:p14="http://schemas.microsoft.com/office/powerpoint/2010/main" val="37558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par>
                                <p:cTn id="45" presetID="16" presetClass="entr" presetSubtype="21"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arn(inVertical)">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0">
                                            <p:txEl>
                                              <p:pRg st="0" end="0"/>
                                            </p:txEl>
                                          </p:spTgt>
                                        </p:tgtEl>
                                        <p:attrNameLst>
                                          <p:attrName>style.visibility</p:attrName>
                                        </p:attrNameLst>
                                      </p:cBhvr>
                                      <p:to>
                                        <p:strVal val="visible"/>
                                      </p:to>
                                    </p:set>
                                    <p:animEffect transition="in" filter="barn(inVertical)">
                                      <p:cBhvr>
                                        <p:cTn id="55" dur="500"/>
                                        <p:tgtEl>
                                          <p:spTgt spid="40">
                                            <p:txEl>
                                              <p:pRg st="0" end="0"/>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40">
                                            <p:txEl>
                                              <p:pRg st="1" end="1"/>
                                            </p:txEl>
                                          </p:spTgt>
                                        </p:tgtEl>
                                        <p:attrNameLst>
                                          <p:attrName>style.visibility</p:attrName>
                                        </p:attrNameLst>
                                      </p:cBhvr>
                                      <p:to>
                                        <p:strVal val="visible"/>
                                      </p:to>
                                    </p:set>
                                    <p:animEffect transition="in" filter="barn(inVertical)">
                                      <p:cBhvr>
                                        <p:cTn id="58" dur="500"/>
                                        <p:tgtEl>
                                          <p:spTgt spid="40">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arn(inVertical)">
                                      <p:cBhvr>
                                        <p:cTn id="63" dur="500"/>
                                        <p:tgtEl>
                                          <p:spTgt spid="3"/>
                                        </p:tgtEl>
                                      </p:cBhvr>
                                    </p:animEffect>
                                  </p:childTnLst>
                                </p:cTn>
                              </p:par>
                              <p:par>
                                <p:cTn id="64" presetID="16" presetClass="entr" presetSubtype="21"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arn(inVertical)">
                                      <p:cBhvr>
                                        <p:cTn id="66" dur="500"/>
                                        <p:tgtEl>
                                          <p:spTgt spid="1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barn(inVertical)">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barn(inVertical)">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barn(inVertical)">
                                      <p:cBhvr>
                                        <p:cTn id="79" dur="500"/>
                                        <p:tgtEl>
                                          <p:spTgt spid="8"/>
                                        </p:tgtEl>
                                      </p:cBhvr>
                                    </p:animEffect>
                                  </p:childTnLst>
                                </p:cTn>
                              </p:par>
                              <p:par>
                                <p:cTn id="80" presetID="16" presetClass="entr" presetSubtype="21"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barn(inVertical)">
                                      <p:cBhvr>
                                        <p:cTn id="82" dur="500"/>
                                        <p:tgtEl>
                                          <p:spTgt spid="16"/>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barn(inVertical)">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barn(inVertical)">
                                      <p:cBhvr>
                                        <p:cTn id="90" dur="500"/>
                                        <p:tgtEl>
                                          <p:spTgt spid="37"/>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barn(inVertical)">
                                      <p:cBhvr>
                                        <p:cTn id="95" dur="500"/>
                                        <p:tgtEl>
                                          <p:spTgt spid="11"/>
                                        </p:tgtEl>
                                      </p:cBhvr>
                                    </p:animEffect>
                                  </p:childTnLst>
                                </p:cTn>
                              </p:par>
                              <p:par>
                                <p:cTn id="96" presetID="16" presetClass="entr" presetSubtype="21" fill="hold" nodeType="with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barn(inVertical)">
                                      <p:cBhvr>
                                        <p:cTn id="98" dur="500"/>
                                        <p:tgtEl>
                                          <p:spTgt spid="17"/>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barn(inVertical)">
                                      <p:cBhvr>
                                        <p:cTn id="101" dur="500"/>
                                        <p:tgtEl>
                                          <p:spTgt spid="38"/>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barn(inVertical)">
                                      <p:cBhvr>
                                        <p:cTn id="10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12"/>
                </p:tgtEl>
              </p:cMediaNode>
            </p:audio>
            <p:audio>
              <p:cMediaNode vol="80000">
                <p:cTn id="108" fill="hold" display="0">
                  <p:stCondLst>
                    <p:cond delay="indefinite"/>
                  </p:stCondLst>
                  <p:endCondLst>
                    <p:cond evt="onStopAudio" delay="0">
                      <p:tgtEl>
                        <p:sldTgt/>
                      </p:tgtEl>
                    </p:cond>
                  </p:endCondLst>
                </p:cTn>
                <p:tgtEl>
                  <p:spTgt spid="13"/>
                </p:tgtEl>
              </p:cMediaNode>
            </p:audio>
            <p:audio>
              <p:cMediaNode vol="80000">
                <p:cTn id="109" fill="hold" display="0">
                  <p:stCondLst>
                    <p:cond delay="indefinite"/>
                  </p:stCondLst>
                  <p:endCondLst>
                    <p:cond evt="onStopAudio" delay="0">
                      <p:tgtEl>
                        <p:sldTgt/>
                      </p:tgtEl>
                    </p:cond>
                  </p:endCondLst>
                </p:cTn>
                <p:tgtEl>
                  <p:spTgt spid="16"/>
                </p:tgtEl>
              </p:cMediaNode>
            </p:audio>
            <p:audio>
              <p:cMediaNode vol="80000">
                <p:cTn id="110" fill="hold" display="0">
                  <p:stCondLst>
                    <p:cond delay="indefinite"/>
                  </p:stCondLst>
                  <p:endCondLst>
                    <p:cond evt="onStopAudio" delay="0">
                      <p:tgtEl>
                        <p:sldTgt/>
                      </p:tgtEl>
                    </p:cond>
                  </p:endCondLst>
                </p:cTn>
                <p:tgtEl>
                  <p:spTgt spid="17"/>
                </p:tgtEl>
              </p:cMediaNode>
            </p:audio>
          </p:childTnLst>
        </p:cTn>
      </p:par>
    </p:tnLst>
    <p:bldLst>
      <p:bldP spid="33" grpId="0"/>
      <p:bldP spid="34" grpId="0"/>
      <p:bldP spid="35" grpId="0"/>
      <p:bldP spid="36" grpId="0"/>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1604462">
            <a:off x="16107079" y="-2168595"/>
            <a:ext cx="4361840" cy="3721906"/>
          </a:xfrm>
          <a:custGeom>
            <a:avLst/>
            <a:gdLst/>
            <a:ahLst/>
            <a:cxnLst/>
            <a:rect l="l" t="t" r="r" b="b"/>
            <a:pathLst>
              <a:path w="6385885" h="5898961">
                <a:moveTo>
                  <a:pt x="0" y="0"/>
                </a:moveTo>
                <a:lnTo>
                  <a:pt x="6385885" y="0"/>
                </a:lnTo>
                <a:lnTo>
                  <a:pt x="6385885" y="5898961"/>
                </a:lnTo>
                <a:lnTo>
                  <a:pt x="0" y="58989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371428">
            <a:off x="-1287996" y="8861276"/>
            <a:ext cx="2575992" cy="2352029"/>
          </a:xfrm>
          <a:custGeom>
            <a:avLst/>
            <a:gdLst/>
            <a:ahLst/>
            <a:cxnLst/>
            <a:rect l="l" t="t" r="r" b="b"/>
            <a:pathLst>
              <a:path w="5335437" h="5870893">
                <a:moveTo>
                  <a:pt x="0" y="0"/>
                </a:moveTo>
                <a:lnTo>
                  <a:pt x="5335436" y="0"/>
                </a:lnTo>
                <a:lnTo>
                  <a:pt x="5335436" y="5870893"/>
                </a:lnTo>
                <a:lnTo>
                  <a:pt x="0" y="58708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6103867">
            <a:off x="-982593" y="-1439660"/>
            <a:ext cx="2374907" cy="2512698"/>
          </a:xfrm>
          <a:custGeom>
            <a:avLst/>
            <a:gdLst/>
            <a:ahLst/>
            <a:cxnLst/>
            <a:rect l="l" t="t" r="r" b="b"/>
            <a:pathLst>
              <a:path w="4544803" h="4114800">
                <a:moveTo>
                  <a:pt x="0" y="0"/>
                </a:moveTo>
                <a:lnTo>
                  <a:pt x="4544803" y="0"/>
                </a:lnTo>
                <a:lnTo>
                  <a:pt x="454480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5" name="Freeform 5"/>
          <p:cNvSpPr/>
          <p:nvPr/>
        </p:nvSpPr>
        <p:spPr>
          <a:xfrm rot="-554125">
            <a:off x="739037" y="64259"/>
            <a:ext cx="872135" cy="883281"/>
          </a:xfrm>
          <a:custGeom>
            <a:avLst/>
            <a:gdLst/>
            <a:ahLst/>
            <a:cxnLst/>
            <a:rect l="l" t="t" r="r" b="b"/>
            <a:pathLst>
              <a:path w="872135" h="883281">
                <a:moveTo>
                  <a:pt x="0" y="0"/>
                </a:moveTo>
                <a:lnTo>
                  <a:pt x="872135" y="0"/>
                </a:lnTo>
                <a:lnTo>
                  <a:pt x="872135" y="883281"/>
                </a:lnTo>
                <a:lnTo>
                  <a:pt x="0" y="883281"/>
                </a:lnTo>
                <a:lnTo>
                  <a:pt x="0" y="0"/>
                </a:lnTo>
                <a:close/>
              </a:path>
            </a:pathLst>
          </a:custGeom>
          <a:blipFill>
            <a:blip r:embed="rId16"/>
            <a:stretch>
              <a:fillRect/>
            </a:stretch>
          </a:blipFill>
        </p:spPr>
      </p:sp>
      <p:sp>
        <p:nvSpPr>
          <p:cNvPr id="14" name="Freeform 8">
            <a:extLst>
              <a:ext uri="{FF2B5EF4-FFF2-40B4-BE49-F238E27FC236}">
                <a16:creationId xmlns:a16="http://schemas.microsoft.com/office/drawing/2014/main" id="{396AF78A-8FB8-471E-96D5-173AF9C09611}"/>
              </a:ext>
            </a:extLst>
          </p:cNvPr>
          <p:cNvSpPr/>
          <p:nvPr/>
        </p:nvSpPr>
        <p:spPr>
          <a:xfrm rot="-1389597">
            <a:off x="-899235" y="6497667"/>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8">
            <a:extLst>
              <a:ext uri="{FF2B5EF4-FFF2-40B4-BE49-F238E27FC236}">
                <a16:creationId xmlns:a16="http://schemas.microsoft.com/office/drawing/2014/main" id="{CAB059DE-5F85-4447-A029-A4E1BF95AE46}"/>
              </a:ext>
            </a:extLst>
          </p:cNvPr>
          <p:cNvSpPr/>
          <p:nvPr/>
        </p:nvSpPr>
        <p:spPr>
          <a:xfrm rot="-1389597">
            <a:off x="17755747" y="2610946"/>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4" name="Group 23">
            <a:extLst>
              <a:ext uri="{FF2B5EF4-FFF2-40B4-BE49-F238E27FC236}">
                <a16:creationId xmlns:a16="http://schemas.microsoft.com/office/drawing/2014/main" id="{6EF34F98-9613-449C-958C-1EF7A374412D}"/>
              </a:ext>
            </a:extLst>
          </p:cNvPr>
          <p:cNvGrpSpPr/>
          <p:nvPr/>
        </p:nvGrpSpPr>
        <p:grpSpPr>
          <a:xfrm>
            <a:off x="16654936" y="8778197"/>
            <a:ext cx="2020960" cy="2518184"/>
            <a:chOff x="16654936" y="8778197"/>
            <a:chExt cx="2020960" cy="2518184"/>
          </a:xfrm>
        </p:grpSpPr>
        <p:sp>
          <p:nvSpPr>
            <p:cNvPr id="6" name="Freeform 6"/>
            <p:cNvSpPr/>
            <p:nvPr/>
          </p:nvSpPr>
          <p:spPr>
            <a:xfrm rot="9969306">
              <a:off x="16654936" y="8778197"/>
              <a:ext cx="2020960" cy="2518184"/>
            </a:xfrm>
            <a:custGeom>
              <a:avLst/>
              <a:gdLst/>
              <a:ahLst/>
              <a:cxnLst/>
              <a:rect l="l" t="t" r="r" b="b"/>
              <a:pathLst>
                <a:path w="6835906" h="6239318">
                  <a:moveTo>
                    <a:pt x="0" y="0"/>
                  </a:moveTo>
                  <a:lnTo>
                    <a:pt x="6835906" y="0"/>
                  </a:lnTo>
                  <a:lnTo>
                    <a:pt x="6835906" y="6239318"/>
                  </a:lnTo>
                  <a:lnTo>
                    <a:pt x="0" y="623931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4" name="Freeform 4"/>
            <p:cNvSpPr/>
            <p:nvPr/>
          </p:nvSpPr>
          <p:spPr>
            <a:xfrm>
              <a:off x="17191617" y="9423021"/>
              <a:ext cx="1014147" cy="1027108"/>
            </a:xfrm>
            <a:custGeom>
              <a:avLst/>
              <a:gdLst/>
              <a:ahLst/>
              <a:cxnLst/>
              <a:rect l="l" t="t" r="r" b="b"/>
              <a:pathLst>
                <a:path w="1014147" h="1027108">
                  <a:moveTo>
                    <a:pt x="0" y="0"/>
                  </a:moveTo>
                  <a:lnTo>
                    <a:pt x="1014147" y="0"/>
                  </a:lnTo>
                  <a:lnTo>
                    <a:pt x="1014147" y="1027108"/>
                  </a:lnTo>
                  <a:lnTo>
                    <a:pt x="0" y="1027108"/>
                  </a:lnTo>
                  <a:lnTo>
                    <a:pt x="0" y="0"/>
                  </a:lnTo>
                  <a:close/>
                </a:path>
              </a:pathLst>
            </a:custGeom>
            <a:blipFill>
              <a:blip r:embed="rId21"/>
              <a:stretch>
                <a:fillRect/>
              </a:stretch>
            </a:blipFill>
          </p:spPr>
        </p:sp>
      </p:grpSp>
      <p:sp>
        <p:nvSpPr>
          <p:cNvPr id="33" name="TextBox 8">
            <a:extLst>
              <a:ext uri="{FF2B5EF4-FFF2-40B4-BE49-F238E27FC236}">
                <a16:creationId xmlns:a16="http://schemas.microsoft.com/office/drawing/2014/main" id="{D8560EED-6ADB-4804-B6F2-59DB02FC2153}"/>
              </a:ext>
            </a:extLst>
          </p:cNvPr>
          <p:cNvSpPr txBox="1"/>
          <p:nvPr/>
        </p:nvSpPr>
        <p:spPr>
          <a:xfrm>
            <a:off x="-222945" y="1368211"/>
            <a:ext cx="7972979" cy="827919"/>
          </a:xfrm>
          <a:prstGeom prst="rect">
            <a:avLst/>
          </a:prstGeom>
        </p:spPr>
        <p:txBody>
          <a:bodyPr wrap="square" lIns="0" tIns="0" rIns="0" bIns="0" rtlCol="0" anchor="t">
            <a:spAutoFit/>
          </a:bodyPr>
          <a:lstStyle/>
          <a:p>
            <a:pPr algn="ctr">
              <a:lnSpc>
                <a:spcPts val="7200"/>
              </a:lnSpc>
            </a:pPr>
            <a:r>
              <a:rPr lang="en-US" sz="4000" b="1">
                <a:solidFill>
                  <a:srgbClr val="FF0000"/>
                </a:solidFill>
              </a:rPr>
              <a:t>5. different (adj): </a:t>
            </a:r>
          </a:p>
        </p:txBody>
      </p:sp>
      <p:sp>
        <p:nvSpPr>
          <p:cNvPr id="34" name="TextBox 8">
            <a:extLst>
              <a:ext uri="{FF2B5EF4-FFF2-40B4-BE49-F238E27FC236}">
                <a16:creationId xmlns:a16="http://schemas.microsoft.com/office/drawing/2014/main" id="{4D3EC609-55D4-4060-9A61-B8AE354452A8}"/>
              </a:ext>
            </a:extLst>
          </p:cNvPr>
          <p:cNvSpPr txBox="1"/>
          <p:nvPr/>
        </p:nvSpPr>
        <p:spPr>
          <a:xfrm>
            <a:off x="8168276" y="1456444"/>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6. fantastic (adj): </a:t>
            </a:r>
            <a:endParaRPr lang="en-US" sz="4000" b="1" dirty="0">
              <a:solidFill>
                <a:srgbClr val="FF0000"/>
              </a:solidFill>
            </a:endParaRPr>
          </a:p>
        </p:txBody>
      </p:sp>
      <p:sp>
        <p:nvSpPr>
          <p:cNvPr id="35" name="Rectangle 34">
            <a:extLst>
              <a:ext uri="{FF2B5EF4-FFF2-40B4-BE49-F238E27FC236}">
                <a16:creationId xmlns:a16="http://schemas.microsoft.com/office/drawing/2014/main" id="{08DA4753-679F-4FD0-99DD-55C4865BE893}"/>
              </a:ext>
            </a:extLst>
          </p:cNvPr>
          <p:cNvSpPr/>
          <p:nvPr/>
        </p:nvSpPr>
        <p:spPr>
          <a:xfrm>
            <a:off x="13633764" y="1603061"/>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/fæn'tæstɪk/</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tuyệt vời</a:t>
            </a:r>
          </a:p>
        </p:txBody>
      </p:sp>
      <p:sp>
        <p:nvSpPr>
          <p:cNvPr id="36" name="TextBox 8">
            <a:extLst>
              <a:ext uri="{FF2B5EF4-FFF2-40B4-BE49-F238E27FC236}">
                <a16:creationId xmlns:a16="http://schemas.microsoft.com/office/drawing/2014/main" id="{29AE40FF-0571-402C-A177-A6AF4EE35EFA}"/>
              </a:ext>
            </a:extLst>
          </p:cNvPr>
          <p:cNvSpPr txBox="1"/>
          <p:nvPr/>
        </p:nvSpPr>
        <p:spPr>
          <a:xfrm>
            <a:off x="830593" y="5654931"/>
            <a:ext cx="5345065"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7. smart (adj): </a:t>
            </a:r>
            <a:endParaRPr lang="en-US" sz="4000" b="1" dirty="0">
              <a:solidFill>
                <a:srgbClr val="FF0000"/>
              </a:solidFill>
            </a:endParaRPr>
          </a:p>
        </p:txBody>
      </p:sp>
      <p:sp>
        <p:nvSpPr>
          <p:cNvPr id="37" name="Rectangle 36">
            <a:extLst>
              <a:ext uri="{FF2B5EF4-FFF2-40B4-BE49-F238E27FC236}">
                <a16:creationId xmlns:a16="http://schemas.microsoft.com/office/drawing/2014/main" id="{11E254A8-9ABC-4F28-A4B7-39CAF6EC9276}"/>
              </a:ext>
            </a:extLst>
          </p:cNvPr>
          <p:cNvSpPr/>
          <p:nvPr/>
        </p:nvSpPr>
        <p:spPr>
          <a:xfrm>
            <a:off x="4995444" y="5817214"/>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/smɑ:t/</a:t>
            </a:r>
          </a:p>
          <a:p>
            <a:r>
              <a:rPr lang="vi-VN" sz="4000" b="1">
                <a:solidFill>
                  <a:schemeClr val="tx1">
                    <a:lumMod val="95000"/>
                    <a:lumOff val="5000"/>
                  </a:schemeClr>
                </a:solidFill>
                <a:latin typeface="Calibri" panose="020F0502020204030204" pitchFamily="34" charset="0"/>
                <a:cs typeface="Calibri" panose="020F0502020204030204" pitchFamily="34" charset="0"/>
              </a:rPr>
              <a:t>thông minh</a:t>
            </a:r>
          </a:p>
        </p:txBody>
      </p:sp>
      <p:sp>
        <p:nvSpPr>
          <p:cNvPr id="38" name="TextBox 8">
            <a:extLst>
              <a:ext uri="{FF2B5EF4-FFF2-40B4-BE49-F238E27FC236}">
                <a16:creationId xmlns:a16="http://schemas.microsoft.com/office/drawing/2014/main" id="{A41B26C9-EBA6-4307-8CAB-15824A77F041}"/>
              </a:ext>
            </a:extLst>
          </p:cNvPr>
          <p:cNvSpPr txBox="1"/>
          <p:nvPr/>
        </p:nvSpPr>
        <p:spPr>
          <a:xfrm>
            <a:off x="9448800" y="5625917"/>
            <a:ext cx="4727858" cy="827919"/>
          </a:xfrm>
          <a:prstGeom prst="rect">
            <a:avLst/>
          </a:prstGeom>
        </p:spPr>
        <p:txBody>
          <a:bodyPr wrap="square" lIns="0" tIns="0" rIns="0" bIns="0" rtlCol="0" anchor="t">
            <a:spAutoFit/>
          </a:bodyPr>
          <a:lstStyle/>
          <a:p>
            <a:pPr algn="ctr">
              <a:lnSpc>
                <a:spcPts val="7200"/>
              </a:lnSpc>
            </a:pPr>
            <a:r>
              <a:rPr lang="en-US" sz="4000" b="1">
                <a:solidFill>
                  <a:srgbClr val="FF0000"/>
                </a:solidFill>
              </a:rPr>
              <a:t>8. special (adj): </a:t>
            </a:r>
            <a:endParaRPr lang="en-US" sz="4000" b="1" dirty="0">
              <a:solidFill>
                <a:srgbClr val="FF0000"/>
              </a:solidFill>
            </a:endParaRPr>
          </a:p>
        </p:txBody>
      </p:sp>
      <p:sp>
        <p:nvSpPr>
          <p:cNvPr id="39" name="Rectangle 38">
            <a:extLst>
              <a:ext uri="{FF2B5EF4-FFF2-40B4-BE49-F238E27FC236}">
                <a16:creationId xmlns:a16="http://schemas.microsoft.com/office/drawing/2014/main" id="{00885798-2D90-4EBD-97CA-A25310BD4960}"/>
              </a:ext>
            </a:extLst>
          </p:cNvPr>
          <p:cNvSpPr/>
          <p:nvPr/>
        </p:nvSpPr>
        <p:spPr>
          <a:xfrm>
            <a:off x="13477999" y="5736902"/>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/'speʃl/</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đặc biệt</a:t>
            </a:r>
          </a:p>
        </p:txBody>
      </p:sp>
      <p:sp>
        <p:nvSpPr>
          <p:cNvPr id="40" name="Rectangle 39">
            <a:extLst>
              <a:ext uri="{FF2B5EF4-FFF2-40B4-BE49-F238E27FC236}">
                <a16:creationId xmlns:a16="http://schemas.microsoft.com/office/drawing/2014/main" id="{F65FECFC-D033-4627-82E3-ED3F2B4E21BE}"/>
              </a:ext>
            </a:extLst>
          </p:cNvPr>
          <p:cNvSpPr/>
          <p:nvPr/>
        </p:nvSpPr>
        <p:spPr>
          <a:xfrm>
            <a:off x="5783187" y="1515532"/>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/'dɪfərənt/</a:t>
            </a:r>
          </a:p>
          <a:p>
            <a:r>
              <a:rPr lang="vi-VN" sz="4000" b="1">
                <a:solidFill>
                  <a:schemeClr val="tx1">
                    <a:lumMod val="95000"/>
                    <a:lumOff val="5000"/>
                  </a:schemeClr>
                </a:solidFill>
                <a:latin typeface="Calibri" panose="020F0502020204030204" pitchFamily="34" charset="0"/>
                <a:cs typeface="Calibri" panose="020F0502020204030204" pitchFamily="34" charset="0"/>
              </a:rPr>
              <a:t>khác biệt</a:t>
            </a:r>
          </a:p>
        </p:txBody>
      </p:sp>
      <p:grpSp>
        <p:nvGrpSpPr>
          <p:cNvPr id="19" name="Group 18">
            <a:extLst>
              <a:ext uri="{FF2B5EF4-FFF2-40B4-BE49-F238E27FC236}">
                <a16:creationId xmlns:a16="http://schemas.microsoft.com/office/drawing/2014/main" id="{AE1A2F88-5FE6-412E-8DBF-C3504F8FFB42}"/>
              </a:ext>
            </a:extLst>
          </p:cNvPr>
          <p:cNvGrpSpPr/>
          <p:nvPr/>
        </p:nvGrpSpPr>
        <p:grpSpPr>
          <a:xfrm>
            <a:off x="2864435" y="0"/>
            <a:ext cx="11450506" cy="1574117"/>
            <a:chOff x="1688576" y="4157740"/>
            <a:chExt cx="9322304" cy="1685990"/>
          </a:xfrm>
        </p:grpSpPr>
        <p:sp>
          <p:nvSpPr>
            <p:cNvPr id="20" name="Freeform 4">
              <a:extLst>
                <a:ext uri="{FF2B5EF4-FFF2-40B4-BE49-F238E27FC236}">
                  <a16:creationId xmlns:a16="http://schemas.microsoft.com/office/drawing/2014/main" id="{DA732ED5-49F2-4A9F-AD2D-4F982D78B6D1}"/>
                </a:ext>
              </a:extLst>
            </p:cNvPr>
            <p:cNvSpPr/>
            <p:nvPr/>
          </p:nvSpPr>
          <p:spPr>
            <a:xfrm rot="130833">
              <a:off x="2245779" y="4157740"/>
              <a:ext cx="8591033" cy="1685990"/>
            </a:xfrm>
            <a:custGeom>
              <a:avLst/>
              <a:gdLst/>
              <a:ahLst/>
              <a:cxnLst/>
              <a:rect l="l" t="t" r="r" b="b"/>
              <a:pathLst>
                <a:path w="8591034" h="1685990">
                  <a:moveTo>
                    <a:pt x="0" y="0"/>
                  </a:moveTo>
                  <a:lnTo>
                    <a:pt x="8591034" y="0"/>
                  </a:lnTo>
                  <a:lnTo>
                    <a:pt x="8591034" y="1685990"/>
                  </a:lnTo>
                  <a:lnTo>
                    <a:pt x="0" y="168599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1" name="TextBox 15">
              <a:extLst>
                <a:ext uri="{FF2B5EF4-FFF2-40B4-BE49-F238E27FC236}">
                  <a16:creationId xmlns:a16="http://schemas.microsoft.com/office/drawing/2014/main" id="{BC1D8F97-8442-4237-9A24-9FEEDD735843}"/>
                </a:ext>
              </a:extLst>
            </p:cNvPr>
            <p:cNvSpPr txBox="1"/>
            <p:nvPr/>
          </p:nvSpPr>
          <p:spPr>
            <a:xfrm>
              <a:off x="1688576" y="4312141"/>
              <a:ext cx="9322304" cy="1311803"/>
            </a:xfrm>
            <a:prstGeom prst="rect">
              <a:avLst/>
            </a:prstGeom>
          </p:spPr>
          <p:txBody>
            <a:bodyPr lIns="0" tIns="0" rIns="0" bIns="0" rtlCol="0" anchor="t">
              <a:spAutoFit/>
            </a:bodyPr>
            <a:lstStyle/>
            <a:p>
              <a:pPr algn="ctr">
                <a:lnSpc>
                  <a:spcPts val="10183"/>
                </a:lnSpc>
              </a:pPr>
              <a:r>
                <a:rPr lang="vi-VN" sz="7200">
                  <a:solidFill>
                    <a:srgbClr val="231F20"/>
                  </a:solidFill>
                  <a:latin typeface="Calibri" panose="020F0502020204030204" pitchFamily="34" charset="0"/>
                  <a:cs typeface="Calibri" panose="020F0502020204030204" pitchFamily="34" charset="0"/>
                </a:rPr>
                <a:t>Một số tính từ thường gặp</a:t>
              </a:r>
              <a:endParaRPr lang="en-US" sz="7200">
                <a:solidFill>
                  <a:srgbClr val="231F20"/>
                </a:solidFill>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6E1FF6BC-5C18-4A02-A489-28C1A45F72D3}"/>
              </a:ext>
            </a:extLst>
          </p:cNvPr>
          <p:cNvPicPr>
            <a:picLocks noChangeAspect="1"/>
          </p:cNvPicPr>
          <p:nvPr/>
        </p:nvPicPr>
        <p:blipFill>
          <a:blip r:embed="rId24"/>
          <a:stretch>
            <a:fillRect/>
          </a:stretch>
        </p:blipFill>
        <p:spPr>
          <a:xfrm>
            <a:off x="884745" y="2350293"/>
            <a:ext cx="4374939" cy="2793207"/>
          </a:xfrm>
          <a:prstGeom prst="rect">
            <a:avLst/>
          </a:prstGeom>
        </p:spPr>
      </p:pic>
      <p:pic>
        <p:nvPicPr>
          <p:cNvPr id="3" name="Picture 2">
            <a:extLst>
              <a:ext uri="{FF2B5EF4-FFF2-40B4-BE49-F238E27FC236}">
                <a16:creationId xmlns:a16="http://schemas.microsoft.com/office/drawing/2014/main" id="{870BAB7D-2D59-4B79-9FEE-C9C6625FF4AD}"/>
              </a:ext>
            </a:extLst>
          </p:cNvPr>
          <p:cNvPicPr>
            <a:picLocks noChangeAspect="1"/>
          </p:cNvPicPr>
          <p:nvPr/>
        </p:nvPicPr>
        <p:blipFill>
          <a:blip r:embed="rId25"/>
          <a:stretch>
            <a:fillRect/>
          </a:stretch>
        </p:blipFill>
        <p:spPr>
          <a:xfrm>
            <a:off x="9445637" y="2494692"/>
            <a:ext cx="3664624" cy="2657212"/>
          </a:xfrm>
          <a:prstGeom prst="rect">
            <a:avLst/>
          </a:prstGeom>
        </p:spPr>
      </p:pic>
      <p:pic>
        <p:nvPicPr>
          <p:cNvPr id="8" name="Picture 7">
            <a:extLst>
              <a:ext uri="{FF2B5EF4-FFF2-40B4-BE49-F238E27FC236}">
                <a16:creationId xmlns:a16="http://schemas.microsoft.com/office/drawing/2014/main" id="{7BA5045C-9218-4D13-A315-8B99920D542E}"/>
              </a:ext>
            </a:extLst>
          </p:cNvPr>
          <p:cNvPicPr>
            <a:picLocks noChangeAspect="1"/>
          </p:cNvPicPr>
          <p:nvPr/>
        </p:nvPicPr>
        <p:blipFill>
          <a:blip r:embed="rId26"/>
          <a:stretch>
            <a:fillRect/>
          </a:stretch>
        </p:blipFill>
        <p:spPr>
          <a:xfrm>
            <a:off x="952833" y="6576692"/>
            <a:ext cx="4042611" cy="3189305"/>
          </a:xfrm>
          <a:prstGeom prst="rect">
            <a:avLst/>
          </a:prstGeom>
        </p:spPr>
      </p:pic>
      <p:pic>
        <p:nvPicPr>
          <p:cNvPr id="11" name="Picture 10">
            <a:extLst>
              <a:ext uri="{FF2B5EF4-FFF2-40B4-BE49-F238E27FC236}">
                <a16:creationId xmlns:a16="http://schemas.microsoft.com/office/drawing/2014/main" id="{72615398-C1AC-4978-8C43-503012368CEB}"/>
              </a:ext>
            </a:extLst>
          </p:cNvPr>
          <p:cNvPicPr>
            <a:picLocks noChangeAspect="1"/>
          </p:cNvPicPr>
          <p:nvPr/>
        </p:nvPicPr>
        <p:blipFill>
          <a:blip r:embed="rId27"/>
          <a:stretch>
            <a:fillRect/>
          </a:stretch>
        </p:blipFill>
        <p:spPr>
          <a:xfrm>
            <a:off x="8401621" y="6780094"/>
            <a:ext cx="4727858" cy="3060771"/>
          </a:xfrm>
          <a:prstGeom prst="rect">
            <a:avLst/>
          </a:prstGeom>
        </p:spPr>
      </p:pic>
      <p:pic>
        <p:nvPicPr>
          <p:cNvPr id="12" name="special">
            <a:hlinkClick r:id="" action="ppaction://media"/>
            <a:extLst>
              <a:ext uri="{FF2B5EF4-FFF2-40B4-BE49-F238E27FC236}">
                <a16:creationId xmlns:a16="http://schemas.microsoft.com/office/drawing/2014/main" id="{F1068C12-C215-4CB8-B279-588D78240437}"/>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3419690" y="7590461"/>
            <a:ext cx="609600" cy="609600"/>
          </a:xfrm>
          <a:prstGeom prst="rect">
            <a:avLst/>
          </a:prstGeom>
        </p:spPr>
      </p:pic>
      <p:pic>
        <p:nvPicPr>
          <p:cNvPr id="13" name="smart">
            <a:hlinkClick r:id="" action="ppaction://media"/>
            <a:extLst>
              <a:ext uri="{FF2B5EF4-FFF2-40B4-BE49-F238E27FC236}">
                <a16:creationId xmlns:a16="http://schemas.microsoft.com/office/drawing/2014/main" id="{13B8A436-9D8A-4BDE-86CE-0FE21CCE61BB}"/>
              </a:ext>
            </a:extLst>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5279281" y="7895261"/>
            <a:ext cx="609600" cy="609600"/>
          </a:xfrm>
          <a:prstGeom prst="rect">
            <a:avLst/>
          </a:prstGeom>
        </p:spPr>
      </p:pic>
      <p:pic>
        <p:nvPicPr>
          <p:cNvPr id="16" name="fantastic">
            <a:hlinkClick r:id="" action="ppaction://media"/>
            <a:extLst>
              <a:ext uri="{FF2B5EF4-FFF2-40B4-BE49-F238E27FC236}">
                <a16:creationId xmlns:a16="http://schemas.microsoft.com/office/drawing/2014/main" id="{58658B04-EEB4-4860-BEAA-CC36D8867787}"/>
              </a:ext>
            </a:extLst>
          </p:cNvPr>
          <p:cNvPicPr>
            <a:picLocks noChangeAspect="1"/>
          </p:cNvPicPr>
          <p:nvPr>
            <a:audioFile r:link="rId6"/>
            <p:extLst>
              <p:ext uri="{DAA4B4D4-6D71-4841-9C94-3DE7FCFB9230}">
                <p14:media xmlns:p14="http://schemas.microsoft.com/office/powerpoint/2010/main" r:embed="rId5"/>
              </p:ext>
            </p:extLst>
          </p:nvPr>
        </p:nvPicPr>
        <p:blipFill>
          <a:blip r:embed="rId28"/>
          <a:stretch>
            <a:fillRect/>
          </a:stretch>
        </p:blipFill>
        <p:spPr>
          <a:xfrm>
            <a:off x="13871858" y="3463267"/>
            <a:ext cx="609600" cy="609600"/>
          </a:xfrm>
          <a:prstGeom prst="rect">
            <a:avLst/>
          </a:prstGeom>
        </p:spPr>
      </p:pic>
      <p:pic>
        <p:nvPicPr>
          <p:cNvPr id="17" name="different">
            <a:hlinkClick r:id="" action="ppaction://media"/>
            <a:extLst>
              <a:ext uri="{FF2B5EF4-FFF2-40B4-BE49-F238E27FC236}">
                <a16:creationId xmlns:a16="http://schemas.microsoft.com/office/drawing/2014/main" id="{BAA74319-FA72-48CD-9BE4-7E1FB2276178}"/>
              </a:ext>
            </a:extLst>
          </p:cNvPr>
          <p:cNvPicPr>
            <a:picLocks noChangeAspect="1"/>
          </p:cNvPicPr>
          <p:nvPr>
            <a:audioFile r:link="rId8"/>
            <p:extLst>
              <p:ext uri="{DAA4B4D4-6D71-4841-9C94-3DE7FCFB9230}">
                <p14:media xmlns:p14="http://schemas.microsoft.com/office/powerpoint/2010/main" r:embed="rId7"/>
              </p:ext>
            </p:extLst>
          </p:nvPr>
        </p:nvPicPr>
        <p:blipFill>
          <a:blip r:embed="rId28"/>
          <a:stretch>
            <a:fillRect/>
          </a:stretch>
        </p:blipFill>
        <p:spPr>
          <a:xfrm>
            <a:off x="5888881" y="3536031"/>
            <a:ext cx="609600" cy="609600"/>
          </a:xfrm>
          <a:prstGeom prst="rect">
            <a:avLst/>
          </a:prstGeom>
        </p:spPr>
      </p:pic>
    </p:spTree>
    <p:extLst>
      <p:ext uri="{BB962C8B-B14F-4D97-AF65-F5344CB8AC3E}">
        <p14:creationId xmlns:p14="http://schemas.microsoft.com/office/powerpoint/2010/main" val="45765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par>
                                <p:cTn id="45" presetID="16" presetClass="entr" presetSubtype="21"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arn(inVertical)">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par>
                                <p:cTn id="61" presetID="16" presetClass="entr" presetSubtype="21"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barn(inVertical)">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barn(inVertical)">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barn(inVertical)">
                                      <p:cBhvr>
                                        <p:cTn id="76" dur="500"/>
                                        <p:tgtEl>
                                          <p:spTgt spid="13"/>
                                        </p:tgtEl>
                                      </p:cBhvr>
                                    </p:animEffect>
                                  </p:childTnLst>
                                </p:cTn>
                              </p:par>
                              <p:par>
                                <p:cTn id="77" presetID="16" presetClass="entr" presetSubtype="21"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barn(inVertical)">
                                      <p:cBhvr>
                                        <p:cTn id="79" dur="500"/>
                                        <p:tgtEl>
                                          <p:spTgt spid="8"/>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barn(inVertical)">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inVertical)">
                                      <p:cBhvr>
                                        <p:cTn id="87" dur="500"/>
                                        <p:tgtEl>
                                          <p:spTgt spid="37"/>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barn(inVertical)">
                                      <p:cBhvr>
                                        <p:cTn id="92" dur="500"/>
                                        <p:tgtEl>
                                          <p:spTgt spid="11"/>
                                        </p:tgtEl>
                                      </p:cBhvr>
                                    </p:animEffect>
                                  </p:childTnLst>
                                </p:cTn>
                              </p:par>
                              <p:par>
                                <p:cTn id="93" presetID="16" presetClass="entr" presetSubtype="21" fill="hold" nodeType="with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barn(inVertical)">
                                      <p:cBhvr>
                                        <p:cTn id="95" dur="500"/>
                                        <p:tgtEl>
                                          <p:spTgt spid="12"/>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barn(inVertical)">
                                      <p:cBhvr>
                                        <p:cTn id="98" dur="500"/>
                                        <p:tgtEl>
                                          <p:spTgt spid="38"/>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barn(inVertical)">
                                      <p:cBhvr>
                                        <p:cTn id="10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4" fill="hold" display="0">
                  <p:stCondLst>
                    <p:cond delay="indefinite"/>
                  </p:stCondLst>
                  <p:endCondLst>
                    <p:cond evt="onStopAudio" delay="0">
                      <p:tgtEl>
                        <p:sldTgt/>
                      </p:tgtEl>
                    </p:cond>
                  </p:endCondLst>
                </p:cTn>
                <p:tgtEl>
                  <p:spTgt spid="12"/>
                </p:tgtEl>
              </p:cMediaNode>
            </p:audio>
            <p:audio>
              <p:cMediaNode vol="80000">
                <p:cTn id="105" fill="hold" display="0">
                  <p:stCondLst>
                    <p:cond delay="indefinite"/>
                  </p:stCondLst>
                  <p:endCondLst>
                    <p:cond evt="onStopAudio" delay="0">
                      <p:tgtEl>
                        <p:sldTgt/>
                      </p:tgtEl>
                    </p:cond>
                  </p:endCondLst>
                </p:cTn>
                <p:tgtEl>
                  <p:spTgt spid="13"/>
                </p:tgtEl>
              </p:cMediaNode>
            </p:audio>
            <p:audio>
              <p:cMediaNode vol="80000">
                <p:cTn id="106" fill="hold" display="0">
                  <p:stCondLst>
                    <p:cond delay="indefinite"/>
                  </p:stCondLst>
                  <p:endCondLst>
                    <p:cond evt="onStopAudio" delay="0">
                      <p:tgtEl>
                        <p:sldTgt/>
                      </p:tgtEl>
                    </p:cond>
                  </p:endCondLst>
                </p:cTn>
                <p:tgtEl>
                  <p:spTgt spid="16"/>
                </p:tgtEl>
              </p:cMediaNode>
            </p:audio>
            <p:audio>
              <p:cMediaNode vol="80000">
                <p:cTn id="107" fill="hold" display="0">
                  <p:stCondLst>
                    <p:cond delay="indefinite"/>
                  </p:stCondLst>
                  <p:endCondLst>
                    <p:cond evt="onStopAudio" delay="0">
                      <p:tgtEl>
                        <p:sldTgt/>
                      </p:tgtEl>
                    </p:cond>
                  </p:endCondLst>
                </p:cTn>
                <p:tgtEl>
                  <p:spTgt spid="17"/>
                </p:tgtEl>
              </p:cMediaNode>
            </p:audio>
          </p:childTnLst>
        </p:cTn>
      </p:par>
    </p:tnLst>
    <p:bldLst>
      <p:bldP spid="33" grpId="0"/>
      <p:bldP spid="34" grpId="0"/>
      <p:bldP spid="35" grpId="0"/>
      <p:bldP spid="36" grpId="0"/>
      <p:bldP spid="37" grpId="0"/>
      <p:bldP spid="38"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1604462">
            <a:off x="16107079" y="-2168595"/>
            <a:ext cx="4361840" cy="3721906"/>
          </a:xfrm>
          <a:custGeom>
            <a:avLst/>
            <a:gdLst/>
            <a:ahLst/>
            <a:cxnLst/>
            <a:rect l="l" t="t" r="r" b="b"/>
            <a:pathLst>
              <a:path w="6385885" h="5898961">
                <a:moveTo>
                  <a:pt x="0" y="0"/>
                </a:moveTo>
                <a:lnTo>
                  <a:pt x="6385885" y="0"/>
                </a:lnTo>
                <a:lnTo>
                  <a:pt x="6385885" y="5898961"/>
                </a:lnTo>
                <a:lnTo>
                  <a:pt x="0" y="58989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2371428">
            <a:off x="-1287996" y="8861276"/>
            <a:ext cx="2575992" cy="2352029"/>
          </a:xfrm>
          <a:custGeom>
            <a:avLst/>
            <a:gdLst/>
            <a:ahLst/>
            <a:cxnLst/>
            <a:rect l="l" t="t" r="r" b="b"/>
            <a:pathLst>
              <a:path w="5335437" h="5870893">
                <a:moveTo>
                  <a:pt x="0" y="0"/>
                </a:moveTo>
                <a:lnTo>
                  <a:pt x="5335436" y="0"/>
                </a:lnTo>
                <a:lnTo>
                  <a:pt x="5335436" y="5870893"/>
                </a:lnTo>
                <a:lnTo>
                  <a:pt x="0" y="58708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6103867">
            <a:off x="-982593" y="-1439660"/>
            <a:ext cx="2374907" cy="2512698"/>
          </a:xfrm>
          <a:custGeom>
            <a:avLst/>
            <a:gdLst/>
            <a:ahLst/>
            <a:cxnLst/>
            <a:rect l="l" t="t" r="r" b="b"/>
            <a:pathLst>
              <a:path w="4544803" h="4114800">
                <a:moveTo>
                  <a:pt x="0" y="0"/>
                </a:moveTo>
                <a:lnTo>
                  <a:pt x="4544803" y="0"/>
                </a:lnTo>
                <a:lnTo>
                  <a:pt x="454480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54125">
            <a:off x="739037" y="64259"/>
            <a:ext cx="872135" cy="883281"/>
          </a:xfrm>
          <a:custGeom>
            <a:avLst/>
            <a:gdLst/>
            <a:ahLst/>
            <a:cxnLst/>
            <a:rect l="l" t="t" r="r" b="b"/>
            <a:pathLst>
              <a:path w="872135" h="883281">
                <a:moveTo>
                  <a:pt x="0" y="0"/>
                </a:moveTo>
                <a:lnTo>
                  <a:pt x="872135" y="0"/>
                </a:lnTo>
                <a:lnTo>
                  <a:pt x="872135" y="883281"/>
                </a:lnTo>
                <a:lnTo>
                  <a:pt x="0" y="883281"/>
                </a:lnTo>
                <a:lnTo>
                  <a:pt x="0" y="0"/>
                </a:lnTo>
                <a:close/>
              </a:path>
            </a:pathLst>
          </a:custGeom>
          <a:blipFill>
            <a:blip r:embed="rId8"/>
            <a:stretch>
              <a:fillRect/>
            </a:stretch>
          </a:blipFill>
        </p:spPr>
      </p:sp>
      <p:sp>
        <p:nvSpPr>
          <p:cNvPr id="14" name="Freeform 8">
            <a:extLst>
              <a:ext uri="{FF2B5EF4-FFF2-40B4-BE49-F238E27FC236}">
                <a16:creationId xmlns:a16="http://schemas.microsoft.com/office/drawing/2014/main" id="{396AF78A-8FB8-471E-96D5-173AF9C09611}"/>
              </a:ext>
            </a:extLst>
          </p:cNvPr>
          <p:cNvSpPr/>
          <p:nvPr/>
        </p:nvSpPr>
        <p:spPr>
          <a:xfrm rot="-1389597">
            <a:off x="-899235" y="6497667"/>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8">
            <a:extLst>
              <a:ext uri="{FF2B5EF4-FFF2-40B4-BE49-F238E27FC236}">
                <a16:creationId xmlns:a16="http://schemas.microsoft.com/office/drawing/2014/main" id="{CAB059DE-5F85-4447-A029-A4E1BF95AE46}"/>
              </a:ext>
            </a:extLst>
          </p:cNvPr>
          <p:cNvSpPr/>
          <p:nvPr/>
        </p:nvSpPr>
        <p:spPr>
          <a:xfrm rot="-1389597">
            <a:off x="17755747" y="2610946"/>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4" name="Group 23">
            <a:extLst>
              <a:ext uri="{FF2B5EF4-FFF2-40B4-BE49-F238E27FC236}">
                <a16:creationId xmlns:a16="http://schemas.microsoft.com/office/drawing/2014/main" id="{6EF34F98-9613-449C-958C-1EF7A374412D}"/>
              </a:ext>
            </a:extLst>
          </p:cNvPr>
          <p:cNvGrpSpPr/>
          <p:nvPr/>
        </p:nvGrpSpPr>
        <p:grpSpPr>
          <a:xfrm>
            <a:off x="16654936" y="8778197"/>
            <a:ext cx="2020960" cy="2518184"/>
            <a:chOff x="16654936" y="8778197"/>
            <a:chExt cx="2020960" cy="2518184"/>
          </a:xfrm>
        </p:grpSpPr>
        <p:sp>
          <p:nvSpPr>
            <p:cNvPr id="6" name="Freeform 6"/>
            <p:cNvSpPr/>
            <p:nvPr/>
          </p:nvSpPr>
          <p:spPr>
            <a:xfrm rot="9969306">
              <a:off x="16654936" y="8778197"/>
              <a:ext cx="2020960" cy="2518184"/>
            </a:xfrm>
            <a:custGeom>
              <a:avLst/>
              <a:gdLst/>
              <a:ahLst/>
              <a:cxnLst/>
              <a:rect l="l" t="t" r="r" b="b"/>
              <a:pathLst>
                <a:path w="6835906" h="6239318">
                  <a:moveTo>
                    <a:pt x="0" y="0"/>
                  </a:moveTo>
                  <a:lnTo>
                    <a:pt x="6835906" y="0"/>
                  </a:lnTo>
                  <a:lnTo>
                    <a:pt x="6835906" y="6239318"/>
                  </a:lnTo>
                  <a:lnTo>
                    <a:pt x="0" y="62393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 name="Freeform 4"/>
            <p:cNvSpPr/>
            <p:nvPr/>
          </p:nvSpPr>
          <p:spPr>
            <a:xfrm>
              <a:off x="17191617" y="9423021"/>
              <a:ext cx="1014147" cy="1027108"/>
            </a:xfrm>
            <a:custGeom>
              <a:avLst/>
              <a:gdLst/>
              <a:ahLst/>
              <a:cxnLst/>
              <a:rect l="l" t="t" r="r" b="b"/>
              <a:pathLst>
                <a:path w="1014147" h="1027108">
                  <a:moveTo>
                    <a:pt x="0" y="0"/>
                  </a:moveTo>
                  <a:lnTo>
                    <a:pt x="1014147" y="0"/>
                  </a:lnTo>
                  <a:lnTo>
                    <a:pt x="1014147" y="1027108"/>
                  </a:lnTo>
                  <a:lnTo>
                    <a:pt x="0" y="1027108"/>
                  </a:lnTo>
                  <a:lnTo>
                    <a:pt x="0" y="0"/>
                  </a:lnTo>
                  <a:close/>
                </a:path>
              </a:pathLst>
            </a:custGeom>
            <a:blipFill>
              <a:blip r:embed="rId13"/>
              <a:stretch>
                <a:fillRect/>
              </a:stretch>
            </a:blipFill>
          </p:spPr>
        </p:sp>
      </p:grpSp>
      <p:sp>
        <p:nvSpPr>
          <p:cNvPr id="16" name="TextBox 15">
            <a:extLst>
              <a:ext uri="{FF2B5EF4-FFF2-40B4-BE49-F238E27FC236}">
                <a16:creationId xmlns:a16="http://schemas.microsoft.com/office/drawing/2014/main" id="{BA23504A-B185-40C3-9003-B87F676AE717}"/>
              </a:ext>
            </a:extLst>
          </p:cNvPr>
          <p:cNvSpPr txBox="1"/>
          <p:nvPr/>
        </p:nvSpPr>
        <p:spPr>
          <a:xfrm>
            <a:off x="2550542" y="997698"/>
            <a:ext cx="7083262" cy="9325630"/>
          </a:xfrm>
          <a:prstGeom prst="rect">
            <a:avLst/>
          </a:prstGeom>
          <a:noFill/>
        </p:spPr>
        <p:txBody>
          <a:bodyPr wrap="square">
            <a:spAutoFit/>
          </a:bodyPr>
          <a:lstStyle/>
          <a:p>
            <a:pPr marL="742950" indent="-742950" algn="just">
              <a:spcAft>
                <a:spcPts val="800"/>
              </a:spcAft>
              <a:buFont typeface="+mj-lt"/>
              <a:buAutoNum type="arabicPeriod"/>
            </a:pPr>
            <a:r>
              <a:rPr lang="en-US"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apartment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lgn="just">
              <a:spcAft>
                <a:spcPts val="800"/>
              </a:spcAft>
              <a:buFont typeface="+mj-lt"/>
              <a:buAutoNum type="arabicPeriod"/>
            </a:pPr>
            <a:r>
              <a:rPr lang="en-US"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basement apartment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lgn="just">
              <a:spcAft>
                <a:spcPts val="800"/>
              </a:spcAft>
              <a:buFont typeface="+mj-lt"/>
              <a:buAutoNum type="arabicPeriod"/>
            </a:pPr>
            <a:r>
              <a:rPr lang="en-US"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CD player</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lgn="just">
              <a:spcAft>
                <a:spcPts val="800"/>
              </a:spcAft>
              <a:buFont typeface="+mj-lt"/>
              <a:buAutoNum type="arabicPeriod"/>
            </a:pPr>
            <a:r>
              <a:rPr lang="en-US"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condominium</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lgn="just">
              <a:spcAft>
                <a:spcPts val="800"/>
              </a:spcAft>
              <a:buFont typeface="+mj-lt"/>
              <a:buAutoNum type="arabicPeriod"/>
            </a:pPr>
            <a:r>
              <a:rPr lang="en-US"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cook meals</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lgn="just">
              <a:spcAft>
                <a:spcPts val="800"/>
              </a:spcAft>
              <a:buFont typeface="+mj-lt"/>
              <a:buAutoNum type="arabicPeriod"/>
            </a:pPr>
            <a:r>
              <a:rPr lang="en-US"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electric fire</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lgn="just">
              <a:spcAft>
                <a:spcPts val="800"/>
              </a:spcAft>
              <a:buFont typeface="+mj-lt"/>
              <a:buAutoNum type="arabicPeriod"/>
            </a:pPr>
            <a:r>
              <a:rPr lang="en-US"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games console</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lgn="just">
              <a:spcAft>
                <a:spcPts val="800"/>
              </a:spcAft>
              <a:buFont typeface="+mj-lt"/>
              <a:buAutoNum type="arabicPeriod"/>
            </a:pPr>
            <a:r>
              <a:rPr lang="en-US"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gas fire</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lgn="just">
              <a:spcAft>
                <a:spcPts val="800"/>
              </a:spcAft>
              <a:buFont typeface="+mj-lt"/>
              <a:buAutoNum type="arabicPeriod"/>
            </a:pPr>
            <a:r>
              <a:rPr lang="en-US"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hoover / vacuum cleaner</a:t>
            </a:r>
          </a:p>
          <a:p>
            <a:pPr marL="742950" marR="0" lvl="0" indent="-742950" algn="just" defTabSz="914400" rtl="0" eaLnBrk="1" fontAlgn="auto" latinLnBrk="0" hangingPunct="1">
              <a:spcBef>
                <a:spcPts val="0"/>
              </a:spcBef>
              <a:spcAft>
                <a:spcPts val="800"/>
              </a:spcAft>
              <a:buClrTx/>
              <a:buSzTx/>
              <a:buFont typeface="+mj-lt"/>
              <a:buAutoNum type="arabicPeriod"/>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houseboat</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gn="just" defTabSz="914400" rtl="0" eaLnBrk="1" fontAlgn="auto" latinLnBrk="0" hangingPunct="1">
              <a:spcBef>
                <a:spcPts val="0"/>
              </a:spcBef>
              <a:spcAft>
                <a:spcPts val="800"/>
              </a:spcAft>
              <a:buClrTx/>
              <a:buSzTx/>
              <a:buFont typeface="+mj-lt"/>
              <a:buAutoNum type="arabicPeriod"/>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iron</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gn="just" defTabSz="914400" rtl="0" eaLnBrk="1" fontAlgn="auto" latinLnBrk="0" hangingPunct="1">
              <a:spcBef>
                <a:spcPts val="0"/>
              </a:spcBef>
              <a:spcAft>
                <a:spcPts val="800"/>
              </a:spcAft>
              <a:buClrTx/>
              <a:buSzTx/>
              <a:buFont typeface="+mj-lt"/>
              <a:buAutoNum type="arabicPeriod"/>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look after children</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indent="-742950" algn="just">
              <a:spcAft>
                <a:spcPts val="800"/>
              </a:spcAft>
              <a:buFont typeface="+mj-lt"/>
              <a:buAutoNum type="arabicPeriod"/>
            </a:pP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3294D53-0D0F-47A3-9182-89DE190ECEE6}"/>
              </a:ext>
            </a:extLst>
          </p:cNvPr>
          <p:cNvSpPr txBox="1"/>
          <p:nvPr/>
        </p:nvSpPr>
        <p:spPr>
          <a:xfrm>
            <a:off x="9633804" y="610945"/>
            <a:ext cx="17133842" cy="9325630"/>
          </a:xfrm>
          <a:prstGeom prst="rect">
            <a:avLst/>
          </a:prstGeom>
          <a:noFill/>
        </p:spPr>
        <p:txBody>
          <a:bodyPr wrap="square">
            <a:spAutoFit/>
          </a:bodyPr>
          <a:lstStyle/>
          <a:p>
            <a:pPr marL="742950" marR="0" lvl="0" indent="-742950" algn="just" defTabSz="914400" rtl="0" eaLnBrk="1" fontAlgn="auto" latinLnBrk="0" hangingPunct="1">
              <a:spcBef>
                <a:spcPts val="0"/>
              </a:spcBef>
              <a:spcAft>
                <a:spcPts val="800"/>
              </a:spcAft>
              <a:buClrTx/>
              <a:buSzTx/>
              <a:buFont typeface="+mj-lt"/>
              <a:buAutoNum type="arabicPeriod" startAt="13"/>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motorhome </a:t>
            </a:r>
            <a:r>
              <a:rPr lang="en-US" sz="400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(motor home)</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gn="just" defTabSz="914400" rtl="0" eaLnBrk="1" fontAlgn="auto" latinLnBrk="0" hangingPunct="1">
              <a:spcBef>
                <a:spcPts val="0"/>
              </a:spcBef>
              <a:spcAft>
                <a:spcPts val="800"/>
              </a:spcAft>
              <a:buClrTx/>
              <a:buSzTx/>
              <a:buFont typeface="+mj-lt"/>
              <a:buAutoNum type="arabicPeriod" startAt="13"/>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mountain</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gn="just" defTabSz="914400" rtl="0" eaLnBrk="1" fontAlgn="auto" latinLnBrk="0" hangingPunct="1">
              <a:spcBef>
                <a:spcPts val="0"/>
              </a:spcBef>
              <a:spcAft>
                <a:spcPts val="800"/>
              </a:spcAft>
              <a:buClrTx/>
              <a:buSzTx/>
              <a:buFont typeface="+mj-lt"/>
              <a:buAutoNum type="arabicPeriod" startAt="13"/>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ocean</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gn="just" defTabSz="914400" rtl="0" eaLnBrk="1" fontAlgn="auto" latinLnBrk="0" hangingPunct="1">
              <a:spcBef>
                <a:spcPts val="0"/>
              </a:spcBef>
              <a:spcAft>
                <a:spcPts val="800"/>
              </a:spcAft>
              <a:buClrTx/>
              <a:buSzTx/>
              <a:buFont typeface="+mj-lt"/>
              <a:buAutoNum type="arabicPeriod" startAt="13"/>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palace</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gn="just" defTabSz="914400" rtl="0" eaLnBrk="1" fontAlgn="auto" latinLnBrk="0" hangingPunct="1">
              <a:spcBef>
                <a:spcPts val="0"/>
              </a:spcBef>
              <a:spcAft>
                <a:spcPts val="800"/>
              </a:spcAft>
              <a:buClrTx/>
              <a:buSzTx/>
              <a:buFont typeface="+mj-lt"/>
              <a:buAutoNum type="arabicPeriod" startAt="13"/>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penthouse</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gn="just" defTabSz="914400" rtl="0" eaLnBrk="1" fontAlgn="auto" latinLnBrk="0" hangingPunct="1">
              <a:spcBef>
                <a:spcPts val="0"/>
              </a:spcBef>
              <a:spcAft>
                <a:spcPts val="800"/>
              </a:spcAft>
              <a:buClrTx/>
              <a:buSzTx/>
              <a:buFont typeface="+mj-lt"/>
              <a:buAutoNum type="arabicPeriod" startAt="13"/>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radiator</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gn="just" defTabSz="914400" rtl="0" eaLnBrk="1" fontAlgn="auto" latinLnBrk="0" hangingPunct="1">
              <a:spcBef>
                <a:spcPts val="0"/>
              </a:spcBef>
              <a:spcAft>
                <a:spcPts val="800"/>
              </a:spcAft>
              <a:buClrTx/>
              <a:buSzTx/>
              <a:buFont typeface="+mj-lt"/>
              <a:buAutoNum type="arabicPeriod" startAt="13"/>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record player</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gn="just" defTabSz="914400" rtl="0" eaLnBrk="1" fontAlgn="auto" latinLnBrk="0" hangingPunct="1">
              <a:spcBef>
                <a:spcPts val="0"/>
              </a:spcBef>
              <a:spcAft>
                <a:spcPts val="800"/>
              </a:spcAft>
              <a:buClrTx/>
              <a:buSzTx/>
              <a:buFont typeface="+mj-lt"/>
              <a:buAutoNum type="arabicPeriod" startAt="13"/>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skyscraper</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gn="just" defTabSz="914400" rtl="0" eaLnBrk="1" fontAlgn="auto" latinLnBrk="0" hangingPunct="1">
              <a:spcBef>
                <a:spcPts val="0"/>
              </a:spcBef>
              <a:spcAft>
                <a:spcPts val="800"/>
              </a:spcAft>
              <a:buClrTx/>
              <a:buSzTx/>
              <a:buFont typeface="+mj-lt"/>
              <a:buAutoNum type="arabicPeriod" startAt="13"/>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spin dryer</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gn="just" defTabSz="914400" rtl="0" eaLnBrk="1" fontAlgn="auto" latinLnBrk="0" hangingPunct="1">
              <a:spcBef>
                <a:spcPts val="0"/>
              </a:spcBef>
              <a:spcAft>
                <a:spcPts val="800"/>
              </a:spcAft>
              <a:buClrTx/>
              <a:buSzTx/>
              <a:buFont typeface="+mj-lt"/>
              <a:buAutoNum type="arabicPeriod" startAt="13"/>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UFO</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gn="just" defTabSz="914400" rtl="0" eaLnBrk="1" fontAlgn="auto" latinLnBrk="0" hangingPunct="1">
              <a:spcBef>
                <a:spcPts val="0"/>
              </a:spcBef>
              <a:spcAft>
                <a:spcPts val="800"/>
              </a:spcAft>
              <a:buClrTx/>
              <a:buSzTx/>
              <a:buFont typeface="+mj-lt"/>
              <a:buAutoNum type="arabicPeriod" startAt="13"/>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villa</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gn="just" defTabSz="914400" rtl="0" eaLnBrk="1" fontAlgn="auto" latinLnBrk="0" hangingPunct="1">
              <a:spcBef>
                <a:spcPts val="0"/>
              </a:spcBef>
              <a:spcAft>
                <a:spcPts val="800"/>
              </a:spcAft>
              <a:buClrTx/>
              <a:buSzTx/>
              <a:buFont typeface="+mj-lt"/>
              <a:buAutoNum type="arabicPeriod" startAt="13"/>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wash and dry clothes</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gn="l" defTabSz="914400" rtl="0" eaLnBrk="1" fontAlgn="auto" latinLnBrk="0" hangingPunct="1">
              <a:spcBef>
                <a:spcPts val="0"/>
              </a:spcBef>
              <a:spcAft>
                <a:spcPts val="0"/>
              </a:spcAft>
              <a:buClrTx/>
              <a:buSzTx/>
              <a:buFont typeface="+mj-lt"/>
              <a:buAutoNum type="arabicPeriod" startAt="13"/>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wash and dry dishes</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589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barn(inVertical)">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6">
                                            <p:txEl>
                                              <p:pRg st="1" end="1"/>
                                            </p:txEl>
                                          </p:spTgt>
                                        </p:tgtEl>
                                        <p:attrNameLst>
                                          <p:attrName>style.visibility</p:attrName>
                                        </p:attrNameLst>
                                      </p:cBhvr>
                                      <p:to>
                                        <p:strVal val="visible"/>
                                      </p:to>
                                    </p:set>
                                    <p:animEffect transition="in" filter="barn(inVertical)">
                                      <p:cBhvr>
                                        <p:cTn id="49" dur="500"/>
                                        <p:tgtEl>
                                          <p:spTgt spid="1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6">
                                            <p:txEl>
                                              <p:pRg st="2" end="2"/>
                                            </p:txEl>
                                          </p:spTgt>
                                        </p:tgtEl>
                                        <p:attrNameLst>
                                          <p:attrName>style.visibility</p:attrName>
                                        </p:attrNameLst>
                                      </p:cBhvr>
                                      <p:to>
                                        <p:strVal val="visible"/>
                                      </p:to>
                                    </p:set>
                                    <p:animEffect transition="in" filter="barn(inVertical)">
                                      <p:cBhvr>
                                        <p:cTn id="54" dur="500"/>
                                        <p:tgtEl>
                                          <p:spTgt spid="16">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6">
                                            <p:txEl>
                                              <p:pRg st="3" end="3"/>
                                            </p:txEl>
                                          </p:spTgt>
                                        </p:tgtEl>
                                        <p:attrNameLst>
                                          <p:attrName>style.visibility</p:attrName>
                                        </p:attrNameLst>
                                      </p:cBhvr>
                                      <p:to>
                                        <p:strVal val="visible"/>
                                      </p:to>
                                    </p:set>
                                    <p:animEffect transition="in" filter="barn(inVertical)">
                                      <p:cBhvr>
                                        <p:cTn id="59" dur="500"/>
                                        <p:tgtEl>
                                          <p:spTgt spid="16">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6">
                                            <p:txEl>
                                              <p:pRg st="4" end="4"/>
                                            </p:txEl>
                                          </p:spTgt>
                                        </p:tgtEl>
                                        <p:attrNameLst>
                                          <p:attrName>style.visibility</p:attrName>
                                        </p:attrNameLst>
                                      </p:cBhvr>
                                      <p:to>
                                        <p:strVal val="visible"/>
                                      </p:to>
                                    </p:set>
                                    <p:animEffect transition="in" filter="barn(inVertical)">
                                      <p:cBhvr>
                                        <p:cTn id="64" dur="500"/>
                                        <p:tgtEl>
                                          <p:spTgt spid="16">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6">
                                            <p:txEl>
                                              <p:pRg st="5" end="5"/>
                                            </p:txEl>
                                          </p:spTgt>
                                        </p:tgtEl>
                                        <p:attrNameLst>
                                          <p:attrName>style.visibility</p:attrName>
                                        </p:attrNameLst>
                                      </p:cBhvr>
                                      <p:to>
                                        <p:strVal val="visible"/>
                                      </p:to>
                                    </p:set>
                                    <p:animEffect transition="in" filter="barn(inVertical)">
                                      <p:cBhvr>
                                        <p:cTn id="69" dur="500"/>
                                        <p:tgtEl>
                                          <p:spTgt spid="16">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6">
                                            <p:txEl>
                                              <p:pRg st="6" end="6"/>
                                            </p:txEl>
                                          </p:spTgt>
                                        </p:tgtEl>
                                        <p:attrNameLst>
                                          <p:attrName>style.visibility</p:attrName>
                                        </p:attrNameLst>
                                      </p:cBhvr>
                                      <p:to>
                                        <p:strVal val="visible"/>
                                      </p:to>
                                    </p:set>
                                    <p:animEffect transition="in" filter="barn(inVertical)">
                                      <p:cBhvr>
                                        <p:cTn id="74" dur="500"/>
                                        <p:tgtEl>
                                          <p:spTgt spid="16">
                                            <p:txEl>
                                              <p:pRg st="6" end="6"/>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16">
                                            <p:txEl>
                                              <p:pRg st="7" end="7"/>
                                            </p:txEl>
                                          </p:spTgt>
                                        </p:tgtEl>
                                        <p:attrNameLst>
                                          <p:attrName>style.visibility</p:attrName>
                                        </p:attrNameLst>
                                      </p:cBhvr>
                                      <p:to>
                                        <p:strVal val="visible"/>
                                      </p:to>
                                    </p:set>
                                    <p:animEffect transition="in" filter="barn(inVertical)">
                                      <p:cBhvr>
                                        <p:cTn id="79" dur="500"/>
                                        <p:tgtEl>
                                          <p:spTgt spid="16">
                                            <p:txEl>
                                              <p:pRg st="7" end="7"/>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6">
                                            <p:txEl>
                                              <p:pRg st="8" end="8"/>
                                            </p:txEl>
                                          </p:spTgt>
                                        </p:tgtEl>
                                        <p:attrNameLst>
                                          <p:attrName>style.visibility</p:attrName>
                                        </p:attrNameLst>
                                      </p:cBhvr>
                                      <p:to>
                                        <p:strVal val="visible"/>
                                      </p:to>
                                    </p:set>
                                    <p:animEffect transition="in" filter="barn(inVertical)">
                                      <p:cBhvr>
                                        <p:cTn id="84" dur="500"/>
                                        <p:tgtEl>
                                          <p:spTgt spid="16">
                                            <p:txEl>
                                              <p:pRg st="8" end="8"/>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16">
                                            <p:txEl>
                                              <p:pRg st="9" end="9"/>
                                            </p:txEl>
                                          </p:spTgt>
                                        </p:tgtEl>
                                        <p:attrNameLst>
                                          <p:attrName>style.visibility</p:attrName>
                                        </p:attrNameLst>
                                      </p:cBhvr>
                                      <p:to>
                                        <p:strVal val="visible"/>
                                      </p:to>
                                    </p:set>
                                    <p:animEffect transition="in" filter="barn(inVertical)">
                                      <p:cBhvr>
                                        <p:cTn id="89" dur="500"/>
                                        <p:tgtEl>
                                          <p:spTgt spid="16">
                                            <p:txEl>
                                              <p:pRg st="9" end="9"/>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16">
                                            <p:txEl>
                                              <p:pRg st="10" end="10"/>
                                            </p:txEl>
                                          </p:spTgt>
                                        </p:tgtEl>
                                        <p:attrNameLst>
                                          <p:attrName>style.visibility</p:attrName>
                                        </p:attrNameLst>
                                      </p:cBhvr>
                                      <p:to>
                                        <p:strVal val="visible"/>
                                      </p:to>
                                    </p:set>
                                    <p:animEffect transition="in" filter="barn(inVertical)">
                                      <p:cBhvr>
                                        <p:cTn id="94" dur="500"/>
                                        <p:tgtEl>
                                          <p:spTgt spid="16">
                                            <p:txEl>
                                              <p:pRg st="10" end="1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16">
                                            <p:txEl>
                                              <p:pRg st="11" end="11"/>
                                            </p:txEl>
                                          </p:spTgt>
                                        </p:tgtEl>
                                        <p:attrNameLst>
                                          <p:attrName>style.visibility</p:attrName>
                                        </p:attrNameLst>
                                      </p:cBhvr>
                                      <p:to>
                                        <p:strVal val="visible"/>
                                      </p:to>
                                    </p:set>
                                    <p:animEffect transition="in" filter="barn(inVertical)">
                                      <p:cBhvr>
                                        <p:cTn id="99" dur="500"/>
                                        <p:tgtEl>
                                          <p:spTgt spid="16">
                                            <p:txEl>
                                              <p:pRg st="11" end="11"/>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8">
                                            <p:txEl>
                                              <p:pRg st="0" end="0"/>
                                            </p:txEl>
                                          </p:spTgt>
                                        </p:tgtEl>
                                        <p:attrNameLst>
                                          <p:attrName>style.visibility</p:attrName>
                                        </p:attrNameLst>
                                      </p:cBhvr>
                                      <p:to>
                                        <p:strVal val="visible"/>
                                      </p:to>
                                    </p:set>
                                    <p:animEffect transition="in" filter="barn(inVertical)">
                                      <p:cBhvr>
                                        <p:cTn id="104" dur="500"/>
                                        <p:tgtEl>
                                          <p:spTgt spid="18">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18">
                                            <p:txEl>
                                              <p:pRg st="1" end="1"/>
                                            </p:txEl>
                                          </p:spTgt>
                                        </p:tgtEl>
                                        <p:attrNameLst>
                                          <p:attrName>style.visibility</p:attrName>
                                        </p:attrNameLst>
                                      </p:cBhvr>
                                      <p:to>
                                        <p:strVal val="visible"/>
                                      </p:to>
                                    </p:set>
                                    <p:animEffect transition="in" filter="barn(inVertical)">
                                      <p:cBhvr>
                                        <p:cTn id="109" dur="500"/>
                                        <p:tgtEl>
                                          <p:spTgt spid="18">
                                            <p:txEl>
                                              <p:pRg st="1" end="1"/>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18">
                                            <p:txEl>
                                              <p:pRg st="2" end="2"/>
                                            </p:txEl>
                                          </p:spTgt>
                                        </p:tgtEl>
                                        <p:attrNameLst>
                                          <p:attrName>style.visibility</p:attrName>
                                        </p:attrNameLst>
                                      </p:cBhvr>
                                      <p:to>
                                        <p:strVal val="visible"/>
                                      </p:to>
                                    </p:set>
                                    <p:animEffect transition="in" filter="barn(inVertical)">
                                      <p:cBhvr>
                                        <p:cTn id="114" dur="500"/>
                                        <p:tgtEl>
                                          <p:spTgt spid="18">
                                            <p:txEl>
                                              <p:pRg st="2" end="2"/>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18">
                                            <p:txEl>
                                              <p:pRg st="3" end="3"/>
                                            </p:txEl>
                                          </p:spTgt>
                                        </p:tgtEl>
                                        <p:attrNameLst>
                                          <p:attrName>style.visibility</p:attrName>
                                        </p:attrNameLst>
                                      </p:cBhvr>
                                      <p:to>
                                        <p:strVal val="visible"/>
                                      </p:to>
                                    </p:set>
                                    <p:animEffect transition="in" filter="barn(inVertical)">
                                      <p:cBhvr>
                                        <p:cTn id="119" dur="500"/>
                                        <p:tgtEl>
                                          <p:spTgt spid="18">
                                            <p:txEl>
                                              <p:pRg st="3" end="3"/>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nodeType="clickEffect">
                                  <p:stCondLst>
                                    <p:cond delay="0"/>
                                  </p:stCondLst>
                                  <p:childTnLst>
                                    <p:set>
                                      <p:cBhvr>
                                        <p:cTn id="123" dur="1" fill="hold">
                                          <p:stCondLst>
                                            <p:cond delay="0"/>
                                          </p:stCondLst>
                                        </p:cTn>
                                        <p:tgtEl>
                                          <p:spTgt spid="18">
                                            <p:txEl>
                                              <p:pRg st="4" end="4"/>
                                            </p:txEl>
                                          </p:spTgt>
                                        </p:tgtEl>
                                        <p:attrNameLst>
                                          <p:attrName>style.visibility</p:attrName>
                                        </p:attrNameLst>
                                      </p:cBhvr>
                                      <p:to>
                                        <p:strVal val="visible"/>
                                      </p:to>
                                    </p:set>
                                    <p:animEffect transition="in" filter="barn(inVertical)">
                                      <p:cBhvr>
                                        <p:cTn id="124" dur="500"/>
                                        <p:tgtEl>
                                          <p:spTgt spid="18">
                                            <p:txEl>
                                              <p:pRg st="4" end="4"/>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nodeType="clickEffect">
                                  <p:stCondLst>
                                    <p:cond delay="0"/>
                                  </p:stCondLst>
                                  <p:childTnLst>
                                    <p:set>
                                      <p:cBhvr>
                                        <p:cTn id="128" dur="1" fill="hold">
                                          <p:stCondLst>
                                            <p:cond delay="0"/>
                                          </p:stCondLst>
                                        </p:cTn>
                                        <p:tgtEl>
                                          <p:spTgt spid="18">
                                            <p:txEl>
                                              <p:pRg st="5" end="5"/>
                                            </p:txEl>
                                          </p:spTgt>
                                        </p:tgtEl>
                                        <p:attrNameLst>
                                          <p:attrName>style.visibility</p:attrName>
                                        </p:attrNameLst>
                                      </p:cBhvr>
                                      <p:to>
                                        <p:strVal val="visible"/>
                                      </p:to>
                                    </p:set>
                                    <p:animEffect transition="in" filter="barn(inVertical)">
                                      <p:cBhvr>
                                        <p:cTn id="129" dur="500"/>
                                        <p:tgtEl>
                                          <p:spTgt spid="18">
                                            <p:txEl>
                                              <p:pRg st="5" end="5"/>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nodeType="clickEffect">
                                  <p:stCondLst>
                                    <p:cond delay="0"/>
                                  </p:stCondLst>
                                  <p:childTnLst>
                                    <p:set>
                                      <p:cBhvr>
                                        <p:cTn id="133" dur="1" fill="hold">
                                          <p:stCondLst>
                                            <p:cond delay="0"/>
                                          </p:stCondLst>
                                        </p:cTn>
                                        <p:tgtEl>
                                          <p:spTgt spid="18">
                                            <p:txEl>
                                              <p:pRg st="6" end="6"/>
                                            </p:txEl>
                                          </p:spTgt>
                                        </p:tgtEl>
                                        <p:attrNameLst>
                                          <p:attrName>style.visibility</p:attrName>
                                        </p:attrNameLst>
                                      </p:cBhvr>
                                      <p:to>
                                        <p:strVal val="visible"/>
                                      </p:to>
                                    </p:set>
                                    <p:animEffect transition="in" filter="barn(inVertical)">
                                      <p:cBhvr>
                                        <p:cTn id="134" dur="500"/>
                                        <p:tgtEl>
                                          <p:spTgt spid="18">
                                            <p:txEl>
                                              <p:pRg st="6" end="6"/>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nodeType="clickEffect">
                                  <p:stCondLst>
                                    <p:cond delay="0"/>
                                  </p:stCondLst>
                                  <p:childTnLst>
                                    <p:set>
                                      <p:cBhvr>
                                        <p:cTn id="138" dur="1" fill="hold">
                                          <p:stCondLst>
                                            <p:cond delay="0"/>
                                          </p:stCondLst>
                                        </p:cTn>
                                        <p:tgtEl>
                                          <p:spTgt spid="18">
                                            <p:txEl>
                                              <p:pRg st="7" end="7"/>
                                            </p:txEl>
                                          </p:spTgt>
                                        </p:tgtEl>
                                        <p:attrNameLst>
                                          <p:attrName>style.visibility</p:attrName>
                                        </p:attrNameLst>
                                      </p:cBhvr>
                                      <p:to>
                                        <p:strVal val="visible"/>
                                      </p:to>
                                    </p:set>
                                    <p:animEffect transition="in" filter="barn(inVertical)">
                                      <p:cBhvr>
                                        <p:cTn id="139" dur="500"/>
                                        <p:tgtEl>
                                          <p:spTgt spid="18">
                                            <p:txEl>
                                              <p:pRg st="7" end="7"/>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16" presetClass="entr" presetSubtype="21" fill="hold" nodeType="clickEffect">
                                  <p:stCondLst>
                                    <p:cond delay="0"/>
                                  </p:stCondLst>
                                  <p:childTnLst>
                                    <p:set>
                                      <p:cBhvr>
                                        <p:cTn id="143" dur="1" fill="hold">
                                          <p:stCondLst>
                                            <p:cond delay="0"/>
                                          </p:stCondLst>
                                        </p:cTn>
                                        <p:tgtEl>
                                          <p:spTgt spid="18">
                                            <p:txEl>
                                              <p:pRg st="8" end="8"/>
                                            </p:txEl>
                                          </p:spTgt>
                                        </p:tgtEl>
                                        <p:attrNameLst>
                                          <p:attrName>style.visibility</p:attrName>
                                        </p:attrNameLst>
                                      </p:cBhvr>
                                      <p:to>
                                        <p:strVal val="visible"/>
                                      </p:to>
                                    </p:set>
                                    <p:animEffect transition="in" filter="barn(inVertical)">
                                      <p:cBhvr>
                                        <p:cTn id="144" dur="500"/>
                                        <p:tgtEl>
                                          <p:spTgt spid="18">
                                            <p:txEl>
                                              <p:pRg st="8" end="8"/>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nodeType="clickEffect">
                                  <p:stCondLst>
                                    <p:cond delay="0"/>
                                  </p:stCondLst>
                                  <p:childTnLst>
                                    <p:set>
                                      <p:cBhvr>
                                        <p:cTn id="148" dur="1" fill="hold">
                                          <p:stCondLst>
                                            <p:cond delay="0"/>
                                          </p:stCondLst>
                                        </p:cTn>
                                        <p:tgtEl>
                                          <p:spTgt spid="18">
                                            <p:txEl>
                                              <p:pRg st="9" end="9"/>
                                            </p:txEl>
                                          </p:spTgt>
                                        </p:tgtEl>
                                        <p:attrNameLst>
                                          <p:attrName>style.visibility</p:attrName>
                                        </p:attrNameLst>
                                      </p:cBhvr>
                                      <p:to>
                                        <p:strVal val="visible"/>
                                      </p:to>
                                    </p:set>
                                    <p:animEffect transition="in" filter="barn(inVertical)">
                                      <p:cBhvr>
                                        <p:cTn id="149" dur="500"/>
                                        <p:tgtEl>
                                          <p:spTgt spid="18">
                                            <p:txEl>
                                              <p:pRg st="9" end="9"/>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16" presetClass="entr" presetSubtype="21" fill="hold" nodeType="clickEffect">
                                  <p:stCondLst>
                                    <p:cond delay="0"/>
                                  </p:stCondLst>
                                  <p:childTnLst>
                                    <p:set>
                                      <p:cBhvr>
                                        <p:cTn id="153" dur="1" fill="hold">
                                          <p:stCondLst>
                                            <p:cond delay="0"/>
                                          </p:stCondLst>
                                        </p:cTn>
                                        <p:tgtEl>
                                          <p:spTgt spid="18">
                                            <p:txEl>
                                              <p:pRg st="10" end="10"/>
                                            </p:txEl>
                                          </p:spTgt>
                                        </p:tgtEl>
                                        <p:attrNameLst>
                                          <p:attrName>style.visibility</p:attrName>
                                        </p:attrNameLst>
                                      </p:cBhvr>
                                      <p:to>
                                        <p:strVal val="visible"/>
                                      </p:to>
                                    </p:set>
                                    <p:animEffect transition="in" filter="barn(inVertical)">
                                      <p:cBhvr>
                                        <p:cTn id="154" dur="500"/>
                                        <p:tgtEl>
                                          <p:spTgt spid="18">
                                            <p:txEl>
                                              <p:pRg st="10" end="10"/>
                                            </p:txEl>
                                          </p:spTgt>
                                        </p:tgtEl>
                                      </p:cBhvr>
                                    </p:animEffect>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nodeType="clickEffect">
                                  <p:stCondLst>
                                    <p:cond delay="0"/>
                                  </p:stCondLst>
                                  <p:childTnLst>
                                    <p:set>
                                      <p:cBhvr>
                                        <p:cTn id="158" dur="1" fill="hold">
                                          <p:stCondLst>
                                            <p:cond delay="0"/>
                                          </p:stCondLst>
                                        </p:cTn>
                                        <p:tgtEl>
                                          <p:spTgt spid="18">
                                            <p:txEl>
                                              <p:pRg st="11" end="11"/>
                                            </p:txEl>
                                          </p:spTgt>
                                        </p:tgtEl>
                                        <p:attrNameLst>
                                          <p:attrName>style.visibility</p:attrName>
                                        </p:attrNameLst>
                                      </p:cBhvr>
                                      <p:to>
                                        <p:strVal val="visible"/>
                                      </p:to>
                                    </p:set>
                                    <p:animEffect transition="in" filter="barn(inVertical)">
                                      <p:cBhvr>
                                        <p:cTn id="159" dur="500"/>
                                        <p:tgtEl>
                                          <p:spTgt spid="18">
                                            <p:txEl>
                                              <p:pRg st="11" end="11"/>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16" presetClass="entr" presetSubtype="21" fill="hold" nodeType="clickEffect">
                                  <p:stCondLst>
                                    <p:cond delay="0"/>
                                  </p:stCondLst>
                                  <p:childTnLst>
                                    <p:set>
                                      <p:cBhvr>
                                        <p:cTn id="163" dur="1" fill="hold">
                                          <p:stCondLst>
                                            <p:cond delay="0"/>
                                          </p:stCondLst>
                                        </p:cTn>
                                        <p:tgtEl>
                                          <p:spTgt spid="18">
                                            <p:txEl>
                                              <p:pRg st="12" end="12"/>
                                            </p:txEl>
                                          </p:spTgt>
                                        </p:tgtEl>
                                        <p:attrNameLst>
                                          <p:attrName>style.visibility</p:attrName>
                                        </p:attrNameLst>
                                      </p:cBhvr>
                                      <p:to>
                                        <p:strVal val="visible"/>
                                      </p:to>
                                    </p:set>
                                    <p:animEffect transition="in" filter="barn(inVertical)">
                                      <p:cBhvr>
                                        <p:cTn id="164" dur="500"/>
                                        <p:tgtEl>
                                          <p:spTgt spid="1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1604462">
            <a:off x="16107079" y="-2168595"/>
            <a:ext cx="4361840" cy="3721906"/>
          </a:xfrm>
          <a:custGeom>
            <a:avLst/>
            <a:gdLst/>
            <a:ahLst/>
            <a:cxnLst/>
            <a:rect l="l" t="t" r="r" b="b"/>
            <a:pathLst>
              <a:path w="6385885" h="5898961">
                <a:moveTo>
                  <a:pt x="0" y="0"/>
                </a:moveTo>
                <a:lnTo>
                  <a:pt x="6385885" y="0"/>
                </a:lnTo>
                <a:lnTo>
                  <a:pt x="6385885" y="5898961"/>
                </a:lnTo>
                <a:lnTo>
                  <a:pt x="0" y="58989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2371428">
            <a:off x="-1287996" y="8861276"/>
            <a:ext cx="2575992" cy="2352029"/>
          </a:xfrm>
          <a:custGeom>
            <a:avLst/>
            <a:gdLst/>
            <a:ahLst/>
            <a:cxnLst/>
            <a:rect l="l" t="t" r="r" b="b"/>
            <a:pathLst>
              <a:path w="5335437" h="5870893">
                <a:moveTo>
                  <a:pt x="0" y="0"/>
                </a:moveTo>
                <a:lnTo>
                  <a:pt x="5335436" y="0"/>
                </a:lnTo>
                <a:lnTo>
                  <a:pt x="5335436" y="5870893"/>
                </a:lnTo>
                <a:lnTo>
                  <a:pt x="0" y="58708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6103867">
            <a:off x="-982593" y="-1439660"/>
            <a:ext cx="2374907" cy="2512698"/>
          </a:xfrm>
          <a:custGeom>
            <a:avLst/>
            <a:gdLst/>
            <a:ahLst/>
            <a:cxnLst/>
            <a:rect l="l" t="t" r="r" b="b"/>
            <a:pathLst>
              <a:path w="4544803" h="4114800">
                <a:moveTo>
                  <a:pt x="0" y="0"/>
                </a:moveTo>
                <a:lnTo>
                  <a:pt x="4544803" y="0"/>
                </a:lnTo>
                <a:lnTo>
                  <a:pt x="454480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54125">
            <a:off x="739037" y="64259"/>
            <a:ext cx="872135" cy="883281"/>
          </a:xfrm>
          <a:custGeom>
            <a:avLst/>
            <a:gdLst/>
            <a:ahLst/>
            <a:cxnLst/>
            <a:rect l="l" t="t" r="r" b="b"/>
            <a:pathLst>
              <a:path w="872135" h="883281">
                <a:moveTo>
                  <a:pt x="0" y="0"/>
                </a:moveTo>
                <a:lnTo>
                  <a:pt x="872135" y="0"/>
                </a:lnTo>
                <a:lnTo>
                  <a:pt x="872135" y="883281"/>
                </a:lnTo>
                <a:lnTo>
                  <a:pt x="0" y="883281"/>
                </a:lnTo>
                <a:lnTo>
                  <a:pt x="0" y="0"/>
                </a:lnTo>
                <a:close/>
              </a:path>
            </a:pathLst>
          </a:custGeom>
          <a:blipFill>
            <a:blip r:embed="rId8"/>
            <a:stretch>
              <a:fillRect/>
            </a:stretch>
          </a:blipFill>
        </p:spPr>
      </p:sp>
      <p:sp>
        <p:nvSpPr>
          <p:cNvPr id="14" name="Freeform 8">
            <a:extLst>
              <a:ext uri="{FF2B5EF4-FFF2-40B4-BE49-F238E27FC236}">
                <a16:creationId xmlns:a16="http://schemas.microsoft.com/office/drawing/2014/main" id="{396AF78A-8FB8-471E-96D5-173AF9C09611}"/>
              </a:ext>
            </a:extLst>
          </p:cNvPr>
          <p:cNvSpPr/>
          <p:nvPr/>
        </p:nvSpPr>
        <p:spPr>
          <a:xfrm rot="-1389597">
            <a:off x="-899235" y="6497667"/>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8">
            <a:extLst>
              <a:ext uri="{FF2B5EF4-FFF2-40B4-BE49-F238E27FC236}">
                <a16:creationId xmlns:a16="http://schemas.microsoft.com/office/drawing/2014/main" id="{CAB059DE-5F85-4447-A029-A4E1BF95AE46}"/>
              </a:ext>
            </a:extLst>
          </p:cNvPr>
          <p:cNvSpPr/>
          <p:nvPr/>
        </p:nvSpPr>
        <p:spPr>
          <a:xfrm rot="-1389597">
            <a:off x="17755747" y="2610946"/>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4" name="Group 23">
            <a:extLst>
              <a:ext uri="{FF2B5EF4-FFF2-40B4-BE49-F238E27FC236}">
                <a16:creationId xmlns:a16="http://schemas.microsoft.com/office/drawing/2014/main" id="{6EF34F98-9613-449C-958C-1EF7A374412D}"/>
              </a:ext>
            </a:extLst>
          </p:cNvPr>
          <p:cNvGrpSpPr/>
          <p:nvPr/>
        </p:nvGrpSpPr>
        <p:grpSpPr>
          <a:xfrm>
            <a:off x="16654936" y="8778197"/>
            <a:ext cx="2020960" cy="2518184"/>
            <a:chOff x="16654936" y="8778197"/>
            <a:chExt cx="2020960" cy="2518184"/>
          </a:xfrm>
        </p:grpSpPr>
        <p:sp>
          <p:nvSpPr>
            <p:cNvPr id="6" name="Freeform 6"/>
            <p:cNvSpPr/>
            <p:nvPr/>
          </p:nvSpPr>
          <p:spPr>
            <a:xfrm rot="9969306">
              <a:off x="16654936" y="8778197"/>
              <a:ext cx="2020960" cy="2518184"/>
            </a:xfrm>
            <a:custGeom>
              <a:avLst/>
              <a:gdLst/>
              <a:ahLst/>
              <a:cxnLst/>
              <a:rect l="l" t="t" r="r" b="b"/>
              <a:pathLst>
                <a:path w="6835906" h="6239318">
                  <a:moveTo>
                    <a:pt x="0" y="0"/>
                  </a:moveTo>
                  <a:lnTo>
                    <a:pt x="6835906" y="0"/>
                  </a:lnTo>
                  <a:lnTo>
                    <a:pt x="6835906" y="6239318"/>
                  </a:lnTo>
                  <a:lnTo>
                    <a:pt x="0" y="62393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 name="Freeform 4"/>
            <p:cNvSpPr/>
            <p:nvPr/>
          </p:nvSpPr>
          <p:spPr>
            <a:xfrm>
              <a:off x="17191617" y="9423021"/>
              <a:ext cx="1014147" cy="1027108"/>
            </a:xfrm>
            <a:custGeom>
              <a:avLst/>
              <a:gdLst/>
              <a:ahLst/>
              <a:cxnLst/>
              <a:rect l="l" t="t" r="r" b="b"/>
              <a:pathLst>
                <a:path w="1014147" h="1027108">
                  <a:moveTo>
                    <a:pt x="0" y="0"/>
                  </a:moveTo>
                  <a:lnTo>
                    <a:pt x="1014147" y="0"/>
                  </a:lnTo>
                  <a:lnTo>
                    <a:pt x="1014147" y="1027108"/>
                  </a:lnTo>
                  <a:lnTo>
                    <a:pt x="0" y="1027108"/>
                  </a:lnTo>
                  <a:lnTo>
                    <a:pt x="0" y="0"/>
                  </a:lnTo>
                  <a:close/>
                </a:path>
              </a:pathLst>
            </a:custGeom>
            <a:blipFill>
              <a:blip r:embed="rId13"/>
              <a:stretch>
                <a:fillRect/>
              </a:stretch>
            </a:blipFill>
          </p:spPr>
        </p:sp>
      </p:grpSp>
      <p:grpSp>
        <p:nvGrpSpPr>
          <p:cNvPr id="19" name="Group 18">
            <a:extLst>
              <a:ext uri="{FF2B5EF4-FFF2-40B4-BE49-F238E27FC236}">
                <a16:creationId xmlns:a16="http://schemas.microsoft.com/office/drawing/2014/main" id="{AE1A2F88-5FE6-412E-8DBF-C3504F8FFB42}"/>
              </a:ext>
            </a:extLst>
          </p:cNvPr>
          <p:cNvGrpSpPr/>
          <p:nvPr/>
        </p:nvGrpSpPr>
        <p:grpSpPr>
          <a:xfrm>
            <a:off x="2864435" y="0"/>
            <a:ext cx="11450506" cy="1574117"/>
            <a:chOff x="1688576" y="4157740"/>
            <a:chExt cx="9322304" cy="1685990"/>
          </a:xfrm>
        </p:grpSpPr>
        <p:sp>
          <p:nvSpPr>
            <p:cNvPr id="20" name="Freeform 4">
              <a:extLst>
                <a:ext uri="{FF2B5EF4-FFF2-40B4-BE49-F238E27FC236}">
                  <a16:creationId xmlns:a16="http://schemas.microsoft.com/office/drawing/2014/main" id="{DA732ED5-49F2-4A9F-AD2D-4F982D78B6D1}"/>
                </a:ext>
              </a:extLst>
            </p:cNvPr>
            <p:cNvSpPr/>
            <p:nvPr/>
          </p:nvSpPr>
          <p:spPr>
            <a:xfrm rot="130833">
              <a:off x="2245779" y="4157740"/>
              <a:ext cx="8591033" cy="1685990"/>
            </a:xfrm>
            <a:custGeom>
              <a:avLst/>
              <a:gdLst/>
              <a:ahLst/>
              <a:cxnLst/>
              <a:rect l="l" t="t" r="r" b="b"/>
              <a:pathLst>
                <a:path w="8591034" h="1685990">
                  <a:moveTo>
                    <a:pt x="0" y="0"/>
                  </a:moveTo>
                  <a:lnTo>
                    <a:pt x="8591034" y="0"/>
                  </a:lnTo>
                  <a:lnTo>
                    <a:pt x="8591034" y="1685990"/>
                  </a:lnTo>
                  <a:lnTo>
                    <a:pt x="0" y="16859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TextBox 15">
              <a:extLst>
                <a:ext uri="{FF2B5EF4-FFF2-40B4-BE49-F238E27FC236}">
                  <a16:creationId xmlns:a16="http://schemas.microsoft.com/office/drawing/2014/main" id="{BC1D8F97-8442-4237-9A24-9FEEDD735843}"/>
                </a:ext>
              </a:extLst>
            </p:cNvPr>
            <p:cNvSpPr txBox="1"/>
            <p:nvPr/>
          </p:nvSpPr>
          <p:spPr>
            <a:xfrm>
              <a:off x="1688576" y="4312141"/>
              <a:ext cx="9322304" cy="1311803"/>
            </a:xfrm>
            <a:prstGeom prst="rect">
              <a:avLst/>
            </a:prstGeom>
          </p:spPr>
          <p:txBody>
            <a:bodyPr lIns="0" tIns="0" rIns="0" bIns="0" rtlCol="0" anchor="t">
              <a:spAutoFit/>
            </a:bodyPr>
            <a:lstStyle/>
            <a:p>
              <a:pPr algn="ctr">
                <a:lnSpc>
                  <a:spcPts val="10183"/>
                </a:lnSpc>
              </a:pPr>
              <a:r>
                <a:rPr lang="vi-VN" sz="7200">
                  <a:solidFill>
                    <a:srgbClr val="231F20"/>
                  </a:solidFill>
                  <a:latin typeface="Calibri" panose="020F0502020204030204" pitchFamily="34" charset="0"/>
                  <a:cs typeface="Calibri" panose="020F0502020204030204" pitchFamily="34" charset="0"/>
                </a:rPr>
                <a:t>Một số tính từ thường gặp</a:t>
              </a:r>
              <a:endParaRPr lang="en-US" sz="7200">
                <a:solidFill>
                  <a:srgbClr val="231F20"/>
                </a:solidFill>
                <a:latin typeface="Calibri" panose="020F0502020204030204" pitchFamily="34" charset="0"/>
                <a:cs typeface="Calibri" panose="020F0502020204030204" pitchFamily="34" charset="0"/>
              </a:endParaRPr>
            </a:p>
          </p:txBody>
        </p:sp>
      </p:grpSp>
      <p:sp>
        <p:nvSpPr>
          <p:cNvPr id="23" name="TextBox 22">
            <a:extLst>
              <a:ext uri="{FF2B5EF4-FFF2-40B4-BE49-F238E27FC236}">
                <a16:creationId xmlns:a16="http://schemas.microsoft.com/office/drawing/2014/main" id="{2CB487BC-0742-4B15-B0A8-651377E2C08A}"/>
              </a:ext>
            </a:extLst>
          </p:cNvPr>
          <p:cNvSpPr txBox="1"/>
          <p:nvPr/>
        </p:nvSpPr>
        <p:spPr>
          <a:xfrm>
            <a:off x="6019800" y="1857519"/>
            <a:ext cx="11408734" cy="8197116"/>
          </a:xfrm>
          <a:prstGeom prst="rect">
            <a:avLst/>
          </a:prstGeom>
          <a:noFill/>
        </p:spPr>
        <p:txBody>
          <a:bodyPr wrap="square">
            <a:spAutoFit/>
          </a:bodyPr>
          <a:lstStyle/>
          <a:p>
            <a:pPr marL="914400" indent="-914400" algn="just">
              <a:spcAft>
                <a:spcPts val="800"/>
              </a:spcAft>
              <a:buFont typeface="+mj-lt"/>
              <a:buAutoNum type="arabicPeriod"/>
            </a:pPr>
            <a:r>
              <a:rPr lang="en-US" sz="6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automatic</a:t>
            </a:r>
            <a:endParaRPr lang="en-US" sz="6000">
              <a:effectLst/>
              <a:latin typeface="Calibri" panose="020F0502020204030204" pitchFamily="34" charset="0"/>
              <a:ea typeface="Calibri" panose="020F0502020204030204" pitchFamily="34" charset="0"/>
              <a:cs typeface="Times New Roman" panose="02020603050405020304" pitchFamily="18" charset="0"/>
            </a:endParaRPr>
          </a:p>
          <a:p>
            <a:pPr marL="914400" indent="-914400" algn="just">
              <a:spcAft>
                <a:spcPts val="800"/>
              </a:spcAft>
              <a:buFont typeface="+mj-lt"/>
              <a:buAutoNum type="arabicPeriod"/>
            </a:pPr>
            <a:r>
              <a:rPr lang="en-US" sz="6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modern</a:t>
            </a:r>
            <a:endParaRPr lang="en-US" sz="6000">
              <a:effectLst/>
              <a:latin typeface="Calibri" panose="020F0502020204030204" pitchFamily="34" charset="0"/>
              <a:ea typeface="Calibri" panose="020F0502020204030204" pitchFamily="34" charset="0"/>
              <a:cs typeface="Times New Roman" panose="02020603050405020304" pitchFamily="18" charset="0"/>
            </a:endParaRPr>
          </a:p>
          <a:p>
            <a:pPr marL="914400" indent="-914400" algn="just">
              <a:spcAft>
                <a:spcPts val="800"/>
              </a:spcAft>
              <a:buFont typeface="+mj-lt"/>
              <a:buAutoNum type="arabicPeriod"/>
            </a:pPr>
            <a:r>
              <a:rPr lang="en-US" sz="6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wireless</a:t>
            </a:r>
            <a:endParaRPr lang="en-US" sz="6000">
              <a:effectLst/>
              <a:latin typeface="Calibri" panose="020F0502020204030204" pitchFamily="34" charset="0"/>
              <a:ea typeface="Calibri" panose="020F0502020204030204" pitchFamily="34" charset="0"/>
              <a:cs typeface="Times New Roman" panose="02020603050405020304" pitchFamily="18" charset="0"/>
            </a:endParaRPr>
          </a:p>
          <a:p>
            <a:pPr marL="914400" indent="-914400" algn="just">
              <a:spcAft>
                <a:spcPts val="800"/>
              </a:spcAft>
              <a:buFont typeface="+mj-lt"/>
              <a:buAutoNum type="arabicPeriod"/>
            </a:pPr>
            <a:r>
              <a:rPr lang="en-US" sz="6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comfortable</a:t>
            </a:r>
            <a:endParaRPr lang="en-US" sz="6000">
              <a:effectLst/>
              <a:latin typeface="Calibri" panose="020F0502020204030204" pitchFamily="34" charset="0"/>
              <a:ea typeface="Calibri" panose="020F0502020204030204" pitchFamily="34" charset="0"/>
              <a:cs typeface="Times New Roman" panose="02020603050405020304" pitchFamily="18" charset="0"/>
            </a:endParaRPr>
          </a:p>
          <a:p>
            <a:pPr marL="914400" indent="-914400" algn="just">
              <a:spcAft>
                <a:spcPts val="800"/>
              </a:spcAft>
              <a:buFont typeface="+mj-lt"/>
              <a:buAutoNum type="arabicPeriod"/>
            </a:pPr>
            <a:r>
              <a:rPr lang="en-US" sz="6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different</a:t>
            </a:r>
            <a:endParaRPr lang="en-US" sz="6000">
              <a:effectLst/>
              <a:latin typeface="Calibri" panose="020F0502020204030204" pitchFamily="34" charset="0"/>
              <a:ea typeface="Calibri" panose="020F0502020204030204" pitchFamily="34" charset="0"/>
              <a:cs typeface="Times New Roman" panose="02020603050405020304" pitchFamily="18" charset="0"/>
            </a:endParaRPr>
          </a:p>
          <a:p>
            <a:pPr marL="914400" indent="-914400" algn="just">
              <a:spcAft>
                <a:spcPts val="800"/>
              </a:spcAft>
              <a:buFont typeface="+mj-lt"/>
              <a:buAutoNum type="arabicPeriod"/>
            </a:pPr>
            <a:r>
              <a:rPr lang="en-US" sz="6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fantastic</a:t>
            </a:r>
            <a:endParaRPr lang="en-US" sz="6000">
              <a:effectLst/>
              <a:latin typeface="Calibri" panose="020F0502020204030204" pitchFamily="34" charset="0"/>
              <a:ea typeface="Calibri" panose="020F0502020204030204" pitchFamily="34" charset="0"/>
              <a:cs typeface="Times New Roman" panose="02020603050405020304" pitchFamily="18" charset="0"/>
            </a:endParaRPr>
          </a:p>
          <a:p>
            <a:pPr marL="914400" indent="-914400" algn="just">
              <a:spcAft>
                <a:spcPts val="800"/>
              </a:spcAft>
              <a:buFont typeface="+mj-lt"/>
              <a:buAutoNum type="arabicPeriod"/>
            </a:pPr>
            <a:r>
              <a:rPr lang="en-US" sz="6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smart</a:t>
            </a:r>
            <a:endParaRPr lang="en-US" sz="6000">
              <a:effectLst/>
              <a:latin typeface="Calibri" panose="020F0502020204030204" pitchFamily="34" charset="0"/>
              <a:ea typeface="Calibri" panose="020F0502020204030204" pitchFamily="34" charset="0"/>
              <a:cs typeface="Times New Roman" panose="02020603050405020304" pitchFamily="18" charset="0"/>
            </a:endParaRPr>
          </a:p>
          <a:p>
            <a:pPr marL="914400" indent="-914400">
              <a:buFont typeface="+mj-lt"/>
              <a:buAutoNum type="arabicPeriod"/>
            </a:pPr>
            <a:r>
              <a:rPr lang="en-US" sz="6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special</a:t>
            </a:r>
            <a:endParaRPr lang="en-US" sz="6000"/>
          </a:p>
        </p:txBody>
      </p:sp>
    </p:spTree>
    <p:extLst>
      <p:ext uri="{BB962C8B-B14F-4D97-AF65-F5344CB8AC3E}">
        <p14:creationId xmlns:p14="http://schemas.microsoft.com/office/powerpoint/2010/main" val="286277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3">
                                            <p:txEl>
                                              <p:pRg st="0" end="0"/>
                                            </p:txEl>
                                          </p:spTgt>
                                        </p:tgtEl>
                                        <p:attrNameLst>
                                          <p:attrName>style.visibility</p:attrName>
                                        </p:attrNameLst>
                                      </p:cBhvr>
                                      <p:to>
                                        <p:strVal val="visible"/>
                                      </p:to>
                                    </p:set>
                                    <p:animEffect transition="in" filter="barn(inVertical)">
                                      <p:cBhvr>
                                        <p:cTn id="49" dur="500"/>
                                        <p:tgtEl>
                                          <p:spTgt spid="23">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3">
                                            <p:txEl>
                                              <p:pRg st="1" end="1"/>
                                            </p:txEl>
                                          </p:spTgt>
                                        </p:tgtEl>
                                        <p:attrNameLst>
                                          <p:attrName>style.visibility</p:attrName>
                                        </p:attrNameLst>
                                      </p:cBhvr>
                                      <p:to>
                                        <p:strVal val="visible"/>
                                      </p:to>
                                    </p:set>
                                    <p:animEffect transition="in" filter="barn(inVertical)">
                                      <p:cBhvr>
                                        <p:cTn id="54" dur="500"/>
                                        <p:tgtEl>
                                          <p:spTgt spid="23">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3">
                                            <p:txEl>
                                              <p:pRg st="2" end="2"/>
                                            </p:txEl>
                                          </p:spTgt>
                                        </p:tgtEl>
                                        <p:attrNameLst>
                                          <p:attrName>style.visibility</p:attrName>
                                        </p:attrNameLst>
                                      </p:cBhvr>
                                      <p:to>
                                        <p:strVal val="visible"/>
                                      </p:to>
                                    </p:set>
                                    <p:animEffect transition="in" filter="barn(inVertical)">
                                      <p:cBhvr>
                                        <p:cTn id="59" dur="500"/>
                                        <p:tgtEl>
                                          <p:spTgt spid="23">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3">
                                            <p:txEl>
                                              <p:pRg st="3" end="3"/>
                                            </p:txEl>
                                          </p:spTgt>
                                        </p:tgtEl>
                                        <p:attrNameLst>
                                          <p:attrName>style.visibility</p:attrName>
                                        </p:attrNameLst>
                                      </p:cBhvr>
                                      <p:to>
                                        <p:strVal val="visible"/>
                                      </p:to>
                                    </p:set>
                                    <p:animEffect transition="in" filter="barn(inVertical)">
                                      <p:cBhvr>
                                        <p:cTn id="64" dur="500"/>
                                        <p:tgtEl>
                                          <p:spTgt spid="23">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3">
                                            <p:txEl>
                                              <p:pRg st="4" end="4"/>
                                            </p:txEl>
                                          </p:spTgt>
                                        </p:tgtEl>
                                        <p:attrNameLst>
                                          <p:attrName>style.visibility</p:attrName>
                                        </p:attrNameLst>
                                      </p:cBhvr>
                                      <p:to>
                                        <p:strVal val="visible"/>
                                      </p:to>
                                    </p:set>
                                    <p:animEffect transition="in" filter="barn(inVertical)">
                                      <p:cBhvr>
                                        <p:cTn id="69" dur="500"/>
                                        <p:tgtEl>
                                          <p:spTgt spid="23">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23">
                                            <p:txEl>
                                              <p:pRg st="5" end="5"/>
                                            </p:txEl>
                                          </p:spTgt>
                                        </p:tgtEl>
                                        <p:attrNameLst>
                                          <p:attrName>style.visibility</p:attrName>
                                        </p:attrNameLst>
                                      </p:cBhvr>
                                      <p:to>
                                        <p:strVal val="visible"/>
                                      </p:to>
                                    </p:set>
                                    <p:animEffect transition="in" filter="barn(inVertical)">
                                      <p:cBhvr>
                                        <p:cTn id="74" dur="500"/>
                                        <p:tgtEl>
                                          <p:spTgt spid="23">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3">
                                            <p:txEl>
                                              <p:pRg st="6" end="6"/>
                                            </p:txEl>
                                          </p:spTgt>
                                        </p:tgtEl>
                                        <p:attrNameLst>
                                          <p:attrName>style.visibility</p:attrName>
                                        </p:attrNameLst>
                                      </p:cBhvr>
                                      <p:to>
                                        <p:strVal val="visible"/>
                                      </p:to>
                                    </p:set>
                                    <p:animEffect transition="in" filter="barn(inVertical)">
                                      <p:cBhvr>
                                        <p:cTn id="79" dur="500"/>
                                        <p:tgtEl>
                                          <p:spTgt spid="23">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3">
                                            <p:txEl>
                                              <p:pRg st="7" end="7"/>
                                            </p:txEl>
                                          </p:spTgt>
                                        </p:tgtEl>
                                        <p:attrNameLst>
                                          <p:attrName>style.visibility</p:attrName>
                                        </p:attrNameLst>
                                      </p:cBhvr>
                                      <p:to>
                                        <p:strVal val="visible"/>
                                      </p:to>
                                    </p:set>
                                    <p:animEffect transition="in" filter="barn(inVertical)">
                                      <p:cBhvr>
                                        <p:cTn id="84" dur="500"/>
                                        <p:tgtEl>
                                          <p:spTgt spid="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293166" y="5631264"/>
            <a:ext cx="6962191" cy="4253266"/>
          </a:xfrm>
          <a:custGeom>
            <a:avLst/>
            <a:gdLst/>
            <a:ahLst/>
            <a:cxnLst/>
            <a:rect l="l" t="t" r="r" b="b"/>
            <a:pathLst>
              <a:path w="6962191" h="4253266">
                <a:moveTo>
                  <a:pt x="0" y="0"/>
                </a:moveTo>
                <a:lnTo>
                  <a:pt x="6962191" y="0"/>
                </a:lnTo>
                <a:lnTo>
                  <a:pt x="6962191" y="4253265"/>
                </a:lnTo>
                <a:lnTo>
                  <a:pt x="0" y="4253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9151" y="3829766"/>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4"/>
            <a:stretch>
              <a:fillRect/>
            </a:stretch>
          </a:blipFill>
        </p:spPr>
      </p:sp>
      <p:sp>
        <p:nvSpPr>
          <p:cNvPr id="5" name="Freeform 5"/>
          <p:cNvSpPr/>
          <p:nvPr/>
        </p:nvSpPr>
        <p:spPr>
          <a:xfrm>
            <a:off x="5714288" y="-115629"/>
            <a:ext cx="1109717" cy="1036198"/>
          </a:xfrm>
          <a:custGeom>
            <a:avLst/>
            <a:gdLst/>
            <a:ahLst/>
            <a:cxnLst/>
            <a:rect l="l" t="t" r="r" b="b"/>
            <a:pathLst>
              <a:path w="1109717" h="1036198">
                <a:moveTo>
                  <a:pt x="0" y="0"/>
                </a:moveTo>
                <a:lnTo>
                  <a:pt x="1109717" y="0"/>
                </a:lnTo>
                <a:lnTo>
                  <a:pt x="1109717" y="1036198"/>
                </a:lnTo>
                <a:lnTo>
                  <a:pt x="0" y="1036198"/>
                </a:lnTo>
                <a:lnTo>
                  <a:pt x="0" y="0"/>
                </a:lnTo>
                <a:close/>
              </a:path>
            </a:pathLst>
          </a:custGeom>
          <a:blipFill>
            <a:blip r:embed="rId5"/>
            <a:stretch>
              <a:fillRect/>
            </a:stretch>
          </a:blipFill>
        </p:spPr>
      </p:sp>
      <p:sp>
        <p:nvSpPr>
          <p:cNvPr id="6" name="Freeform 6"/>
          <p:cNvSpPr/>
          <p:nvPr/>
        </p:nvSpPr>
        <p:spPr>
          <a:xfrm>
            <a:off x="9638971" y="9515707"/>
            <a:ext cx="1014587" cy="947371"/>
          </a:xfrm>
          <a:custGeom>
            <a:avLst/>
            <a:gdLst/>
            <a:ahLst/>
            <a:cxnLst/>
            <a:rect l="l" t="t" r="r" b="b"/>
            <a:pathLst>
              <a:path w="1014587" h="947371">
                <a:moveTo>
                  <a:pt x="0" y="0"/>
                </a:moveTo>
                <a:lnTo>
                  <a:pt x="1014587" y="0"/>
                </a:lnTo>
                <a:lnTo>
                  <a:pt x="1014587" y="947370"/>
                </a:lnTo>
                <a:lnTo>
                  <a:pt x="0" y="947370"/>
                </a:lnTo>
                <a:lnTo>
                  <a:pt x="0" y="0"/>
                </a:lnTo>
                <a:close/>
              </a:path>
            </a:pathLst>
          </a:custGeom>
          <a:blipFill>
            <a:blip r:embed="rId6"/>
            <a:stretch>
              <a:fillRect/>
            </a:stretch>
          </a:blipFill>
        </p:spPr>
      </p:sp>
      <p:sp>
        <p:nvSpPr>
          <p:cNvPr id="7" name="Freeform 7"/>
          <p:cNvSpPr/>
          <p:nvPr/>
        </p:nvSpPr>
        <p:spPr>
          <a:xfrm rot="-7453644">
            <a:off x="-3705776" y="6554385"/>
            <a:ext cx="8677901" cy="6660289"/>
          </a:xfrm>
          <a:custGeom>
            <a:avLst/>
            <a:gdLst/>
            <a:ahLst/>
            <a:cxnLst/>
            <a:rect l="l" t="t" r="r" b="b"/>
            <a:pathLst>
              <a:path w="8677901" h="6660289">
                <a:moveTo>
                  <a:pt x="0" y="0"/>
                </a:moveTo>
                <a:lnTo>
                  <a:pt x="8677902" y="0"/>
                </a:lnTo>
                <a:lnTo>
                  <a:pt x="8677902" y="6660289"/>
                </a:lnTo>
                <a:lnTo>
                  <a:pt x="0" y="6660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8247529">
            <a:off x="13930340" y="-1239858"/>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42001">
            <a:off x="14219115" y="6973264"/>
            <a:ext cx="4863509" cy="6032259"/>
          </a:xfrm>
          <a:custGeom>
            <a:avLst/>
            <a:gdLst/>
            <a:ahLst/>
            <a:cxnLst/>
            <a:rect l="l" t="t" r="r" b="b"/>
            <a:pathLst>
              <a:path w="4863509" h="6032259">
                <a:moveTo>
                  <a:pt x="0" y="0"/>
                </a:moveTo>
                <a:lnTo>
                  <a:pt x="4863508" y="0"/>
                </a:lnTo>
                <a:lnTo>
                  <a:pt x="4863508" y="6032259"/>
                </a:lnTo>
                <a:lnTo>
                  <a:pt x="0" y="60322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14201" y="-1028700"/>
            <a:ext cx="4885801" cy="4114800"/>
          </a:xfrm>
          <a:custGeom>
            <a:avLst/>
            <a:gdLst/>
            <a:ahLst/>
            <a:cxnLst/>
            <a:rect l="l" t="t" r="r" b="b"/>
            <a:pathLst>
              <a:path w="4885801" h="4114800">
                <a:moveTo>
                  <a:pt x="0" y="0"/>
                </a:moveTo>
                <a:lnTo>
                  <a:pt x="4885802" y="0"/>
                </a:lnTo>
                <a:lnTo>
                  <a:pt x="4885802" y="4114800"/>
                </a:lnTo>
                <a:lnTo>
                  <a:pt x="0" y="4114800"/>
                </a:lnTo>
                <a:lnTo>
                  <a:pt x="0" y="0"/>
                </a:lnTo>
                <a:close/>
              </a:path>
            </a:pathLst>
          </a:custGeom>
          <a:blipFill>
            <a:blip r:embed="rId13">
              <a:duotone>
                <a:prstClr val="black"/>
                <a:schemeClr val="accent3">
                  <a:tint val="45000"/>
                  <a:satMod val="400000"/>
                </a:schemeClr>
              </a:duotone>
              <a:extLst>
                <a:ext uri="{96DAC541-7B7A-43D3-8B79-37D633B846F1}">
                  <asvg:svgBlip xmlns:asvg="http://schemas.microsoft.com/office/drawing/2016/SVG/main" r:embed="rId14"/>
                </a:ext>
              </a:extLst>
            </a:blip>
            <a:stretch>
              <a:fillRect/>
            </a:stretch>
          </a:blipFill>
        </p:spPr>
      </p:sp>
      <p:sp>
        <p:nvSpPr>
          <p:cNvPr id="11" name="Freeform 11"/>
          <p:cNvSpPr/>
          <p:nvPr/>
        </p:nvSpPr>
        <p:spPr>
          <a:xfrm rot="1179574">
            <a:off x="17178090" y="4297650"/>
            <a:ext cx="1625424" cy="800891"/>
          </a:xfrm>
          <a:custGeom>
            <a:avLst/>
            <a:gdLst/>
            <a:ahLst/>
            <a:cxnLst/>
            <a:rect l="l" t="t" r="r" b="b"/>
            <a:pathLst>
              <a:path w="1625424" h="800891">
                <a:moveTo>
                  <a:pt x="0" y="0"/>
                </a:moveTo>
                <a:lnTo>
                  <a:pt x="1625424" y="0"/>
                </a:lnTo>
                <a:lnTo>
                  <a:pt x="1625424" y="800890"/>
                </a:lnTo>
                <a:lnTo>
                  <a:pt x="0" y="800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TextBox 5">
            <a:extLst>
              <a:ext uri="{FF2B5EF4-FFF2-40B4-BE49-F238E27FC236}">
                <a16:creationId xmlns:a16="http://schemas.microsoft.com/office/drawing/2014/main" id="{8620F432-0748-45C6-ABFA-C340CCC2A464}"/>
              </a:ext>
            </a:extLst>
          </p:cNvPr>
          <p:cNvSpPr txBox="1"/>
          <p:nvPr/>
        </p:nvSpPr>
        <p:spPr>
          <a:xfrm>
            <a:off x="2286548" y="1963915"/>
            <a:ext cx="12814202"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Vocabulary checking</a:t>
            </a:r>
          </a:p>
        </p:txBody>
      </p:sp>
      <p:sp>
        <p:nvSpPr>
          <p:cNvPr id="16" name="TextBox 5">
            <a:extLst>
              <a:ext uri="{FF2B5EF4-FFF2-40B4-BE49-F238E27FC236}">
                <a16:creationId xmlns:a16="http://schemas.microsoft.com/office/drawing/2014/main" id="{D8FFFD1B-6870-4059-83E5-C0A58DCFAF59}"/>
              </a:ext>
            </a:extLst>
          </p:cNvPr>
          <p:cNvSpPr txBox="1"/>
          <p:nvPr/>
        </p:nvSpPr>
        <p:spPr>
          <a:xfrm>
            <a:off x="4547191" y="5510619"/>
            <a:ext cx="12814202" cy="1258550"/>
          </a:xfrm>
          <a:prstGeom prst="rect">
            <a:avLst/>
          </a:prstGeom>
        </p:spPr>
        <p:txBody>
          <a:bodyPr wrap="square" lIns="0" tIns="0" rIns="0" bIns="0" rtlCol="0" anchor="t">
            <a:spAutoFit/>
          </a:bodyPr>
          <a:lstStyle/>
          <a:p>
            <a:pPr>
              <a:lnSpc>
                <a:spcPts val="11513"/>
              </a:lnSpc>
            </a:pPr>
            <a:r>
              <a:rPr lang="en-US" sz="5400">
                <a:solidFill>
                  <a:srgbClr val="002060"/>
                </a:solidFill>
                <a:latin typeface="Bryndan Write Bold"/>
                <a:hlinkClick r:id="rId17"/>
              </a:rPr>
              <a:t>https://wordwall.net/resource/25598372</a:t>
            </a:r>
            <a:r>
              <a:rPr lang="en-US" sz="5400">
                <a:solidFill>
                  <a:srgbClr val="002060"/>
                </a:solidFill>
                <a:latin typeface="Bryndan Write Bold"/>
              </a:rPr>
              <a:t> </a:t>
            </a:r>
          </a:p>
        </p:txBody>
      </p:sp>
      <p:sp>
        <p:nvSpPr>
          <p:cNvPr id="17" name="Freeform 13">
            <a:extLst>
              <a:ext uri="{FF2B5EF4-FFF2-40B4-BE49-F238E27FC236}">
                <a16:creationId xmlns:a16="http://schemas.microsoft.com/office/drawing/2014/main" id="{286E55AF-C72A-432A-83D7-A94C4CCF4BDD}"/>
              </a:ext>
            </a:extLst>
          </p:cNvPr>
          <p:cNvSpPr/>
          <p:nvPr/>
        </p:nvSpPr>
        <p:spPr>
          <a:xfrm rot="10378678" flipH="1">
            <a:off x="6314419" y="3426337"/>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8">
              <a:duotone>
                <a:prstClr val="black"/>
                <a:schemeClr val="accent6">
                  <a:tint val="45000"/>
                  <a:satMod val="400000"/>
                </a:schemeClr>
              </a:duotone>
              <a:extLst>
                <a:ext uri="{96DAC541-7B7A-43D3-8B79-37D633B846F1}">
                  <asvg:svgBlip xmlns:asvg="http://schemas.microsoft.com/office/drawing/2016/SVG/main" r:embed="rId19"/>
                </a:ext>
              </a:extLst>
            </a:blip>
            <a:stretch>
              <a:fillRect/>
            </a:stretch>
          </a:blipFill>
        </p:spPr>
      </p:sp>
      <p:sp>
        <p:nvSpPr>
          <p:cNvPr id="14" name="TextBox 5">
            <a:extLst>
              <a:ext uri="{FF2B5EF4-FFF2-40B4-BE49-F238E27FC236}">
                <a16:creationId xmlns:a16="http://schemas.microsoft.com/office/drawing/2014/main" id="{13D22454-6CB4-45D0-A47E-6416F834D7A6}"/>
              </a:ext>
            </a:extLst>
          </p:cNvPr>
          <p:cNvSpPr txBox="1"/>
          <p:nvPr/>
        </p:nvSpPr>
        <p:spPr>
          <a:xfrm>
            <a:off x="4572000" y="6734026"/>
            <a:ext cx="12814202" cy="1258550"/>
          </a:xfrm>
          <a:prstGeom prst="rect">
            <a:avLst/>
          </a:prstGeom>
        </p:spPr>
        <p:txBody>
          <a:bodyPr wrap="square" lIns="0" tIns="0" rIns="0" bIns="0" rtlCol="0" anchor="t">
            <a:spAutoFit/>
          </a:bodyPr>
          <a:lstStyle/>
          <a:p>
            <a:pPr>
              <a:lnSpc>
                <a:spcPts val="11513"/>
              </a:lnSpc>
            </a:pPr>
            <a:r>
              <a:rPr lang="en-US" sz="5400">
                <a:solidFill>
                  <a:srgbClr val="002060"/>
                </a:solidFill>
                <a:latin typeface="Bryndan Write Bold"/>
                <a:hlinkClick r:id="rId20"/>
              </a:rPr>
              <a:t>https://wordwall.net/resource/19381063</a:t>
            </a:r>
            <a:r>
              <a:rPr lang="en-US" sz="5400">
                <a:solidFill>
                  <a:srgbClr val="002060"/>
                </a:solidFill>
                <a:latin typeface="Bryndan Write Bold"/>
              </a:rPr>
              <a:t> </a:t>
            </a:r>
          </a:p>
        </p:txBody>
      </p:sp>
    </p:spTree>
    <p:extLst>
      <p:ext uri="{BB962C8B-B14F-4D97-AF65-F5344CB8AC3E}">
        <p14:creationId xmlns:p14="http://schemas.microsoft.com/office/powerpoint/2010/main" val="393742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293166" y="5631264"/>
            <a:ext cx="6962191" cy="4253266"/>
          </a:xfrm>
          <a:custGeom>
            <a:avLst/>
            <a:gdLst/>
            <a:ahLst/>
            <a:cxnLst/>
            <a:rect l="l" t="t" r="r" b="b"/>
            <a:pathLst>
              <a:path w="6962191" h="4253266">
                <a:moveTo>
                  <a:pt x="0" y="0"/>
                </a:moveTo>
                <a:lnTo>
                  <a:pt x="6962191" y="0"/>
                </a:lnTo>
                <a:lnTo>
                  <a:pt x="6962191" y="4253265"/>
                </a:lnTo>
                <a:lnTo>
                  <a:pt x="0" y="4253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9151" y="3829766"/>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4"/>
            <a:stretch>
              <a:fillRect/>
            </a:stretch>
          </a:blipFill>
        </p:spPr>
      </p:sp>
      <p:sp>
        <p:nvSpPr>
          <p:cNvPr id="5" name="Freeform 5"/>
          <p:cNvSpPr/>
          <p:nvPr/>
        </p:nvSpPr>
        <p:spPr>
          <a:xfrm>
            <a:off x="5714288" y="-115629"/>
            <a:ext cx="1109717" cy="1036198"/>
          </a:xfrm>
          <a:custGeom>
            <a:avLst/>
            <a:gdLst/>
            <a:ahLst/>
            <a:cxnLst/>
            <a:rect l="l" t="t" r="r" b="b"/>
            <a:pathLst>
              <a:path w="1109717" h="1036198">
                <a:moveTo>
                  <a:pt x="0" y="0"/>
                </a:moveTo>
                <a:lnTo>
                  <a:pt x="1109717" y="0"/>
                </a:lnTo>
                <a:lnTo>
                  <a:pt x="1109717" y="1036198"/>
                </a:lnTo>
                <a:lnTo>
                  <a:pt x="0" y="1036198"/>
                </a:lnTo>
                <a:lnTo>
                  <a:pt x="0" y="0"/>
                </a:lnTo>
                <a:close/>
              </a:path>
            </a:pathLst>
          </a:custGeom>
          <a:blipFill>
            <a:blip r:embed="rId5"/>
            <a:stretch>
              <a:fillRect/>
            </a:stretch>
          </a:blipFill>
        </p:spPr>
      </p:sp>
      <p:sp>
        <p:nvSpPr>
          <p:cNvPr id="6" name="Freeform 6"/>
          <p:cNvSpPr/>
          <p:nvPr/>
        </p:nvSpPr>
        <p:spPr>
          <a:xfrm>
            <a:off x="9638971" y="9515707"/>
            <a:ext cx="1014587" cy="947371"/>
          </a:xfrm>
          <a:custGeom>
            <a:avLst/>
            <a:gdLst/>
            <a:ahLst/>
            <a:cxnLst/>
            <a:rect l="l" t="t" r="r" b="b"/>
            <a:pathLst>
              <a:path w="1014587" h="947371">
                <a:moveTo>
                  <a:pt x="0" y="0"/>
                </a:moveTo>
                <a:lnTo>
                  <a:pt x="1014587" y="0"/>
                </a:lnTo>
                <a:lnTo>
                  <a:pt x="1014587" y="947370"/>
                </a:lnTo>
                <a:lnTo>
                  <a:pt x="0" y="947370"/>
                </a:lnTo>
                <a:lnTo>
                  <a:pt x="0" y="0"/>
                </a:lnTo>
                <a:close/>
              </a:path>
            </a:pathLst>
          </a:custGeom>
          <a:blipFill>
            <a:blip r:embed="rId6"/>
            <a:stretch>
              <a:fillRect/>
            </a:stretch>
          </a:blipFill>
        </p:spPr>
      </p:sp>
      <p:sp>
        <p:nvSpPr>
          <p:cNvPr id="7" name="Freeform 7"/>
          <p:cNvSpPr/>
          <p:nvPr/>
        </p:nvSpPr>
        <p:spPr>
          <a:xfrm rot="-7453644">
            <a:off x="-3705776" y="6554385"/>
            <a:ext cx="8677901" cy="6660289"/>
          </a:xfrm>
          <a:custGeom>
            <a:avLst/>
            <a:gdLst/>
            <a:ahLst/>
            <a:cxnLst/>
            <a:rect l="l" t="t" r="r" b="b"/>
            <a:pathLst>
              <a:path w="8677901" h="6660289">
                <a:moveTo>
                  <a:pt x="0" y="0"/>
                </a:moveTo>
                <a:lnTo>
                  <a:pt x="8677902" y="0"/>
                </a:lnTo>
                <a:lnTo>
                  <a:pt x="8677902" y="6660289"/>
                </a:lnTo>
                <a:lnTo>
                  <a:pt x="0" y="6660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8247529">
            <a:off x="13930340" y="-1239858"/>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42001">
            <a:off x="14219115" y="6973264"/>
            <a:ext cx="4863509" cy="6032259"/>
          </a:xfrm>
          <a:custGeom>
            <a:avLst/>
            <a:gdLst/>
            <a:ahLst/>
            <a:cxnLst/>
            <a:rect l="l" t="t" r="r" b="b"/>
            <a:pathLst>
              <a:path w="4863509" h="6032259">
                <a:moveTo>
                  <a:pt x="0" y="0"/>
                </a:moveTo>
                <a:lnTo>
                  <a:pt x="4863508" y="0"/>
                </a:lnTo>
                <a:lnTo>
                  <a:pt x="4863508" y="6032259"/>
                </a:lnTo>
                <a:lnTo>
                  <a:pt x="0" y="60322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14201" y="-1028700"/>
            <a:ext cx="4885801" cy="4114800"/>
          </a:xfrm>
          <a:custGeom>
            <a:avLst/>
            <a:gdLst/>
            <a:ahLst/>
            <a:cxnLst/>
            <a:rect l="l" t="t" r="r" b="b"/>
            <a:pathLst>
              <a:path w="4885801" h="4114800">
                <a:moveTo>
                  <a:pt x="0" y="0"/>
                </a:moveTo>
                <a:lnTo>
                  <a:pt x="4885802" y="0"/>
                </a:lnTo>
                <a:lnTo>
                  <a:pt x="4885802" y="4114800"/>
                </a:lnTo>
                <a:lnTo>
                  <a:pt x="0" y="4114800"/>
                </a:lnTo>
                <a:lnTo>
                  <a:pt x="0" y="0"/>
                </a:lnTo>
                <a:close/>
              </a:path>
            </a:pathLst>
          </a:custGeom>
          <a:blipFill>
            <a:blip r:embed="rId13">
              <a:duotone>
                <a:prstClr val="black"/>
                <a:schemeClr val="accent3">
                  <a:tint val="45000"/>
                  <a:satMod val="400000"/>
                </a:schemeClr>
              </a:duotone>
              <a:extLst>
                <a:ext uri="{96DAC541-7B7A-43D3-8B79-37D633B846F1}">
                  <asvg:svgBlip xmlns:asvg="http://schemas.microsoft.com/office/drawing/2016/SVG/main" r:embed="rId14"/>
                </a:ext>
              </a:extLst>
            </a:blip>
            <a:stretch>
              <a:fillRect/>
            </a:stretch>
          </a:blipFill>
        </p:spPr>
      </p:sp>
      <p:sp>
        <p:nvSpPr>
          <p:cNvPr id="11" name="Freeform 11"/>
          <p:cNvSpPr/>
          <p:nvPr/>
        </p:nvSpPr>
        <p:spPr>
          <a:xfrm rot="1179574">
            <a:off x="17178090" y="4297650"/>
            <a:ext cx="1625424" cy="800891"/>
          </a:xfrm>
          <a:custGeom>
            <a:avLst/>
            <a:gdLst/>
            <a:ahLst/>
            <a:cxnLst/>
            <a:rect l="l" t="t" r="r" b="b"/>
            <a:pathLst>
              <a:path w="1625424" h="800891">
                <a:moveTo>
                  <a:pt x="0" y="0"/>
                </a:moveTo>
                <a:lnTo>
                  <a:pt x="1625424" y="0"/>
                </a:lnTo>
                <a:lnTo>
                  <a:pt x="1625424" y="800890"/>
                </a:lnTo>
                <a:lnTo>
                  <a:pt x="0" y="800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TextBox 5">
            <a:extLst>
              <a:ext uri="{FF2B5EF4-FFF2-40B4-BE49-F238E27FC236}">
                <a16:creationId xmlns:a16="http://schemas.microsoft.com/office/drawing/2014/main" id="{8620F432-0748-45C6-ABFA-C340CCC2A464}"/>
              </a:ext>
            </a:extLst>
          </p:cNvPr>
          <p:cNvSpPr txBox="1"/>
          <p:nvPr/>
        </p:nvSpPr>
        <p:spPr>
          <a:xfrm>
            <a:off x="2197198" y="2321040"/>
            <a:ext cx="12814202"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1. THEORY</a:t>
            </a:r>
          </a:p>
        </p:txBody>
      </p:sp>
      <p:sp>
        <p:nvSpPr>
          <p:cNvPr id="16" name="TextBox 5">
            <a:extLst>
              <a:ext uri="{FF2B5EF4-FFF2-40B4-BE49-F238E27FC236}">
                <a16:creationId xmlns:a16="http://schemas.microsoft.com/office/drawing/2014/main" id="{D8FFFD1B-6870-4059-83E5-C0A58DCFAF59}"/>
              </a:ext>
            </a:extLst>
          </p:cNvPr>
          <p:cNvSpPr txBox="1"/>
          <p:nvPr/>
        </p:nvSpPr>
        <p:spPr>
          <a:xfrm>
            <a:off x="7550303" y="6047798"/>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II. GRAMMAR</a:t>
            </a:r>
          </a:p>
        </p:txBody>
      </p:sp>
      <p:sp>
        <p:nvSpPr>
          <p:cNvPr id="17" name="Freeform 13">
            <a:extLst>
              <a:ext uri="{FF2B5EF4-FFF2-40B4-BE49-F238E27FC236}">
                <a16:creationId xmlns:a16="http://schemas.microsoft.com/office/drawing/2014/main" id="{286E55AF-C72A-432A-83D7-A94C4CCF4BDD}"/>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7">
              <a:duotone>
                <a:prstClr val="black"/>
                <a:schemeClr val="accent6">
                  <a:tint val="45000"/>
                  <a:satMod val="400000"/>
                </a:schemeClr>
              </a:duotone>
              <a:extLst>
                <a:ext uri="{96DAC541-7B7A-43D3-8B79-37D633B846F1}">
                  <asvg:svgBlip xmlns:asvg="http://schemas.microsoft.com/office/drawing/2016/SVG/main" r:embed="rId18"/>
                </a:ext>
              </a:extLst>
            </a:blip>
            <a:stretch>
              <a:fillRect/>
            </a:stretch>
          </a:blipFill>
        </p:spPr>
      </p:sp>
    </p:spTree>
    <p:extLst>
      <p:ext uri="{BB962C8B-B14F-4D97-AF65-F5344CB8AC3E}">
        <p14:creationId xmlns:p14="http://schemas.microsoft.com/office/powerpoint/2010/main" val="85096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306800" y="-158074"/>
            <a:ext cx="1981200" cy="1866900"/>
          </a:xfrm>
          <a:custGeom>
            <a:avLst/>
            <a:gdLst/>
            <a:ahLst/>
            <a:cxnLst/>
            <a:rect l="l" t="t" r="r" b="b"/>
            <a:pathLst>
              <a:path w="3325211" h="3096603">
                <a:moveTo>
                  <a:pt x="0" y="0"/>
                </a:moveTo>
                <a:lnTo>
                  <a:pt x="3325211" y="0"/>
                </a:lnTo>
                <a:lnTo>
                  <a:pt x="3325211" y="3096603"/>
                </a:lnTo>
                <a:lnTo>
                  <a:pt x="0" y="30966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9553308">
            <a:off x="-1127023" y="-227720"/>
            <a:ext cx="3515823" cy="2006192"/>
          </a:xfrm>
          <a:custGeom>
            <a:avLst/>
            <a:gdLst/>
            <a:ahLst/>
            <a:cxnLst/>
            <a:rect l="l" t="t" r="r" b="b"/>
            <a:pathLst>
              <a:path w="6631980" h="8697678">
                <a:moveTo>
                  <a:pt x="0" y="0"/>
                </a:moveTo>
                <a:lnTo>
                  <a:pt x="6631980" y="0"/>
                </a:lnTo>
                <a:lnTo>
                  <a:pt x="6631980" y="8697678"/>
                </a:lnTo>
                <a:lnTo>
                  <a:pt x="0" y="8697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30890" y="4985920"/>
            <a:ext cx="1261779" cy="1261779"/>
          </a:xfrm>
          <a:custGeom>
            <a:avLst/>
            <a:gdLst/>
            <a:ahLst/>
            <a:cxnLst/>
            <a:rect l="l" t="t" r="r" b="b"/>
            <a:pathLst>
              <a:path w="1261779" h="1261779">
                <a:moveTo>
                  <a:pt x="0" y="0"/>
                </a:moveTo>
                <a:lnTo>
                  <a:pt x="1261779" y="0"/>
                </a:lnTo>
                <a:lnTo>
                  <a:pt x="1261779" y="1261779"/>
                </a:lnTo>
                <a:lnTo>
                  <a:pt x="0" y="12617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7659831" y="3388112"/>
            <a:ext cx="1256337" cy="1450054"/>
          </a:xfrm>
          <a:custGeom>
            <a:avLst/>
            <a:gdLst/>
            <a:ahLst/>
            <a:cxnLst/>
            <a:rect l="l" t="t" r="r" b="b"/>
            <a:pathLst>
              <a:path w="1256337" h="1450054">
                <a:moveTo>
                  <a:pt x="0" y="0"/>
                </a:moveTo>
                <a:lnTo>
                  <a:pt x="1256338" y="0"/>
                </a:lnTo>
                <a:lnTo>
                  <a:pt x="1256338" y="1450054"/>
                </a:lnTo>
                <a:lnTo>
                  <a:pt x="0" y="14500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949836">
            <a:off x="-1261652" y="7529757"/>
            <a:ext cx="2523305" cy="3755205"/>
          </a:xfrm>
          <a:custGeom>
            <a:avLst/>
            <a:gdLst/>
            <a:ahLst/>
            <a:cxnLst/>
            <a:rect l="l" t="t" r="r" b="b"/>
            <a:pathLst>
              <a:path w="4429253" h="5459788">
                <a:moveTo>
                  <a:pt x="0" y="0"/>
                </a:moveTo>
                <a:lnTo>
                  <a:pt x="4429253" y="0"/>
                </a:lnTo>
                <a:lnTo>
                  <a:pt x="4429253" y="5459788"/>
                </a:lnTo>
                <a:lnTo>
                  <a:pt x="0" y="5459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170489">
            <a:off x="15553919" y="8251949"/>
            <a:ext cx="4868596" cy="3517531"/>
          </a:xfrm>
          <a:custGeom>
            <a:avLst/>
            <a:gdLst/>
            <a:ahLst/>
            <a:cxnLst/>
            <a:rect l="l" t="t" r="r" b="b"/>
            <a:pathLst>
              <a:path w="8596182" h="8205446">
                <a:moveTo>
                  <a:pt x="0" y="0"/>
                </a:moveTo>
                <a:lnTo>
                  <a:pt x="8596182" y="0"/>
                </a:lnTo>
                <a:lnTo>
                  <a:pt x="8596182" y="8205446"/>
                </a:lnTo>
                <a:lnTo>
                  <a:pt x="0" y="82054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4">
            <a:extLst>
              <a:ext uri="{FF2B5EF4-FFF2-40B4-BE49-F238E27FC236}">
                <a16:creationId xmlns:a16="http://schemas.microsoft.com/office/drawing/2014/main" id="{F1CD142D-C172-463E-9E15-2B0FE906F309}"/>
              </a:ext>
            </a:extLst>
          </p:cNvPr>
          <p:cNvSpPr/>
          <p:nvPr/>
        </p:nvSpPr>
        <p:spPr>
          <a:xfrm>
            <a:off x="7886150" y="9715500"/>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a:blipFill>
        </p:spPr>
      </p:sp>
      <p:sp>
        <p:nvSpPr>
          <p:cNvPr id="16" name="TextBox 15">
            <a:extLst>
              <a:ext uri="{FF2B5EF4-FFF2-40B4-BE49-F238E27FC236}">
                <a16:creationId xmlns:a16="http://schemas.microsoft.com/office/drawing/2014/main" id="{B4348EF1-94E5-4887-90D6-29519FFF3B63}"/>
              </a:ext>
            </a:extLst>
          </p:cNvPr>
          <p:cNvSpPr txBox="1"/>
          <p:nvPr/>
        </p:nvSpPr>
        <p:spPr>
          <a:xfrm>
            <a:off x="2102597" y="406735"/>
            <a:ext cx="14233940" cy="2116926"/>
          </a:xfrm>
          <a:prstGeom prst="rect">
            <a:avLst/>
          </a:prstGeom>
          <a:noFill/>
        </p:spPr>
        <p:txBody>
          <a:bodyPr wrap="square">
            <a:spAutoFit/>
          </a:bodyPr>
          <a:lstStyle/>
          <a:p>
            <a:pPr algn="ctr">
              <a:lnSpc>
                <a:spcPct val="150000"/>
              </a:lnSpc>
              <a:spcAft>
                <a:spcPts val="800"/>
              </a:spcAft>
            </a:pPr>
            <a:r>
              <a:rPr lang="en-US" sz="4400" b="1">
                <a:solidFill>
                  <a:srgbClr val="0070C0"/>
                </a:solidFill>
                <a:effectLst/>
                <a:latin typeface="Calibri" panose="020F0502020204030204" pitchFamily="34" charset="0"/>
                <a:ea typeface="Calibri" panose="020F0502020204030204" pitchFamily="34" charset="0"/>
                <a:cs typeface="Calibri" panose="020F0502020204030204" pitchFamily="34" charset="0"/>
              </a:rPr>
              <a:t>1. FUTURE SIMPLE TENSE (THÌ TƯƠNG LAI ĐƠN)</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570865" algn="l"/>
              </a:tabLst>
            </a:pPr>
            <a:r>
              <a:rPr lang="en-US" sz="4400" b="1" i="1">
                <a:solidFill>
                  <a:srgbClr val="000000"/>
                </a:solidFill>
                <a:effectLst/>
                <a:latin typeface="Calibri" panose="020F0502020204030204" pitchFamily="34" charset="0"/>
                <a:ea typeface="Arial" panose="020B0604020202020204" pitchFamily="34" charset="0"/>
              </a:rPr>
              <a:t>a.</a:t>
            </a:r>
            <a:r>
              <a:rPr lang="en-US" sz="4400" b="1" i="1">
                <a:effectLst/>
                <a:latin typeface="Calibri" panose="020F0502020204030204" pitchFamily="34" charset="0"/>
                <a:ea typeface="Arial" panose="020B0604020202020204" pitchFamily="34" charset="0"/>
              </a:rPr>
              <a:t> </a:t>
            </a:r>
            <a:r>
              <a:rPr lang="en-US" sz="4400" b="1" i="1">
                <a:solidFill>
                  <a:srgbClr val="000000"/>
                </a:solidFill>
                <a:effectLst/>
                <a:latin typeface="Calibri" panose="020F0502020204030204" pitchFamily="34" charset="0"/>
                <a:ea typeface="Arial" panose="020B0604020202020204" pitchFamily="34" charset="0"/>
              </a:rPr>
              <a:t>Cấu trúc</a:t>
            </a:r>
            <a:endParaRPr lang="en-US" sz="4800" b="1">
              <a:effectLst/>
              <a:latin typeface="Arial" panose="020B0604020202020204" pitchFamily="34" charset="0"/>
              <a:ea typeface="Arial" panose="020B0604020202020204" pitchFamily="34" charset="0"/>
            </a:endParaRPr>
          </a:p>
        </p:txBody>
      </p:sp>
      <p:graphicFrame>
        <p:nvGraphicFramePr>
          <p:cNvPr id="17" name="Table 16">
            <a:extLst>
              <a:ext uri="{FF2B5EF4-FFF2-40B4-BE49-F238E27FC236}">
                <a16:creationId xmlns:a16="http://schemas.microsoft.com/office/drawing/2014/main" id="{F6A7F871-6426-4BDD-8761-D22B8BD30E52}"/>
              </a:ext>
            </a:extLst>
          </p:cNvPr>
          <p:cNvGraphicFramePr>
            <a:graphicFrameLocks noGrp="1"/>
          </p:cNvGraphicFramePr>
          <p:nvPr/>
        </p:nvGraphicFramePr>
        <p:xfrm>
          <a:off x="5029200" y="2751174"/>
          <a:ext cx="9487536" cy="2937321"/>
        </p:xfrm>
        <a:graphic>
          <a:graphicData uri="http://schemas.openxmlformats.org/drawingml/2006/table">
            <a:tbl>
              <a:tblPr firstRow="1" firstCol="1" bandRow="1"/>
              <a:tblGrid>
                <a:gridCol w="3543936">
                  <a:extLst>
                    <a:ext uri="{9D8B030D-6E8A-4147-A177-3AD203B41FA5}">
                      <a16:colId xmlns:a16="http://schemas.microsoft.com/office/drawing/2014/main" val="1852996239"/>
                    </a:ext>
                  </a:extLst>
                </a:gridCol>
                <a:gridCol w="5943600">
                  <a:extLst>
                    <a:ext uri="{9D8B030D-6E8A-4147-A177-3AD203B41FA5}">
                      <a16:colId xmlns:a16="http://schemas.microsoft.com/office/drawing/2014/main" val="3099459129"/>
                    </a:ext>
                  </a:extLst>
                </a:gridCol>
              </a:tblGrid>
              <a:tr h="853969">
                <a:tc>
                  <a:txBody>
                    <a:bodyPr/>
                    <a:lstStyle/>
                    <a:p>
                      <a:pPr algn="just">
                        <a:lnSpc>
                          <a:spcPct val="150000"/>
                        </a:lnSpc>
                        <a:tabLst>
                          <a:tab pos="570865" algn="l"/>
                        </a:tabLst>
                      </a:pPr>
                      <a:r>
                        <a:rPr lang="en-US" sz="4800" b="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Khẳng định</a:t>
                      </a:r>
                      <a:endParaRPr lang="en-US" sz="48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570865" algn="l"/>
                        </a:tabLst>
                      </a:pPr>
                      <a:r>
                        <a:rPr lang="en-US" sz="4800" b="0">
                          <a:effectLst/>
                          <a:latin typeface="Calibri" panose="020F0502020204030204" pitchFamily="34" charset="0"/>
                          <a:ea typeface="Arial" panose="020B0604020202020204" pitchFamily="34" charset="0"/>
                          <a:cs typeface="Times New Roman" panose="02020603050405020304" pitchFamily="18" charset="0"/>
                        </a:rPr>
                        <a:t>S</a:t>
                      </a:r>
                      <a:r>
                        <a:rPr lang="en-US" sz="4800" b="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 will + V-inf</a:t>
                      </a:r>
                      <a:endParaRPr lang="en-US" sz="48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4754800"/>
                  </a:ext>
                </a:extLst>
              </a:tr>
              <a:tr h="853969">
                <a:tc>
                  <a:txBody>
                    <a:bodyPr/>
                    <a:lstStyle/>
                    <a:p>
                      <a:pPr algn="just">
                        <a:lnSpc>
                          <a:spcPct val="150000"/>
                        </a:lnSpc>
                        <a:tabLst>
                          <a:tab pos="570865" algn="l"/>
                        </a:tabLst>
                      </a:pPr>
                      <a:r>
                        <a:rPr lang="en-US" sz="4800" b="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Phủ định</a:t>
                      </a:r>
                      <a:endParaRPr lang="en-US" sz="48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570865" algn="l"/>
                        </a:tabLst>
                      </a:pPr>
                      <a:r>
                        <a:rPr lang="en-US" sz="4800" b="0">
                          <a:effectLst/>
                          <a:latin typeface="Calibri" panose="020F0502020204030204" pitchFamily="34" charset="0"/>
                          <a:ea typeface="Arial" panose="020B0604020202020204" pitchFamily="34" charset="0"/>
                          <a:cs typeface="Times New Roman" panose="02020603050405020304" pitchFamily="18" charset="0"/>
                        </a:rPr>
                        <a:t>S</a:t>
                      </a:r>
                      <a:r>
                        <a:rPr lang="en-US" sz="4800" b="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 will + not + V-inf</a:t>
                      </a:r>
                      <a:endParaRPr lang="en-US" sz="48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418172"/>
                  </a:ext>
                </a:extLst>
              </a:tr>
              <a:tr h="853969">
                <a:tc>
                  <a:txBody>
                    <a:bodyPr/>
                    <a:lstStyle/>
                    <a:p>
                      <a:pPr algn="just">
                        <a:lnSpc>
                          <a:spcPct val="150000"/>
                        </a:lnSpc>
                        <a:tabLst>
                          <a:tab pos="570865" algn="l"/>
                        </a:tabLst>
                      </a:pPr>
                      <a:r>
                        <a:rPr lang="en-US" sz="4800" b="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Nghi vấn</a:t>
                      </a:r>
                      <a:endParaRPr lang="en-US" sz="48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570865" algn="l"/>
                        </a:tabLst>
                      </a:pPr>
                      <a:r>
                        <a:rPr lang="en-US" sz="4800" b="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Will + </a:t>
                      </a:r>
                      <a:r>
                        <a:rPr lang="en-US" sz="4800" b="0">
                          <a:effectLst/>
                          <a:latin typeface="Calibri" panose="020F0502020204030204" pitchFamily="34" charset="0"/>
                          <a:ea typeface="Arial" panose="020B0604020202020204" pitchFamily="34" charset="0"/>
                          <a:cs typeface="Times New Roman" panose="02020603050405020304" pitchFamily="18" charset="0"/>
                        </a:rPr>
                        <a:t>S</a:t>
                      </a:r>
                      <a:r>
                        <a:rPr lang="en-US" sz="4800" b="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 </a:t>
                      </a:r>
                      <a:r>
                        <a:rPr lang="en-US" sz="4800" b="0">
                          <a:effectLst/>
                          <a:latin typeface="Calibri" panose="020F0502020204030204" pitchFamily="34" charset="0"/>
                          <a:ea typeface="Arial" panose="020B0604020202020204" pitchFamily="34" charset="0"/>
                          <a:cs typeface="Times New Roman" panose="02020603050405020304" pitchFamily="18" charset="0"/>
                        </a:rPr>
                        <a:t>V</a:t>
                      </a:r>
                      <a:r>
                        <a:rPr lang="en-US" sz="4800" b="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-inf ?</a:t>
                      </a:r>
                      <a:endParaRPr lang="en-US" sz="48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2779610"/>
                  </a:ext>
                </a:extLst>
              </a:tr>
            </a:tbl>
          </a:graphicData>
        </a:graphic>
      </p:graphicFrame>
      <p:sp>
        <p:nvSpPr>
          <p:cNvPr id="19" name="TextBox 18">
            <a:extLst>
              <a:ext uri="{FF2B5EF4-FFF2-40B4-BE49-F238E27FC236}">
                <a16:creationId xmlns:a16="http://schemas.microsoft.com/office/drawing/2014/main" id="{94F3A1DF-1556-478A-AB55-6D86C864CCDC}"/>
              </a:ext>
            </a:extLst>
          </p:cNvPr>
          <p:cNvSpPr txBox="1"/>
          <p:nvPr/>
        </p:nvSpPr>
        <p:spPr>
          <a:xfrm>
            <a:off x="3352800" y="6538825"/>
            <a:ext cx="15219539" cy="2265941"/>
          </a:xfrm>
          <a:prstGeom prst="rect">
            <a:avLst/>
          </a:prstGeom>
          <a:noFill/>
        </p:spPr>
        <p:txBody>
          <a:bodyPr wrap="square">
            <a:spAutoFit/>
          </a:bodyPr>
          <a:lstStyle/>
          <a:p>
            <a:pPr algn="just">
              <a:lnSpc>
                <a:spcPct val="150000"/>
              </a:lnSpc>
              <a:spcAft>
                <a:spcPts val="600"/>
              </a:spcAft>
            </a:pPr>
            <a:r>
              <a:rPr lang="en-US" sz="48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1: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My mother will buy a birthday cake tomorrow.</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tabLst>
                <a:tab pos="570865" algn="l"/>
              </a:tabLst>
            </a:pPr>
            <a:r>
              <a:rPr lang="en-US" sz="4800" b="1">
                <a:solidFill>
                  <a:srgbClr val="000000"/>
                </a:solidFill>
                <a:effectLst/>
                <a:latin typeface="Calibri" panose="020F0502020204030204" pitchFamily="34" charset="0"/>
                <a:ea typeface="Arial" panose="020B0604020202020204" pitchFamily="34" charset="0"/>
              </a:rPr>
              <a:t>Ex 2: </a:t>
            </a:r>
            <a:r>
              <a:rPr lang="en-US" sz="4800" b="0">
                <a:solidFill>
                  <a:srgbClr val="000000"/>
                </a:solidFill>
                <a:effectLst/>
                <a:latin typeface="Calibri" panose="020F0502020204030204" pitchFamily="34" charset="0"/>
                <a:ea typeface="Arial" panose="020B0604020202020204" pitchFamily="34" charset="0"/>
              </a:rPr>
              <a:t>She wont come my house tomorrow.</a:t>
            </a:r>
            <a:endParaRPr lang="en-US" sz="4800" b="1">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75819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Effect transition="in" filter="barn(inVertical)">
                                      <p:cBhvr>
                                        <p:cTn id="52" dur="500"/>
                                        <p:tgtEl>
                                          <p:spTgt spid="1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9">
                                            <p:txEl>
                                              <p:pRg st="1" end="1"/>
                                            </p:txEl>
                                          </p:spTgt>
                                        </p:tgtEl>
                                        <p:attrNameLst>
                                          <p:attrName>style.visibility</p:attrName>
                                        </p:attrNameLst>
                                      </p:cBhvr>
                                      <p:to>
                                        <p:strVal val="visible"/>
                                      </p:to>
                                    </p:set>
                                    <p:animEffect transition="in" filter="barn(inVertical)">
                                      <p:cBhvr>
                                        <p:cTn id="57"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764000" y="-158074"/>
            <a:ext cx="1524000" cy="1230195"/>
          </a:xfrm>
          <a:custGeom>
            <a:avLst/>
            <a:gdLst/>
            <a:ahLst/>
            <a:cxnLst/>
            <a:rect l="l" t="t" r="r" b="b"/>
            <a:pathLst>
              <a:path w="3325211" h="3096603">
                <a:moveTo>
                  <a:pt x="0" y="0"/>
                </a:moveTo>
                <a:lnTo>
                  <a:pt x="3325211" y="0"/>
                </a:lnTo>
                <a:lnTo>
                  <a:pt x="3325211" y="3096603"/>
                </a:lnTo>
                <a:lnTo>
                  <a:pt x="0" y="30966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8462508">
            <a:off x="-1127023" y="-227720"/>
            <a:ext cx="3515823" cy="2006192"/>
          </a:xfrm>
          <a:custGeom>
            <a:avLst/>
            <a:gdLst/>
            <a:ahLst/>
            <a:cxnLst/>
            <a:rect l="l" t="t" r="r" b="b"/>
            <a:pathLst>
              <a:path w="6631980" h="8697678">
                <a:moveTo>
                  <a:pt x="0" y="0"/>
                </a:moveTo>
                <a:lnTo>
                  <a:pt x="6631980" y="0"/>
                </a:lnTo>
                <a:lnTo>
                  <a:pt x="6631980" y="8697678"/>
                </a:lnTo>
                <a:lnTo>
                  <a:pt x="0" y="8697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30890" y="4985920"/>
            <a:ext cx="1261779" cy="1261779"/>
          </a:xfrm>
          <a:custGeom>
            <a:avLst/>
            <a:gdLst/>
            <a:ahLst/>
            <a:cxnLst/>
            <a:rect l="l" t="t" r="r" b="b"/>
            <a:pathLst>
              <a:path w="1261779" h="1261779">
                <a:moveTo>
                  <a:pt x="0" y="0"/>
                </a:moveTo>
                <a:lnTo>
                  <a:pt x="1261779" y="0"/>
                </a:lnTo>
                <a:lnTo>
                  <a:pt x="1261779" y="1261779"/>
                </a:lnTo>
                <a:lnTo>
                  <a:pt x="0" y="12617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7659831" y="3388112"/>
            <a:ext cx="1256337" cy="1450054"/>
          </a:xfrm>
          <a:custGeom>
            <a:avLst/>
            <a:gdLst/>
            <a:ahLst/>
            <a:cxnLst/>
            <a:rect l="l" t="t" r="r" b="b"/>
            <a:pathLst>
              <a:path w="1256337" h="1450054">
                <a:moveTo>
                  <a:pt x="0" y="0"/>
                </a:moveTo>
                <a:lnTo>
                  <a:pt x="1256338" y="0"/>
                </a:lnTo>
                <a:lnTo>
                  <a:pt x="1256338" y="1450054"/>
                </a:lnTo>
                <a:lnTo>
                  <a:pt x="0" y="14500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949836">
            <a:off x="-1261652" y="7529757"/>
            <a:ext cx="2523305" cy="3755205"/>
          </a:xfrm>
          <a:custGeom>
            <a:avLst/>
            <a:gdLst/>
            <a:ahLst/>
            <a:cxnLst/>
            <a:rect l="l" t="t" r="r" b="b"/>
            <a:pathLst>
              <a:path w="4429253" h="5459788">
                <a:moveTo>
                  <a:pt x="0" y="0"/>
                </a:moveTo>
                <a:lnTo>
                  <a:pt x="4429253" y="0"/>
                </a:lnTo>
                <a:lnTo>
                  <a:pt x="4429253" y="5459788"/>
                </a:lnTo>
                <a:lnTo>
                  <a:pt x="0" y="5459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170489">
            <a:off x="16189827" y="8037406"/>
            <a:ext cx="4868596" cy="3517531"/>
          </a:xfrm>
          <a:custGeom>
            <a:avLst/>
            <a:gdLst/>
            <a:ahLst/>
            <a:cxnLst/>
            <a:rect l="l" t="t" r="r" b="b"/>
            <a:pathLst>
              <a:path w="8596182" h="8205446">
                <a:moveTo>
                  <a:pt x="0" y="0"/>
                </a:moveTo>
                <a:lnTo>
                  <a:pt x="8596182" y="0"/>
                </a:lnTo>
                <a:lnTo>
                  <a:pt x="8596182" y="8205446"/>
                </a:lnTo>
                <a:lnTo>
                  <a:pt x="0" y="82054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4">
            <a:extLst>
              <a:ext uri="{FF2B5EF4-FFF2-40B4-BE49-F238E27FC236}">
                <a16:creationId xmlns:a16="http://schemas.microsoft.com/office/drawing/2014/main" id="{F1CD142D-C172-463E-9E15-2B0FE906F309}"/>
              </a:ext>
            </a:extLst>
          </p:cNvPr>
          <p:cNvSpPr/>
          <p:nvPr/>
        </p:nvSpPr>
        <p:spPr>
          <a:xfrm>
            <a:off x="7886150" y="9715500"/>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0F399F5E-0EDA-4F41-9160-DF19AD82968B}"/>
              </a:ext>
            </a:extLst>
          </p:cNvPr>
          <p:cNvSpPr txBox="1"/>
          <p:nvPr/>
        </p:nvSpPr>
        <p:spPr>
          <a:xfrm>
            <a:off x="1233421" y="490828"/>
            <a:ext cx="16516830" cy="8971687"/>
          </a:xfrm>
          <a:prstGeom prst="rect">
            <a:avLst/>
          </a:prstGeom>
          <a:noFill/>
        </p:spPr>
        <p:txBody>
          <a:bodyPr wrap="square">
            <a:spAutoFit/>
          </a:bodyPr>
          <a:lstStyle/>
          <a:p>
            <a:pPr algn="just">
              <a:tabLst>
                <a:tab pos="568960" algn="l"/>
              </a:tabLst>
            </a:pPr>
            <a:r>
              <a:rPr lang="en-US" sz="3800" b="1" i="1">
                <a:effectLst/>
                <a:latin typeface="Calibri" panose="020F0502020204030204" pitchFamily="34" charset="0"/>
                <a:ea typeface="Arial" panose="020B0604020202020204" pitchFamily="34" charset="0"/>
              </a:rPr>
              <a:t>b. </a:t>
            </a:r>
            <a:r>
              <a:rPr lang="en-US" sz="3800" b="1" i="1">
                <a:solidFill>
                  <a:srgbClr val="000000"/>
                </a:solidFill>
                <a:effectLst/>
                <a:latin typeface="Calibri" panose="020F0502020204030204" pitchFamily="34" charset="0"/>
                <a:ea typeface="Arial" panose="020B0604020202020204" pitchFamily="34" charset="0"/>
              </a:rPr>
              <a:t>Usage (Cách sử dụng)</a:t>
            </a:r>
            <a:endParaRPr lang="en-US" sz="3800" b="1">
              <a:effectLst/>
              <a:latin typeface="Arial" panose="020B0604020202020204" pitchFamily="34" charset="0"/>
              <a:ea typeface="Arial" panose="020B0604020202020204" pitchFamily="34" charset="0"/>
            </a:endParaRPr>
          </a:p>
          <a:p>
            <a:pPr algn="just">
              <a:spcAft>
                <a:spcPts val="600"/>
              </a:spcAft>
              <a:tabLst>
                <a:tab pos="500380" algn="l"/>
              </a:tabLst>
            </a:pPr>
            <a:r>
              <a:rPr lang="en-US" sz="3800" b="1">
                <a:effectLst/>
                <a:latin typeface="Calibri" panose="020F0502020204030204" pitchFamily="34" charset="0"/>
                <a:ea typeface="Cambria" panose="02040503050406030204" pitchFamily="18" charset="0"/>
                <a:cs typeface="Cambria" panose="02040503050406030204" pitchFamily="18" charset="0"/>
              </a:rPr>
              <a:t>- </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Thì tương lai đơn diễn tả một hành động sẽ xảy ra trong tương lai. Trong câu thường có t</a:t>
            </a:r>
            <a:r>
              <a:rPr lang="en-US" sz="3800" b="1">
                <a:effectLst/>
                <a:latin typeface="Calibri" panose="020F0502020204030204" pitchFamily="34" charset="0"/>
                <a:ea typeface="Cambria" panose="02040503050406030204" pitchFamily="18" charset="0"/>
                <a:cs typeface="Cambria" panose="02040503050406030204" pitchFamily="18" charset="0"/>
              </a:rPr>
              <a:t>ừ</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 chỉ tín hiệu thời gian trong tương lai.</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 will go to the zoo with Tony tomorrow. </a:t>
            </a:r>
            <a:r>
              <a:rPr lang="en-US" sz="3800" i="1">
                <a:solidFill>
                  <a:srgbClr val="000000"/>
                </a:solidFill>
                <a:effectLst/>
                <a:latin typeface="Calibri" panose="020F0502020204030204" pitchFamily="34" charset="0"/>
                <a:ea typeface="Cambria" panose="02040503050406030204" pitchFamily="18" charset="0"/>
                <a:cs typeface="Cambria" panose="02040503050406030204" pitchFamily="18" charset="0"/>
              </a:rPr>
              <a:t>(Ngày mai tôi sẽ đi sở thú với Tony.)</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495300" algn="l"/>
              </a:tabLst>
            </a:pPr>
            <a:r>
              <a:rPr lang="en-US" sz="3800" b="1">
                <a:effectLst/>
                <a:latin typeface="Calibri" panose="020F0502020204030204" pitchFamily="34" charset="0"/>
                <a:ea typeface="Cambria" panose="02040503050406030204" pitchFamily="18" charset="0"/>
                <a:cs typeface="Cambria" panose="02040503050406030204" pitchFamily="18" charset="0"/>
              </a:rPr>
              <a:t>- </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Thì tương lai đơn diễn tả một quyết định được thực hiện tại thời điểm nói.</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It’s so hot. </a:t>
            </a:r>
            <a:r>
              <a:rPr lang="en-US" sz="3800" i="1">
                <a:solidFill>
                  <a:srgbClr val="000000"/>
                </a:solidFill>
                <a:effectLst/>
                <a:latin typeface="Calibri" panose="020F0502020204030204" pitchFamily="34" charset="0"/>
                <a:ea typeface="Cambria" panose="02040503050406030204" pitchFamily="18" charset="0"/>
                <a:cs typeface="Cambria" panose="02040503050406030204" pitchFamily="18" charset="0"/>
              </a:rPr>
              <a:t>(Trời nóng quá.)</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OK. I will turn on the air conditioner, </a:t>
            </a:r>
            <a:r>
              <a:rPr lang="en-US" sz="3800" i="1">
                <a:solidFill>
                  <a:srgbClr val="000000"/>
                </a:solidFill>
                <a:effectLst/>
                <a:latin typeface="Calibri" panose="020F0502020204030204" pitchFamily="34" charset="0"/>
                <a:ea typeface="Cambria" panose="02040503050406030204" pitchFamily="18" charset="0"/>
                <a:cs typeface="Cambria" panose="02040503050406030204" pitchFamily="18" charset="0"/>
              </a:rPr>
              <a:t>(ừ. Tớ sẽ bật điều hòa.)</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 Thì tương lai đơn diễn tả một dự đoán không có căn cứ.</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 think they will not come to the party. </a:t>
            </a:r>
            <a:r>
              <a:rPr lang="en-US" sz="3800" i="1">
                <a:solidFill>
                  <a:srgbClr val="000000"/>
                </a:solidFill>
                <a:effectLst/>
                <a:latin typeface="Calibri" panose="020F0502020204030204" pitchFamily="34" charset="0"/>
                <a:ea typeface="Cambria" panose="02040503050406030204" pitchFamily="18" charset="0"/>
                <a:cs typeface="Cambria" panose="02040503050406030204" pitchFamily="18" charset="0"/>
              </a:rPr>
              <a:t>(Tôi nghĩ họ sẽ không đến dự tiệ</a:t>
            </a:r>
            <a:r>
              <a:rPr lang="en-US" sz="3800" i="1">
                <a:effectLst/>
                <a:latin typeface="Calibri" panose="020F0502020204030204" pitchFamily="34" charset="0"/>
                <a:ea typeface="Cambria" panose="02040503050406030204" pitchFamily="18" charset="0"/>
                <a:cs typeface="Cambria" panose="02040503050406030204" pitchFamily="18" charset="0"/>
              </a:rPr>
              <a:t>C.</a:t>
            </a:r>
            <a:r>
              <a:rPr lang="en-US" sz="3800" i="1">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 Thì tương lai đơn có thể dùng để đưa ra yêu cầu, đê' nghị, lời mời, lời hứa hoặc một sự đe dọa.</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1: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Will you go to the cinema with me tonight?</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i="1">
                <a:solidFill>
                  <a:srgbClr val="000000"/>
                </a:solidFill>
                <a:effectLst/>
                <a:latin typeface="Calibri" panose="020F0502020204030204" pitchFamily="34" charset="0"/>
                <a:ea typeface="Cambria" panose="02040503050406030204" pitchFamily="18" charset="0"/>
                <a:cs typeface="Cambria" panose="02040503050406030204" pitchFamily="18" charset="0"/>
              </a:rPr>
              <a:t>(Bạn đi xem phim với tôi tối nay nhé?)</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2: </a:t>
            </a:r>
            <a:r>
              <a:rPr lang="en-US" sz="3800">
                <a:effectLst/>
                <a:latin typeface="Calibri" panose="020F0502020204030204" pitchFamily="34" charset="0"/>
                <a:ea typeface="Cambria" panose="02040503050406030204" pitchFamily="18" charset="0"/>
                <a:cs typeface="Cambria" panose="02040503050406030204" pitchFamily="18" charset="0"/>
              </a:rPr>
              <a:t>I</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promise I will pay you tomorrow.</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i="1">
                <a:solidFill>
                  <a:srgbClr val="000000"/>
                </a:solidFill>
                <a:effectLst/>
                <a:latin typeface="Calibri" panose="020F0502020204030204" pitchFamily="34" charset="0"/>
                <a:ea typeface="Cambria" panose="02040503050406030204" pitchFamily="18" charset="0"/>
                <a:cs typeface="Cambria" panose="02040503050406030204" pitchFamily="18" charset="0"/>
              </a:rPr>
              <a:t>(Tôi hứa tôi sẽ trả tiền bạn vào ngày mai.)</a:t>
            </a:r>
            <a:endParaRPr lang="en-US" sz="3800">
              <a:effectLst/>
              <a:latin typeface="Cambria" panose="02040503050406030204" pitchFamily="18" charset="0"/>
              <a:ea typeface="Cambria" panose="02040503050406030204" pitchFamily="18" charset="0"/>
              <a:cs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16" presetClass="entr" presetSubtype="21" fill="hold" nodeType="withEffect">
                                  <p:stCondLst>
                                    <p:cond delay="0"/>
                                  </p:stCondLst>
                                  <p:childTnLst>
                                    <p:set>
                                      <p:cBhvr>
                                        <p:cTn id="41" dur="1" fill="hold">
                                          <p:stCondLst>
                                            <p:cond delay="0"/>
                                          </p:stCondLst>
                                        </p:cTn>
                                        <p:tgtEl>
                                          <p:spTgt spid="21">
                                            <p:txEl>
                                              <p:pRg st="0" end="0"/>
                                            </p:txEl>
                                          </p:spTgt>
                                        </p:tgtEl>
                                        <p:attrNameLst>
                                          <p:attrName>style.visibility</p:attrName>
                                        </p:attrNameLst>
                                      </p:cBhvr>
                                      <p:to>
                                        <p:strVal val="visible"/>
                                      </p:to>
                                    </p:set>
                                    <p:animEffect transition="in" filter="barn(inVertical)">
                                      <p:cBhvr>
                                        <p:cTn id="42" dur="500"/>
                                        <p:tgtEl>
                                          <p:spTgt spid="2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xEl>
                                              <p:pRg st="1" end="1"/>
                                            </p:txEl>
                                          </p:spTgt>
                                        </p:tgtEl>
                                        <p:attrNameLst>
                                          <p:attrName>style.visibility</p:attrName>
                                        </p:attrNameLst>
                                      </p:cBhvr>
                                      <p:to>
                                        <p:strVal val="visible"/>
                                      </p:to>
                                    </p:set>
                                    <p:animEffect transition="in" filter="barn(inVertical)">
                                      <p:cBhvr>
                                        <p:cTn id="47" dur="500"/>
                                        <p:tgtEl>
                                          <p:spTgt spid="2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xEl>
                                              <p:pRg st="2" end="2"/>
                                            </p:txEl>
                                          </p:spTgt>
                                        </p:tgtEl>
                                        <p:attrNameLst>
                                          <p:attrName>style.visibility</p:attrName>
                                        </p:attrNameLst>
                                      </p:cBhvr>
                                      <p:to>
                                        <p:strVal val="visible"/>
                                      </p:to>
                                    </p:set>
                                    <p:animEffect transition="in" filter="barn(inVertical)">
                                      <p:cBhvr>
                                        <p:cTn id="52" dur="500"/>
                                        <p:tgtEl>
                                          <p:spTgt spid="21">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1">
                                            <p:txEl>
                                              <p:pRg st="3" end="3"/>
                                            </p:txEl>
                                          </p:spTgt>
                                        </p:tgtEl>
                                        <p:attrNameLst>
                                          <p:attrName>style.visibility</p:attrName>
                                        </p:attrNameLst>
                                      </p:cBhvr>
                                      <p:to>
                                        <p:strVal val="visible"/>
                                      </p:to>
                                    </p:set>
                                    <p:animEffect transition="in" filter="barn(inVertical)">
                                      <p:cBhvr>
                                        <p:cTn id="57" dur="500"/>
                                        <p:tgtEl>
                                          <p:spTgt spid="21">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1">
                                            <p:txEl>
                                              <p:pRg st="4" end="4"/>
                                            </p:txEl>
                                          </p:spTgt>
                                        </p:tgtEl>
                                        <p:attrNameLst>
                                          <p:attrName>style.visibility</p:attrName>
                                        </p:attrNameLst>
                                      </p:cBhvr>
                                      <p:to>
                                        <p:strVal val="visible"/>
                                      </p:to>
                                    </p:set>
                                    <p:animEffect transition="in" filter="barn(inVertical)">
                                      <p:cBhvr>
                                        <p:cTn id="62" dur="500"/>
                                        <p:tgtEl>
                                          <p:spTgt spid="21">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1">
                                            <p:txEl>
                                              <p:pRg st="5" end="5"/>
                                            </p:txEl>
                                          </p:spTgt>
                                        </p:tgtEl>
                                        <p:attrNameLst>
                                          <p:attrName>style.visibility</p:attrName>
                                        </p:attrNameLst>
                                      </p:cBhvr>
                                      <p:to>
                                        <p:strVal val="visible"/>
                                      </p:to>
                                    </p:set>
                                    <p:animEffect transition="in" filter="barn(inVertical)">
                                      <p:cBhvr>
                                        <p:cTn id="67" dur="500"/>
                                        <p:tgtEl>
                                          <p:spTgt spid="21">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1">
                                            <p:txEl>
                                              <p:pRg st="6" end="6"/>
                                            </p:txEl>
                                          </p:spTgt>
                                        </p:tgtEl>
                                        <p:attrNameLst>
                                          <p:attrName>style.visibility</p:attrName>
                                        </p:attrNameLst>
                                      </p:cBhvr>
                                      <p:to>
                                        <p:strVal val="visible"/>
                                      </p:to>
                                    </p:set>
                                    <p:animEffect transition="in" filter="barn(inVertical)">
                                      <p:cBhvr>
                                        <p:cTn id="72" dur="500"/>
                                        <p:tgtEl>
                                          <p:spTgt spid="21">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1">
                                            <p:txEl>
                                              <p:pRg st="7" end="7"/>
                                            </p:txEl>
                                          </p:spTgt>
                                        </p:tgtEl>
                                        <p:attrNameLst>
                                          <p:attrName>style.visibility</p:attrName>
                                        </p:attrNameLst>
                                      </p:cBhvr>
                                      <p:to>
                                        <p:strVal val="visible"/>
                                      </p:to>
                                    </p:set>
                                    <p:animEffect transition="in" filter="barn(inVertical)">
                                      <p:cBhvr>
                                        <p:cTn id="77" dur="500"/>
                                        <p:tgtEl>
                                          <p:spTgt spid="21">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1">
                                            <p:txEl>
                                              <p:pRg st="8" end="8"/>
                                            </p:txEl>
                                          </p:spTgt>
                                        </p:tgtEl>
                                        <p:attrNameLst>
                                          <p:attrName>style.visibility</p:attrName>
                                        </p:attrNameLst>
                                      </p:cBhvr>
                                      <p:to>
                                        <p:strVal val="visible"/>
                                      </p:to>
                                    </p:set>
                                    <p:animEffect transition="in" filter="barn(inVertical)">
                                      <p:cBhvr>
                                        <p:cTn id="82" dur="500"/>
                                        <p:tgtEl>
                                          <p:spTgt spid="21">
                                            <p:txEl>
                                              <p:pRg st="8" end="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1">
                                            <p:txEl>
                                              <p:pRg st="9" end="9"/>
                                            </p:txEl>
                                          </p:spTgt>
                                        </p:tgtEl>
                                        <p:attrNameLst>
                                          <p:attrName>style.visibility</p:attrName>
                                        </p:attrNameLst>
                                      </p:cBhvr>
                                      <p:to>
                                        <p:strVal val="visible"/>
                                      </p:to>
                                    </p:set>
                                    <p:animEffect transition="in" filter="barn(inVertical)">
                                      <p:cBhvr>
                                        <p:cTn id="87" dur="500"/>
                                        <p:tgtEl>
                                          <p:spTgt spid="21">
                                            <p:txEl>
                                              <p:pRg st="9" end="9"/>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1">
                                            <p:txEl>
                                              <p:pRg st="10" end="10"/>
                                            </p:txEl>
                                          </p:spTgt>
                                        </p:tgtEl>
                                        <p:attrNameLst>
                                          <p:attrName>style.visibility</p:attrName>
                                        </p:attrNameLst>
                                      </p:cBhvr>
                                      <p:to>
                                        <p:strVal val="visible"/>
                                      </p:to>
                                    </p:set>
                                    <p:animEffect transition="in" filter="barn(inVertical)">
                                      <p:cBhvr>
                                        <p:cTn id="92" dur="500"/>
                                        <p:tgtEl>
                                          <p:spTgt spid="2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764000" y="-158074"/>
            <a:ext cx="1524000" cy="1230195"/>
          </a:xfrm>
          <a:custGeom>
            <a:avLst/>
            <a:gdLst/>
            <a:ahLst/>
            <a:cxnLst/>
            <a:rect l="l" t="t" r="r" b="b"/>
            <a:pathLst>
              <a:path w="3325211" h="3096603">
                <a:moveTo>
                  <a:pt x="0" y="0"/>
                </a:moveTo>
                <a:lnTo>
                  <a:pt x="3325211" y="0"/>
                </a:lnTo>
                <a:lnTo>
                  <a:pt x="3325211" y="3096603"/>
                </a:lnTo>
                <a:lnTo>
                  <a:pt x="0" y="30966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7485487">
            <a:off x="-1511370" y="-457960"/>
            <a:ext cx="3515823" cy="2006192"/>
          </a:xfrm>
          <a:custGeom>
            <a:avLst/>
            <a:gdLst/>
            <a:ahLst/>
            <a:cxnLst/>
            <a:rect l="l" t="t" r="r" b="b"/>
            <a:pathLst>
              <a:path w="6631980" h="8697678">
                <a:moveTo>
                  <a:pt x="0" y="0"/>
                </a:moveTo>
                <a:lnTo>
                  <a:pt x="6631980" y="0"/>
                </a:lnTo>
                <a:lnTo>
                  <a:pt x="6631980" y="8697678"/>
                </a:lnTo>
                <a:lnTo>
                  <a:pt x="0" y="8697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30890" y="4985920"/>
            <a:ext cx="1261779" cy="1261779"/>
          </a:xfrm>
          <a:custGeom>
            <a:avLst/>
            <a:gdLst/>
            <a:ahLst/>
            <a:cxnLst/>
            <a:rect l="l" t="t" r="r" b="b"/>
            <a:pathLst>
              <a:path w="1261779" h="1261779">
                <a:moveTo>
                  <a:pt x="0" y="0"/>
                </a:moveTo>
                <a:lnTo>
                  <a:pt x="1261779" y="0"/>
                </a:lnTo>
                <a:lnTo>
                  <a:pt x="1261779" y="1261779"/>
                </a:lnTo>
                <a:lnTo>
                  <a:pt x="0" y="12617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7659831" y="3388112"/>
            <a:ext cx="1256337" cy="1450054"/>
          </a:xfrm>
          <a:custGeom>
            <a:avLst/>
            <a:gdLst/>
            <a:ahLst/>
            <a:cxnLst/>
            <a:rect l="l" t="t" r="r" b="b"/>
            <a:pathLst>
              <a:path w="1256337" h="1450054">
                <a:moveTo>
                  <a:pt x="0" y="0"/>
                </a:moveTo>
                <a:lnTo>
                  <a:pt x="1256338" y="0"/>
                </a:lnTo>
                <a:lnTo>
                  <a:pt x="1256338" y="1450054"/>
                </a:lnTo>
                <a:lnTo>
                  <a:pt x="0" y="14500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949836">
            <a:off x="-1261652" y="7529757"/>
            <a:ext cx="2523305" cy="3755205"/>
          </a:xfrm>
          <a:custGeom>
            <a:avLst/>
            <a:gdLst/>
            <a:ahLst/>
            <a:cxnLst/>
            <a:rect l="l" t="t" r="r" b="b"/>
            <a:pathLst>
              <a:path w="4429253" h="5459788">
                <a:moveTo>
                  <a:pt x="0" y="0"/>
                </a:moveTo>
                <a:lnTo>
                  <a:pt x="4429253" y="0"/>
                </a:lnTo>
                <a:lnTo>
                  <a:pt x="4429253" y="5459788"/>
                </a:lnTo>
                <a:lnTo>
                  <a:pt x="0" y="5459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170489">
            <a:off x="15553919" y="8251949"/>
            <a:ext cx="4868596" cy="3517531"/>
          </a:xfrm>
          <a:custGeom>
            <a:avLst/>
            <a:gdLst/>
            <a:ahLst/>
            <a:cxnLst/>
            <a:rect l="l" t="t" r="r" b="b"/>
            <a:pathLst>
              <a:path w="8596182" h="8205446">
                <a:moveTo>
                  <a:pt x="0" y="0"/>
                </a:moveTo>
                <a:lnTo>
                  <a:pt x="8596182" y="0"/>
                </a:lnTo>
                <a:lnTo>
                  <a:pt x="8596182" y="8205446"/>
                </a:lnTo>
                <a:lnTo>
                  <a:pt x="0" y="82054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4">
            <a:extLst>
              <a:ext uri="{FF2B5EF4-FFF2-40B4-BE49-F238E27FC236}">
                <a16:creationId xmlns:a16="http://schemas.microsoft.com/office/drawing/2014/main" id="{F1CD142D-C172-463E-9E15-2B0FE906F309}"/>
              </a:ext>
            </a:extLst>
          </p:cNvPr>
          <p:cNvSpPr/>
          <p:nvPr/>
        </p:nvSpPr>
        <p:spPr>
          <a:xfrm>
            <a:off x="7886150" y="9715500"/>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a:blipFill>
        </p:spPr>
      </p:sp>
      <p:sp>
        <p:nvSpPr>
          <p:cNvPr id="11" name="TextBox 10">
            <a:extLst>
              <a:ext uri="{FF2B5EF4-FFF2-40B4-BE49-F238E27FC236}">
                <a16:creationId xmlns:a16="http://schemas.microsoft.com/office/drawing/2014/main" id="{29B4898B-1B16-4D9D-A90D-A85690159719}"/>
              </a:ext>
            </a:extLst>
          </p:cNvPr>
          <p:cNvSpPr txBox="1"/>
          <p:nvPr/>
        </p:nvSpPr>
        <p:spPr>
          <a:xfrm>
            <a:off x="1219200" y="342900"/>
            <a:ext cx="15849600" cy="9479518"/>
          </a:xfrm>
          <a:prstGeom prst="rect">
            <a:avLst/>
          </a:prstGeom>
          <a:noFill/>
        </p:spPr>
        <p:txBody>
          <a:bodyPr wrap="square">
            <a:spAutoFit/>
          </a:bodyPr>
          <a:lstStyle/>
          <a:p>
            <a:pPr algn="just">
              <a:tabLst>
                <a:tab pos="545465" algn="l"/>
              </a:tabLst>
            </a:pPr>
            <a:r>
              <a:rPr lang="en-US" sz="4000" b="1" i="1">
                <a:effectLst/>
                <a:latin typeface="Calibri" panose="020F0502020204030204" pitchFamily="34" charset="0"/>
                <a:ea typeface="Arial" panose="020B0604020202020204" pitchFamily="34" charset="0"/>
              </a:rPr>
              <a:t>c. </a:t>
            </a:r>
            <a:r>
              <a:rPr lang="en-US" sz="4000" b="1" i="1">
                <a:solidFill>
                  <a:srgbClr val="000000"/>
                </a:solidFill>
                <a:effectLst/>
                <a:latin typeface="Calibri" panose="020F0502020204030204" pitchFamily="34" charset="0"/>
                <a:ea typeface="Arial" panose="020B0604020202020204" pitchFamily="34" charset="0"/>
              </a:rPr>
              <a:t>Signals (Dấu hiệu nhận biết thì tương lai đơn)</a:t>
            </a:r>
            <a:endParaRPr lang="en-US" sz="4000" b="1">
              <a:effectLst/>
              <a:latin typeface="Arial" panose="020B0604020202020204" pitchFamily="34" charset="0"/>
              <a:ea typeface="Arial" panose="020B0604020202020204" pitchFamily="34"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Ta có thể nhận biết th</a:t>
            </a:r>
            <a:r>
              <a:rPr lang="en-US" sz="4000">
                <a:effectLst/>
                <a:latin typeface="Calibri" panose="020F0502020204030204" pitchFamily="34" charset="0"/>
                <a:ea typeface="Cambria" panose="02040503050406030204" pitchFamily="18" charset="0"/>
                <a:cs typeface="Cambria" panose="02040503050406030204" pitchFamily="18" charset="0"/>
              </a:rPr>
              <a:t>ì</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tương lai đơn qua các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trạng từ chỉ thời gian hay các động từ chỉ quan điểm, suy nghĩ.</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b="1">
                <a:effectLst/>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000" b="1" i="1">
                <a:effectLst/>
                <a:latin typeface="Calibri" panose="020F0502020204030204" pitchFamily="34" charset="0"/>
                <a:ea typeface="Arial" panose="020B0604020202020204" pitchFamily="34" charset="0"/>
                <a:cs typeface="Cambria" panose="02040503050406030204" pitchFamily="18" charset="0"/>
              </a:rPr>
              <a:t>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Nhận biết qua các trạng từ chỉ thời gian</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491490" algn="l"/>
              </a:tabLst>
            </a:pP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tomorrow: ngày mai</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491490" algn="l"/>
              </a:tabLst>
            </a:pP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next week/ next month/ next year: tuần tới/ tháng tới/ năm tới</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491490" algn="l"/>
              </a:tabLst>
            </a:pP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in + thời gian trong tương lai.</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491490" algn="l"/>
              </a:tabLst>
            </a:pP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soon: sớm, chẳng bao lầu nữa</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4914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Ex:</a:t>
            </a:r>
            <a:r>
              <a:rPr lang="en-US" sz="4000">
                <a:effectLst/>
                <a:latin typeface="Calibri" panose="020F0502020204030204" pitchFamily="34" charset="0"/>
                <a:ea typeface="Cambria" panose="02040503050406030204" pitchFamily="18" charset="0"/>
                <a:cs typeface="Cambria" panose="02040503050406030204" pitchFamily="18" charset="0"/>
              </a:rPr>
              <a:t> We’ll have a part next week.</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b="1">
                <a:effectLst/>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000" b="1">
                <a:effectLst/>
                <a:latin typeface="Calibri" panose="020F0502020204030204" pitchFamily="34" charset="0"/>
                <a:ea typeface="Arial" panose="020B0604020202020204" pitchFamily="34" charset="0"/>
                <a:cs typeface="Cambria" panose="02040503050406030204" pitchFamily="18" charset="0"/>
              </a:rPr>
              <a:t>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Nhận biết qua các động từ chỉ quan điểm</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491490" algn="l"/>
              </a:tabLst>
            </a:pP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think/ assume/ believe...: nghĩ rằng/ cho rằng/ tin rằng</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491490" algn="l"/>
              </a:tabLst>
            </a:pP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expect/ hope: mong đợi, hi vọng</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They hope they will study in the USA in the future. </a:t>
            </a:r>
            <a:r>
              <a:rPr lang="en-US" sz="4000" i="1">
                <a:solidFill>
                  <a:srgbClr val="000000"/>
                </a:solidFill>
                <a:effectLst/>
                <a:latin typeface="Calibri" panose="020F0502020204030204" pitchFamily="34" charset="0"/>
                <a:ea typeface="Cambria" panose="02040503050406030204" pitchFamily="18" charset="0"/>
                <a:cs typeface="Cambria" panose="02040503050406030204" pitchFamily="18" charset="0"/>
              </a:rPr>
              <a:t>(Họ hi vọng họ sẽ học ở Mỹ trong tương lai.)</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06771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16" presetClass="entr" presetSubtype="21"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inVertical)">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barn(inVertical)">
                                      <p:cBhvr>
                                        <p:cTn id="47" dur="500"/>
                                        <p:tgtEl>
                                          <p:spTgt spid="1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barn(inVertical)">
                                      <p:cBhvr>
                                        <p:cTn id="52" dur="500"/>
                                        <p:tgtEl>
                                          <p:spTgt spid="11">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animEffect transition="in" filter="barn(inVertical)">
                                      <p:cBhvr>
                                        <p:cTn id="57" dur="500"/>
                                        <p:tgtEl>
                                          <p:spTgt spid="11">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1">
                                            <p:txEl>
                                              <p:pRg st="4" end="4"/>
                                            </p:txEl>
                                          </p:spTgt>
                                        </p:tgtEl>
                                        <p:attrNameLst>
                                          <p:attrName>style.visibility</p:attrName>
                                        </p:attrNameLst>
                                      </p:cBhvr>
                                      <p:to>
                                        <p:strVal val="visible"/>
                                      </p:to>
                                    </p:set>
                                    <p:animEffect transition="in" filter="barn(inVertical)">
                                      <p:cBhvr>
                                        <p:cTn id="62" dur="500"/>
                                        <p:tgtEl>
                                          <p:spTgt spid="11">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1">
                                            <p:txEl>
                                              <p:pRg st="5" end="5"/>
                                            </p:txEl>
                                          </p:spTgt>
                                        </p:tgtEl>
                                        <p:attrNameLst>
                                          <p:attrName>style.visibility</p:attrName>
                                        </p:attrNameLst>
                                      </p:cBhvr>
                                      <p:to>
                                        <p:strVal val="visible"/>
                                      </p:to>
                                    </p:set>
                                    <p:animEffect transition="in" filter="barn(inVertical)">
                                      <p:cBhvr>
                                        <p:cTn id="67" dur="500"/>
                                        <p:tgtEl>
                                          <p:spTgt spid="11">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1">
                                            <p:txEl>
                                              <p:pRg st="6" end="6"/>
                                            </p:txEl>
                                          </p:spTgt>
                                        </p:tgtEl>
                                        <p:attrNameLst>
                                          <p:attrName>style.visibility</p:attrName>
                                        </p:attrNameLst>
                                      </p:cBhvr>
                                      <p:to>
                                        <p:strVal val="visible"/>
                                      </p:to>
                                    </p:set>
                                    <p:animEffect transition="in" filter="barn(inVertical)">
                                      <p:cBhvr>
                                        <p:cTn id="72" dur="500"/>
                                        <p:tgtEl>
                                          <p:spTgt spid="11">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1">
                                            <p:txEl>
                                              <p:pRg st="7" end="7"/>
                                            </p:txEl>
                                          </p:spTgt>
                                        </p:tgtEl>
                                        <p:attrNameLst>
                                          <p:attrName>style.visibility</p:attrName>
                                        </p:attrNameLst>
                                      </p:cBhvr>
                                      <p:to>
                                        <p:strVal val="visible"/>
                                      </p:to>
                                    </p:set>
                                    <p:animEffect transition="in" filter="barn(inVertical)">
                                      <p:cBhvr>
                                        <p:cTn id="77" dur="500"/>
                                        <p:tgtEl>
                                          <p:spTgt spid="11">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1">
                                            <p:txEl>
                                              <p:pRg st="8" end="8"/>
                                            </p:txEl>
                                          </p:spTgt>
                                        </p:tgtEl>
                                        <p:attrNameLst>
                                          <p:attrName>style.visibility</p:attrName>
                                        </p:attrNameLst>
                                      </p:cBhvr>
                                      <p:to>
                                        <p:strVal val="visible"/>
                                      </p:to>
                                    </p:set>
                                    <p:animEffect transition="in" filter="barn(inVertical)">
                                      <p:cBhvr>
                                        <p:cTn id="82" dur="500"/>
                                        <p:tgtEl>
                                          <p:spTgt spid="11">
                                            <p:txEl>
                                              <p:pRg st="8" end="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1">
                                            <p:txEl>
                                              <p:pRg st="9" end="9"/>
                                            </p:txEl>
                                          </p:spTgt>
                                        </p:tgtEl>
                                        <p:attrNameLst>
                                          <p:attrName>style.visibility</p:attrName>
                                        </p:attrNameLst>
                                      </p:cBhvr>
                                      <p:to>
                                        <p:strVal val="visible"/>
                                      </p:to>
                                    </p:set>
                                    <p:animEffect transition="in" filter="barn(inVertical)">
                                      <p:cBhvr>
                                        <p:cTn id="87" dur="500"/>
                                        <p:tgtEl>
                                          <p:spTgt spid="11">
                                            <p:txEl>
                                              <p:pRg st="9" end="9"/>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1">
                                            <p:txEl>
                                              <p:pRg st="10" end="10"/>
                                            </p:txEl>
                                          </p:spTgt>
                                        </p:tgtEl>
                                        <p:attrNameLst>
                                          <p:attrName>style.visibility</p:attrName>
                                        </p:attrNameLst>
                                      </p:cBhvr>
                                      <p:to>
                                        <p:strVal val="visible"/>
                                      </p:to>
                                    </p:set>
                                    <p:animEffect transition="in" filter="barn(inVertical)">
                                      <p:cBhvr>
                                        <p:cTn id="92" dur="500"/>
                                        <p:tgtEl>
                                          <p:spTgt spid="11">
                                            <p:txEl>
                                              <p:pRg st="10" end="1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11">
                                            <p:txEl>
                                              <p:pRg st="11" end="11"/>
                                            </p:txEl>
                                          </p:spTgt>
                                        </p:tgtEl>
                                        <p:attrNameLst>
                                          <p:attrName>style.visibility</p:attrName>
                                        </p:attrNameLst>
                                      </p:cBhvr>
                                      <p:to>
                                        <p:strVal val="visible"/>
                                      </p:to>
                                    </p:set>
                                    <p:animEffect transition="in" filter="barn(inVertical)">
                                      <p:cBhvr>
                                        <p:cTn id="97"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293166" y="5631264"/>
            <a:ext cx="6962191" cy="4253266"/>
          </a:xfrm>
          <a:custGeom>
            <a:avLst/>
            <a:gdLst/>
            <a:ahLst/>
            <a:cxnLst/>
            <a:rect l="l" t="t" r="r" b="b"/>
            <a:pathLst>
              <a:path w="6962191" h="4253266">
                <a:moveTo>
                  <a:pt x="0" y="0"/>
                </a:moveTo>
                <a:lnTo>
                  <a:pt x="6962191" y="0"/>
                </a:lnTo>
                <a:lnTo>
                  <a:pt x="6962191" y="4253265"/>
                </a:lnTo>
                <a:lnTo>
                  <a:pt x="0" y="4253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9151" y="3829766"/>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4"/>
            <a:stretch>
              <a:fillRect/>
            </a:stretch>
          </a:blipFill>
        </p:spPr>
      </p:sp>
      <p:sp>
        <p:nvSpPr>
          <p:cNvPr id="5" name="Freeform 5"/>
          <p:cNvSpPr/>
          <p:nvPr/>
        </p:nvSpPr>
        <p:spPr>
          <a:xfrm>
            <a:off x="5714288" y="-115629"/>
            <a:ext cx="1109717" cy="1036198"/>
          </a:xfrm>
          <a:custGeom>
            <a:avLst/>
            <a:gdLst/>
            <a:ahLst/>
            <a:cxnLst/>
            <a:rect l="l" t="t" r="r" b="b"/>
            <a:pathLst>
              <a:path w="1109717" h="1036198">
                <a:moveTo>
                  <a:pt x="0" y="0"/>
                </a:moveTo>
                <a:lnTo>
                  <a:pt x="1109717" y="0"/>
                </a:lnTo>
                <a:lnTo>
                  <a:pt x="1109717" y="1036198"/>
                </a:lnTo>
                <a:lnTo>
                  <a:pt x="0" y="1036198"/>
                </a:lnTo>
                <a:lnTo>
                  <a:pt x="0" y="0"/>
                </a:lnTo>
                <a:close/>
              </a:path>
            </a:pathLst>
          </a:custGeom>
          <a:blipFill>
            <a:blip r:embed="rId5"/>
            <a:stretch>
              <a:fillRect/>
            </a:stretch>
          </a:blipFill>
        </p:spPr>
      </p:sp>
      <p:sp>
        <p:nvSpPr>
          <p:cNvPr id="6" name="Freeform 6"/>
          <p:cNvSpPr/>
          <p:nvPr/>
        </p:nvSpPr>
        <p:spPr>
          <a:xfrm>
            <a:off x="9638971" y="9515707"/>
            <a:ext cx="1014587" cy="947371"/>
          </a:xfrm>
          <a:custGeom>
            <a:avLst/>
            <a:gdLst/>
            <a:ahLst/>
            <a:cxnLst/>
            <a:rect l="l" t="t" r="r" b="b"/>
            <a:pathLst>
              <a:path w="1014587" h="947371">
                <a:moveTo>
                  <a:pt x="0" y="0"/>
                </a:moveTo>
                <a:lnTo>
                  <a:pt x="1014587" y="0"/>
                </a:lnTo>
                <a:lnTo>
                  <a:pt x="1014587" y="947370"/>
                </a:lnTo>
                <a:lnTo>
                  <a:pt x="0" y="947370"/>
                </a:lnTo>
                <a:lnTo>
                  <a:pt x="0" y="0"/>
                </a:lnTo>
                <a:close/>
              </a:path>
            </a:pathLst>
          </a:custGeom>
          <a:blipFill>
            <a:blip r:embed="rId6"/>
            <a:stretch>
              <a:fillRect/>
            </a:stretch>
          </a:blipFill>
        </p:spPr>
      </p:sp>
      <p:sp>
        <p:nvSpPr>
          <p:cNvPr id="7" name="Freeform 7"/>
          <p:cNvSpPr/>
          <p:nvPr/>
        </p:nvSpPr>
        <p:spPr>
          <a:xfrm rot="-7453644">
            <a:off x="-3705776" y="6554385"/>
            <a:ext cx="8677901" cy="6660289"/>
          </a:xfrm>
          <a:custGeom>
            <a:avLst/>
            <a:gdLst/>
            <a:ahLst/>
            <a:cxnLst/>
            <a:rect l="l" t="t" r="r" b="b"/>
            <a:pathLst>
              <a:path w="8677901" h="6660289">
                <a:moveTo>
                  <a:pt x="0" y="0"/>
                </a:moveTo>
                <a:lnTo>
                  <a:pt x="8677902" y="0"/>
                </a:lnTo>
                <a:lnTo>
                  <a:pt x="8677902" y="6660289"/>
                </a:lnTo>
                <a:lnTo>
                  <a:pt x="0" y="6660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8247529">
            <a:off x="13930340" y="-1239858"/>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42001">
            <a:off x="14219115" y="6973264"/>
            <a:ext cx="4863509" cy="6032259"/>
          </a:xfrm>
          <a:custGeom>
            <a:avLst/>
            <a:gdLst/>
            <a:ahLst/>
            <a:cxnLst/>
            <a:rect l="l" t="t" r="r" b="b"/>
            <a:pathLst>
              <a:path w="4863509" h="6032259">
                <a:moveTo>
                  <a:pt x="0" y="0"/>
                </a:moveTo>
                <a:lnTo>
                  <a:pt x="4863508" y="0"/>
                </a:lnTo>
                <a:lnTo>
                  <a:pt x="4863508" y="6032259"/>
                </a:lnTo>
                <a:lnTo>
                  <a:pt x="0" y="60322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14201" y="-1028700"/>
            <a:ext cx="4885801" cy="4114800"/>
          </a:xfrm>
          <a:custGeom>
            <a:avLst/>
            <a:gdLst/>
            <a:ahLst/>
            <a:cxnLst/>
            <a:rect l="l" t="t" r="r" b="b"/>
            <a:pathLst>
              <a:path w="4885801" h="4114800">
                <a:moveTo>
                  <a:pt x="0" y="0"/>
                </a:moveTo>
                <a:lnTo>
                  <a:pt x="4885802" y="0"/>
                </a:lnTo>
                <a:lnTo>
                  <a:pt x="4885802" y="4114800"/>
                </a:lnTo>
                <a:lnTo>
                  <a:pt x="0" y="4114800"/>
                </a:lnTo>
                <a:lnTo>
                  <a:pt x="0" y="0"/>
                </a:lnTo>
                <a:close/>
              </a:path>
            </a:pathLst>
          </a:custGeom>
          <a:blipFill>
            <a:blip r:embed="rId13">
              <a:duotone>
                <a:prstClr val="black"/>
                <a:schemeClr val="accent3">
                  <a:tint val="45000"/>
                  <a:satMod val="400000"/>
                </a:schemeClr>
              </a:duotone>
              <a:extLst>
                <a:ext uri="{96DAC541-7B7A-43D3-8B79-37D633B846F1}">
                  <asvg:svgBlip xmlns:asvg="http://schemas.microsoft.com/office/drawing/2016/SVG/main" r:embed="rId14"/>
                </a:ext>
              </a:extLst>
            </a:blip>
            <a:stretch>
              <a:fillRect/>
            </a:stretch>
          </a:blipFill>
        </p:spPr>
      </p:sp>
      <p:sp>
        <p:nvSpPr>
          <p:cNvPr id="11" name="Freeform 11"/>
          <p:cNvSpPr/>
          <p:nvPr/>
        </p:nvSpPr>
        <p:spPr>
          <a:xfrm rot="1179574">
            <a:off x="17178090" y="4297650"/>
            <a:ext cx="1625424" cy="800891"/>
          </a:xfrm>
          <a:custGeom>
            <a:avLst/>
            <a:gdLst/>
            <a:ahLst/>
            <a:cxnLst/>
            <a:rect l="l" t="t" r="r" b="b"/>
            <a:pathLst>
              <a:path w="1625424" h="800891">
                <a:moveTo>
                  <a:pt x="0" y="0"/>
                </a:moveTo>
                <a:lnTo>
                  <a:pt x="1625424" y="0"/>
                </a:lnTo>
                <a:lnTo>
                  <a:pt x="1625424" y="800890"/>
                </a:lnTo>
                <a:lnTo>
                  <a:pt x="0" y="800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TextBox 5">
            <a:extLst>
              <a:ext uri="{FF2B5EF4-FFF2-40B4-BE49-F238E27FC236}">
                <a16:creationId xmlns:a16="http://schemas.microsoft.com/office/drawing/2014/main" id="{8620F432-0748-45C6-ABFA-C340CCC2A464}"/>
              </a:ext>
            </a:extLst>
          </p:cNvPr>
          <p:cNvSpPr txBox="1"/>
          <p:nvPr/>
        </p:nvSpPr>
        <p:spPr>
          <a:xfrm>
            <a:off x="2286548" y="1963915"/>
            <a:ext cx="12814202"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Grammar checking</a:t>
            </a:r>
          </a:p>
        </p:txBody>
      </p:sp>
      <p:sp>
        <p:nvSpPr>
          <p:cNvPr id="16" name="TextBox 5">
            <a:extLst>
              <a:ext uri="{FF2B5EF4-FFF2-40B4-BE49-F238E27FC236}">
                <a16:creationId xmlns:a16="http://schemas.microsoft.com/office/drawing/2014/main" id="{D8FFFD1B-6870-4059-83E5-C0A58DCFAF59}"/>
              </a:ext>
            </a:extLst>
          </p:cNvPr>
          <p:cNvSpPr txBox="1"/>
          <p:nvPr/>
        </p:nvSpPr>
        <p:spPr>
          <a:xfrm>
            <a:off x="4547191" y="5510619"/>
            <a:ext cx="12814202" cy="1258550"/>
          </a:xfrm>
          <a:prstGeom prst="rect">
            <a:avLst/>
          </a:prstGeom>
        </p:spPr>
        <p:txBody>
          <a:bodyPr wrap="square" lIns="0" tIns="0" rIns="0" bIns="0" rtlCol="0" anchor="t">
            <a:spAutoFit/>
          </a:bodyPr>
          <a:lstStyle/>
          <a:p>
            <a:pPr>
              <a:lnSpc>
                <a:spcPts val="11513"/>
              </a:lnSpc>
            </a:pPr>
            <a:r>
              <a:rPr lang="en-US" sz="5400">
                <a:solidFill>
                  <a:srgbClr val="002060"/>
                </a:solidFill>
                <a:latin typeface="Bryndan Write Bold"/>
                <a:hlinkClick r:id="rId17"/>
              </a:rPr>
              <a:t>https://wordwall.net/resource/20564137</a:t>
            </a:r>
            <a:r>
              <a:rPr lang="en-US" sz="5400">
                <a:solidFill>
                  <a:srgbClr val="002060"/>
                </a:solidFill>
                <a:latin typeface="Bryndan Write Bold"/>
              </a:rPr>
              <a:t> </a:t>
            </a:r>
          </a:p>
        </p:txBody>
      </p:sp>
      <p:sp>
        <p:nvSpPr>
          <p:cNvPr id="17" name="Freeform 13">
            <a:extLst>
              <a:ext uri="{FF2B5EF4-FFF2-40B4-BE49-F238E27FC236}">
                <a16:creationId xmlns:a16="http://schemas.microsoft.com/office/drawing/2014/main" id="{286E55AF-C72A-432A-83D7-A94C4CCF4BDD}"/>
              </a:ext>
            </a:extLst>
          </p:cNvPr>
          <p:cNvSpPr/>
          <p:nvPr/>
        </p:nvSpPr>
        <p:spPr>
          <a:xfrm rot="10378678" flipH="1">
            <a:off x="6314419" y="3426337"/>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8">
              <a:duotone>
                <a:prstClr val="black"/>
                <a:schemeClr val="accent6">
                  <a:tint val="45000"/>
                  <a:satMod val="400000"/>
                </a:schemeClr>
              </a:duotone>
              <a:extLst>
                <a:ext uri="{96DAC541-7B7A-43D3-8B79-37D633B846F1}">
                  <asvg:svgBlip xmlns:asvg="http://schemas.microsoft.com/office/drawing/2016/SVG/main" r:embed="rId19"/>
                </a:ext>
              </a:extLst>
            </a:blip>
            <a:stretch>
              <a:fillRect/>
            </a:stretch>
          </a:blipFill>
        </p:spPr>
      </p:sp>
      <p:sp>
        <p:nvSpPr>
          <p:cNvPr id="14" name="TextBox 5">
            <a:extLst>
              <a:ext uri="{FF2B5EF4-FFF2-40B4-BE49-F238E27FC236}">
                <a16:creationId xmlns:a16="http://schemas.microsoft.com/office/drawing/2014/main" id="{13D22454-6CB4-45D0-A47E-6416F834D7A6}"/>
              </a:ext>
            </a:extLst>
          </p:cNvPr>
          <p:cNvSpPr txBox="1"/>
          <p:nvPr/>
        </p:nvSpPr>
        <p:spPr>
          <a:xfrm>
            <a:off x="4572000" y="6734026"/>
            <a:ext cx="12814202" cy="1258550"/>
          </a:xfrm>
          <a:prstGeom prst="rect">
            <a:avLst/>
          </a:prstGeom>
        </p:spPr>
        <p:txBody>
          <a:bodyPr wrap="square" lIns="0" tIns="0" rIns="0" bIns="0" rtlCol="0" anchor="t">
            <a:spAutoFit/>
          </a:bodyPr>
          <a:lstStyle/>
          <a:p>
            <a:pPr>
              <a:lnSpc>
                <a:spcPts val="11513"/>
              </a:lnSpc>
            </a:pPr>
            <a:r>
              <a:rPr lang="en-US" sz="5400">
                <a:solidFill>
                  <a:srgbClr val="002060"/>
                </a:solidFill>
                <a:latin typeface="Bryndan Write Bold"/>
                <a:hlinkClick r:id="rId20"/>
              </a:rPr>
              <a:t>https://wordwall.net/resource/23478348</a:t>
            </a:r>
            <a:r>
              <a:rPr lang="en-US" sz="5400">
                <a:solidFill>
                  <a:srgbClr val="002060"/>
                </a:solidFill>
                <a:latin typeface="Bryndan Write Bold"/>
              </a:rPr>
              <a:t> </a:t>
            </a:r>
          </a:p>
        </p:txBody>
      </p:sp>
    </p:spTree>
    <p:extLst>
      <p:ext uri="{BB962C8B-B14F-4D97-AF65-F5344CB8AC3E}">
        <p14:creationId xmlns:p14="http://schemas.microsoft.com/office/powerpoint/2010/main" val="181759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293166" y="5631264"/>
            <a:ext cx="6962191" cy="4253266"/>
          </a:xfrm>
          <a:custGeom>
            <a:avLst/>
            <a:gdLst/>
            <a:ahLst/>
            <a:cxnLst/>
            <a:rect l="l" t="t" r="r" b="b"/>
            <a:pathLst>
              <a:path w="6962191" h="4253266">
                <a:moveTo>
                  <a:pt x="0" y="0"/>
                </a:moveTo>
                <a:lnTo>
                  <a:pt x="6962191" y="0"/>
                </a:lnTo>
                <a:lnTo>
                  <a:pt x="6962191" y="4253265"/>
                </a:lnTo>
                <a:lnTo>
                  <a:pt x="0" y="4253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9151" y="3829766"/>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4"/>
            <a:stretch>
              <a:fillRect/>
            </a:stretch>
          </a:blipFill>
        </p:spPr>
      </p:sp>
      <p:sp>
        <p:nvSpPr>
          <p:cNvPr id="5" name="Freeform 5"/>
          <p:cNvSpPr/>
          <p:nvPr/>
        </p:nvSpPr>
        <p:spPr>
          <a:xfrm>
            <a:off x="5714288" y="-115629"/>
            <a:ext cx="1109717" cy="1036198"/>
          </a:xfrm>
          <a:custGeom>
            <a:avLst/>
            <a:gdLst/>
            <a:ahLst/>
            <a:cxnLst/>
            <a:rect l="l" t="t" r="r" b="b"/>
            <a:pathLst>
              <a:path w="1109717" h="1036198">
                <a:moveTo>
                  <a:pt x="0" y="0"/>
                </a:moveTo>
                <a:lnTo>
                  <a:pt x="1109717" y="0"/>
                </a:lnTo>
                <a:lnTo>
                  <a:pt x="1109717" y="1036198"/>
                </a:lnTo>
                <a:lnTo>
                  <a:pt x="0" y="1036198"/>
                </a:lnTo>
                <a:lnTo>
                  <a:pt x="0" y="0"/>
                </a:lnTo>
                <a:close/>
              </a:path>
            </a:pathLst>
          </a:custGeom>
          <a:blipFill>
            <a:blip r:embed="rId5"/>
            <a:stretch>
              <a:fillRect/>
            </a:stretch>
          </a:blipFill>
        </p:spPr>
      </p:sp>
      <p:sp>
        <p:nvSpPr>
          <p:cNvPr id="6" name="Freeform 6"/>
          <p:cNvSpPr/>
          <p:nvPr/>
        </p:nvSpPr>
        <p:spPr>
          <a:xfrm>
            <a:off x="9638971" y="9515707"/>
            <a:ext cx="1014587" cy="947371"/>
          </a:xfrm>
          <a:custGeom>
            <a:avLst/>
            <a:gdLst/>
            <a:ahLst/>
            <a:cxnLst/>
            <a:rect l="l" t="t" r="r" b="b"/>
            <a:pathLst>
              <a:path w="1014587" h="947371">
                <a:moveTo>
                  <a:pt x="0" y="0"/>
                </a:moveTo>
                <a:lnTo>
                  <a:pt x="1014587" y="0"/>
                </a:lnTo>
                <a:lnTo>
                  <a:pt x="1014587" y="947370"/>
                </a:lnTo>
                <a:lnTo>
                  <a:pt x="0" y="947370"/>
                </a:lnTo>
                <a:lnTo>
                  <a:pt x="0" y="0"/>
                </a:lnTo>
                <a:close/>
              </a:path>
            </a:pathLst>
          </a:custGeom>
          <a:blipFill>
            <a:blip r:embed="rId6"/>
            <a:stretch>
              <a:fillRect/>
            </a:stretch>
          </a:blipFill>
        </p:spPr>
      </p:sp>
      <p:sp>
        <p:nvSpPr>
          <p:cNvPr id="7" name="Freeform 7"/>
          <p:cNvSpPr/>
          <p:nvPr/>
        </p:nvSpPr>
        <p:spPr>
          <a:xfrm rot="-7453644">
            <a:off x="-3705776" y="6554385"/>
            <a:ext cx="8677901" cy="6660289"/>
          </a:xfrm>
          <a:custGeom>
            <a:avLst/>
            <a:gdLst/>
            <a:ahLst/>
            <a:cxnLst/>
            <a:rect l="l" t="t" r="r" b="b"/>
            <a:pathLst>
              <a:path w="8677901" h="6660289">
                <a:moveTo>
                  <a:pt x="0" y="0"/>
                </a:moveTo>
                <a:lnTo>
                  <a:pt x="8677902" y="0"/>
                </a:lnTo>
                <a:lnTo>
                  <a:pt x="8677902" y="6660289"/>
                </a:lnTo>
                <a:lnTo>
                  <a:pt x="0" y="6660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8247529">
            <a:off x="13930340" y="-1239858"/>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42001">
            <a:off x="14219115" y="6973264"/>
            <a:ext cx="4863509" cy="6032259"/>
          </a:xfrm>
          <a:custGeom>
            <a:avLst/>
            <a:gdLst/>
            <a:ahLst/>
            <a:cxnLst/>
            <a:rect l="l" t="t" r="r" b="b"/>
            <a:pathLst>
              <a:path w="4863509" h="6032259">
                <a:moveTo>
                  <a:pt x="0" y="0"/>
                </a:moveTo>
                <a:lnTo>
                  <a:pt x="4863508" y="0"/>
                </a:lnTo>
                <a:lnTo>
                  <a:pt x="4863508" y="6032259"/>
                </a:lnTo>
                <a:lnTo>
                  <a:pt x="0" y="60322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14201" y="-1028700"/>
            <a:ext cx="4885801" cy="4114800"/>
          </a:xfrm>
          <a:custGeom>
            <a:avLst/>
            <a:gdLst/>
            <a:ahLst/>
            <a:cxnLst/>
            <a:rect l="l" t="t" r="r" b="b"/>
            <a:pathLst>
              <a:path w="4885801" h="4114800">
                <a:moveTo>
                  <a:pt x="0" y="0"/>
                </a:moveTo>
                <a:lnTo>
                  <a:pt x="4885802" y="0"/>
                </a:lnTo>
                <a:lnTo>
                  <a:pt x="4885802" y="4114800"/>
                </a:lnTo>
                <a:lnTo>
                  <a:pt x="0" y="4114800"/>
                </a:lnTo>
                <a:lnTo>
                  <a:pt x="0" y="0"/>
                </a:lnTo>
                <a:close/>
              </a:path>
            </a:pathLst>
          </a:custGeom>
          <a:blipFill>
            <a:blip r:embed="rId13">
              <a:duotone>
                <a:prstClr val="black"/>
                <a:schemeClr val="accent3">
                  <a:tint val="45000"/>
                  <a:satMod val="400000"/>
                </a:schemeClr>
              </a:duotone>
              <a:extLst>
                <a:ext uri="{96DAC541-7B7A-43D3-8B79-37D633B846F1}">
                  <asvg:svgBlip xmlns:asvg="http://schemas.microsoft.com/office/drawing/2016/SVG/main" r:embed="rId14"/>
                </a:ext>
              </a:extLst>
            </a:blip>
            <a:stretch>
              <a:fillRect/>
            </a:stretch>
          </a:blipFill>
        </p:spPr>
      </p:sp>
      <p:sp>
        <p:nvSpPr>
          <p:cNvPr id="11" name="Freeform 11"/>
          <p:cNvSpPr/>
          <p:nvPr/>
        </p:nvSpPr>
        <p:spPr>
          <a:xfrm rot="1179574">
            <a:off x="17178090" y="4297650"/>
            <a:ext cx="1625424" cy="800891"/>
          </a:xfrm>
          <a:custGeom>
            <a:avLst/>
            <a:gdLst/>
            <a:ahLst/>
            <a:cxnLst/>
            <a:rect l="l" t="t" r="r" b="b"/>
            <a:pathLst>
              <a:path w="1625424" h="800891">
                <a:moveTo>
                  <a:pt x="0" y="0"/>
                </a:moveTo>
                <a:lnTo>
                  <a:pt x="1625424" y="0"/>
                </a:lnTo>
                <a:lnTo>
                  <a:pt x="1625424" y="800890"/>
                </a:lnTo>
                <a:lnTo>
                  <a:pt x="0" y="800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TextBox 5">
            <a:extLst>
              <a:ext uri="{FF2B5EF4-FFF2-40B4-BE49-F238E27FC236}">
                <a16:creationId xmlns:a16="http://schemas.microsoft.com/office/drawing/2014/main" id="{8620F432-0748-45C6-ABFA-C340CCC2A464}"/>
              </a:ext>
            </a:extLst>
          </p:cNvPr>
          <p:cNvSpPr txBox="1"/>
          <p:nvPr/>
        </p:nvSpPr>
        <p:spPr>
          <a:xfrm>
            <a:off x="2197198" y="2321040"/>
            <a:ext cx="12814202"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1. THEORY</a:t>
            </a:r>
          </a:p>
        </p:txBody>
      </p:sp>
      <p:sp>
        <p:nvSpPr>
          <p:cNvPr id="16" name="TextBox 5">
            <a:extLst>
              <a:ext uri="{FF2B5EF4-FFF2-40B4-BE49-F238E27FC236}">
                <a16:creationId xmlns:a16="http://schemas.microsoft.com/office/drawing/2014/main" id="{D8FFFD1B-6870-4059-83E5-C0A58DCFAF59}"/>
              </a:ext>
            </a:extLst>
          </p:cNvPr>
          <p:cNvSpPr txBox="1"/>
          <p:nvPr/>
        </p:nvSpPr>
        <p:spPr>
          <a:xfrm>
            <a:off x="7550303" y="6047798"/>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 VOCABULARY</a:t>
            </a:r>
          </a:p>
        </p:txBody>
      </p:sp>
      <p:sp>
        <p:nvSpPr>
          <p:cNvPr id="17" name="Freeform 13">
            <a:extLst>
              <a:ext uri="{FF2B5EF4-FFF2-40B4-BE49-F238E27FC236}">
                <a16:creationId xmlns:a16="http://schemas.microsoft.com/office/drawing/2014/main" id="{286E55AF-C72A-432A-83D7-A94C4CCF4BDD}"/>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7">
              <a:duotone>
                <a:prstClr val="black"/>
                <a:schemeClr val="accent6">
                  <a:tint val="45000"/>
                  <a:satMod val="400000"/>
                </a:schemeClr>
              </a:duotone>
              <a:extLst>
                <a:ext uri="{96DAC541-7B7A-43D3-8B79-37D633B846F1}">
                  <asvg:svgBlip xmlns:asvg="http://schemas.microsoft.com/office/drawing/2016/SVG/main" r:embed="rId1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611600" y="-158074"/>
            <a:ext cx="1676400" cy="1643974"/>
          </a:xfrm>
          <a:custGeom>
            <a:avLst/>
            <a:gdLst/>
            <a:ahLst/>
            <a:cxnLst/>
            <a:rect l="l" t="t" r="r" b="b"/>
            <a:pathLst>
              <a:path w="3325211" h="3096603">
                <a:moveTo>
                  <a:pt x="0" y="0"/>
                </a:moveTo>
                <a:lnTo>
                  <a:pt x="3325211" y="0"/>
                </a:lnTo>
                <a:lnTo>
                  <a:pt x="3325211" y="3096603"/>
                </a:lnTo>
                <a:lnTo>
                  <a:pt x="0" y="30966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9553308">
            <a:off x="-1180976" y="-174486"/>
            <a:ext cx="3279411" cy="1658681"/>
          </a:xfrm>
          <a:custGeom>
            <a:avLst/>
            <a:gdLst/>
            <a:ahLst/>
            <a:cxnLst/>
            <a:rect l="l" t="t" r="r" b="b"/>
            <a:pathLst>
              <a:path w="6631980" h="8697678">
                <a:moveTo>
                  <a:pt x="0" y="0"/>
                </a:moveTo>
                <a:lnTo>
                  <a:pt x="6631980" y="0"/>
                </a:lnTo>
                <a:lnTo>
                  <a:pt x="6631980" y="8697678"/>
                </a:lnTo>
                <a:lnTo>
                  <a:pt x="0" y="8697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30890" y="4985920"/>
            <a:ext cx="1261779" cy="1261779"/>
          </a:xfrm>
          <a:custGeom>
            <a:avLst/>
            <a:gdLst/>
            <a:ahLst/>
            <a:cxnLst/>
            <a:rect l="l" t="t" r="r" b="b"/>
            <a:pathLst>
              <a:path w="1261779" h="1261779">
                <a:moveTo>
                  <a:pt x="0" y="0"/>
                </a:moveTo>
                <a:lnTo>
                  <a:pt x="1261779" y="0"/>
                </a:lnTo>
                <a:lnTo>
                  <a:pt x="1261779" y="1261779"/>
                </a:lnTo>
                <a:lnTo>
                  <a:pt x="0" y="12617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7659831" y="3388112"/>
            <a:ext cx="1256337" cy="1450054"/>
          </a:xfrm>
          <a:custGeom>
            <a:avLst/>
            <a:gdLst/>
            <a:ahLst/>
            <a:cxnLst/>
            <a:rect l="l" t="t" r="r" b="b"/>
            <a:pathLst>
              <a:path w="1256337" h="1450054">
                <a:moveTo>
                  <a:pt x="0" y="0"/>
                </a:moveTo>
                <a:lnTo>
                  <a:pt x="1256338" y="0"/>
                </a:lnTo>
                <a:lnTo>
                  <a:pt x="1256338" y="1450054"/>
                </a:lnTo>
                <a:lnTo>
                  <a:pt x="0" y="14500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949836">
            <a:off x="-1261652" y="7529757"/>
            <a:ext cx="2523305" cy="3755205"/>
          </a:xfrm>
          <a:custGeom>
            <a:avLst/>
            <a:gdLst/>
            <a:ahLst/>
            <a:cxnLst/>
            <a:rect l="l" t="t" r="r" b="b"/>
            <a:pathLst>
              <a:path w="4429253" h="5459788">
                <a:moveTo>
                  <a:pt x="0" y="0"/>
                </a:moveTo>
                <a:lnTo>
                  <a:pt x="4429253" y="0"/>
                </a:lnTo>
                <a:lnTo>
                  <a:pt x="4429253" y="5459788"/>
                </a:lnTo>
                <a:lnTo>
                  <a:pt x="0" y="5459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170489">
            <a:off x="15553919" y="8251949"/>
            <a:ext cx="4868596" cy="3517531"/>
          </a:xfrm>
          <a:custGeom>
            <a:avLst/>
            <a:gdLst/>
            <a:ahLst/>
            <a:cxnLst/>
            <a:rect l="l" t="t" r="r" b="b"/>
            <a:pathLst>
              <a:path w="8596182" h="8205446">
                <a:moveTo>
                  <a:pt x="0" y="0"/>
                </a:moveTo>
                <a:lnTo>
                  <a:pt x="8596182" y="0"/>
                </a:lnTo>
                <a:lnTo>
                  <a:pt x="8596182" y="8205446"/>
                </a:lnTo>
                <a:lnTo>
                  <a:pt x="0" y="82054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4">
            <a:extLst>
              <a:ext uri="{FF2B5EF4-FFF2-40B4-BE49-F238E27FC236}">
                <a16:creationId xmlns:a16="http://schemas.microsoft.com/office/drawing/2014/main" id="{F1CD142D-C172-463E-9E15-2B0FE906F309}"/>
              </a:ext>
            </a:extLst>
          </p:cNvPr>
          <p:cNvSpPr/>
          <p:nvPr/>
        </p:nvSpPr>
        <p:spPr>
          <a:xfrm>
            <a:off x="7886150" y="9715500"/>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a:blipFill>
        </p:spPr>
      </p:sp>
      <p:sp>
        <p:nvSpPr>
          <p:cNvPr id="11" name="TextBox 10">
            <a:extLst>
              <a:ext uri="{FF2B5EF4-FFF2-40B4-BE49-F238E27FC236}">
                <a16:creationId xmlns:a16="http://schemas.microsoft.com/office/drawing/2014/main" id="{C9F8F814-67D4-41A2-8F57-FF0400B2AE4D}"/>
              </a:ext>
            </a:extLst>
          </p:cNvPr>
          <p:cNvSpPr txBox="1"/>
          <p:nvPr/>
        </p:nvSpPr>
        <p:spPr>
          <a:xfrm>
            <a:off x="1372748" y="754003"/>
            <a:ext cx="15542501" cy="8684429"/>
          </a:xfrm>
          <a:prstGeom prst="rect">
            <a:avLst/>
          </a:prstGeom>
          <a:noFill/>
        </p:spPr>
        <p:txBody>
          <a:bodyPr wrap="square">
            <a:spAutoFit/>
          </a:bodyPr>
          <a:lstStyle/>
          <a:p>
            <a:pPr algn="ctr">
              <a:spcAft>
                <a:spcPts val="600"/>
              </a:spcAf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2.</a:t>
            </a:r>
            <a:r>
              <a:rPr lang="en-US" sz="4000">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r>
              <a:rPr lang="en-US" sz="4000" b="1">
                <a:solidFill>
                  <a:srgbClr val="0070C0"/>
                </a:solidFill>
                <a:effectLst/>
                <a:latin typeface="Calibri" panose="020F0502020204030204" pitchFamily="34" charset="0"/>
                <a:ea typeface="Arial" panose="020B0604020202020204" pitchFamily="34" charset="0"/>
                <a:cs typeface="Cambria" panose="02040503050406030204" pitchFamily="18" charset="0"/>
              </a:rPr>
              <a:t>MIGHT FOR FUTURE POSSIBILITY – MIGHT DIỄN TẢ KHẢ NĂNG TRONG TƯƠNG LAI</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indent="304800" algn="just">
              <a:spcAft>
                <a:spcPts val="500"/>
              </a:spcAft>
            </a:pPr>
            <a:r>
              <a:rPr lang="en-US" sz="4000" b="1">
                <a:solidFill>
                  <a:srgbClr val="000000"/>
                </a:solidFill>
                <a:effectLst/>
                <a:latin typeface="Calibri" panose="020F0502020204030204" pitchFamily="34" charset="0"/>
                <a:ea typeface="Times New Roman" panose="02020603050405020304" pitchFamily="18" charset="0"/>
              </a:rPr>
              <a:t>Might (có lẽ, có thể) là một động tù khuyết thiếu. </a:t>
            </a:r>
            <a:endParaRPr lang="en-US" sz="4000" b="1">
              <a:effectLst/>
              <a:latin typeface="Times New Roman" panose="02020603050405020304" pitchFamily="18" charset="0"/>
              <a:ea typeface="Times New Roman" panose="02020603050405020304" pitchFamily="18" charset="0"/>
            </a:endParaRPr>
          </a:p>
          <a:p>
            <a:pPr indent="304800" algn="just">
              <a:spcAft>
                <a:spcPts val="500"/>
              </a:spcAft>
            </a:pPr>
            <a:r>
              <a:rPr lang="en-US" sz="4000" b="1" i="1">
                <a:solidFill>
                  <a:srgbClr val="000000"/>
                </a:solidFill>
                <a:effectLst/>
                <a:latin typeface="Calibri" panose="020F0502020204030204" pitchFamily="34" charset="0"/>
                <a:ea typeface="Arial" panose="020B0604020202020204" pitchFamily="34" charset="0"/>
              </a:rPr>
              <a:t>a. Form (Câu trúc)</a:t>
            </a:r>
            <a:endParaRPr lang="en-US" sz="4000" b="1">
              <a:effectLst/>
              <a:latin typeface="Times New Roman" panose="02020603050405020304" pitchFamily="18" charset="0"/>
              <a:ea typeface="Times New Roman" panose="02020603050405020304" pitchFamily="18"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Khẳng định: </a:t>
            </a:r>
            <a:r>
              <a:rPr lang="en-US" sz="4000">
                <a:effectLst/>
                <a:latin typeface="Calibri" panose="020F0502020204030204" pitchFamily="34" charset="0"/>
                <a:ea typeface="Cambria" panose="02040503050406030204" pitchFamily="18" charset="0"/>
                <a:cs typeface="Cambria" panose="02040503050406030204" pitchFamily="18" charset="0"/>
              </a:rPr>
              <a:t>S</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 might + V (bare inf)</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Phủ định: </a:t>
            </a:r>
            <a:r>
              <a:rPr lang="en-US" sz="4000">
                <a:effectLst/>
                <a:latin typeface="Calibri" panose="020F0502020204030204" pitchFamily="34" charset="0"/>
                <a:ea typeface="Cambria" panose="02040503050406030204" pitchFamily="18" charset="0"/>
                <a:cs typeface="Cambria" panose="02040503050406030204" pitchFamily="18" charset="0"/>
              </a:rPr>
              <a:t>S</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 might + not + V (bare inf)</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b="1" i="1" u="sng">
                <a:solidFill>
                  <a:srgbClr val="000000"/>
                </a:solidFill>
                <a:effectLst/>
                <a:latin typeface="Calibri" panose="020F0502020204030204" pitchFamily="34" charset="0"/>
                <a:ea typeface="Arial" panose="020B0604020202020204" pitchFamily="34" charset="0"/>
                <a:cs typeface="Cambria" panose="02040503050406030204" pitchFamily="18" charset="0"/>
              </a:rPr>
              <a:t>Chú ý</a:t>
            </a:r>
            <a:r>
              <a:rPr lang="en-US" sz="4000" b="1" i="1">
                <a:solidFill>
                  <a:srgbClr val="000000"/>
                </a:solidFill>
                <a:effectLst/>
                <a:latin typeface="Calibri" panose="020F0502020204030204" pitchFamily="34" charset="0"/>
                <a:ea typeface="Arial" panose="020B0604020202020204" pitchFamily="34" charset="0"/>
                <a:cs typeface="Cambria" panose="02040503050406030204" pitchFamily="18" charset="0"/>
              </a:rPr>
              <a:t>:</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Không dùng might ở dạng nghi vấn để diễn tả sự nghi ngờ.</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tabLst>
                <a:tab pos="558800" algn="l"/>
              </a:tabLst>
            </a:pPr>
            <a:r>
              <a:rPr lang="en-US" sz="4000" b="1" i="1">
                <a:effectLst/>
                <a:latin typeface="Calibri" panose="020F0502020204030204" pitchFamily="34" charset="0"/>
                <a:ea typeface="Arial" panose="020B0604020202020204" pitchFamily="34" charset="0"/>
              </a:rPr>
              <a:t>b. </a:t>
            </a:r>
            <a:r>
              <a:rPr lang="en-US" sz="4000" b="1" i="1">
                <a:solidFill>
                  <a:srgbClr val="000000"/>
                </a:solidFill>
                <a:effectLst/>
                <a:latin typeface="Calibri" panose="020F0502020204030204" pitchFamily="34" charset="0"/>
                <a:ea typeface="Arial" panose="020B0604020202020204" pitchFamily="34" charset="0"/>
              </a:rPr>
              <a:t>Usage (Cách sử dụng)</a:t>
            </a:r>
            <a:endParaRPr lang="en-US" sz="4000" b="1">
              <a:effectLst/>
              <a:latin typeface="Arial" panose="020B0604020202020204" pitchFamily="34" charset="0"/>
              <a:ea typeface="Arial" panose="020B0604020202020204" pitchFamily="34"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Might dùng để chỉ khả năng xảy ra của một hiện tượng, sự việ</a:t>
            </a:r>
            <a:r>
              <a:rPr lang="en-US" sz="4000">
                <a:effectLst/>
                <a:latin typeface="Calibri" panose="020F0502020204030204" pitchFamily="34" charset="0"/>
                <a:ea typeface="Cambria" panose="02040503050406030204" pitchFamily="18" charset="0"/>
                <a:cs typeface="Cambria" panose="02040503050406030204" pitchFamily="18" charset="0"/>
              </a:rPr>
              <a:t>c.</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1: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He might be back at any moment. </a:t>
            </a:r>
            <a:r>
              <a:rPr lang="en-US" sz="4000" i="1">
                <a:solidFill>
                  <a:srgbClr val="000000"/>
                </a:solidFill>
                <a:effectLst/>
                <a:latin typeface="Calibri" panose="020F0502020204030204" pitchFamily="34" charset="0"/>
                <a:ea typeface="Cambria" panose="02040503050406030204" pitchFamily="18" charset="0"/>
                <a:cs typeface="Cambria" panose="02040503050406030204" pitchFamily="18" charset="0"/>
              </a:rPr>
              <a:t>(Anh ấy có thể sẽ về bất cứ lúc nào.)</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2: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 teacher might call my parents. </a:t>
            </a:r>
            <a:r>
              <a:rPr lang="en-US" sz="4000" i="1">
                <a:solidFill>
                  <a:srgbClr val="000000"/>
                </a:solidFill>
                <a:effectLst/>
                <a:latin typeface="Calibri" panose="020F0502020204030204" pitchFamily="34" charset="0"/>
                <a:ea typeface="Cambria" panose="02040503050406030204" pitchFamily="18" charset="0"/>
                <a:cs typeface="Cambria" panose="02040503050406030204" pitchFamily="18" charset="0"/>
              </a:rPr>
              <a:t>(Cô giáo có thể sẽ gọi cho bố mẹ của tôi.)</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43072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16" presetClass="entr" presetSubtype="21"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inVertical)">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barn(inVertical)">
                                      <p:cBhvr>
                                        <p:cTn id="47" dur="500"/>
                                        <p:tgtEl>
                                          <p:spTgt spid="1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barn(inVertical)">
                                      <p:cBhvr>
                                        <p:cTn id="52" dur="500"/>
                                        <p:tgtEl>
                                          <p:spTgt spid="11">
                                            <p:txEl>
                                              <p:pRg st="2" end="2"/>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11">
                                            <p:txEl>
                                              <p:pRg st="3" end="3"/>
                                            </p:txEl>
                                          </p:spTgt>
                                        </p:tgtEl>
                                        <p:attrNameLst>
                                          <p:attrName>style.visibility</p:attrName>
                                        </p:attrNameLst>
                                      </p:cBhvr>
                                      <p:to>
                                        <p:strVal val="visible"/>
                                      </p:to>
                                    </p:set>
                                    <p:animEffect transition="in" filter="barn(inVertical)">
                                      <p:cBhvr>
                                        <p:cTn id="55" dur="500"/>
                                        <p:tgtEl>
                                          <p:spTgt spid="11">
                                            <p:txEl>
                                              <p:pRg st="3" end="3"/>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11">
                                            <p:txEl>
                                              <p:pRg st="4" end="4"/>
                                            </p:txEl>
                                          </p:spTgt>
                                        </p:tgtEl>
                                        <p:attrNameLst>
                                          <p:attrName>style.visibility</p:attrName>
                                        </p:attrNameLst>
                                      </p:cBhvr>
                                      <p:to>
                                        <p:strVal val="visible"/>
                                      </p:to>
                                    </p:set>
                                    <p:animEffect transition="in" filter="barn(inVertical)">
                                      <p:cBhvr>
                                        <p:cTn id="58" dur="500"/>
                                        <p:tgtEl>
                                          <p:spTgt spid="11">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1">
                                            <p:txEl>
                                              <p:pRg st="5" end="5"/>
                                            </p:txEl>
                                          </p:spTgt>
                                        </p:tgtEl>
                                        <p:attrNameLst>
                                          <p:attrName>style.visibility</p:attrName>
                                        </p:attrNameLst>
                                      </p:cBhvr>
                                      <p:to>
                                        <p:strVal val="visible"/>
                                      </p:to>
                                    </p:set>
                                    <p:animEffect transition="in" filter="barn(inVertical)">
                                      <p:cBhvr>
                                        <p:cTn id="63" dur="500"/>
                                        <p:tgtEl>
                                          <p:spTgt spid="11">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1">
                                            <p:txEl>
                                              <p:pRg st="6" end="6"/>
                                            </p:txEl>
                                          </p:spTgt>
                                        </p:tgtEl>
                                        <p:attrNameLst>
                                          <p:attrName>style.visibility</p:attrName>
                                        </p:attrNameLst>
                                      </p:cBhvr>
                                      <p:to>
                                        <p:strVal val="visible"/>
                                      </p:to>
                                    </p:set>
                                    <p:animEffect transition="in" filter="barn(inVertical)">
                                      <p:cBhvr>
                                        <p:cTn id="68" dur="500"/>
                                        <p:tgtEl>
                                          <p:spTgt spid="11">
                                            <p:txEl>
                                              <p:pRg st="6" end="6"/>
                                            </p:txEl>
                                          </p:spTgt>
                                        </p:tgtEl>
                                      </p:cBhvr>
                                    </p:animEffect>
                                  </p:childTnLst>
                                </p:cTn>
                              </p:par>
                              <p:par>
                                <p:cTn id="69" presetID="16" presetClass="entr" presetSubtype="21" fill="hold" nodeType="withEffect">
                                  <p:stCondLst>
                                    <p:cond delay="0"/>
                                  </p:stCondLst>
                                  <p:childTnLst>
                                    <p:set>
                                      <p:cBhvr>
                                        <p:cTn id="70" dur="1" fill="hold">
                                          <p:stCondLst>
                                            <p:cond delay="0"/>
                                          </p:stCondLst>
                                        </p:cTn>
                                        <p:tgtEl>
                                          <p:spTgt spid="11">
                                            <p:txEl>
                                              <p:pRg st="7" end="7"/>
                                            </p:txEl>
                                          </p:spTgt>
                                        </p:tgtEl>
                                        <p:attrNameLst>
                                          <p:attrName>style.visibility</p:attrName>
                                        </p:attrNameLst>
                                      </p:cBhvr>
                                      <p:to>
                                        <p:strVal val="visible"/>
                                      </p:to>
                                    </p:set>
                                    <p:animEffect transition="in" filter="barn(inVertical)">
                                      <p:cBhvr>
                                        <p:cTn id="71" dur="500"/>
                                        <p:tgtEl>
                                          <p:spTgt spid="11">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1">
                                            <p:txEl>
                                              <p:pRg st="8" end="8"/>
                                            </p:txEl>
                                          </p:spTgt>
                                        </p:tgtEl>
                                        <p:attrNameLst>
                                          <p:attrName>style.visibility</p:attrName>
                                        </p:attrNameLst>
                                      </p:cBhvr>
                                      <p:to>
                                        <p:strVal val="visible"/>
                                      </p:to>
                                    </p:set>
                                    <p:animEffect transition="in" filter="barn(inVertical)">
                                      <p:cBhvr>
                                        <p:cTn id="76" dur="500"/>
                                        <p:tgtEl>
                                          <p:spTgt spid="11">
                                            <p:txEl>
                                              <p:pRg st="8" end="8"/>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1">
                                            <p:txEl>
                                              <p:pRg st="9" end="9"/>
                                            </p:txEl>
                                          </p:spTgt>
                                        </p:tgtEl>
                                        <p:attrNameLst>
                                          <p:attrName>style.visibility</p:attrName>
                                        </p:attrNameLst>
                                      </p:cBhvr>
                                      <p:to>
                                        <p:strVal val="visible"/>
                                      </p:to>
                                    </p:set>
                                    <p:animEffect transition="in" filter="barn(inVertical)">
                                      <p:cBhvr>
                                        <p:cTn id="81"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306800" y="-158074"/>
            <a:ext cx="1981200" cy="1866900"/>
          </a:xfrm>
          <a:custGeom>
            <a:avLst/>
            <a:gdLst/>
            <a:ahLst/>
            <a:cxnLst/>
            <a:rect l="l" t="t" r="r" b="b"/>
            <a:pathLst>
              <a:path w="3325211" h="3096603">
                <a:moveTo>
                  <a:pt x="0" y="0"/>
                </a:moveTo>
                <a:lnTo>
                  <a:pt x="3325211" y="0"/>
                </a:lnTo>
                <a:lnTo>
                  <a:pt x="3325211" y="3096603"/>
                </a:lnTo>
                <a:lnTo>
                  <a:pt x="0" y="30966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9553308">
            <a:off x="-1127023" y="-227720"/>
            <a:ext cx="3515823" cy="2006192"/>
          </a:xfrm>
          <a:custGeom>
            <a:avLst/>
            <a:gdLst/>
            <a:ahLst/>
            <a:cxnLst/>
            <a:rect l="l" t="t" r="r" b="b"/>
            <a:pathLst>
              <a:path w="6631980" h="8697678">
                <a:moveTo>
                  <a:pt x="0" y="0"/>
                </a:moveTo>
                <a:lnTo>
                  <a:pt x="6631980" y="0"/>
                </a:lnTo>
                <a:lnTo>
                  <a:pt x="6631980" y="8697678"/>
                </a:lnTo>
                <a:lnTo>
                  <a:pt x="0" y="8697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30890" y="4985920"/>
            <a:ext cx="1261779" cy="1261779"/>
          </a:xfrm>
          <a:custGeom>
            <a:avLst/>
            <a:gdLst/>
            <a:ahLst/>
            <a:cxnLst/>
            <a:rect l="l" t="t" r="r" b="b"/>
            <a:pathLst>
              <a:path w="1261779" h="1261779">
                <a:moveTo>
                  <a:pt x="0" y="0"/>
                </a:moveTo>
                <a:lnTo>
                  <a:pt x="1261779" y="0"/>
                </a:lnTo>
                <a:lnTo>
                  <a:pt x="1261779" y="1261779"/>
                </a:lnTo>
                <a:lnTo>
                  <a:pt x="0" y="12617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7659831" y="3388112"/>
            <a:ext cx="1256337" cy="1450054"/>
          </a:xfrm>
          <a:custGeom>
            <a:avLst/>
            <a:gdLst/>
            <a:ahLst/>
            <a:cxnLst/>
            <a:rect l="l" t="t" r="r" b="b"/>
            <a:pathLst>
              <a:path w="1256337" h="1450054">
                <a:moveTo>
                  <a:pt x="0" y="0"/>
                </a:moveTo>
                <a:lnTo>
                  <a:pt x="1256338" y="0"/>
                </a:lnTo>
                <a:lnTo>
                  <a:pt x="1256338" y="1450054"/>
                </a:lnTo>
                <a:lnTo>
                  <a:pt x="0" y="14500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949836">
            <a:off x="-1261652" y="7529757"/>
            <a:ext cx="2523305" cy="3755205"/>
          </a:xfrm>
          <a:custGeom>
            <a:avLst/>
            <a:gdLst/>
            <a:ahLst/>
            <a:cxnLst/>
            <a:rect l="l" t="t" r="r" b="b"/>
            <a:pathLst>
              <a:path w="4429253" h="5459788">
                <a:moveTo>
                  <a:pt x="0" y="0"/>
                </a:moveTo>
                <a:lnTo>
                  <a:pt x="4429253" y="0"/>
                </a:lnTo>
                <a:lnTo>
                  <a:pt x="4429253" y="5459788"/>
                </a:lnTo>
                <a:lnTo>
                  <a:pt x="0" y="5459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170489">
            <a:off x="15553919" y="8251949"/>
            <a:ext cx="4868596" cy="3517531"/>
          </a:xfrm>
          <a:custGeom>
            <a:avLst/>
            <a:gdLst/>
            <a:ahLst/>
            <a:cxnLst/>
            <a:rect l="l" t="t" r="r" b="b"/>
            <a:pathLst>
              <a:path w="8596182" h="8205446">
                <a:moveTo>
                  <a:pt x="0" y="0"/>
                </a:moveTo>
                <a:lnTo>
                  <a:pt x="8596182" y="0"/>
                </a:lnTo>
                <a:lnTo>
                  <a:pt x="8596182" y="8205446"/>
                </a:lnTo>
                <a:lnTo>
                  <a:pt x="0" y="82054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4">
            <a:extLst>
              <a:ext uri="{FF2B5EF4-FFF2-40B4-BE49-F238E27FC236}">
                <a16:creationId xmlns:a16="http://schemas.microsoft.com/office/drawing/2014/main" id="{F1CD142D-C172-463E-9E15-2B0FE906F309}"/>
              </a:ext>
            </a:extLst>
          </p:cNvPr>
          <p:cNvSpPr/>
          <p:nvPr/>
        </p:nvSpPr>
        <p:spPr>
          <a:xfrm>
            <a:off x="7886150" y="9715500"/>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a:blipFill>
        </p:spPr>
      </p:sp>
      <p:sp>
        <p:nvSpPr>
          <p:cNvPr id="11" name="TextBox 10">
            <a:extLst>
              <a:ext uri="{FF2B5EF4-FFF2-40B4-BE49-F238E27FC236}">
                <a16:creationId xmlns:a16="http://schemas.microsoft.com/office/drawing/2014/main" id="{DA5EF1FF-D350-4CFE-BE07-ACFBF6F0DE00}"/>
              </a:ext>
            </a:extLst>
          </p:cNvPr>
          <p:cNvSpPr txBox="1"/>
          <p:nvPr/>
        </p:nvSpPr>
        <p:spPr>
          <a:xfrm>
            <a:off x="1997683" y="849618"/>
            <a:ext cx="14941752" cy="8420447"/>
          </a:xfrm>
          <a:prstGeom prst="rect">
            <a:avLst/>
          </a:prstGeom>
          <a:noFill/>
        </p:spPr>
        <p:txBody>
          <a:bodyPr wrap="square">
            <a:spAutoFit/>
          </a:bodyPr>
          <a:lstStyle/>
          <a:p>
            <a:pPr algn="just">
              <a:lnSpc>
                <a:spcPct val="150000"/>
              </a:lnSpc>
            </a:pPr>
            <a:r>
              <a:rPr lang="en-US" sz="4400" b="1" i="1" u="sng">
                <a:solidFill>
                  <a:srgbClr val="000000"/>
                </a:solidFill>
                <a:effectLst/>
                <a:latin typeface="Calibri" panose="020F0502020204030204" pitchFamily="34" charset="0"/>
                <a:ea typeface="Arial" panose="020B0604020202020204" pitchFamily="34" charset="0"/>
              </a:rPr>
              <a:t>Lựu ý</a:t>
            </a:r>
            <a:r>
              <a:rPr lang="en-US" sz="4400" b="1" i="1">
                <a:solidFill>
                  <a:srgbClr val="000000"/>
                </a:solidFill>
                <a:effectLst/>
                <a:latin typeface="Calibri" panose="020F0502020204030204" pitchFamily="34" charset="0"/>
                <a:ea typeface="Arial" panose="020B0604020202020204" pitchFamily="34" charset="0"/>
              </a:rPr>
              <a:t>:</a:t>
            </a:r>
            <a:endParaRPr lang="en-US" sz="4400" b="1">
              <a:effectLst/>
              <a:latin typeface="Arial" panose="020B0604020202020204" pitchFamily="34" charset="0"/>
              <a:ea typeface="Arial" panose="020B0604020202020204" pitchFamily="34" charset="0"/>
            </a:endParaRPr>
          </a:p>
          <a:p>
            <a:pPr algn="just">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Might</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có cách dùng tương đối giống </a:t>
            </a: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may</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v</a:t>
            </a:r>
            <a:r>
              <a:rPr lang="en-US" sz="4400">
                <a:effectLst/>
                <a:latin typeface="Calibri" panose="020F0502020204030204" pitchFamily="34" charset="0"/>
                <a:ea typeface="Cambria" panose="02040503050406030204" pitchFamily="18" charset="0"/>
                <a:cs typeface="Cambria" panose="02040503050406030204" pitchFamily="18" charset="0"/>
              </a:rPr>
              <a:t>ề</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việc diễn tả một khả năng nào đó. Tuy vậy </a:t>
            </a: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may</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dùng để diễn tả khả năng xảy ra của sự việc có độ chắc chắn cao hơn might.</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1: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It</a:t>
            </a:r>
            <a:r>
              <a:rPr lang="en-US" sz="4400">
                <a:effectLst/>
                <a:latin typeface="Calibri" panose="020F0502020204030204" pitchFamily="34" charset="0"/>
                <a:ea typeface="Cambria" panose="02040503050406030204" pitchFamily="18" charset="0"/>
                <a:cs typeface="Cambria" panose="02040503050406030204" pitchFamily="18" charset="0"/>
              </a:rPr>
              <a:t>’</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 sunny this weekend, we may go swimming on Sunday.</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400" i="1">
                <a:solidFill>
                  <a:srgbClr val="000000"/>
                </a:solidFill>
                <a:effectLst/>
                <a:latin typeface="Calibri" panose="020F0502020204030204" pitchFamily="34" charset="0"/>
                <a:ea typeface="Cambria" panose="02040503050406030204" pitchFamily="18" charset="0"/>
                <a:cs typeface="Cambria" panose="02040503050406030204" pitchFamily="18" charset="0"/>
              </a:rPr>
              <a:t>(Cuối tuấn này trời nắng, chúng ta có thể đi bơi vào Chủ nhật.)</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 2:</a:t>
            </a:r>
            <a:r>
              <a:rPr lang="en-US" sz="4400" b="1">
                <a:effectLst/>
                <a:latin typeface="Calibri" panose="020F0502020204030204" pitchFamily="34" charset="0"/>
                <a:ea typeface="Cambria" panose="02040503050406030204" pitchFamily="18" charset="0"/>
                <a:cs typeface="Cambria" panose="02040503050406030204" pitchFamily="18" charset="0"/>
              </a:rPr>
              <a:t> </a:t>
            </a:r>
            <a:r>
              <a:rPr lang="en-US" sz="4400">
                <a:effectLst/>
                <a:latin typeface="Calibri" panose="020F0502020204030204" pitchFamily="34" charset="0"/>
                <a:ea typeface="Cambria" panose="02040503050406030204" pitchFamily="18" charset="0"/>
                <a:cs typeface="Cambria" panose="02040503050406030204" pitchFamily="18" charset="0"/>
              </a:rPr>
              <a:t>I</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haven’t seen him come out yet. He may be in his office.</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pPr>
            <a:r>
              <a:rPr lang="en-US" sz="4400" i="1">
                <a:solidFill>
                  <a:srgbClr val="000000"/>
                </a:solidFill>
                <a:effectLst/>
                <a:latin typeface="Calibri" panose="020F0502020204030204" pitchFamily="34" charset="0"/>
                <a:ea typeface="Calibri" panose="020F0502020204030204" pitchFamily="34" charset="0"/>
                <a:cs typeface="Calibri" panose="020F0502020204030204" pitchFamily="34" charset="0"/>
              </a:rPr>
              <a:t>(Tôi không nhìn thấy anh ấy. Anh ấy có thể ở trong văn phòng.)</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063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barn(inVertical)">
                                      <p:cBhvr>
                                        <p:cTn id="44" dur="500"/>
                                        <p:tgtEl>
                                          <p:spTgt spid="1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1" end="1"/>
                                            </p:txEl>
                                          </p:spTgt>
                                        </p:tgtEl>
                                        <p:attrNameLst>
                                          <p:attrName>style.visibility</p:attrName>
                                        </p:attrNameLst>
                                      </p:cBhvr>
                                      <p:to>
                                        <p:strVal val="visible"/>
                                      </p:to>
                                    </p:set>
                                    <p:animEffect transition="in" filter="barn(inVertical)">
                                      <p:cBhvr>
                                        <p:cTn id="49" dur="500"/>
                                        <p:tgtEl>
                                          <p:spTgt spid="11">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xEl>
                                              <p:pRg st="2" end="2"/>
                                            </p:txEl>
                                          </p:spTgt>
                                        </p:tgtEl>
                                        <p:attrNameLst>
                                          <p:attrName>style.visibility</p:attrName>
                                        </p:attrNameLst>
                                      </p:cBhvr>
                                      <p:to>
                                        <p:strVal val="visible"/>
                                      </p:to>
                                    </p:set>
                                    <p:animEffect transition="in" filter="barn(inVertical)">
                                      <p:cBhvr>
                                        <p:cTn id="54" dur="500"/>
                                        <p:tgtEl>
                                          <p:spTgt spid="11">
                                            <p:txEl>
                                              <p:pRg st="2" end="2"/>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animEffect transition="in" filter="barn(inVertical)">
                                      <p:cBhvr>
                                        <p:cTn id="57" dur="500"/>
                                        <p:tgtEl>
                                          <p:spTgt spid="11">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1">
                                            <p:txEl>
                                              <p:pRg st="4" end="4"/>
                                            </p:txEl>
                                          </p:spTgt>
                                        </p:tgtEl>
                                        <p:attrNameLst>
                                          <p:attrName>style.visibility</p:attrName>
                                        </p:attrNameLst>
                                      </p:cBhvr>
                                      <p:to>
                                        <p:strVal val="visible"/>
                                      </p:to>
                                    </p:set>
                                    <p:animEffect transition="in" filter="barn(inVertical)">
                                      <p:cBhvr>
                                        <p:cTn id="62" dur="500"/>
                                        <p:tgtEl>
                                          <p:spTgt spid="11">
                                            <p:txEl>
                                              <p:pRg st="4" end="4"/>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11">
                                            <p:txEl>
                                              <p:pRg st="5" end="5"/>
                                            </p:txEl>
                                          </p:spTgt>
                                        </p:tgtEl>
                                        <p:attrNameLst>
                                          <p:attrName>style.visibility</p:attrName>
                                        </p:attrNameLst>
                                      </p:cBhvr>
                                      <p:to>
                                        <p:strVal val="visible"/>
                                      </p:to>
                                    </p:set>
                                    <p:animEffect transition="in" filter="barn(inVertical)">
                                      <p:cBhvr>
                                        <p:cTn id="65"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293166" y="5631264"/>
            <a:ext cx="6962191" cy="4253266"/>
          </a:xfrm>
          <a:custGeom>
            <a:avLst/>
            <a:gdLst/>
            <a:ahLst/>
            <a:cxnLst/>
            <a:rect l="l" t="t" r="r" b="b"/>
            <a:pathLst>
              <a:path w="6962191" h="4253266">
                <a:moveTo>
                  <a:pt x="0" y="0"/>
                </a:moveTo>
                <a:lnTo>
                  <a:pt x="6962191" y="0"/>
                </a:lnTo>
                <a:lnTo>
                  <a:pt x="6962191" y="4253265"/>
                </a:lnTo>
                <a:lnTo>
                  <a:pt x="0" y="4253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9151" y="3829766"/>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4"/>
            <a:stretch>
              <a:fillRect/>
            </a:stretch>
          </a:blipFill>
        </p:spPr>
      </p:sp>
      <p:sp>
        <p:nvSpPr>
          <p:cNvPr id="5" name="Freeform 5"/>
          <p:cNvSpPr/>
          <p:nvPr/>
        </p:nvSpPr>
        <p:spPr>
          <a:xfrm>
            <a:off x="5714288" y="-115629"/>
            <a:ext cx="1109717" cy="1036198"/>
          </a:xfrm>
          <a:custGeom>
            <a:avLst/>
            <a:gdLst/>
            <a:ahLst/>
            <a:cxnLst/>
            <a:rect l="l" t="t" r="r" b="b"/>
            <a:pathLst>
              <a:path w="1109717" h="1036198">
                <a:moveTo>
                  <a:pt x="0" y="0"/>
                </a:moveTo>
                <a:lnTo>
                  <a:pt x="1109717" y="0"/>
                </a:lnTo>
                <a:lnTo>
                  <a:pt x="1109717" y="1036198"/>
                </a:lnTo>
                <a:lnTo>
                  <a:pt x="0" y="1036198"/>
                </a:lnTo>
                <a:lnTo>
                  <a:pt x="0" y="0"/>
                </a:lnTo>
                <a:close/>
              </a:path>
            </a:pathLst>
          </a:custGeom>
          <a:blipFill>
            <a:blip r:embed="rId5"/>
            <a:stretch>
              <a:fillRect/>
            </a:stretch>
          </a:blipFill>
        </p:spPr>
      </p:sp>
      <p:sp>
        <p:nvSpPr>
          <p:cNvPr id="6" name="Freeform 6"/>
          <p:cNvSpPr/>
          <p:nvPr/>
        </p:nvSpPr>
        <p:spPr>
          <a:xfrm>
            <a:off x="9638971" y="9515707"/>
            <a:ext cx="1014587" cy="947371"/>
          </a:xfrm>
          <a:custGeom>
            <a:avLst/>
            <a:gdLst/>
            <a:ahLst/>
            <a:cxnLst/>
            <a:rect l="l" t="t" r="r" b="b"/>
            <a:pathLst>
              <a:path w="1014587" h="947371">
                <a:moveTo>
                  <a:pt x="0" y="0"/>
                </a:moveTo>
                <a:lnTo>
                  <a:pt x="1014587" y="0"/>
                </a:lnTo>
                <a:lnTo>
                  <a:pt x="1014587" y="947370"/>
                </a:lnTo>
                <a:lnTo>
                  <a:pt x="0" y="947370"/>
                </a:lnTo>
                <a:lnTo>
                  <a:pt x="0" y="0"/>
                </a:lnTo>
                <a:close/>
              </a:path>
            </a:pathLst>
          </a:custGeom>
          <a:blipFill>
            <a:blip r:embed="rId6"/>
            <a:stretch>
              <a:fillRect/>
            </a:stretch>
          </a:blipFill>
        </p:spPr>
      </p:sp>
      <p:sp>
        <p:nvSpPr>
          <p:cNvPr id="7" name="Freeform 7"/>
          <p:cNvSpPr/>
          <p:nvPr/>
        </p:nvSpPr>
        <p:spPr>
          <a:xfrm rot="-7453644">
            <a:off x="-3705776" y="6554385"/>
            <a:ext cx="8677901" cy="6660289"/>
          </a:xfrm>
          <a:custGeom>
            <a:avLst/>
            <a:gdLst/>
            <a:ahLst/>
            <a:cxnLst/>
            <a:rect l="l" t="t" r="r" b="b"/>
            <a:pathLst>
              <a:path w="8677901" h="6660289">
                <a:moveTo>
                  <a:pt x="0" y="0"/>
                </a:moveTo>
                <a:lnTo>
                  <a:pt x="8677902" y="0"/>
                </a:lnTo>
                <a:lnTo>
                  <a:pt x="8677902" y="6660289"/>
                </a:lnTo>
                <a:lnTo>
                  <a:pt x="0" y="6660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8247529">
            <a:off x="13930340" y="-1239858"/>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42001">
            <a:off x="14219115" y="6973264"/>
            <a:ext cx="4863509" cy="6032259"/>
          </a:xfrm>
          <a:custGeom>
            <a:avLst/>
            <a:gdLst/>
            <a:ahLst/>
            <a:cxnLst/>
            <a:rect l="l" t="t" r="r" b="b"/>
            <a:pathLst>
              <a:path w="4863509" h="6032259">
                <a:moveTo>
                  <a:pt x="0" y="0"/>
                </a:moveTo>
                <a:lnTo>
                  <a:pt x="4863508" y="0"/>
                </a:lnTo>
                <a:lnTo>
                  <a:pt x="4863508" y="6032259"/>
                </a:lnTo>
                <a:lnTo>
                  <a:pt x="0" y="60322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14201" y="-1028700"/>
            <a:ext cx="4885801" cy="4114800"/>
          </a:xfrm>
          <a:custGeom>
            <a:avLst/>
            <a:gdLst/>
            <a:ahLst/>
            <a:cxnLst/>
            <a:rect l="l" t="t" r="r" b="b"/>
            <a:pathLst>
              <a:path w="4885801" h="4114800">
                <a:moveTo>
                  <a:pt x="0" y="0"/>
                </a:moveTo>
                <a:lnTo>
                  <a:pt x="4885802" y="0"/>
                </a:lnTo>
                <a:lnTo>
                  <a:pt x="4885802" y="4114800"/>
                </a:lnTo>
                <a:lnTo>
                  <a:pt x="0" y="4114800"/>
                </a:lnTo>
                <a:lnTo>
                  <a:pt x="0" y="0"/>
                </a:lnTo>
                <a:close/>
              </a:path>
            </a:pathLst>
          </a:custGeom>
          <a:blipFill>
            <a:blip r:embed="rId13">
              <a:duotone>
                <a:prstClr val="black"/>
                <a:schemeClr val="accent3">
                  <a:tint val="45000"/>
                  <a:satMod val="400000"/>
                </a:schemeClr>
              </a:duotone>
              <a:extLst>
                <a:ext uri="{96DAC541-7B7A-43D3-8B79-37D633B846F1}">
                  <asvg:svgBlip xmlns:asvg="http://schemas.microsoft.com/office/drawing/2016/SVG/main" r:embed="rId14"/>
                </a:ext>
              </a:extLst>
            </a:blip>
            <a:stretch>
              <a:fillRect/>
            </a:stretch>
          </a:blipFill>
        </p:spPr>
      </p:sp>
      <p:sp>
        <p:nvSpPr>
          <p:cNvPr id="11" name="Freeform 11"/>
          <p:cNvSpPr/>
          <p:nvPr/>
        </p:nvSpPr>
        <p:spPr>
          <a:xfrm rot="1179574">
            <a:off x="17178090" y="4297650"/>
            <a:ext cx="1625424" cy="800891"/>
          </a:xfrm>
          <a:custGeom>
            <a:avLst/>
            <a:gdLst/>
            <a:ahLst/>
            <a:cxnLst/>
            <a:rect l="l" t="t" r="r" b="b"/>
            <a:pathLst>
              <a:path w="1625424" h="800891">
                <a:moveTo>
                  <a:pt x="0" y="0"/>
                </a:moveTo>
                <a:lnTo>
                  <a:pt x="1625424" y="0"/>
                </a:lnTo>
                <a:lnTo>
                  <a:pt x="1625424" y="800890"/>
                </a:lnTo>
                <a:lnTo>
                  <a:pt x="0" y="800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TextBox 5">
            <a:extLst>
              <a:ext uri="{FF2B5EF4-FFF2-40B4-BE49-F238E27FC236}">
                <a16:creationId xmlns:a16="http://schemas.microsoft.com/office/drawing/2014/main" id="{8620F432-0748-45C6-ABFA-C340CCC2A464}"/>
              </a:ext>
            </a:extLst>
          </p:cNvPr>
          <p:cNvSpPr txBox="1"/>
          <p:nvPr/>
        </p:nvSpPr>
        <p:spPr>
          <a:xfrm>
            <a:off x="2286548" y="1963915"/>
            <a:ext cx="12814202"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Grammar checking</a:t>
            </a:r>
          </a:p>
        </p:txBody>
      </p:sp>
      <p:sp>
        <p:nvSpPr>
          <p:cNvPr id="16" name="TextBox 5">
            <a:extLst>
              <a:ext uri="{FF2B5EF4-FFF2-40B4-BE49-F238E27FC236}">
                <a16:creationId xmlns:a16="http://schemas.microsoft.com/office/drawing/2014/main" id="{D8FFFD1B-6870-4059-83E5-C0A58DCFAF59}"/>
              </a:ext>
            </a:extLst>
          </p:cNvPr>
          <p:cNvSpPr txBox="1"/>
          <p:nvPr/>
        </p:nvSpPr>
        <p:spPr>
          <a:xfrm>
            <a:off x="4547191" y="5510619"/>
            <a:ext cx="12814202" cy="1258550"/>
          </a:xfrm>
          <a:prstGeom prst="rect">
            <a:avLst/>
          </a:prstGeom>
        </p:spPr>
        <p:txBody>
          <a:bodyPr wrap="square" lIns="0" tIns="0" rIns="0" bIns="0" rtlCol="0" anchor="t">
            <a:spAutoFit/>
          </a:bodyPr>
          <a:lstStyle/>
          <a:p>
            <a:pPr>
              <a:lnSpc>
                <a:spcPts val="11513"/>
              </a:lnSpc>
            </a:pPr>
            <a:r>
              <a:rPr lang="en-US" sz="5400">
                <a:solidFill>
                  <a:srgbClr val="002060"/>
                </a:solidFill>
                <a:latin typeface="Bryndan Write Bold"/>
                <a:hlinkClick r:id="rId17"/>
              </a:rPr>
              <a:t>https://wordwall.net/resource/3748089</a:t>
            </a:r>
            <a:r>
              <a:rPr lang="en-US" sz="5400">
                <a:solidFill>
                  <a:srgbClr val="002060"/>
                </a:solidFill>
                <a:latin typeface="Bryndan Write Bold"/>
              </a:rPr>
              <a:t> </a:t>
            </a:r>
          </a:p>
        </p:txBody>
      </p:sp>
      <p:sp>
        <p:nvSpPr>
          <p:cNvPr id="17" name="Freeform 13">
            <a:extLst>
              <a:ext uri="{FF2B5EF4-FFF2-40B4-BE49-F238E27FC236}">
                <a16:creationId xmlns:a16="http://schemas.microsoft.com/office/drawing/2014/main" id="{286E55AF-C72A-432A-83D7-A94C4CCF4BDD}"/>
              </a:ext>
            </a:extLst>
          </p:cNvPr>
          <p:cNvSpPr/>
          <p:nvPr/>
        </p:nvSpPr>
        <p:spPr>
          <a:xfrm rot="10378678" flipH="1">
            <a:off x="6314419" y="3426337"/>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8">
              <a:duotone>
                <a:prstClr val="black"/>
                <a:schemeClr val="accent6">
                  <a:tint val="45000"/>
                  <a:satMod val="400000"/>
                </a:schemeClr>
              </a:duotone>
              <a:extLst>
                <a:ext uri="{96DAC541-7B7A-43D3-8B79-37D633B846F1}">
                  <asvg:svgBlip xmlns:asvg="http://schemas.microsoft.com/office/drawing/2016/SVG/main" r:embed="rId19"/>
                </a:ext>
              </a:extLst>
            </a:blip>
            <a:stretch>
              <a:fillRect/>
            </a:stretch>
          </a:blipFill>
        </p:spPr>
      </p:sp>
      <p:sp>
        <p:nvSpPr>
          <p:cNvPr id="14" name="TextBox 5">
            <a:extLst>
              <a:ext uri="{FF2B5EF4-FFF2-40B4-BE49-F238E27FC236}">
                <a16:creationId xmlns:a16="http://schemas.microsoft.com/office/drawing/2014/main" id="{13D22454-6CB4-45D0-A47E-6416F834D7A6}"/>
              </a:ext>
            </a:extLst>
          </p:cNvPr>
          <p:cNvSpPr txBox="1"/>
          <p:nvPr/>
        </p:nvSpPr>
        <p:spPr>
          <a:xfrm>
            <a:off x="4572000" y="6734026"/>
            <a:ext cx="12814202" cy="1258550"/>
          </a:xfrm>
          <a:prstGeom prst="rect">
            <a:avLst/>
          </a:prstGeom>
        </p:spPr>
        <p:txBody>
          <a:bodyPr wrap="square" lIns="0" tIns="0" rIns="0" bIns="0" rtlCol="0" anchor="t">
            <a:spAutoFit/>
          </a:bodyPr>
          <a:lstStyle/>
          <a:p>
            <a:pPr>
              <a:lnSpc>
                <a:spcPts val="11513"/>
              </a:lnSpc>
            </a:pPr>
            <a:r>
              <a:rPr lang="en-US" sz="5400">
                <a:solidFill>
                  <a:srgbClr val="002060"/>
                </a:solidFill>
                <a:latin typeface="Bryndan Write Bold"/>
                <a:hlinkClick r:id="rId20"/>
              </a:rPr>
              <a:t>https://wordwall.net/resource/30441952</a:t>
            </a:r>
            <a:r>
              <a:rPr lang="en-US" sz="5400">
                <a:solidFill>
                  <a:srgbClr val="002060"/>
                </a:solidFill>
                <a:latin typeface="Bryndan Write Bold"/>
              </a:rPr>
              <a:t> </a:t>
            </a:r>
          </a:p>
        </p:txBody>
      </p:sp>
    </p:spTree>
    <p:extLst>
      <p:ext uri="{BB962C8B-B14F-4D97-AF65-F5344CB8AC3E}">
        <p14:creationId xmlns:p14="http://schemas.microsoft.com/office/powerpoint/2010/main" val="111906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293166" y="5631264"/>
            <a:ext cx="6962191" cy="4253266"/>
          </a:xfrm>
          <a:custGeom>
            <a:avLst/>
            <a:gdLst/>
            <a:ahLst/>
            <a:cxnLst/>
            <a:rect l="l" t="t" r="r" b="b"/>
            <a:pathLst>
              <a:path w="6962191" h="4253266">
                <a:moveTo>
                  <a:pt x="0" y="0"/>
                </a:moveTo>
                <a:lnTo>
                  <a:pt x="6962191" y="0"/>
                </a:lnTo>
                <a:lnTo>
                  <a:pt x="6962191" y="4253265"/>
                </a:lnTo>
                <a:lnTo>
                  <a:pt x="0" y="4253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9151" y="3829766"/>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4"/>
            <a:stretch>
              <a:fillRect/>
            </a:stretch>
          </a:blipFill>
        </p:spPr>
      </p:sp>
      <p:sp>
        <p:nvSpPr>
          <p:cNvPr id="5" name="Freeform 5"/>
          <p:cNvSpPr/>
          <p:nvPr/>
        </p:nvSpPr>
        <p:spPr>
          <a:xfrm>
            <a:off x="5714288" y="-115629"/>
            <a:ext cx="1109717" cy="1036198"/>
          </a:xfrm>
          <a:custGeom>
            <a:avLst/>
            <a:gdLst/>
            <a:ahLst/>
            <a:cxnLst/>
            <a:rect l="l" t="t" r="r" b="b"/>
            <a:pathLst>
              <a:path w="1109717" h="1036198">
                <a:moveTo>
                  <a:pt x="0" y="0"/>
                </a:moveTo>
                <a:lnTo>
                  <a:pt x="1109717" y="0"/>
                </a:lnTo>
                <a:lnTo>
                  <a:pt x="1109717" y="1036198"/>
                </a:lnTo>
                <a:lnTo>
                  <a:pt x="0" y="1036198"/>
                </a:lnTo>
                <a:lnTo>
                  <a:pt x="0" y="0"/>
                </a:lnTo>
                <a:close/>
              </a:path>
            </a:pathLst>
          </a:custGeom>
          <a:blipFill>
            <a:blip r:embed="rId5"/>
            <a:stretch>
              <a:fillRect/>
            </a:stretch>
          </a:blipFill>
        </p:spPr>
      </p:sp>
      <p:sp>
        <p:nvSpPr>
          <p:cNvPr id="6" name="Freeform 6"/>
          <p:cNvSpPr/>
          <p:nvPr/>
        </p:nvSpPr>
        <p:spPr>
          <a:xfrm>
            <a:off x="9638971" y="9515707"/>
            <a:ext cx="1014587" cy="947371"/>
          </a:xfrm>
          <a:custGeom>
            <a:avLst/>
            <a:gdLst/>
            <a:ahLst/>
            <a:cxnLst/>
            <a:rect l="l" t="t" r="r" b="b"/>
            <a:pathLst>
              <a:path w="1014587" h="947371">
                <a:moveTo>
                  <a:pt x="0" y="0"/>
                </a:moveTo>
                <a:lnTo>
                  <a:pt x="1014587" y="0"/>
                </a:lnTo>
                <a:lnTo>
                  <a:pt x="1014587" y="947370"/>
                </a:lnTo>
                <a:lnTo>
                  <a:pt x="0" y="947370"/>
                </a:lnTo>
                <a:lnTo>
                  <a:pt x="0" y="0"/>
                </a:lnTo>
                <a:close/>
              </a:path>
            </a:pathLst>
          </a:custGeom>
          <a:blipFill>
            <a:blip r:embed="rId6"/>
            <a:stretch>
              <a:fillRect/>
            </a:stretch>
          </a:blipFill>
        </p:spPr>
      </p:sp>
      <p:sp>
        <p:nvSpPr>
          <p:cNvPr id="7" name="Freeform 7"/>
          <p:cNvSpPr/>
          <p:nvPr/>
        </p:nvSpPr>
        <p:spPr>
          <a:xfrm rot="-7453644">
            <a:off x="-3705776" y="6554385"/>
            <a:ext cx="8677901" cy="6660289"/>
          </a:xfrm>
          <a:custGeom>
            <a:avLst/>
            <a:gdLst/>
            <a:ahLst/>
            <a:cxnLst/>
            <a:rect l="l" t="t" r="r" b="b"/>
            <a:pathLst>
              <a:path w="8677901" h="6660289">
                <a:moveTo>
                  <a:pt x="0" y="0"/>
                </a:moveTo>
                <a:lnTo>
                  <a:pt x="8677902" y="0"/>
                </a:lnTo>
                <a:lnTo>
                  <a:pt x="8677902" y="6660289"/>
                </a:lnTo>
                <a:lnTo>
                  <a:pt x="0" y="6660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8247529">
            <a:off x="13930340" y="-1239858"/>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42001">
            <a:off x="14219115" y="6973264"/>
            <a:ext cx="4863509" cy="6032259"/>
          </a:xfrm>
          <a:custGeom>
            <a:avLst/>
            <a:gdLst/>
            <a:ahLst/>
            <a:cxnLst/>
            <a:rect l="l" t="t" r="r" b="b"/>
            <a:pathLst>
              <a:path w="4863509" h="6032259">
                <a:moveTo>
                  <a:pt x="0" y="0"/>
                </a:moveTo>
                <a:lnTo>
                  <a:pt x="4863508" y="0"/>
                </a:lnTo>
                <a:lnTo>
                  <a:pt x="4863508" y="6032259"/>
                </a:lnTo>
                <a:lnTo>
                  <a:pt x="0" y="60322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14201" y="-1028700"/>
            <a:ext cx="4885801" cy="4114800"/>
          </a:xfrm>
          <a:custGeom>
            <a:avLst/>
            <a:gdLst/>
            <a:ahLst/>
            <a:cxnLst/>
            <a:rect l="l" t="t" r="r" b="b"/>
            <a:pathLst>
              <a:path w="4885801" h="4114800">
                <a:moveTo>
                  <a:pt x="0" y="0"/>
                </a:moveTo>
                <a:lnTo>
                  <a:pt x="4885802" y="0"/>
                </a:lnTo>
                <a:lnTo>
                  <a:pt x="4885802" y="4114800"/>
                </a:lnTo>
                <a:lnTo>
                  <a:pt x="0" y="4114800"/>
                </a:lnTo>
                <a:lnTo>
                  <a:pt x="0" y="0"/>
                </a:lnTo>
                <a:close/>
              </a:path>
            </a:pathLst>
          </a:custGeom>
          <a:blipFill>
            <a:blip r:embed="rId13">
              <a:duotone>
                <a:prstClr val="black"/>
                <a:schemeClr val="accent3">
                  <a:tint val="45000"/>
                  <a:satMod val="400000"/>
                </a:schemeClr>
              </a:duotone>
              <a:extLst>
                <a:ext uri="{96DAC541-7B7A-43D3-8B79-37D633B846F1}">
                  <asvg:svgBlip xmlns:asvg="http://schemas.microsoft.com/office/drawing/2016/SVG/main" r:embed="rId14"/>
                </a:ext>
              </a:extLst>
            </a:blip>
            <a:stretch>
              <a:fillRect/>
            </a:stretch>
          </a:blipFill>
        </p:spPr>
      </p:sp>
      <p:sp>
        <p:nvSpPr>
          <p:cNvPr id="11" name="Freeform 11"/>
          <p:cNvSpPr/>
          <p:nvPr/>
        </p:nvSpPr>
        <p:spPr>
          <a:xfrm rot="1179574">
            <a:off x="17178090" y="4297650"/>
            <a:ext cx="1625424" cy="800891"/>
          </a:xfrm>
          <a:custGeom>
            <a:avLst/>
            <a:gdLst/>
            <a:ahLst/>
            <a:cxnLst/>
            <a:rect l="l" t="t" r="r" b="b"/>
            <a:pathLst>
              <a:path w="1625424" h="800891">
                <a:moveTo>
                  <a:pt x="0" y="0"/>
                </a:moveTo>
                <a:lnTo>
                  <a:pt x="1625424" y="0"/>
                </a:lnTo>
                <a:lnTo>
                  <a:pt x="1625424" y="800890"/>
                </a:lnTo>
                <a:lnTo>
                  <a:pt x="0" y="800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TextBox 5">
            <a:extLst>
              <a:ext uri="{FF2B5EF4-FFF2-40B4-BE49-F238E27FC236}">
                <a16:creationId xmlns:a16="http://schemas.microsoft.com/office/drawing/2014/main" id="{8620F432-0748-45C6-ABFA-C340CCC2A464}"/>
              </a:ext>
            </a:extLst>
          </p:cNvPr>
          <p:cNvSpPr txBox="1"/>
          <p:nvPr/>
        </p:nvSpPr>
        <p:spPr>
          <a:xfrm>
            <a:off x="2197198" y="2321040"/>
            <a:ext cx="12814202"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1. THEORY</a:t>
            </a:r>
          </a:p>
        </p:txBody>
      </p:sp>
      <p:sp>
        <p:nvSpPr>
          <p:cNvPr id="16" name="TextBox 5">
            <a:extLst>
              <a:ext uri="{FF2B5EF4-FFF2-40B4-BE49-F238E27FC236}">
                <a16:creationId xmlns:a16="http://schemas.microsoft.com/office/drawing/2014/main" id="{D8FFFD1B-6870-4059-83E5-C0A58DCFAF59}"/>
              </a:ext>
            </a:extLst>
          </p:cNvPr>
          <p:cNvSpPr txBox="1"/>
          <p:nvPr/>
        </p:nvSpPr>
        <p:spPr>
          <a:xfrm>
            <a:off x="7550303" y="6047798"/>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III. PHONETICS</a:t>
            </a:r>
          </a:p>
        </p:txBody>
      </p:sp>
      <p:sp>
        <p:nvSpPr>
          <p:cNvPr id="17" name="Freeform 13">
            <a:extLst>
              <a:ext uri="{FF2B5EF4-FFF2-40B4-BE49-F238E27FC236}">
                <a16:creationId xmlns:a16="http://schemas.microsoft.com/office/drawing/2014/main" id="{286E55AF-C72A-432A-83D7-A94C4CCF4BDD}"/>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7">
              <a:duotone>
                <a:prstClr val="black"/>
                <a:schemeClr val="accent6">
                  <a:tint val="45000"/>
                  <a:satMod val="400000"/>
                </a:schemeClr>
              </a:duotone>
              <a:extLst>
                <a:ext uri="{96DAC541-7B7A-43D3-8B79-37D633B846F1}">
                  <asvg:svgBlip xmlns:asvg="http://schemas.microsoft.com/office/drawing/2016/SVG/main" r:embed="rId18"/>
                </a:ext>
              </a:extLst>
            </a:blip>
            <a:stretch>
              <a:fillRect/>
            </a:stretch>
          </a:blipFill>
        </p:spPr>
      </p:sp>
    </p:spTree>
    <p:extLst>
      <p:ext uri="{BB962C8B-B14F-4D97-AF65-F5344CB8AC3E}">
        <p14:creationId xmlns:p14="http://schemas.microsoft.com/office/powerpoint/2010/main" val="140036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7144998" y="-158074"/>
            <a:ext cx="1143001" cy="1564239"/>
          </a:xfrm>
          <a:custGeom>
            <a:avLst/>
            <a:gdLst/>
            <a:ahLst/>
            <a:cxnLst/>
            <a:rect l="l" t="t" r="r" b="b"/>
            <a:pathLst>
              <a:path w="3325211" h="3096603">
                <a:moveTo>
                  <a:pt x="0" y="0"/>
                </a:moveTo>
                <a:lnTo>
                  <a:pt x="3325211" y="0"/>
                </a:lnTo>
                <a:lnTo>
                  <a:pt x="3325211" y="3096603"/>
                </a:lnTo>
                <a:lnTo>
                  <a:pt x="0" y="30966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7778438">
            <a:off x="-1495036" y="-227721"/>
            <a:ext cx="3515823" cy="2006192"/>
          </a:xfrm>
          <a:custGeom>
            <a:avLst/>
            <a:gdLst/>
            <a:ahLst/>
            <a:cxnLst/>
            <a:rect l="l" t="t" r="r" b="b"/>
            <a:pathLst>
              <a:path w="6631980" h="8697678">
                <a:moveTo>
                  <a:pt x="0" y="0"/>
                </a:moveTo>
                <a:lnTo>
                  <a:pt x="6631980" y="0"/>
                </a:lnTo>
                <a:lnTo>
                  <a:pt x="6631980" y="8697678"/>
                </a:lnTo>
                <a:lnTo>
                  <a:pt x="0" y="8697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30890" y="4985920"/>
            <a:ext cx="1261779" cy="1261779"/>
          </a:xfrm>
          <a:custGeom>
            <a:avLst/>
            <a:gdLst/>
            <a:ahLst/>
            <a:cxnLst/>
            <a:rect l="l" t="t" r="r" b="b"/>
            <a:pathLst>
              <a:path w="1261779" h="1261779">
                <a:moveTo>
                  <a:pt x="0" y="0"/>
                </a:moveTo>
                <a:lnTo>
                  <a:pt x="1261779" y="0"/>
                </a:lnTo>
                <a:lnTo>
                  <a:pt x="1261779" y="1261779"/>
                </a:lnTo>
                <a:lnTo>
                  <a:pt x="0" y="12617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7659831" y="3388112"/>
            <a:ext cx="1256337" cy="1450054"/>
          </a:xfrm>
          <a:custGeom>
            <a:avLst/>
            <a:gdLst/>
            <a:ahLst/>
            <a:cxnLst/>
            <a:rect l="l" t="t" r="r" b="b"/>
            <a:pathLst>
              <a:path w="1256337" h="1450054">
                <a:moveTo>
                  <a:pt x="0" y="0"/>
                </a:moveTo>
                <a:lnTo>
                  <a:pt x="1256338" y="0"/>
                </a:lnTo>
                <a:lnTo>
                  <a:pt x="1256338" y="1450054"/>
                </a:lnTo>
                <a:lnTo>
                  <a:pt x="0" y="14500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949836">
            <a:off x="-1261652" y="7529757"/>
            <a:ext cx="2523305" cy="3755205"/>
          </a:xfrm>
          <a:custGeom>
            <a:avLst/>
            <a:gdLst/>
            <a:ahLst/>
            <a:cxnLst/>
            <a:rect l="l" t="t" r="r" b="b"/>
            <a:pathLst>
              <a:path w="4429253" h="5459788">
                <a:moveTo>
                  <a:pt x="0" y="0"/>
                </a:moveTo>
                <a:lnTo>
                  <a:pt x="4429253" y="0"/>
                </a:lnTo>
                <a:lnTo>
                  <a:pt x="4429253" y="5459788"/>
                </a:lnTo>
                <a:lnTo>
                  <a:pt x="0" y="5459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170489">
            <a:off x="15553919" y="8251949"/>
            <a:ext cx="4868596" cy="3517531"/>
          </a:xfrm>
          <a:custGeom>
            <a:avLst/>
            <a:gdLst/>
            <a:ahLst/>
            <a:cxnLst/>
            <a:rect l="l" t="t" r="r" b="b"/>
            <a:pathLst>
              <a:path w="8596182" h="8205446">
                <a:moveTo>
                  <a:pt x="0" y="0"/>
                </a:moveTo>
                <a:lnTo>
                  <a:pt x="8596182" y="0"/>
                </a:lnTo>
                <a:lnTo>
                  <a:pt x="8596182" y="8205446"/>
                </a:lnTo>
                <a:lnTo>
                  <a:pt x="0" y="82054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4">
            <a:extLst>
              <a:ext uri="{FF2B5EF4-FFF2-40B4-BE49-F238E27FC236}">
                <a16:creationId xmlns:a16="http://schemas.microsoft.com/office/drawing/2014/main" id="{F1CD142D-C172-463E-9E15-2B0FE906F309}"/>
              </a:ext>
            </a:extLst>
          </p:cNvPr>
          <p:cNvSpPr/>
          <p:nvPr/>
        </p:nvSpPr>
        <p:spPr>
          <a:xfrm>
            <a:off x="7886150" y="9715500"/>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a:blipFill>
        </p:spPr>
      </p:sp>
      <p:sp>
        <p:nvSpPr>
          <p:cNvPr id="11" name="TextBox 10">
            <a:extLst>
              <a:ext uri="{FF2B5EF4-FFF2-40B4-BE49-F238E27FC236}">
                <a16:creationId xmlns:a16="http://schemas.microsoft.com/office/drawing/2014/main" id="{AE1353FA-8C45-45C3-9B4A-E12FEBC190ED}"/>
              </a:ext>
            </a:extLst>
          </p:cNvPr>
          <p:cNvSpPr txBox="1"/>
          <p:nvPr/>
        </p:nvSpPr>
        <p:spPr>
          <a:xfrm>
            <a:off x="1142999" y="1406165"/>
            <a:ext cx="16002000" cy="6723572"/>
          </a:xfrm>
          <a:prstGeom prst="rect">
            <a:avLst/>
          </a:prstGeom>
          <a:noFill/>
        </p:spPr>
        <p:txBody>
          <a:bodyPr wrap="square">
            <a:spAutoFit/>
          </a:bodyPr>
          <a:lstStyle/>
          <a:p>
            <a:pPr algn="ctr">
              <a:lnSpc>
                <a:spcPct val="150000"/>
              </a:lnSpc>
              <a:spcAft>
                <a:spcPts val="800"/>
              </a:spcAft>
            </a:pPr>
            <a:r>
              <a:rPr lang="en-US" sz="4800" b="1">
                <a:solidFill>
                  <a:srgbClr val="00B0F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800" b="1">
                <a:solidFill>
                  <a:srgbClr val="00B0F0"/>
                </a:solidFill>
                <a:effectLst/>
                <a:latin typeface="Calibri" panose="020F0502020204030204" pitchFamily="34" charset="0"/>
                <a:ea typeface="Calibri" panose="020F0502020204030204" pitchFamily="34" charset="0"/>
                <a:cs typeface="Calibri" panose="020F0502020204030204" pitchFamily="34" charset="0"/>
              </a:rPr>
              <a:t> STRESS IN TWO-SYLLABLE WORDS – TRỌNG ÂM CỦA TỪ CÓ HAI ÂM TIẾT</a:t>
            </a:r>
            <a:endParaRPr lang="en-US" sz="480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600"/>
              </a:spcAft>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Trọng âm là một điều rất quan trọng trong tiếng Anh. Nếu chúng ta phát âm không đúng trọng âm thì người nghe sẽ rất khó để hiểu đượ</a:t>
            </a:r>
            <a:r>
              <a:rPr lang="en-US" sz="4800">
                <a:effectLst/>
                <a:latin typeface="Calibri" panose="020F0502020204030204" pitchFamily="34" charset="0"/>
                <a:ea typeface="Cambria" panose="02040503050406030204" pitchFamily="18" charset="0"/>
                <a:cs typeface="Cambria" panose="02040503050406030204" pitchFamily="18" charset="0"/>
              </a:rPr>
              <a:t>c.</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 Do vậy, chúng ta cần phát âm thật chuẩn và rõ ràng.</a:t>
            </a:r>
            <a:endParaRPr lang="en-US" sz="48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32127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16" presetClass="entr" presetSubtype="21"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inVertical)">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barn(inVertical)">
                                      <p:cBhvr>
                                        <p:cTn id="4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7144998" y="-158074"/>
            <a:ext cx="1143001" cy="1564239"/>
          </a:xfrm>
          <a:custGeom>
            <a:avLst/>
            <a:gdLst/>
            <a:ahLst/>
            <a:cxnLst/>
            <a:rect l="l" t="t" r="r" b="b"/>
            <a:pathLst>
              <a:path w="3325211" h="3096603">
                <a:moveTo>
                  <a:pt x="0" y="0"/>
                </a:moveTo>
                <a:lnTo>
                  <a:pt x="3325211" y="0"/>
                </a:lnTo>
                <a:lnTo>
                  <a:pt x="3325211" y="3096603"/>
                </a:lnTo>
                <a:lnTo>
                  <a:pt x="0" y="30966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7778438">
            <a:off x="-1495036" y="-227721"/>
            <a:ext cx="3515823" cy="2006192"/>
          </a:xfrm>
          <a:custGeom>
            <a:avLst/>
            <a:gdLst/>
            <a:ahLst/>
            <a:cxnLst/>
            <a:rect l="l" t="t" r="r" b="b"/>
            <a:pathLst>
              <a:path w="6631980" h="8697678">
                <a:moveTo>
                  <a:pt x="0" y="0"/>
                </a:moveTo>
                <a:lnTo>
                  <a:pt x="6631980" y="0"/>
                </a:lnTo>
                <a:lnTo>
                  <a:pt x="6631980" y="8697678"/>
                </a:lnTo>
                <a:lnTo>
                  <a:pt x="0" y="8697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30890" y="4985920"/>
            <a:ext cx="1261779" cy="1261779"/>
          </a:xfrm>
          <a:custGeom>
            <a:avLst/>
            <a:gdLst/>
            <a:ahLst/>
            <a:cxnLst/>
            <a:rect l="l" t="t" r="r" b="b"/>
            <a:pathLst>
              <a:path w="1261779" h="1261779">
                <a:moveTo>
                  <a:pt x="0" y="0"/>
                </a:moveTo>
                <a:lnTo>
                  <a:pt x="1261779" y="0"/>
                </a:lnTo>
                <a:lnTo>
                  <a:pt x="1261779" y="1261779"/>
                </a:lnTo>
                <a:lnTo>
                  <a:pt x="0" y="12617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7659831" y="3388112"/>
            <a:ext cx="1256337" cy="1450054"/>
          </a:xfrm>
          <a:custGeom>
            <a:avLst/>
            <a:gdLst/>
            <a:ahLst/>
            <a:cxnLst/>
            <a:rect l="l" t="t" r="r" b="b"/>
            <a:pathLst>
              <a:path w="1256337" h="1450054">
                <a:moveTo>
                  <a:pt x="0" y="0"/>
                </a:moveTo>
                <a:lnTo>
                  <a:pt x="1256338" y="0"/>
                </a:lnTo>
                <a:lnTo>
                  <a:pt x="1256338" y="1450054"/>
                </a:lnTo>
                <a:lnTo>
                  <a:pt x="0" y="14500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949836">
            <a:off x="-1261652" y="7529757"/>
            <a:ext cx="2523305" cy="3755205"/>
          </a:xfrm>
          <a:custGeom>
            <a:avLst/>
            <a:gdLst/>
            <a:ahLst/>
            <a:cxnLst/>
            <a:rect l="l" t="t" r="r" b="b"/>
            <a:pathLst>
              <a:path w="4429253" h="5459788">
                <a:moveTo>
                  <a:pt x="0" y="0"/>
                </a:moveTo>
                <a:lnTo>
                  <a:pt x="4429253" y="0"/>
                </a:lnTo>
                <a:lnTo>
                  <a:pt x="4429253" y="5459788"/>
                </a:lnTo>
                <a:lnTo>
                  <a:pt x="0" y="5459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170489">
            <a:off x="15553919" y="8251949"/>
            <a:ext cx="4868596" cy="3517531"/>
          </a:xfrm>
          <a:custGeom>
            <a:avLst/>
            <a:gdLst/>
            <a:ahLst/>
            <a:cxnLst/>
            <a:rect l="l" t="t" r="r" b="b"/>
            <a:pathLst>
              <a:path w="8596182" h="8205446">
                <a:moveTo>
                  <a:pt x="0" y="0"/>
                </a:moveTo>
                <a:lnTo>
                  <a:pt x="8596182" y="0"/>
                </a:lnTo>
                <a:lnTo>
                  <a:pt x="8596182" y="8205446"/>
                </a:lnTo>
                <a:lnTo>
                  <a:pt x="0" y="82054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4">
            <a:extLst>
              <a:ext uri="{FF2B5EF4-FFF2-40B4-BE49-F238E27FC236}">
                <a16:creationId xmlns:a16="http://schemas.microsoft.com/office/drawing/2014/main" id="{F1CD142D-C172-463E-9E15-2B0FE906F309}"/>
              </a:ext>
            </a:extLst>
          </p:cNvPr>
          <p:cNvSpPr/>
          <p:nvPr/>
        </p:nvSpPr>
        <p:spPr>
          <a:xfrm>
            <a:off x="7886150" y="9715500"/>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a:blipFill>
        </p:spPr>
      </p:sp>
      <p:sp>
        <p:nvSpPr>
          <p:cNvPr id="11" name="TextBox 10">
            <a:extLst>
              <a:ext uri="{FF2B5EF4-FFF2-40B4-BE49-F238E27FC236}">
                <a16:creationId xmlns:a16="http://schemas.microsoft.com/office/drawing/2014/main" id="{AE1353FA-8C45-45C3-9B4A-E12FEBC190ED}"/>
              </a:ext>
            </a:extLst>
          </p:cNvPr>
          <p:cNvSpPr txBox="1"/>
          <p:nvPr/>
        </p:nvSpPr>
        <p:spPr>
          <a:xfrm>
            <a:off x="1481433" y="263367"/>
            <a:ext cx="16002000" cy="2877711"/>
          </a:xfrm>
          <a:prstGeom prst="rect">
            <a:avLst/>
          </a:prstGeom>
          <a:noFill/>
        </p:spPr>
        <p:txBody>
          <a:bodyPr wrap="square">
            <a:spAutoFit/>
          </a:bodyPr>
          <a:lstStyle/>
          <a:p>
            <a:pPr algn="just">
              <a:spcAft>
                <a:spcPts val="6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Trọng âm của từ có 2 âm tiết</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r>
              <a:rPr lang="en-US" sz="4400" b="1" i="1">
                <a:solidFill>
                  <a:srgbClr val="000000"/>
                </a:solidFill>
                <a:effectLst/>
                <a:latin typeface="Calibri" panose="020F0502020204030204" pitchFamily="34" charset="0"/>
                <a:ea typeface="Arial" panose="020B0604020202020204" pitchFamily="34" charset="0"/>
              </a:rPr>
              <a:t>a. Với danh từ và tính từ có 2 âm tiết</a:t>
            </a:r>
            <a:endParaRPr lang="en-US" sz="4400" b="1">
              <a:effectLst/>
              <a:latin typeface="Arial" panose="020B0604020202020204" pitchFamily="34" charset="0"/>
              <a:ea typeface="Arial" panose="020B0604020202020204" pitchFamily="34" charset="0"/>
            </a:endParaRPr>
          </a:p>
          <a:p>
            <a:pPr algn="just">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 Thông thường đối với các danh từ hoặc tính từ có 2 âm tiết, trọng ầm thường rơi vào âm tiết thứ nhất.</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8070D42F-F059-4C89-9E87-0E7233676DEE}"/>
              </a:ext>
            </a:extLst>
          </p:cNvPr>
          <p:cNvGraphicFramePr>
            <a:graphicFrameLocks noGrp="1"/>
          </p:cNvGraphicFramePr>
          <p:nvPr>
            <p:extLst>
              <p:ext uri="{D42A27DB-BD31-4B8C-83A1-F6EECF244321}">
                <p14:modId xmlns:p14="http://schemas.microsoft.com/office/powerpoint/2010/main" val="2747473145"/>
              </p:ext>
            </p:extLst>
          </p:nvPr>
        </p:nvGraphicFramePr>
        <p:xfrm>
          <a:off x="5448300" y="3218816"/>
          <a:ext cx="9105900" cy="3352800"/>
        </p:xfrm>
        <a:graphic>
          <a:graphicData uri="http://schemas.openxmlformats.org/drawingml/2006/table">
            <a:tbl>
              <a:tblPr firstRow="1" firstCol="1" bandRow="1"/>
              <a:tblGrid>
                <a:gridCol w="4155119">
                  <a:extLst>
                    <a:ext uri="{9D8B030D-6E8A-4147-A177-3AD203B41FA5}">
                      <a16:colId xmlns:a16="http://schemas.microsoft.com/office/drawing/2014/main" val="975010684"/>
                    </a:ext>
                  </a:extLst>
                </a:gridCol>
                <a:gridCol w="4950781">
                  <a:extLst>
                    <a:ext uri="{9D8B030D-6E8A-4147-A177-3AD203B41FA5}">
                      <a16:colId xmlns:a16="http://schemas.microsoft.com/office/drawing/2014/main" val="1179629951"/>
                    </a:ext>
                  </a:extLst>
                </a:gridCol>
              </a:tblGrid>
              <a:tr h="0">
                <a:tc>
                  <a:txBody>
                    <a:bodyPr/>
                    <a:lstStyle/>
                    <a:p>
                      <a:pPr algn="just">
                        <a:lnSpc>
                          <a:spcPct val="100000"/>
                        </a:lnSpc>
                        <a:spcAft>
                          <a:spcPts val="800"/>
                        </a:spcAft>
                      </a:pPr>
                      <a:r>
                        <a:rPr lang="en-US" sz="4400" b="1">
                          <a:solidFill>
                            <a:srgbClr val="7030A0"/>
                          </a:solidFill>
                          <a:effectLst/>
                          <a:latin typeface="Calibri" panose="020F0502020204030204" pitchFamily="34" charset="0"/>
                          <a:ea typeface="Calibri" panose="020F0502020204030204" pitchFamily="34" charset="0"/>
                          <a:cs typeface="Calibri" panose="020F0502020204030204" pitchFamily="34" charset="0"/>
                        </a:rPr>
                        <a:t>Danh Từ (noun)</a:t>
                      </a:r>
                      <a:endParaRPr lang="en-US" sz="44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4400" b="1">
                          <a:solidFill>
                            <a:srgbClr val="7030A0"/>
                          </a:solidFill>
                          <a:effectLst/>
                          <a:latin typeface="Calibri" panose="020F0502020204030204" pitchFamily="34" charset="0"/>
                          <a:ea typeface="Calibri" panose="020F0502020204030204" pitchFamily="34" charset="0"/>
                          <a:cs typeface="Calibri" panose="020F0502020204030204" pitchFamily="34" charset="0"/>
                        </a:rPr>
                        <a:t>Tính từ (adjective)</a:t>
                      </a:r>
                      <a:endParaRPr lang="en-US" sz="44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6392081"/>
                  </a:ext>
                </a:extLst>
              </a:tr>
              <a:tr h="0">
                <a:tc>
                  <a:txBody>
                    <a:bodyPr/>
                    <a:lstStyle/>
                    <a:p>
                      <a:pPr algn="just">
                        <a:lnSpc>
                          <a:spcPct val="100000"/>
                        </a:lnSpc>
                        <a:spcAft>
                          <a:spcPts val="800"/>
                        </a:spcAft>
                      </a:pPr>
                      <a:r>
                        <a:rPr lang="en-US" sz="4400">
                          <a:solidFill>
                            <a:srgbClr val="7030A0"/>
                          </a:solidFill>
                          <a:effectLst/>
                          <a:latin typeface="Calibri" panose="020F0502020204030204" pitchFamily="34" charset="0"/>
                          <a:ea typeface="Calibri" panose="020F0502020204030204" pitchFamily="34" charset="0"/>
                          <a:cs typeface="Calibri" panose="020F0502020204030204" pitchFamily="34" charset="0"/>
                        </a:rPr>
                        <a:t>’sister</a:t>
                      </a:r>
                      <a:endParaRPr lang="en-US" sz="44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4400">
                          <a:solidFill>
                            <a:srgbClr val="7030A0"/>
                          </a:solidFill>
                          <a:effectLst/>
                          <a:latin typeface="Calibri" panose="020F0502020204030204" pitchFamily="34" charset="0"/>
                          <a:ea typeface="Calibri" panose="020F0502020204030204" pitchFamily="34" charset="0"/>
                          <a:cs typeface="Calibri" panose="020F0502020204030204" pitchFamily="34" charset="0"/>
                        </a:rPr>
                        <a:t>’better</a:t>
                      </a:r>
                      <a:endParaRPr lang="en-US" sz="44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050707"/>
                  </a:ext>
                </a:extLst>
              </a:tr>
              <a:tr h="0">
                <a:tc>
                  <a:txBody>
                    <a:bodyPr/>
                    <a:lstStyle/>
                    <a:p>
                      <a:pPr algn="just">
                        <a:lnSpc>
                          <a:spcPct val="100000"/>
                        </a:lnSpc>
                        <a:spcAft>
                          <a:spcPts val="800"/>
                        </a:spcAft>
                      </a:pPr>
                      <a:r>
                        <a:rPr lang="en-US" sz="4400">
                          <a:solidFill>
                            <a:srgbClr val="7030A0"/>
                          </a:solidFill>
                          <a:effectLst/>
                          <a:latin typeface="Calibri" panose="020F0502020204030204" pitchFamily="34" charset="0"/>
                          <a:ea typeface="Calibri" panose="020F0502020204030204" pitchFamily="34" charset="0"/>
                          <a:cs typeface="Calibri" panose="020F0502020204030204" pitchFamily="34" charset="0"/>
                        </a:rPr>
                        <a:t>’worker</a:t>
                      </a:r>
                      <a:endParaRPr lang="en-US" sz="44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4400">
                          <a:solidFill>
                            <a:srgbClr val="7030A0"/>
                          </a:solidFill>
                          <a:effectLst/>
                          <a:latin typeface="Calibri" panose="020F0502020204030204" pitchFamily="34" charset="0"/>
                          <a:ea typeface="Calibri" panose="020F0502020204030204" pitchFamily="34" charset="0"/>
                          <a:cs typeface="Calibri" panose="020F0502020204030204" pitchFamily="34" charset="0"/>
                        </a:rPr>
                        <a:t>‘early</a:t>
                      </a:r>
                      <a:endParaRPr lang="en-US" sz="44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8388"/>
                  </a:ext>
                </a:extLst>
              </a:tr>
              <a:tr h="0">
                <a:tc>
                  <a:txBody>
                    <a:bodyPr/>
                    <a:lstStyle/>
                    <a:p>
                      <a:pPr algn="just">
                        <a:lnSpc>
                          <a:spcPct val="100000"/>
                        </a:lnSpc>
                        <a:spcAft>
                          <a:spcPts val="800"/>
                        </a:spcAft>
                      </a:pPr>
                      <a:r>
                        <a:rPr lang="en-US" sz="4400">
                          <a:solidFill>
                            <a:srgbClr val="7030A0"/>
                          </a:solidFill>
                          <a:effectLst/>
                          <a:latin typeface="Calibri" panose="020F0502020204030204" pitchFamily="34" charset="0"/>
                          <a:ea typeface="Calibri" panose="020F0502020204030204" pitchFamily="34" charset="0"/>
                          <a:cs typeface="Calibri" panose="020F0502020204030204" pitchFamily="34" charset="0"/>
                        </a:rPr>
                        <a:t>’pupil</a:t>
                      </a:r>
                      <a:endParaRPr lang="en-US" sz="44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4400">
                          <a:solidFill>
                            <a:srgbClr val="7030A0"/>
                          </a:solidFill>
                          <a:effectLst/>
                          <a:latin typeface="Calibri" panose="020F0502020204030204" pitchFamily="34" charset="0"/>
                          <a:ea typeface="Calibri" panose="020F0502020204030204" pitchFamily="34" charset="0"/>
                          <a:cs typeface="Calibri" panose="020F0502020204030204" pitchFamily="34" charset="0"/>
                        </a:rPr>
                        <a:t>’happy</a:t>
                      </a:r>
                      <a:endParaRPr lang="en-US" sz="44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0151875"/>
                  </a:ext>
                </a:extLst>
              </a:tr>
              <a:tr h="0">
                <a:tc>
                  <a:txBody>
                    <a:bodyPr/>
                    <a:lstStyle/>
                    <a:p>
                      <a:pPr algn="just">
                        <a:lnSpc>
                          <a:spcPct val="100000"/>
                        </a:lnSpc>
                        <a:spcAft>
                          <a:spcPts val="800"/>
                        </a:spcAft>
                      </a:pPr>
                      <a:r>
                        <a:rPr lang="en-US" sz="4400">
                          <a:solidFill>
                            <a:srgbClr val="7030A0"/>
                          </a:solidFill>
                          <a:effectLst/>
                          <a:latin typeface="Calibri" panose="020F0502020204030204" pitchFamily="34" charset="0"/>
                          <a:ea typeface="Calibri" panose="020F0502020204030204" pitchFamily="34" charset="0"/>
                          <a:cs typeface="Calibri" panose="020F0502020204030204" pitchFamily="34" charset="0"/>
                        </a:rPr>
                        <a:t>’table</a:t>
                      </a:r>
                      <a:endParaRPr lang="en-US" sz="44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4400">
                          <a:solidFill>
                            <a:srgbClr val="7030A0"/>
                          </a:solidFill>
                          <a:effectLst/>
                          <a:latin typeface="Calibri" panose="020F0502020204030204" pitchFamily="34" charset="0"/>
                          <a:ea typeface="Calibri" panose="020F0502020204030204" pitchFamily="34" charset="0"/>
                          <a:cs typeface="Calibri" panose="020F0502020204030204" pitchFamily="34" charset="0"/>
                        </a:rPr>
                        <a:t>’busy</a:t>
                      </a:r>
                      <a:endParaRPr lang="en-US" sz="44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9485005"/>
                  </a:ext>
                </a:extLst>
              </a:tr>
            </a:tbl>
          </a:graphicData>
        </a:graphic>
      </p:graphicFrame>
      <p:sp>
        <p:nvSpPr>
          <p:cNvPr id="13" name="TextBox 12">
            <a:extLst>
              <a:ext uri="{FF2B5EF4-FFF2-40B4-BE49-F238E27FC236}">
                <a16:creationId xmlns:a16="http://schemas.microsoft.com/office/drawing/2014/main" id="{4DD09342-B651-4F3D-B3BB-4431AD7F8446}"/>
              </a:ext>
            </a:extLst>
          </p:cNvPr>
          <p:cNvSpPr txBox="1"/>
          <p:nvPr/>
        </p:nvSpPr>
        <p:spPr>
          <a:xfrm>
            <a:off x="2048468" y="6850092"/>
            <a:ext cx="14867931" cy="2877711"/>
          </a:xfrm>
          <a:prstGeom prst="rect">
            <a:avLst/>
          </a:prstGeom>
          <a:noFill/>
        </p:spPr>
        <p:txBody>
          <a:bodyPr wrap="square">
            <a:spAutoFit/>
          </a:bodyPr>
          <a:lstStyle/>
          <a:p>
            <a:pPr algn="just">
              <a:spcAft>
                <a:spcPts val="600"/>
              </a:spcAft>
            </a:pPr>
            <a:r>
              <a:rPr lang="en-US" sz="4400" b="1">
                <a:solidFill>
                  <a:schemeClr val="accent6">
                    <a:lumMod val="50000"/>
                  </a:schemeClr>
                </a:solidFill>
                <a:effectLst/>
                <a:latin typeface="Calibri" panose="020F0502020204030204" pitchFamily="34" charset="0"/>
                <a:ea typeface="Cambria" panose="02040503050406030204" pitchFamily="18" charset="0"/>
                <a:cs typeface="Cambria" panose="02040503050406030204" pitchFamily="18" charset="0"/>
              </a:rPr>
              <a:t>Ngoại lệ: </a:t>
            </a:r>
            <a:r>
              <a:rPr lang="en-US" sz="4400">
                <a:solidFill>
                  <a:schemeClr val="accent6">
                    <a:lumMod val="50000"/>
                  </a:schemeClr>
                </a:solidFill>
                <a:effectLst/>
                <a:latin typeface="Calibri" panose="020F0502020204030204" pitchFamily="34" charset="0"/>
                <a:ea typeface="Cambria" panose="02040503050406030204" pitchFamily="18" charset="0"/>
                <a:cs typeface="Cambria" panose="02040503050406030204" pitchFamily="18" charset="0"/>
              </a:rPr>
              <a:t>Nếu âm tiết thứ hai có chứa nguyên âm đôi hoặc nguyên âm dài, trọng âm sẽ rơi vào âm tiết thứ 2.</a:t>
            </a:r>
            <a:endParaRPr lang="en-US" sz="4400">
              <a:solidFill>
                <a:schemeClr val="accent6">
                  <a:lumMod val="50000"/>
                </a:schemeClr>
              </a:solidFill>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400" b="1">
                <a:solidFill>
                  <a:schemeClr val="accent6">
                    <a:lumMod val="50000"/>
                  </a:schemeClr>
                </a:solidFill>
                <a:effectLst/>
                <a:latin typeface="Calibri" panose="020F0502020204030204" pitchFamily="34" charset="0"/>
                <a:ea typeface="Cambria" panose="02040503050406030204" pitchFamily="18" charset="0"/>
                <a:cs typeface="Cambria" panose="02040503050406030204" pitchFamily="18" charset="0"/>
              </a:rPr>
              <a:t>Ex: </a:t>
            </a:r>
            <a:r>
              <a:rPr lang="en-US" sz="4400">
                <a:solidFill>
                  <a:schemeClr val="accent6">
                    <a:lumMod val="50000"/>
                  </a:schemeClr>
                </a:solidFill>
                <a:effectLst/>
                <a:latin typeface="Calibri" panose="020F0502020204030204" pitchFamily="34" charset="0"/>
                <a:ea typeface="Cambria" panose="02040503050406030204" pitchFamily="18" charset="0"/>
                <a:cs typeface="Cambria" panose="02040503050406030204" pitchFamily="18" charset="0"/>
              </a:rPr>
              <a:t>de’sign, ba’lloon, e’state, mis’take, a’lone, a’sleep, to’day, to’night</a:t>
            </a:r>
            <a:endParaRPr lang="en-US" sz="4400">
              <a:solidFill>
                <a:schemeClr val="accent6">
                  <a:lumMod val="50000"/>
                </a:schemeClr>
              </a:solidFill>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12616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16" presetClass="entr" presetSubtype="21"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inVertical)">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barn(inVertical)">
                                      <p:cBhvr>
                                        <p:cTn id="47" dur="500"/>
                                        <p:tgtEl>
                                          <p:spTgt spid="1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barn(inVertical)">
                                      <p:cBhvr>
                                        <p:cTn id="52" dur="500"/>
                                        <p:tgtEl>
                                          <p:spTgt spid="11">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barn(inVertical)">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3">
                                            <p:txEl>
                                              <p:pRg st="0" end="0"/>
                                            </p:txEl>
                                          </p:spTgt>
                                        </p:tgtEl>
                                        <p:attrNameLst>
                                          <p:attrName>style.visibility</p:attrName>
                                        </p:attrNameLst>
                                      </p:cBhvr>
                                      <p:to>
                                        <p:strVal val="visible"/>
                                      </p:to>
                                    </p:set>
                                    <p:animEffect transition="in" filter="barn(inVertical)">
                                      <p:cBhvr>
                                        <p:cTn id="62" dur="500"/>
                                        <p:tgtEl>
                                          <p:spTgt spid="1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3">
                                            <p:txEl>
                                              <p:pRg st="1" end="1"/>
                                            </p:txEl>
                                          </p:spTgt>
                                        </p:tgtEl>
                                        <p:attrNameLst>
                                          <p:attrName>style.visibility</p:attrName>
                                        </p:attrNameLst>
                                      </p:cBhvr>
                                      <p:to>
                                        <p:strVal val="visible"/>
                                      </p:to>
                                    </p:set>
                                    <p:animEffect transition="in" filter="barn(inVertical)">
                                      <p:cBhvr>
                                        <p:cTn id="6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7031662" y="-158074"/>
            <a:ext cx="1256338" cy="1450054"/>
          </a:xfrm>
          <a:custGeom>
            <a:avLst/>
            <a:gdLst/>
            <a:ahLst/>
            <a:cxnLst/>
            <a:rect l="l" t="t" r="r" b="b"/>
            <a:pathLst>
              <a:path w="3325211" h="3096603">
                <a:moveTo>
                  <a:pt x="0" y="0"/>
                </a:moveTo>
                <a:lnTo>
                  <a:pt x="3325211" y="0"/>
                </a:lnTo>
                <a:lnTo>
                  <a:pt x="3325211" y="3096603"/>
                </a:lnTo>
                <a:lnTo>
                  <a:pt x="0" y="30966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7792310">
            <a:off x="-947953" y="-13274"/>
            <a:ext cx="2743105" cy="1635621"/>
          </a:xfrm>
          <a:custGeom>
            <a:avLst/>
            <a:gdLst/>
            <a:ahLst/>
            <a:cxnLst/>
            <a:rect l="l" t="t" r="r" b="b"/>
            <a:pathLst>
              <a:path w="6631980" h="8697678">
                <a:moveTo>
                  <a:pt x="0" y="0"/>
                </a:moveTo>
                <a:lnTo>
                  <a:pt x="6631980" y="0"/>
                </a:lnTo>
                <a:lnTo>
                  <a:pt x="6631980" y="8697678"/>
                </a:lnTo>
                <a:lnTo>
                  <a:pt x="0" y="8697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30890" y="4985920"/>
            <a:ext cx="1261779" cy="1261779"/>
          </a:xfrm>
          <a:custGeom>
            <a:avLst/>
            <a:gdLst/>
            <a:ahLst/>
            <a:cxnLst/>
            <a:rect l="l" t="t" r="r" b="b"/>
            <a:pathLst>
              <a:path w="1261779" h="1261779">
                <a:moveTo>
                  <a:pt x="0" y="0"/>
                </a:moveTo>
                <a:lnTo>
                  <a:pt x="1261779" y="0"/>
                </a:lnTo>
                <a:lnTo>
                  <a:pt x="1261779" y="1261779"/>
                </a:lnTo>
                <a:lnTo>
                  <a:pt x="0" y="12617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7659831" y="3388112"/>
            <a:ext cx="1256337" cy="1450054"/>
          </a:xfrm>
          <a:custGeom>
            <a:avLst/>
            <a:gdLst/>
            <a:ahLst/>
            <a:cxnLst/>
            <a:rect l="l" t="t" r="r" b="b"/>
            <a:pathLst>
              <a:path w="1256337" h="1450054">
                <a:moveTo>
                  <a:pt x="0" y="0"/>
                </a:moveTo>
                <a:lnTo>
                  <a:pt x="1256338" y="0"/>
                </a:lnTo>
                <a:lnTo>
                  <a:pt x="1256338" y="1450054"/>
                </a:lnTo>
                <a:lnTo>
                  <a:pt x="0" y="14500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949836">
            <a:off x="-1261652" y="7529757"/>
            <a:ext cx="2523305" cy="3755205"/>
          </a:xfrm>
          <a:custGeom>
            <a:avLst/>
            <a:gdLst/>
            <a:ahLst/>
            <a:cxnLst/>
            <a:rect l="l" t="t" r="r" b="b"/>
            <a:pathLst>
              <a:path w="4429253" h="5459788">
                <a:moveTo>
                  <a:pt x="0" y="0"/>
                </a:moveTo>
                <a:lnTo>
                  <a:pt x="4429253" y="0"/>
                </a:lnTo>
                <a:lnTo>
                  <a:pt x="4429253" y="5459788"/>
                </a:lnTo>
                <a:lnTo>
                  <a:pt x="0" y="5459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170489">
            <a:off x="15553919" y="8251949"/>
            <a:ext cx="4868596" cy="3517531"/>
          </a:xfrm>
          <a:custGeom>
            <a:avLst/>
            <a:gdLst/>
            <a:ahLst/>
            <a:cxnLst/>
            <a:rect l="l" t="t" r="r" b="b"/>
            <a:pathLst>
              <a:path w="8596182" h="8205446">
                <a:moveTo>
                  <a:pt x="0" y="0"/>
                </a:moveTo>
                <a:lnTo>
                  <a:pt x="8596182" y="0"/>
                </a:lnTo>
                <a:lnTo>
                  <a:pt x="8596182" y="8205446"/>
                </a:lnTo>
                <a:lnTo>
                  <a:pt x="0" y="82054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4">
            <a:extLst>
              <a:ext uri="{FF2B5EF4-FFF2-40B4-BE49-F238E27FC236}">
                <a16:creationId xmlns:a16="http://schemas.microsoft.com/office/drawing/2014/main" id="{F1CD142D-C172-463E-9E15-2B0FE906F309}"/>
              </a:ext>
            </a:extLst>
          </p:cNvPr>
          <p:cNvSpPr/>
          <p:nvPr/>
        </p:nvSpPr>
        <p:spPr>
          <a:xfrm>
            <a:off x="7886150" y="9715500"/>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a:blipFill>
        </p:spPr>
      </p:sp>
      <p:sp>
        <p:nvSpPr>
          <p:cNvPr id="11" name="TextBox 10">
            <a:extLst>
              <a:ext uri="{FF2B5EF4-FFF2-40B4-BE49-F238E27FC236}">
                <a16:creationId xmlns:a16="http://schemas.microsoft.com/office/drawing/2014/main" id="{4950A0FC-B448-49EB-814B-25136F104C25}"/>
              </a:ext>
            </a:extLst>
          </p:cNvPr>
          <p:cNvSpPr txBox="1"/>
          <p:nvPr/>
        </p:nvSpPr>
        <p:spPr>
          <a:xfrm>
            <a:off x="1319463" y="-101931"/>
            <a:ext cx="15736262" cy="3034357"/>
          </a:xfrm>
          <a:prstGeom prst="rect">
            <a:avLst/>
          </a:prstGeom>
          <a:noFill/>
        </p:spPr>
        <p:txBody>
          <a:bodyPr wrap="square">
            <a:spAutoFit/>
          </a:bodyPr>
          <a:lstStyle/>
          <a:p>
            <a:pPr algn="ctr">
              <a:lnSpc>
                <a:spcPct val="150000"/>
              </a:lnSpc>
              <a:tabLst>
                <a:tab pos="588010" algn="l"/>
              </a:tabLst>
            </a:pPr>
            <a:r>
              <a:rPr lang="en-US" sz="4400" b="1" i="1">
                <a:effectLst/>
                <a:latin typeface="Calibri" panose="020F0502020204030204" pitchFamily="34" charset="0"/>
                <a:ea typeface="Arial" panose="020B0604020202020204" pitchFamily="34" charset="0"/>
              </a:rPr>
              <a:t>b. </a:t>
            </a:r>
            <a:r>
              <a:rPr lang="en-US" sz="4400" b="1" i="1">
                <a:solidFill>
                  <a:srgbClr val="000000"/>
                </a:solidFill>
                <a:effectLst/>
                <a:latin typeface="Calibri" panose="020F0502020204030204" pitchFamily="34" charset="0"/>
                <a:ea typeface="Arial" panose="020B0604020202020204" pitchFamily="34" charset="0"/>
              </a:rPr>
              <a:t>Với động từ có 2 âm tiết</a:t>
            </a:r>
            <a:endParaRPr lang="en-US" sz="4400" b="1">
              <a:effectLst/>
              <a:latin typeface="Arial" panose="020B0604020202020204" pitchFamily="34" charset="0"/>
              <a:ea typeface="Arial" panose="020B0604020202020204" pitchFamily="34" charset="0"/>
            </a:endParaRPr>
          </a:p>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Đối với các động từ có 2 âm tiết, trọng âm thường rơi vào âm tiết thứ hai.</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AA55DE80-7BAF-4737-88B5-53BB94AEC54A}"/>
              </a:ext>
            </a:extLst>
          </p:cNvPr>
          <p:cNvGraphicFramePr>
            <a:graphicFrameLocks noGrp="1"/>
          </p:cNvGraphicFramePr>
          <p:nvPr>
            <p:extLst>
              <p:ext uri="{D42A27DB-BD31-4B8C-83A1-F6EECF244321}">
                <p14:modId xmlns:p14="http://schemas.microsoft.com/office/powerpoint/2010/main" val="314567869"/>
              </p:ext>
            </p:extLst>
          </p:nvPr>
        </p:nvGraphicFramePr>
        <p:xfrm>
          <a:off x="6282060" y="2284399"/>
          <a:ext cx="6325870" cy="2189480"/>
        </p:xfrm>
        <a:graphic>
          <a:graphicData uri="http://schemas.openxmlformats.org/drawingml/2006/table">
            <a:tbl>
              <a:tblPr firstRow="1" firstCol="1" bandRow="1"/>
              <a:tblGrid>
                <a:gridCol w="3162935">
                  <a:extLst>
                    <a:ext uri="{9D8B030D-6E8A-4147-A177-3AD203B41FA5}">
                      <a16:colId xmlns:a16="http://schemas.microsoft.com/office/drawing/2014/main" val="887670156"/>
                    </a:ext>
                  </a:extLst>
                </a:gridCol>
                <a:gridCol w="3162935">
                  <a:extLst>
                    <a:ext uri="{9D8B030D-6E8A-4147-A177-3AD203B41FA5}">
                      <a16:colId xmlns:a16="http://schemas.microsoft.com/office/drawing/2014/main" val="3523246165"/>
                    </a:ext>
                  </a:extLst>
                </a:gridCol>
              </a:tblGrid>
              <a:tr h="0">
                <a:tc>
                  <a:txBody>
                    <a:bodyPr/>
                    <a:lstStyle/>
                    <a:p>
                      <a:pPr algn="just">
                        <a:lnSpc>
                          <a:spcPct val="100000"/>
                        </a:lnSpc>
                        <a:spcAft>
                          <a:spcPts val="600"/>
                        </a:spcAft>
                      </a:pPr>
                      <a:r>
                        <a:rPr lang="en-US" sz="4400" b="1">
                          <a:solidFill>
                            <a:srgbClr val="7030A0"/>
                          </a:solidFill>
                          <a:effectLst/>
                          <a:latin typeface="Calibri" panose="020F0502020204030204" pitchFamily="34" charset="0"/>
                          <a:ea typeface="Cambria" panose="02040503050406030204" pitchFamily="18" charset="0"/>
                          <a:cs typeface="Cambria" panose="02040503050406030204" pitchFamily="18" charset="0"/>
                        </a:rPr>
                        <a:t>in’vest </a:t>
                      </a:r>
                      <a:endParaRPr lang="en-US" sz="4400" b="1">
                        <a:solidFill>
                          <a:srgbClr val="7030A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800"/>
                        </a:spcAft>
                      </a:pPr>
                      <a:r>
                        <a:rPr lang="en-US" sz="4400" b="1">
                          <a:solidFill>
                            <a:srgbClr val="7030A0"/>
                          </a:solidFill>
                          <a:effectLst/>
                          <a:latin typeface="Calibri" panose="020F0502020204030204" pitchFamily="34" charset="0"/>
                          <a:ea typeface="Calibri" panose="020F0502020204030204" pitchFamily="34" charset="0"/>
                          <a:cs typeface="Calibri" panose="020F0502020204030204" pitchFamily="34" charset="0"/>
                        </a:rPr>
                        <a:t>co’llect</a:t>
                      </a:r>
                      <a:endParaRPr lang="en-US" sz="44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400" b="1">
                          <a:solidFill>
                            <a:srgbClr val="7030A0"/>
                          </a:solidFill>
                          <a:effectLst/>
                          <a:latin typeface="Calibri" panose="020F0502020204030204" pitchFamily="34" charset="0"/>
                          <a:ea typeface="Calibri" panose="020F0502020204030204" pitchFamily="34" charset="0"/>
                          <a:cs typeface="Calibri" panose="020F0502020204030204" pitchFamily="34" charset="0"/>
                        </a:rPr>
                        <a:t>co’nnect</a:t>
                      </a:r>
                      <a:endParaRPr lang="en-US" sz="44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4400" b="1">
                          <a:solidFill>
                            <a:srgbClr val="7030A0"/>
                          </a:solidFill>
                          <a:effectLst/>
                          <a:latin typeface="Calibri" panose="020F0502020204030204" pitchFamily="34" charset="0"/>
                          <a:ea typeface="Cambria" panose="02040503050406030204" pitchFamily="18" charset="0"/>
                          <a:cs typeface="Cambria" panose="02040503050406030204" pitchFamily="18" charset="0"/>
                        </a:rPr>
                        <a:t>be’gin </a:t>
                      </a:r>
                      <a:endParaRPr lang="en-US" sz="4400" b="1">
                        <a:solidFill>
                          <a:srgbClr val="7030A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4400" b="1">
                          <a:solidFill>
                            <a:srgbClr val="7030A0"/>
                          </a:solidFill>
                          <a:effectLst/>
                          <a:latin typeface="Calibri" panose="020F0502020204030204" pitchFamily="34" charset="0"/>
                          <a:ea typeface="Cambria" panose="02040503050406030204" pitchFamily="18" charset="0"/>
                          <a:cs typeface="Cambria" panose="02040503050406030204" pitchFamily="18" charset="0"/>
                        </a:rPr>
                        <a:t>for’give </a:t>
                      </a:r>
                      <a:endParaRPr lang="en-US" sz="4400" b="1">
                        <a:solidFill>
                          <a:srgbClr val="7030A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800"/>
                        </a:spcAft>
                      </a:pPr>
                      <a:r>
                        <a:rPr lang="en-US" sz="4400" b="1">
                          <a:solidFill>
                            <a:srgbClr val="7030A0"/>
                          </a:solidFill>
                          <a:effectLst/>
                          <a:latin typeface="Calibri" panose="020F0502020204030204" pitchFamily="34" charset="0"/>
                          <a:ea typeface="Calibri" panose="020F0502020204030204" pitchFamily="34" charset="0"/>
                          <a:cs typeface="Calibri" panose="020F0502020204030204" pitchFamily="34" charset="0"/>
                        </a:rPr>
                        <a:t>a’gree</a:t>
                      </a:r>
                      <a:endParaRPr lang="en-US" sz="44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5024575"/>
                  </a:ext>
                </a:extLst>
              </a:tr>
            </a:tbl>
          </a:graphicData>
        </a:graphic>
      </p:graphicFrame>
      <p:sp>
        <p:nvSpPr>
          <p:cNvPr id="13" name="TextBox 12">
            <a:extLst>
              <a:ext uri="{FF2B5EF4-FFF2-40B4-BE49-F238E27FC236}">
                <a16:creationId xmlns:a16="http://schemas.microsoft.com/office/drawing/2014/main" id="{EF5BB096-E794-476A-8874-0217D420022A}"/>
              </a:ext>
            </a:extLst>
          </p:cNvPr>
          <p:cNvSpPr txBox="1"/>
          <p:nvPr/>
        </p:nvSpPr>
        <p:spPr>
          <a:xfrm>
            <a:off x="1655921" y="4572874"/>
            <a:ext cx="15569290" cy="5142626"/>
          </a:xfrm>
          <a:prstGeom prst="rect">
            <a:avLst/>
          </a:prstGeom>
          <a:noFill/>
        </p:spPr>
        <p:txBody>
          <a:bodyPr wrap="square">
            <a:spAutoFit/>
          </a:bodyPr>
          <a:lstStyle/>
          <a:p>
            <a:pPr algn="just">
              <a:lnSpc>
                <a:spcPct val="150000"/>
              </a:lnSpc>
              <a:spcAft>
                <a:spcPts val="600"/>
              </a:spcAft>
            </a:pPr>
            <a:r>
              <a:rPr lang="en-US" sz="4400" b="1">
                <a:solidFill>
                  <a:schemeClr val="accent6">
                    <a:lumMod val="50000"/>
                  </a:schemeClr>
                </a:solidFill>
                <a:effectLst/>
                <a:latin typeface="Calibri" panose="020F0502020204030204" pitchFamily="34" charset="0"/>
                <a:ea typeface="Cambria" panose="02040503050406030204" pitchFamily="18" charset="0"/>
                <a:cs typeface="Cambria" panose="02040503050406030204" pitchFamily="18" charset="0"/>
              </a:rPr>
              <a:t>Ngoại lệ: </a:t>
            </a:r>
            <a:r>
              <a:rPr lang="en-US" sz="4400">
                <a:solidFill>
                  <a:schemeClr val="accent6">
                    <a:lumMod val="50000"/>
                  </a:schemeClr>
                </a:solidFill>
                <a:effectLst/>
                <a:latin typeface="Calibri" panose="020F0502020204030204" pitchFamily="34" charset="0"/>
                <a:ea typeface="Cambria" panose="02040503050406030204" pitchFamily="18" charset="0"/>
                <a:cs typeface="Cambria" panose="02040503050406030204" pitchFamily="18" charset="0"/>
              </a:rPr>
              <a:t>Nếu âm tiết thứ hai là một nguyên âm ngắn và kết thúc bởi 1 phụ âm (hoặc không có phụ âm), hoặc động từ đó có tận cùng là -er, -en, -ish, -age thì trọng ầm sẽ rơi vào âm tiết thứ nhất.</a:t>
            </a:r>
            <a:endParaRPr lang="en-US" sz="4400">
              <a:solidFill>
                <a:schemeClr val="accent6">
                  <a:lumMod val="50000"/>
                </a:schemeClr>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pPr>
            <a:r>
              <a:rPr lang="en-US" sz="4400" b="1">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Ex: </a:t>
            </a:r>
            <a:r>
              <a:rPr lang="en-US" sz="440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‘enter, ‘open, ’manage, ’happen, ’answer, ’listen, ’finish, study, ’offer, ’damage</a:t>
            </a:r>
            <a:endParaRPr lang="en-US" sz="44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523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16" presetClass="entr" presetSubtype="21"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inVertical)">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barn(inVertical)">
                                      <p:cBhvr>
                                        <p:cTn id="47" dur="500"/>
                                        <p:tgtEl>
                                          <p:spTgt spid="1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animEffect transition="in" filter="barn(inVertical)">
                                      <p:cBhvr>
                                        <p:cTn id="57" dur="500"/>
                                        <p:tgtEl>
                                          <p:spTgt spid="1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3">
                                            <p:txEl>
                                              <p:pRg st="1" end="1"/>
                                            </p:txEl>
                                          </p:spTgt>
                                        </p:tgtEl>
                                        <p:attrNameLst>
                                          <p:attrName>style.visibility</p:attrName>
                                        </p:attrNameLst>
                                      </p:cBhvr>
                                      <p:to>
                                        <p:strVal val="visible"/>
                                      </p:to>
                                    </p:set>
                                    <p:animEffect transition="in" filter="barn(inVertical)">
                                      <p:cBhvr>
                                        <p:cTn id="6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293166" y="5631264"/>
            <a:ext cx="6962191" cy="4253266"/>
          </a:xfrm>
          <a:custGeom>
            <a:avLst/>
            <a:gdLst/>
            <a:ahLst/>
            <a:cxnLst/>
            <a:rect l="l" t="t" r="r" b="b"/>
            <a:pathLst>
              <a:path w="6962191" h="4253266">
                <a:moveTo>
                  <a:pt x="0" y="0"/>
                </a:moveTo>
                <a:lnTo>
                  <a:pt x="6962191" y="0"/>
                </a:lnTo>
                <a:lnTo>
                  <a:pt x="6962191" y="4253265"/>
                </a:lnTo>
                <a:lnTo>
                  <a:pt x="0" y="4253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9151" y="3829766"/>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4"/>
            <a:stretch>
              <a:fillRect/>
            </a:stretch>
          </a:blipFill>
        </p:spPr>
      </p:sp>
      <p:sp>
        <p:nvSpPr>
          <p:cNvPr id="5" name="Freeform 5"/>
          <p:cNvSpPr/>
          <p:nvPr/>
        </p:nvSpPr>
        <p:spPr>
          <a:xfrm>
            <a:off x="5714288" y="-115629"/>
            <a:ext cx="1109717" cy="1036198"/>
          </a:xfrm>
          <a:custGeom>
            <a:avLst/>
            <a:gdLst/>
            <a:ahLst/>
            <a:cxnLst/>
            <a:rect l="l" t="t" r="r" b="b"/>
            <a:pathLst>
              <a:path w="1109717" h="1036198">
                <a:moveTo>
                  <a:pt x="0" y="0"/>
                </a:moveTo>
                <a:lnTo>
                  <a:pt x="1109717" y="0"/>
                </a:lnTo>
                <a:lnTo>
                  <a:pt x="1109717" y="1036198"/>
                </a:lnTo>
                <a:lnTo>
                  <a:pt x="0" y="1036198"/>
                </a:lnTo>
                <a:lnTo>
                  <a:pt x="0" y="0"/>
                </a:lnTo>
                <a:close/>
              </a:path>
            </a:pathLst>
          </a:custGeom>
          <a:blipFill>
            <a:blip r:embed="rId5"/>
            <a:stretch>
              <a:fillRect/>
            </a:stretch>
          </a:blipFill>
        </p:spPr>
      </p:sp>
      <p:sp>
        <p:nvSpPr>
          <p:cNvPr id="6" name="Freeform 6"/>
          <p:cNvSpPr/>
          <p:nvPr/>
        </p:nvSpPr>
        <p:spPr>
          <a:xfrm>
            <a:off x="9638971" y="9515707"/>
            <a:ext cx="1014587" cy="947371"/>
          </a:xfrm>
          <a:custGeom>
            <a:avLst/>
            <a:gdLst/>
            <a:ahLst/>
            <a:cxnLst/>
            <a:rect l="l" t="t" r="r" b="b"/>
            <a:pathLst>
              <a:path w="1014587" h="947371">
                <a:moveTo>
                  <a:pt x="0" y="0"/>
                </a:moveTo>
                <a:lnTo>
                  <a:pt x="1014587" y="0"/>
                </a:lnTo>
                <a:lnTo>
                  <a:pt x="1014587" y="947370"/>
                </a:lnTo>
                <a:lnTo>
                  <a:pt x="0" y="947370"/>
                </a:lnTo>
                <a:lnTo>
                  <a:pt x="0" y="0"/>
                </a:lnTo>
                <a:close/>
              </a:path>
            </a:pathLst>
          </a:custGeom>
          <a:blipFill>
            <a:blip r:embed="rId6"/>
            <a:stretch>
              <a:fillRect/>
            </a:stretch>
          </a:blipFill>
        </p:spPr>
      </p:sp>
      <p:sp>
        <p:nvSpPr>
          <p:cNvPr id="7" name="Freeform 7"/>
          <p:cNvSpPr/>
          <p:nvPr/>
        </p:nvSpPr>
        <p:spPr>
          <a:xfrm rot="-7453644">
            <a:off x="-3705776" y="6554385"/>
            <a:ext cx="8677901" cy="6660289"/>
          </a:xfrm>
          <a:custGeom>
            <a:avLst/>
            <a:gdLst/>
            <a:ahLst/>
            <a:cxnLst/>
            <a:rect l="l" t="t" r="r" b="b"/>
            <a:pathLst>
              <a:path w="8677901" h="6660289">
                <a:moveTo>
                  <a:pt x="0" y="0"/>
                </a:moveTo>
                <a:lnTo>
                  <a:pt x="8677902" y="0"/>
                </a:lnTo>
                <a:lnTo>
                  <a:pt x="8677902" y="6660289"/>
                </a:lnTo>
                <a:lnTo>
                  <a:pt x="0" y="6660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8247529">
            <a:off x="13930340" y="-1239858"/>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42001">
            <a:off x="14219115" y="6973264"/>
            <a:ext cx="4863509" cy="6032259"/>
          </a:xfrm>
          <a:custGeom>
            <a:avLst/>
            <a:gdLst/>
            <a:ahLst/>
            <a:cxnLst/>
            <a:rect l="l" t="t" r="r" b="b"/>
            <a:pathLst>
              <a:path w="4863509" h="6032259">
                <a:moveTo>
                  <a:pt x="0" y="0"/>
                </a:moveTo>
                <a:lnTo>
                  <a:pt x="4863508" y="0"/>
                </a:lnTo>
                <a:lnTo>
                  <a:pt x="4863508" y="6032259"/>
                </a:lnTo>
                <a:lnTo>
                  <a:pt x="0" y="60322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14201" y="-1028700"/>
            <a:ext cx="4885801" cy="4114800"/>
          </a:xfrm>
          <a:custGeom>
            <a:avLst/>
            <a:gdLst/>
            <a:ahLst/>
            <a:cxnLst/>
            <a:rect l="l" t="t" r="r" b="b"/>
            <a:pathLst>
              <a:path w="4885801" h="4114800">
                <a:moveTo>
                  <a:pt x="0" y="0"/>
                </a:moveTo>
                <a:lnTo>
                  <a:pt x="4885802" y="0"/>
                </a:lnTo>
                <a:lnTo>
                  <a:pt x="4885802" y="4114800"/>
                </a:lnTo>
                <a:lnTo>
                  <a:pt x="0" y="4114800"/>
                </a:lnTo>
                <a:lnTo>
                  <a:pt x="0" y="0"/>
                </a:lnTo>
                <a:close/>
              </a:path>
            </a:pathLst>
          </a:custGeom>
          <a:blipFill>
            <a:blip r:embed="rId13">
              <a:duotone>
                <a:prstClr val="black"/>
                <a:schemeClr val="accent3">
                  <a:tint val="45000"/>
                  <a:satMod val="400000"/>
                </a:schemeClr>
              </a:duotone>
              <a:extLst>
                <a:ext uri="{96DAC541-7B7A-43D3-8B79-37D633B846F1}">
                  <asvg:svgBlip xmlns:asvg="http://schemas.microsoft.com/office/drawing/2016/SVG/main" r:embed="rId14"/>
                </a:ext>
              </a:extLst>
            </a:blip>
            <a:stretch>
              <a:fillRect/>
            </a:stretch>
          </a:blipFill>
        </p:spPr>
      </p:sp>
      <p:sp>
        <p:nvSpPr>
          <p:cNvPr id="11" name="Freeform 11"/>
          <p:cNvSpPr/>
          <p:nvPr/>
        </p:nvSpPr>
        <p:spPr>
          <a:xfrm rot="1179574">
            <a:off x="17178090" y="4297650"/>
            <a:ext cx="1625424" cy="800891"/>
          </a:xfrm>
          <a:custGeom>
            <a:avLst/>
            <a:gdLst/>
            <a:ahLst/>
            <a:cxnLst/>
            <a:rect l="l" t="t" r="r" b="b"/>
            <a:pathLst>
              <a:path w="1625424" h="800891">
                <a:moveTo>
                  <a:pt x="0" y="0"/>
                </a:moveTo>
                <a:lnTo>
                  <a:pt x="1625424" y="0"/>
                </a:lnTo>
                <a:lnTo>
                  <a:pt x="1625424" y="800890"/>
                </a:lnTo>
                <a:lnTo>
                  <a:pt x="0" y="800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TextBox 5">
            <a:extLst>
              <a:ext uri="{FF2B5EF4-FFF2-40B4-BE49-F238E27FC236}">
                <a16:creationId xmlns:a16="http://schemas.microsoft.com/office/drawing/2014/main" id="{8620F432-0748-45C6-ABFA-C340CCC2A464}"/>
              </a:ext>
            </a:extLst>
          </p:cNvPr>
          <p:cNvSpPr txBox="1"/>
          <p:nvPr/>
        </p:nvSpPr>
        <p:spPr>
          <a:xfrm>
            <a:off x="2197198" y="2321040"/>
            <a:ext cx="12814202"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2. LANGUAGE</a:t>
            </a:r>
          </a:p>
        </p:txBody>
      </p:sp>
      <p:sp>
        <p:nvSpPr>
          <p:cNvPr id="16" name="TextBox 5">
            <a:extLst>
              <a:ext uri="{FF2B5EF4-FFF2-40B4-BE49-F238E27FC236}">
                <a16:creationId xmlns:a16="http://schemas.microsoft.com/office/drawing/2014/main" id="{D8FFFD1B-6870-4059-83E5-C0A58DCFAF59}"/>
              </a:ext>
            </a:extLst>
          </p:cNvPr>
          <p:cNvSpPr txBox="1"/>
          <p:nvPr/>
        </p:nvSpPr>
        <p:spPr>
          <a:xfrm>
            <a:off x="7550303" y="6047798"/>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 VOCABULARY</a:t>
            </a:r>
          </a:p>
        </p:txBody>
      </p:sp>
      <p:sp>
        <p:nvSpPr>
          <p:cNvPr id="17" name="Freeform 13">
            <a:extLst>
              <a:ext uri="{FF2B5EF4-FFF2-40B4-BE49-F238E27FC236}">
                <a16:creationId xmlns:a16="http://schemas.microsoft.com/office/drawing/2014/main" id="{286E55AF-C72A-432A-83D7-A94C4CCF4BDD}"/>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7">
              <a:duotone>
                <a:prstClr val="black"/>
                <a:schemeClr val="accent6">
                  <a:tint val="45000"/>
                  <a:satMod val="400000"/>
                </a:schemeClr>
              </a:duotone>
              <a:extLst>
                <a:ext uri="{96DAC541-7B7A-43D3-8B79-37D633B846F1}">
                  <asvg:svgBlip xmlns:asvg="http://schemas.microsoft.com/office/drawing/2016/SVG/main" r:embed="rId18"/>
                </a:ext>
              </a:extLst>
            </a:blip>
            <a:stretch>
              <a:fillRect/>
            </a:stretch>
          </a:blipFill>
        </p:spPr>
      </p:sp>
    </p:spTree>
    <p:extLst>
      <p:ext uri="{BB962C8B-B14F-4D97-AF65-F5344CB8AC3E}">
        <p14:creationId xmlns:p14="http://schemas.microsoft.com/office/powerpoint/2010/main" val="83260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1F0BC68-8B4E-4AE4-9628-486F99AEEBE5}"/>
              </a:ext>
            </a:extLst>
          </p:cNvPr>
          <p:cNvPicPr>
            <a:picLocks noChangeAspect="1"/>
          </p:cNvPicPr>
          <p:nvPr/>
        </p:nvPicPr>
        <p:blipFill>
          <a:blip r:embed="rId2"/>
          <a:stretch>
            <a:fillRect/>
          </a:stretch>
        </p:blipFill>
        <p:spPr>
          <a:xfrm>
            <a:off x="647336" y="3238500"/>
            <a:ext cx="16633575" cy="6495724"/>
          </a:xfrm>
          <a:prstGeom prst="rect">
            <a:avLst/>
          </a:prstGeom>
        </p:spPr>
      </p:pic>
      <p:sp>
        <p:nvSpPr>
          <p:cNvPr id="2" name="Freeform 2"/>
          <p:cNvSpPr/>
          <p:nvPr/>
        </p:nvSpPr>
        <p:spPr>
          <a:xfrm rot="-10800000">
            <a:off x="-1549960" y="8609995"/>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5">
              <a:duotone>
                <a:schemeClr val="accent3">
                  <a:shade val="45000"/>
                  <a:satMod val="135000"/>
                </a:schemeClr>
                <a:prstClr val="white"/>
              </a:duotone>
              <a:lum bright="20000" contrast="40000"/>
              <a:extLst>
                <a:ext uri="{96DAC541-7B7A-43D3-8B79-37D633B846F1}">
                  <asvg:svgBlip xmlns:asvg="http://schemas.microsoft.com/office/drawing/2016/SVG/main" r:embed="rId6"/>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9">
              <a:duotone>
                <a:prstClr val="black"/>
                <a:schemeClr val="accent2">
                  <a:tint val="45000"/>
                  <a:satMod val="400000"/>
                </a:schemeClr>
              </a:duotone>
              <a:lum bright="40000" contrast="-20000"/>
              <a:extLst>
                <a:ext uri="{96DAC541-7B7A-43D3-8B79-37D633B846F1}">
                  <asvg:svgBlip xmlns:asvg="http://schemas.microsoft.com/office/drawing/2016/SVG/main" r:embed="rId10"/>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1">
              <a:lum bright="20000" contrast="40000"/>
              <a:extLst>
                <a:ext uri="{96DAC541-7B7A-43D3-8B79-37D633B846F1}">
                  <asvg:svgBlip xmlns:asvg="http://schemas.microsoft.com/office/drawing/2016/SVG/main" r:embed="rId12"/>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1">
              <a:lum bright="20000" contrast="40000"/>
              <a:extLst>
                <a:ext uri="{96DAC541-7B7A-43D3-8B79-37D633B846F1}">
                  <asvg:svgBlip xmlns:asvg="http://schemas.microsoft.com/office/drawing/2016/SVG/main" r:embed="rId12"/>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1">
              <a:lum bright="20000" contrast="40000"/>
              <a:extLst>
                <a:ext uri="{96DAC541-7B7A-43D3-8B79-37D633B846F1}">
                  <asvg:svgBlip xmlns:asvg="http://schemas.microsoft.com/office/drawing/2016/SVG/main" r:embed="rId12"/>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1">
              <a:lum bright="20000" contrast="40000"/>
              <a:extLst>
                <a:ext uri="{96DAC541-7B7A-43D3-8B79-37D633B846F1}">
                  <asvg:svgBlip xmlns:asvg="http://schemas.microsoft.com/office/drawing/2016/SVG/main" r:embed="rId12"/>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600199" y="84792"/>
            <a:ext cx="14727848" cy="1323439"/>
          </a:xfrm>
          <a:prstGeom prst="rect">
            <a:avLst/>
          </a:prstGeom>
          <a:noFill/>
        </p:spPr>
        <p:txBody>
          <a:bodyPr wrap="square">
            <a:spAutoFit/>
          </a:bodyPr>
          <a:lstStyle/>
          <a:p>
            <a:pPr indent="457200" algn="ctr">
              <a:spcAft>
                <a:spcPts val="1000"/>
              </a:spcAft>
            </a:pPr>
            <a:r>
              <a:rPr lang="en-US" sz="4000" b="1">
                <a:solidFill>
                  <a:srgbClr val="0070C0"/>
                </a:solidFill>
                <a:effectLst/>
                <a:latin typeface="Calibri" panose="020F0502020204030204" pitchFamily="34" charset="0"/>
                <a:ea typeface="Arial" panose="020B0604020202020204" pitchFamily="34" charset="0"/>
                <a:cs typeface="Cambria" panose="02040503050406030204" pitchFamily="18" charset="0"/>
              </a:rPr>
              <a:t>Exercise 1. Look at the picture and fill in the blank with the correct word from the box.</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0" name="Table 19">
            <a:extLst>
              <a:ext uri="{FF2B5EF4-FFF2-40B4-BE49-F238E27FC236}">
                <a16:creationId xmlns:a16="http://schemas.microsoft.com/office/drawing/2014/main" id="{B063DF16-69D7-41C6-A968-8CBBD13AE27C}"/>
              </a:ext>
            </a:extLst>
          </p:cNvPr>
          <p:cNvGraphicFramePr>
            <a:graphicFrameLocks noGrp="1"/>
          </p:cNvGraphicFramePr>
          <p:nvPr>
            <p:extLst>
              <p:ext uri="{D42A27DB-BD31-4B8C-83A1-F6EECF244321}">
                <p14:modId xmlns:p14="http://schemas.microsoft.com/office/powerpoint/2010/main" val="1228612030"/>
              </p:ext>
            </p:extLst>
          </p:nvPr>
        </p:nvGraphicFramePr>
        <p:xfrm>
          <a:off x="893207" y="1326555"/>
          <a:ext cx="16501586" cy="1828800"/>
        </p:xfrm>
        <a:graphic>
          <a:graphicData uri="http://schemas.openxmlformats.org/drawingml/2006/table">
            <a:tbl>
              <a:tblPr firstRow="1" firstCol="1" bandRow="1"/>
              <a:tblGrid>
                <a:gridCol w="3848735">
                  <a:extLst>
                    <a:ext uri="{9D8B030D-6E8A-4147-A177-3AD203B41FA5}">
                      <a16:colId xmlns:a16="http://schemas.microsoft.com/office/drawing/2014/main" val="2284626835"/>
                    </a:ext>
                  </a:extLst>
                </a:gridCol>
                <a:gridCol w="6781800">
                  <a:extLst>
                    <a:ext uri="{9D8B030D-6E8A-4147-A177-3AD203B41FA5}">
                      <a16:colId xmlns:a16="http://schemas.microsoft.com/office/drawing/2014/main" val="1927618248"/>
                    </a:ext>
                  </a:extLst>
                </a:gridCol>
                <a:gridCol w="3124200">
                  <a:extLst>
                    <a:ext uri="{9D8B030D-6E8A-4147-A177-3AD203B41FA5}">
                      <a16:colId xmlns:a16="http://schemas.microsoft.com/office/drawing/2014/main" val="4123332925"/>
                    </a:ext>
                  </a:extLst>
                </a:gridCol>
                <a:gridCol w="2746851">
                  <a:extLst>
                    <a:ext uri="{9D8B030D-6E8A-4147-A177-3AD203B41FA5}">
                      <a16:colId xmlns:a16="http://schemas.microsoft.com/office/drawing/2014/main" val="65314242"/>
                    </a:ext>
                  </a:extLst>
                </a:gridCol>
              </a:tblGrid>
              <a:tr h="0">
                <a:tc>
                  <a:txBody>
                    <a:bodyPr/>
                    <a:lstStyle/>
                    <a:p>
                      <a:pPr indent="457200" algn="ctr">
                        <a:lnSpc>
                          <a:spcPct val="10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houseboat </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games console </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ocean</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villa</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3958735"/>
                  </a:ext>
                </a:extLst>
              </a:tr>
              <a:tr h="0">
                <a:tc>
                  <a:txBody>
                    <a:bodyPr/>
                    <a:lstStyle/>
                    <a:p>
                      <a:pPr indent="457200" algn="ctr">
                        <a:lnSpc>
                          <a:spcPct val="10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motorhome</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hoover/ vacuum cleaner</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radiator</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UFO</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0102683"/>
                  </a:ext>
                </a:extLst>
              </a:tr>
              <a:tr h="0">
                <a:tc>
                  <a:txBody>
                    <a:bodyPr/>
                    <a:lstStyle/>
                    <a:p>
                      <a:pPr indent="457200" algn="ctr">
                        <a:lnSpc>
                          <a:spcPct val="10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CD player</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skyscraper</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spin dryer </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iron</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1403106"/>
                  </a:ext>
                </a:extLst>
              </a:tr>
            </a:tbl>
          </a:graphicData>
        </a:graphic>
      </p:graphicFrame>
      <p:sp>
        <p:nvSpPr>
          <p:cNvPr id="14" name="TextBox 13">
            <a:extLst>
              <a:ext uri="{FF2B5EF4-FFF2-40B4-BE49-F238E27FC236}">
                <a16:creationId xmlns:a16="http://schemas.microsoft.com/office/drawing/2014/main" id="{6CE00040-DB83-4AB9-9A8F-80BDE24CD3CF}"/>
              </a:ext>
            </a:extLst>
          </p:cNvPr>
          <p:cNvSpPr txBox="1"/>
          <p:nvPr/>
        </p:nvSpPr>
        <p:spPr>
          <a:xfrm>
            <a:off x="625565" y="-3097112"/>
            <a:ext cx="15519230" cy="2308324"/>
          </a:xfrm>
          <a:prstGeom prst="rect">
            <a:avLst/>
          </a:prstGeom>
          <a:noFill/>
        </p:spPr>
        <p:txBody>
          <a:bodyPr wrap="square">
            <a:spAutoFit/>
          </a:bodyPr>
          <a:lstStyle/>
          <a:p>
            <a:r>
              <a:rPr lang="en-US" sz="4800"/>
              <a:t>1. UFO 2. houseboat 3. motorhome 4. skyscraper 5. spin dryer 6. CD player 7. games console 8. hoover/ vacuum cleaner 9. Iron 10. radiator 11. ocean 12. villa</a:t>
            </a:r>
          </a:p>
        </p:txBody>
      </p:sp>
      <p:sp>
        <p:nvSpPr>
          <p:cNvPr id="18" name="TextBox 17">
            <a:extLst>
              <a:ext uri="{FF2B5EF4-FFF2-40B4-BE49-F238E27FC236}">
                <a16:creationId xmlns:a16="http://schemas.microsoft.com/office/drawing/2014/main" id="{6A7BD591-FF80-44BF-8C85-6A1802958BCA}"/>
              </a:ext>
            </a:extLst>
          </p:cNvPr>
          <p:cNvSpPr txBox="1"/>
          <p:nvPr/>
        </p:nvSpPr>
        <p:spPr>
          <a:xfrm>
            <a:off x="1600199" y="4591553"/>
            <a:ext cx="1662793" cy="707886"/>
          </a:xfrm>
          <a:prstGeom prst="rect">
            <a:avLst/>
          </a:prstGeom>
          <a:noFill/>
        </p:spPr>
        <p:txBody>
          <a:bodyPr wrap="square">
            <a:spAutoFit/>
          </a:bodyPr>
          <a:lstStyle/>
          <a:p>
            <a:pPr marL="0" marR="0" lvl="0" indent="457200" algn="ctr"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UFO</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10" name="Rectangle 9">
            <a:extLst>
              <a:ext uri="{FF2B5EF4-FFF2-40B4-BE49-F238E27FC236}">
                <a16:creationId xmlns:a16="http://schemas.microsoft.com/office/drawing/2014/main" id="{4DAFF47A-BD20-497D-84AC-7D6DEA3B1B2F}"/>
              </a:ext>
            </a:extLst>
          </p:cNvPr>
          <p:cNvSpPr/>
          <p:nvPr/>
        </p:nvSpPr>
        <p:spPr>
          <a:xfrm>
            <a:off x="15620999" y="1948346"/>
            <a:ext cx="1371601" cy="565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EE1E761-5975-49CF-92EA-6FBA5C299600}"/>
              </a:ext>
            </a:extLst>
          </p:cNvPr>
          <p:cNvSpPr txBox="1"/>
          <p:nvPr/>
        </p:nvSpPr>
        <p:spPr>
          <a:xfrm>
            <a:off x="5123674" y="4563849"/>
            <a:ext cx="3519464" cy="707886"/>
          </a:xfrm>
          <a:prstGeom prst="rect">
            <a:avLst/>
          </a:prstGeom>
          <a:noFill/>
        </p:spPr>
        <p:txBody>
          <a:bodyPr wrap="square">
            <a:spAutoFit/>
          </a:bodyPr>
          <a:lstStyle/>
          <a:p>
            <a:pPr lvl="0" indent="457200" algn="ctr">
              <a:spcAft>
                <a:spcPts val="1000"/>
              </a:spcAft>
              <a:defRPr/>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houseboat </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2" name="Rectangle 21">
            <a:extLst>
              <a:ext uri="{FF2B5EF4-FFF2-40B4-BE49-F238E27FC236}">
                <a16:creationId xmlns:a16="http://schemas.microsoft.com/office/drawing/2014/main" id="{C02FE03A-7533-4743-A3FE-2B5B0A23F90C}"/>
              </a:ext>
            </a:extLst>
          </p:cNvPr>
          <p:cNvSpPr/>
          <p:nvPr/>
        </p:nvSpPr>
        <p:spPr>
          <a:xfrm>
            <a:off x="1531192" y="1368979"/>
            <a:ext cx="2972852" cy="531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CF97D03-103A-4BFC-B8E8-7AFE42847745}"/>
              </a:ext>
            </a:extLst>
          </p:cNvPr>
          <p:cNvSpPr txBox="1"/>
          <p:nvPr/>
        </p:nvSpPr>
        <p:spPr>
          <a:xfrm>
            <a:off x="9051309" y="4617020"/>
            <a:ext cx="3519464" cy="707886"/>
          </a:xfrm>
          <a:prstGeom prst="rect">
            <a:avLst/>
          </a:prstGeom>
          <a:noFill/>
        </p:spPr>
        <p:txBody>
          <a:bodyPr wrap="square">
            <a:spAutoFit/>
          </a:bodyPr>
          <a:lstStyle/>
          <a:p>
            <a:pPr lvl="0" indent="457200" algn="ctr">
              <a:spcAft>
                <a:spcPts val="1000"/>
              </a:spcAft>
              <a:defRPr/>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motorhome</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4" name="Rectangle 23">
            <a:extLst>
              <a:ext uri="{FF2B5EF4-FFF2-40B4-BE49-F238E27FC236}">
                <a16:creationId xmlns:a16="http://schemas.microsoft.com/office/drawing/2014/main" id="{52D7273E-0CF3-4E7F-B576-D0593DA1CCD3}"/>
              </a:ext>
            </a:extLst>
          </p:cNvPr>
          <p:cNvSpPr/>
          <p:nvPr/>
        </p:nvSpPr>
        <p:spPr>
          <a:xfrm>
            <a:off x="1404051" y="1983650"/>
            <a:ext cx="3548554" cy="451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C2B4E5C-0534-40E4-96CF-B7A5E3826A4C}"/>
              </a:ext>
            </a:extLst>
          </p:cNvPr>
          <p:cNvSpPr txBox="1"/>
          <p:nvPr/>
        </p:nvSpPr>
        <p:spPr>
          <a:xfrm>
            <a:off x="12787483" y="4649370"/>
            <a:ext cx="4710138" cy="707886"/>
          </a:xfrm>
          <a:prstGeom prst="rect">
            <a:avLst/>
          </a:prstGeom>
          <a:noFill/>
        </p:spPr>
        <p:txBody>
          <a:bodyPr wrap="square">
            <a:spAutoFit/>
          </a:bodyPr>
          <a:lstStyle/>
          <a:p>
            <a:pPr lvl="0" indent="457200" algn="ctr">
              <a:spcAft>
                <a:spcPts val="1000"/>
              </a:spcAft>
              <a:defRPr/>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skyscraper</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6" name="Rectangle 25">
            <a:extLst>
              <a:ext uri="{FF2B5EF4-FFF2-40B4-BE49-F238E27FC236}">
                <a16:creationId xmlns:a16="http://schemas.microsoft.com/office/drawing/2014/main" id="{D79B9043-6685-4392-B96C-85AAAF5B9C71}"/>
              </a:ext>
            </a:extLst>
          </p:cNvPr>
          <p:cNvSpPr/>
          <p:nvPr/>
        </p:nvSpPr>
        <p:spPr>
          <a:xfrm>
            <a:off x="6430854" y="2542746"/>
            <a:ext cx="3519464" cy="70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5EC96F6-D6F5-418C-A36B-CEDDA18CE604}"/>
              </a:ext>
            </a:extLst>
          </p:cNvPr>
          <p:cNvSpPr txBox="1"/>
          <p:nvPr/>
        </p:nvSpPr>
        <p:spPr>
          <a:xfrm>
            <a:off x="17596" y="6841431"/>
            <a:ext cx="4486448" cy="707886"/>
          </a:xfrm>
          <a:prstGeom prst="rect">
            <a:avLst/>
          </a:prstGeom>
          <a:noFill/>
        </p:spPr>
        <p:txBody>
          <a:bodyPr wrap="square">
            <a:spAutoFit/>
          </a:bodyPr>
          <a:lstStyle/>
          <a:p>
            <a:pPr lvl="0" indent="457200" algn="ctr">
              <a:spcAft>
                <a:spcPts val="1000"/>
              </a:spcAft>
              <a:defRPr/>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spin dryer </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8" name="Rectangle 27">
            <a:extLst>
              <a:ext uri="{FF2B5EF4-FFF2-40B4-BE49-F238E27FC236}">
                <a16:creationId xmlns:a16="http://schemas.microsoft.com/office/drawing/2014/main" id="{EAE425D5-2A65-4345-A418-E226CDD63861}"/>
              </a:ext>
            </a:extLst>
          </p:cNvPr>
          <p:cNvSpPr/>
          <p:nvPr/>
        </p:nvSpPr>
        <p:spPr>
          <a:xfrm>
            <a:off x="11615154" y="2584996"/>
            <a:ext cx="3150049" cy="591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279CCE3-E9D6-415D-9640-E88D096B1444}"/>
              </a:ext>
            </a:extLst>
          </p:cNvPr>
          <p:cNvSpPr txBox="1"/>
          <p:nvPr/>
        </p:nvSpPr>
        <p:spPr>
          <a:xfrm>
            <a:off x="4774031" y="6889780"/>
            <a:ext cx="4035943" cy="707886"/>
          </a:xfrm>
          <a:prstGeom prst="rect">
            <a:avLst/>
          </a:prstGeom>
          <a:noFill/>
        </p:spPr>
        <p:txBody>
          <a:bodyPr wrap="square">
            <a:spAutoFit/>
          </a:bodyPr>
          <a:lstStyle/>
          <a:p>
            <a:pPr lvl="0" indent="457200" algn="ctr">
              <a:spcAft>
                <a:spcPts val="1000"/>
              </a:spcAft>
              <a:defRPr/>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CD player</a:t>
            </a:r>
          </a:p>
        </p:txBody>
      </p:sp>
      <p:sp>
        <p:nvSpPr>
          <p:cNvPr id="30" name="Rectangle 29">
            <a:extLst>
              <a:ext uri="{FF2B5EF4-FFF2-40B4-BE49-F238E27FC236}">
                <a16:creationId xmlns:a16="http://schemas.microsoft.com/office/drawing/2014/main" id="{A714CFBB-B6B6-43D7-B631-5DE5679F8266}"/>
              </a:ext>
            </a:extLst>
          </p:cNvPr>
          <p:cNvSpPr/>
          <p:nvPr/>
        </p:nvSpPr>
        <p:spPr>
          <a:xfrm>
            <a:off x="1895567" y="2679329"/>
            <a:ext cx="2608477" cy="518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A8F4674-DB35-4ABF-AAC8-0B0FC4910802}"/>
              </a:ext>
            </a:extLst>
          </p:cNvPr>
          <p:cNvSpPr txBox="1"/>
          <p:nvPr/>
        </p:nvSpPr>
        <p:spPr>
          <a:xfrm>
            <a:off x="8809974" y="6896100"/>
            <a:ext cx="4448825" cy="707886"/>
          </a:xfrm>
          <a:prstGeom prst="rect">
            <a:avLst/>
          </a:prstGeom>
          <a:noFill/>
        </p:spPr>
        <p:txBody>
          <a:bodyPr wrap="square">
            <a:spAutoFit/>
          </a:bodyPr>
          <a:lstStyle/>
          <a:p>
            <a:pPr lvl="0" indent="457200" algn="ctr">
              <a:spcAft>
                <a:spcPts val="1000"/>
              </a:spcAft>
              <a:defRPr/>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games console </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32" name="Rectangle 31">
            <a:extLst>
              <a:ext uri="{FF2B5EF4-FFF2-40B4-BE49-F238E27FC236}">
                <a16:creationId xmlns:a16="http://schemas.microsoft.com/office/drawing/2014/main" id="{C60D3E91-7D11-4D7C-A6D2-7F7FAAB7D121}"/>
              </a:ext>
            </a:extLst>
          </p:cNvPr>
          <p:cNvSpPr/>
          <p:nvPr/>
        </p:nvSpPr>
        <p:spPr>
          <a:xfrm>
            <a:off x="6512457" y="1361486"/>
            <a:ext cx="3548554" cy="70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57D3774-FA85-47B4-98CA-C5C99860D50B}"/>
              </a:ext>
            </a:extLst>
          </p:cNvPr>
          <p:cNvSpPr txBox="1"/>
          <p:nvPr/>
        </p:nvSpPr>
        <p:spPr>
          <a:xfrm>
            <a:off x="12465768" y="6602413"/>
            <a:ext cx="5822232" cy="707886"/>
          </a:xfrm>
          <a:prstGeom prst="rect">
            <a:avLst/>
          </a:prstGeom>
          <a:noFill/>
        </p:spPr>
        <p:txBody>
          <a:bodyPr wrap="square">
            <a:spAutoFit/>
          </a:bodyPr>
          <a:lstStyle/>
          <a:p>
            <a:pPr lvl="0" indent="457200" algn="ctr">
              <a:spcAft>
                <a:spcPts val="1000"/>
              </a:spcAft>
              <a:defRPr/>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hoover/ vacuum cleaner</a:t>
            </a:r>
          </a:p>
        </p:txBody>
      </p:sp>
      <p:sp>
        <p:nvSpPr>
          <p:cNvPr id="34" name="Rectangle 33">
            <a:extLst>
              <a:ext uri="{FF2B5EF4-FFF2-40B4-BE49-F238E27FC236}">
                <a16:creationId xmlns:a16="http://schemas.microsoft.com/office/drawing/2014/main" id="{5B954879-F2DC-46FC-89EA-5CDDEC2EC3EC}"/>
              </a:ext>
            </a:extLst>
          </p:cNvPr>
          <p:cNvSpPr/>
          <p:nvPr/>
        </p:nvSpPr>
        <p:spPr>
          <a:xfrm>
            <a:off x="5609514" y="1968075"/>
            <a:ext cx="5436229" cy="656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72EA4EAE-E2DB-4CC7-95C8-73A93337FDB1}"/>
              </a:ext>
            </a:extLst>
          </p:cNvPr>
          <p:cNvSpPr txBox="1"/>
          <p:nvPr/>
        </p:nvSpPr>
        <p:spPr>
          <a:xfrm>
            <a:off x="1531192" y="9088386"/>
            <a:ext cx="1662793" cy="707886"/>
          </a:xfrm>
          <a:prstGeom prst="rect">
            <a:avLst/>
          </a:prstGeom>
          <a:noFill/>
        </p:spPr>
        <p:txBody>
          <a:bodyPr wrap="square">
            <a:spAutoFit/>
          </a:bodyPr>
          <a:lstStyle/>
          <a:p>
            <a:pPr lvl="0" indent="457200" algn="ctr">
              <a:spcAft>
                <a:spcPts val="1000"/>
              </a:spcAft>
              <a:defRPr/>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iron</a:t>
            </a:r>
          </a:p>
        </p:txBody>
      </p:sp>
      <p:sp>
        <p:nvSpPr>
          <p:cNvPr id="36" name="Rectangle 35">
            <a:extLst>
              <a:ext uri="{FF2B5EF4-FFF2-40B4-BE49-F238E27FC236}">
                <a16:creationId xmlns:a16="http://schemas.microsoft.com/office/drawing/2014/main" id="{8AEA7231-90D7-4569-BC60-D5D988A19EA4}"/>
              </a:ext>
            </a:extLst>
          </p:cNvPr>
          <p:cNvSpPr/>
          <p:nvPr/>
        </p:nvSpPr>
        <p:spPr>
          <a:xfrm>
            <a:off x="15319160" y="2496485"/>
            <a:ext cx="1371601" cy="565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A6ECE1E-50BB-43B9-A495-D338B759CD9B}"/>
              </a:ext>
            </a:extLst>
          </p:cNvPr>
          <p:cNvSpPr txBox="1"/>
          <p:nvPr/>
        </p:nvSpPr>
        <p:spPr>
          <a:xfrm>
            <a:off x="5062721" y="9146203"/>
            <a:ext cx="3254445" cy="707886"/>
          </a:xfrm>
          <a:prstGeom prst="rect">
            <a:avLst/>
          </a:prstGeom>
          <a:noFill/>
        </p:spPr>
        <p:txBody>
          <a:bodyPr wrap="square">
            <a:spAutoFit/>
          </a:bodyPr>
          <a:lstStyle/>
          <a:p>
            <a:pPr indent="457200" algn="ctr">
              <a:lnSpc>
                <a:spcPct val="100000"/>
              </a:lnSpc>
              <a:spcAft>
                <a:spcPts val="1000"/>
              </a:spcAft>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radiator</a:t>
            </a:r>
            <a:endParaRPr lang="en-US" sz="4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8" name="Rectangle 37">
            <a:extLst>
              <a:ext uri="{FF2B5EF4-FFF2-40B4-BE49-F238E27FC236}">
                <a16:creationId xmlns:a16="http://schemas.microsoft.com/office/drawing/2014/main" id="{F9B133FF-6535-47BA-BA3B-028D7F34FEC6}"/>
              </a:ext>
            </a:extLst>
          </p:cNvPr>
          <p:cNvSpPr/>
          <p:nvPr/>
        </p:nvSpPr>
        <p:spPr>
          <a:xfrm>
            <a:off x="12362104" y="1983703"/>
            <a:ext cx="1967071" cy="695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EE190CAA-4D84-4845-B3C0-EA6331FFE2E4}"/>
              </a:ext>
            </a:extLst>
          </p:cNvPr>
          <p:cNvSpPr txBox="1"/>
          <p:nvPr/>
        </p:nvSpPr>
        <p:spPr>
          <a:xfrm>
            <a:off x="9579867" y="9219880"/>
            <a:ext cx="2782237" cy="707886"/>
          </a:xfrm>
          <a:prstGeom prst="rect">
            <a:avLst/>
          </a:prstGeom>
          <a:noFill/>
        </p:spPr>
        <p:txBody>
          <a:bodyPr wrap="square">
            <a:spAutoFit/>
          </a:bodyPr>
          <a:lstStyle/>
          <a:p>
            <a:pPr lvl="0" indent="457200" algn="ctr">
              <a:spcAft>
                <a:spcPts val="1000"/>
              </a:spcAft>
              <a:defRPr/>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ocean</a:t>
            </a:r>
          </a:p>
        </p:txBody>
      </p:sp>
      <p:sp>
        <p:nvSpPr>
          <p:cNvPr id="40" name="Rectangle 39">
            <a:extLst>
              <a:ext uri="{FF2B5EF4-FFF2-40B4-BE49-F238E27FC236}">
                <a16:creationId xmlns:a16="http://schemas.microsoft.com/office/drawing/2014/main" id="{AC93D22F-8143-4A16-BE91-393F38EE62C5}"/>
              </a:ext>
            </a:extLst>
          </p:cNvPr>
          <p:cNvSpPr/>
          <p:nvPr/>
        </p:nvSpPr>
        <p:spPr>
          <a:xfrm>
            <a:off x="12337567" y="1416663"/>
            <a:ext cx="1820253" cy="483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E17FA49-6BAC-44C6-B67B-67D4EC919105}"/>
              </a:ext>
            </a:extLst>
          </p:cNvPr>
          <p:cNvSpPr txBox="1"/>
          <p:nvPr/>
        </p:nvSpPr>
        <p:spPr>
          <a:xfrm>
            <a:off x="14412995" y="9146203"/>
            <a:ext cx="1662793" cy="707886"/>
          </a:xfrm>
          <a:prstGeom prst="rect">
            <a:avLst/>
          </a:prstGeom>
          <a:noFill/>
        </p:spPr>
        <p:txBody>
          <a:bodyPr wrap="square">
            <a:spAutoFit/>
          </a:bodyPr>
          <a:lstStyle/>
          <a:p>
            <a:pPr indent="457200" algn="ctr">
              <a:lnSpc>
                <a:spcPct val="100000"/>
              </a:lnSpc>
              <a:spcAft>
                <a:spcPts val="1000"/>
              </a:spcAft>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villa</a:t>
            </a:r>
            <a:endParaRPr lang="en-US" sz="4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42" name="Rectangle 41">
            <a:extLst>
              <a:ext uri="{FF2B5EF4-FFF2-40B4-BE49-F238E27FC236}">
                <a16:creationId xmlns:a16="http://schemas.microsoft.com/office/drawing/2014/main" id="{22396916-D8C5-420C-9469-C66BBAF22241}"/>
              </a:ext>
            </a:extLst>
          </p:cNvPr>
          <p:cNvSpPr/>
          <p:nvPr/>
        </p:nvSpPr>
        <p:spPr>
          <a:xfrm>
            <a:off x="15430694" y="1212564"/>
            <a:ext cx="1371601" cy="856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par>
                                <p:cTn id="55" presetID="53" presetClass="entr" presetSubtype="16"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arn(inVertical)">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in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barn(inVertical)">
                                      <p:cBhvr>
                                        <p:cTn id="80" dur="500"/>
                                        <p:tgtEl>
                                          <p:spTgt spid="23"/>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arn(inVertical)">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barn(inVertical)">
                                      <p:cBhvr>
                                        <p:cTn id="88" dur="500"/>
                                        <p:tgtEl>
                                          <p:spTgt spid="25"/>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barn(inVertical)">
                                      <p:cBhvr>
                                        <p:cTn id="91" dur="500"/>
                                        <p:tgtEl>
                                          <p:spTgt spid="26"/>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barn(inVertical)">
                                      <p:cBhvr>
                                        <p:cTn id="96" dur="500"/>
                                        <p:tgtEl>
                                          <p:spTgt spid="27"/>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barn(inVertical)">
                                      <p:cBhvr>
                                        <p:cTn id="99" dur="5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barn(inVertical)">
                                      <p:cBhvr>
                                        <p:cTn id="104" dur="500"/>
                                        <p:tgtEl>
                                          <p:spTgt spid="29"/>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barn(inVertical)">
                                      <p:cBhvr>
                                        <p:cTn id="107" dur="500"/>
                                        <p:tgtEl>
                                          <p:spTgt spid="30"/>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barn(inVertical)">
                                      <p:cBhvr>
                                        <p:cTn id="112" dur="500"/>
                                        <p:tgtEl>
                                          <p:spTgt spid="31"/>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barn(inVertical)">
                                      <p:cBhvr>
                                        <p:cTn id="115" dur="500"/>
                                        <p:tgtEl>
                                          <p:spTgt spid="32"/>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33"/>
                                        </p:tgtEl>
                                        <p:attrNameLst>
                                          <p:attrName>style.visibility</p:attrName>
                                        </p:attrNameLst>
                                      </p:cBhvr>
                                      <p:to>
                                        <p:strVal val="visible"/>
                                      </p:to>
                                    </p:set>
                                    <p:animEffect transition="in" filter="barn(inVertical)">
                                      <p:cBhvr>
                                        <p:cTn id="120" dur="500"/>
                                        <p:tgtEl>
                                          <p:spTgt spid="33"/>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34"/>
                                        </p:tgtEl>
                                        <p:attrNameLst>
                                          <p:attrName>style.visibility</p:attrName>
                                        </p:attrNameLst>
                                      </p:cBhvr>
                                      <p:to>
                                        <p:strVal val="visible"/>
                                      </p:to>
                                    </p:set>
                                    <p:animEffect transition="in" filter="barn(inVertical)">
                                      <p:cBhvr>
                                        <p:cTn id="123" dur="500"/>
                                        <p:tgtEl>
                                          <p:spTgt spid="3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35"/>
                                        </p:tgtEl>
                                        <p:attrNameLst>
                                          <p:attrName>style.visibility</p:attrName>
                                        </p:attrNameLst>
                                      </p:cBhvr>
                                      <p:to>
                                        <p:strVal val="visible"/>
                                      </p:to>
                                    </p:set>
                                    <p:animEffect transition="in" filter="barn(inVertical)">
                                      <p:cBhvr>
                                        <p:cTn id="128" dur="500"/>
                                        <p:tgtEl>
                                          <p:spTgt spid="35"/>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36"/>
                                        </p:tgtEl>
                                        <p:attrNameLst>
                                          <p:attrName>style.visibility</p:attrName>
                                        </p:attrNameLst>
                                      </p:cBhvr>
                                      <p:to>
                                        <p:strVal val="visible"/>
                                      </p:to>
                                    </p:set>
                                    <p:animEffect transition="in" filter="barn(inVertical)">
                                      <p:cBhvr>
                                        <p:cTn id="131" dur="500"/>
                                        <p:tgtEl>
                                          <p:spTgt spid="36"/>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37"/>
                                        </p:tgtEl>
                                        <p:attrNameLst>
                                          <p:attrName>style.visibility</p:attrName>
                                        </p:attrNameLst>
                                      </p:cBhvr>
                                      <p:to>
                                        <p:strVal val="visible"/>
                                      </p:to>
                                    </p:set>
                                    <p:animEffect transition="in" filter="barn(inVertical)">
                                      <p:cBhvr>
                                        <p:cTn id="136" dur="500"/>
                                        <p:tgtEl>
                                          <p:spTgt spid="37"/>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38"/>
                                        </p:tgtEl>
                                        <p:attrNameLst>
                                          <p:attrName>style.visibility</p:attrName>
                                        </p:attrNameLst>
                                      </p:cBhvr>
                                      <p:to>
                                        <p:strVal val="visible"/>
                                      </p:to>
                                    </p:set>
                                    <p:animEffect transition="in" filter="barn(inVertical)">
                                      <p:cBhvr>
                                        <p:cTn id="139" dur="500"/>
                                        <p:tgtEl>
                                          <p:spTgt spid="38"/>
                                        </p:tgtEl>
                                      </p:cBhvr>
                                    </p:animEffect>
                                  </p:childTnLst>
                                </p:cTn>
                              </p:par>
                            </p:childTnLst>
                          </p:cTn>
                        </p:par>
                      </p:childTnLst>
                    </p:cTn>
                  </p:par>
                  <p:par>
                    <p:cTn id="140" fill="hold">
                      <p:stCondLst>
                        <p:cond delay="indefinite"/>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39"/>
                                        </p:tgtEl>
                                        <p:attrNameLst>
                                          <p:attrName>style.visibility</p:attrName>
                                        </p:attrNameLst>
                                      </p:cBhvr>
                                      <p:to>
                                        <p:strVal val="visible"/>
                                      </p:to>
                                    </p:set>
                                    <p:animEffect transition="in" filter="barn(inVertical)">
                                      <p:cBhvr>
                                        <p:cTn id="144" dur="500"/>
                                        <p:tgtEl>
                                          <p:spTgt spid="39"/>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40"/>
                                        </p:tgtEl>
                                        <p:attrNameLst>
                                          <p:attrName>style.visibility</p:attrName>
                                        </p:attrNameLst>
                                      </p:cBhvr>
                                      <p:to>
                                        <p:strVal val="visible"/>
                                      </p:to>
                                    </p:set>
                                    <p:animEffect transition="in" filter="barn(inVertical)">
                                      <p:cBhvr>
                                        <p:cTn id="147" dur="500"/>
                                        <p:tgtEl>
                                          <p:spTgt spid="40"/>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grpId="0" nodeType="clickEffect">
                                  <p:stCondLst>
                                    <p:cond delay="0"/>
                                  </p:stCondLst>
                                  <p:childTnLst>
                                    <p:set>
                                      <p:cBhvr>
                                        <p:cTn id="151" dur="1" fill="hold">
                                          <p:stCondLst>
                                            <p:cond delay="0"/>
                                          </p:stCondLst>
                                        </p:cTn>
                                        <p:tgtEl>
                                          <p:spTgt spid="41"/>
                                        </p:tgtEl>
                                        <p:attrNameLst>
                                          <p:attrName>style.visibility</p:attrName>
                                        </p:attrNameLst>
                                      </p:cBhvr>
                                      <p:to>
                                        <p:strVal val="visible"/>
                                      </p:to>
                                    </p:set>
                                    <p:animEffect transition="in" filter="barn(inVertical)">
                                      <p:cBhvr>
                                        <p:cTn id="152" dur="500"/>
                                        <p:tgtEl>
                                          <p:spTgt spid="41"/>
                                        </p:tgtEl>
                                      </p:cBhvr>
                                    </p:animEffect>
                                  </p:childTnLst>
                                </p:cTn>
                              </p:par>
                              <p:par>
                                <p:cTn id="153" presetID="16" presetClass="entr" presetSubtype="21" fill="hold" grpId="0" nodeType="withEffect">
                                  <p:stCondLst>
                                    <p:cond delay="0"/>
                                  </p:stCondLst>
                                  <p:childTnLst>
                                    <p:set>
                                      <p:cBhvr>
                                        <p:cTn id="154" dur="1" fill="hold">
                                          <p:stCondLst>
                                            <p:cond delay="0"/>
                                          </p:stCondLst>
                                        </p:cTn>
                                        <p:tgtEl>
                                          <p:spTgt spid="42"/>
                                        </p:tgtEl>
                                        <p:attrNameLst>
                                          <p:attrName>style.visibility</p:attrName>
                                        </p:attrNameLst>
                                      </p:cBhvr>
                                      <p:to>
                                        <p:strVal val="visible"/>
                                      </p:to>
                                    </p:set>
                                    <p:animEffect transition="in" filter="barn(inVertical)">
                                      <p:cBhvr>
                                        <p:cTn id="15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0" grpId="0" animBg="1"/>
      <p:bldP spid="21" grpId="0"/>
      <p:bldP spid="22" grpId="0" animBg="1"/>
      <p:bldP spid="23" grpId="0"/>
      <p:bldP spid="24" grpId="0" animBg="1"/>
      <p:bldP spid="25" grpId="0"/>
      <p:bldP spid="26" grpId="0" animBg="1"/>
      <p:bldP spid="27" grpId="0"/>
      <p:bldP spid="28" grpId="0" animBg="1"/>
      <p:bldP spid="29" grpId="0"/>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600200" y="228618"/>
            <a:ext cx="14727848" cy="707886"/>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2. Fill in each blank with a suitable phrase from the box.</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3" name="Table 2">
            <a:extLst>
              <a:ext uri="{FF2B5EF4-FFF2-40B4-BE49-F238E27FC236}">
                <a16:creationId xmlns:a16="http://schemas.microsoft.com/office/drawing/2014/main" id="{09EE2EAF-A944-42E1-9391-D375334D83B2}"/>
              </a:ext>
            </a:extLst>
          </p:cNvPr>
          <p:cNvGraphicFramePr>
            <a:graphicFrameLocks noGrp="1"/>
          </p:cNvGraphicFramePr>
          <p:nvPr>
            <p:extLst>
              <p:ext uri="{D42A27DB-BD31-4B8C-83A1-F6EECF244321}">
                <p14:modId xmlns:p14="http://schemas.microsoft.com/office/powerpoint/2010/main" val="3984947422"/>
              </p:ext>
            </p:extLst>
          </p:nvPr>
        </p:nvGraphicFramePr>
        <p:xfrm>
          <a:off x="909396" y="806278"/>
          <a:ext cx="16469208" cy="1795018"/>
        </p:xfrm>
        <a:graphic>
          <a:graphicData uri="http://schemas.openxmlformats.org/drawingml/2006/table">
            <a:tbl>
              <a:tblPr firstRow="1" firstCol="1" bandRow="1"/>
              <a:tblGrid>
                <a:gridCol w="5488634">
                  <a:extLst>
                    <a:ext uri="{9D8B030D-6E8A-4147-A177-3AD203B41FA5}">
                      <a16:colId xmlns:a16="http://schemas.microsoft.com/office/drawing/2014/main" val="2728749537"/>
                    </a:ext>
                  </a:extLst>
                </a:gridCol>
                <a:gridCol w="5946370">
                  <a:extLst>
                    <a:ext uri="{9D8B030D-6E8A-4147-A177-3AD203B41FA5}">
                      <a16:colId xmlns:a16="http://schemas.microsoft.com/office/drawing/2014/main" val="905013317"/>
                    </a:ext>
                  </a:extLst>
                </a:gridCol>
                <a:gridCol w="5034204">
                  <a:extLst>
                    <a:ext uri="{9D8B030D-6E8A-4147-A177-3AD203B41FA5}">
                      <a16:colId xmlns:a16="http://schemas.microsoft.com/office/drawing/2014/main" val="3266801653"/>
                    </a:ext>
                  </a:extLst>
                </a:gridCol>
              </a:tblGrid>
              <a:tr h="0">
                <a:tc>
                  <a:txBody>
                    <a:bodyPr/>
                    <a:lstStyle/>
                    <a:p>
                      <a:pPr algn="ctr">
                        <a:lnSpc>
                          <a:spcPct val="150000"/>
                        </a:lnSpc>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wireless TV</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smart washing machine</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modern fridge</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6413291"/>
                  </a:ext>
                </a:extLst>
              </a:tr>
              <a:tr h="0">
                <a:tc>
                  <a:txBody>
                    <a:bodyPr/>
                    <a:lstStyle/>
                    <a:p>
                      <a:pPr algn="ctr">
                        <a:lnSpc>
                          <a:spcPct val="150000"/>
                        </a:lnSpc>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hi-tech robots</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4400" b="1">
                          <a:solidFill>
                            <a:srgbClr val="FF0000"/>
                          </a:solidFill>
                          <a:effectLst/>
                          <a:latin typeface="Calibri" panose="020F0502020204030204" pitchFamily="34" charset="0"/>
                          <a:ea typeface="Cambria" panose="02040503050406030204" pitchFamily="18" charset="0"/>
                          <a:cs typeface="Cambria" panose="02040503050406030204" pitchFamily="18" charset="0"/>
                        </a:rPr>
                        <a:t>dishwasher</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4400" b="1">
                          <a:solidFill>
                            <a:srgbClr val="FF0000"/>
                          </a:solidFill>
                          <a:effectLst/>
                          <a:latin typeface="Cambria" panose="02040503050406030204" pitchFamily="18" charset="0"/>
                          <a:ea typeface="Arial" panose="020B0604020202020204" pitchFamily="34" charset="0"/>
                          <a:cs typeface="Calibri" panose="020F0502020204030204" pitchFamily="34" charset="0"/>
                        </a:rPr>
                        <a:t> </a:t>
                      </a:r>
                      <a:endParaRPr lang="en-US" sz="44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9657901"/>
                  </a:ext>
                </a:extLst>
              </a:tr>
            </a:tbl>
          </a:graphicData>
        </a:graphic>
      </p:graphicFrame>
      <p:sp>
        <p:nvSpPr>
          <p:cNvPr id="14" name="TextBox 13">
            <a:extLst>
              <a:ext uri="{FF2B5EF4-FFF2-40B4-BE49-F238E27FC236}">
                <a16:creationId xmlns:a16="http://schemas.microsoft.com/office/drawing/2014/main" id="{31EE473B-0664-41C7-8773-06AC32B7076A}"/>
              </a:ext>
            </a:extLst>
          </p:cNvPr>
          <p:cNvSpPr txBox="1"/>
          <p:nvPr/>
        </p:nvSpPr>
        <p:spPr>
          <a:xfrm>
            <a:off x="909396" y="2545371"/>
            <a:ext cx="16827449" cy="7171194"/>
          </a:xfrm>
          <a:prstGeom prst="rect">
            <a:avLst/>
          </a:prstGeom>
          <a:noFill/>
        </p:spPr>
        <p:txBody>
          <a:bodyPr wrap="square">
            <a:spAutoFit/>
          </a:bodyPr>
          <a:lstStyle/>
          <a:p>
            <a:pPr algn="just">
              <a:spcAft>
                <a:spcPts val="600"/>
              </a:spcAft>
              <a:tabLst>
                <a:tab pos="612775" algn="l"/>
              </a:tabLst>
            </a:pPr>
            <a:r>
              <a:rPr lang="en-US" sz="4400" b="1">
                <a:effectLst/>
                <a:latin typeface="Calibri" panose="020F0502020204030204" pitchFamily="34" charset="0"/>
                <a:ea typeface="Cambria" panose="02040503050406030204" pitchFamily="18" charset="0"/>
                <a:cs typeface="Cambria" panose="02040503050406030204" pitchFamily="18" charset="0"/>
              </a:rPr>
              <a:t>1.</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We will use a _________________ to wash all the dishes and containers after</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 meal.</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12775" algn="l"/>
              </a:tabLst>
            </a:pPr>
            <a:r>
              <a:rPr lang="en-US" sz="4400" b="1">
                <a:effectLst/>
                <a:latin typeface="Calibri" panose="020F0502020204030204" pitchFamily="34" charset="0"/>
                <a:ea typeface="Cambria" panose="02040503050406030204" pitchFamily="18" charset="0"/>
                <a:cs typeface="Cambria" panose="02040503050406030204" pitchFamily="18" charset="0"/>
              </a:rPr>
              <a:t>2.</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 ________________________ will wash dirty clothes and make them ready for you to</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put on.</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973580" algn="l"/>
              </a:tabLst>
            </a:pPr>
            <a:r>
              <a:rPr lang="en-US" sz="4400" b="1">
                <a:effectLst/>
                <a:latin typeface="Calibri" panose="020F0502020204030204" pitchFamily="34" charset="0"/>
                <a:ea typeface="Cambria" panose="02040503050406030204" pitchFamily="18" charset="0"/>
                <a:cs typeface="Cambria" panose="02040503050406030204" pitchFamily="18" charset="0"/>
              </a:rPr>
              <a:t>3.</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 </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will understand what we say and will do all things around the house.</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12775" algn="l"/>
              </a:tabLst>
            </a:pPr>
            <a:r>
              <a:rPr lang="en-US" sz="4400" b="1">
                <a:effectLst/>
                <a:latin typeface="Calibri" panose="020F0502020204030204" pitchFamily="34" charset="0"/>
                <a:ea typeface="Cambria" panose="02040503050406030204" pitchFamily="18" charset="0"/>
                <a:cs typeface="Cambria" panose="02040503050406030204" pitchFamily="18" charset="0"/>
              </a:rPr>
              <a:t>4.</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We will watch TV programmes from other countries by using _________________.</a:t>
            </a:r>
            <a:endParaRPr lang="en-US" sz="4400">
              <a:solidFill>
                <a:srgbClr val="000000"/>
              </a:solidFill>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12775" algn="l"/>
              </a:tabLst>
            </a:pPr>
            <a:r>
              <a:rPr lang="en-US" sz="4400" b="1">
                <a:effectLst/>
                <a:latin typeface="Calibri" panose="020F0502020204030204" pitchFamily="34" charset="0"/>
                <a:ea typeface="Cambria" panose="02040503050406030204" pitchFamily="18" charset="0"/>
                <a:cs typeface="Cambria" panose="02040503050406030204" pitchFamily="18" charset="0"/>
              </a:rPr>
              <a:t>5.</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Do you think a _________________ will choose suitable food for our meals?</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16" name="TextBox 15">
            <a:extLst>
              <a:ext uri="{FF2B5EF4-FFF2-40B4-BE49-F238E27FC236}">
                <a16:creationId xmlns:a16="http://schemas.microsoft.com/office/drawing/2014/main" id="{8C3B143B-FBE6-4B2A-A7BD-18FF64D1CCA8}"/>
              </a:ext>
            </a:extLst>
          </p:cNvPr>
          <p:cNvSpPr txBox="1"/>
          <p:nvPr/>
        </p:nvSpPr>
        <p:spPr>
          <a:xfrm>
            <a:off x="5334000" y="2370560"/>
            <a:ext cx="4618264" cy="9986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dishwasher</a:t>
            </a:r>
            <a:endParaRPr kumimoji="0" lang="en-US" sz="44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18" name="Rectangle 17">
            <a:extLst>
              <a:ext uri="{FF2B5EF4-FFF2-40B4-BE49-F238E27FC236}">
                <a16:creationId xmlns:a16="http://schemas.microsoft.com/office/drawing/2014/main" id="{295F0017-A6CE-48BA-8BB2-611F91FEFF92}"/>
              </a:ext>
            </a:extLst>
          </p:cNvPr>
          <p:cNvSpPr/>
          <p:nvPr/>
        </p:nvSpPr>
        <p:spPr>
          <a:xfrm>
            <a:off x="7994521" y="1902958"/>
            <a:ext cx="3915486" cy="577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36D447F-798E-451D-B5EF-AA1A1484AF39}"/>
              </a:ext>
            </a:extLst>
          </p:cNvPr>
          <p:cNvSpPr txBox="1"/>
          <p:nvPr/>
        </p:nvSpPr>
        <p:spPr>
          <a:xfrm>
            <a:off x="1752600" y="3642675"/>
            <a:ext cx="7391400" cy="998607"/>
          </a:xfrm>
          <a:prstGeom prst="rect">
            <a:avLst/>
          </a:prstGeom>
          <a:noFill/>
        </p:spPr>
        <p:txBody>
          <a:bodyPr wrap="square">
            <a:spAutoFit/>
          </a:bodyPr>
          <a:lstStyle/>
          <a:p>
            <a:pPr algn="ctr">
              <a:lnSpc>
                <a:spcPct val="150000"/>
              </a:lnSpc>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smart washing machine</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0" name="Rectangle 19">
            <a:extLst>
              <a:ext uri="{FF2B5EF4-FFF2-40B4-BE49-F238E27FC236}">
                <a16:creationId xmlns:a16="http://schemas.microsoft.com/office/drawing/2014/main" id="{33FB1860-DF3B-4C5F-931A-C60A9BE3748B}"/>
              </a:ext>
            </a:extLst>
          </p:cNvPr>
          <p:cNvSpPr/>
          <p:nvPr/>
        </p:nvSpPr>
        <p:spPr>
          <a:xfrm>
            <a:off x="6302960" y="1051432"/>
            <a:ext cx="5887058" cy="605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B5DAB95-5306-49B2-9AA0-1F62557C599B}"/>
              </a:ext>
            </a:extLst>
          </p:cNvPr>
          <p:cNvSpPr txBox="1"/>
          <p:nvPr/>
        </p:nvSpPr>
        <p:spPr>
          <a:xfrm>
            <a:off x="1911479" y="5148042"/>
            <a:ext cx="4618264" cy="998607"/>
          </a:xfrm>
          <a:prstGeom prst="rect">
            <a:avLst/>
          </a:prstGeom>
          <a:noFill/>
        </p:spPr>
        <p:txBody>
          <a:bodyPr wrap="square">
            <a:spAutoFit/>
          </a:bodyPr>
          <a:lstStyle/>
          <a:p>
            <a:pPr algn="ctr">
              <a:lnSpc>
                <a:spcPct val="150000"/>
              </a:lnSpc>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hi-tech robots</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2" name="Rectangle 21">
            <a:extLst>
              <a:ext uri="{FF2B5EF4-FFF2-40B4-BE49-F238E27FC236}">
                <a16:creationId xmlns:a16="http://schemas.microsoft.com/office/drawing/2014/main" id="{243294B8-5936-4340-8CAC-24FAD756C804}"/>
              </a:ext>
            </a:extLst>
          </p:cNvPr>
          <p:cNvSpPr/>
          <p:nvPr/>
        </p:nvSpPr>
        <p:spPr>
          <a:xfrm>
            <a:off x="1759985" y="1937488"/>
            <a:ext cx="3915486" cy="577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42960D7-A141-432F-B5EB-DD49FD18A42E}"/>
              </a:ext>
            </a:extLst>
          </p:cNvPr>
          <p:cNvSpPr txBox="1"/>
          <p:nvPr/>
        </p:nvSpPr>
        <p:spPr>
          <a:xfrm>
            <a:off x="1143238" y="7301419"/>
            <a:ext cx="4618264" cy="998607"/>
          </a:xfrm>
          <a:prstGeom prst="rect">
            <a:avLst/>
          </a:prstGeom>
          <a:noFill/>
        </p:spPr>
        <p:txBody>
          <a:bodyPr wrap="square">
            <a:spAutoFit/>
          </a:bodyPr>
          <a:lstStyle/>
          <a:p>
            <a:pPr algn="ctr">
              <a:lnSpc>
                <a:spcPct val="150000"/>
              </a:lnSpc>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wireless TV</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4" name="Rectangle 23">
            <a:extLst>
              <a:ext uri="{FF2B5EF4-FFF2-40B4-BE49-F238E27FC236}">
                <a16:creationId xmlns:a16="http://schemas.microsoft.com/office/drawing/2014/main" id="{542A7F92-A912-48E5-BA98-E3330F8DDE18}"/>
              </a:ext>
            </a:extLst>
          </p:cNvPr>
          <p:cNvSpPr/>
          <p:nvPr/>
        </p:nvSpPr>
        <p:spPr>
          <a:xfrm>
            <a:off x="2009926" y="1020800"/>
            <a:ext cx="3915486" cy="577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DADEE8D-13FB-4C33-A02F-152255C4947D}"/>
              </a:ext>
            </a:extLst>
          </p:cNvPr>
          <p:cNvSpPr txBox="1"/>
          <p:nvPr/>
        </p:nvSpPr>
        <p:spPr>
          <a:xfrm>
            <a:off x="5600182" y="7986712"/>
            <a:ext cx="4618264" cy="998607"/>
          </a:xfrm>
          <a:prstGeom prst="rect">
            <a:avLst/>
          </a:prstGeom>
          <a:noFill/>
        </p:spPr>
        <p:txBody>
          <a:bodyPr wrap="square">
            <a:spAutoFit/>
          </a:bodyPr>
          <a:lstStyle/>
          <a:p>
            <a:pPr algn="ctr">
              <a:lnSpc>
                <a:spcPct val="150000"/>
              </a:lnSpc>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modern fridge</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6" name="Rectangle 25">
            <a:extLst>
              <a:ext uri="{FF2B5EF4-FFF2-40B4-BE49-F238E27FC236}">
                <a16:creationId xmlns:a16="http://schemas.microsoft.com/office/drawing/2014/main" id="{76176D9A-40F0-439E-ACB9-2456726CF8BB}"/>
              </a:ext>
            </a:extLst>
          </p:cNvPr>
          <p:cNvSpPr/>
          <p:nvPr/>
        </p:nvSpPr>
        <p:spPr>
          <a:xfrm>
            <a:off x="12722065" y="1143824"/>
            <a:ext cx="3915486" cy="577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529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barn(inVertical)">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barn(inVertical)">
                                      <p:cBhvr>
                                        <p:cTn id="88" dur="500"/>
                                        <p:tgtEl>
                                          <p:spTgt spid="24"/>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barn(inVertical)">
                                      <p:cBhvr>
                                        <p:cTn id="91" dur="5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barn(inVertical)">
                                      <p:cBhvr>
                                        <p:cTn id="96" dur="500"/>
                                        <p:tgtEl>
                                          <p:spTgt spid="26"/>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barn(inVertical)">
                                      <p:cBhvr>
                                        <p:cTn id="9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6" grpId="0"/>
      <p:bldP spid="18" grpId="0" animBg="1"/>
      <p:bldP spid="19" grpId="0"/>
      <p:bldP spid="20" grpId="0" animBg="1"/>
      <p:bldP spid="21" grpId="0"/>
      <p:bldP spid="22" grpId="0" animBg="1"/>
      <p:bldP spid="23" grpId="0"/>
      <p:bldP spid="24" grpId="0" animBg="1"/>
      <p:bldP spid="25" grpId="0"/>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1604462">
            <a:off x="16107079" y="-2168595"/>
            <a:ext cx="4361840" cy="3721906"/>
          </a:xfrm>
          <a:custGeom>
            <a:avLst/>
            <a:gdLst/>
            <a:ahLst/>
            <a:cxnLst/>
            <a:rect l="l" t="t" r="r" b="b"/>
            <a:pathLst>
              <a:path w="6385885" h="5898961">
                <a:moveTo>
                  <a:pt x="0" y="0"/>
                </a:moveTo>
                <a:lnTo>
                  <a:pt x="6385885" y="0"/>
                </a:lnTo>
                <a:lnTo>
                  <a:pt x="6385885" y="5898961"/>
                </a:lnTo>
                <a:lnTo>
                  <a:pt x="0" y="58989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371428">
            <a:off x="-1287996" y="8861276"/>
            <a:ext cx="2575992" cy="2352029"/>
          </a:xfrm>
          <a:custGeom>
            <a:avLst/>
            <a:gdLst/>
            <a:ahLst/>
            <a:cxnLst/>
            <a:rect l="l" t="t" r="r" b="b"/>
            <a:pathLst>
              <a:path w="5335437" h="5870893">
                <a:moveTo>
                  <a:pt x="0" y="0"/>
                </a:moveTo>
                <a:lnTo>
                  <a:pt x="5335436" y="0"/>
                </a:lnTo>
                <a:lnTo>
                  <a:pt x="5335436" y="5870893"/>
                </a:lnTo>
                <a:lnTo>
                  <a:pt x="0" y="58708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6103867">
            <a:off x="-982593" y="-1439660"/>
            <a:ext cx="2374907" cy="2512698"/>
          </a:xfrm>
          <a:custGeom>
            <a:avLst/>
            <a:gdLst/>
            <a:ahLst/>
            <a:cxnLst/>
            <a:rect l="l" t="t" r="r" b="b"/>
            <a:pathLst>
              <a:path w="4544803" h="4114800">
                <a:moveTo>
                  <a:pt x="0" y="0"/>
                </a:moveTo>
                <a:lnTo>
                  <a:pt x="4544803" y="0"/>
                </a:lnTo>
                <a:lnTo>
                  <a:pt x="454480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5" name="Freeform 5"/>
          <p:cNvSpPr/>
          <p:nvPr/>
        </p:nvSpPr>
        <p:spPr>
          <a:xfrm rot="-554125">
            <a:off x="739037" y="64259"/>
            <a:ext cx="872135" cy="883281"/>
          </a:xfrm>
          <a:custGeom>
            <a:avLst/>
            <a:gdLst/>
            <a:ahLst/>
            <a:cxnLst/>
            <a:rect l="l" t="t" r="r" b="b"/>
            <a:pathLst>
              <a:path w="872135" h="883281">
                <a:moveTo>
                  <a:pt x="0" y="0"/>
                </a:moveTo>
                <a:lnTo>
                  <a:pt x="872135" y="0"/>
                </a:lnTo>
                <a:lnTo>
                  <a:pt x="872135" y="883281"/>
                </a:lnTo>
                <a:lnTo>
                  <a:pt x="0" y="883281"/>
                </a:lnTo>
                <a:lnTo>
                  <a:pt x="0" y="0"/>
                </a:lnTo>
                <a:close/>
              </a:path>
            </a:pathLst>
          </a:custGeom>
          <a:blipFill>
            <a:blip r:embed="rId16"/>
            <a:stretch>
              <a:fillRect/>
            </a:stretch>
          </a:blipFill>
        </p:spPr>
      </p:sp>
      <p:sp>
        <p:nvSpPr>
          <p:cNvPr id="14" name="Freeform 8">
            <a:extLst>
              <a:ext uri="{FF2B5EF4-FFF2-40B4-BE49-F238E27FC236}">
                <a16:creationId xmlns:a16="http://schemas.microsoft.com/office/drawing/2014/main" id="{396AF78A-8FB8-471E-96D5-173AF9C09611}"/>
              </a:ext>
            </a:extLst>
          </p:cNvPr>
          <p:cNvSpPr/>
          <p:nvPr/>
        </p:nvSpPr>
        <p:spPr>
          <a:xfrm rot="-1389597">
            <a:off x="-899235" y="6497667"/>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8">
            <a:extLst>
              <a:ext uri="{FF2B5EF4-FFF2-40B4-BE49-F238E27FC236}">
                <a16:creationId xmlns:a16="http://schemas.microsoft.com/office/drawing/2014/main" id="{CAB059DE-5F85-4447-A029-A4E1BF95AE46}"/>
              </a:ext>
            </a:extLst>
          </p:cNvPr>
          <p:cNvSpPr/>
          <p:nvPr/>
        </p:nvSpPr>
        <p:spPr>
          <a:xfrm rot="-1389597">
            <a:off x="17755747" y="2610946"/>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4" name="Group 23">
            <a:extLst>
              <a:ext uri="{FF2B5EF4-FFF2-40B4-BE49-F238E27FC236}">
                <a16:creationId xmlns:a16="http://schemas.microsoft.com/office/drawing/2014/main" id="{6EF34F98-9613-449C-958C-1EF7A374412D}"/>
              </a:ext>
            </a:extLst>
          </p:cNvPr>
          <p:cNvGrpSpPr/>
          <p:nvPr/>
        </p:nvGrpSpPr>
        <p:grpSpPr>
          <a:xfrm>
            <a:off x="16654936" y="8778197"/>
            <a:ext cx="2020960" cy="2518184"/>
            <a:chOff x="16654936" y="8778197"/>
            <a:chExt cx="2020960" cy="2518184"/>
          </a:xfrm>
        </p:grpSpPr>
        <p:sp>
          <p:nvSpPr>
            <p:cNvPr id="6" name="Freeform 6"/>
            <p:cNvSpPr/>
            <p:nvPr/>
          </p:nvSpPr>
          <p:spPr>
            <a:xfrm rot="9969306">
              <a:off x="16654936" y="8778197"/>
              <a:ext cx="2020960" cy="2518184"/>
            </a:xfrm>
            <a:custGeom>
              <a:avLst/>
              <a:gdLst/>
              <a:ahLst/>
              <a:cxnLst/>
              <a:rect l="l" t="t" r="r" b="b"/>
              <a:pathLst>
                <a:path w="6835906" h="6239318">
                  <a:moveTo>
                    <a:pt x="0" y="0"/>
                  </a:moveTo>
                  <a:lnTo>
                    <a:pt x="6835906" y="0"/>
                  </a:lnTo>
                  <a:lnTo>
                    <a:pt x="6835906" y="6239318"/>
                  </a:lnTo>
                  <a:lnTo>
                    <a:pt x="0" y="623931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4" name="Freeform 4"/>
            <p:cNvSpPr/>
            <p:nvPr/>
          </p:nvSpPr>
          <p:spPr>
            <a:xfrm>
              <a:off x="17191617" y="9423021"/>
              <a:ext cx="1014147" cy="1027108"/>
            </a:xfrm>
            <a:custGeom>
              <a:avLst/>
              <a:gdLst/>
              <a:ahLst/>
              <a:cxnLst/>
              <a:rect l="l" t="t" r="r" b="b"/>
              <a:pathLst>
                <a:path w="1014147" h="1027108">
                  <a:moveTo>
                    <a:pt x="0" y="0"/>
                  </a:moveTo>
                  <a:lnTo>
                    <a:pt x="1014147" y="0"/>
                  </a:lnTo>
                  <a:lnTo>
                    <a:pt x="1014147" y="1027108"/>
                  </a:lnTo>
                  <a:lnTo>
                    <a:pt x="0" y="1027108"/>
                  </a:lnTo>
                  <a:lnTo>
                    <a:pt x="0" y="0"/>
                  </a:lnTo>
                  <a:close/>
                </a:path>
              </a:pathLst>
            </a:custGeom>
            <a:blipFill>
              <a:blip r:embed="rId21"/>
              <a:stretch>
                <a:fillRect/>
              </a:stretch>
            </a:blipFill>
          </p:spPr>
        </p:sp>
      </p:grpSp>
      <p:sp>
        <p:nvSpPr>
          <p:cNvPr id="33" name="TextBox 8">
            <a:extLst>
              <a:ext uri="{FF2B5EF4-FFF2-40B4-BE49-F238E27FC236}">
                <a16:creationId xmlns:a16="http://schemas.microsoft.com/office/drawing/2014/main" id="{D8560EED-6ADB-4804-B6F2-59DB02FC2153}"/>
              </a:ext>
            </a:extLst>
          </p:cNvPr>
          <p:cNvSpPr txBox="1"/>
          <p:nvPr/>
        </p:nvSpPr>
        <p:spPr>
          <a:xfrm>
            <a:off x="-429179" y="441815"/>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 apartment </a:t>
            </a:r>
            <a:r>
              <a:rPr lang="en-US" sz="4000" b="1" dirty="0">
                <a:solidFill>
                  <a:srgbClr val="FF0000"/>
                </a:solidFill>
              </a:rPr>
              <a:t>(n): </a:t>
            </a:r>
          </a:p>
        </p:txBody>
      </p:sp>
      <p:sp>
        <p:nvSpPr>
          <p:cNvPr id="34" name="TextBox 8">
            <a:extLst>
              <a:ext uri="{FF2B5EF4-FFF2-40B4-BE49-F238E27FC236}">
                <a16:creationId xmlns:a16="http://schemas.microsoft.com/office/drawing/2014/main" id="{4D3EC609-55D4-4060-9A61-B8AE354452A8}"/>
              </a:ext>
            </a:extLst>
          </p:cNvPr>
          <p:cNvSpPr txBox="1"/>
          <p:nvPr/>
        </p:nvSpPr>
        <p:spPr>
          <a:xfrm>
            <a:off x="7816633" y="419099"/>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2. basement apartment (</a:t>
            </a:r>
            <a:r>
              <a:rPr lang="en-US" sz="4000" b="1" dirty="0">
                <a:solidFill>
                  <a:srgbClr val="FF0000"/>
                </a:solidFill>
              </a:rPr>
              <a:t>n): </a:t>
            </a:r>
          </a:p>
        </p:txBody>
      </p:sp>
      <p:sp>
        <p:nvSpPr>
          <p:cNvPr id="35" name="Rectangle 34">
            <a:extLst>
              <a:ext uri="{FF2B5EF4-FFF2-40B4-BE49-F238E27FC236}">
                <a16:creationId xmlns:a16="http://schemas.microsoft.com/office/drawing/2014/main" id="{08DA4753-679F-4FD0-99DD-55C4865BE893}"/>
              </a:ext>
            </a:extLst>
          </p:cNvPr>
          <p:cNvSpPr/>
          <p:nvPr/>
        </p:nvSpPr>
        <p:spPr>
          <a:xfrm>
            <a:off x="12019243" y="1124566"/>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/'beɪsmənt ə'pɑ:tmənt/</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tầng hầm</a:t>
            </a:r>
          </a:p>
        </p:txBody>
      </p:sp>
      <p:sp>
        <p:nvSpPr>
          <p:cNvPr id="36" name="TextBox 8">
            <a:extLst>
              <a:ext uri="{FF2B5EF4-FFF2-40B4-BE49-F238E27FC236}">
                <a16:creationId xmlns:a16="http://schemas.microsoft.com/office/drawing/2014/main" id="{29AE40FF-0571-402C-A177-A6AF4EE35EFA}"/>
              </a:ext>
            </a:extLst>
          </p:cNvPr>
          <p:cNvSpPr txBox="1"/>
          <p:nvPr/>
        </p:nvSpPr>
        <p:spPr>
          <a:xfrm>
            <a:off x="228600" y="4887723"/>
            <a:ext cx="6675278"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3. CD player (</a:t>
            </a:r>
            <a:r>
              <a:rPr lang="en-US" sz="4000" b="1" dirty="0">
                <a:solidFill>
                  <a:srgbClr val="FF0000"/>
                </a:solidFill>
              </a:rPr>
              <a:t>n): </a:t>
            </a:r>
          </a:p>
        </p:txBody>
      </p:sp>
      <p:sp>
        <p:nvSpPr>
          <p:cNvPr id="37" name="Rectangle 36">
            <a:extLst>
              <a:ext uri="{FF2B5EF4-FFF2-40B4-BE49-F238E27FC236}">
                <a16:creationId xmlns:a16="http://schemas.microsoft.com/office/drawing/2014/main" id="{11E254A8-9ABC-4F28-A4B7-39CAF6EC9276}"/>
              </a:ext>
            </a:extLst>
          </p:cNvPr>
          <p:cNvSpPr/>
          <p:nvPr/>
        </p:nvSpPr>
        <p:spPr>
          <a:xfrm>
            <a:off x="5331970" y="4986167"/>
            <a:ext cx="9144000" cy="1323439"/>
          </a:xfrm>
          <a:prstGeom prst="rect">
            <a:avLst/>
          </a:prstGeom>
        </p:spPr>
        <p:txBody>
          <a:bodyPr>
            <a:spAutoFit/>
          </a:bodyPr>
          <a:lstStyle/>
          <a:p>
            <a:r>
              <a:rPr lang="it-IT" sz="4000" b="1">
                <a:solidFill>
                  <a:schemeClr val="tx1">
                    <a:lumMod val="95000"/>
                    <a:lumOff val="5000"/>
                  </a:schemeClr>
                </a:solidFill>
              </a:rPr>
              <a:t>/,si: 'di: 'pleɪər/</a:t>
            </a:r>
          </a:p>
          <a:p>
            <a:r>
              <a:rPr lang="it-IT" sz="4000" b="1">
                <a:solidFill>
                  <a:schemeClr val="tx1">
                    <a:lumMod val="95000"/>
                    <a:lumOff val="5000"/>
                  </a:schemeClr>
                </a:solidFill>
              </a:rPr>
              <a:t>máy chạy CD</a:t>
            </a:r>
          </a:p>
        </p:txBody>
      </p:sp>
      <p:sp>
        <p:nvSpPr>
          <p:cNvPr id="38" name="TextBox 8">
            <a:extLst>
              <a:ext uri="{FF2B5EF4-FFF2-40B4-BE49-F238E27FC236}">
                <a16:creationId xmlns:a16="http://schemas.microsoft.com/office/drawing/2014/main" id="{A41B26C9-EBA6-4307-8CAB-15824A77F041}"/>
              </a:ext>
            </a:extLst>
          </p:cNvPr>
          <p:cNvSpPr txBox="1"/>
          <p:nvPr/>
        </p:nvSpPr>
        <p:spPr>
          <a:xfrm>
            <a:off x="8104044" y="4806438"/>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4. condominium (</a:t>
            </a:r>
            <a:r>
              <a:rPr lang="en-US" sz="4000" b="1" dirty="0">
                <a:solidFill>
                  <a:srgbClr val="FF0000"/>
                </a:solidFill>
              </a:rPr>
              <a:t>n): </a:t>
            </a:r>
          </a:p>
        </p:txBody>
      </p:sp>
      <p:sp>
        <p:nvSpPr>
          <p:cNvPr id="39" name="Rectangle 38">
            <a:extLst>
              <a:ext uri="{FF2B5EF4-FFF2-40B4-BE49-F238E27FC236}">
                <a16:creationId xmlns:a16="http://schemas.microsoft.com/office/drawing/2014/main" id="{00885798-2D90-4EBD-97CA-A25310BD4960}"/>
              </a:ext>
            </a:extLst>
          </p:cNvPr>
          <p:cNvSpPr/>
          <p:nvPr/>
        </p:nvSpPr>
        <p:spPr>
          <a:xfrm>
            <a:off x="13944600" y="4937995"/>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/.kɒndə'mɪnɪəm/</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chung cư</a:t>
            </a:r>
          </a:p>
        </p:txBody>
      </p:sp>
      <p:sp>
        <p:nvSpPr>
          <p:cNvPr id="40" name="Rectangle 39">
            <a:extLst>
              <a:ext uri="{FF2B5EF4-FFF2-40B4-BE49-F238E27FC236}">
                <a16:creationId xmlns:a16="http://schemas.microsoft.com/office/drawing/2014/main" id="{F65FECFC-D033-4627-82E3-ED3F2B4E21BE}"/>
              </a:ext>
            </a:extLst>
          </p:cNvPr>
          <p:cNvSpPr/>
          <p:nvPr/>
        </p:nvSpPr>
        <p:spPr>
          <a:xfrm>
            <a:off x="5239738" y="573060"/>
            <a:ext cx="9144000" cy="1323439"/>
          </a:xfrm>
          <a:prstGeom prst="rect">
            <a:avLst/>
          </a:prstGeom>
        </p:spPr>
        <p:txBody>
          <a:bodyPr>
            <a:spAutoFit/>
          </a:bodyPr>
          <a:lstStyle/>
          <a:p>
            <a:r>
              <a:rPr lang="en-US" sz="4000" b="1">
                <a:solidFill>
                  <a:schemeClr val="tx1">
                    <a:lumMod val="95000"/>
                    <a:lumOff val="5000"/>
                  </a:schemeClr>
                </a:solidFill>
              </a:rPr>
              <a:t>/ə'pɑ:tmənt/</a:t>
            </a:r>
          </a:p>
          <a:p>
            <a:r>
              <a:rPr lang="en-US" sz="4000" b="1">
                <a:solidFill>
                  <a:schemeClr val="tx1">
                    <a:lumMod val="95000"/>
                    <a:lumOff val="5000"/>
                  </a:schemeClr>
                </a:solidFill>
              </a:rPr>
              <a:t>căn hộ</a:t>
            </a:r>
          </a:p>
        </p:txBody>
      </p:sp>
      <p:pic>
        <p:nvPicPr>
          <p:cNvPr id="2" name="Picture 1">
            <a:extLst>
              <a:ext uri="{FF2B5EF4-FFF2-40B4-BE49-F238E27FC236}">
                <a16:creationId xmlns:a16="http://schemas.microsoft.com/office/drawing/2014/main" id="{346B24A3-985A-4C25-A150-58C7A3A33B75}"/>
              </a:ext>
            </a:extLst>
          </p:cNvPr>
          <p:cNvPicPr>
            <a:picLocks noChangeAspect="1"/>
          </p:cNvPicPr>
          <p:nvPr/>
        </p:nvPicPr>
        <p:blipFill>
          <a:blip r:embed="rId22"/>
          <a:stretch>
            <a:fillRect/>
          </a:stretch>
        </p:blipFill>
        <p:spPr>
          <a:xfrm>
            <a:off x="1175104" y="1329395"/>
            <a:ext cx="3901409" cy="3451245"/>
          </a:xfrm>
          <a:prstGeom prst="rect">
            <a:avLst/>
          </a:prstGeom>
        </p:spPr>
      </p:pic>
      <p:pic>
        <p:nvPicPr>
          <p:cNvPr id="8" name="Picture 7">
            <a:extLst>
              <a:ext uri="{FF2B5EF4-FFF2-40B4-BE49-F238E27FC236}">
                <a16:creationId xmlns:a16="http://schemas.microsoft.com/office/drawing/2014/main" id="{AE7D7176-D143-45C7-ABB9-831B74512717}"/>
              </a:ext>
            </a:extLst>
          </p:cNvPr>
          <p:cNvPicPr>
            <a:picLocks noChangeAspect="1"/>
          </p:cNvPicPr>
          <p:nvPr/>
        </p:nvPicPr>
        <p:blipFill>
          <a:blip r:embed="rId23"/>
          <a:stretch>
            <a:fillRect/>
          </a:stretch>
        </p:blipFill>
        <p:spPr>
          <a:xfrm>
            <a:off x="8560247" y="1258858"/>
            <a:ext cx="3324400" cy="3703223"/>
          </a:xfrm>
          <a:prstGeom prst="rect">
            <a:avLst/>
          </a:prstGeom>
        </p:spPr>
      </p:pic>
      <p:pic>
        <p:nvPicPr>
          <p:cNvPr id="11" name="Picture 10">
            <a:extLst>
              <a:ext uri="{FF2B5EF4-FFF2-40B4-BE49-F238E27FC236}">
                <a16:creationId xmlns:a16="http://schemas.microsoft.com/office/drawing/2014/main" id="{7F15EC03-97EE-4084-BD52-B824E77C38F4}"/>
              </a:ext>
            </a:extLst>
          </p:cNvPr>
          <p:cNvPicPr>
            <a:picLocks noChangeAspect="1"/>
          </p:cNvPicPr>
          <p:nvPr/>
        </p:nvPicPr>
        <p:blipFill>
          <a:blip r:embed="rId24"/>
          <a:stretch>
            <a:fillRect/>
          </a:stretch>
        </p:blipFill>
        <p:spPr>
          <a:xfrm>
            <a:off x="1087071" y="5880011"/>
            <a:ext cx="3989442" cy="3453620"/>
          </a:xfrm>
          <a:prstGeom prst="rect">
            <a:avLst/>
          </a:prstGeom>
        </p:spPr>
      </p:pic>
      <p:pic>
        <p:nvPicPr>
          <p:cNvPr id="12" name="Picture 11">
            <a:extLst>
              <a:ext uri="{FF2B5EF4-FFF2-40B4-BE49-F238E27FC236}">
                <a16:creationId xmlns:a16="http://schemas.microsoft.com/office/drawing/2014/main" id="{7212F192-1B3A-49DF-BD00-0902EB8C8A90}"/>
              </a:ext>
            </a:extLst>
          </p:cNvPr>
          <p:cNvPicPr>
            <a:picLocks noChangeAspect="1"/>
          </p:cNvPicPr>
          <p:nvPr/>
        </p:nvPicPr>
        <p:blipFill>
          <a:blip r:embed="rId25"/>
          <a:stretch>
            <a:fillRect/>
          </a:stretch>
        </p:blipFill>
        <p:spPr>
          <a:xfrm>
            <a:off x="8747228" y="5718464"/>
            <a:ext cx="4915603" cy="3871089"/>
          </a:xfrm>
          <a:prstGeom prst="rect">
            <a:avLst/>
          </a:prstGeom>
        </p:spPr>
      </p:pic>
      <p:pic>
        <p:nvPicPr>
          <p:cNvPr id="13" name="apartment">
            <a:hlinkClick r:id="" action="ppaction://media"/>
            <a:extLst>
              <a:ext uri="{FF2B5EF4-FFF2-40B4-BE49-F238E27FC236}">
                <a16:creationId xmlns:a16="http://schemas.microsoft.com/office/drawing/2014/main" id="{A455C416-35CD-4FA2-8B4F-B1C2E6EC1CFF}"/>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5433195" y="2618437"/>
            <a:ext cx="609600" cy="609600"/>
          </a:xfrm>
          <a:prstGeom prst="rect">
            <a:avLst/>
          </a:prstGeom>
        </p:spPr>
      </p:pic>
      <p:pic>
        <p:nvPicPr>
          <p:cNvPr id="16" name="basement apartment">
            <a:hlinkClick r:id="" action="ppaction://media"/>
            <a:extLst>
              <a:ext uri="{FF2B5EF4-FFF2-40B4-BE49-F238E27FC236}">
                <a16:creationId xmlns:a16="http://schemas.microsoft.com/office/drawing/2014/main" id="{DBE88913-9B5C-44B6-9C86-E37CB2439860}"/>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2340850" y="2651875"/>
            <a:ext cx="609600" cy="609600"/>
          </a:xfrm>
          <a:prstGeom prst="rect">
            <a:avLst/>
          </a:prstGeom>
        </p:spPr>
      </p:pic>
      <p:pic>
        <p:nvPicPr>
          <p:cNvPr id="17" name="CD player">
            <a:hlinkClick r:id="" action="ppaction://media"/>
            <a:extLst>
              <a:ext uri="{FF2B5EF4-FFF2-40B4-BE49-F238E27FC236}">
                <a16:creationId xmlns:a16="http://schemas.microsoft.com/office/drawing/2014/main" id="{B4A35CB4-4D15-4580-A240-DE0F9AB9D8C7}"/>
              </a:ext>
            </a:extLst>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5400577" y="6997221"/>
            <a:ext cx="609600" cy="609600"/>
          </a:xfrm>
          <a:prstGeom prst="rect">
            <a:avLst/>
          </a:prstGeom>
        </p:spPr>
      </p:pic>
      <p:pic>
        <p:nvPicPr>
          <p:cNvPr id="18" name="condominium">
            <a:hlinkClick r:id="" action="ppaction://media"/>
            <a:extLst>
              <a:ext uri="{FF2B5EF4-FFF2-40B4-BE49-F238E27FC236}">
                <a16:creationId xmlns:a16="http://schemas.microsoft.com/office/drawing/2014/main" id="{8F314B7A-48EB-4D63-AB70-77D64B861412}"/>
              </a:ext>
            </a:extLst>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14010544" y="68981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par>
                                <p:cTn id="43" presetID="16" presetClass="entr" presetSubtype="2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barn(inVertical)">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par>
                                <p:cTn id="56" presetID="16" presetClass="entr" presetSubtype="21"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barn(inVertical)">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barn(inVertical)">
                                      <p:cBhvr>
                                        <p:cTn id="66" dur="500"/>
                                        <p:tgtEl>
                                          <p:spTgt spid="35"/>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barn(inVertical)">
                                      <p:cBhvr>
                                        <p:cTn id="71" dur="500"/>
                                        <p:tgtEl>
                                          <p:spTgt spid="11"/>
                                        </p:tgtEl>
                                      </p:cBhvr>
                                    </p:animEffect>
                                  </p:childTnLst>
                                </p:cTn>
                              </p:par>
                              <p:par>
                                <p:cTn id="72" presetID="16" presetClass="entr" presetSubtype="21"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barn(inVertical)">
                                      <p:cBhvr>
                                        <p:cTn id="74" dur="500"/>
                                        <p:tgtEl>
                                          <p:spTgt spid="17"/>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barn(inVertical)">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7">
                                            <p:txEl>
                                              <p:pRg st="0" end="0"/>
                                            </p:txEl>
                                          </p:spTgt>
                                        </p:tgtEl>
                                        <p:attrNameLst>
                                          <p:attrName>style.visibility</p:attrName>
                                        </p:attrNameLst>
                                      </p:cBhvr>
                                      <p:to>
                                        <p:strVal val="visible"/>
                                      </p:to>
                                    </p:set>
                                    <p:animEffect transition="in" filter="barn(inVertical)">
                                      <p:cBhvr>
                                        <p:cTn id="82" dur="500"/>
                                        <p:tgtEl>
                                          <p:spTgt spid="37">
                                            <p:txEl>
                                              <p:pRg st="0" end="0"/>
                                            </p:txEl>
                                          </p:spTgt>
                                        </p:tgtEl>
                                      </p:cBhvr>
                                    </p:animEffect>
                                  </p:childTnLst>
                                </p:cTn>
                              </p:par>
                              <p:par>
                                <p:cTn id="83" presetID="16" presetClass="entr" presetSubtype="21" fill="hold" nodeType="withEffect">
                                  <p:stCondLst>
                                    <p:cond delay="0"/>
                                  </p:stCondLst>
                                  <p:childTnLst>
                                    <p:set>
                                      <p:cBhvr>
                                        <p:cTn id="84" dur="1" fill="hold">
                                          <p:stCondLst>
                                            <p:cond delay="0"/>
                                          </p:stCondLst>
                                        </p:cTn>
                                        <p:tgtEl>
                                          <p:spTgt spid="37">
                                            <p:txEl>
                                              <p:pRg st="1" end="1"/>
                                            </p:txEl>
                                          </p:spTgt>
                                        </p:tgtEl>
                                        <p:attrNameLst>
                                          <p:attrName>style.visibility</p:attrName>
                                        </p:attrNameLst>
                                      </p:cBhvr>
                                      <p:to>
                                        <p:strVal val="visible"/>
                                      </p:to>
                                    </p:set>
                                    <p:animEffect transition="in" filter="barn(inVertical)">
                                      <p:cBhvr>
                                        <p:cTn id="85" dur="500"/>
                                        <p:tgtEl>
                                          <p:spTgt spid="37">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barn(inVertical)">
                                      <p:cBhvr>
                                        <p:cTn id="90" dur="500"/>
                                        <p:tgtEl>
                                          <p:spTgt spid="12"/>
                                        </p:tgtEl>
                                      </p:cBhvr>
                                    </p:animEffect>
                                  </p:childTnLst>
                                </p:cTn>
                              </p:par>
                              <p:par>
                                <p:cTn id="91" presetID="16" presetClass="entr" presetSubtype="21" fill="hold" nodeType="with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barn(inVertical)">
                                      <p:cBhvr>
                                        <p:cTn id="93" dur="500"/>
                                        <p:tgtEl>
                                          <p:spTgt spid="18"/>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barn(inVertical)">
                                      <p:cBhvr>
                                        <p:cTn id="96" dur="500"/>
                                        <p:tgtEl>
                                          <p:spTgt spid="38"/>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39">
                                            <p:txEl>
                                              <p:pRg st="0" end="0"/>
                                            </p:txEl>
                                          </p:spTgt>
                                        </p:tgtEl>
                                        <p:attrNameLst>
                                          <p:attrName>style.visibility</p:attrName>
                                        </p:attrNameLst>
                                      </p:cBhvr>
                                      <p:to>
                                        <p:strVal val="visible"/>
                                      </p:to>
                                    </p:set>
                                    <p:animEffect transition="in" filter="barn(inVertical)">
                                      <p:cBhvr>
                                        <p:cTn id="101" dur="500"/>
                                        <p:tgtEl>
                                          <p:spTgt spid="39">
                                            <p:txEl>
                                              <p:pRg st="0" end="0"/>
                                            </p:txEl>
                                          </p:spTgt>
                                        </p:tgtEl>
                                      </p:cBhvr>
                                    </p:animEffect>
                                  </p:childTnLst>
                                </p:cTn>
                              </p:par>
                              <p:par>
                                <p:cTn id="102" presetID="16" presetClass="entr" presetSubtype="21" fill="hold" nodeType="withEffect">
                                  <p:stCondLst>
                                    <p:cond delay="0"/>
                                  </p:stCondLst>
                                  <p:childTnLst>
                                    <p:set>
                                      <p:cBhvr>
                                        <p:cTn id="103" dur="1" fill="hold">
                                          <p:stCondLst>
                                            <p:cond delay="0"/>
                                          </p:stCondLst>
                                        </p:cTn>
                                        <p:tgtEl>
                                          <p:spTgt spid="39">
                                            <p:txEl>
                                              <p:pRg st="1" end="1"/>
                                            </p:txEl>
                                          </p:spTgt>
                                        </p:tgtEl>
                                        <p:attrNameLst>
                                          <p:attrName>style.visibility</p:attrName>
                                        </p:attrNameLst>
                                      </p:cBhvr>
                                      <p:to>
                                        <p:strVal val="visible"/>
                                      </p:to>
                                    </p:set>
                                    <p:animEffect transition="in" filter="barn(inVertical)">
                                      <p:cBhvr>
                                        <p:cTn id="104" dur="500"/>
                                        <p:tgtEl>
                                          <p:spTgt spid="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5" fill="hold" display="0">
                  <p:stCondLst>
                    <p:cond delay="indefinite"/>
                  </p:stCondLst>
                  <p:endCondLst>
                    <p:cond evt="onStopAudio" delay="0">
                      <p:tgtEl>
                        <p:sldTgt/>
                      </p:tgtEl>
                    </p:cond>
                  </p:endCondLst>
                </p:cTn>
                <p:tgtEl>
                  <p:spTgt spid="13"/>
                </p:tgtEl>
              </p:cMediaNode>
            </p:audio>
            <p:audio>
              <p:cMediaNode vol="80000">
                <p:cTn id="106" fill="hold" display="0">
                  <p:stCondLst>
                    <p:cond delay="indefinite"/>
                  </p:stCondLst>
                  <p:endCondLst>
                    <p:cond evt="onStopAudio" delay="0">
                      <p:tgtEl>
                        <p:sldTgt/>
                      </p:tgtEl>
                    </p:cond>
                  </p:endCondLst>
                </p:cTn>
                <p:tgtEl>
                  <p:spTgt spid="16"/>
                </p:tgtEl>
              </p:cMediaNode>
            </p:audio>
            <p:audio>
              <p:cMediaNode vol="80000">
                <p:cTn id="107" fill="hold" display="0">
                  <p:stCondLst>
                    <p:cond delay="indefinite"/>
                  </p:stCondLst>
                  <p:endCondLst>
                    <p:cond evt="onStopAudio" delay="0">
                      <p:tgtEl>
                        <p:sldTgt/>
                      </p:tgtEl>
                    </p:cond>
                  </p:endCondLst>
                </p:cTn>
                <p:tgtEl>
                  <p:spTgt spid="17"/>
                </p:tgtEl>
              </p:cMediaNode>
            </p:audio>
            <p:audio>
              <p:cMediaNode vol="80000">
                <p:cTn id="108" fill="hold" display="0">
                  <p:stCondLst>
                    <p:cond delay="indefinite"/>
                  </p:stCondLst>
                  <p:endCondLst>
                    <p:cond evt="onStopAudio" delay="0">
                      <p:tgtEl>
                        <p:sldTgt/>
                      </p:tgtEl>
                    </p:cond>
                  </p:endCondLst>
                </p:cTn>
                <p:tgtEl>
                  <p:spTgt spid="18"/>
                </p:tgtEl>
              </p:cMediaNode>
            </p:audio>
          </p:childTnLst>
        </p:cTn>
      </p:par>
    </p:tnLst>
    <p:bldLst>
      <p:bldP spid="33" grpId="0"/>
      <p:bldP spid="34" grpId="0"/>
      <p:bldP spid="35" grpId="0"/>
      <p:bldP spid="36" grpId="0"/>
      <p:bldP spid="38" grpId="0"/>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824456" y="228618"/>
            <a:ext cx="16916400"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3. Use the words or phrases given in the box to complete the following sentences. There are 2 extra words or phrases you don't need to use.</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3" name="Table 2">
            <a:extLst>
              <a:ext uri="{FF2B5EF4-FFF2-40B4-BE49-F238E27FC236}">
                <a16:creationId xmlns:a16="http://schemas.microsoft.com/office/drawing/2014/main" id="{C2ED2438-37DD-4D87-915A-19C30BAB73C2}"/>
              </a:ext>
            </a:extLst>
          </p:cNvPr>
          <p:cNvGraphicFramePr>
            <a:graphicFrameLocks noGrp="1"/>
          </p:cNvGraphicFramePr>
          <p:nvPr>
            <p:extLst>
              <p:ext uri="{D42A27DB-BD31-4B8C-83A1-F6EECF244321}">
                <p14:modId xmlns:p14="http://schemas.microsoft.com/office/powerpoint/2010/main" val="2546551572"/>
              </p:ext>
            </p:extLst>
          </p:nvPr>
        </p:nvGraphicFramePr>
        <p:xfrm>
          <a:off x="1368808" y="1663753"/>
          <a:ext cx="16347984" cy="1219200"/>
        </p:xfrm>
        <a:graphic>
          <a:graphicData uri="http://schemas.openxmlformats.org/drawingml/2006/table">
            <a:tbl>
              <a:tblPr firstRow="1" firstCol="1" bandRow="1"/>
              <a:tblGrid>
                <a:gridCol w="2334727">
                  <a:extLst>
                    <a:ext uri="{9D8B030D-6E8A-4147-A177-3AD203B41FA5}">
                      <a16:colId xmlns:a16="http://schemas.microsoft.com/office/drawing/2014/main" val="29964665"/>
                    </a:ext>
                  </a:extLst>
                </a:gridCol>
                <a:gridCol w="2334727">
                  <a:extLst>
                    <a:ext uri="{9D8B030D-6E8A-4147-A177-3AD203B41FA5}">
                      <a16:colId xmlns:a16="http://schemas.microsoft.com/office/drawing/2014/main" val="1756156996"/>
                    </a:ext>
                  </a:extLst>
                </a:gridCol>
                <a:gridCol w="2334727">
                  <a:extLst>
                    <a:ext uri="{9D8B030D-6E8A-4147-A177-3AD203B41FA5}">
                      <a16:colId xmlns:a16="http://schemas.microsoft.com/office/drawing/2014/main" val="1806042109"/>
                    </a:ext>
                  </a:extLst>
                </a:gridCol>
                <a:gridCol w="1302875">
                  <a:extLst>
                    <a:ext uri="{9D8B030D-6E8A-4147-A177-3AD203B41FA5}">
                      <a16:colId xmlns:a16="http://schemas.microsoft.com/office/drawing/2014/main" val="1518562095"/>
                    </a:ext>
                  </a:extLst>
                </a:gridCol>
                <a:gridCol w="3368210">
                  <a:extLst>
                    <a:ext uri="{9D8B030D-6E8A-4147-A177-3AD203B41FA5}">
                      <a16:colId xmlns:a16="http://schemas.microsoft.com/office/drawing/2014/main" val="2001695517"/>
                    </a:ext>
                  </a:extLst>
                </a:gridCol>
                <a:gridCol w="2336359">
                  <a:extLst>
                    <a:ext uri="{9D8B030D-6E8A-4147-A177-3AD203B41FA5}">
                      <a16:colId xmlns:a16="http://schemas.microsoft.com/office/drawing/2014/main" val="2665728715"/>
                    </a:ext>
                  </a:extLst>
                </a:gridCol>
                <a:gridCol w="2336359">
                  <a:extLst>
                    <a:ext uri="{9D8B030D-6E8A-4147-A177-3AD203B41FA5}">
                      <a16:colId xmlns:a16="http://schemas.microsoft.com/office/drawing/2014/main" val="976934038"/>
                    </a:ext>
                  </a:extLst>
                </a:gridCol>
              </a:tblGrid>
              <a:tr h="232410">
                <a:tc>
                  <a:txBody>
                    <a:bodyPr/>
                    <a:lstStyle/>
                    <a:p>
                      <a:pPr algn="ctr">
                        <a:lnSpc>
                          <a:spcPct val="100000"/>
                        </a:lnSpc>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take care of</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water</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look after</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do</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send and receive</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mountain</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surf</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3844278"/>
                  </a:ext>
                </a:extLst>
              </a:tr>
            </a:tbl>
          </a:graphicData>
        </a:graphic>
      </p:graphicFrame>
      <p:sp>
        <p:nvSpPr>
          <p:cNvPr id="14" name="TextBox 13">
            <a:extLst>
              <a:ext uri="{FF2B5EF4-FFF2-40B4-BE49-F238E27FC236}">
                <a16:creationId xmlns:a16="http://schemas.microsoft.com/office/drawing/2014/main" id="{965E923E-9E55-4B82-87FB-5F4BCE2AC805}"/>
              </a:ext>
            </a:extLst>
          </p:cNvPr>
          <p:cNvSpPr txBox="1"/>
          <p:nvPr/>
        </p:nvSpPr>
        <p:spPr>
          <a:xfrm>
            <a:off x="1010652" y="2860280"/>
            <a:ext cx="16674056" cy="6863417"/>
          </a:xfrm>
          <a:prstGeom prst="rect">
            <a:avLst/>
          </a:prstGeom>
          <a:noFill/>
        </p:spPr>
        <p:txBody>
          <a:bodyPr wrap="square">
            <a:spAutoFit/>
          </a:bodyPr>
          <a:lstStyle/>
          <a:p>
            <a:pPr algn="just">
              <a:spcAft>
                <a:spcPts val="600"/>
              </a:spcAft>
              <a:tabLst>
                <a:tab pos="612775" algn="l"/>
              </a:tabLst>
            </a:pPr>
            <a:r>
              <a:rPr lang="en-US" sz="4200" b="1">
                <a:effectLst/>
                <a:latin typeface="Calibri" panose="020F0502020204030204" pitchFamily="34" charset="0"/>
                <a:ea typeface="Cambria" panose="02040503050406030204" pitchFamily="18" charset="0"/>
                <a:cs typeface="Cambria" panose="02040503050406030204" pitchFamily="18" charset="0"/>
              </a:rPr>
              <a:t>1.</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My future house will have a self-cleaning feature to _________________ all the</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housework for me.</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12775" algn="l"/>
              </a:tabLst>
            </a:pPr>
            <a:r>
              <a:rPr lang="en-US" sz="4200" b="1">
                <a:effectLst/>
                <a:latin typeface="Calibri" panose="020F0502020204030204" pitchFamily="34" charset="0"/>
                <a:ea typeface="Cambria" panose="02040503050406030204" pitchFamily="18" charset="0"/>
                <a:cs typeface="Cambria" panose="02040503050406030204" pitchFamily="18" charset="0"/>
              </a:rPr>
              <a:t>2.</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We will use an automatic machine to _________________ the flowers when we are</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not at home.</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12775" algn="l"/>
              </a:tabLst>
            </a:pPr>
            <a:r>
              <a:rPr lang="en-US" sz="4200" b="1">
                <a:effectLst/>
                <a:latin typeface="Calibri" panose="020F0502020204030204" pitchFamily="34" charset="0"/>
                <a:ea typeface="Cambria" panose="02040503050406030204" pitchFamily="18" charset="0"/>
                <a:cs typeface="Cambria" panose="02040503050406030204" pitchFamily="18" charset="0"/>
              </a:rPr>
              <a:t>3.</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In 2000, Sony launched a wireless gadget that can be used to _________________ the Internet and watch TV.</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12775" algn="l"/>
              </a:tabLst>
            </a:pPr>
            <a:r>
              <a:rPr lang="en-US" sz="4200" b="1">
                <a:effectLst/>
                <a:latin typeface="Calibri" panose="020F0502020204030204" pitchFamily="34" charset="0"/>
                <a:ea typeface="Cambria" panose="02040503050406030204" pitchFamily="18" charset="0"/>
                <a:cs typeface="Cambria" panose="02040503050406030204" pitchFamily="18" charset="0"/>
              </a:rPr>
              <a:t>4.</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In the future, robots will help to _________________ patients in the hospital.</a:t>
            </a:r>
            <a:endParaRPr lang="en-US" sz="4200">
              <a:solidFill>
                <a:srgbClr val="000000"/>
              </a:solidFill>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12775" algn="l"/>
              </a:tabLst>
            </a:pPr>
            <a:r>
              <a:rPr lang="en-US" sz="4200" b="1">
                <a:effectLst/>
                <a:latin typeface="Calibri" panose="020F0502020204030204" pitchFamily="34" charset="0"/>
                <a:ea typeface="Cambria" panose="02040503050406030204" pitchFamily="18" charset="0"/>
                <a:cs typeface="Cambria" panose="02040503050406030204" pitchFamily="18" charset="0"/>
              </a:rPr>
              <a:t>5.</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We will have special remote control units to _________________ emails and order</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food from the markets without getting out of bed.</a:t>
            </a:r>
            <a:endParaRPr lang="en-US" sz="4200">
              <a:effectLst/>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CC96B898-E7D8-4A99-AA5D-8E35E04E1A03}"/>
              </a:ext>
            </a:extLst>
          </p:cNvPr>
          <p:cNvSpPr txBox="1"/>
          <p:nvPr/>
        </p:nvSpPr>
        <p:spPr>
          <a:xfrm>
            <a:off x="13178469" y="2825644"/>
            <a:ext cx="4618264" cy="769441"/>
          </a:xfrm>
          <a:prstGeom prst="rect">
            <a:avLst/>
          </a:prstGeom>
          <a:noFill/>
        </p:spPr>
        <p:txBody>
          <a:bodyPr wrap="square">
            <a:spAutoFit/>
          </a:bodyPr>
          <a:lstStyle/>
          <a:p>
            <a:pPr algn="ctr">
              <a:lnSpc>
                <a:spcPct val="100000"/>
              </a:lnSpc>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do</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9" name="Rectangle 18">
            <a:extLst>
              <a:ext uri="{FF2B5EF4-FFF2-40B4-BE49-F238E27FC236}">
                <a16:creationId xmlns:a16="http://schemas.microsoft.com/office/drawing/2014/main" id="{E5A2FC9F-0E7C-4DD7-8E88-C8966A0AF8AA}"/>
              </a:ext>
            </a:extLst>
          </p:cNvPr>
          <p:cNvSpPr/>
          <p:nvPr/>
        </p:nvSpPr>
        <p:spPr>
          <a:xfrm>
            <a:off x="8575960" y="1774131"/>
            <a:ext cx="1136079" cy="461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AC11DA0-B34B-4A18-9869-7274BBCDE6C9}"/>
              </a:ext>
            </a:extLst>
          </p:cNvPr>
          <p:cNvSpPr txBox="1"/>
          <p:nvPr/>
        </p:nvSpPr>
        <p:spPr>
          <a:xfrm>
            <a:off x="10524288" y="4207897"/>
            <a:ext cx="4618264" cy="769441"/>
          </a:xfrm>
          <a:prstGeom prst="rect">
            <a:avLst/>
          </a:prstGeom>
          <a:noFill/>
        </p:spPr>
        <p:txBody>
          <a:bodyPr wrap="square">
            <a:spAutoFit/>
          </a:bodyPr>
          <a:lstStyle/>
          <a:p>
            <a:pPr algn="ctr">
              <a:lnSpc>
                <a:spcPct val="100000"/>
              </a:lnSpc>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water</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1" name="Rectangle 20">
            <a:extLst>
              <a:ext uri="{FF2B5EF4-FFF2-40B4-BE49-F238E27FC236}">
                <a16:creationId xmlns:a16="http://schemas.microsoft.com/office/drawing/2014/main" id="{C1660DF2-34AE-4C11-92DE-9EFEB5EA8227}"/>
              </a:ext>
            </a:extLst>
          </p:cNvPr>
          <p:cNvSpPr/>
          <p:nvPr/>
        </p:nvSpPr>
        <p:spPr>
          <a:xfrm>
            <a:off x="3902961" y="1653262"/>
            <a:ext cx="1735839" cy="582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30A8C0B-3D56-4AE1-99E6-56B62E0971ED}"/>
              </a:ext>
            </a:extLst>
          </p:cNvPr>
          <p:cNvSpPr txBox="1"/>
          <p:nvPr/>
        </p:nvSpPr>
        <p:spPr>
          <a:xfrm>
            <a:off x="412727" y="6224739"/>
            <a:ext cx="4618264" cy="769441"/>
          </a:xfrm>
          <a:prstGeom prst="rect">
            <a:avLst/>
          </a:prstGeom>
          <a:noFill/>
        </p:spPr>
        <p:txBody>
          <a:bodyPr wrap="square">
            <a:spAutoFit/>
          </a:bodyPr>
          <a:lstStyle/>
          <a:p>
            <a:pPr algn="ctr">
              <a:lnSpc>
                <a:spcPct val="100000"/>
              </a:lnSpc>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surf</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3" name="Rectangle 22">
            <a:extLst>
              <a:ext uri="{FF2B5EF4-FFF2-40B4-BE49-F238E27FC236}">
                <a16:creationId xmlns:a16="http://schemas.microsoft.com/office/drawing/2014/main" id="{A5B092E4-E6C2-4083-B67F-83884CF6A470}"/>
              </a:ext>
            </a:extLst>
          </p:cNvPr>
          <p:cNvSpPr/>
          <p:nvPr/>
        </p:nvSpPr>
        <p:spPr>
          <a:xfrm>
            <a:off x="15668638" y="1630980"/>
            <a:ext cx="1735839" cy="626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6966791-FB75-43B1-9BF3-F8640D7117E9}"/>
              </a:ext>
            </a:extLst>
          </p:cNvPr>
          <p:cNvSpPr txBox="1"/>
          <p:nvPr/>
        </p:nvSpPr>
        <p:spPr>
          <a:xfrm>
            <a:off x="9542800" y="6873222"/>
            <a:ext cx="4618264" cy="769441"/>
          </a:xfrm>
          <a:prstGeom prst="rect">
            <a:avLst/>
          </a:prstGeom>
          <a:noFill/>
        </p:spPr>
        <p:txBody>
          <a:bodyPr wrap="square">
            <a:spAutoFit/>
          </a:bodyPr>
          <a:lstStyle/>
          <a:p>
            <a:pPr algn="ctr">
              <a:lnSpc>
                <a:spcPct val="100000"/>
              </a:lnSpc>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take care of</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5" name="Rectangle 24">
            <a:extLst>
              <a:ext uri="{FF2B5EF4-FFF2-40B4-BE49-F238E27FC236}">
                <a16:creationId xmlns:a16="http://schemas.microsoft.com/office/drawing/2014/main" id="{D376240E-9395-449B-8928-98CF932F7908}"/>
              </a:ext>
            </a:extLst>
          </p:cNvPr>
          <p:cNvSpPr/>
          <p:nvPr/>
        </p:nvSpPr>
        <p:spPr>
          <a:xfrm>
            <a:off x="1167316" y="1630202"/>
            <a:ext cx="2735645" cy="1195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6CDD709-C99A-4F5B-9DD3-F46A00F39F6E}"/>
              </a:ext>
            </a:extLst>
          </p:cNvPr>
          <p:cNvSpPr txBox="1"/>
          <p:nvPr/>
        </p:nvSpPr>
        <p:spPr>
          <a:xfrm>
            <a:off x="11577823" y="8260259"/>
            <a:ext cx="4618264" cy="769441"/>
          </a:xfrm>
          <a:prstGeom prst="rect">
            <a:avLst/>
          </a:prstGeom>
          <a:noFill/>
        </p:spPr>
        <p:txBody>
          <a:bodyPr wrap="square">
            <a:spAutoFit/>
          </a:bodyPr>
          <a:lstStyle/>
          <a:p>
            <a:pPr algn="ctr">
              <a:lnSpc>
                <a:spcPct val="100000"/>
              </a:lnSpc>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send and receive</a:t>
            </a:r>
            <a:endParaRPr lang="en-US" sz="44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7" name="Rectangle 26">
            <a:extLst>
              <a:ext uri="{FF2B5EF4-FFF2-40B4-BE49-F238E27FC236}">
                <a16:creationId xmlns:a16="http://schemas.microsoft.com/office/drawing/2014/main" id="{CC261DA8-9978-4C15-B34B-71B60F229E3F}"/>
              </a:ext>
            </a:extLst>
          </p:cNvPr>
          <p:cNvSpPr/>
          <p:nvPr/>
        </p:nvSpPr>
        <p:spPr>
          <a:xfrm>
            <a:off x="9859560" y="1506408"/>
            <a:ext cx="2882417" cy="1382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87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barn(inVertical)">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barn(inVertical)">
                                      <p:cBhvr>
                                        <p:cTn id="80" dur="500"/>
                                        <p:tgtEl>
                                          <p:spTgt spid="23"/>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barn(inVertical)">
                                      <p:cBhvr>
                                        <p:cTn id="83" dur="500"/>
                                        <p:tgtEl>
                                          <p:spTgt spid="22"/>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barn(inVertical)">
                                      <p:cBhvr>
                                        <p:cTn id="88" dur="500"/>
                                        <p:tgtEl>
                                          <p:spTgt spid="25"/>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barn(inVertical)">
                                      <p:cBhvr>
                                        <p:cTn id="96" dur="500"/>
                                        <p:tgtEl>
                                          <p:spTgt spid="27"/>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barn(inVertical)">
                                      <p:cBhvr>
                                        <p:cTn id="9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8" grpId="0"/>
      <p:bldP spid="19" grpId="0" animBg="1"/>
      <p:bldP spid="20" grpId="0"/>
      <p:bldP spid="21" grpId="0" animBg="1"/>
      <p:bldP spid="22" grpId="0"/>
      <p:bldP spid="23" grpId="0" animBg="1"/>
      <p:bldP spid="24" grpId="0"/>
      <p:bldP spid="25" grpId="0" animBg="1"/>
      <p:bldP spid="26" grpId="0"/>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73065" y="8942405"/>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 y="228618"/>
            <a:ext cx="17910651" cy="707886"/>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4. Complete the gap with suitable word. The first letter is a hint for you.</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95E2B3F8-DEF4-4897-B00F-27722E7043E1}"/>
              </a:ext>
            </a:extLst>
          </p:cNvPr>
          <p:cNvSpPr txBox="1"/>
          <p:nvPr/>
        </p:nvSpPr>
        <p:spPr>
          <a:xfrm>
            <a:off x="1066800" y="993371"/>
            <a:ext cx="16843850" cy="8725466"/>
          </a:xfrm>
          <a:prstGeom prst="rect">
            <a:avLst/>
          </a:prstGeom>
          <a:noFill/>
        </p:spPr>
        <p:txBody>
          <a:bodyPr wrap="square">
            <a:spAutoFit/>
          </a:bodyPr>
          <a:lstStyle/>
          <a:p>
            <a:pPr algn="just">
              <a:spcAft>
                <a:spcPts val="600"/>
              </a:spcAft>
              <a:tabLst>
                <a:tab pos="595630" algn="l"/>
                <a:tab pos="1905635" algn="l"/>
              </a:tabLst>
            </a:pPr>
            <a:r>
              <a:rPr lang="en-US" sz="4300" b="1">
                <a:effectLst/>
                <a:latin typeface="Calibri" panose="020F0502020204030204" pitchFamily="34" charset="0"/>
                <a:ea typeface="Cambria" panose="02040503050406030204" pitchFamily="18" charset="0"/>
                <a:cs typeface="Cambria" panose="02040503050406030204" pitchFamily="18" charset="0"/>
              </a:rPr>
              <a:t>1.</a:t>
            </a:r>
            <a:r>
              <a:rPr lang="en-US" sz="4300">
                <a:effectLst/>
                <a:latin typeface="Calibri" panose="020F0502020204030204" pitchFamily="34" charset="0"/>
                <a:ea typeface="Cambria" panose="02040503050406030204" pitchFamily="18" charset="0"/>
                <a:cs typeface="Cambria" panose="02040503050406030204" pitchFamily="18" charset="0"/>
              </a:rPr>
              <a:t> </a:t>
            </a:r>
            <a:r>
              <a:rPr lang="en-US" sz="4300">
                <a:solidFill>
                  <a:srgbClr val="000000"/>
                </a:solidFill>
                <a:effectLst/>
                <a:latin typeface="Calibri" panose="020F0502020204030204" pitchFamily="34" charset="0"/>
                <a:ea typeface="Cambria" panose="02040503050406030204" pitchFamily="18" charset="0"/>
                <a:cs typeface="Cambria" panose="02040503050406030204" pitchFamily="18" charset="0"/>
              </a:rPr>
              <a:t>H____________ is</a:t>
            </a:r>
            <a:r>
              <a:rPr lang="en-US" sz="4300">
                <a:effectLst/>
                <a:latin typeface="Calibri" panose="020F0502020204030204" pitchFamily="34" charset="0"/>
                <a:ea typeface="Cambria" panose="02040503050406030204" pitchFamily="18" charset="0"/>
                <a:cs typeface="Cambria" panose="02040503050406030204" pitchFamily="18" charset="0"/>
              </a:rPr>
              <a:t> </a:t>
            </a:r>
            <a:r>
              <a:rPr lang="en-US" sz="4300">
                <a:solidFill>
                  <a:srgbClr val="000000"/>
                </a:solidFill>
                <a:effectLst/>
                <a:latin typeface="Calibri" panose="020F0502020204030204" pitchFamily="34" charset="0"/>
                <a:ea typeface="Cambria" panose="02040503050406030204" pitchFamily="18" charset="0"/>
                <a:cs typeface="Cambria" panose="02040503050406030204" pitchFamily="18" charset="0"/>
              </a:rPr>
              <a:t>a boat that is designed as a house.</a:t>
            </a:r>
            <a:endParaRPr lang="en-US" sz="43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5630" algn="l"/>
                <a:tab pos="1868170" algn="l"/>
              </a:tabLst>
            </a:pPr>
            <a:r>
              <a:rPr lang="en-US" sz="4300" b="1">
                <a:effectLst/>
                <a:latin typeface="Calibri" panose="020F0502020204030204" pitchFamily="34" charset="0"/>
                <a:ea typeface="Cambria" panose="02040503050406030204" pitchFamily="18" charset="0"/>
                <a:cs typeface="Cambria" panose="02040503050406030204" pitchFamily="18" charset="0"/>
              </a:rPr>
              <a:t>2.</a:t>
            </a:r>
            <a:r>
              <a:rPr lang="en-US" sz="4300">
                <a:effectLst/>
                <a:latin typeface="Calibri" panose="020F0502020204030204" pitchFamily="34" charset="0"/>
                <a:ea typeface="Cambria" panose="02040503050406030204" pitchFamily="18" charset="0"/>
                <a:cs typeface="Cambria" panose="02040503050406030204" pitchFamily="18" charset="0"/>
              </a:rPr>
              <a:t> S</a:t>
            </a:r>
            <a:r>
              <a:rPr lang="en-US" sz="43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 is</a:t>
            </a:r>
            <a:r>
              <a:rPr lang="en-US" sz="4300">
                <a:effectLst/>
                <a:latin typeface="Calibri" panose="020F0502020204030204" pitchFamily="34" charset="0"/>
                <a:ea typeface="Cambria" panose="02040503050406030204" pitchFamily="18" charset="0"/>
                <a:cs typeface="Cambria" panose="02040503050406030204" pitchFamily="18" charset="0"/>
              </a:rPr>
              <a:t> </a:t>
            </a:r>
            <a:r>
              <a:rPr lang="en-US" sz="4300">
                <a:solidFill>
                  <a:srgbClr val="000000"/>
                </a:solidFill>
                <a:effectLst/>
                <a:latin typeface="Calibri" panose="020F0502020204030204" pitchFamily="34" charset="0"/>
                <a:ea typeface="Cambria" panose="02040503050406030204" pitchFamily="18" charset="0"/>
                <a:cs typeface="Cambria" panose="02040503050406030204" pitchFamily="18" charset="0"/>
              </a:rPr>
              <a:t>a very tall building.</a:t>
            </a:r>
            <a:endParaRPr lang="en-US" sz="43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5630" algn="l"/>
                <a:tab pos="1883410" algn="l"/>
                <a:tab pos="5242560" algn="l"/>
              </a:tabLst>
            </a:pPr>
            <a:r>
              <a:rPr lang="en-US" sz="4300" b="1">
                <a:effectLst/>
                <a:latin typeface="Calibri" panose="020F0502020204030204" pitchFamily="34" charset="0"/>
                <a:ea typeface="Cambria" panose="02040503050406030204" pitchFamily="18" charset="0"/>
                <a:cs typeface="Cambria" panose="02040503050406030204" pitchFamily="18" charset="0"/>
              </a:rPr>
              <a:t>3.</a:t>
            </a:r>
            <a:r>
              <a:rPr lang="en-US" sz="4300">
                <a:effectLst/>
                <a:latin typeface="Calibri" panose="020F0502020204030204" pitchFamily="34" charset="0"/>
                <a:ea typeface="Cambria" panose="02040503050406030204" pitchFamily="18" charset="0"/>
                <a:cs typeface="Cambria" panose="02040503050406030204" pitchFamily="18" charset="0"/>
              </a:rPr>
              <a:t> P</a:t>
            </a:r>
            <a:r>
              <a:rPr lang="en-US" sz="43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 is</a:t>
            </a:r>
            <a:r>
              <a:rPr lang="en-US" sz="4300">
                <a:effectLst/>
                <a:latin typeface="Calibri" panose="020F0502020204030204" pitchFamily="34" charset="0"/>
                <a:ea typeface="Cambria" panose="02040503050406030204" pitchFamily="18" charset="0"/>
                <a:cs typeface="Cambria" panose="02040503050406030204" pitchFamily="18" charset="0"/>
              </a:rPr>
              <a:t> </a:t>
            </a:r>
            <a:r>
              <a:rPr lang="en-US" sz="4300">
                <a:solidFill>
                  <a:srgbClr val="000000"/>
                </a:solidFill>
                <a:effectLst/>
                <a:latin typeface="Calibri" panose="020F0502020204030204" pitchFamily="34" charset="0"/>
                <a:ea typeface="Cambria" panose="02040503050406030204" pitchFamily="18" charset="0"/>
                <a:cs typeface="Cambria" panose="02040503050406030204" pitchFamily="18" charset="0"/>
              </a:rPr>
              <a:t>a type of house usually for King and Queen to</a:t>
            </a:r>
            <a:r>
              <a:rPr lang="en-US" sz="4300">
                <a:effectLst/>
                <a:latin typeface="Calibri" panose="020F0502020204030204" pitchFamily="34" charset="0"/>
                <a:ea typeface="Cambria" panose="02040503050406030204" pitchFamily="18" charset="0"/>
                <a:cs typeface="Cambria" panose="02040503050406030204" pitchFamily="18" charset="0"/>
              </a:rPr>
              <a:t> </a:t>
            </a:r>
            <a:r>
              <a:rPr lang="en-US" sz="4300">
                <a:solidFill>
                  <a:srgbClr val="000000"/>
                </a:solidFill>
                <a:effectLst/>
                <a:latin typeface="Calibri" panose="020F0502020204030204" pitchFamily="34" charset="0"/>
                <a:ea typeface="Cambria" panose="02040503050406030204" pitchFamily="18" charset="0"/>
                <a:cs typeface="Cambria" panose="02040503050406030204" pitchFamily="18" charset="0"/>
              </a:rPr>
              <a:t>live in.</a:t>
            </a:r>
            <a:endParaRPr lang="en-US" sz="43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5630" algn="l"/>
              </a:tabLst>
            </a:pPr>
            <a:r>
              <a:rPr lang="en-US" sz="4300" b="1">
                <a:effectLst/>
                <a:latin typeface="Calibri" panose="020F0502020204030204" pitchFamily="34" charset="0"/>
                <a:ea typeface="Cambria" panose="02040503050406030204" pitchFamily="18" charset="0"/>
                <a:cs typeface="Cambria" panose="02040503050406030204" pitchFamily="18" charset="0"/>
              </a:rPr>
              <a:t>4.</a:t>
            </a:r>
            <a:r>
              <a:rPr lang="en-US" sz="4300">
                <a:effectLst/>
                <a:latin typeface="Calibri" panose="020F0502020204030204" pitchFamily="34" charset="0"/>
                <a:ea typeface="Cambria" panose="02040503050406030204" pitchFamily="18" charset="0"/>
                <a:cs typeface="Cambria" panose="02040503050406030204" pitchFamily="18" charset="0"/>
              </a:rPr>
              <a:t> </a:t>
            </a:r>
            <a:r>
              <a:rPr lang="en-US" sz="4300">
                <a:solidFill>
                  <a:srgbClr val="000000"/>
                </a:solidFill>
                <a:effectLst/>
                <a:latin typeface="Calibri" panose="020F0502020204030204" pitchFamily="34" charset="0"/>
                <a:ea typeface="Cambria" panose="02040503050406030204" pitchFamily="18" charset="0"/>
                <a:cs typeface="Cambria" panose="02040503050406030204" pitchFamily="18" charset="0"/>
              </a:rPr>
              <a:t>In winter, you usually use a r____________ to keep warm.</a:t>
            </a:r>
            <a:endParaRPr lang="en-US" sz="43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5630" algn="l"/>
              </a:tabLst>
            </a:pPr>
            <a:r>
              <a:rPr lang="en-US" sz="4300" b="1">
                <a:effectLst/>
                <a:latin typeface="Calibri" panose="020F0502020204030204" pitchFamily="34" charset="0"/>
                <a:ea typeface="Cambria" panose="02040503050406030204" pitchFamily="18" charset="0"/>
                <a:cs typeface="Cambria" panose="02040503050406030204" pitchFamily="18" charset="0"/>
              </a:rPr>
              <a:t>5.</a:t>
            </a:r>
            <a:r>
              <a:rPr lang="en-US" sz="4300">
                <a:effectLst/>
                <a:latin typeface="Calibri" panose="020F0502020204030204" pitchFamily="34" charset="0"/>
                <a:ea typeface="Cambria" panose="02040503050406030204" pitchFamily="18" charset="0"/>
                <a:cs typeface="Cambria" panose="02040503050406030204" pitchFamily="18" charset="0"/>
              </a:rPr>
              <a:t> </a:t>
            </a:r>
            <a:r>
              <a:rPr lang="en-US" sz="4300">
                <a:solidFill>
                  <a:srgbClr val="000000"/>
                </a:solidFill>
                <a:effectLst/>
                <a:latin typeface="Calibri" panose="020F0502020204030204" pitchFamily="34" charset="0"/>
                <a:ea typeface="Cambria" panose="02040503050406030204" pitchFamily="18" charset="0"/>
                <a:cs typeface="Cambria" panose="02040503050406030204" pitchFamily="18" charset="0"/>
              </a:rPr>
              <a:t>When you sweep the floor, instead of using a broom, you can use a h____________.</a:t>
            </a:r>
            <a:endParaRPr lang="en-US" sz="43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5630" algn="l"/>
              </a:tabLst>
            </a:pPr>
            <a:r>
              <a:rPr lang="en-US" sz="4300" b="1">
                <a:effectLst/>
                <a:latin typeface="Calibri" panose="020F0502020204030204" pitchFamily="34" charset="0"/>
                <a:ea typeface="Cambria" panose="02040503050406030204" pitchFamily="18" charset="0"/>
                <a:cs typeface="Cambria" panose="02040503050406030204" pitchFamily="18" charset="0"/>
              </a:rPr>
              <a:t>6.</a:t>
            </a:r>
            <a:r>
              <a:rPr lang="en-US" sz="4300">
                <a:effectLst/>
                <a:latin typeface="Calibri" panose="020F0502020204030204" pitchFamily="34" charset="0"/>
                <a:ea typeface="Cambria" panose="02040503050406030204" pitchFamily="18" charset="0"/>
                <a:cs typeface="Cambria" panose="02040503050406030204" pitchFamily="18" charset="0"/>
              </a:rPr>
              <a:t> </a:t>
            </a:r>
            <a:r>
              <a:rPr lang="en-US" sz="4300">
                <a:solidFill>
                  <a:srgbClr val="000000"/>
                </a:solidFill>
                <a:effectLst/>
                <a:latin typeface="Calibri" panose="020F0502020204030204" pitchFamily="34" charset="0"/>
                <a:ea typeface="Cambria" panose="02040503050406030204" pitchFamily="18" charset="0"/>
                <a:cs typeface="Cambria" panose="02040503050406030204" pitchFamily="18" charset="0"/>
              </a:rPr>
              <a:t>You use an i____________ to iron your clothes.</a:t>
            </a:r>
            <a:endParaRPr lang="en-US" sz="43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5630" algn="l"/>
              </a:tabLst>
            </a:pPr>
            <a:r>
              <a:rPr lang="en-US" sz="4300" b="1">
                <a:effectLst/>
                <a:latin typeface="Calibri" panose="020F0502020204030204" pitchFamily="34" charset="0"/>
                <a:ea typeface="Cambria" panose="02040503050406030204" pitchFamily="18" charset="0"/>
                <a:cs typeface="Cambria" panose="02040503050406030204" pitchFamily="18" charset="0"/>
              </a:rPr>
              <a:t>7.</a:t>
            </a:r>
            <a:r>
              <a:rPr lang="en-US" sz="4300">
                <a:effectLst/>
                <a:latin typeface="Calibri" panose="020F0502020204030204" pitchFamily="34" charset="0"/>
                <a:ea typeface="Cambria" panose="02040503050406030204" pitchFamily="18" charset="0"/>
                <a:cs typeface="Cambria" panose="02040503050406030204" pitchFamily="18" charset="0"/>
              </a:rPr>
              <a:t> </a:t>
            </a:r>
            <a:r>
              <a:rPr lang="en-US" sz="4300">
                <a:solidFill>
                  <a:srgbClr val="000000"/>
                </a:solidFill>
                <a:effectLst/>
                <a:latin typeface="Calibri" panose="020F0502020204030204" pitchFamily="34" charset="0"/>
                <a:ea typeface="Cambria" panose="02040503050406030204" pitchFamily="18" charset="0"/>
                <a:cs typeface="Cambria" panose="02040503050406030204" pitchFamily="18" charset="0"/>
              </a:rPr>
              <a:t>In humid days, you use a s_______ d_______ to make your wet clothes dry.</a:t>
            </a:r>
            <a:endParaRPr lang="en-US" sz="43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5630" algn="l"/>
              </a:tabLst>
            </a:pPr>
            <a:r>
              <a:rPr lang="en-US" sz="4300" b="1">
                <a:effectLst/>
                <a:latin typeface="Calibri" panose="020F0502020204030204" pitchFamily="34" charset="0"/>
                <a:ea typeface="Cambria" panose="02040503050406030204" pitchFamily="18" charset="0"/>
                <a:cs typeface="Cambria" panose="02040503050406030204" pitchFamily="18" charset="0"/>
              </a:rPr>
              <a:t>8.</a:t>
            </a:r>
            <a:r>
              <a:rPr lang="en-US" sz="4300">
                <a:effectLst/>
                <a:latin typeface="Calibri" panose="020F0502020204030204" pitchFamily="34" charset="0"/>
                <a:ea typeface="Cambria" panose="02040503050406030204" pitchFamily="18" charset="0"/>
                <a:cs typeface="Cambria" panose="02040503050406030204" pitchFamily="18" charset="0"/>
              </a:rPr>
              <a:t> P</a:t>
            </a:r>
            <a:r>
              <a:rPr lang="en-US" sz="43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 is the highest floor of a building.</a:t>
            </a:r>
            <a:endParaRPr lang="en-US" sz="43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5630" algn="l"/>
              </a:tabLst>
            </a:pPr>
            <a:r>
              <a:rPr lang="en-US" sz="4300" b="1">
                <a:effectLst/>
                <a:latin typeface="Calibri" panose="020F0502020204030204" pitchFamily="34" charset="0"/>
                <a:ea typeface="Cambria" panose="02040503050406030204" pitchFamily="18" charset="0"/>
                <a:cs typeface="Cambria" panose="02040503050406030204" pitchFamily="18" charset="0"/>
              </a:rPr>
              <a:t>9.</a:t>
            </a:r>
            <a:r>
              <a:rPr lang="en-US" sz="4300">
                <a:effectLst/>
                <a:latin typeface="Calibri" panose="020F0502020204030204" pitchFamily="34" charset="0"/>
                <a:ea typeface="Cambria" panose="02040503050406030204" pitchFamily="18" charset="0"/>
                <a:cs typeface="Cambria" panose="02040503050406030204" pitchFamily="18" charset="0"/>
              </a:rPr>
              <a:t> </a:t>
            </a:r>
            <a:r>
              <a:rPr lang="en-US" sz="4300">
                <a:solidFill>
                  <a:srgbClr val="000000"/>
                </a:solidFill>
                <a:effectLst/>
                <a:latin typeface="Calibri" panose="020F0502020204030204" pitchFamily="34" charset="0"/>
                <a:ea typeface="Cambria" panose="02040503050406030204" pitchFamily="18" charset="0"/>
                <a:cs typeface="Cambria" panose="02040503050406030204" pitchFamily="18" charset="0"/>
              </a:rPr>
              <a:t>M____________ is a vehicle that is designed as a house.</a:t>
            </a:r>
            <a:endParaRPr lang="en-US" sz="43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300" b="1">
                <a:effectLst/>
                <a:latin typeface="Calibri" panose="020F0502020204030204" pitchFamily="34" charset="0"/>
                <a:ea typeface="Cambria" panose="02040503050406030204" pitchFamily="18" charset="0"/>
                <a:cs typeface="Cambria" panose="02040503050406030204" pitchFamily="18" charset="0"/>
              </a:rPr>
              <a:t>10.</a:t>
            </a:r>
            <a:r>
              <a:rPr lang="en-US" sz="4300">
                <a:effectLst/>
                <a:latin typeface="Calibri" panose="020F0502020204030204" pitchFamily="34" charset="0"/>
                <a:ea typeface="Cambria" panose="02040503050406030204" pitchFamily="18" charset="0"/>
                <a:cs typeface="Cambria" panose="02040503050406030204" pitchFamily="18" charset="0"/>
              </a:rPr>
              <a:t> C</a:t>
            </a:r>
            <a:r>
              <a:rPr lang="en-US" sz="43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 is a block of apartments.</a:t>
            </a:r>
            <a:endParaRPr lang="en-US" sz="4300">
              <a:effectLst/>
              <a:latin typeface="Cambria" panose="02040503050406030204" pitchFamily="18" charset="0"/>
              <a:ea typeface="Cambria" panose="02040503050406030204" pitchFamily="18" charset="0"/>
              <a:cs typeface="Cambria" panose="02040503050406030204" pitchFamily="18" charset="0"/>
            </a:endParaRPr>
          </a:p>
        </p:txBody>
      </p:sp>
      <p:sp>
        <p:nvSpPr>
          <p:cNvPr id="16" name="TextBox 15">
            <a:extLst>
              <a:ext uri="{FF2B5EF4-FFF2-40B4-BE49-F238E27FC236}">
                <a16:creationId xmlns:a16="http://schemas.microsoft.com/office/drawing/2014/main" id="{C57BA02C-26A4-457A-BB88-27940DBC5E17}"/>
              </a:ext>
            </a:extLst>
          </p:cNvPr>
          <p:cNvSpPr txBox="1"/>
          <p:nvPr/>
        </p:nvSpPr>
        <p:spPr>
          <a:xfrm>
            <a:off x="2002109" y="1033918"/>
            <a:ext cx="2874691"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rPr>
              <a:t>ouseboat</a:t>
            </a:r>
            <a:endParaRPr lang="en-US" sz="2400"/>
          </a:p>
        </p:txBody>
      </p:sp>
      <p:sp>
        <p:nvSpPr>
          <p:cNvPr id="18" name="TextBox 17">
            <a:extLst>
              <a:ext uri="{FF2B5EF4-FFF2-40B4-BE49-F238E27FC236}">
                <a16:creationId xmlns:a16="http://schemas.microsoft.com/office/drawing/2014/main" id="{6FCE9046-6B14-4D07-B444-126F2653285D}"/>
              </a:ext>
            </a:extLst>
          </p:cNvPr>
          <p:cNvSpPr txBox="1"/>
          <p:nvPr/>
        </p:nvSpPr>
        <p:spPr>
          <a:xfrm>
            <a:off x="1986429" y="1719979"/>
            <a:ext cx="2874691"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kyscraper </a:t>
            </a:r>
            <a:endParaRPr lang="en-US" sz="2400"/>
          </a:p>
        </p:txBody>
      </p:sp>
      <p:sp>
        <p:nvSpPr>
          <p:cNvPr id="19" name="TextBox 18">
            <a:extLst>
              <a:ext uri="{FF2B5EF4-FFF2-40B4-BE49-F238E27FC236}">
                <a16:creationId xmlns:a16="http://schemas.microsoft.com/office/drawing/2014/main" id="{D09345C5-619E-40AA-886F-3F3B136C0EB5}"/>
              </a:ext>
            </a:extLst>
          </p:cNvPr>
          <p:cNvSpPr txBox="1"/>
          <p:nvPr/>
        </p:nvSpPr>
        <p:spPr>
          <a:xfrm>
            <a:off x="1970749" y="2474642"/>
            <a:ext cx="2874691"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alace </a:t>
            </a:r>
            <a:endParaRPr lang="en-US" sz="2400"/>
          </a:p>
        </p:txBody>
      </p:sp>
      <p:sp>
        <p:nvSpPr>
          <p:cNvPr id="20" name="TextBox 19">
            <a:extLst>
              <a:ext uri="{FF2B5EF4-FFF2-40B4-BE49-F238E27FC236}">
                <a16:creationId xmlns:a16="http://schemas.microsoft.com/office/drawing/2014/main" id="{CF63272E-F4E6-4B4A-820E-A7423FF81347}"/>
              </a:ext>
            </a:extLst>
          </p:cNvPr>
          <p:cNvSpPr txBox="1"/>
          <p:nvPr/>
        </p:nvSpPr>
        <p:spPr>
          <a:xfrm>
            <a:off x="8098109" y="3162300"/>
            <a:ext cx="2874691"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adiator </a:t>
            </a:r>
            <a:endParaRPr lang="en-US" sz="2400"/>
          </a:p>
        </p:txBody>
      </p:sp>
      <p:sp>
        <p:nvSpPr>
          <p:cNvPr id="21" name="TextBox 20">
            <a:extLst>
              <a:ext uri="{FF2B5EF4-FFF2-40B4-BE49-F238E27FC236}">
                <a16:creationId xmlns:a16="http://schemas.microsoft.com/office/drawing/2014/main" id="{AEF47929-7B28-4F48-95AD-C28B76D99FF1}"/>
              </a:ext>
            </a:extLst>
          </p:cNvPr>
          <p:cNvSpPr txBox="1"/>
          <p:nvPr/>
        </p:nvSpPr>
        <p:spPr>
          <a:xfrm>
            <a:off x="1600200" y="4533900"/>
            <a:ext cx="2344617"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oover</a:t>
            </a:r>
            <a:endParaRPr lang="en-US" sz="2400"/>
          </a:p>
        </p:txBody>
      </p:sp>
      <p:sp>
        <p:nvSpPr>
          <p:cNvPr id="22" name="TextBox 21">
            <a:extLst>
              <a:ext uri="{FF2B5EF4-FFF2-40B4-BE49-F238E27FC236}">
                <a16:creationId xmlns:a16="http://schemas.microsoft.com/office/drawing/2014/main" id="{AF5A73B9-E563-476F-9CF0-70BFCC1AFD9F}"/>
              </a:ext>
            </a:extLst>
          </p:cNvPr>
          <p:cNvSpPr txBox="1"/>
          <p:nvPr/>
        </p:nvSpPr>
        <p:spPr>
          <a:xfrm>
            <a:off x="4403271" y="5358032"/>
            <a:ext cx="2874691"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rPr>
              <a:t>ron</a:t>
            </a:r>
            <a:endParaRPr lang="en-US" sz="2400"/>
          </a:p>
        </p:txBody>
      </p:sp>
      <p:sp>
        <p:nvSpPr>
          <p:cNvPr id="23" name="TextBox 22">
            <a:extLst>
              <a:ext uri="{FF2B5EF4-FFF2-40B4-BE49-F238E27FC236}">
                <a16:creationId xmlns:a16="http://schemas.microsoft.com/office/drawing/2014/main" id="{FEAF2ED6-B8F9-4BC5-AF19-D1E522F9C920}"/>
              </a:ext>
            </a:extLst>
          </p:cNvPr>
          <p:cNvSpPr txBox="1"/>
          <p:nvPr/>
        </p:nvSpPr>
        <p:spPr>
          <a:xfrm>
            <a:off x="7739742" y="6025069"/>
            <a:ext cx="7025461"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pin           ryer</a:t>
            </a:r>
            <a:endParaRPr lang="en-US" sz="2400"/>
          </a:p>
        </p:txBody>
      </p:sp>
      <p:sp>
        <p:nvSpPr>
          <p:cNvPr id="24" name="TextBox 23">
            <a:extLst>
              <a:ext uri="{FF2B5EF4-FFF2-40B4-BE49-F238E27FC236}">
                <a16:creationId xmlns:a16="http://schemas.microsoft.com/office/drawing/2014/main" id="{486F87E0-2051-4754-A733-A596C5C1798B}"/>
              </a:ext>
            </a:extLst>
          </p:cNvPr>
          <p:cNvSpPr txBox="1"/>
          <p:nvPr/>
        </p:nvSpPr>
        <p:spPr>
          <a:xfrm>
            <a:off x="2053672" y="7396859"/>
            <a:ext cx="2874691"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enthouse</a:t>
            </a:r>
            <a:endParaRPr lang="en-US" sz="2400"/>
          </a:p>
        </p:txBody>
      </p:sp>
      <p:sp>
        <p:nvSpPr>
          <p:cNvPr id="25" name="TextBox 24">
            <a:extLst>
              <a:ext uri="{FF2B5EF4-FFF2-40B4-BE49-F238E27FC236}">
                <a16:creationId xmlns:a16="http://schemas.microsoft.com/office/drawing/2014/main" id="{AFF60C58-0FD2-4B72-BE4B-48801ACBFCB7}"/>
              </a:ext>
            </a:extLst>
          </p:cNvPr>
          <p:cNvSpPr txBox="1"/>
          <p:nvPr/>
        </p:nvSpPr>
        <p:spPr>
          <a:xfrm>
            <a:off x="2328593" y="8211257"/>
            <a:ext cx="2874691"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otorhome</a:t>
            </a:r>
            <a:endParaRPr lang="en-US" sz="2400"/>
          </a:p>
        </p:txBody>
      </p:sp>
      <p:sp>
        <p:nvSpPr>
          <p:cNvPr id="26" name="TextBox 25">
            <a:extLst>
              <a:ext uri="{FF2B5EF4-FFF2-40B4-BE49-F238E27FC236}">
                <a16:creationId xmlns:a16="http://schemas.microsoft.com/office/drawing/2014/main" id="{0AC3208B-0C71-4EC7-91D4-7384F9A3E271}"/>
              </a:ext>
            </a:extLst>
          </p:cNvPr>
          <p:cNvSpPr txBox="1"/>
          <p:nvPr/>
        </p:nvSpPr>
        <p:spPr>
          <a:xfrm>
            <a:off x="2419383" y="8863683"/>
            <a:ext cx="4045694"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ondominium</a:t>
            </a:r>
            <a:endParaRPr lang="en-US" sz="2400"/>
          </a:p>
        </p:txBody>
      </p:sp>
    </p:spTree>
    <p:extLst>
      <p:ext uri="{BB962C8B-B14F-4D97-AF65-F5344CB8AC3E}">
        <p14:creationId xmlns:p14="http://schemas.microsoft.com/office/powerpoint/2010/main" val="383793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arn(inVertical)">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arn(inVertical)">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barn(inVertical)">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barn(inVertical)">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barn(inVertical)">
                                      <p:cBhvr>
                                        <p:cTn id="89" dur="5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barn(inVertical)">
                                      <p:cBhvr>
                                        <p:cTn id="94" dur="500"/>
                                        <p:tgtEl>
                                          <p:spTgt spid="24"/>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barn(inVertical)">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barn(inVertical)">
                                      <p:cBhvr>
                                        <p:cTn id="10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6" grpId="0"/>
      <p:bldP spid="18" grpId="0"/>
      <p:bldP spid="19" grpId="0"/>
      <p:bldP spid="20" grpId="0"/>
      <p:bldP spid="21" grpId="0"/>
      <p:bldP spid="22" grpId="0"/>
      <p:bldP spid="23" grpId="0"/>
      <p:bldP spid="24" grpId="0"/>
      <p:bldP spid="25"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99269" y="262372"/>
            <a:ext cx="17533302" cy="646331"/>
          </a:xfrm>
          <a:prstGeom prst="rect">
            <a:avLst/>
          </a:prstGeom>
          <a:noFill/>
        </p:spPr>
        <p:txBody>
          <a:bodyPr wrap="square">
            <a:spAutoFit/>
          </a:bodyPr>
          <a:lstStyle/>
          <a:p>
            <a:pPr indent="457200" algn="ctr">
              <a:spcAft>
                <a:spcPts val="1000"/>
              </a:spcAft>
            </a:pP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 5. Give the correct form of the word in brackets to complete the following sentences.</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B86CDC42-B3F0-48A2-AC9C-8DC0C5B8A508}"/>
              </a:ext>
            </a:extLst>
          </p:cNvPr>
          <p:cNvSpPr txBox="1"/>
          <p:nvPr/>
        </p:nvSpPr>
        <p:spPr>
          <a:xfrm>
            <a:off x="754698" y="1159042"/>
            <a:ext cx="17263877" cy="8592096"/>
          </a:xfrm>
          <a:prstGeom prst="rect">
            <a:avLst/>
          </a:prstGeom>
          <a:noFill/>
        </p:spPr>
        <p:txBody>
          <a:bodyPr wrap="square">
            <a:spAutoFit/>
          </a:bodyPr>
          <a:lstStyle/>
          <a:p>
            <a:pPr algn="just">
              <a:spcAft>
                <a:spcPts val="600"/>
              </a:spcAft>
              <a:tabLst>
                <a:tab pos="595630" algn="l"/>
              </a:tabLst>
            </a:pPr>
            <a:r>
              <a:rPr lang="en-US" sz="3600" b="1">
                <a:effectLst/>
                <a:latin typeface="Calibri" panose="020F0502020204030204" pitchFamily="34" charset="0"/>
                <a:ea typeface="Cambria" panose="02040503050406030204" pitchFamily="18" charset="0"/>
                <a:cs typeface="Cambria" panose="02040503050406030204" pitchFamily="18" charset="0"/>
              </a:rPr>
              <a:t>1.</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When will they finish the ____________ of your house? (DECORATE)</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5630" algn="l"/>
              </a:tabLst>
            </a:pPr>
            <a:r>
              <a:rPr lang="en-US" sz="3600" b="1">
                <a:effectLst/>
                <a:latin typeface="Calibri" panose="020F0502020204030204" pitchFamily="34" charset="0"/>
                <a:ea typeface="Cambria" panose="02040503050406030204" pitchFamily="18" charset="0"/>
                <a:cs typeface="Cambria" panose="02040503050406030204" pitchFamily="18" charset="0"/>
              </a:rPr>
              <a:t>2.</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Many reports talked a lot about the ______________ of UFOs. (APPEAR)</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5630" algn="l"/>
              </a:tabLst>
            </a:pPr>
            <a:r>
              <a:rPr lang="en-US" sz="3600" b="1">
                <a:effectLst/>
                <a:latin typeface="Calibri" panose="020F0502020204030204" pitchFamily="34" charset="0"/>
                <a:ea typeface="Cambria" panose="02040503050406030204" pitchFamily="18" charset="0"/>
                <a:cs typeface="Cambria" panose="02040503050406030204" pitchFamily="18" charset="0"/>
              </a:rPr>
              <a:t>3.</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She would love to have a bed that _________________ makes itself every morning.</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(AUTOMATIC)</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5630" algn="l"/>
              </a:tabLst>
            </a:pPr>
            <a:r>
              <a:rPr lang="en-US" sz="3600" b="1">
                <a:effectLst/>
                <a:latin typeface="Calibri" panose="020F0502020204030204" pitchFamily="34" charset="0"/>
                <a:ea typeface="Cambria" panose="02040503050406030204" pitchFamily="18" charset="0"/>
                <a:cs typeface="Cambria" panose="02040503050406030204" pitchFamily="18" charset="0"/>
              </a:rPr>
              <a:t>4.</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Her imagination of a perfect home will be a quiet _________________ and beautiful</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house located by the sea. (SPACE)</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5630" algn="l"/>
              </a:tabLst>
            </a:pPr>
            <a:r>
              <a:rPr lang="en-US" sz="3600" b="1">
                <a:effectLst/>
                <a:latin typeface="Calibri" panose="020F0502020204030204" pitchFamily="34" charset="0"/>
                <a:ea typeface="Cambria" panose="02040503050406030204" pitchFamily="18" charset="0"/>
                <a:cs typeface="Cambria" panose="02040503050406030204" pitchFamily="18" charset="0"/>
              </a:rPr>
              <a:t>5.</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Robots in the future house will be smart to make our lives as</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 as possible. (COMFORT)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5630" algn="l"/>
              </a:tabLst>
            </a:pPr>
            <a:r>
              <a:rPr lang="en-US" sz="3600" b="1">
                <a:effectLst/>
                <a:latin typeface="Calibri" panose="020F0502020204030204" pitchFamily="34" charset="0"/>
                <a:ea typeface="Cambria" panose="02040503050406030204" pitchFamily="18" charset="0"/>
                <a:cs typeface="Cambria" panose="02040503050406030204" pitchFamily="18" charset="0"/>
              </a:rPr>
              <a:t>6.</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The house is in beautiful __________________. (SURROUND)</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5630" algn="l"/>
              </a:tabLst>
            </a:pPr>
            <a:r>
              <a:rPr lang="en-US" sz="3600" b="1">
                <a:effectLst/>
                <a:latin typeface="Calibri" panose="020F0502020204030204" pitchFamily="34" charset="0"/>
                <a:ea typeface="Cambria" panose="02040503050406030204" pitchFamily="18" charset="0"/>
                <a:cs typeface="Cambria" panose="02040503050406030204" pitchFamily="18" charset="0"/>
              </a:rPr>
              <a:t>7.</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The __________________ in the future houses helps them make more efficient use</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of energy compared to ordinary houses. (TECH)</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800"/>
              </a:spcAft>
            </a:pPr>
            <a:r>
              <a:rPr lang="en-US" sz="3600" b="1">
                <a:effectLst/>
                <a:latin typeface="Calibri" panose="020F0502020204030204" pitchFamily="34" charset="0"/>
                <a:ea typeface="Calibri" panose="020F0502020204030204" pitchFamily="34" charset="0"/>
                <a:cs typeface="Calibri" panose="020F0502020204030204" pitchFamily="34" charset="0"/>
              </a:rPr>
              <a:t>8.</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I think UFOs might be the</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________________ of people. (IMAGINE)</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3600" b="1">
                <a:effectLst/>
                <a:latin typeface="Calibri" panose="020F0502020204030204" pitchFamily="34" charset="0"/>
                <a:ea typeface="Calibri" panose="020F0502020204030204" pitchFamily="34" charset="0"/>
                <a:cs typeface="Calibri" panose="020F0502020204030204" pitchFamily="34" charset="0"/>
              </a:rPr>
              <a:t>9.</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I have</a:t>
            </a:r>
            <a:r>
              <a:rPr lang="en-US" sz="3600">
                <a:effectLst/>
                <a:latin typeface="Calibri" panose="020F0502020204030204" pitchFamily="34" charset="0"/>
                <a:ea typeface="Calibri" panose="020F0502020204030204" pitchFamily="34" charset="0"/>
                <a:cs typeface="Calibri" panose="020F0502020204030204" pitchFamily="34" charset="0"/>
              </a:rPr>
              <a:t>n</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’t find a convenient</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________________ for the television. (LOCATE)</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3600" b="1">
                <a:effectLst/>
                <a:latin typeface="Calibri" panose="020F0502020204030204" pitchFamily="34" charset="0"/>
                <a:ea typeface="Calibri" panose="020F0502020204030204" pitchFamily="34" charset="0"/>
                <a:cs typeface="Calibri" panose="020F0502020204030204" pitchFamily="34" charset="0"/>
              </a:rPr>
              <a:t>10.</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The modern appliance will control the</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_________________ in the house. (TEMPER)</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98FC779-D4A7-42C9-84FE-C3114C920BDD}"/>
              </a:ext>
            </a:extLst>
          </p:cNvPr>
          <p:cNvSpPr txBox="1"/>
          <p:nvPr/>
        </p:nvSpPr>
        <p:spPr>
          <a:xfrm>
            <a:off x="6016149" y="1077399"/>
            <a:ext cx="4923064"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rPr>
              <a:t>decoration</a:t>
            </a:r>
            <a:endParaRPr lang="en-US"/>
          </a:p>
        </p:txBody>
      </p:sp>
      <p:sp>
        <p:nvSpPr>
          <p:cNvPr id="18" name="TextBox 17">
            <a:extLst>
              <a:ext uri="{FF2B5EF4-FFF2-40B4-BE49-F238E27FC236}">
                <a16:creationId xmlns:a16="http://schemas.microsoft.com/office/drawing/2014/main" id="{FF9125DA-7819-4210-998E-16FE3063C94D}"/>
              </a:ext>
            </a:extLst>
          </p:cNvPr>
          <p:cNvSpPr txBox="1"/>
          <p:nvPr/>
        </p:nvSpPr>
        <p:spPr>
          <a:xfrm>
            <a:off x="8117819" y="1674534"/>
            <a:ext cx="4923064"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appearance </a:t>
            </a:r>
            <a:endParaRPr lang="en-US"/>
          </a:p>
        </p:txBody>
      </p:sp>
      <p:sp>
        <p:nvSpPr>
          <p:cNvPr id="19" name="TextBox 18">
            <a:extLst>
              <a:ext uri="{FF2B5EF4-FFF2-40B4-BE49-F238E27FC236}">
                <a16:creationId xmlns:a16="http://schemas.microsoft.com/office/drawing/2014/main" id="{AA2C6642-ED31-4E65-8A88-8082A975274D}"/>
              </a:ext>
            </a:extLst>
          </p:cNvPr>
          <p:cNvSpPr txBox="1"/>
          <p:nvPr/>
        </p:nvSpPr>
        <p:spPr>
          <a:xfrm>
            <a:off x="8763000" y="2309593"/>
            <a:ext cx="5282293"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automatically</a:t>
            </a:r>
            <a:endParaRPr lang="en-US"/>
          </a:p>
        </p:txBody>
      </p:sp>
      <p:sp>
        <p:nvSpPr>
          <p:cNvPr id="20" name="TextBox 19">
            <a:extLst>
              <a:ext uri="{FF2B5EF4-FFF2-40B4-BE49-F238E27FC236}">
                <a16:creationId xmlns:a16="http://schemas.microsoft.com/office/drawing/2014/main" id="{F494438C-3B7A-4CD9-B4EC-2FCFB1FE86CA}"/>
              </a:ext>
            </a:extLst>
          </p:cNvPr>
          <p:cNvSpPr txBox="1"/>
          <p:nvPr/>
        </p:nvSpPr>
        <p:spPr>
          <a:xfrm>
            <a:off x="12725400" y="3489974"/>
            <a:ext cx="3987924"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spacy </a:t>
            </a:r>
            <a:endParaRPr lang="en-US"/>
          </a:p>
        </p:txBody>
      </p:sp>
      <p:sp>
        <p:nvSpPr>
          <p:cNvPr id="21" name="TextBox 20">
            <a:extLst>
              <a:ext uri="{FF2B5EF4-FFF2-40B4-BE49-F238E27FC236}">
                <a16:creationId xmlns:a16="http://schemas.microsoft.com/office/drawing/2014/main" id="{5E6101E1-0973-46E0-B7E7-5A66EF292DA9}"/>
              </a:ext>
            </a:extLst>
          </p:cNvPr>
          <p:cNvSpPr txBox="1"/>
          <p:nvPr/>
        </p:nvSpPr>
        <p:spPr>
          <a:xfrm>
            <a:off x="13779771" y="4640525"/>
            <a:ext cx="5188586"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 comfortable </a:t>
            </a:r>
            <a:endParaRPr lang="en-US"/>
          </a:p>
        </p:txBody>
      </p:sp>
      <p:sp>
        <p:nvSpPr>
          <p:cNvPr id="22" name="TextBox 21">
            <a:extLst>
              <a:ext uri="{FF2B5EF4-FFF2-40B4-BE49-F238E27FC236}">
                <a16:creationId xmlns:a16="http://schemas.microsoft.com/office/drawing/2014/main" id="{998550A0-4116-41BF-A0A4-8EC0D65A58CC}"/>
              </a:ext>
            </a:extLst>
          </p:cNvPr>
          <p:cNvSpPr txBox="1"/>
          <p:nvPr/>
        </p:nvSpPr>
        <p:spPr>
          <a:xfrm>
            <a:off x="6573610" y="5821859"/>
            <a:ext cx="4923064"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surroundings </a:t>
            </a:r>
            <a:endParaRPr lang="en-US"/>
          </a:p>
        </p:txBody>
      </p:sp>
      <p:sp>
        <p:nvSpPr>
          <p:cNvPr id="23" name="TextBox 22">
            <a:extLst>
              <a:ext uri="{FF2B5EF4-FFF2-40B4-BE49-F238E27FC236}">
                <a16:creationId xmlns:a16="http://schemas.microsoft.com/office/drawing/2014/main" id="{27C5C5B7-4007-4F01-8BDE-31607146F3F1}"/>
              </a:ext>
            </a:extLst>
          </p:cNvPr>
          <p:cNvSpPr txBox="1"/>
          <p:nvPr/>
        </p:nvSpPr>
        <p:spPr>
          <a:xfrm>
            <a:off x="2680109" y="6447345"/>
            <a:ext cx="4923064"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technology </a:t>
            </a:r>
            <a:endParaRPr lang="en-US"/>
          </a:p>
        </p:txBody>
      </p:sp>
      <p:sp>
        <p:nvSpPr>
          <p:cNvPr id="24" name="TextBox 23">
            <a:extLst>
              <a:ext uri="{FF2B5EF4-FFF2-40B4-BE49-F238E27FC236}">
                <a16:creationId xmlns:a16="http://schemas.microsoft.com/office/drawing/2014/main" id="{E966CB2B-0264-408E-8106-CFCBC70FE1C1}"/>
              </a:ext>
            </a:extLst>
          </p:cNvPr>
          <p:cNvSpPr txBox="1"/>
          <p:nvPr/>
        </p:nvSpPr>
        <p:spPr>
          <a:xfrm>
            <a:off x="6573610" y="7581900"/>
            <a:ext cx="4923064"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imagination</a:t>
            </a:r>
            <a:endParaRPr lang="en-US"/>
          </a:p>
        </p:txBody>
      </p:sp>
      <p:sp>
        <p:nvSpPr>
          <p:cNvPr id="25" name="TextBox 24">
            <a:extLst>
              <a:ext uri="{FF2B5EF4-FFF2-40B4-BE49-F238E27FC236}">
                <a16:creationId xmlns:a16="http://schemas.microsoft.com/office/drawing/2014/main" id="{DD3AB978-9344-4B19-B21E-667B1DC88611}"/>
              </a:ext>
            </a:extLst>
          </p:cNvPr>
          <p:cNvSpPr txBox="1"/>
          <p:nvPr/>
        </p:nvSpPr>
        <p:spPr>
          <a:xfrm>
            <a:off x="6758770" y="8267700"/>
            <a:ext cx="4923064"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 location </a:t>
            </a:r>
            <a:endParaRPr lang="en-US"/>
          </a:p>
        </p:txBody>
      </p:sp>
      <p:sp>
        <p:nvSpPr>
          <p:cNvPr id="26" name="TextBox 25">
            <a:extLst>
              <a:ext uri="{FF2B5EF4-FFF2-40B4-BE49-F238E27FC236}">
                <a16:creationId xmlns:a16="http://schemas.microsoft.com/office/drawing/2014/main" id="{70B7D967-81F4-411E-821A-8B152917544A}"/>
              </a:ext>
            </a:extLst>
          </p:cNvPr>
          <p:cNvSpPr txBox="1"/>
          <p:nvPr/>
        </p:nvSpPr>
        <p:spPr>
          <a:xfrm>
            <a:off x="9115962" y="8950829"/>
            <a:ext cx="5282293"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temperature</a:t>
            </a:r>
            <a:endParaRPr lang="en-US"/>
          </a:p>
        </p:txBody>
      </p:sp>
    </p:spTree>
    <p:extLst>
      <p:ext uri="{BB962C8B-B14F-4D97-AF65-F5344CB8AC3E}">
        <p14:creationId xmlns:p14="http://schemas.microsoft.com/office/powerpoint/2010/main" val="100333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arn(inVertical)">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arn(inVertical)">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barn(inVertical)">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barn(inVertical)">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barn(inVertical)">
                                      <p:cBhvr>
                                        <p:cTn id="89" dur="5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barn(inVertical)">
                                      <p:cBhvr>
                                        <p:cTn id="94" dur="500"/>
                                        <p:tgtEl>
                                          <p:spTgt spid="24"/>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barn(inVertical)">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barn(inVertical)">
                                      <p:cBhvr>
                                        <p:cTn id="10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6" grpId="0"/>
      <p:bldP spid="18" grpId="0"/>
      <p:bldP spid="19" grpId="0"/>
      <p:bldP spid="20" grpId="0"/>
      <p:bldP spid="21" grpId="0"/>
      <p:bldP spid="22" grpId="0"/>
      <p:bldP spid="23" grpId="0"/>
      <p:bldP spid="24" grpId="0"/>
      <p:bldP spid="25"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293166" y="5631264"/>
            <a:ext cx="6962191" cy="4253266"/>
          </a:xfrm>
          <a:custGeom>
            <a:avLst/>
            <a:gdLst/>
            <a:ahLst/>
            <a:cxnLst/>
            <a:rect l="l" t="t" r="r" b="b"/>
            <a:pathLst>
              <a:path w="6962191" h="4253266">
                <a:moveTo>
                  <a:pt x="0" y="0"/>
                </a:moveTo>
                <a:lnTo>
                  <a:pt x="6962191" y="0"/>
                </a:lnTo>
                <a:lnTo>
                  <a:pt x="6962191" y="4253265"/>
                </a:lnTo>
                <a:lnTo>
                  <a:pt x="0" y="4253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9151" y="3829766"/>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4"/>
            <a:stretch>
              <a:fillRect/>
            </a:stretch>
          </a:blipFill>
        </p:spPr>
      </p:sp>
      <p:sp>
        <p:nvSpPr>
          <p:cNvPr id="5" name="Freeform 5"/>
          <p:cNvSpPr/>
          <p:nvPr/>
        </p:nvSpPr>
        <p:spPr>
          <a:xfrm>
            <a:off x="5714288" y="-115629"/>
            <a:ext cx="1109717" cy="1036198"/>
          </a:xfrm>
          <a:custGeom>
            <a:avLst/>
            <a:gdLst/>
            <a:ahLst/>
            <a:cxnLst/>
            <a:rect l="l" t="t" r="r" b="b"/>
            <a:pathLst>
              <a:path w="1109717" h="1036198">
                <a:moveTo>
                  <a:pt x="0" y="0"/>
                </a:moveTo>
                <a:lnTo>
                  <a:pt x="1109717" y="0"/>
                </a:lnTo>
                <a:lnTo>
                  <a:pt x="1109717" y="1036198"/>
                </a:lnTo>
                <a:lnTo>
                  <a:pt x="0" y="1036198"/>
                </a:lnTo>
                <a:lnTo>
                  <a:pt x="0" y="0"/>
                </a:lnTo>
                <a:close/>
              </a:path>
            </a:pathLst>
          </a:custGeom>
          <a:blipFill>
            <a:blip r:embed="rId5"/>
            <a:stretch>
              <a:fillRect/>
            </a:stretch>
          </a:blipFill>
        </p:spPr>
      </p:sp>
      <p:sp>
        <p:nvSpPr>
          <p:cNvPr id="6" name="Freeform 6"/>
          <p:cNvSpPr/>
          <p:nvPr/>
        </p:nvSpPr>
        <p:spPr>
          <a:xfrm>
            <a:off x="9638971" y="9515707"/>
            <a:ext cx="1014587" cy="947371"/>
          </a:xfrm>
          <a:custGeom>
            <a:avLst/>
            <a:gdLst/>
            <a:ahLst/>
            <a:cxnLst/>
            <a:rect l="l" t="t" r="r" b="b"/>
            <a:pathLst>
              <a:path w="1014587" h="947371">
                <a:moveTo>
                  <a:pt x="0" y="0"/>
                </a:moveTo>
                <a:lnTo>
                  <a:pt x="1014587" y="0"/>
                </a:lnTo>
                <a:lnTo>
                  <a:pt x="1014587" y="947370"/>
                </a:lnTo>
                <a:lnTo>
                  <a:pt x="0" y="947370"/>
                </a:lnTo>
                <a:lnTo>
                  <a:pt x="0" y="0"/>
                </a:lnTo>
                <a:close/>
              </a:path>
            </a:pathLst>
          </a:custGeom>
          <a:blipFill>
            <a:blip r:embed="rId6"/>
            <a:stretch>
              <a:fillRect/>
            </a:stretch>
          </a:blipFill>
        </p:spPr>
      </p:sp>
      <p:sp>
        <p:nvSpPr>
          <p:cNvPr id="7" name="Freeform 7"/>
          <p:cNvSpPr/>
          <p:nvPr/>
        </p:nvSpPr>
        <p:spPr>
          <a:xfrm rot="-7453644">
            <a:off x="-3705776" y="6554385"/>
            <a:ext cx="8677901" cy="6660289"/>
          </a:xfrm>
          <a:custGeom>
            <a:avLst/>
            <a:gdLst/>
            <a:ahLst/>
            <a:cxnLst/>
            <a:rect l="l" t="t" r="r" b="b"/>
            <a:pathLst>
              <a:path w="8677901" h="6660289">
                <a:moveTo>
                  <a:pt x="0" y="0"/>
                </a:moveTo>
                <a:lnTo>
                  <a:pt x="8677902" y="0"/>
                </a:lnTo>
                <a:lnTo>
                  <a:pt x="8677902" y="6660289"/>
                </a:lnTo>
                <a:lnTo>
                  <a:pt x="0" y="6660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8247529">
            <a:off x="13930340" y="-1239858"/>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42001">
            <a:off x="14219115" y="6973264"/>
            <a:ext cx="4863509" cy="6032259"/>
          </a:xfrm>
          <a:custGeom>
            <a:avLst/>
            <a:gdLst/>
            <a:ahLst/>
            <a:cxnLst/>
            <a:rect l="l" t="t" r="r" b="b"/>
            <a:pathLst>
              <a:path w="4863509" h="6032259">
                <a:moveTo>
                  <a:pt x="0" y="0"/>
                </a:moveTo>
                <a:lnTo>
                  <a:pt x="4863508" y="0"/>
                </a:lnTo>
                <a:lnTo>
                  <a:pt x="4863508" y="6032259"/>
                </a:lnTo>
                <a:lnTo>
                  <a:pt x="0" y="60322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14201" y="-1028700"/>
            <a:ext cx="4885801" cy="4114800"/>
          </a:xfrm>
          <a:custGeom>
            <a:avLst/>
            <a:gdLst/>
            <a:ahLst/>
            <a:cxnLst/>
            <a:rect l="l" t="t" r="r" b="b"/>
            <a:pathLst>
              <a:path w="4885801" h="4114800">
                <a:moveTo>
                  <a:pt x="0" y="0"/>
                </a:moveTo>
                <a:lnTo>
                  <a:pt x="4885802" y="0"/>
                </a:lnTo>
                <a:lnTo>
                  <a:pt x="4885802" y="4114800"/>
                </a:lnTo>
                <a:lnTo>
                  <a:pt x="0" y="4114800"/>
                </a:lnTo>
                <a:lnTo>
                  <a:pt x="0" y="0"/>
                </a:lnTo>
                <a:close/>
              </a:path>
            </a:pathLst>
          </a:custGeom>
          <a:blipFill>
            <a:blip r:embed="rId13">
              <a:duotone>
                <a:prstClr val="black"/>
                <a:schemeClr val="accent3">
                  <a:tint val="45000"/>
                  <a:satMod val="400000"/>
                </a:schemeClr>
              </a:duotone>
              <a:extLst>
                <a:ext uri="{96DAC541-7B7A-43D3-8B79-37D633B846F1}">
                  <asvg:svgBlip xmlns:asvg="http://schemas.microsoft.com/office/drawing/2016/SVG/main" r:embed="rId14"/>
                </a:ext>
              </a:extLst>
            </a:blip>
            <a:stretch>
              <a:fillRect/>
            </a:stretch>
          </a:blipFill>
        </p:spPr>
      </p:sp>
      <p:sp>
        <p:nvSpPr>
          <p:cNvPr id="11" name="Freeform 11"/>
          <p:cNvSpPr/>
          <p:nvPr/>
        </p:nvSpPr>
        <p:spPr>
          <a:xfrm rot="1179574">
            <a:off x="17178090" y="4297650"/>
            <a:ext cx="1625424" cy="800891"/>
          </a:xfrm>
          <a:custGeom>
            <a:avLst/>
            <a:gdLst/>
            <a:ahLst/>
            <a:cxnLst/>
            <a:rect l="l" t="t" r="r" b="b"/>
            <a:pathLst>
              <a:path w="1625424" h="800891">
                <a:moveTo>
                  <a:pt x="0" y="0"/>
                </a:moveTo>
                <a:lnTo>
                  <a:pt x="1625424" y="0"/>
                </a:lnTo>
                <a:lnTo>
                  <a:pt x="1625424" y="800890"/>
                </a:lnTo>
                <a:lnTo>
                  <a:pt x="0" y="800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TextBox 5">
            <a:extLst>
              <a:ext uri="{FF2B5EF4-FFF2-40B4-BE49-F238E27FC236}">
                <a16:creationId xmlns:a16="http://schemas.microsoft.com/office/drawing/2014/main" id="{8620F432-0748-45C6-ABFA-C340CCC2A464}"/>
              </a:ext>
            </a:extLst>
          </p:cNvPr>
          <p:cNvSpPr txBox="1"/>
          <p:nvPr/>
        </p:nvSpPr>
        <p:spPr>
          <a:xfrm>
            <a:off x="2197198" y="2321040"/>
            <a:ext cx="12814202"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2. LANGUAGE</a:t>
            </a:r>
          </a:p>
        </p:txBody>
      </p:sp>
      <p:sp>
        <p:nvSpPr>
          <p:cNvPr id="16" name="TextBox 5">
            <a:extLst>
              <a:ext uri="{FF2B5EF4-FFF2-40B4-BE49-F238E27FC236}">
                <a16:creationId xmlns:a16="http://schemas.microsoft.com/office/drawing/2014/main" id="{D8FFFD1B-6870-4059-83E5-C0A58DCFAF59}"/>
              </a:ext>
            </a:extLst>
          </p:cNvPr>
          <p:cNvSpPr txBox="1"/>
          <p:nvPr/>
        </p:nvSpPr>
        <p:spPr>
          <a:xfrm>
            <a:off x="7550303" y="6047798"/>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II. GRAMMAR</a:t>
            </a:r>
          </a:p>
        </p:txBody>
      </p:sp>
      <p:sp>
        <p:nvSpPr>
          <p:cNvPr id="17" name="Freeform 13">
            <a:extLst>
              <a:ext uri="{FF2B5EF4-FFF2-40B4-BE49-F238E27FC236}">
                <a16:creationId xmlns:a16="http://schemas.microsoft.com/office/drawing/2014/main" id="{286E55AF-C72A-432A-83D7-A94C4CCF4BDD}"/>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7">
              <a:duotone>
                <a:prstClr val="black"/>
                <a:schemeClr val="accent6">
                  <a:tint val="45000"/>
                  <a:satMod val="400000"/>
                </a:schemeClr>
              </a:duotone>
              <a:extLst>
                <a:ext uri="{96DAC541-7B7A-43D3-8B79-37D633B846F1}">
                  <asvg:svgBlip xmlns:asvg="http://schemas.microsoft.com/office/drawing/2016/SVG/main" r:embed="rId18"/>
                </a:ext>
              </a:extLst>
            </a:blip>
            <a:stretch>
              <a:fillRect/>
            </a:stretch>
          </a:blipFill>
        </p:spPr>
      </p:sp>
    </p:spTree>
    <p:extLst>
      <p:ext uri="{BB962C8B-B14F-4D97-AF65-F5344CB8AC3E}">
        <p14:creationId xmlns:p14="http://schemas.microsoft.com/office/powerpoint/2010/main" val="3412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600200" y="228618"/>
            <a:ext cx="14727848"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1a. Using the words or phrases given to write complete sentences in the simple future form.</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64F50951-A477-41CE-A40C-C7C4E69D12A9}"/>
              </a:ext>
            </a:extLst>
          </p:cNvPr>
          <p:cNvSpPr txBox="1"/>
          <p:nvPr/>
        </p:nvSpPr>
        <p:spPr>
          <a:xfrm>
            <a:off x="3681664" y="1600183"/>
            <a:ext cx="10924672" cy="8118184"/>
          </a:xfrm>
          <a:prstGeom prst="rect">
            <a:avLst/>
          </a:prstGeom>
          <a:noFill/>
        </p:spPr>
        <p:txBody>
          <a:bodyPr wrap="square">
            <a:spAutoFit/>
          </a:bodyPr>
          <a:lstStyle/>
          <a:p>
            <a:pPr algn="just">
              <a:lnSpc>
                <a:spcPct val="120000"/>
              </a:lnSpc>
              <a:spcAft>
                <a:spcPts val="600"/>
              </a:spcAft>
              <a:tabLst>
                <a:tab pos="641985" algn="l"/>
              </a:tabLst>
            </a:pPr>
            <a:r>
              <a:rPr lang="en-US" sz="4000" b="1">
                <a:effectLst/>
                <a:latin typeface="Calibri" panose="020F0502020204030204" pitchFamily="34" charset="0"/>
                <a:ea typeface="Cambria" panose="02040503050406030204" pitchFamily="18" charset="0"/>
                <a:cs typeface="Cambria" panose="02040503050406030204" pitchFamily="18" charset="0"/>
              </a:rPr>
              <a:t>1.</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My mother/ make / a big meal/ tonight.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My mother will make a big meal tonight.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effectLst/>
                <a:latin typeface="Calibri" panose="020F0502020204030204" pitchFamily="34" charset="0"/>
                <a:ea typeface="Cambria" panose="02040503050406030204" pitchFamily="18" charset="0"/>
                <a:cs typeface="Cambria" panose="02040503050406030204" pitchFamily="18" charset="0"/>
              </a:rPr>
              <a:t>2.</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 / finish/ work / 6 p.m.</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 will finish my work at 6 p.m.</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effectLst/>
                <a:latin typeface="Calibri" panose="020F0502020204030204" pitchFamily="34" charset="0"/>
                <a:ea typeface="Cambria" panose="02040503050406030204" pitchFamily="18" charset="0"/>
                <a:cs typeface="Cambria" panose="02040503050406030204" pitchFamily="18" charset="0"/>
              </a:rPr>
              <a:t>3.</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 /not have/ a birthday party/ this year.</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 will not have a birthday party this year.</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effectLst/>
                <a:latin typeface="Calibri" panose="020F0502020204030204" pitchFamily="34" charset="0"/>
                <a:ea typeface="Cambria" panose="02040503050406030204" pitchFamily="18" charset="0"/>
                <a:cs typeface="Cambria" panose="02040503050406030204" pitchFamily="18" charset="0"/>
              </a:rPr>
              <a:t>4.</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My friends/ not come / tonight.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My friends will not come tonight.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effectLst/>
                <a:latin typeface="Calibri" panose="020F0502020204030204" pitchFamily="34" charset="0"/>
                <a:ea typeface="Cambria" panose="02040503050406030204" pitchFamily="18" charset="0"/>
                <a:cs typeface="Cambria" panose="02040503050406030204" pitchFamily="18" charset="0"/>
              </a:rPr>
              <a:t>5.</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 /not come /class / tomorrow.</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 will not come to class tomorrow.</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65615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16" presetClass="entr" presetSubtype="21" fill="hold" nodeType="with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14">
                                            <p:txEl>
                                              <p:pRg st="2" end="2"/>
                                            </p:txEl>
                                          </p:spTgt>
                                        </p:tgtEl>
                                        <p:attrNameLst>
                                          <p:attrName>style.visibility</p:attrName>
                                        </p:attrNameLst>
                                      </p:cBhvr>
                                      <p:to>
                                        <p:strVal val="visible"/>
                                      </p:to>
                                    </p:set>
                                    <p:animEffect transition="in" filter="barn(inVertical)">
                                      <p:cBhvr>
                                        <p:cTn id="55" dur="500"/>
                                        <p:tgtEl>
                                          <p:spTgt spid="14">
                                            <p:txEl>
                                              <p:pRg st="2" end="2"/>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xEl>
                                              <p:pRg st="4" end="4"/>
                                            </p:txEl>
                                          </p:spTgt>
                                        </p:tgtEl>
                                        <p:attrNameLst>
                                          <p:attrName>style.visibility</p:attrName>
                                        </p:attrNameLst>
                                      </p:cBhvr>
                                      <p:to>
                                        <p:strVal val="visible"/>
                                      </p:to>
                                    </p:set>
                                    <p:animEffect transition="in" filter="barn(inVertical)">
                                      <p:cBhvr>
                                        <p:cTn id="58" dur="500"/>
                                        <p:tgtEl>
                                          <p:spTgt spid="14">
                                            <p:txEl>
                                              <p:pRg st="4" end="4"/>
                                            </p:txEl>
                                          </p:spTgt>
                                        </p:tgtEl>
                                      </p:cBhvr>
                                    </p:animEffect>
                                  </p:childTnLst>
                                </p:cTn>
                              </p:par>
                              <p:par>
                                <p:cTn id="59" presetID="16" presetClass="entr" presetSubtype="21" fill="hold" nodeType="withEffect">
                                  <p:stCondLst>
                                    <p:cond delay="0"/>
                                  </p:stCondLst>
                                  <p:childTnLst>
                                    <p:set>
                                      <p:cBhvr>
                                        <p:cTn id="60" dur="1" fill="hold">
                                          <p:stCondLst>
                                            <p:cond delay="0"/>
                                          </p:stCondLst>
                                        </p:cTn>
                                        <p:tgtEl>
                                          <p:spTgt spid="14">
                                            <p:txEl>
                                              <p:pRg st="6" end="6"/>
                                            </p:txEl>
                                          </p:spTgt>
                                        </p:tgtEl>
                                        <p:attrNameLst>
                                          <p:attrName>style.visibility</p:attrName>
                                        </p:attrNameLst>
                                      </p:cBhvr>
                                      <p:to>
                                        <p:strVal val="visible"/>
                                      </p:to>
                                    </p:set>
                                    <p:animEffect transition="in" filter="barn(inVertical)">
                                      <p:cBhvr>
                                        <p:cTn id="61" dur="500"/>
                                        <p:tgtEl>
                                          <p:spTgt spid="14">
                                            <p:txEl>
                                              <p:pRg st="6" end="6"/>
                                            </p:txEl>
                                          </p:spTgt>
                                        </p:tgtEl>
                                      </p:cBhvr>
                                    </p:animEffect>
                                  </p:childTnLst>
                                </p:cTn>
                              </p:par>
                              <p:par>
                                <p:cTn id="62" presetID="16" presetClass="entr" presetSubtype="21" fill="hold" nodeType="withEffect">
                                  <p:stCondLst>
                                    <p:cond delay="0"/>
                                  </p:stCondLst>
                                  <p:childTnLst>
                                    <p:set>
                                      <p:cBhvr>
                                        <p:cTn id="63" dur="1" fill="hold">
                                          <p:stCondLst>
                                            <p:cond delay="0"/>
                                          </p:stCondLst>
                                        </p:cTn>
                                        <p:tgtEl>
                                          <p:spTgt spid="14">
                                            <p:txEl>
                                              <p:pRg st="8" end="8"/>
                                            </p:txEl>
                                          </p:spTgt>
                                        </p:tgtEl>
                                        <p:attrNameLst>
                                          <p:attrName>style.visibility</p:attrName>
                                        </p:attrNameLst>
                                      </p:cBhvr>
                                      <p:to>
                                        <p:strVal val="visible"/>
                                      </p:to>
                                    </p:set>
                                    <p:animEffect transition="in" filter="barn(inVertical)">
                                      <p:cBhvr>
                                        <p:cTn id="64" dur="500"/>
                                        <p:tgtEl>
                                          <p:spTgt spid="14">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4">
                                            <p:txEl>
                                              <p:pRg st="1" end="1"/>
                                            </p:txEl>
                                          </p:spTgt>
                                        </p:tgtEl>
                                        <p:attrNameLst>
                                          <p:attrName>style.visibility</p:attrName>
                                        </p:attrNameLst>
                                      </p:cBhvr>
                                      <p:to>
                                        <p:strVal val="visible"/>
                                      </p:to>
                                    </p:set>
                                    <p:animEffect transition="in" filter="barn(inVertical)">
                                      <p:cBhvr>
                                        <p:cTn id="69" dur="500"/>
                                        <p:tgtEl>
                                          <p:spTgt spid="14">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4">
                                            <p:txEl>
                                              <p:pRg st="3" end="3"/>
                                            </p:txEl>
                                          </p:spTgt>
                                        </p:tgtEl>
                                        <p:attrNameLst>
                                          <p:attrName>style.visibility</p:attrName>
                                        </p:attrNameLst>
                                      </p:cBhvr>
                                      <p:to>
                                        <p:strVal val="visible"/>
                                      </p:to>
                                    </p:set>
                                    <p:animEffect transition="in" filter="barn(inVertical)">
                                      <p:cBhvr>
                                        <p:cTn id="74" dur="500"/>
                                        <p:tgtEl>
                                          <p:spTgt spid="14">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14">
                                            <p:txEl>
                                              <p:pRg st="5" end="5"/>
                                            </p:txEl>
                                          </p:spTgt>
                                        </p:tgtEl>
                                        <p:attrNameLst>
                                          <p:attrName>style.visibility</p:attrName>
                                        </p:attrNameLst>
                                      </p:cBhvr>
                                      <p:to>
                                        <p:strVal val="visible"/>
                                      </p:to>
                                    </p:set>
                                    <p:animEffect transition="in" filter="barn(inVertical)">
                                      <p:cBhvr>
                                        <p:cTn id="79" dur="500"/>
                                        <p:tgtEl>
                                          <p:spTgt spid="14">
                                            <p:txEl>
                                              <p:pRg st="5" end="5"/>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4">
                                            <p:txEl>
                                              <p:pRg st="7" end="7"/>
                                            </p:txEl>
                                          </p:spTgt>
                                        </p:tgtEl>
                                        <p:attrNameLst>
                                          <p:attrName>style.visibility</p:attrName>
                                        </p:attrNameLst>
                                      </p:cBhvr>
                                      <p:to>
                                        <p:strVal val="visible"/>
                                      </p:to>
                                    </p:set>
                                    <p:animEffect transition="in" filter="barn(inVertical)">
                                      <p:cBhvr>
                                        <p:cTn id="84" dur="500"/>
                                        <p:tgtEl>
                                          <p:spTgt spid="14">
                                            <p:txEl>
                                              <p:pRg st="7" end="7"/>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14">
                                            <p:txEl>
                                              <p:pRg st="9" end="9"/>
                                            </p:txEl>
                                          </p:spTgt>
                                        </p:tgtEl>
                                        <p:attrNameLst>
                                          <p:attrName>style.visibility</p:attrName>
                                        </p:attrNameLst>
                                      </p:cBhvr>
                                      <p:to>
                                        <p:strVal val="visible"/>
                                      </p:to>
                                    </p:set>
                                    <p:animEffect transition="in" filter="barn(inVertical)">
                                      <p:cBhvr>
                                        <p:cTn id="89" dur="500"/>
                                        <p:tgtEl>
                                          <p:spTgt spid="1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600200" y="228618"/>
            <a:ext cx="14727848"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1b. Use might to rewrite the sentences without changing the meaning of the original sentences.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64F50951-A477-41CE-A40C-C7C4E69D12A9}"/>
              </a:ext>
            </a:extLst>
          </p:cNvPr>
          <p:cNvSpPr txBox="1"/>
          <p:nvPr/>
        </p:nvSpPr>
        <p:spPr>
          <a:xfrm>
            <a:off x="3681664" y="1600183"/>
            <a:ext cx="10924672" cy="8143832"/>
          </a:xfrm>
          <a:prstGeom prst="rect">
            <a:avLst/>
          </a:prstGeom>
          <a:noFill/>
        </p:spPr>
        <p:txBody>
          <a:bodyPr wrap="square">
            <a:spAutoFit/>
          </a:bodyPr>
          <a:lstStyle/>
          <a:p>
            <a:pPr algn="just">
              <a:lnSpc>
                <a:spcPct val="120000"/>
              </a:lnSpc>
              <a:spcAft>
                <a:spcPts val="600"/>
              </a:spcAft>
              <a:tabLst>
                <a:tab pos="641985" algn="l"/>
              </a:tabLst>
            </a:pPr>
            <a:r>
              <a:rPr lang="en-US" sz="4000" b="1">
                <a:latin typeface="Calibri" panose="020F0502020204030204" pitchFamily="34" charset="0"/>
                <a:ea typeface="Cambria" panose="02040503050406030204" pitchFamily="18" charset="0"/>
                <a:cs typeface="Cambria" panose="02040503050406030204" pitchFamily="18" charset="0"/>
              </a:rPr>
              <a:t>1.</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Maybe we go on holiday to the Moon.</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We might go on holiday to the Moon.</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latin typeface="Calibri" panose="020F0502020204030204" pitchFamily="34" charset="0"/>
                <a:ea typeface="Cambria" panose="02040503050406030204" pitchFamily="18" charset="0"/>
                <a:cs typeface="Cambria" panose="02040503050406030204" pitchFamily="18" charset="0"/>
              </a:rPr>
              <a:t>2.</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Maybe we send video cards to friends.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We might send video cards to friends.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latin typeface="Calibri" panose="020F0502020204030204" pitchFamily="34" charset="0"/>
                <a:ea typeface="Cambria" panose="02040503050406030204" pitchFamily="18" charset="0"/>
                <a:cs typeface="Cambria" panose="02040503050406030204" pitchFamily="18" charset="0"/>
              </a:rPr>
              <a:t>3.</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Maybe we study on computers at home.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We might study on computers at home.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latin typeface="Calibri" panose="020F0502020204030204" pitchFamily="34" charset="0"/>
                <a:ea typeface="Cambria" panose="02040503050406030204" pitchFamily="18" charset="0"/>
                <a:cs typeface="Cambria" panose="02040503050406030204" pitchFamily="18" charset="0"/>
              </a:rPr>
              <a:t>4.</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Maybe we call friends on our computers.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4198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We might call friends on our computers.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800"/>
              </a:spcAft>
            </a:pPr>
            <a:r>
              <a:rPr lang="en-US" sz="4000" b="1">
                <a:latin typeface="Calibri" panose="020F0502020204030204" pitchFamily="34" charset="0"/>
                <a:ea typeface="Calibri" panose="020F0502020204030204" pitchFamily="34" charset="0"/>
                <a:cs typeface="Calibri" panose="020F0502020204030204" pitchFamily="34" charset="0"/>
              </a:rPr>
              <a:t>5.</a:t>
            </a:r>
            <a:r>
              <a:rPr lang="en-US" sz="4000">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Maybe we take pictures with our watches.</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600"/>
              </a:spcAft>
              <a:tabLst>
                <a:tab pos="64198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We might take pictures with our watches.</a:t>
            </a:r>
            <a:endParaRPr lang="en-US" sz="440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31315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16" presetClass="entr" presetSubtype="21" fill="hold" nodeType="with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14">
                                            <p:txEl>
                                              <p:pRg st="2" end="2"/>
                                            </p:txEl>
                                          </p:spTgt>
                                        </p:tgtEl>
                                        <p:attrNameLst>
                                          <p:attrName>style.visibility</p:attrName>
                                        </p:attrNameLst>
                                      </p:cBhvr>
                                      <p:to>
                                        <p:strVal val="visible"/>
                                      </p:to>
                                    </p:set>
                                    <p:animEffect transition="in" filter="barn(inVertical)">
                                      <p:cBhvr>
                                        <p:cTn id="55" dur="500"/>
                                        <p:tgtEl>
                                          <p:spTgt spid="14">
                                            <p:txEl>
                                              <p:pRg st="2" end="2"/>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xEl>
                                              <p:pRg st="4" end="4"/>
                                            </p:txEl>
                                          </p:spTgt>
                                        </p:tgtEl>
                                        <p:attrNameLst>
                                          <p:attrName>style.visibility</p:attrName>
                                        </p:attrNameLst>
                                      </p:cBhvr>
                                      <p:to>
                                        <p:strVal val="visible"/>
                                      </p:to>
                                    </p:set>
                                    <p:animEffect transition="in" filter="barn(inVertical)">
                                      <p:cBhvr>
                                        <p:cTn id="58" dur="500"/>
                                        <p:tgtEl>
                                          <p:spTgt spid="14">
                                            <p:txEl>
                                              <p:pRg st="4" end="4"/>
                                            </p:txEl>
                                          </p:spTgt>
                                        </p:tgtEl>
                                      </p:cBhvr>
                                    </p:animEffect>
                                  </p:childTnLst>
                                </p:cTn>
                              </p:par>
                              <p:par>
                                <p:cTn id="59" presetID="16" presetClass="entr" presetSubtype="21" fill="hold" nodeType="withEffect">
                                  <p:stCondLst>
                                    <p:cond delay="0"/>
                                  </p:stCondLst>
                                  <p:childTnLst>
                                    <p:set>
                                      <p:cBhvr>
                                        <p:cTn id="60" dur="1" fill="hold">
                                          <p:stCondLst>
                                            <p:cond delay="0"/>
                                          </p:stCondLst>
                                        </p:cTn>
                                        <p:tgtEl>
                                          <p:spTgt spid="14">
                                            <p:txEl>
                                              <p:pRg st="6" end="6"/>
                                            </p:txEl>
                                          </p:spTgt>
                                        </p:tgtEl>
                                        <p:attrNameLst>
                                          <p:attrName>style.visibility</p:attrName>
                                        </p:attrNameLst>
                                      </p:cBhvr>
                                      <p:to>
                                        <p:strVal val="visible"/>
                                      </p:to>
                                    </p:set>
                                    <p:animEffect transition="in" filter="barn(inVertical)">
                                      <p:cBhvr>
                                        <p:cTn id="61" dur="500"/>
                                        <p:tgtEl>
                                          <p:spTgt spid="14">
                                            <p:txEl>
                                              <p:pRg st="6" end="6"/>
                                            </p:txEl>
                                          </p:spTgt>
                                        </p:tgtEl>
                                      </p:cBhvr>
                                    </p:animEffect>
                                  </p:childTnLst>
                                </p:cTn>
                              </p:par>
                              <p:par>
                                <p:cTn id="62" presetID="16" presetClass="entr" presetSubtype="21" fill="hold" nodeType="withEffect">
                                  <p:stCondLst>
                                    <p:cond delay="0"/>
                                  </p:stCondLst>
                                  <p:childTnLst>
                                    <p:set>
                                      <p:cBhvr>
                                        <p:cTn id="63" dur="1" fill="hold">
                                          <p:stCondLst>
                                            <p:cond delay="0"/>
                                          </p:stCondLst>
                                        </p:cTn>
                                        <p:tgtEl>
                                          <p:spTgt spid="14">
                                            <p:txEl>
                                              <p:pRg st="8" end="8"/>
                                            </p:txEl>
                                          </p:spTgt>
                                        </p:tgtEl>
                                        <p:attrNameLst>
                                          <p:attrName>style.visibility</p:attrName>
                                        </p:attrNameLst>
                                      </p:cBhvr>
                                      <p:to>
                                        <p:strVal val="visible"/>
                                      </p:to>
                                    </p:set>
                                    <p:animEffect transition="in" filter="barn(inVertical)">
                                      <p:cBhvr>
                                        <p:cTn id="64" dur="500"/>
                                        <p:tgtEl>
                                          <p:spTgt spid="14">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4">
                                            <p:txEl>
                                              <p:pRg st="1" end="1"/>
                                            </p:txEl>
                                          </p:spTgt>
                                        </p:tgtEl>
                                        <p:attrNameLst>
                                          <p:attrName>style.visibility</p:attrName>
                                        </p:attrNameLst>
                                      </p:cBhvr>
                                      <p:to>
                                        <p:strVal val="visible"/>
                                      </p:to>
                                    </p:set>
                                    <p:animEffect transition="in" filter="barn(inVertical)">
                                      <p:cBhvr>
                                        <p:cTn id="69" dur="500"/>
                                        <p:tgtEl>
                                          <p:spTgt spid="14">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4">
                                            <p:txEl>
                                              <p:pRg st="3" end="3"/>
                                            </p:txEl>
                                          </p:spTgt>
                                        </p:tgtEl>
                                        <p:attrNameLst>
                                          <p:attrName>style.visibility</p:attrName>
                                        </p:attrNameLst>
                                      </p:cBhvr>
                                      <p:to>
                                        <p:strVal val="visible"/>
                                      </p:to>
                                    </p:set>
                                    <p:animEffect transition="in" filter="barn(inVertical)">
                                      <p:cBhvr>
                                        <p:cTn id="74" dur="500"/>
                                        <p:tgtEl>
                                          <p:spTgt spid="14">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14">
                                            <p:txEl>
                                              <p:pRg st="5" end="5"/>
                                            </p:txEl>
                                          </p:spTgt>
                                        </p:tgtEl>
                                        <p:attrNameLst>
                                          <p:attrName>style.visibility</p:attrName>
                                        </p:attrNameLst>
                                      </p:cBhvr>
                                      <p:to>
                                        <p:strVal val="visible"/>
                                      </p:to>
                                    </p:set>
                                    <p:animEffect transition="in" filter="barn(inVertical)">
                                      <p:cBhvr>
                                        <p:cTn id="79" dur="500"/>
                                        <p:tgtEl>
                                          <p:spTgt spid="14">
                                            <p:txEl>
                                              <p:pRg st="5" end="5"/>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4">
                                            <p:txEl>
                                              <p:pRg st="7" end="7"/>
                                            </p:txEl>
                                          </p:spTgt>
                                        </p:tgtEl>
                                        <p:attrNameLst>
                                          <p:attrName>style.visibility</p:attrName>
                                        </p:attrNameLst>
                                      </p:cBhvr>
                                      <p:to>
                                        <p:strVal val="visible"/>
                                      </p:to>
                                    </p:set>
                                    <p:animEffect transition="in" filter="barn(inVertical)">
                                      <p:cBhvr>
                                        <p:cTn id="84" dur="500"/>
                                        <p:tgtEl>
                                          <p:spTgt spid="14">
                                            <p:txEl>
                                              <p:pRg st="7" end="7"/>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14">
                                            <p:txEl>
                                              <p:pRg st="9" end="9"/>
                                            </p:txEl>
                                          </p:spTgt>
                                        </p:tgtEl>
                                        <p:attrNameLst>
                                          <p:attrName>style.visibility</p:attrName>
                                        </p:attrNameLst>
                                      </p:cBhvr>
                                      <p:to>
                                        <p:strVal val="visible"/>
                                      </p:to>
                                    </p:set>
                                    <p:animEffect transition="in" filter="barn(inVertical)">
                                      <p:cBhvr>
                                        <p:cTn id="89" dur="500"/>
                                        <p:tgtEl>
                                          <p:spTgt spid="1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793563" y="8857084"/>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523103"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600200" y="228618"/>
            <a:ext cx="14727848" cy="707886"/>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2. Choose the correct answer to complete the sentence.</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9E20C9F0-FBC1-438B-8EC1-127938D1B399}"/>
              </a:ext>
            </a:extLst>
          </p:cNvPr>
          <p:cNvSpPr txBox="1"/>
          <p:nvPr/>
        </p:nvSpPr>
        <p:spPr>
          <a:xfrm>
            <a:off x="817550" y="693966"/>
            <a:ext cx="16632250" cy="9533957"/>
          </a:xfrm>
          <a:prstGeom prst="rect">
            <a:avLst/>
          </a:prstGeom>
          <a:noFill/>
        </p:spPr>
        <p:txBody>
          <a:bodyPr wrap="square">
            <a:spAutoFit/>
          </a:bodyPr>
          <a:lstStyle/>
          <a:p>
            <a:pPr algn="just">
              <a:lnSpc>
                <a:spcPct val="150000"/>
              </a:lnSpc>
              <a:spcAft>
                <a:spcPts val="600"/>
              </a:spcAft>
              <a:tabLst>
                <a:tab pos="611505" algn="l"/>
              </a:tabLst>
            </a:pPr>
            <a:r>
              <a:rPr lang="en-US" sz="4000" b="1">
                <a:effectLst/>
                <a:latin typeface="Calibri" panose="020F0502020204030204" pitchFamily="34" charset="0"/>
                <a:ea typeface="Cambria" panose="02040503050406030204" pitchFamily="18" charset="0"/>
                <a:cs typeface="Cambria" panose="02040503050406030204" pitchFamily="18" charset="0"/>
              </a:rPr>
              <a:t>1.</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You are very good at college. I believe you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(will have/ won’t have)</a:t>
            </a:r>
            <a:r>
              <a:rPr lang="en-US" sz="4000">
                <a:effectLst/>
                <a:latin typeface="Calibri" panose="020F0502020204030204" pitchFamily="34" charset="0"/>
                <a:ea typeface="Cambria" panose="02040503050406030204" pitchFamily="18" charset="0"/>
                <a:cs typeface="Cambria" panose="02040503050406030204" pitchFamily="18" charset="0"/>
              </a:rPr>
              <a:t> ___________________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an excellent job after graduation.</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761365" algn="l"/>
                <a:tab pos="1830705" algn="l"/>
              </a:tabLst>
            </a:pPr>
            <a:r>
              <a:rPr lang="en-US" sz="4000" b="1">
                <a:effectLst/>
                <a:latin typeface="Calibri" panose="020F0502020204030204" pitchFamily="34" charset="0"/>
                <a:ea typeface="Cambria" panose="02040503050406030204" pitchFamily="18" charset="0"/>
                <a:cs typeface="Cambria" panose="02040503050406030204" pitchFamily="18" charset="0"/>
              </a:rPr>
              <a:t>2.</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It’s very important. Are you sure that there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(will be/ won’t be) </a:t>
            </a:r>
            <a:r>
              <a:rPr lang="en-US" sz="4000">
                <a:effectLst/>
                <a:latin typeface="Calibri" panose="020F0502020204030204" pitchFamily="34" charset="0"/>
                <a:ea typeface="Cambria" panose="02040503050406030204" pitchFamily="18" charset="0"/>
                <a:cs typeface="Cambria" panose="02040503050406030204" pitchFamily="18" charset="0"/>
              </a:rPr>
              <a:t>___________________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any problems?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11505" algn="l"/>
              </a:tabLst>
            </a:pPr>
            <a:r>
              <a:rPr lang="en-US" sz="4000" b="1">
                <a:effectLst/>
                <a:latin typeface="Calibri" panose="020F0502020204030204" pitchFamily="34" charset="0"/>
                <a:ea typeface="Cambria" panose="02040503050406030204" pitchFamily="18" charset="0"/>
                <a:cs typeface="Cambria" panose="02040503050406030204" pitchFamily="18" charset="0"/>
              </a:rPr>
              <a:t>3.</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Your parents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(will be/ won’t be) </a:t>
            </a:r>
            <a:r>
              <a:rPr lang="en-US" sz="4000">
                <a:effectLst/>
                <a:latin typeface="Calibri" panose="020F0502020204030204" pitchFamily="34" charset="0"/>
                <a:ea typeface="Cambria" panose="02040503050406030204" pitchFamily="18" charset="0"/>
                <a:cs typeface="Cambria" panose="02040503050406030204" pitchFamily="18" charset="0"/>
              </a:rPr>
              <a:t>___________________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very proud of you if you win this last match.</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11505" algn="l"/>
              </a:tabLst>
            </a:pPr>
            <a:r>
              <a:rPr lang="en-US" sz="4000" b="1">
                <a:effectLst/>
                <a:latin typeface="Calibri" panose="020F0502020204030204" pitchFamily="34" charset="0"/>
                <a:ea typeface="Cambria" panose="02040503050406030204" pitchFamily="18" charset="0"/>
                <a:cs typeface="Cambria" panose="02040503050406030204" pitchFamily="18" charset="0"/>
              </a:rPr>
              <a:t>4.</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They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(will let/ won’t let) </a:t>
            </a:r>
            <a:r>
              <a:rPr lang="en-US" sz="4000">
                <a:effectLst/>
                <a:latin typeface="Calibri" panose="020F0502020204030204" pitchFamily="34" charset="0"/>
                <a:ea typeface="Cambria" panose="02040503050406030204" pitchFamily="18" charset="0"/>
                <a:cs typeface="Cambria" panose="02040503050406030204" pitchFamily="18" charset="0"/>
              </a:rPr>
              <a:t>___________________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you come because they hate you.</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11505" algn="l"/>
              </a:tabLst>
            </a:pPr>
            <a:r>
              <a:rPr lang="en-US" sz="4000" b="1">
                <a:effectLst/>
                <a:latin typeface="Calibri" panose="020F0502020204030204" pitchFamily="34" charset="0"/>
                <a:ea typeface="Cambria" panose="02040503050406030204" pitchFamily="18" charset="0"/>
                <a:cs typeface="Cambria" panose="02040503050406030204" pitchFamily="18" charset="0"/>
              </a:rPr>
              <a:t>5.</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 am wondering if she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(will be/ won’t be) </a:t>
            </a:r>
            <a:r>
              <a:rPr lang="en-US" sz="4000">
                <a:effectLst/>
                <a:latin typeface="Calibri" panose="020F0502020204030204" pitchFamily="34" charset="0"/>
                <a:ea typeface="Cambria" panose="02040503050406030204" pitchFamily="18" charset="0"/>
                <a:cs typeface="Cambria" panose="02040503050406030204" pitchFamily="18" charset="0"/>
              </a:rPr>
              <a:t>___________________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able to help me.</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3" name="Rectangle: Rounded Corners 2">
            <a:extLst>
              <a:ext uri="{FF2B5EF4-FFF2-40B4-BE49-F238E27FC236}">
                <a16:creationId xmlns:a16="http://schemas.microsoft.com/office/drawing/2014/main" id="{F46475C3-5DEC-41B0-9EE5-139059510B91}"/>
              </a:ext>
            </a:extLst>
          </p:cNvPr>
          <p:cNvSpPr/>
          <p:nvPr/>
        </p:nvSpPr>
        <p:spPr>
          <a:xfrm>
            <a:off x="11894504" y="936504"/>
            <a:ext cx="2431096" cy="70788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434E6FE-E5C5-4CD9-883E-C09E7F159AA7}"/>
              </a:ext>
            </a:extLst>
          </p:cNvPr>
          <p:cNvSpPr txBox="1"/>
          <p:nvPr/>
        </p:nvSpPr>
        <p:spPr>
          <a:xfrm>
            <a:off x="2057073" y="1802301"/>
            <a:ext cx="3034393"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mj-lt"/>
                <a:ea typeface="Calibri" panose="020F0502020204030204" pitchFamily="34" charset="0"/>
                <a:cs typeface="Times New Roman" panose="02020603050405020304" pitchFamily="18" charset="0"/>
              </a:rPr>
              <a:t>will have </a:t>
            </a:r>
            <a:endParaRPr lang="en-US" sz="2400" b="1">
              <a:solidFill>
                <a:srgbClr val="FF0000"/>
              </a:solidFill>
              <a:latin typeface="+mj-lt"/>
            </a:endParaRPr>
          </a:p>
        </p:txBody>
      </p:sp>
      <p:sp>
        <p:nvSpPr>
          <p:cNvPr id="18" name="Rectangle: Rounded Corners 17">
            <a:extLst>
              <a:ext uri="{FF2B5EF4-FFF2-40B4-BE49-F238E27FC236}">
                <a16:creationId xmlns:a16="http://schemas.microsoft.com/office/drawing/2014/main" id="{F3B24C06-B64A-43CE-843B-6B9361F4D695}"/>
              </a:ext>
            </a:extLst>
          </p:cNvPr>
          <p:cNvSpPr/>
          <p:nvPr/>
        </p:nvSpPr>
        <p:spPr>
          <a:xfrm>
            <a:off x="15007818" y="2866977"/>
            <a:ext cx="2431096" cy="70788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C02F5EE-B84A-4DD8-93B5-A9A4758AE17E}"/>
              </a:ext>
            </a:extLst>
          </p:cNvPr>
          <p:cNvSpPr txBox="1"/>
          <p:nvPr/>
        </p:nvSpPr>
        <p:spPr>
          <a:xfrm>
            <a:off x="2121693" y="3732643"/>
            <a:ext cx="3034393"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won't be </a:t>
            </a:r>
            <a:endParaRPr lang="en-US" sz="2400" b="1">
              <a:solidFill>
                <a:srgbClr val="FF0000"/>
              </a:solidFill>
              <a:latin typeface="+mj-lt"/>
            </a:endParaRPr>
          </a:p>
        </p:txBody>
      </p:sp>
      <p:sp>
        <p:nvSpPr>
          <p:cNvPr id="20" name="Rectangle: Rounded Corners 19">
            <a:extLst>
              <a:ext uri="{FF2B5EF4-FFF2-40B4-BE49-F238E27FC236}">
                <a16:creationId xmlns:a16="http://schemas.microsoft.com/office/drawing/2014/main" id="{2BE32070-B8B8-4557-A05E-C10E8E7097CE}"/>
              </a:ext>
            </a:extLst>
          </p:cNvPr>
          <p:cNvSpPr/>
          <p:nvPr/>
        </p:nvSpPr>
        <p:spPr>
          <a:xfrm>
            <a:off x="4302373" y="4746450"/>
            <a:ext cx="1565027" cy="68298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C5ED41F-235E-40C4-9C5E-344173F6FE34}"/>
              </a:ext>
            </a:extLst>
          </p:cNvPr>
          <p:cNvSpPr txBox="1"/>
          <p:nvPr/>
        </p:nvSpPr>
        <p:spPr>
          <a:xfrm>
            <a:off x="9614807" y="4634442"/>
            <a:ext cx="3034393"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will be </a:t>
            </a:r>
            <a:endParaRPr lang="en-US" sz="2400" b="1">
              <a:solidFill>
                <a:srgbClr val="FF0000"/>
              </a:solidFill>
              <a:latin typeface="+mj-lt"/>
            </a:endParaRPr>
          </a:p>
        </p:txBody>
      </p:sp>
      <p:sp>
        <p:nvSpPr>
          <p:cNvPr id="22" name="Rectangle: Rounded Corners 21">
            <a:extLst>
              <a:ext uri="{FF2B5EF4-FFF2-40B4-BE49-F238E27FC236}">
                <a16:creationId xmlns:a16="http://schemas.microsoft.com/office/drawing/2014/main" id="{57D70C84-35F7-4AB6-9857-F16D6B65633F}"/>
              </a:ext>
            </a:extLst>
          </p:cNvPr>
          <p:cNvSpPr/>
          <p:nvPr/>
        </p:nvSpPr>
        <p:spPr>
          <a:xfrm>
            <a:off x="4651852" y="6673632"/>
            <a:ext cx="2431096" cy="70788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1F653B3-59F7-463F-9265-1202FC7045ED}"/>
              </a:ext>
            </a:extLst>
          </p:cNvPr>
          <p:cNvSpPr txBox="1"/>
          <p:nvPr/>
        </p:nvSpPr>
        <p:spPr>
          <a:xfrm>
            <a:off x="8351312" y="6591237"/>
            <a:ext cx="3034393"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won't let </a:t>
            </a:r>
            <a:endParaRPr lang="en-US" sz="2400" b="1">
              <a:solidFill>
                <a:srgbClr val="FF0000"/>
              </a:solidFill>
              <a:latin typeface="+mj-lt"/>
            </a:endParaRPr>
          </a:p>
        </p:txBody>
      </p:sp>
      <p:sp>
        <p:nvSpPr>
          <p:cNvPr id="24" name="Rectangle: Rounded Corners 23">
            <a:extLst>
              <a:ext uri="{FF2B5EF4-FFF2-40B4-BE49-F238E27FC236}">
                <a16:creationId xmlns:a16="http://schemas.microsoft.com/office/drawing/2014/main" id="{16A0A1C2-4FD6-45F8-8AC3-2F51C0DE2AF3}"/>
              </a:ext>
            </a:extLst>
          </p:cNvPr>
          <p:cNvSpPr/>
          <p:nvPr/>
        </p:nvSpPr>
        <p:spPr>
          <a:xfrm>
            <a:off x="6016149" y="8533373"/>
            <a:ext cx="1603851" cy="68019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F3D87F5-F7A0-46C7-A3ED-7386F667244A}"/>
              </a:ext>
            </a:extLst>
          </p:cNvPr>
          <p:cNvSpPr txBox="1"/>
          <p:nvPr/>
        </p:nvSpPr>
        <p:spPr>
          <a:xfrm>
            <a:off x="11385705" y="8382571"/>
            <a:ext cx="2530353"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will be </a:t>
            </a:r>
            <a:endParaRPr lang="en-US" sz="2400" b="1">
              <a:solidFill>
                <a:srgbClr val="FF0000"/>
              </a:solidFill>
              <a:latin typeface="+mj-lt"/>
            </a:endParaRPr>
          </a:p>
        </p:txBody>
      </p:sp>
    </p:spTree>
    <p:extLst>
      <p:ext uri="{BB962C8B-B14F-4D97-AF65-F5344CB8AC3E}">
        <p14:creationId xmlns:p14="http://schemas.microsoft.com/office/powerpoint/2010/main" val="164008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arn(inVertical)">
                                      <p:cBhvr>
                                        <p:cTn id="75" dur="500"/>
                                        <p:tgtEl>
                                          <p:spTgt spid="21"/>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barn(inVertical)">
                                      <p:cBhvr>
                                        <p:cTn id="83" dur="500"/>
                                        <p:tgtEl>
                                          <p:spTgt spid="23"/>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barn(inVertical)">
                                      <p:cBhvr>
                                        <p:cTn id="86" dur="5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barn(inVertical)">
                                      <p:cBhvr>
                                        <p:cTn id="91" dur="500"/>
                                        <p:tgtEl>
                                          <p:spTgt spid="25"/>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barn(inVertical)">
                                      <p:cBhvr>
                                        <p:cTn id="9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3" grpId="0" animBg="1"/>
      <p:bldP spid="16" grpId="0"/>
      <p:bldP spid="18" grpId="0" animBg="1"/>
      <p:bldP spid="19" grpId="0"/>
      <p:bldP spid="20" grpId="0" animBg="1"/>
      <p:bldP spid="21" grpId="0"/>
      <p:bldP spid="22" grpId="0" animBg="1"/>
      <p:bldP spid="23" grpId="0"/>
      <p:bldP spid="24" grpId="0" animBg="1"/>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399118" y="8638720"/>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600200" y="228618"/>
            <a:ext cx="14727848" cy="707886"/>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2. Choose the correct answer to complete the sentence.</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9E20C9F0-FBC1-438B-8EC1-127938D1B399}"/>
              </a:ext>
            </a:extLst>
          </p:cNvPr>
          <p:cNvSpPr txBox="1"/>
          <p:nvPr/>
        </p:nvSpPr>
        <p:spPr>
          <a:xfrm>
            <a:off x="1089727" y="1052812"/>
            <a:ext cx="16632250" cy="8815940"/>
          </a:xfrm>
          <a:prstGeom prst="rect">
            <a:avLst/>
          </a:prstGeom>
          <a:noFill/>
        </p:spPr>
        <p:txBody>
          <a:bodyPr wrap="square">
            <a:spAutoFit/>
          </a:bodyPr>
          <a:lstStyle/>
          <a:p>
            <a:pPr algn="just">
              <a:lnSpc>
                <a:spcPct val="150000"/>
              </a:lnSpc>
              <a:spcAft>
                <a:spcPts val="600"/>
              </a:spcAft>
              <a:tabLst>
                <a:tab pos="611505" algn="l"/>
              </a:tabLst>
            </a:pPr>
            <a:r>
              <a:rPr lang="en-US" sz="4100" b="1">
                <a:effectLst/>
                <a:latin typeface="Calibri" panose="020F0502020204030204" pitchFamily="34" charset="0"/>
                <a:ea typeface="Cambria" panose="02040503050406030204" pitchFamily="18" charset="0"/>
                <a:cs typeface="Cambria" panose="02040503050406030204" pitchFamily="18" charset="0"/>
              </a:rPr>
              <a:t>6.</a:t>
            </a:r>
            <a:r>
              <a:rPr lang="en-US" sz="4100">
                <a:effectLst/>
                <a:latin typeface="Calibri" panose="020F0502020204030204" pitchFamily="34" charset="0"/>
                <a:ea typeface="Cambria" panose="02040503050406030204" pitchFamily="18" charset="0"/>
                <a:cs typeface="Cambria" panose="02040503050406030204" pitchFamily="18" charset="0"/>
              </a:rPr>
              <a:t> </a:t>
            </a:r>
            <a:r>
              <a:rPr lang="en-US" sz="4100">
                <a:solidFill>
                  <a:srgbClr val="000000"/>
                </a:solidFill>
                <a:effectLst/>
                <a:latin typeface="Calibri" panose="020F0502020204030204" pitchFamily="34" charset="0"/>
                <a:ea typeface="Cambria" panose="02040503050406030204" pitchFamily="18" charset="0"/>
                <a:cs typeface="Cambria" panose="02040503050406030204" pitchFamily="18" charset="0"/>
              </a:rPr>
              <a:t>If my parents give me some money, I </a:t>
            </a:r>
            <a:r>
              <a:rPr lang="en-US" sz="4100" b="1">
                <a:solidFill>
                  <a:srgbClr val="000000"/>
                </a:solidFill>
                <a:effectLst/>
                <a:latin typeface="Calibri" panose="020F0502020204030204" pitchFamily="34" charset="0"/>
                <a:ea typeface="Cambria" panose="02040503050406030204" pitchFamily="18" charset="0"/>
                <a:cs typeface="Cambria" panose="02040503050406030204" pitchFamily="18" charset="0"/>
              </a:rPr>
              <a:t>(will buy/ won’t buy) </a:t>
            </a:r>
            <a:r>
              <a:rPr lang="en-US" sz="4100">
                <a:effectLst/>
                <a:latin typeface="Calibri" panose="020F0502020204030204" pitchFamily="34" charset="0"/>
                <a:ea typeface="Cambria" panose="02040503050406030204" pitchFamily="18" charset="0"/>
                <a:cs typeface="Cambria" panose="02040503050406030204" pitchFamily="18" charset="0"/>
              </a:rPr>
              <a:t>___________________ </a:t>
            </a:r>
            <a:r>
              <a:rPr lang="en-US" sz="4100">
                <a:solidFill>
                  <a:srgbClr val="000000"/>
                </a:solidFill>
                <a:effectLst/>
                <a:latin typeface="Calibri" panose="020F0502020204030204" pitchFamily="34" charset="0"/>
                <a:ea typeface="Cambria" panose="02040503050406030204" pitchFamily="18" charset="0"/>
                <a:cs typeface="Cambria" panose="02040503050406030204" pitchFamily="18" charset="0"/>
              </a:rPr>
              <a:t>a new sweater. My sweater is quite old fashioned.</a:t>
            </a:r>
            <a:endParaRPr lang="en-US" sz="41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11505" algn="l"/>
              </a:tabLst>
            </a:pPr>
            <a:r>
              <a:rPr lang="en-US" sz="4100" b="1">
                <a:effectLst/>
                <a:latin typeface="Calibri" panose="020F0502020204030204" pitchFamily="34" charset="0"/>
                <a:ea typeface="Cambria" panose="02040503050406030204" pitchFamily="18" charset="0"/>
                <a:cs typeface="Cambria" panose="02040503050406030204" pitchFamily="18" charset="0"/>
              </a:rPr>
              <a:t>7.</a:t>
            </a:r>
            <a:r>
              <a:rPr lang="en-US" sz="4100">
                <a:effectLst/>
                <a:latin typeface="Calibri" panose="020F0502020204030204" pitchFamily="34" charset="0"/>
                <a:ea typeface="Cambria" panose="02040503050406030204" pitchFamily="18" charset="0"/>
                <a:cs typeface="Cambria" panose="02040503050406030204" pitchFamily="18" charset="0"/>
              </a:rPr>
              <a:t> </a:t>
            </a:r>
            <a:r>
              <a:rPr lang="en-US" sz="4100">
                <a:solidFill>
                  <a:srgbClr val="000000"/>
                </a:solidFill>
                <a:effectLst/>
                <a:latin typeface="Calibri" panose="020F0502020204030204" pitchFamily="34" charset="0"/>
                <a:ea typeface="Cambria" panose="02040503050406030204" pitchFamily="18" charset="0"/>
                <a:cs typeface="Cambria" panose="02040503050406030204" pitchFamily="18" charset="0"/>
              </a:rPr>
              <a:t>I </a:t>
            </a:r>
            <a:r>
              <a:rPr lang="en-US" sz="4100" b="1">
                <a:solidFill>
                  <a:srgbClr val="000000"/>
                </a:solidFill>
                <a:effectLst/>
                <a:latin typeface="Calibri" panose="020F0502020204030204" pitchFamily="34" charset="0"/>
                <a:ea typeface="Cambria" panose="02040503050406030204" pitchFamily="18" charset="0"/>
                <a:cs typeface="Cambria" panose="02040503050406030204" pitchFamily="18" charset="0"/>
              </a:rPr>
              <a:t>(will go/ wont’ go) </a:t>
            </a:r>
            <a:r>
              <a:rPr lang="en-US" sz="4100">
                <a:effectLst/>
                <a:latin typeface="Calibri" panose="020F0502020204030204" pitchFamily="34" charset="0"/>
                <a:ea typeface="Cambria" panose="02040503050406030204" pitchFamily="18" charset="0"/>
                <a:cs typeface="Cambria" panose="02040503050406030204" pitchFamily="18" charset="0"/>
              </a:rPr>
              <a:t>___________________ </a:t>
            </a:r>
            <a:r>
              <a:rPr lang="en-US" sz="4100">
                <a:solidFill>
                  <a:srgbClr val="000000"/>
                </a:solidFill>
                <a:effectLst/>
                <a:latin typeface="Calibri" panose="020F0502020204030204" pitchFamily="34" charset="0"/>
                <a:ea typeface="Cambria" panose="02040503050406030204" pitchFamily="18" charset="0"/>
                <a:cs typeface="Cambria" panose="02040503050406030204" pitchFamily="18" charset="0"/>
              </a:rPr>
              <a:t>to South Africa. I prefer England.</a:t>
            </a:r>
            <a:endParaRPr lang="en-US" sz="41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11505" algn="l"/>
              </a:tabLst>
            </a:pPr>
            <a:r>
              <a:rPr lang="en-US" sz="4100" b="1">
                <a:effectLst/>
                <a:latin typeface="Calibri" panose="020F0502020204030204" pitchFamily="34" charset="0"/>
                <a:ea typeface="Cambria" panose="02040503050406030204" pitchFamily="18" charset="0"/>
                <a:cs typeface="Cambria" panose="02040503050406030204" pitchFamily="18" charset="0"/>
              </a:rPr>
              <a:t>8.</a:t>
            </a:r>
            <a:r>
              <a:rPr lang="en-US" sz="4100">
                <a:effectLst/>
                <a:latin typeface="Calibri" panose="020F0502020204030204" pitchFamily="34" charset="0"/>
                <a:ea typeface="Cambria" panose="02040503050406030204" pitchFamily="18" charset="0"/>
                <a:cs typeface="Cambria" panose="02040503050406030204" pitchFamily="18" charset="0"/>
              </a:rPr>
              <a:t> </a:t>
            </a:r>
            <a:r>
              <a:rPr lang="en-US" sz="4100">
                <a:solidFill>
                  <a:srgbClr val="000000"/>
                </a:solidFill>
                <a:effectLst/>
                <a:latin typeface="Calibri" panose="020F0502020204030204" pitchFamily="34" charset="0"/>
                <a:ea typeface="Cambria" panose="02040503050406030204" pitchFamily="18" charset="0"/>
                <a:cs typeface="Cambria" panose="02040503050406030204" pitchFamily="18" charset="0"/>
              </a:rPr>
              <a:t>I’m afraid I </a:t>
            </a:r>
            <a:r>
              <a:rPr lang="en-US" sz="4100" b="1">
                <a:solidFill>
                  <a:srgbClr val="000000"/>
                </a:solidFill>
                <a:effectLst/>
                <a:latin typeface="Calibri" panose="020F0502020204030204" pitchFamily="34" charset="0"/>
                <a:ea typeface="Cambria" panose="02040503050406030204" pitchFamily="18" charset="0"/>
                <a:cs typeface="Cambria" panose="02040503050406030204" pitchFamily="18" charset="0"/>
              </a:rPr>
              <a:t>(will be/ won’t be) </a:t>
            </a:r>
            <a:r>
              <a:rPr lang="en-US" sz="4100">
                <a:effectLst/>
                <a:latin typeface="Calibri" panose="020F0502020204030204" pitchFamily="34" charset="0"/>
                <a:ea typeface="Cambria" panose="02040503050406030204" pitchFamily="18" charset="0"/>
                <a:cs typeface="Cambria" panose="02040503050406030204" pitchFamily="18" charset="0"/>
              </a:rPr>
              <a:t>___________________ </a:t>
            </a:r>
            <a:r>
              <a:rPr lang="en-US" sz="4100">
                <a:solidFill>
                  <a:srgbClr val="000000"/>
                </a:solidFill>
                <a:effectLst/>
                <a:latin typeface="Calibri" panose="020F0502020204030204" pitchFamily="34" charset="0"/>
                <a:ea typeface="Cambria" panose="02040503050406030204" pitchFamily="18" charset="0"/>
                <a:cs typeface="Cambria" panose="02040503050406030204" pitchFamily="18" charset="0"/>
              </a:rPr>
              <a:t>able to come tomorrow.</a:t>
            </a:r>
            <a:endParaRPr lang="en-US" sz="41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11505" algn="l"/>
              </a:tabLst>
            </a:pPr>
            <a:r>
              <a:rPr lang="en-US" sz="4100" b="1">
                <a:effectLst/>
                <a:latin typeface="Calibri" panose="020F0502020204030204" pitchFamily="34" charset="0"/>
                <a:ea typeface="Cambria" panose="02040503050406030204" pitchFamily="18" charset="0"/>
                <a:cs typeface="Cambria" panose="02040503050406030204" pitchFamily="18" charset="0"/>
              </a:rPr>
              <a:t>9.</a:t>
            </a:r>
            <a:r>
              <a:rPr lang="en-US" sz="4100">
                <a:effectLst/>
                <a:latin typeface="Calibri" panose="020F0502020204030204" pitchFamily="34" charset="0"/>
                <a:ea typeface="Cambria" panose="02040503050406030204" pitchFamily="18" charset="0"/>
                <a:cs typeface="Cambria" panose="02040503050406030204" pitchFamily="18" charset="0"/>
              </a:rPr>
              <a:t> </a:t>
            </a:r>
            <a:r>
              <a:rPr lang="en-US" sz="4100">
                <a:solidFill>
                  <a:srgbClr val="000000"/>
                </a:solidFill>
                <a:effectLst/>
                <a:latin typeface="Calibri" panose="020F0502020204030204" pitchFamily="34" charset="0"/>
                <a:ea typeface="Cambria" panose="02040503050406030204" pitchFamily="18" charset="0"/>
                <a:cs typeface="Cambria" panose="02040503050406030204" pitchFamily="18" charset="0"/>
              </a:rPr>
              <a:t>She </a:t>
            </a:r>
            <a:r>
              <a:rPr lang="en-US" sz="4100" b="1">
                <a:solidFill>
                  <a:srgbClr val="000000"/>
                </a:solidFill>
                <a:effectLst/>
                <a:latin typeface="Calibri" panose="020F0502020204030204" pitchFamily="34" charset="0"/>
                <a:ea typeface="Cambria" panose="02040503050406030204" pitchFamily="18" charset="0"/>
                <a:cs typeface="Cambria" panose="02040503050406030204" pitchFamily="18" charset="0"/>
              </a:rPr>
              <a:t>(might be/ won’t be)</a:t>
            </a:r>
            <a:r>
              <a:rPr lang="en-US" sz="4100" b="1">
                <a:effectLst/>
                <a:latin typeface="Calibri" panose="020F0502020204030204" pitchFamily="34" charset="0"/>
                <a:ea typeface="Cambria" panose="02040503050406030204" pitchFamily="18" charset="0"/>
                <a:cs typeface="Cambria" panose="02040503050406030204" pitchFamily="18" charset="0"/>
              </a:rPr>
              <a:t> </a:t>
            </a:r>
            <a:r>
              <a:rPr lang="en-US" sz="4100">
                <a:effectLst/>
                <a:latin typeface="Calibri" panose="020F0502020204030204" pitchFamily="34" charset="0"/>
                <a:ea typeface="Cambria" panose="02040503050406030204" pitchFamily="18" charset="0"/>
                <a:cs typeface="Cambria" panose="02040503050406030204" pitchFamily="18" charset="0"/>
              </a:rPr>
              <a:t>___________________ </a:t>
            </a:r>
            <a:r>
              <a:rPr lang="en-US" sz="4100">
                <a:solidFill>
                  <a:srgbClr val="000000"/>
                </a:solidFill>
                <a:effectLst/>
                <a:latin typeface="Calibri" panose="020F0502020204030204" pitchFamily="34" charset="0"/>
                <a:ea typeface="Cambria" panose="02040503050406030204" pitchFamily="18" charset="0"/>
                <a:cs typeface="Cambria" panose="02040503050406030204" pitchFamily="18" charset="0"/>
              </a:rPr>
              <a:t>Linh. I guess.</a:t>
            </a:r>
            <a:endParaRPr lang="en-US" sz="41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71830" algn="l"/>
              </a:tabLst>
            </a:pPr>
            <a:r>
              <a:rPr lang="en-US" sz="4100" b="1">
                <a:effectLst/>
                <a:latin typeface="Calibri" panose="020F0502020204030204" pitchFamily="34" charset="0"/>
                <a:ea typeface="Cambria" panose="02040503050406030204" pitchFamily="18" charset="0"/>
                <a:cs typeface="Cambria" panose="02040503050406030204" pitchFamily="18" charset="0"/>
              </a:rPr>
              <a:t>10.</a:t>
            </a:r>
            <a:r>
              <a:rPr lang="en-US" sz="4100">
                <a:effectLst/>
                <a:latin typeface="Calibri" panose="020F0502020204030204" pitchFamily="34" charset="0"/>
                <a:ea typeface="Cambria" panose="02040503050406030204" pitchFamily="18" charset="0"/>
                <a:cs typeface="Cambria" panose="02040503050406030204" pitchFamily="18" charset="0"/>
              </a:rPr>
              <a:t> </a:t>
            </a:r>
            <a:r>
              <a:rPr lang="en-US" sz="4100">
                <a:solidFill>
                  <a:srgbClr val="000000"/>
                </a:solidFill>
                <a:effectLst/>
                <a:latin typeface="Calibri" panose="020F0502020204030204" pitchFamily="34" charset="0"/>
                <a:ea typeface="Cambria" panose="02040503050406030204" pitchFamily="18" charset="0"/>
                <a:cs typeface="Cambria" panose="02040503050406030204" pitchFamily="18" charset="0"/>
              </a:rPr>
              <a:t>We </a:t>
            </a:r>
            <a:r>
              <a:rPr lang="en-US" sz="4100" b="1">
                <a:solidFill>
                  <a:srgbClr val="000000"/>
                </a:solidFill>
                <a:effectLst/>
                <a:latin typeface="Calibri" panose="020F0502020204030204" pitchFamily="34" charset="0"/>
                <a:ea typeface="Cambria" panose="02040503050406030204" pitchFamily="18" charset="0"/>
                <a:cs typeface="Cambria" panose="02040503050406030204" pitchFamily="18" charset="0"/>
              </a:rPr>
              <a:t>(might have/ might not have)</a:t>
            </a:r>
            <a:r>
              <a:rPr lang="en-US" sz="4100" b="1">
                <a:effectLst/>
                <a:latin typeface="Calibri" panose="020F0502020204030204" pitchFamily="34" charset="0"/>
                <a:ea typeface="Cambria" panose="02040503050406030204" pitchFamily="18" charset="0"/>
                <a:cs typeface="Cambria" panose="02040503050406030204" pitchFamily="18" charset="0"/>
              </a:rPr>
              <a:t> </a:t>
            </a:r>
            <a:r>
              <a:rPr lang="en-US" sz="4100">
                <a:effectLst/>
                <a:latin typeface="Calibri" panose="020F0502020204030204" pitchFamily="34" charset="0"/>
                <a:ea typeface="Cambria" panose="02040503050406030204" pitchFamily="18" charset="0"/>
                <a:cs typeface="Cambria" panose="02040503050406030204" pitchFamily="18" charset="0"/>
              </a:rPr>
              <a:t>___________________ </a:t>
            </a:r>
            <a:r>
              <a:rPr lang="en-US" sz="4100">
                <a:solidFill>
                  <a:srgbClr val="000000"/>
                </a:solidFill>
                <a:effectLst/>
                <a:latin typeface="Calibri" panose="020F0502020204030204" pitchFamily="34" charset="0"/>
                <a:ea typeface="Cambria" panose="02040503050406030204" pitchFamily="18" charset="0"/>
                <a:cs typeface="Cambria" panose="02040503050406030204" pitchFamily="18" charset="0"/>
              </a:rPr>
              <a:t>a barbecue next weekend if you are free.</a:t>
            </a:r>
            <a:endParaRPr lang="en-US" sz="4100">
              <a:effectLst/>
              <a:latin typeface="Cambria" panose="02040503050406030204" pitchFamily="18" charset="0"/>
              <a:ea typeface="Cambria" panose="02040503050406030204" pitchFamily="18" charset="0"/>
              <a:cs typeface="Cambria" panose="02040503050406030204" pitchFamily="18" charset="0"/>
            </a:endParaRPr>
          </a:p>
        </p:txBody>
      </p:sp>
      <p:sp>
        <p:nvSpPr>
          <p:cNvPr id="16" name="Rectangle: Rounded Corners 15">
            <a:extLst>
              <a:ext uri="{FF2B5EF4-FFF2-40B4-BE49-F238E27FC236}">
                <a16:creationId xmlns:a16="http://schemas.microsoft.com/office/drawing/2014/main" id="{419C49DB-A7A7-4822-8C04-53AE62ED9381}"/>
              </a:ext>
            </a:extLst>
          </p:cNvPr>
          <p:cNvSpPr/>
          <p:nvPr/>
        </p:nvSpPr>
        <p:spPr>
          <a:xfrm>
            <a:off x="12191912" y="1280347"/>
            <a:ext cx="2198308" cy="7189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9A4B40F-1D81-44B1-B439-FAF273A8AAC6}"/>
              </a:ext>
            </a:extLst>
          </p:cNvPr>
          <p:cNvSpPr txBox="1"/>
          <p:nvPr/>
        </p:nvSpPr>
        <p:spPr>
          <a:xfrm>
            <a:off x="2649978" y="2203135"/>
            <a:ext cx="2530353"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will buy </a:t>
            </a:r>
            <a:endParaRPr lang="en-US" sz="2400" b="1">
              <a:solidFill>
                <a:srgbClr val="FF0000"/>
              </a:solidFill>
              <a:latin typeface="+mj-lt"/>
            </a:endParaRPr>
          </a:p>
        </p:txBody>
      </p:sp>
      <p:sp>
        <p:nvSpPr>
          <p:cNvPr id="19" name="Rectangle: Rounded Corners 18">
            <a:extLst>
              <a:ext uri="{FF2B5EF4-FFF2-40B4-BE49-F238E27FC236}">
                <a16:creationId xmlns:a16="http://schemas.microsoft.com/office/drawing/2014/main" id="{386DCCBE-B208-4A82-B202-F25F313D4313}"/>
              </a:ext>
            </a:extLst>
          </p:cNvPr>
          <p:cNvSpPr/>
          <p:nvPr/>
        </p:nvSpPr>
        <p:spPr>
          <a:xfrm>
            <a:off x="4343400" y="3323443"/>
            <a:ext cx="2438434" cy="77352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1D6FF52-1D69-4551-992A-224F7D4126FB}"/>
              </a:ext>
            </a:extLst>
          </p:cNvPr>
          <p:cNvSpPr txBox="1"/>
          <p:nvPr/>
        </p:nvSpPr>
        <p:spPr>
          <a:xfrm>
            <a:off x="7878823" y="3107318"/>
            <a:ext cx="2530353"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won't go </a:t>
            </a:r>
            <a:endParaRPr lang="en-US" sz="2400" b="1">
              <a:solidFill>
                <a:srgbClr val="FF0000"/>
              </a:solidFill>
              <a:latin typeface="+mj-lt"/>
            </a:endParaRPr>
          </a:p>
        </p:txBody>
      </p:sp>
      <p:sp>
        <p:nvSpPr>
          <p:cNvPr id="21" name="Rectangle: Rounded Corners 20">
            <a:extLst>
              <a:ext uri="{FF2B5EF4-FFF2-40B4-BE49-F238E27FC236}">
                <a16:creationId xmlns:a16="http://schemas.microsoft.com/office/drawing/2014/main" id="{780FE118-D58E-4D44-BF19-0D23AD6576E8}"/>
              </a:ext>
            </a:extLst>
          </p:cNvPr>
          <p:cNvSpPr/>
          <p:nvPr/>
        </p:nvSpPr>
        <p:spPr>
          <a:xfrm>
            <a:off x="6781834" y="5187441"/>
            <a:ext cx="2362166" cy="68019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AA37692-B984-4FB0-B236-40B82556F376}"/>
              </a:ext>
            </a:extLst>
          </p:cNvPr>
          <p:cNvSpPr txBox="1"/>
          <p:nvPr/>
        </p:nvSpPr>
        <p:spPr>
          <a:xfrm>
            <a:off x="10582544" y="5161824"/>
            <a:ext cx="2530353"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won't be </a:t>
            </a:r>
            <a:endParaRPr lang="en-US" sz="2400" b="1">
              <a:solidFill>
                <a:srgbClr val="FF0000"/>
              </a:solidFill>
              <a:latin typeface="+mj-lt"/>
            </a:endParaRPr>
          </a:p>
        </p:txBody>
      </p:sp>
      <p:sp>
        <p:nvSpPr>
          <p:cNvPr id="23" name="Rectangle: Rounded Corners 22">
            <a:extLst>
              <a:ext uri="{FF2B5EF4-FFF2-40B4-BE49-F238E27FC236}">
                <a16:creationId xmlns:a16="http://schemas.microsoft.com/office/drawing/2014/main" id="{D9E24479-BE59-4ABC-86E2-688B2221C82B}"/>
              </a:ext>
            </a:extLst>
          </p:cNvPr>
          <p:cNvSpPr/>
          <p:nvPr/>
        </p:nvSpPr>
        <p:spPr>
          <a:xfrm>
            <a:off x="2672502" y="7200014"/>
            <a:ext cx="2128098" cy="75559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87C6A7A-5AA5-41A9-9413-F0A3420241B9}"/>
              </a:ext>
            </a:extLst>
          </p:cNvPr>
          <p:cNvSpPr txBox="1"/>
          <p:nvPr/>
        </p:nvSpPr>
        <p:spPr>
          <a:xfrm>
            <a:off x="8686800" y="7124614"/>
            <a:ext cx="2530353"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might be </a:t>
            </a:r>
            <a:endParaRPr lang="en-US" sz="2400" b="1">
              <a:solidFill>
                <a:srgbClr val="FF0000"/>
              </a:solidFill>
              <a:latin typeface="+mj-lt"/>
            </a:endParaRPr>
          </a:p>
        </p:txBody>
      </p:sp>
      <p:sp>
        <p:nvSpPr>
          <p:cNvPr id="25" name="Rectangle: Rounded Corners 24">
            <a:extLst>
              <a:ext uri="{FF2B5EF4-FFF2-40B4-BE49-F238E27FC236}">
                <a16:creationId xmlns:a16="http://schemas.microsoft.com/office/drawing/2014/main" id="{B565D997-C0A1-4E71-B1CC-5AF13A6041B0}"/>
              </a:ext>
            </a:extLst>
          </p:cNvPr>
          <p:cNvSpPr/>
          <p:nvPr/>
        </p:nvSpPr>
        <p:spPr>
          <a:xfrm>
            <a:off x="3045918" y="8250166"/>
            <a:ext cx="2900829" cy="65159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80F056B-9F4A-460F-B1D9-019F3674A5D9}"/>
              </a:ext>
            </a:extLst>
          </p:cNvPr>
          <p:cNvSpPr txBox="1"/>
          <p:nvPr/>
        </p:nvSpPr>
        <p:spPr>
          <a:xfrm>
            <a:off x="10729212" y="8099363"/>
            <a:ext cx="3169805"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cs typeface="Times New Roman" panose="02020603050405020304" pitchFamily="18" charset="0"/>
              </a:rPr>
              <a:t>might have</a:t>
            </a:r>
            <a:endParaRPr lang="en-US" sz="2400" b="1">
              <a:solidFill>
                <a:srgbClr val="FF0000"/>
              </a:solidFill>
              <a:latin typeface="+mj-lt"/>
            </a:endParaRPr>
          </a:p>
        </p:txBody>
      </p:sp>
    </p:spTree>
    <p:extLst>
      <p:ext uri="{BB962C8B-B14F-4D97-AF65-F5344CB8AC3E}">
        <p14:creationId xmlns:p14="http://schemas.microsoft.com/office/powerpoint/2010/main" val="79794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arn(inVertical)">
                                      <p:cBhvr>
                                        <p:cTn id="67" dur="500"/>
                                        <p:tgtEl>
                                          <p:spTgt spid="2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arn(inVertical)">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inVertical)">
                                      <p:cBhvr>
                                        <p:cTn id="75" dur="500"/>
                                        <p:tgtEl>
                                          <p:spTgt spid="22"/>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arn(inVertical)">
                                      <p:cBhvr>
                                        <p:cTn id="78" dur="5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arn(inVertical)">
                                      <p:cBhvr>
                                        <p:cTn id="83" dur="500"/>
                                        <p:tgtEl>
                                          <p:spTgt spid="24"/>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barn(inVertical)">
                                      <p:cBhvr>
                                        <p:cTn id="86" dur="5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barn(inVertical)">
                                      <p:cBhvr>
                                        <p:cTn id="91" dur="500"/>
                                        <p:tgtEl>
                                          <p:spTgt spid="26"/>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barn(inVertical)">
                                      <p:cBhvr>
                                        <p:cTn id="9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6" grpId="0" animBg="1"/>
      <p:bldP spid="18" grpId="0"/>
      <p:bldP spid="19" grpId="0" animBg="1"/>
      <p:bldP spid="20" grpId="0"/>
      <p:bldP spid="21" grpId="0" animBg="1"/>
      <p:bldP spid="22" grpId="0"/>
      <p:bldP spid="23" grpId="0" animBg="1"/>
      <p:bldP spid="24" grpId="0"/>
      <p:bldP spid="25" grpId="0" animBg="1"/>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600200" y="228618"/>
            <a:ext cx="14727848" cy="707886"/>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3. Complete the sentence with "might" or "might not":</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E0F527B2-D3E7-4F71-B28E-EEF58734ECC2}"/>
              </a:ext>
            </a:extLst>
          </p:cNvPr>
          <p:cNvSpPr txBox="1"/>
          <p:nvPr/>
        </p:nvSpPr>
        <p:spPr>
          <a:xfrm>
            <a:off x="1090863" y="802688"/>
            <a:ext cx="16391684" cy="9431685"/>
          </a:xfrm>
          <a:prstGeom prst="rect">
            <a:avLst/>
          </a:prstGeom>
          <a:noFill/>
        </p:spPr>
        <p:txBody>
          <a:bodyPr wrap="square">
            <a:spAutoFit/>
          </a:bodyPr>
          <a:lstStyle/>
          <a:p>
            <a:pPr algn="just">
              <a:lnSpc>
                <a:spcPct val="150000"/>
              </a:lnSpc>
              <a:spcAft>
                <a:spcPts val="600"/>
              </a:spcAft>
              <a:tabLst>
                <a:tab pos="611505" algn="l"/>
              </a:tabLst>
            </a:pPr>
            <a:r>
              <a:rPr lang="en-US" sz="4400" b="1">
                <a:effectLst/>
                <a:latin typeface="Calibri" panose="020F0502020204030204" pitchFamily="34" charset="0"/>
                <a:ea typeface="Cambria" panose="02040503050406030204" pitchFamily="18" charset="0"/>
                <a:cs typeface="Cambria" panose="02040503050406030204" pitchFamily="18" charset="0"/>
              </a:rPr>
              <a:t>1.</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I’m tired. I </a:t>
            </a:r>
            <a:r>
              <a:rPr lang="en-US" sz="4400">
                <a:effectLst/>
                <a:latin typeface="Calibri" panose="020F0502020204030204" pitchFamily="34" charset="0"/>
                <a:ea typeface="Cambria" panose="02040503050406030204" pitchFamily="18" charset="0"/>
                <a:cs typeface="Cambria" panose="02040503050406030204" pitchFamily="18" charset="0"/>
              </a:rPr>
              <a:t>___________________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go to bed early tonight.</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11505" algn="l"/>
              </a:tabLst>
            </a:pPr>
            <a:r>
              <a:rPr lang="en-US" sz="4400" b="1">
                <a:effectLst/>
                <a:latin typeface="Calibri" panose="020F0502020204030204" pitchFamily="34" charset="0"/>
                <a:ea typeface="Cambria" panose="02040503050406030204" pitchFamily="18" charset="0"/>
                <a:cs typeface="Cambria" panose="02040503050406030204" pitchFamily="18" charset="0"/>
              </a:rPr>
              <a:t>2.</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He left the office very late so he </a:t>
            </a:r>
            <a:r>
              <a:rPr lang="en-US" sz="4400">
                <a:effectLst/>
                <a:latin typeface="Calibri" panose="020F0502020204030204" pitchFamily="34" charset="0"/>
                <a:ea typeface="Cambria" panose="02040503050406030204" pitchFamily="18" charset="0"/>
                <a:cs typeface="Cambria" panose="02040503050406030204" pitchFamily="18" charset="0"/>
              </a:rPr>
              <a:t>___________________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be home for dinner.</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11505" algn="l"/>
              </a:tabLst>
            </a:pPr>
            <a:r>
              <a:rPr lang="en-US" sz="4400" b="1">
                <a:effectLst/>
                <a:latin typeface="Calibri" panose="020F0502020204030204" pitchFamily="34" charset="0"/>
                <a:ea typeface="Cambria" panose="02040503050406030204" pitchFamily="18" charset="0"/>
                <a:cs typeface="Cambria" panose="02040503050406030204" pitchFamily="18" charset="0"/>
              </a:rPr>
              <a:t>3.</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There are a lot of clouds in the sky so it </a:t>
            </a:r>
            <a:r>
              <a:rPr lang="en-US" sz="4400">
                <a:effectLst/>
                <a:latin typeface="Calibri" panose="020F0502020204030204" pitchFamily="34" charset="0"/>
                <a:ea typeface="Cambria" panose="02040503050406030204" pitchFamily="18" charset="0"/>
                <a:cs typeface="Cambria" panose="02040503050406030204" pitchFamily="18" charset="0"/>
              </a:rPr>
              <a:t>___________________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rain later.</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11505" algn="l"/>
              </a:tabLst>
            </a:pPr>
            <a:r>
              <a:rPr lang="en-US" sz="4400" b="1">
                <a:effectLst/>
                <a:latin typeface="Calibri" panose="020F0502020204030204" pitchFamily="34" charset="0"/>
                <a:ea typeface="Cambria" panose="02040503050406030204" pitchFamily="18" charset="0"/>
                <a:cs typeface="Cambria" panose="02040503050406030204" pitchFamily="18" charset="0"/>
              </a:rPr>
              <a:t>4.</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She didn’t pass her driving test so she </a:t>
            </a:r>
            <a:r>
              <a:rPr lang="en-US" sz="4400">
                <a:effectLst/>
                <a:latin typeface="Calibri" panose="020F0502020204030204" pitchFamily="34" charset="0"/>
                <a:ea typeface="Cambria" panose="02040503050406030204" pitchFamily="18" charset="0"/>
                <a:cs typeface="Cambria" panose="02040503050406030204" pitchFamily="18" charset="0"/>
              </a:rPr>
              <a:t>___________________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be happy.</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11505" algn="l"/>
              </a:tabLst>
            </a:pPr>
            <a:r>
              <a:rPr lang="en-US" sz="4400" b="1">
                <a:effectLst/>
                <a:latin typeface="Calibri" panose="020F0502020204030204" pitchFamily="34" charset="0"/>
                <a:ea typeface="Cambria" panose="02040503050406030204" pitchFamily="18" charset="0"/>
                <a:cs typeface="Cambria" panose="02040503050406030204" pitchFamily="18" charset="0"/>
              </a:rPr>
              <a:t>5.</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They’re a very good team. They </a:t>
            </a:r>
            <a:r>
              <a:rPr lang="en-US" sz="4400">
                <a:effectLst/>
                <a:latin typeface="Calibri" panose="020F0502020204030204" pitchFamily="34" charset="0"/>
                <a:ea typeface="Cambria" panose="02040503050406030204" pitchFamily="18" charset="0"/>
                <a:cs typeface="Cambria" panose="02040503050406030204" pitchFamily="18" charset="0"/>
              </a:rPr>
              <a:t>___________________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win the championship</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this year.</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16" name="TextBox 15">
            <a:extLst>
              <a:ext uri="{FF2B5EF4-FFF2-40B4-BE49-F238E27FC236}">
                <a16:creationId xmlns:a16="http://schemas.microsoft.com/office/drawing/2014/main" id="{06D27165-01A5-41F7-9E9E-C0E1FAD6D286}"/>
              </a:ext>
            </a:extLst>
          </p:cNvPr>
          <p:cNvSpPr txBox="1"/>
          <p:nvPr/>
        </p:nvSpPr>
        <p:spPr>
          <a:xfrm>
            <a:off x="5638800" y="1001390"/>
            <a:ext cx="2629762"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rPr>
              <a:t>might </a:t>
            </a:r>
            <a:endParaRPr lang="en-US"/>
          </a:p>
        </p:txBody>
      </p:sp>
      <p:sp>
        <p:nvSpPr>
          <p:cNvPr id="18" name="TextBox 17">
            <a:extLst>
              <a:ext uri="{FF2B5EF4-FFF2-40B4-BE49-F238E27FC236}">
                <a16:creationId xmlns:a16="http://schemas.microsoft.com/office/drawing/2014/main" id="{8BC64C0B-5ADC-47BF-9476-820723C26EB5}"/>
              </a:ext>
            </a:extLst>
          </p:cNvPr>
          <p:cNvSpPr txBox="1"/>
          <p:nvPr/>
        </p:nvSpPr>
        <p:spPr>
          <a:xfrm>
            <a:off x="10287000" y="2064755"/>
            <a:ext cx="3239071"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might not </a:t>
            </a:r>
            <a:endParaRPr lang="en-US"/>
          </a:p>
        </p:txBody>
      </p:sp>
      <p:sp>
        <p:nvSpPr>
          <p:cNvPr id="20" name="TextBox 19">
            <a:extLst>
              <a:ext uri="{FF2B5EF4-FFF2-40B4-BE49-F238E27FC236}">
                <a16:creationId xmlns:a16="http://schemas.microsoft.com/office/drawing/2014/main" id="{94F08D4C-3511-49BF-9234-FAB29B3CD1A4}"/>
              </a:ext>
            </a:extLst>
          </p:cNvPr>
          <p:cNvSpPr txBox="1"/>
          <p:nvPr/>
        </p:nvSpPr>
        <p:spPr>
          <a:xfrm>
            <a:off x="12512790" y="4152900"/>
            <a:ext cx="2629762"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rPr>
              <a:t>might </a:t>
            </a:r>
            <a:endParaRPr lang="en-US"/>
          </a:p>
        </p:txBody>
      </p:sp>
      <p:sp>
        <p:nvSpPr>
          <p:cNvPr id="21" name="TextBox 20">
            <a:extLst>
              <a:ext uri="{FF2B5EF4-FFF2-40B4-BE49-F238E27FC236}">
                <a16:creationId xmlns:a16="http://schemas.microsoft.com/office/drawing/2014/main" id="{5BCEE3B3-3FE3-4DC9-A681-770C8EFBEE78}"/>
              </a:ext>
            </a:extLst>
          </p:cNvPr>
          <p:cNvSpPr txBox="1"/>
          <p:nvPr/>
        </p:nvSpPr>
        <p:spPr>
          <a:xfrm>
            <a:off x="12630672" y="6241045"/>
            <a:ext cx="3697375"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rPr>
              <a:t>might not </a:t>
            </a:r>
            <a:endParaRPr lang="en-US"/>
          </a:p>
        </p:txBody>
      </p:sp>
      <p:sp>
        <p:nvSpPr>
          <p:cNvPr id="22" name="TextBox 21">
            <a:extLst>
              <a:ext uri="{FF2B5EF4-FFF2-40B4-BE49-F238E27FC236}">
                <a16:creationId xmlns:a16="http://schemas.microsoft.com/office/drawing/2014/main" id="{6D9FA4B6-5E84-447D-90A3-42A0F5A86E24}"/>
              </a:ext>
            </a:extLst>
          </p:cNvPr>
          <p:cNvSpPr txBox="1"/>
          <p:nvPr/>
        </p:nvSpPr>
        <p:spPr>
          <a:xfrm>
            <a:off x="11852751" y="8332721"/>
            <a:ext cx="2629762"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rPr>
              <a:t>might </a:t>
            </a:r>
            <a:endParaRPr lang="en-US"/>
          </a:p>
        </p:txBody>
      </p:sp>
    </p:spTree>
    <p:extLst>
      <p:ext uri="{BB962C8B-B14F-4D97-AF65-F5344CB8AC3E}">
        <p14:creationId xmlns:p14="http://schemas.microsoft.com/office/powerpoint/2010/main" val="323979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barn(inVertical)">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barn(inVertical)">
                                      <p:cBhvr>
                                        <p:cTn id="7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6" grpId="0"/>
      <p:bldP spid="18" grpId="0"/>
      <p:bldP spid="20" grpId="0"/>
      <p:bldP spid="21"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780076" y="150319"/>
            <a:ext cx="14727848"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4. Write complete sentences using the simple future in declarative and negative form. Number 1 is an example for you.</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E45EEB62-F873-438D-B64A-DD95DD73A8E0}"/>
              </a:ext>
            </a:extLst>
          </p:cNvPr>
          <p:cNvSpPr txBox="1"/>
          <p:nvPr/>
        </p:nvSpPr>
        <p:spPr>
          <a:xfrm>
            <a:off x="3414963" y="1473758"/>
            <a:ext cx="10924672" cy="8333756"/>
          </a:xfrm>
          <a:prstGeom prst="rect">
            <a:avLst/>
          </a:prstGeom>
          <a:noFill/>
        </p:spPr>
        <p:txBody>
          <a:bodyPr wrap="square">
            <a:spAutoFit/>
          </a:bodyPr>
          <a:lstStyle/>
          <a:p>
            <a:pPr algn="just">
              <a:lnSpc>
                <a:spcPct val="110000"/>
              </a:lnSpc>
              <a:spcAft>
                <a:spcPts val="600"/>
              </a:spcAft>
              <a:tabLst>
                <a:tab pos="611505" algn="l"/>
              </a:tabLst>
            </a:pPr>
            <a:r>
              <a:rPr lang="en-US" sz="4000" b="1">
                <a:effectLst/>
                <a:latin typeface="Calibri" panose="020F0502020204030204" pitchFamily="34" charset="0"/>
                <a:ea typeface="Cambria" panose="02040503050406030204" pitchFamily="18" charset="0"/>
                <a:cs typeface="Cambria" panose="02040503050406030204" pitchFamily="18" charset="0"/>
              </a:rPr>
              <a:t>1.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I/ answer/ all/ question/ of/ teacher</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tabLst>
                <a:tab pos="759460" algn="l"/>
              </a:tabLst>
            </a:pPr>
            <a:r>
              <a:rPr lang="en-US" sz="40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Times New Roman" panose="02020603050405020304" pitchFamily="18" charset="0"/>
              </a:rPr>
              <a:t> I will answer all the questions of the teacher.</a:t>
            </a:r>
            <a:endParaRPr lang="en-US" sz="4000" b="1">
              <a:effectLst/>
              <a:latin typeface="Times New Roman" panose="02020603050405020304" pitchFamily="18" charset="0"/>
              <a:ea typeface="Times New Roman" panose="02020603050405020304" pitchFamily="18" charset="0"/>
            </a:endParaRPr>
          </a:p>
          <a:p>
            <a:pPr algn="just">
              <a:lnSpc>
                <a:spcPct val="110000"/>
              </a:lnSpc>
            </a:pPr>
            <a:r>
              <a:rPr lang="en-US" sz="40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Times New Roman" panose="02020603050405020304" pitchFamily="18" charset="0"/>
              </a:rPr>
              <a:t> I won't answer all the questions of the teacher.</a:t>
            </a:r>
            <a:endParaRPr lang="en-US" sz="4000" b="1">
              <a:effectLst/>
              <a:latin typeface="Times New Roman" panose="02020603050405020304" pitchFamily="18" charset="0"/>
              <a:ea typeface="Times New Roman" panose="02020603050405020304" pitchFamily="18" charset="0"/>
            </a:endParaRPr>
          </a:p>
          <a:p>
            <a:pPr algn="just">
              <a:lnSpc>
                <a:spcPct val="110000"/>
              </a:lnSpc>
            </a:pPr>
            <a:r>
              <a:rPr lang="en-US" sz="4000" b="1">
                <a:solidFill>
                  <a:srgbClr val="000000"/>
                </a:solidFill>
                <a:effectLst/>
                <a:latin typeface="Calibri" panose="020F0502020204030204" pitchFamily="34" charset="0"/>
                <a:ea typeface="Times New Roman" panose="02020603050405020304" pitchFamily="18" charset="0"/>
              </a:rPr>
              <a:t>2. She/ read/ book/ library/ tomorrow</a:t>
            </a:r>
            <a:endParaRPr lang="en-US" sz="4000" b="1">
              <a:effectLst/>
              <a:latin typeface="Times New Roman" panose="02020603050405020304" pitchFamily="18" charset="0"/>
              <a:ea typeface="Times New Roman" panose="02020603050405020304" pitchFamily="18" charset="0"/>
            </a:endParaRPr>
          </a:p>
          <a:p>
            <a:pPr algn="just">
              <a:lnSpc>
                <a:spcPct val="110000"/>
              </a:lnSpc>
            </a:pPr>
            <a:r>
              <a:rPr lang="en-US" sz="40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Times New Roman" panose="02020603050405020304" pitchFamily="18" charset="0"/>
              </a:rPr>
              <a:t> She will read books in the library tomorrow.</a:t>
            </a:r>
            <a:endParaRPr lang="en-US" sz="4000" b="1">
              <a:effectLst/>
              <a:latin typeface="Times New Roman" panose="02020603050405020304" pitchFamily="18" charset="0"/>
              <a:ea typeface="Times New Roman" panose="02020603050405020304" pitchFamily="18" charset="0"/>
            </a:endParaRPr>
          </a:p>
          <a:p>
            <a:pPr algn="just">
              <a:lnSpc>
                <a:spcPct val="110000"/>
              </a:lnSpc>
            </a:pPr>
            <a:r>
              <a:rPr lang="en-US" sz="40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Times New Roman" panose="02020603050405020304" pitchFamily="18" charset="0"/>
              </a:rPr>
              <a:t> She won't read books in the library tomorrow.</a:t>
            </a:r>
            <a:endParaRPr lang="en-US" sz="4000" b="1">
              <a:effectLst/>
              <a:latin typeface="Times New Roman" panose="02020603050405020304" pitchFamily="18" charset="0"/>
              <a:ea typeface="Times New Roman" panose="02020603050405020304" pitchFamily="18" charset="0"/>
            </a:endParaRPr>
          </a:p>
          <a:p>
            <a:pPr algn="just">
              <a:lnSpc>
                <a:spcPct val="110000"/>
              </a:lnSpc>
            </a:pPr>
            <a:r>
              <a:rPr lang="en-US" sz="4000" b="1">
                <a:solidFill>
                  <a:srgbClr val="000000"/>
                </a:solidFill>
                <a:effectLst/>
                <a:latin typeface="Calibri" panose="020F0502020204030204" pitchFamily="34" charset="0"/>
                <a:ea typeface="Times New Roman" panose="02020603050405020304" pitchFamily="18" charset="0"/>
              </a:rPr>
              <a:t>3. We/ send/ the postcard/ our parents</a:t>
            </a:r>
            <a:endParaRPr lang="en-US" sz="4000" b="1">
              <a:effectLst/>
              <a:latin typeface="Times New Roman" panose="02020603050405020304" pitchFamily="18" charset="0"/>
              <a:ea typeface="Times New Roman" panose="02020603050405020304" pitchFamily="18" charset="0"/>
            </a:endParaRPr>
          </a:p>
          <a:p>
            <a:pPr algn="just">
              <a:lnSpc>
                <a:spcPct val="110000"/>
              </a:lnSpc>
            </a:pPr>
            <a:r>
              <a:rPr lang="en-US" sz="40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Times New Roman" panose="02020603050405020304" pitchFamily="18" charset="0"/>
              </a:rPr>
              <a:t> We will send the postcard to our parents.</a:t>
            </a:r>
            <a:endParaRPr lang="en-US" sz="4000" b="1">
              <a:effectLst/>
              <a:latin typeface="Times New Roman" panose="02020603050405020304" pitchFamily="18" charset="0"/>
              <a:ea typeface="Times New Roman" panose="02020603050405020304" pitchFamily="18" charset="0"/>
            </a:endParaRPr>
          </a:p>
          <a:p>
            <a:pPr algn="just">
              <a:lnSpc>
                <a:spcPct val="110000"/>
              </a:lnSpc>
            </a:pPr>
            <a:r>
              <a:rPr lang="en-US" sz="40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Times New Roman" panose="02020603050405020304" pitchFamily="18" charset="0"/>
              </a:rPr>
              <a:t> We won’t send the postcard to our parents..</a:t>
            </a:r>
            <a:endParaRPr lang="en-US" sz="4000" b="1">
              <a:effectLst/>
              <a:latin typeface="Times New Roman" panose="02020603050405020304" pitchFamily="18" charset="0"/>
              <a:ea typeface="Times New Roman" panose="02020603050405020304" pitchFamily="18" charset="0"/>
            </a:endParaRPr>
          </a:p>
          <a:p>
            <a:pPr algn="just">
              <a:lnSpc>
                <a:spcPct val="110000"/>
              </a:lnSpc>
              <a:spcAft>
                <a:spcPts val="600"/>
              </a:spcAft>
              <a:tabLst>
                <a:tab pos="623570" algn="l"/>
              </a:tabLst>
            </a:pPr>
            <a:r>
              <a:rPr lang="en-US" sz="4000" b="1">
                <a:effectLst/>
                <a:latin typeface="Calibri" panose="020F0502020204030204" pitchFamily="34" charset="0"/>
                <a:ea typeface="Cambria" panose="02040503050406030204" pitchFamily="18" charset="0"/>
                <a:cs typeface="Cambria" panose="02040503050406030204" pitchFamily="18" charset="0"/>
              </a:rPr>
              <a:t>4.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James/ buy/ somebooks/ next week</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pPr>
            <a:r>
              <a:rPr lang="en-US" sz="40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Times New Roman" panose="02020603050405020304" pitchFamily="18" charset="0"/>
              </a:rPr>
              <a:t> James will buy some books next week.</a:t>
            </a:r>
            <a:endParaRPr lang="en-US" sz="4000" b="1">
              <a:effectLst/>
              <a:latin typeface="Times New Roman" panose="02020603050405020304" pitchFamily="18" charset="0"/>
              <a:ea typeface="Times New Roman" panose="02020603050405020304" pitchFamily="18" charset="0"/>
            </a:endParaRPr>
          </a:p>
          <a:p>
            <a:pPr algn="just">
              <a:lnSpc>
                <a:spcPct val="110000"/>
              </a:lnSpc>
            </a:pPr>
            <a:r>
              <a:rPr lang="en-US" sz="40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Times New Roman" panose="02020603050405020304" pitchFamily="18" charset="0"/>
              </a:rPr>
              <a:t> James won't buy some books next week.</a:t>
            </a:r>
            <a:endParaRPr lang="en-US" sz="40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542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16" presetClass="entr" presetSubtype="21" fill="hold" nodeType="with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14">
                                            <p:txEl>
                                              <p:pRg st="3" end="3"/>
                                            </p:txEl>
                                          </p:spTgt>
                                        </p:tgtEl>
                                        <p:attrNameLst>
                                          <p:attrName>style.visibility</p:attrName>
                                        </p:attrNameLst>
                                      </p:cBhvr>
                                      <p:to>
                                        <p:strVal val="visible"/>
                                      </p:to>
                                    </p:set>
                                    <p:animEffect transition="in" filter="barn(inVertical)">
                                      <p:cBhvr>
                                        <p:cTn id="55" dur="500"/>
                                        <p:tgtEl>
                                          <p:spTgt spid="14">
                                            <p:txEl>
                                              <p:pRg st="3" end="3"/>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xEl>
                                              <p:pRg st="6" end="6"/>
                                            </p:txEl>
                                          </p:spTgt>
                                        </p:tgtEl>
                                        <p:attrNameLst>
                                          <p:attrName>style.visibility</p:attrName>
                                        </p:attrNameLst>
                                      </p:cBhvr>
                                      <p:to>
                                        <p:strVal val="visible"/>
                                      </p:to>
                                    </p:set>
                                    <p:animEffect transition="in" filter="barn(inVertical)">
                                      <p:cBhvr>
                                        <p:cTn id="58" dur="500"/>
                                        <p:tgtEl>
                                          <p:spTgt spid="14">
                                            <p:txEl>
                                              <p:pRg st="6" end="6"/>
                                            </p:txEl>
                                          </p:spTgt>
                                        </p:tgtEl>
                                      </p:cBhvr>
                                    </p:animEffect>
                                  </p:childTnLst>
                                </p:cTn>
                              </p:par>
                              <p:par>
                                <p:cTn id="59" presetID="16" presetClass="entr" presetSubtype="21" fill="hold" nodeType="withEffect">
                                  <p:stCondLst>
                                    <p:cond delay="0"/>
                                  </p:stCondLst>
                                  <p:childTnLst>
                                    <p:set>
                                      <p:cBhvr>
                                        <p:cTn id="60" dur="1" fill="hold">
                                          <p:stCondLst>
                                            <p:cond delay="0"/>
                                          </p:stCondLst>
                                        </p:cTn>
                                        <p:tgtEl>
                                          <p:spTgt spid="14">
                                            <p:txEl>
                                              <p:pRg st="9" end="9"/>
                                            </p:txEl>
                                          </p:spTgt>
                                        </p:tgtEl>
                                        <p:attrNameLst>
                                          <p:attrName>style.visibility</p:attrName>
                                        </p:attrNameLst>
                                      </p:cBhvr>
                                      <p:to>
                                        <p:strVal val="visible"/>
                                      </p:to>
                                    </p:set>
                                    <p:animEffect transition="in" filter="barn(inVertical)">
                                      <p:cBhvr>
                                        <p:cTn id="61" dur="500"/>
                                        <p:tgtEl>
                                          <p:spTgt spid="14">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4">
                                            <p:txEl>
                                              <p:pRg st="1" end="1"/>
                                            </p:txEl>
                                          </p:spTgt>
                                        </p:tgtEl>
                                        <p:attrNameLst>
                                          <p:attrName>style.visibility</p:attrName>
                                        </p:attrNameLst>
                                      </p:cBhvr>
                                      <p:to>
                                        <p:strVal val="visible"/>
                                      </p:to>
                                    </p:set>
                                    <p:animEffect transition="in" filter="barn(inVertical)">
                                      <p:cBhvr>
                                        <p:cTn id="66" dur="500"/>
                                        <p:tgtEl>
                                          <p:spTgt spid="14">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4">
                                            <p:txEl>
                                              <p:pRg st="2" end="2"/>
                                            </p:txEl>
                                          </p:spTgt>
                                        </p:tgtEl>
                                        <p:attrNameLst>
                                          <p:attrName>style.visibility</p:attrName>
                                        </p:attrNameLst>
                                      </p:cBhvr>
                                      <p:to>
                                        <p:strVal val="visible"/>
                                      </p:to>
                                    </p:set>
                                    <p:animEffect transition="in" filter="barn(inVertical)">
                                      <p:cBhvr>
                                        <p:cTn id="71" dur="500"/>
                                        <p:tgtEl>
                                          <p:spTgt spid="14">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4">
                                            <p:txEl>
                                              <p:pRg st="4" end="4"/>
                                            </p:txEl>
                                          </p:spTgt>
                                        </p:tgtEl>
                                        <p:attrNameLst>
                                          <p:attrName>style.visibility</p:attrName>
                                        </p:attrNameLst>
                                      </p:cBhvr>
                                      <p:to>
                                        <p:strVal val="visible"/>
                                      </p:to>
                                    </p:set>
                                    <p:animEffect transition="in" filter="barn(inVertical)">
                                      <p:cBhvr>
                                        <p:cTn id="76" dur="500"/>
                                        <p:tgtEl>
                                          <p:spTgt spid="14">
                                            <p:txEl>
                                              <p:pRg st="4" end="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4">
                                            <p:txEl>
                                              <p:pRg st="5" end="5"/>
                                            </p:txEl>
                                          </p:spTgt>
                                        </p:tgtEl>
                                        <p:attrNameLst>
                                          <p:attrName>style.visibility</p:attrName>
                                        </p:attrNameLst>
                                      </p:cBhvr>
                                      <p:to>
                                        <p:strVal val="visible"/>
                                      </p:to>
                                    </p:set>
                                    <p:animEffect transition="in" filter="barn(inVertical)">
                                      <p:cBhvr>
                                        <p:cTn id="81" dur="500"/>
                                        <p:tgtEl>
                                          <p:spTgt spid="14">
                                            <p:txEl>
                                              <p:pRg st="5" end="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4">
                                            <p:txEl>
                                              <p:pRg st="7" end="7"/>
                                            </p:txEl>
                                          </p:spTgt>
                                        </p:tgtEl>
                                        <p:attrNameLst>
                                          <p:attrName>style.visibility</p:attrName>
                                        </p:attrNameLst>
                                      </p:cBhvr>
                                      <p:to>
                                        <p:strVal val="visible"/>
                                      </p:to>
                                    </p:set>
                                    <p:animEffect transition="in" filter="barn(inVertical)">
                                      <p:cBhvr>
                                        <p:cTn id="86" dur="500"/>
                                        <p:tgtEl>
                                          <p:spTgt spid="14">
                                            <p:txEl>
                                              <p:pRg st="7" end="7"/>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14">
                                            <p:txEl>
                                              <p:pRg st="8" end="8"/>
                                            </p:txEl>
                                          </p:spTgt>
                                        </p:tgtEl>
                                        <p:attrNameLst>
                                          <p:attrName>style.visibility</p:attrName>
                                        </p:attrNameLst>
                                      </p:cBhvr>
                                      <p:to>
                                        <p:strVal val="visible"/>
                                      </p:to>
                                    </p:set>
                                    <p:animEffect transition="in" filter="barn(inVertical)">
                                      <p:cBhvr>
                                        <p:cTn id="91" dur="500"/>
                                        <p:tgtEl>
                                          <p:spTgt spid="14">
                                            <p:txEl>
                                              <p:pRg st="8" end="8"/>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14">
                                            <p:txEl>
                                              <p:pRg st="10" end="10"/>
                                            </p:txEl>
                                          </p:spTgt>
                                        </p:tgtEl>
                                        <p:attrNameLst>
                                          <p:attrName>style.visibility</p:attrName>
                                        </p:attrNameLst>
                                      </p:cBhvr>
                                      <p:to>
                                        <p:strVal val="visible"/>
                                      </p:to>
                                    </p:set>
                                    <p:animEffect transition="in" filter="barn(inVertical)">
                                      <p:cBhvr>
                                        <p:cTn id="96" dur="500"/>
                                        <p:tgtEl>
                                          <p:spTgt spid="14">
                                            <p:txEl>
                                              <p:pRg st="10" end="1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14">
                                            <p:txEl>
                                              <p:pRg st="11" end="11"/>
                                            </p:txEl>
                                          </p:spTgt>
                                        </p:tgtEl>
                                        <p:attrNameLst>
                                          <p:attrName>style.visibility</p:attrName>
                                        </p:attrNameLst>
                                      </p:cBhvr>
                                      <p:to>
                                        <p:strVal val="visible"/>
                                      </p:to>
                                    </p:set>
                                    <p:animEffect transition="in" filter="barn(inVertical)">
                                      <p:cBhvr>
                                        <p:cTn id="101" dur="500"/>
                                        <p:tgtEl>
                                          <p:spTgt spid="1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1604462">
            <a:off x="16107079" y="-2168595"/>
            <a:ext cx="4361840" cy="3721906"/>
          </a:xfrm>
          <a:custGeom>
            <a:avLst/>
            <a:gdLst/>
            <a:ahLst/>
            <a:cxnLst/>
            <a:rect l="l" t="t" r="r" b="b"/>
            <a:pathLst>
              <a:path w="6385885" h="5898961">
                <a:moveTo>
                  <a:pt x="0" y="0"/>
                </a:moveTo>
                <a:lnTo>
                  <a:pt x="6385885" y="0"/>
                </a:lnTo>
                <a:lnTo>
                  <a:pt x="6385885" y="5898961"/>
                </a:lnTo>
                <a:lnTo>
                  <a:pt x="0" y="58989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371428">
            <a:off x="-1287996" y="8861276"/>
            <a:ext cx="2575992" cy="2352029"/>
          </a:xfrm>
          <a:custGeom>
            <a:avLst/>
            <a:gdLst/>
            <a:ahLst/>
            <a:cxnLst/>
            <a:rect l="l" t="t" r="r" b="b"/>
            <a:pathLst>
              <a:path w="5335437" h="5870893">
                <a:moveTo>
                  <a:pt x="0" y="0"/>
                </a:moveTo>
                <a:lnTo>
                  <a:pt x="5335436" y="0"/>
                </a:lnTo>
                <a:lnTo>
                  <a:pt x="5335436" y="5870893"/>
                </a:lnTo>
                <a:lnTo>
                  <a:pt x="0" y="58708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6103867">
            <a:off x="-982593" y="-1439660"/>
            <a:ext cx="2374907" cy="2512698"/>
          </a:xfrm>
          <a:custGeom>
            <a:avLst/>
            <a:gdLst/>
            <a:ahLst/>
            <a:cxnLst/>
            <a:rect l="l" t="t" r="r" b="b"/>
            <a:pathLst>
              <a:path w="4544803" h="4114800">
                <a:moveTo>
                  <a:pt x="0" y="0"/>
                </a:moveTo>
                <a:lnTo>
                  <a:pt x="4544803" y="0"/>
                </a:lnTo>
                <a:lnTo>
                  <a:pt x="454480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5" name="Freeform 5"/>
          <p:cNvSpPr/>
          <p:nvPr/>
        </p:nvSpPr>
        <p:spPr>
          <a:xfrm rot="-554125">
            <a:off x="739037" y="64259"/>
            <a:ext cx="872135" cy="883281"/>
          </a:xfrm>
          <a:custGeom>
            <a:avLst/>
            <a:gdLst/>
            <a:ahLst/>
            <a:cxnLst/>
            <a:rect l="l" t="t" r="r" b="b"/>
            <a:pathLst>
              <a:path w="872135" h="883281">
                <a:moveTo>
                  <a:pt x="0" y="0"/>
                </a:moveTo>
                <a:lnTo>
                  <a:pt x="872135" y="0"/>
                </a:lnTo>
                <a:lnTo>
                  <a:pt x="872135" y="883281"/>
                </a:lnTo>
                <a:lnTo>
                  <a:pt x="0" y="883281"/>
                </a:lnTo>
                <a:lnTo>
                  <a:pt x="0" y="0"/>
                </a:lnTo>
                <a:close/>
              </a:path>
            </a:pathLst>
          </a:custGeom>
          <a:blipFill>
            <a:blip r:embed="rId16"/>
            <a:stretch>
              <a:fillRect/>
            </a:stretch>
          </a:blipFill>
        </p:spPr>
      </p:sp>
      <p:sp>
        <p:nvSpPr>
          <p:cNvPr id="14" name="Freeform 8">
            <a:extLst>
              <a:ext uri="{FF2B5EF4-FFF2-40B4-BE49-F238E27FC236}">
                <a16:creationId xmlns:a16="http://schemas.microsoft.com/office/drawing/2014/main" id="{396AF78A-8FB8-471E-96D5-173AF9C09611}"/>
              </a:ext>
            </a:extLst>
          </p:cNvPr>
          <p:cNvSpPr/>
          <p:nvPr/>
        </p:nvSpPr>
        <p:spPr>
          <a:xfrm rot="-1389597">
            <a:off x="-899235" y="6497667"/>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8">
            <a:extLst>
              <a:ext uri="{FF2B5EF4-FFF2-40B4-BE49-F238E27FC236}">
                <a16:creationId xmlns:a16="http://schemas.microsoft.com/office/drawing/2014/main" id="{CAB059DE-5F85-4447-A029-A4E1BF95AE46}"/>
              </a:ext>
            </a:extLst>
          </p:cNvPr>
          <p:cNvSpPr/>
          <p:nvPr/>
        </p:nvSpPr>
        <p:spPr>
          <a:xfrm rot="-1389597">
            <a:off x="17755747" y="2610946"/>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4" name="Group 23">
            <a:extLst>
              <a:ext uri="{FF2B5EF4-FFF2-40B4-BE49-F238E27FC236}">
                <a16:creationId xmlns:a16="http://schemas.microsoft.com/office/drawing/2014/main" id="{6EF34F98-9613-449C-958C-1EF7A374412D}"/>
              </a:ext>
            </a:extLst>
          </p:cNvPr>
          <p:cNvGrpSpPr/>
          <p:nvPr/>
        </p:nvGrpSpPr>
        <p:grpSpPr>
          <a:xfrm>
            <a:off x="16654936" y="8778197"/>
            <a:ext cx="2020960" cy="2518184"/>
            <a:chOff x="16654936" y="8778197"/>
            <a:chExt cx="2020960" cy="2518184"/>
          </a:xfrm>
        </p:grpSpPr>
        <p:sp>
          <p:nvSpPr>
            <p:cNvPr id="6" name="Freeform 6"/>
            <p:cNvSpPr/>
            <p:nvPr/>
          </p:nvSpPr>
          <p:spPr>
            <a:xfrm rot="9969306">
              <a:off x="16654936" y="8778197"/>
              <a:ext cx="2020960" cy="2518184"/>
            </a:xfrm>
            <a:custGeom>
              <a:avLst/>
              <a:gdLst/>
              <a:ahLst/>
              <a:cxnLst/>
              <a:rect l="l" t="t" r="r" b="b"/>
              <a:pathLst>
                <a:path w="6835906" h="6239318">
                  <a:moveTo>
                    <a:pt x="0" y="0"/>
                  </a:moveTo>
                  <a:lnTo>
                    <a:pt x="6835906" y="0"/>
                  </a:lnTo>
                  <a:lnTo>
                    <a:pt x="6835906" y="6239318"/>
                  </a:lnTo>
                  <a:lnTo>
                    <a:pt x="0" y="623931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4" name="Freeform 4"/>
            <p:cNvSpPr/>
            <p:nvPr/>
          </p:nvSpPr>
          <p:spPr>
            <a:xfrm>
              <a:off x="17191617" y="9423021"/>
              <a:ext cx="1014147" cy="1027108"/>
            </a:xfrm>
            <a:custGeom>
              <a:avLst/>
              <a:gdLst/>
              <a:ahLst/>
              <a:cxnLst/>
              <a:rect l="l" t="t" r="r" b="b"/>
              <a:pathLst>
                <a:path w="1014147" h="1027108">
                  <a:moveTo>
                    <a:pt x="0" y="0"/>
                  </a:moveTo>
                  <a:lnTo>
                    <a:pt x="1014147" y="0"/>
                  </a:lnTo>
                  <a:lnTo>
                    <a:pt x="1014147" y="1027108"/>
                  </a:lnTo>
                  <a:lnTo>
                    <a:pt x="0" y="1027108"/>
                  </a:lnTo>
                  <a:lnTo>
                    <a:pt x="0" y="0"/>
                  </a:lnTo>
                  <a:close/>
                </a:path>
              </a:pathLst>
            </a:custGeom>
            <a:blipFill>
              <a:blip r:embed="rId21"/>
              <a:stretch>
                <a:fillRect/>
              </a:stretch>
            </a:blipFill>
          </p:spPr>
        </p:sp>
      </p:grpSp>
      <p:sp>
        <p:nvSpPr>
          <p:cNvPr id="33" name="TextBox 8">
            <a:extLst>
              <a:ext uri="{FF2B5EF4-FFF2-40B4-BE49-F238E27FC236}">
                <a16:creationId xmlns:a16="http://schemas.microsoft.com/office/drawing/2014/main" id="{D8560EED-6ADB-4804-B6F2-59DB02FC2153}"/>
              </a:ext>
            </a:extLst>
          </p:cNvPr>
          <p:cNvSpPr txBox="1"/>
          <p:nvPr/>
        </p:nvSpPr>
        <p:spPr>
          <a:xfrm>
            <a:off x="-429179" y="441815"/>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5. cook meals (v): </a:t>
            </a:r>
            <a:endParaRPr lang="en-US" sz="4000" b="1" dirty="0">
              <a:solidFill>
                <a:srgbClr val="FF0000"/>
              </a:solidFill>
            </a:endParaRPr>
          </a:p>
        </p:txBody>
      </p:sp>
      <p:sp>
        <p:nvSpPr>
          <p:cNvPr id="34" name="TextBox 8">
            <a:extLst>
              <a:ext uri="{FF2B5EF4-FFF2-40B4-BE49-F238E27FC236}">
                <a16:creationId xmlns:a16="http://schemas.microsoft.com/office/drawing/2014/main" id="{4D3EC609-55D4-4060-9A61-B8AE354452A8}"/>
              </a:ext>
            </a:extLst>
          </p:cNvPr>
          <p:cNvSpPr txBox="1"/>
          <p:nvPr/>
        </p:nvSpPr>
        <p:spPr>
          <a:xfrm>
            <a:off x="7345316" y="324286"/>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6. electric fire (</a:t>
            </a:r>
            <a:r>
              <a:rPr lang="en-US" sz="4000" b="1" dirty="0">
                <a:solidFill>
                  <a:srgbClr val="FF0000"/>
                </a:solidFill>
              </a:rPr>
              <a:t>n): </a:t>
            </a:r>
          </a:p>
        </p:txBody>
      </p:sp>
      <p:sp>
        <p:nvSpPr>
          <p:cNvPr id="35" name="Rectangle 34">
            <a:extLst>
              <a:ext uri="{FF2B5EF4-FFF2-40B4-BE49-F238E27FC236}">
                <a16:creationId xmlns:a16="http://schemas.microsoft.com/office/drawing/2014/main" id="{08DA4753-679F-4FD0-99DD-55C4865BE893}"/>
              </a:ext>
            </a:extLst>
          </p:cNvPr>
          <p:cNvSpPr/>
          <p:nvPr/>
        </p:nvSpPr>
        <p:spPr>
          <a:xfrm>
            <a:off x="13042190" y="498104"/>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/ɪlektrɪk 'faɪər/</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lò sưởi điện</a:t>
            </a:r>
          </a:p>
        </p:txBody>
      </p:sp>
      <p:sp>
        <p:nvSpPr>
          <p:cNvPr id="36" name="TextBox 8">
            <a:extLst>
              <a:ext uri="{FF2B5EF4-FFF2-40B4-BE49-F238E27FC236}">
                <a16:creationId xmlns:a16="http://schemas.microsoft.com/office/drawing/2014/main" id="{29AE40FF-0571-402C-A177-A6AF4EE35EFA}"/>
              </a:ext>
            </a:extLst>
          </p:cNvPr>
          <p:cNvSpPr txBox="1"/>
          <p:nvPr/>
        </p:nvSpPr>
        <p:spPr>
          <a:xfrm>
            <a:off x="228600" y="4887723"/>
            <a:ext cx="5791200"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7. games console (</a:t>
            </a:r>
            <a:r>
              <a:rPr lang="en-US" sz="4000" b="1" dirty="0">
                <a:solidFill>
                  <a:srgbClr val="FF0000"/>
                </a:solidFill>
              </a:rPr>
              <a:t>n): </a:t>
            </a:r>
          </a:p>
        </p:txBody>
      </p:sp>
      <p:sp>
        <p:nvSpPr>
          <p:cNvPr id="37" name="Rectangle 36">
            <a:extLst>
              <a:ext uri="{FF2B5EF4-FFF2-40B4-BE49-F238E27FC236}">
                <a16:creationId xmlns:a16="http://schemas.microsoft.com/office/drawing/2014/main" id="{11E254A8-9ABC-4F28-A4B7-39CAF6EC9276}"/>
              </a:ext>
            </a:extLst>
          </p:cNvPr>
          <p:cNvSpPr/>
          <p:nvPr/>
        </p:nvSpPr>
        <p:spPr>
          <a:xfrm>
            <a:off x="5331970" y="4986167"/>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/geɪm kən'səʊl/</a:t>
            </a:r>
          </a:p>
          <a:p>
            <a:r>
              <a:rPr lang="vi-VN" sz="4000" b="1">
                <a:solidFill>
                  <a:schemeClr val="tx1">
                    <a:lumMod val="95000"/>
                    <a:lumOff val="5000"/>
                  </a:schemeClr>
                </a:solidFill>
                <a:latin typeface="Calibri" panose="020F0502020204030204" pitchFamily="34" charset="0"/>
                <a:cs typeface="Calibri" panose="020F0502020204030204" pitchFamily="34" charset="0"/>
              </a:rPr>
              <a:t>máy chơi điện tử</a:t>
            </a:r>
          </a:p>
        </p:txBody>
      </p:sp>
      <p:sp>
        <p:nvSpPr>
          <p:cNvPr id="38" name="TextBox 8">
            <a:extLst>
              <a:ext uri="{FF2B5EF4-FFF2-40B4-BE49-F238E27FC236}">
                <a16:creationId xmlns:a16="http://schemas.microsoft.com/office/drawing/2014/main" id="{A41B26C9-EBA6-4307-8CAB-15824A77F041}"/>
              </a:ext>
            </a:extLst>
          </p:cNvPr>
          <p:cNvSpPr txBox="1"/>
          <p:nvPr/>
        </p:nvSpPr>
        <p:spPr>
          <a:xfrm>
            <a:off x="8104044" y="4806438"/>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8. gas fire (</a:t>
            </a:r>
            <a:r>
              <a:rPr lang="en-US" sz="4000" b="1" dirty="0">
                <a:solidFill>
                  <a:srgbClr val="FF0000"/>
                </a:solidFill>
              </a:rPr>
              <a:t>n): </a:t>
            </a:r>
          </a:p>
        </p:txBody>
      </p:sp>
      <p:sp>
        <p:nvSpPr>
          <p:cNvPr id="39" name="Rectangle 38">
            <a:extLst>
              <a:ext uri="{FF2B5EF4-FFF2-40B4-BE49-F238E27FC236}">
                <a16:creationId xmlns:a16="http://schemas.microsoft.com/office/drawing/2014/main" id="{00885798-2D90-4EBD-97CA-A25310BD4960}"/>
              </a:ext>
            </a:extLst>
          </p:cNvPr>
          <p:cNvSpPr/>
          <p:nvPr/>
        </p:nvSpPr>
        <p:spPr>
          <a:xfrm>
            <a:off x="13449298" y="4916259"/>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/gæs 'faɪər/</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lò sưởi ga</a:t>
            </a:r>
          </a:p>
        </p:txBody>
      </p:sp>
      <p:sp>
        <p:nvSpPr>
          <p:cNvPr id="40" name="Rectangle 39">
            <a:extLst>
              <a:ext uri="{FF2B5EF4-FFF2-40B4-BE49-F238E27FC236}">
                <a16:creationId xmlns:a16="http://schemas.microsoft.com/office/drawing/2014/main" id="{F65FECFC-D033-4627-82E3-ED3F2B4E21BE}"/>
              </a:ext>
            </a:extLst>
          </p:cNvPr>
          <p:cNvSpPr/>
          <p:nvPr/>
        </p:nvSpPr>
        <p:spPr>
          <a:xfrm>
            <a:off x="5239738" y="573060"/>
            <a:ext cx="9144000" cy="1323439"/>
          </a:xfrm>
          <a:prstGeom prst="rect">
            <a:avLst/>
          </a:prstGeom>
        </p:spPr>
        <p:txBody>
          <a:bodyPr>
            <a:spAutoFit/>
          </a:bodyPr>
          <a:lstStyle/>
          <a:p>
            <a:r>
              <a:rPr lang="pl-PL" sz="4000" b="1">
                <a:solidFill>
                  <a:schemeClr val="tx1">
                    <a:lumMod val="95000"/>
                    <a:lumOff val="5000"/>
                  </a:schemeClr>
                </a:solidFill>
              </a:rPr>
              <a:t>/kʊk mi:lz/</a:t>
            </a:r>
          </a:p>
          <a:p>
            <a:r>
              <a:rPr lang="pl-PL" sz="4000" b="1">
                <a:solidFill>
                  <a:schemeClr val="tx1">
                    <a:lumMod val="95000"/>
                    <a:lumOff val="5000"/>
                  </a:schemeClr>
                </a:solidFill>
              </a:rPr>
              <a:t>nấu ăn</a:t>
            </a:r>
          </a:p>
        </p:txBody>
      </p:sp>
      <p:pic>
        <p:nvPicPr>
          <p:cNvPr id="2" name="Picture 1">
            <a:extLst>
              <a:ext uri="{FF2B5EF4-FFF2-40B4-BE49-F238E27FC236}">
                <a16:creationId xmlns:a16="http://schemas.microsoft.com/office/drawing/2014/main" id="{80B46949-001E-45DC-A6CB-51F0455FD03F}"/>
              </a:ext>
            </a:extLst>
          </p:cNvPr>
          <p:cNvPicPr>
            <a:picLocks noChangeAspect="1"/>
          </p:cNvPicPr>
          <p:nvPr/>
        </p:nvPicPr>
        <p:blipFill>
          <a:blip r:embed="rId22"/>
          <a:stretch>
            <a:fillRect/>
          </a:stretch>
        </p:blipFill>
        <p:spPr>
          <a:xfrm>
            <a:off x="761187" y="1411191"/>
            <a:ext cx="4443321" cy="3574976"/>
          </a:xfrm>
          <a:prstGeom prst="rect">
            <a:avLst/>
          </a:prstGeom>
        </p:spPr>
      </p:pic>
      <p:pic>
        <p:nvPicPr>
          <p:cNvPr id="3" name="Picture 2">
            <a:extLst>
              <a:ext uri="{FF2B5EF4-FFF2-40B4-BE49-F238E27FC236}">
                <a16:creationId xmlns:a16="http://schemas.microsoft.com/office/drawing/2014/main" id="{A001D970-DED9-4A3C-A3FB-E1D80A05771F}"/>
              </a:ext>
            </a:extLst>
          </p:cNvPr>
          <p:cNvPicPr>
            <a:picLocks noChangeAspect="1"/>
          </p:cNvPicPr>
          <p:nvPr/>
        </p:nvPicPr>
        <p:blipFill>
          <a:blip r:embed="rId23"/>
          <a:stretch>
            <a:fillRect/>
          </a:stretch>
        </p:blipFill>
        <p:spPr>
          <a:xfrm>
            <a:off x="8002384" y="1313935"/>
            <a:ext cx="4787520" cy="3021868"/>
          </a:xfrm>
          <a:prstGeom prst="rect">
            <a:avLst/>
          </a:prstGeom>
        </p:spPr>
      </p:pic>
      <p:pic>
        <p:nvPicPr>
          <p:cNvPr id="8" name="Picture 7">
            <a:extLst>
              <a:ext uri="{FF2B5EF4-FFF2-40B4-BE49-F238E27FC236}">
                <a16:creationId xmlns:a16="http://schemas.microsoft.com/office/drawing/2014/main" id="{C19A0FF3-CB23-4338-8865-64568E844BD0}"/>
              </a:ext>
            </a:extLst>
          </p:cNvPr>
          <p:cNvPicPr>
            <a:picLocks noChangeAspect="1"/>
          </p:cNvPicPr>
          <p:nvPr/>
        </p:nvPicPr>
        <p:blipFill>
          <a:blip r:embed="rId24"/>
          <a:stretch>
            <a:fillRect/>
          </a:stretch>
        </p:blipFill>
        <p:spPr>
          <a:xfrm>
            <a:off x="1137445" y="5948263"/>
            <a:ext cx="3768037" cy="3453621"/>
          </a:xfrm>
          <a:prstGeom prst="rect">
            <a:avLst/>
          </a:prstGeom>
        </p:spPr>
      </p:pic>
      <p:pic>
        <p:nvPicPr>
          <p:cNvPr id="11" name="Picture 10">
            <a:extLst>
              <a:ext uri="{FF2B5EF4-FFF2-40B4-BE49-F238E27FC236}">
                <a16:creationId xmlns:a16="http://schemas.microsoft.com/office/drawing/2014/main" id="{9E341DB9-AFDF-4DFA-BD2E-B5633280B6E1}"/>
              </a:ext>
            </a:extLst>
          </p:cNvPr>
          <p:cNvPicPr>
            <a:picLocks noChangeAspect="1"/>
          </p:cNvPicPr>
          <p:nvPr/>
        </p:nvPicPr>
        <p:blipFill>
          <a:blip r:embed="rId25"/>
          <a:stretch>
            <a:fillRect/>
          </a:stretch>
        </p:blipFill>
        <p:spPr>
          <a:xfrm>
            <a:off x="9614483" y="5945653"/>
            <a:ext cx="3768037" cy="3453621"/>
          </a:xfrm>
          <a:prstGeom prst="rect">
            <a:avLst/>
          </a:prstGeom>
        </p:spPr>
      </p:pic>
      <p:pic>
        <p:nvPicPr>
          <p:cNvPr id="12" name="cook meals">
            <a:hlinkClick r:id="" action="ppaction://media"/>
            <a:extLst>
              <a:ext uri="{FF2B5EF4-FFF2-40B4-BE49-F238E27FC236}">
                <a16:creationId xmlns:a16="http://schemas.microsoft.com/office/drawing/2014/main" id="{98EECD74-2AD6-4B34-AB93-5E0682BE0A7D}"/>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5558417" y="2811351"/>
            <a:ext cx="609600" cy="609600"/>
          </a:xfrm>
          <a:prstGeom prst="rect">
            <a:avLst/>
          </a:prstGeom>
        </p:spPr>
      </p:pic>
      <p:pic>
        <p:nvPicPr>
          <p:cNvPr id="13" name="electric fire">
            <a:hlinkClick r:id="" action="ppaction://media"/>
            <a:extLst>
              <a:ext uri="{FF2B5EF4-FFF2-40B4-BE49-F238E27FC236}">
                <a16:creationId xmlns:a16="http://schemas.microsoft.com/office/drawing/2014/main" id="{8ABAFF76-78C3-4EEC-A23B-25138AF18D98}"/>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3199807" y="2715531"/>
            <a:ext cx="609600" cy="609600"/>
          </a:xfrm>
          <a:prstGeom prst="rect">
            <a:avLst/>
          </a:prstGeom>
        </p:spPr>
      </p:pic>
      <p:pic>
        <p:nvPicPr>
          <p:cNvPr id="16" name="games console">
            <a:hlinkClick r:id="" action="ppaction://media"/>
            <a:extLst>
              <a:ext uri="{FF2B5EF4-FFF2-40B4-BE49-F238E27FC236}">
                <a16:creationId xmlns:a16="http://schemas.microsoft.com/office/drawing/2014/main" id="{FA7AFA52-8976-4C89-99F6-E99E982EE35B}"/>
              </a:ext>
            </a:extLst>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5027170" y="7195944"/>
            <a:ext cx="609600" cy="609600"/>
          </a:xfrm>
          <a:prstGeom prst="rect">
            <a:avLst/>
          </a:prstGeom>
        </p:spPr>
      </p:pic>
      <p:pic>
        <p:nvPicPr>
          <p:cNvPr id="17" name="gas fire">
            <a:hlinkClick r:id="" action="ppaction://media"/>
            <a:extLst>
              <a:ext uri="{FF2B5EF4-FFF2-40B4-BE49-F238E27FC236}">
                <a16:creationId xmlns:a16="http://schemas.microsoft.com/office/drawing/2014/main" id="{7D98C24B-F3BB-4315-BA2A-2B979DE60AEB}"/>
              </a:ext>
            </a:extLst>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13741481" y="6898112"/>
            <a:ext cx="609600" cy="609600"/>
          </a:xfrm>
          <a:prstGeom prst="rect">
            <a:avLst/>
          </a:prstGeom>
        </p:spPr>
      </p:pic>
    </p:spTree>
    <p:extLst>
      <p:ext uri="{BB962C8B-B14F-4D97-AF65-F5344CB8AC3E}">
        <p14:creationId xmlns:p14="http://schemas.microsoft.com/office/powerpoint/2010/main" val="195774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barn(inVertical)">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arn(inVertical)">
                                      <p:cBhvr>
                                        <p:cTn id="55" dur="500"/>
                                        <p:tgtEl>
                                          <p:spTgt spid="3"/>
                                        </p:tgtEl>
                                      </p:cBhvr>
                                    </p:animEffect>
                                  </p:childTnLst>
                                </p:cTn>
                              </p:par>
                              <p:par>
                                <p:cTn id="56" presetID="16" presetClass="entr" presetSubtype="21"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barn(inVertical)">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barn(inVertical)">
                                      <p:cBhvr>
                                        <p:cTn id="66" dur="500"/>
                                        <p:tgtEl>
                                          <p:spTgt spid="35"/>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arn(inVertical)">
                                      <p:cBhvr>
                                        <p:cTn id="71" dur="500"/>
                                        <p:tgtEl>
                                          <p:spTgt spid="16"/>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par>
                                <p:cTn id="75" presetID="16" presetClass="entr" presetSubtype="21"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barn(inVertical)">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barn(inVertical)">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par>
                                <p:cTn id="88" presetID="16" presetClass="entr" presetSubtype="21"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barn(inVertical)">
                                      <p:cBhvr>
                                        <p:cTn id="90" dur="500"/>
                                        <p:tgtEl>
                                          <p:spTgt spid="17"/>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barn(inVertical)">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barn(inVertical)">
                                      <p:cBhvr>
                                        <p:cTn id="9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12"/>
                </p:tgtEl>
              </p:cMediaNode>
            </p:audio>
            <p:audio>
              <p:cMediaNode vol="80000">
                <p:cTn id="100" fill="hold" display="0">
                  <p:stCondLst>
                    <p:cond delay="indefinite"/>
                  </p:stCondLst>
                  <p:endCondLst>
                    <p:cond evt="onStopAudio" delay="0">
                      <p:tgtEl>
                        <p:sldTgt/>
                      </p:tgtEl>
                    </p:cond>
                  </p:endCondLst>
                </p:cTn>
                <p:tgtEl>
                  <p:spTgt spid="13"/>
                </p:tgtEl>
              </p:cMediaNode>
            </p:audio>
            <p:audio>
              <p:cMediaNode vol="80000">
                <p:cTn id="101" fill="hold" display="0">
                  <p:stCondLst>
                    <p:cond delay="indefinite"/>
                  </p:stCondLst>
                  <p:endCondLst>
                    <p:cond evt="onStopAudio" delay="0">
                      <p:tgtEl>
                        <p:sldTgt/>
                      </p:tgtEl>
                    </p:cond>
                  </p:endCondLst>
                </p:cTn>
                <p:tgtEl>
                  <p:spTgt spid="16"/>
                </p:tgtEl>
              </p:cMediaNode>
            </p:audio>
            <p:audio>
              <p:cMediaNode vol="80000">
                <p:cTn id="102" fill="hold" display="0">
                  <p:stCondLst>
                    <p:cond delay="indefinite"/>
                  </p:stCondLst>
                  <p:endCondLst>
                    <p:cond evt="onStopAudio" delay="0">
                      <p:tgtEl>
                        <p:sldTgt/>
                      </p:tgtEl>
                    </p:cond>
                  </p:endCondLst>
                </p:cTn>
                <p:tgtEl>
                  <p:spTgt spid="17"/>
                </p:tgtEl>
              </p:cMediaNode>
            </p:audio>
          </p:childTnLst>
        </p:cTn>
      </p:par>
    </p:tnLst>
    <p:bldLst>
      <p:bldP spid="33" grpId="0"/>
      <p:bldP spid="34" grpId="0"/>
      <p:bldP spid="35" grpId="0"/>
      <p:bldP spid="36" grpId="0"/>
      <p:bldP spid="37" grpId="0"/>
      <p:bldP spid="38" grpId="0"/>
      <p:bldP spid="39" grpId="0"/>
      <p:bldP spid="4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780076" y="150319"/>
            <a:ext cx="14727848"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4. Write complete sentences using the simple future in declarative and negative form. Number 1 is an example for you.</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E45EEB62-F873-438D-B64A-DD95DD73A8E0}"/>
              </a:ext>
            </a:extLst>
          </p:cNvPr>
          <p:cNvSpPr txBox="1"/>
          <p:nvPr/>
        </p:nvSpPr>
        <p:spPr>
          <a:xfrm>
            <a:off x="4142514" y="1473758"/>
            <a:ext cx="10924672" cy="8410700"/>
          </a:xfrm>
          <a:prstGeom prst="rect">
            <a:avLst/>
          </a:prstGeom>
          <a:noFill/>
        </p:spPr>
        <p:txBody>
          <a:bodyPr wrap="square">
            <a:spAutoFit/>
          </a:bodyPr>
          <a:lstStyle/>
          <a:p>
            <a:pPr algn="just">
              <a:lnSpc>
                <a:spcPct val="110000"/>
              </a:lnSpc>
              <a:spcAft>
                <a:spcPts val="600"/>
              </a:spcAft>
              <a:tabLst>
                <a:tab pos="623570" algn="l"/>
              </a:tabLst>
            </a:pPr>
            <a:r>
              <a:rPr lang="en-US" sz="4000" b="1">
                <a:latin typeface="Calibri" panose="020F0502020204030204" pitchFamily="34" charset="0"/>
                <a:ea typeface="Cambria" panose="02040503050406030204" pitchFamily="18" charset="0"/>
                <a:cs typeface="Cambria" panose="02040503050406030204" pitchFamily="18" charset="0"/>
              </a:rPr>
              <a:t>5.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We/ listen/ to the radio</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10000"/>
              </a:lnSpc>
            </a:pPr>
            <a:r>
              <a:rPr lang="en-US" sz="4000" b="1">
                <a:solidFill>
                  <a:srgbClr val="FF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Times New Roman" panose="02020603050405020304" pitchFamily="18" charset="0"/>
              </a:rPr>
              <a:t> We will listen to the radio.</a:t>
            </a:r>
            <a:endParaRPr lang="en-US" sz="4400" b="1">
              <a:latin typeface="Times New Roman" panose="02020603050405020304" pitchFamily="18" charset="0"/>
              <a:ea typeface="Times New Roman" panose="02020603050405020304" pitchFamily="18" charset="0"/>
            </a:endParaRPr>
          </a:p>
          <a:p>
            <a:pPr algn="just">
              <a:lnSpc>
                <a:spcPct val="110000"/>
              </a:lnSpc>
            </a:pPr>
            <a:r>
              <a:rPr lang="en-US" sz="4000" b="1">
                <a:solidFill>
                  <a:srgbClr val="FF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Times New Roman" panose="02020603050405020304" pitchFamily="18" charset="0"/>
              </a:rPr>
              <a:t> We won't listen to the radio.</a:t>
            </a:r>
            <a:endParaRPr lang="en-US" sz="4400" b="1">
              <a:latin typeface="Times New Roman" panose="02020603050405020304" pitchFamily="18" charset="0"/>
              <a:ea typeface="Times New Roman" panose="02020603050405020304" pitchFamily="18" charset="0"/>
            </a:endParaRPr>
          </a:p>
          <a:p>
            <a:pPr algn="just">
              <a:lnSpc>
                <a:spcPct val="110000"/>
              </a:lnSpc>
              <a:spcAft>
                <a:spcPts val="600"/>
              </a:spcAft>
              <a:tabLst>
                <a:tab pos="623570" algn="l"/>
              </a:tabLst>
            </a:pPr>
            <a:r>
              <a:rPr lang="en-US" sz="4000" b="1">
                <a:latin typeface="Calibri" panose="020F0502020204030204" pitchFamily="34" charset="0"/>
                <a:ea typeface="Cambria" panose="02040503050406030204" pitchFamily="18" charset="0"/>
                <a:cs typeface="Cambria" panose="02040503050406030204" pitchFamily="18" charset="0"/>
              </a:rPr>
              <a:t>6.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They/ eat/ seafood/ Ha Long Bay</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10000"/>
              </a:lnSpc>
            </a:pPr>
            <a:r>
              <a:rPr lang="en-US" sz="4000" b="1">
                <a:solidFill>
                  <a:srgbClr val="FF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Times New Roman" panose="02020603050405020304" pitchFamily="18" charset="0"/>
              </a:rPr>
              <a:t> They will eat seafood in Ha Long Bay.</a:t>
            </a:r>
            <a:endParaRPr lang="en-US" sz="4400" b="1">
              <a:latin typeface="Times New Roman" panose="02020603050405020304" pitchFamily="18" charset="0"/>
              <a:ea typeface="Times New Roman" panose="02020603050405020304" pitchFamily="18" charset="0"/>
            </a:endParaRPr>
          </a:p>
          <a:p>
            <a:pPr algn="just">
              <a:lnSpc>
                <a:spcPct val="110000"/>
              </a:lnSpc>
            </a:pPr>
            <a:r>
              <a:rPr lang="en-US" sz="4000" b="1">
                <a:solidFill>
                  <a:srgbClr val="FF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Times New Roman" panose="02020603050405020304" pitchFamily="18" charset="0"/>
              </a:rPr>
              <a:t> They won't eat seafood in Ha Long Bay.</a:t>
            </a:r>
            <a:endParaRPr lang="en-US" sz="4400" b="1">
              <a:latin typeface="Times New Roman" panose="02020603050405020304" pitchFamily="18" charset="0"/>
              <a:ea typeface="Times New Roman" panose="02020603050405020304" pitchFamily="18" charset="0"/>
            </a:endParaRPr>
          </a:p>
          <a:p>
            <a:pPr algn="just">
              <a:lnSpc>
                <a:spcPct val="110000"/>
              </a:lnSpc>
              <a:spcAft>
                <a:spcPts val="600"/>
              </a:spcAft>
              <a:tabLst>
                <a:tab pos="623570" algn="l"/>
              </a:tabLst>
            </a:pPr>
            <a:r>
              <a:rPr lang="en-US" sz="4000" b="1">
                <a:latin typeface="Calibri" panose="020F0502020204030204" pitchFamily="34" charset="0"/>
                <a:ea typeface="Cambria" panose="02040503050406030204" pitchFamily="18" charset="0"/>
                <a:cs typeface="Cambria" panose="02040503050406030204" pitchFamily="18" charset="0"/>
              </a:rPr>
              <a:t>7.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She/ give/ him/ some apples</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10000"/>
              </a:lnSpc>
            </a:pPr>
            <a:r>
              <a:rPr lang="en-US" sz="4000" b="1">
                <a:solidFill>
                  <a:srgbClr val="FF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Times New Roman" panose="02020603050405020304" pitchFamily="18" charset="0"/>
              </a:rPr>
              <a:t> She will give him some apples.</a:t>
            </a:r>
            <a:endParaRPr lang="en-US" sz="4400" b="1">
              <a:latin typeface="Times New Roman" panose="02020603050405020304" pitchFamily="18" charset="0"/>
              <a:ea typeface="Times New Roman" panose="02020603050405020304" pitchFamily="18" charset="0"/>
            </a:endParaRPr>
          </a:p>
          <a:p>
            <a:pPr algn="just">
              <a:lnSpc>
                <a:spcPct val="110000"/>
              </a:lnSpc>
            </a:pPr>
            <a:r>
              <a:rPr lang="en-US" sz="4000" b="1">
                <a:solidFill>
                  <a:srgbClr val="FF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Times New Roman" panose="02020603050405020304" pitchFamily="18" charset="0"/>
              </a:rPr>
              <a:t> She won't give him some apples.</a:t>
            </a:r>
            <a:endParaRPr lang="en-US" sz="4400" b="1">
              <a:latin typeface="Times New Roman" panose="02020603050405020304" pitchFamily="18" charset="0"/>
              <a:ea typeface="Times New Roman" panose="02020603050405020304" pitchFamily="18" charset="0"/>
            </a:endParaRPr>
          </a:p>
          <a:p>
            <a:pPr algn="just">
              <a:lnSpc>
                <a:spcPct val="110000"/>
              </a:lnSpc>
            </a:pPr>
            <a:r>
              <a:rPr lang="en-US" sz="4000" b="1">
                <a:latin typeface="Calibri" panose="020F0502020204030204" pitchFamily="34" charset="0"/>
                <a:ea typeface="Times New Roman" panose="02020603050405020304" pitchFamily="18" charset="0"/>
              </a:rPr>
              <a:t>8. </a:t>
            </a:r>
            <a:r>
              <a:rPr lang="en-US" sz="4000" b="1">
                <a:solidFill>
                  <a:srgbClr val="000000"/>
                </a:solidFill>
                <a:latin typeface="Calibri" panose="020F0502020204030204" pitchFamily="34" charset="0"/>
                <a:ea typeface="Times New Roman" panose="02020603050405020304" pitchFamily="18" charset="0"/>
              </a:rPr>
              <a:t>Tony/ go/ zoo/ tomorrow</a:t>
            </a:r>
            <a:endParaRPr lang="en-US" sz="4400" b="1">
              <a:latin typeface="Times New Roman" panose="02020603050405020304" pitchFamily="18" charset="0"/>
              <a:ea typeface="Times New Roman" panose="02020603050405020304" pitchFamily="18" charset="0"/>
            </a:endParaRPr>
          </a:p>
          <a:p>
            <a:pPr algn="just">
              <a:lnSpc>
                <a:spcPct val="110000"/>
              </a:lnSpc>
            </a:pPr>
            <a:r>
              <a:rPr lang="en-US" sz="4000" b="1">
                <a:solidFill>
                  <a:srgbClr val="FF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Times New Roman" panose="02020603050405020304" pitchFamily="18" charset="0"/>
              </a:rPr>
              <a:t> Tony will go to the zoo tomorrow.</a:t>
            </a:r>
            <a:endParaRPr lang="en-US" sz="4400" b="1">
              <a:latin typeface="Times New Roman" panose="02020603050405020304" pitchFamily="18" charset="0"/>
              <a:ea typeface="Times New Roman" panose="02020603050405020304" pitchFamily="18" charset="0"/>
            </a:endParaRPr>
          </a:p>
          <a:p>
            <a:pPr algn="just">
              <a:lnSpc>
                <a:spcPct val="110000"/>
              </a:lnSpc>
            </a:pPr>
            <a:r>
              <a:rPr lang="en-US" sz="4000" b="1">
                <a:solidFill>
                  <a:srgbClr val="FF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Times New Roman" panose="02020603050405020304" pitchFamily="18" charset="0"/>
              </a:rPr>
              <a:t> Tony won't go to the zoo tomorrow.</a:t>
            </a:r>
            <a:endParaRPr lang="en-US" sz="4400" b="1">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81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16" presetClass="entr" presetSubtype="21" fill="hold" nodeType="with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14">
                                            <p:txEl>
                                              <p:pRg st="3" end="3"/>
                                            </p:txEl>
                                          </p:spTgt>
                                        </p:tgtEl>
                                        <p:attrNameLst>
                                          <p:attrName>style.visibility</p:attrName>
                                        </p:attrNameLst>
                                      </p:cBhvr>
                                      <p:to>
                                        <p:strVal val="visible"/>
                                      </p:to>
                                    </p:set>
                                    <p:animEffect transition="in" filter="barn(inVertical)">
                                      <p:cBhvr>
                                        <p:cTn id="55" dur="500"/>
                                        <p:tgtEl>
                                          <p:spTgt spid="14">
                                            <p:txEl>
                                              <p:pRg st="3" end="3"/>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xEl>
                                              <p:pRg st="6" end="6"/>
                                            </p:txEl>
                                          </p:spTgt>
                                        </p:tgtEl>
                                        <p:attrNameLst>
                                          <p:attrName>style.visibility</p:attrName>
                                        </p:attrNameLst>
                                      </p:cBhvr>
                                      <p:to>
                                        <p:strVal val="visible"/>
                                      </p:to>
                                    </p:set>
                                    <p:animEffect transition="in" filter="barn(inVertical)">
                                      <p:cBhvr>
                                        <p:cTn id="58" dur="500"/>
                                        <p:tgtEl>
                                          <p:spTgt spid="14">
                                            <p:txEl>
                                              <p:pRg st="6" end="6"/>
                                            </p:txEl>
                                          </p:spTgt>
                                        </p:tgtEl>
                                      </p:cBhvr>
                                    </p:animEffect>
                                  </p:childTnLst>
                                </p:cTn>
                              </p:par>
                              <p:par>
                                <p:cTn id="59" presetID="16" presetClass="entr" presetSubtype="21" fill="hold" nodeType="withEffect">
                                  <p:stCondLst>
                                    <p:cond delay="0"/>
                                  </p:stCondLst>
                                  <p:childTnLst>
                                    <p:set>
                                      <p:cBhvr>
                                        <p:cTn id="60" dur="1" fill="hold">
                                          <p:stCondLst>
                                            <p:cond delay="0"/>
                                          </p:stCondLst>
                                        </p:cTn>
                                        <p:tgtEl>
                                          <p:spTgt spid="14">
                                            <p:txEl>
                                              <p:pRg st="9" end="9"/>
                                            </p:txEl>
                                          </p:spTgt>
                                        </p:tgtEl>
                                        <p:attrNameLst>
                                          <p:attrName>style.visibility</p:attrName>
                                        </p:attrNameLst>
                                      </p:cBhvr>
                                      <p:to>
                                        <p:strVal val="visible"/>
                                      </p:to>
                                    </p:set>
                                    <p:animEffect transition="in" filter="barn(inVertical)">
                                      <p:cBhvr>
                                        <p:cTn id="61" dur="500"/>
                                        <p:tgtEl>
                                          <p:spTgt spid="14">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4">
                                            <p:txEl>
                                              <p:pRg st="1" end="1"/>
                                            </p:txEl>
                                          </p:spTgt>
                                        </p:tgtEl>
                                        <p:attrNameLst>
                                          <p:attrName>style.visibility</p:attrName>
                                        </p:attrNameLst>
                                      </p:cBhvr>
                                      <p:to>
                                        <p:strVal val="visible"/>
                                      </p:to>
                                    </p:set>
                                    <p:animEffect transition="in" filter="barn(inVertical)">
                                      <p:cBhvr>
                                        <p:cTn id="66" dur="500"/>
                                        <p:tgtEl>
                                          <p:spTgt spid="14">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4">
                                            <p:txEl>
                                              <p:pRg st="2" end="2"/>
                                            </p:txEl>
                                          </p:spTgt>
                                        </p:tgtEl>
                                        <p:attrNameLst>
                                          <p:attrName>style.visibility</p:attrName>
                                        </p:attrNameLst>
                                      </p:cBhvr>
                                      <p:to>
                                        <p:strVal val="visible"/>
                                      </p:to>
                                    </p:set>
                                    <p:animEffect transition="in" filter="barn(inVertical)">
                                      <p:cBhvr>
                                        <p:cTn id="71" dur="500"/>
                                        <p:tgtEl>
                                          <p:spTgt spid="14">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4">
                                            <p:txEl>
                                              <p:pRg st="4" end="4"/>
                                            </p:txEl>
                                          </p:spTgt>
                                        </p:tgtEl>
                                        <p:attrNameLst>
                                          <p:attrName>style.visibility</p:attrName>
                                        </p:attrNameLst>
                                      </p:cBhvr>
                                      <p:to>
                                        <p:strVal val="visible"/>
                                      </p:to>
                                    </p:set>
                                    <p:animEffect transition="in" filter="barn(inVertical)">
                                      <p:cBhvr>
                                        <p:cTn id="76" dur="500"/>
                                        <p:tgtEl>
                                          <p:spTgt spid="14">
                                            <p:txEl>
                                              <p:pRg st="4" end="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4">
                                            <p:txEl>
                                              <p:pRg st="5" end="5"/>
                                            </p:txEl>
                                          </p:spTgt>
                                        </p:tgtEl>
                                        <p:attrNameLst>
                                          <p:attrName>style.visibility</p:attrName>
                                        </p:attrNameLst>
                                      </p:cBhvr>
                                      <p:to>
                                        <p:strVal val="visible"/>
                                      </p:to>
                                    </p:set>
                                    <p:animEffect transition="in" filter="barn(inVertical)">
                                      <p:cBhvr>
                                        <p:cTn id="81" dur="500"/>
                                        <p:tgtEl>
                                          <p:spTgt spid="14">
                                            <p:txEl>
                                              <p:pRg st="5" end="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4">
                                            <p:txEl>
                                              <p:pRg st="7" end="7"/>
                                            </p:txEl>
                                          </p:spTgt>
                                        </p:tgtEl>
                                        <p:attrNameLst>
                                          <p:attrName>style.visibility</p:attrName>
                                        </p:attrNameLst>
                                      </p:cBhvr>
                                      <p:to>
                                        <p:strVal val="visible"/>
                                      </p:to>
                                    </p:set>
                                    <p:animEffect transition="in" filter="barn(inVertical)">
                                      <p:cBhvr>
                                        <p:cTn id="86" dur="500"/>
                                        <p:tgtEl>
                                          <p:spTgt spid="14">
                                            <p:txEl>
                                              <p:pRg st="7" end="7"/>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14">
                                            <p:txEl>
                                              <p:pRg st="8" end="8"/>
                                            </p:txEl>
                                          </p:spTgt>
                                        </p:tgtEl>
                                        <p:attrNameLst>
                                          <p:attrName>style.visibility</p:attrName>
                                        </p:attrNameLst>
                                      </p:cBhvr>
                                      <p:to>
                                        <p:strVal val="visible"/>
                                      </p:to>
                                    </p:set>
                                    <p:animEffect transition="in" filter="barn(inVertical)">
                                      <p:cBhvr>
                                        <p:cTn id="91" dur="500"/>
                                        <p:tgtEl>
                                          <p:spTgt spid="14">
                                            <p:txEl>
                                              <p:pRg st="8" end="8"/>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14">
                                            <p:txEl>
                                              <p:pRg st="10" end="10"/>
                                            </p:txEl>
                                          </p:spTgt>
                                        </p:tgtEl>
                                        <p:attrNameLst>
                                          <p:attrName>style.visibility</p:attrName>
                                        </p:attrNameLst>
                                      </p:cBhvr>
                                      <p:to>
                                        <p:strVal val="visible"/>
                                      </p:to>
                                    </p:set>
                                    <p:animEffect transition="in" filter="barn(inVertical)">
                                      <p:cBhvr>
                                        <p:cTn id="96" dur="500"/>
                                        <p:tgtEl>
                                          <p:spTgt spid="14">
                                            <p:txEl>
                                              <p:pRg st="10" end="1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14">
                                            <p:txEl>
                                              <p:pRg st="11" end="11"/>
                                            </p:txEl>
                                          </p:spTgt>
                                        </p:tgtEl>
                                        <p:attrNameLst>
                                          <p:attrName>style.visibility</p:attrName>
                                        </p:attrNameLst>
                                      </p:cBhvr>
                                      <p:to>
                                        <p:strVal val="visible"/>
                                      </p:to>
                                    </p:set>
                                    <p:animEffect transition="in" filter="barn(inVertical)">
                                      <p:cBhvr>
                                        <p:cTn id="101" dur="500"/>
                                        <p:tgtEl>
                                          <p:spTgt spid="1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600200" y="-34031"/>
            <a:ext cx="14727848"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5. Complete the sentences with the correct forms of "will (not)" or "might (not)".</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A4C5CF69-E9E9-4430-A769-774C46A37964}"/>
              </a:ext>
            </a:extLst>
          </p:cNvPr>
          <p:cNvSpPr txBox="1"/>
          <p:nvPr/>
        </p:nvSpPr>
        <p:spPr>
          <a:xfrm>
            <a:off x="1642603" y="1283170"/>
            <a:ext cx="16078200" cy="8540800"/>
          </a:xfrm>
          <a:prstGeom prst="rect">
            <a:avLst/>
          </a:prstGeom>
          <a:noFill/>
        </p:spPr>
        <p:txBody>
          <a:bodyPr wrap="square">
            <a:spAutoFit/>
          </a:bodyPr>
          <a:lstStyle/>
          <a:p>
            <a:pPr algn="just">
              <a:spcAft>
                <a:spcPts val="600"/>
              </a:spcAft>
              <a:tabLst>
                <a:tab pos="623570" algn="l"/>
              </a:tabLst>
            </a:pPr>
            <a:r>
              <a:rPr lang="en-US" sz="4200" b="1">
                <a:effectLst/>
                <a:latin typeface="Calibri" panose="020F0502020204030204" pitchFamily="34" charset="0"/>
                <a:ea typeface="Cambria" panose="02040503050406030204" pitchFamily="18" charset="0"/>
                <a:cs typeface="Cambria" panose="02040503050406030204" pitchFamily="18" charset="0"/>
              </a:rPr>
              <a:t>1.</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Leave early so that you ____________ miss the bus.</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964055" algn="l"/>
              </a:tabLst>
            </a:pPr>
            <a:r>
              <a:rPr lang="en-US" sz="4200" b="1">
                <a:effectLst/>
                <a:latin typeface="Calibri" panose="020F0502020204030204" pitchFamily="34" charset="0"/>
                <a:ea typeface="Cambria" panose="02040503050406030204" pitchFamily="18" charset="0"/>
                <a:cs typeface="Cambria" panose="02040503050406030204" pitchFamily="18" charset="0"/>
              </a:rPr>
              <a:t>2.</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 you be in Rome tonight?</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23570" algn="l"/>
              </a:tabLst>
            </a:pPr>
            <a:r>
              <a:rPr lang="en-US" sz="4200" b="1">
                <a:effectLst/>
                <a:latin typeface="Calibri" panose="020F0502020204030204" pitchFamily="34" charset="0"/>
                <a:ea typeface="Cambria" panose="02040503050406030204" pitchFamily="18" charset="0"/>
                <a:cs typeface="Cambria" panose="02040503050406030204" pitchFamily="18" charset="0"/>
              </a:rPr>
              <a:t>3.</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Today is a busy day. We ____________ have time to help you tomorrow.</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23570" algn="l"/>
              </a:tabLst>
            </a:pPr>
            <a:r>
              <a:rPr lang="en-US" sz="4200" b="1">
                <a:effectLst/>
                <a:latin typeface="Calibri" panose="020F0502020204030204" pitchFamily="34" charset="0"/>
                <a:ea typeface="Cambria" panose="02040503050406030204" pitchFamily="18" charset="0"/>
                <a:cs typeface="Cambria" panose="02040503050406030204" pitchFamily="18" charset="0"/>
              </a:rPr>
              <a:t>4.</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I think I ____________ go shopping. I’ve run out of food.</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23570" algn="l"/>
              </a:tabLst>
            </a:pPr>
            <a:r>
              <a:rPr lang="en-US" sz="4200" b="1">
                <a:effectLst/>
                <a:latin typeface="Calibri" panose="020F0502020204030204" pitchFamily="34" charset="0"/>
                <a:ea typeface="Cambria" panose="02040503050406030204" pitchFamily="18" charset="0"/>
                <a:cs typeface="Cambria" panose="02040503050406030204" pitchFamily="18" charset="0"/>
              </a:rPr>
              <a:t>5.</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We have enough food for dinner, so I ____________ go shopping today.</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82930" algn="l"/>
              </a:tabLst>
            </a:pPr>
            <a:r>
              <a:rPr lang="en-US" sz="4200" b="1">
                <a:effectLst/>
                <a:latin typeface="Calibri" panose="020F0502020204030204" pitchFamily="34" charset="0"/>
                <a:ea typeface="Cambria" panose="02040503050406030204" pitchFamily="18" charset="0"/>
                <a:cs typeface="Cambria" panose="02040503050406030204" pitchFamily="18" charset="0"/>
              </a:rPr>
              <a:t>6.</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The space explorers ____________ find water on Mars.</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82930" algn="l"/>
              </a:tabLst>
            </a:pPr>
            <a:r>
              <a:rPr lang="en-US" sz="4200" b="1">
                <a:effectLst/>
                <a:latin typeface="Calibri" panose="020F0502020204030204" pitchFamily="34" charset="0"/>
                <a:ea typeface="Cambria" panose="02040503050406030204" pitchFamily="18" charset="0"/>
                <a:cs typeface="Cambria" panose="02040503050406030204" pitchFamily="18" charset="0"/>
              </a:rPr>
              <a:t>7.</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Regular trips to space ____________ be available in the next century.</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82930" algn="l"/>
              </a:tabLst>
            </a:pPr>
            <a:r>
              <a:rPr lang="en-US" sz="4200" b="1">
                <a:effectLst/>
                <a:latin typeface="Calibri" panose="020F0502020204030204" pitchFamily="34" charset="0"/>
                <a:ea typeface="Cambria" panose="02040503050406030204" pitchFamily="18" charset="0"/>
                <a:cs typeface="Cambria" panose="02040503050406030204" pitchFamily="18" charset="0"/>
              </a:rPr>
              <a:t>8.</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One day they ____________ find life on other planets.</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82930" algn="l"/>
              </a:tabLst>
            </a:pPr>
            <a:r>
              <a:rPr lang="en-US" sz="4200" b="1">
                <a:effectLst/>
                <a:latin typeface="Calibri" panose="020F0502020204030204" pitchFamily="34" charset="0"/>
                <a:ea typeface="Cambria" panose="02040503050406030204" pitchFamily="18" charset="0"/>
                <a:cs typeface="Cambria" panose="02040503050406030204" pitchFamily="18" charset="0"/>
              </a:rPr>
              <a:t>9.</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It ____________ be sunny tomorrow.</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800"/>
              </a:spcAft>
            </a:pPr>
            <a:r>
              <a:rPr lang="en-US" sz="4200" b="1">
                <a:effectLst/>
                <a:latin typeface="Calibri" panose="020F0502020204030204" pitchFamily="34" charset="0"/>
                <a:ea typeface="Calibri" panose="020F0502020204030204" pitchFamily="34" charset="0"/>
                <a:cs typeface="Calibri" panose="020F0502020204030204" pitchFamily="34" charset="0"/>
              </a:rPr>
              <a:t>10.</a:t>
            </a:r>
            <a:r>
              <a:rPr lang="en-US" sz="4200">
                <a:effectLst/>
                <a:latin typeface="Calibri" panose="020F0502020204030204" pitchFamily="34" charset="0"/>
                <a:ea typeface="Calibri" panose="020F0502020204030204" pitchFamily="34" charset="0"/>
                <a:cs typeface="Calibri" panose="020F0502020204030204" pitchFamily="34" charset="0"/>
              </a:rPr>
              <a:t> </a:t>
            </a:r>
            <a:r>
              <a:rPr lang="en-US" sz="4200">
                <a:solidFill>
                  <a:srgbClr val="000000"/>
                </a:solidFill>
                <a:effectLst/>
                <a:latin typeface="Calibri" panose="020F0502020204030204" pitchFamily="34" charset="0"/>
                <a:ea typeface="Calibri" panose="020F0502020204030204" pitchFamily="34" charset="0"/>
                <a:cs typeface="Calibri" panose="020F0502020204030204" pitchFamily="34" charset="0"/>
              </a:rPr>
              <a:t>It ____________ be cloudy in June.</a:t>
            </a:r>
            <a:endParaRPr lang="en-US" sz="4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5662F27-A18B-4195-A9FF-B2DF56D4AD7C}"/>
              </a:ext>
            </a:extLst>
          </p:cNvPr>
          <p:cNvSpPr txBox="1"/>
          <p:nvPr/>
        </p:nvSpPr>
        <p:spPr>
          <a:xfrm>
            <a:off x="7829771" y="1245809"/>
            <a:ext cx="3703864"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mn-ea"/>
                <a:cs typeface="+mn-cs"/>
              </a:rPr>
              <a:t> won't </a:t>
            </a:r>
            <a:endParaRPr lang="en-US"/>
          </a:p>
        </p:txBody>
      </p:sp>
      <p:sp>
        <p:nvSpPr>
          <p:cNvPr id="18" name="TextBox 17">
            <a:extLst>
              <a:ext uri="{FF2B5EF4-FFF2-40B4-BE49-F238E27FC236}">
                <a16:creationId xmlns:a16="http://schemas.microsoft.com/office/drawing/2014/main" id="{3FB65CAD-E94A-4544-8380-5357AB834516}"/>
              </a:ext>
            </a:extLst>
          </p:cNvPr>
          <p:cNvSpPr txBox="1"/>
          <p:nvPr/>
        </p:nvSpPr>
        <p:spPr>
          <a:xfrm>
            <a:off x="2787181" y="1943100"/>
            <a:ext cx="3703864"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mn-ea"/>
                <a:cs typeface="+mn-cs"/>
              </a:rPr>
              <a:t> </a:t>
            </a:r>
            <a:r>
              <a:rPr lang="en-US" sz="4800" b="1">
                <a:solidFill>
                  <a:srgbClr val="FF0000"/>
                </a:solidFill>
                <a:latin typeface="Calibri"/>
              </a:rPr>
              <a:t>will</a:t>
            </a:r>
            <a:endParaRPr lang="en-US"/>
          </a:p>
        </p:txBody>
      </p:sp>
      <p:sp>
        <p:nvSpPr>
          <p:cNvPr id="19" name="TextBox 18">
            <a:extLst>
              <a:ext uri="{FF2B5EF4-FFF2-40B4-BE49-F238E27FC236}">
                <a16:creationId xmlns:a16="http://schemas.microsoft.com/office/drawing/2014/main" id="{95133A8C-4F7B-4178-AD01-1AC16F70EF8C}"/>
              </a:ext>
            </a:extLst>
          </p:cNvPr>
          <p:cNvSpPr txBox="1"/>
          <p:nvPr/>
        </p:nvSpPr>
        <p:spPr>
          <a:xfrm>
            <a:off x="9178752" y="2735998"/>
            <a:ext cx="3703864"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mn-ea"/>
                <a:cs typeface="+mn-cs"/>
              </a:rPr>
              <a:t>will</a:t>
            </a:r>
            <a:endParaRPr lang="en-US"/>
          </a:p>
        </p:txBody>
      </p:sp>
      <p:sp>
        <p:nvSpPr>
          <p:cNvPr id="20" name="TextBox 19">
            <a:extLst>
              <a:ext uri="{FF2B5EF4-FFF2-40B4-BE49-F238E27FC236}">
                <a16:creationId xmlns:a16="http://schemas.microsoft.com/office/drawing/2014/main" id="{7839F89A-3827-434E-A9D2-DCDC52FFD0E0}"/>
              </a:ext>
            </a:extLst>
          </p:cNvPr>
          <p:cNvSpPr txBox="1"/>
          <p:nvPr/>
        </p:nvSpPr>
        <p:spPr>
          <a:xfrm>
            <a:off x="4539343" y="3974606"/>
            <a:ext cx="3703864"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mn-ea"/>
                <a:cs typeface="+mn-cs"/>
              </a:rPr>
              <a:t>will</a:t>
            </a:r>
            <a:endParaRPr lang="en-US"/>
          </a:p>
        </p:txBody>
      </p:sp>
      <p:sp>
        <p:nvSpPr>
          <p:cNvPr id="21" name="TextBox 20">
            <a:extLst>
              <a:ext uri="{FF2B5EF4-FFF2-40B4-BE49-F238E27FC236}">
                <a16:creationId xmlns:a16="http://schemas.microsoft.com/office/drawing/2014/main" id="{66996962-E581-444F-A379-104E46216AF9}"/>
              </a:ext>
            </a:extLst>
          </p:cNvPr>
          <p:cNvSpPr txBox="1"/>
          <p:nvPr/>
        </p:nvSpPr>
        <p:spPr>
          <a:xfrm>
            <a:off x="11896725" y="4761320"/>
            <a:ext cx="3703864"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mn-ea"/>
                <a:cs typeface="+mn-cs"/>
              </a:rPr>
              <a:t> won't </a:t>
            </a:r>
            <a:endParaRPr lang="en-US"/>
          </a:p>
        </p:txBody>
      </p:sp>
      <p:sp>
        <p:nvSpPr>
          <p:cNvPr id="22" name="TextBox 21">
            <a:extLst>
              <a:ext uri="{FF2B5EF4-FFF2-40B4-BE49-F238E27FC236}">
                <a16:creationId xmlns:a16="http://schemas.microsoft.com/office/drawing/2014/main" id="{EF87D882-F3F0-4F1A-B5BD-79C111E42631}"/>
              </a:ext>
            </a:extLst>
          </p:cNvPr>
          <p:cNvSpPr txBox="1"/>
          <p:nvPr/>
        </p:nvSpPr>
        <p:spPr>
          <a:xfrm>
            <a:off x="7112192" y="6125746"/>
            <a:ext cx="3703864"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mn-ea"/>
                <a:cs typeface="+mn-cs"/>
              </a:rPr>
              <a:t>might</a:t>
            </a:r>
            <a:endParaRPr lang="en-US"/>
          </a:p>
        </p:txBody>
      </p:sp>
      <p:sp>
        <p:nvSpPr>
          <p:cNvPr id="23" name="TextBox 22">
            <a:extLst>
              <a:ext uri="{FF2B5EF4-FFF2-40B4-BE49-F238E27FC236}">
                <a16:creationId xmlns:a16="http://schemas.microsoft.com/office/drawing/2014/main" id="{5B2D6F02-DCF4-4C76-B30E-6CDDBBB28C9C}"/>
              </a:ext>
            </a:extLst>
          </p:cNvPr>
          <p:cNvSpPr txBox="1"/>
          <p:nvPr/>
        </p:nvSpPr>
        <p:spPr>
          <a:xfrm>
            <a:off x="7680092" y="6801439"/>
            <a:ext cx="3703864"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mn-ea"/>
                <a:cs typeface="+mn-cs"/>
              </a:rPr>
              <a:t>might</a:t>
            </a:r>
            <a:endParaRPr lang="en-US"/>
          </a:p>
        </p:txBody>
      </p:sp>
      <p:sp>
        <p:nvSpPr>
          <p:cNvPr id="24" name="TextBox 23">
            <a:extLst>
              <a:ext uri="{FF2B5EF4-FFF2-40B4-BE49-F238E27FC236}">
                <a16:creationId xmlns:a16="http://schemas.microsoft.com/office/drawing/2014/main" id="{F9C53EFA-C655-436A-9D76-9E0569E27B0A}"/>
              </a:ext>
            </a:extLst>
          </p:cNvPr>
          <p:cNvSpPr txBox="1"/>
          <p:nvPr/>
        </p:nvSpPr>
        <p:spPr>
          <a:xfrm>
            <a:off x="5968761" y="7485821"/>
            <a:ext cx="3703864"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mn-ea"/>
                <a:cs typeface="+mn-cs"/>
              </a:rPr>
              <a:t>might</a:t>
            </a:r>
            <a:endParaRPr lang="en-US"/>
          </a:p>
        </p:txBody>
      </p:sp>
      <p:sp>
        <p:nvSpPr>
          <p:cNvPr id="25" name="TextBox 24">
            <a:extLst>
              <a:ext uri="{FF2B5EF4-FFF2-40B4-BE49-F238E27FC236}">
                <a16:creationId xmlns:a16="http://schemas.microsoft.com/office/drawing/2014/main" id="{5709E796-DA8A-4411-AB8F-5897EB61FF85}"/>
              </a:ext>
            </a:extLst>
          </p:cNvPr>
          <p:cNvSpPr txBox="1"/>
          <p:nvPr/>
        </p:nvSpPr>
        <p:spPr>
          <a:xfrm>
            <a:off x="3484202" y="8239396"/>
            <a:ext cx="3703864"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mn-ea"/>
                <a:cs typeface="+mn-cs"/>
              </a:rPr>
              <a:t>might</a:t>
            </a:r>
            <a:endParaRPr lang="en-US"/>
          </a:p>
        </p:txBody>
      </p:sp>
      <p:sp>
        <p:nvSpPr>
          <p:cNvPr id="26" name="TextBox 25">
            <a:extLst>
              <a:ext uri="{FF2B5EF4-FFF2-40B4-BE49-F238E27FC236}">
                <a16:creationId xmlns:a16="http://schemas.microsoft.com/office/drawing/2014/main" id="{B5CBE08A-4155-426C-8570-288C2E971556}"/>
              </a:ext>
            </a:extLst>
          </p:cNvPr>
          <p:cNvSpPr txBox="1"/>
          <p:nvPr/>
        </p:nvSpPr>
        <p:spPr>
          <a:xfrm>
            <a:off x="3484202" y="8923913"/>
            <a:ext cx="3703864"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mn-ea"/>
                <a:cs typeface="+mn-cs"/>
              </a:rPr>
              <a:t>might</a:t>
            </a:r>
            <a:endParaRPr lang="en-US"/>
          </a:p>
        </p:txBody>
      </p:sp>
    </p:spTree>
    <p:extLst>
      <p:ext uri="{BB962C8B-B14F-4D97-AF65-F5344CB8AC3E}">
        <p14:creationId xmlns:p14="http://schemas.microsoft.com/office/powerpoint/2010/main" val="314613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arn(inVertical)">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arn(inVertical)">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barn(inVertical)">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barn(inVertical)">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barn(inVertical)">
                                      <p:cBhvr>
                                        <p:cTn id="89" dur="5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barn(inVertical)">
                                      <p:cBhvr>
                                        <p:cTn id="94" dur="500"/>
                                        <p:tgtEl>
                                          <p:spTgt spid="24"/>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barn(inVertical)">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barn(inVertical)">
                                      <p:cBhvr>
                                        <p:cTn id="10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6" grpId="0"/>
      <p:bldP spid="18" grpId="0"/>
      <p:bldP spid="19" grpId="0"/>
      <p:bldP spid="20" grpId="0"/>
      <p:bldP spid="21" grpId="0"/>
      <p:bldP spid="22" grpId="0"/>
      <p:bldP spid="23" grpId="0"/>
      <p:bldP spid="24" grpId="0"/>
      <p:bldP spid="25" grpId="0"/>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293166" y="5631264"/>
            <a:ext cx="6962191" cy="4253266"/>
          </a:xfrm>
          <a:custGeom>
            <a:avLst/>
            <a:gdLst/>
            <a:ahLst/>
            <a:cxnLst/>
            <a:rect l="l" t="t" r="r" b="b"/>
            <a:pathLst>
              <a:path w="6962191" h="4253266">
                <a:moveTo>
                  <a:pt x="0" y="0"/>
                </a:moveTo>
                <a:lnTo>
                  <a:pt x="6962191" y="0"/>
                </a:lnTo>
                <a:lnTo>
                  <a:pt x="6962191" y="4253265"/>
                </a:lnTo>
                <a:lnTo>
                  <a:pt x="0" y="4253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9151" y="3829766"/>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4"/>
            <a:stretch>
              <a:fillRect/>
            </a:stretch>
          </a:blipFill>
        </p:spPr>
      </p:sp>
      <p:sp>
        <p:nvSpPr>
          <p:cNvPr id="5" name="Freeform 5"/>
          <p:cNvSpPr/>
          <p:nvPr/>
        </p:nvSpPr>
        <p:spPr>
          <a:xfrm>
            <a:off x="5714288" y="-115629"/>
            <a:ext cx="1109717" cy="1036198"/>
          </a:xfrm>
          <a:custGeom>
            <a:avLst/>
            <a:gdLst/>
            <a:ahLst/>
            <a:cxnLst/>
            <a:rect l="l" t="t" r="r" b="b"/>
            <a:pathLst>
              <a:path w="1109717" h="1036198">
                <a:moveTo>
                  <a:pt x="0" y="0"/>
                </a:moveTo>
                <a:lnTo>
                  <a:pt x="1109717" y="0"/>
                </a:lnTo>
                <a:lnTo>
                  <a:pt x="1109717" y="1036198"/>
                </a:lnTo>
                <a:lnTo>
                  <a:pt x="0" y="1036198"/>
                </a:lnTo>
                <a:lnTo>
                  <a:pt x="0" y="0"/>
                </a:lnTo>
                <a:close/>
              </a:path>
            </a:pathLst>
          </a:custGeom>
          <a:blipFill>
            <a:blip r:embed="rId5"/>
            <a:stretch>
              <a:fillRect/>
            </a:stretch>
          </a:blipFill>
        </p:spPr>
      </p:sp>
      <p:sp>
        <p:nvSpPr>
          <p:cNvPr id="6" name="Freeform 6"/>
          <p:cNvSpPr/>
          <p:nvPr/>
        </p:nvSpPr>
        <p:spPr>
          <a:xfrm>
            <a:off x="9638971" y="9515707"/>
            <a:ext cx="1014587" cy="947371"/>
          </a:xfrm>
          <a:custGeom>
            <a:avLst/>
            <a:gdLst/>
            <a:ahLst/>
            <a:cxnLst/>
            <a:rect l="l" t="t" r="r" b="b"/>
            <a:pathLst>
              <a:path w="1014587" h="947371">
                <a:moveTo>
                  <a:pt x="0" y="0"/>
                </a:moveTo>
                <a:lnTo>
                  <a:pt x="1014587" y="0"/>
                </a:lnTo>
                <a:lnTo>
                  <a:pt x="1014587" y="947370"/>
                </a:lnTo>
                <a:lnTo>
                  <a:pt x="0" y="947370"/>
                </a:lnTo>
                <a:lnTo>
                  <a:pt x="0" y="0"/>
                </a:lnTo>
                <a:close/>
              </a:path>
            </a:pathLst>
          </a:custGeom>
          <a:blipFill>
            <a:blip r:embed="rId6"/>
            <a:stretch>
              <a:fillRect/>
            </a:stretch>
          </a:blipFill>
        </p:spPr>
      </p:sp>
      <p:sp>
        <p:nvSpPr>
          <p:cNvPr id="7" name="Freeform 7"/>
          <p:cNvSpPr/>
          <p:nvPr/>
        </p:nvSpPr>
        <p:spPr>
          <a:xfrm rot="-7453644">
            <a:off x="-3705776" y="6554385"/>
            <a:ext cx="8677901" cy="6660289"/>
          </a:xfrm>
          <a:custGeom>
            <a:avLst/>
            <a:gdLst/>
            <a:ahLst/>
            <a:cxnLst/>
            <a:rect l="l" t="t" r="r" b="b"/>
            <a:pathLst>
              <a:path w="8677901" h="6660289">
                <a:moveTo>
                  <a:pt x="0" y="0"/>
                </a:moveTo>
                <a:lnTo>
                  <a:pt x="8677902" y="0"/>
                </a:lnTo>
                <a:lnTo>
                  <a:pt x="8677902" y="6660289"/>
                </a:lnTo>
                <a:lnTo>
                  <a:pt x="0" y="6660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8247529">
            <a:off x="13930340" y="-1239858"/>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42001">
            <a:off x="14219115" y="6973264"/>
            <a:ext cx="4863509" cy="6032259"/>
          </a:xfrm>
          <a:custGeom>
            <a:avLst/>
            <a:gdLst/>
            <a:ahLst/>
            <a:cxnLst/>
            <a:rect l="l" t="t" r="r" b="b"/>
            <a:pathLst>
              <a:path w="4863509" h="6032259">
                <a:moveTo>
                  <a:pt x="0" y="0"/>
                </a:moveTo>
                <a:lnTo>
                  <a:pt x="4863508" y="0"/>
                </a:lnTo>
                <a:lnTo>
                  <a:pt x="4863508" y="6032259"/>
                </a:lnTo>
                <a:lnTo>
                  <a:pt x="0" y="60322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14201" y="-1028700"/>
            <a:ext cx="4885801" cy="4114800"/>
          </a:xfrm>
          <a:custGeom>
            <a:avLst/>
            <a:gdLst/>
            <a:ahLst/>
            <a:cxnLst/>
            <a:rect l="l" t="t" r="r" b="b"/>
            <a:pathLst>
              <a:path w="4885801" h="4114800">
                <a:moveTo>
                  <a:pt x="0" y="0"/>
                </a:moveTo>
                <a:lnTo>
                  <a:pt x="4885802" y="0"/>
                </a:lnTo>
                <a:lnTo>
                  <a:pt x="4885802" y="4114800"/>
                </a:lnTo>
                <a:lnTo>
                  <a:pt x="0" y="4114800"/>
                </a:lnTo>
                <a:lnTo>
                  <a:pt x="0" y="0"/>
                </a:lnTo>
                <a:close/>
              </a:path>
            </a:pathLst>
          </a:custGeom>
          <a:blipFill>
            <a:blip r:embed="rId13">
              <a:duotone>
                <a:prstClr val="black"/>
                <a:schemeClr val="accent3">
                  <a:tint val="45000"/>
                  <a:satMod val="400000"/>
                </a:schemeClr>
              </a:duotone>
              <a:extLst>
                <a:ext uri="{96DAC541-7B7A-43D3-8B79-37D633B846F1}">
                  <asvg:svgBlip xmlns:asvg="http://schemas.microsoft.com/office/drawing/2016/SVG/main" r:embed="rId14"/>
                </a:ext>
              </a:extLst>
            </a:blip>
            <a:stretch>
              <a:fillRect/>
            </a:stretch>
          </a:blipFill>
        </p:spPr>
      </p:sp>
      <p:sp>
        <p:nvSpPr>
          <p:cNvPr id="11" name="Freeform 11"/>
          <p:cNvSpPr/>
          <p:nvPr/>
        </p:nvSpPr>
        <p:spPr>
          <a:xfrm rot="1179574">
            <a:off x="17178090" y="4297650"/>
            <a:ext cx="1625424" cy="800891"/>
          </a:xfrm>
          <a:custGeom>
            <a:avLst/>
            <a:gdLst/>
            <a:ahLst/>
            <a:cxnLst/>
            <a:rect l="l" t="t" r="r" b="b"/>
            <a:pathLst>
              <a:path w="1625424" h="800891">
                <a:moveTo>
                  <a:pt x="0" y="0"/>
                </a:moveTo>
                <a:lnTo>
                  <a:pt x="1625424" y="0"/>
                </a:lnTo>
                <a:lnTo>
                  <a:pt x="1625424" y="800890"/>
                </a:lnTo>
                <a:lnTo>
                  <a:pt x="0" y="800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TextBox 5">
            <a:extLst>
              <a:ext uri="{FF2B5EF4-FFF2-40B4-BE49-F238E27FC236}">
                <a16:creationId xmlns:a16="http://schemas.microsoft.com/office/drawing/2014/main" id="{8620F432-0748-45C6-ABFA-C340CCC2A464}"/>
              </a:ext>
            </a:extLst>
          </p:cNvPr>
          <p:cNvSpPr txBox="1"/>
          <p:nvPr/>
        </p:nvSpPr>
        <p:spPr>
          <a:xfrm>
            <a:off x="2197198" y="2321040"/>
            <a:ext cx="12814202"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2. LANGUAGE</a:t>
            </a:r>
          </a:p>
        </p:txBody>
      </p:sp>
      <p:sp>
        <p:nvSpPr>
          <p:cNvPr id="16" name="TextBox 5">
            <a:extLst>
              <a:ext uri="{FF2B5EF4-FFF2-40B4-BE49-F238E27FC236}">
                <a16:creationId xmlns:a16="http://schemas.microsoft.com/office/drawing/2014/main" id="{D8FFFD1B-6870-4059-83E5-C0A58DCFAF59}"/>
              </a:ext>
            </a:extLst>
          </p:cNvPr>
          <p:cNvSpPr txBox="1"/>
          <p:nvPr/>
        </p:nvSpPr>
        <p:spPr>
          <a:xfrm>
            <a:off x="7550303" y="6047798"/>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III. PHONETICS</a:t>
            </a:r>
          </a:p>
        </p:txBody>
      </p:sp>
      <p:sp>
        <p:nvSpPr>
          <p:cNvPr id="17" name="Freeform 13">
            <a:extLst>
              <a:ext uri="{FF2B5EF4-FFF2-40B4-BE49-F238E27FC236}">
                <a16:creationId xmlns:a16="http://schemas.microsoft.com/office/drawing/2014/main" id="{286E55AF-C72A-432A-83D7-A94C4CCF4BDD}"/>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7">
              <a:duotone>
                <a:prstClr val="black"/>
                <a:schemeClr val="accent6">
                  <a:tint val="45000"/>
                  <a:satMod val="400000"/>
                </a:schemeClr>
              </a:duotone>
              <a:extLst>
                <a:ext uri="{96DAC541-7B7A-43D3-8B79-37D633B846F1}">
                  <asvg:svgBlip xmlns:asvg="http://schemas.microsoft.com/office/drawing/2016/SVG/main" r:embed="rId18"/>
                </a:ext>
              </a:extLst>
            </a:blip>
            <a:stretch>
              <a:fillRect/>
            </a:stretch>
          </a:blipFill>
        </p:spPr>
      </p:sp>
    </p:spTree>
    <p:extLst>
      <p:ext uri="{BB962C8B-B14F-4D97-AF65-F5344CB8AC3E}">
        <p14:creationId xmlns:p14="http://schemas.microsoft.com/office/powerpoint/2010/main" val="315797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780076" y="150319"/>
            <a:ext cx="14727848"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1. Choose the word whose main stressed syllable is placed differently from that of the others in each group.</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3" name="Table 2">
            <a:extLst>
              <a:ext uri="{FF2B5EF4-FFF2-40B4-BE49-F238E27FC236}">
                <a16:creationId xmlns:a16="http://schemas.microsoft.com/office/drawing/2014/main" id="{FB59737A-4E1F-4FF2-9BC3-1511B7091BC5}"/>
              </a:ext>
            </a:extLst>
          </p:cNvPr>
          <p:cNvGraphicFramePr>
            <a:graphicFrameLocks noGrp="1"/>
          </p:cNvGraphicFramePr>
          <p:nvPr>
            <p:extLst>
              <p:ext uri="{D42A27DB-BD31-4B8C-83A1-F6EECF244321}">
                <p14:modId xmlns:p14="http://schemas.microsoft.com/office/powerpoint/2010/main" val="1105516111"/>
              </p:ext>
            </p:extLst>
          </p:nvPr>
        </p:nvGraphicFramePr>
        <p:xfrm>
          <a:off x="1615284" y="1322650"/>
          <a:ext cx="15979131" cy="8567420"/>
        </p:xfrm>
        <a:graphic>
          <a:graphicData uri="http://schemas.openxmlformats.org/drawingml/2006/table">
            <a:tbl>
              <a:tblPr firstRow="1" firstCol="1" bandRow="1"/>
              <a:tblGrid>
                <a:gridCol w="3993579">
                  <a:extLst>
                    <a:ext uri="{9D8B030D-6E8A-4147-A177-3AD203B41FA5}">
                      <a16:colId xmlns:a16="http://schemas.microsoft.com/office/drawing/2014/main" val="2362196488"/>
                    </a:ext>
                  </a:extLst>
                </a:gridCol>
                <a:gridCol w="3995184">
                  <a:extLst>
                    <a:ext uri="{9D8B030D-6E8A-4147-A177-3AD203B41FA5}">
                      <a16:colId xmlns:a16="http://schemas.microsoft.com/office/drawing/2014/main" val="4006212929"/>
                    </a:ext>
                  </a:extLst>
                </a:gridCol>
                <a:gridCol w="3995184">
                  <a:extLst>
                    <a:ext uri="{9D8B030D-6E8A-4147-A177-3AD203B41FA5}">
                      <a16:colId xmlns:a16="http://schemas.microsoft.com/office/drawing/2014/main" val="2816769670"/>
                    </a:ext>
                  </a:extLst>
                </a:gridCol>
                <a:gridCol w="3995184">
                  <a:extLst>
                    <a:ext uri="{9D8B030D-6E8A-4147-A177-3AD203B41FA5}">
                      <a16:colId xmlns:a16="http://schemas.microsoft.com/office/drawing/2014/main" val="4202833297"/>
                    </a:ext>
                  </a:extLst>
                </a:gridCol>
              </a:tblGrid>
              <a:tr h="254635">
                <a:tc>
                  <a:txBody>
                    <a:bodyPr/>
                    <a:lstStyle/>
                    <a:p>
                      <a:pPr indent="457200" algn="just">
                        <a:lnSpc>
                          <a:spcPct val="150000"/>
                        </a:lnSpc>
                        <a:spcAft>
                          <a:spcPts val="1000"/>
                        </a:spcAft>
                      </a:pP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A. exist</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B. evolve</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effectLst/>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enjoy</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D. enter</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8852941"/>
                  </a:ext>
                </a:extLst>
              </a:tr>
              <a:tr h="259080">
                <a:tc>
                  <a:txBody>
                    <a:bodyPr/>
                    <a:lstStyle/>
                    <a:p>
                      <a:pPr indent="457200" algn="just">
                        <a:lnSpc>
                          <a:spcPct val="150000"/>
                        </a:lnSpc>
                        <a:spcAft>
                          <a:spcPts val="1000"/>
                        </a:spcAft>
                      </a:pP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A. doctor</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B. modern</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effectLst/>
                          <a:latin typeface="Calibri" panose="020F0502020204030204" pitchFamily="34" charset="0"/>
                          <a:ea typeface="Cambria" panose="02040503050406030204" pitchFamily="18" charset="0"/>
                          <a:cs typeface="Cambria" panose="02040503050406030204" pitchFamily="18" charset="0"/>
                        </a:rPr>
                        <a:t>C.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corner</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D. Chinese</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388790"/>
                  </a:ext>
                </a:extLst>
              </a:tr>
              <a:tr h="254635">
                <a:tc>
                  <a:txBody>
                    <a:bodyPr/>
                    <a:lstStyle/>
                    <a:p>
                      <a:pPr indent="457200" algn="just">
                        <a:lnSpc>
                          <a:spcPct val="150000"/>
                        </a:lnSpc>
                        <a:spcAft>
                          <a:spcPts val="1000"/>
                        </a:spcAft>
                      </a:pP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A. complain</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B. machine</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effectLst/>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music</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D. instead</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222396"/>
                  </a:ext>
                </a:extLst>
              </a:tr>
              <a:tr h="259080">
                <a:tc>
                  <a:txBody>
                    <a:bodyPr/>
                    <a:lstStyle/>
                    <a:p>
                      <a:pPr indent="457200" algn="just">
                        <a:lnSpc>
                          <a:spcPct val="150000"/>
                        </a:lnSpc>
                        <a:spcAft>
                          <a:spcPts val="1000"/>
                        </a:spcAft>
                      </a:pP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A. writer</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B. baker</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effectLst/>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builder</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D. career</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8569647"/>
                  </a:ext>
                </a:extLst>
              </a:tr>
              <a:tr h="259080">
                <a:tc>
                  <a:txBody>
                    <a:bodyPr/>
                    <a:lstStyle/>
                    <a:p>
                      <a:pPr indent="457200" algn="just">
                        <a:lnSpc>
                          <a:spcPct val="150000"/>
                        </a:lnSpc>
                        <a:spcAft>
                          <a:spcPts val="1000"/>
                        </a:spcAft>
                      </a:pP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A. provide</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B. adopt</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effectLst/>
                          <a:latin typeface="Calibri" panose="020F0502020204030204" pitchFamily="34" charset="0"/>
                          <a:ea typeface="Cambria" panose="02040503050406030204" pitchFamily="18" charset="0"/>
                          <a:cs typeface="Cambria" panose="02040503050406030204" pitchFamily="18" charset="0"/>
                        </a:rPr>
                        <a:t>C.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happen</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D. inspire</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7431990"/>
                  </a:ext>
                </a:extLst>
              </a:tr>
              <a:tr h="259080">
                <a:tc>
                  <a:txBody>
                    <a:bodyPr/>
                    <a:lstStyle/>
                    <a:p>
                      <a:pPr indent="457200" algn="just">
                        <a:lnSpc>
                          <a:spcPct val="150000"/>
                        </a:lnSpc>
                        <a:spcAft>
                          <a:spcPts val="1000"/>
                        </a:spcAft>
                      </a:pP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A. result</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B. region</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effectLst/>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river</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D. robot</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646093"/>
                  </a:ext>
                </a:extLst>
              </a:tr>
              <a:tr h="259080">
                <a:tc>
                  <a:txBody>
                    <a:bodyPr/>
                    <a:lstStyle/>
                    <a:p>
                      <a:pPr indent="457200" algn="just">
                        <a:lnSpc>
                          <a:spcPct val="150000"/>
                        </a:lnSpc>
                        <a:spcAft>
                          <a:spcPts val="1000"/>
                        </a:spcAft>
                      </a:pP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7.</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A. constant</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B. basic</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effectLst/>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irate</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D. obvious</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123881"/>
                  </a:ext>
                </a:extLst>
              </a:tr>
              <a:tr h="259080">
                <a:tc>
                  <a:txBody>
                    <a:bodyPr/>
                    <a:lstStyle/>
                    <a:p>
                      <a:pPr indent="457200" algn="just">
                        <a:lnSpc>
                          <a:spcPct val="150000"/>
                        </a:lnSpc>
                        <a:spcAft>
                          <a:spcPts val="1000"/>
                        </a:spcAft>
                      </a:pP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8.</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A. become</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B. carry</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effectLst/>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appoint</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D. invent</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4457310"/>
                  </a:ext>
                </a:extLst>
              </a:tr>
              <a:tr h="259080">
                <a:tc>
                  <a:txBody>
                    <a:bodyPr/>
                    <a:lstStyle/>
                    <a:p>
                      <a:pPr indent="457200" algn="just">
                        <a:lnSpc>
                          <a:spcPct val="150000"/>
                        </a:lnSpc>
                        <a:spcAft>
                          <a:spcPts val="1000"/>
                        </a:spcAft>
                      </a:pP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9.</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A. engine</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B. battle</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effectLst/>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rabbit</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D. career</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2509859"/>
                  </a:ext>
                </a:extLst>
              </a:tr>
              <a:tr h="259080">
                <a:tc>
                  <a:txBody>
                    <a:bodyPr/>
                    <a:lstStyle/>
                    <a:p>
                      <a:pPr indent="457200" algn="just">
                        <a:lnSpc>
                          <a:spcPct val="150000"/>
                        </a:lnSpc>
                        <a:spcAft>
                          <a:spcPts val="1000"/>
                        </a:spcAft>
                      </a:pP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10.</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A. attract</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B. destroy</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effectLst/>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occur</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D. level</a:t>
                      </a:r>
                      <a:endParaRPr lang="en-US" sz="42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5087827"/>
                  </a:ext>
                </a:extLst>
              </a:tr>
            </a:tbl>
          </a:graphicData>
        </a:graphic>
      </p:graphicFrame>
      <p:sp>
        <p:nvSpPr>
          <p:cNvPr id="9" name="Oval 8">
            <a:extLst>
              <a:ext uri="{FF2B5EF4-FFF2-40B4-BE49-F238E27FC236}">
                <a16:creationId xmlns:a16="http://schemas.microsoft.com/office/drawing/2014/main" id="{856594F3-DF10-41BA-8AD8-6BF8E38D4861}"/>
              </a:ext>
            </a:extLst>
          </p:cNvPr>
          <p:cNvSpPr/>
          <p:nvPr/>
        </p:nvSpPr>
        <p:spPr>
          <a:xfrm>
            <a:off x="13792200" y="1473758"/>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AE858C8-182B-444D-BBEB-A2373DC85F2E}"/>
              </a:ext>
            </a:extLst>
          </p:cNvPr>
          <p:cNvSpPr/>
          <p:nvPr/>
        </p:nvSpPr>
        <p:spPr>
          <a:xfrm>
            <a:off x="13792199" y="2375425"/>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D4E3C43-99BF-4600-BDE2-26A11E2DF136}"/>
              </a:ext>
            </a:extLst>
          </p:cNvPr>
          <p:cNvSpPr/>
          <p:nvPr/>
        </p:nvSpPr>
        <p:spPr>
          <a:xfrm>
            <a:off x="9737563" y="3242752"/>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ACF57B5-5C52-43D0-98BE-B1BDA6CA9750}"/>
              </a:ext>
            </a:extLst>
          </p:cNvPr>
          <p:cNvSpPr/>
          <p:nvPr/>
        </p:nvSpPr>
        <p:spPr>
          <a:xfrm>
            <a:off x="13789134" y="4132068"/>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1E6160-AE6C-4BCD-B0E5-C922E8F54419}"/>
              </a:ext>
            </a:extLst>
          </p:cNvPr>
          <p:cNvSpPr/>
          <p:nvPr/>
        </p:nvSpPr>
        <p:spPr>
          <a:xfrm>
            <a:off x="9737563" y="4789550"/>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01E6EA0-7F70-4A64-9593-521222EC835B}"/>
              </a:ext>
            </a:extLst>
          </p:cNvPr>
          <p:cNvSpPr/>
          <p:nvPr/>
        </p:nvSpPr>
        <p:spPr>
          <a:xfrm>
            <a:off x="2453276" y="5804207"/>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AC1CCA-F1A4-4A45-AAAB-954AF43A7D7C}"/>
              </a:ext>
            </a:extLst>
          </p:cNvPr>
          <p:cNvSpPr/>
          <p:nvPr/>
        </p:nvSpPr>
        <p:spPr>
          <a:xfrm>
            <a:off x="9737562" y="6631933"/>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2169AEA-98FD-4AB4-A57B-78AE4643BB7A}"/>
              </a:ext>
            </a:extLst>
          </p:cNvPr>
          <p:cNvSpPr/>
          <p:nvPr/>
        </p:nvSpPr>
        <p:spPr>
          <a:xfrm>
            <a:off x="5945096" y="7473807"/>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F9C47B1-3E8D-4E9D-A40E-B24F02665D87}"/>
              </a:ext>
            </a:extLst>
          </p:cNvPr>
          <p:cNvSpPr/>
          <p:nvPr/>
        </p:nvSpPr>
        <p:spPr>
          <a:xfrm>
            <a:off x="13868400" y="8379578"/>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4BBBFB7-1038-46BB-9D0D-CAF224A32FFB}"/>
              </a:ext>
            </a:extLst>
          </p:cNvPr>
          <p:cNvSpPr/>
          <p:nvPr/>
        </p:nvSpPr>
        <p:spPr>
          <a:xfrm>
            <a:off x="13847897" y="9292759"/>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06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barn(inVertical)">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barn(inVertical)">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barn(inVertical)">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barn(inVertical)">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barn(inVertical)">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barn(inVertical)">
                                      <p:cBhvr>
                                        <p:cTn id="94" dur="500"/>
                                        <p:tgtEl>
                                          <p:spTgt spid="22"/>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barn(inVertical)">
                                      <p:cBhvr>
                                        <p:cTn id="99" dur="500"/>
                                        <p:tgtEl>
                                          <p:spTgt spid="23"/>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barn(inVertical)">
                                      <p:cBhvr>
                                        <p:cTn id="10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P spid="15" grpId="0" animBg="1"/>
      <p:bldP spid="16" grpId="0" animBg="1"/>
      <p:bldP spid="18" grpId="0" animBg="1"/>
      <p:bldP spid="19" grpId="0" animBg="1"/>
      <p:bldP spid="20" grpId="0" animBg="1"/>
      <p:bldP spid="21" grpId="0" animBg="1"/>
      <p:bldP spid="22" grpId="0" animBg="1"/>
      <p:bldP spid="23" grpId="0" animBg="1"/>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600200" y="228618"/>
            <a:ext cx="14727848"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Choose the word whose main stressed syllable is placed differently from that of the others in each group.</a:t>
            </a:r>
            <a:endParaRPr lang="en-US" sz="60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3" name="Table 2">
            <a:extLst>
              <a:ext uri="{FF2B5EF4-FFF2-40B4-BE49-F238E27FC236}">
                <a16:creationId xmlns:a16="http://schemas.microsoft.com/office/drawing/2014/main" id="{2D1ED7DC-D640-409C-A758-8FEC1235EBDF}"/>
              </a:ext>
            </a:extLst>
          </p:cNvPr>
          <p:cNvGraphicFramePr>
            <a:graphicFrameLocks noGrp="1"/>
          </p:cNvGraphicFramePr>
          <p:nvPr>
            <p:extLst>
              <p:ext uri="{D42A27DB-BD31-4B8C-83A1-F6EECF244321}">
                <p14:modId xmlns:p14="http://schemas.microsoft.com/office/powerpoint/2010/main" val="3385988534"/>
              </p:ext>
            </p:extLst>
          </p:nvPr>
        </p:nvGraphicFramePr>
        <p:xfrm>
          <a:off x="1222850" y="1464535"/>
          <a:ext cx="16763999" cy="8159120"/>
        </p:xfrm>
        <a:graphic>
          <a:graphicData uri="http://schemas.openxmlformats.org/drawingml/2006/table">
            <a:tbl>
              <a:tblPr firstRow="1" firstCol="1" bandRow="1"/>
              <a:tblGrid>
                <a:gridCol w="4189745">
                  <a:extLst>
                    <a:ext uri="{9D8B030D-6E8A-4147-A177-3AD203B41FA5}">
                      <a16:colId xmlns:a16="http://schemas.microsoft.com/office/drawing/2014/main" val="108716319"/>
                    </a:ext>
                  </a:extLst>
                </a:gridCol>
                <a:gridCol w="4191418">
                  <a:extLst>
                    <a:ext uri="{9D8B030D-6E8A-4147-A177-3AD203B41FA5}">
                      <a16:colId xmlns:a16="http://schemas.microsoft.com/office/drawing/2014/main" val="3472706226"/>
                    </a:ext>
                  </a:extLst>
                </a:gridCol>
                <a:gridCol w="4191418">
                  <a:extLst>
                    <a:ext uri="{9D8B030D-6E8A-4147-A177-3AD203B41FA5}">
                      <a16:colId xmlns:a16="http://schemas.microsoft.com/office/drawing/2014/main" val="519179620"/>
                    </a:ext>
                  </a:extLst>
                </a:gridCol>
                <a:gridCol w="4191418">
                  <a:extLst>
                    <a:ext uri="{9D8B030D-6E8A-4147-A177-3AD203B41FA5}">
                      <a16:colId xmlns:a16="http://schemas.microsoft.com/office/drawing/2014/main" val="898805043"/>
                    </a:ext>
                  </a:extLst>
                </a:gridCol>
              </a:tblGrid>
              <a:tr h="256540">
                <a:tc>
                  <a:txBody>
                    <a:bodyPr/>
                    <a:lstStyle/>
                    <a:p>
                      <a:pPr indent="457200" algn="just">
                        <a:lnSpc>
                          <a:spcPct val="150000"/>
                        </a:lnSpc>
                        <a:spcAft>
                          <a:spcPts val="10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 money</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army</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afraid</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D. people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4561190"/>
                  </a:ext>
                </a:extLst>
              </a:tr>
              <a:tr h="260985">
                <a:tc>
                  <a:txBody>
                    <a:bodyPr/>
                    <a:lstStyle/>
                    <a:p>
                      <a:pPr indent="457200" algn="just">
                        <a:lnSpc>
                          <a:spcPct val="150000"/>
                        </a:lnSpc>
                        <a:spcAft>
                          <a:spcPts val="10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 enjoy</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daughter</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provide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D. decide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664420"/>
                  </a:ext>
                </a:extLst>
              </a:tr>
              <a:tr h="256540">
                <a:tc>
                  <a:txBody>
                    <a:bodyPr/>
                    <a:lstStyle/>
                    <a:p>
                      <a:pPr indent="457200" algn="just">
                        <a:lnSpc>
                          <a:spcPct val="150000"/>
                        </a:lnSpc>
                        <a:spcAft>
                          <a:spcPts val="10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 begin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pastime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finish</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D. summer</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2858878"/>
                  </a:ext>
                </a:extLst>
              </a:tr>
              <a:tr h="260985">
                <a:tc>
                  <a:txBody>
                    <a:bodyPr/>
                    <a:lstStyle/>
                    <a:p>
                      <a:pPr indent="457200" algn="just">
                        <a:lnSpc>
                          <a:spcPct val="150000"/>
                        </a:lnSpc>
                        <a:spcAft>
                          <a:spcPts val="10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 reply</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appeal</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offer</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D. support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8622196"/>
                  </a:ext>
                </a:extLst>
              </a:tr>
              <a:tr h="260985">
                <a:tc>
                  <a:txBody>
                    <a:bodyPr/>
                    <a:lstStyle/>
                    <a:p>
                      <a:pPr indent="457200" algn="just">
                        <a:lnSpc>
                          <a:spcPct val="150000"/>
                        </a:lnSpc>
                        <a:spcAft>
                          <a:spcPts val="10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 profit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delay</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apply</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D. suggest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1737425"/>
                  </a:ext>
                </a:extLst>
              </a:tr>
              <a:tr h="260985">
                <a:tc>
                  <a:txBody>
                    <a:bodyPr/>
                    <a:lstStyle/>
                    <a:p>
                      <a:pPr indent="457200" algn="just">
                        <a:lnSpc>
                          <a:spcPct val="150000"/>
                        </a:lnSpc>
                        <a:spcAft>
                          <a:spcPts val="10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 direct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idea</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suppose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D. figure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5344669"/>
                  </a:ext>
                </a:extLst>
              </a:tr>
              <a:tr h="260985">
                <a:tc>
                  <a:txBody>
                    <a:bodyPr/>
                    <a:lstStyle/>
                    <a:p>
                      <a:pPr indent="457200" algn="just">
                        <a:lnSpc>
                          <a:spcPct val="150000"/>
                        </a:lnSpc>
                        <a:spcAft>
                          <a:spcPts val="10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7.</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 revise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happy</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contain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D. desire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1661021"/>
                  </a:ext>
                </a:extLst>
              </a:tr>
              <a:tr h="260985">
                <a:tc>
                  <a:txBody>
                    <a:bodyPr/>
                    <a:lstStyle/>
                    <a:p>
                      <a:pPr indent="457200" algn="just">
                        <a:lnSpc>
                          <a:spcPct val="150000"/>
                        </a:lnSpc>
                        <a:spcAft>
                          <a:spcPts val="10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8.</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 standard</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happen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handsome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D. destroy</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8285169"/>
                  </a:ext>
                </a:extLst>
              </a:tr>
              <a:tr h="260985">
                <a:tc>
                  <a:txBody>
                    <a:bodyPr/>
                    <a:lstStyle/>
                    <a:p>
                      <a:pPr indent="457200" algn="just">
                        <a:lnSpc>
                          <a:spcPct val="150000"/>
                        </a:lnSpc>
                        <a:spcAft>
                          <a:spcPts val="10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9.</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 about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around</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between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D. under</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0482979"/>
                  </a:ext>
                </a:extLst>
              </a:tr>
              <a:tr h="260985">
                <a:tc>
                  <a:txBody>
                    <a:bodyPr/>
                    <a:lstStyle/>
                    <a:p>
                      <a:pPr indent="457200" algn="just">
                        <a:lnSpc>
                          <a:spcPct val="150000"/>
                        </a:lnSpc>
                        <a:spcAft>
                          <a:spcPts val="10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10.</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 knowledge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enjoy</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science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50000"/>
                        </a:lnSpc>
                        <a:spcAft>
                          <a:spcPts val="10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D. sudden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8902015"/>
                  </a:ext>
                </a:extLst>
              </a:tr>
            </a:tbl>
          </a:graphicData>
        </a:graphic>
      </p:graphicFrame>
      <p:sp>
        <p:nvSpPr>
          <p:cNvPr id="15" name="Oval 14">
            <a:extLst>
              <a:ext uri="{FF2B5EF4-FFF2-40B4-BE49-F238E27FC236}">
                <a16:creationId xmlns:a16="http://schemas.microsoft.com/office/drawing/2014/main" id="{0F0B8AC4-63EF-4E38-BD68-0FEC7D5AAF27}"/>
              </a:ext>
            </a:extLst>
          </p:cNvPr>
          <p:cNvSpPr/>
          <p:nvPr/>
        </p:nvSpPr>
        <p:spPr>
          <a:xfrm>
            <a:off x="9672884" y="1612927"/>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97C8369-DFE4-4DA4-846B-2574AA22594C}"/>
              </a:ext>
            </a:extLst>
          </p:cNvPr>
          <p:cNvSpPr/>
          <p:nvPr/>
        </p:nvSpPr>
        <p:spPr>
          <a:xfrm>
            <a:off x="5496695" y="2447373"/>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79692F8-F093-4B12-9797-3CCCE08CB01A}"/>
              </a:ext>
            </a:extLst>
          </p:cNvPr>
          <p:cNvSpPr/>
          <p:nvPr/>
        </p:nvSpPr>
        <p:spPr>
          <a:xfrm>
            <a:off x="1919026" y="3265261"/>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77E078-0CBE-4793-BBC6-E27FF322DBCE}"/>
              </a:ext>
            </a:extLst>
          </p:cNvPr>
          <p:cNvSpPr/>
          <p:nvPr/>
        </p:nvSpPr>
        <p:spPr>
          <a:xfrm>
            <a:off x="9734333" y="4106970"/>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775780B-6EAD-45B3-AEDE-32E58FAA4F19}"/>
              </a:ext>
            </a:extLst>
          </p:cNvPr>
          <p:cNvSpPr/>
          <p:nvPr/>
        </p:nvSpPr>
        <p:spPr>
          <a:xfrm>
            <a:off x="1880074" y="4864274"/>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F44DC6E-044D-4FD1-B406-00F6A1CE928C}"/>
              </a:ext>
            </a:extLst>
          </p:cNvPr>
          <p:cNvSpPr/>
          <p:nvPr/>
        </p:nvSpPr>
        <p:spPr>
          <a:xfrm>
            <a:off x="13956119" y="5695401"/>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531CE1F-F1E7-4425-88F8-9382D48B12B7}"/>
              </a:ext>
            </a:extLst>
          </p:cNvPr>
          <p:cNvSpPr/>
          <p:nvPr/>
        </p:nvSpPr>
        <p:spPr>
          <a:xfrm>
            <a:off x="5496695" y="6562728"/>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06D97D-2CB4-4986-B3F0-B89BAF7DE3FC}"/>
              </a:ext>
            </a:extLst>
          </p:cNvPr>
          <p:cNvSpPr/>
          <p:nvPr/>
        </p:nvSpPr>
        <p:spPr>
          <a:xfrm>
            <a:off x="14068266" y="7222226"/>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8BF3F0C-E3F1-4043-9133-72853B6DC524}"/>
              </a:ext>
            </a:extLst>
          </p:cNvPr>
          <p:cNvSpPr/>
          <p:nvPr/>
        </p:nvSpPr>
        <p:spPr>
          <a:xfrm>
            <a:off x="13962197" y="8115300"/>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36BFB60-FE5A-44D4-98F8-167DC8C16A80}"/>
              </a:ext>
            </a:extLst>
          </p:cNvPr>
          <p:cNvSpPr/>
          <p:nvPr/>
        </p:nvSpPr>
        <p:spPr>
          <a:xfrm>
            <a:off x="5567747" y="8982627"/>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09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barn(inVertical)">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barn(inVertical)">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barn(inVertical)">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barn(inVertical)">
                                      <p:cBhvr>
                                        <p:cTn id="89" dur="5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barn(inVertical)">
                                      <p:cBhvr>
                                        <p:cTn id="94" dur="5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barn(inVertical)">
                                      <p:cBhvr>
                                        <p:cTn id="99" dur="500"/>
                                        <p:tgtEl>
                                          <p:spTgt spid="24"/>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barn(inVertical)">
                                      <p:cBhvr>
                                        <p:cTn id="10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293166" y="5631264"/>
            <a:ext cx="6962191" cy="4253266"/>
          </a:xfrm>
          <a:custGeom>
            <a:avLst/>
            <a:gdLst/>
            <a:ahLst/>
            <a:cxnLst/>
            <a:rect l="l" t="t" r="r" b="b"/>
            <a:pathLst>
              <a:path w="6962191" h="4253266">
                <a:moveTo>
                  <a:pt x="0" y="0"/>
                </a:moveTo>
                <a:lnTo>
                  <a:pt x="6962191" y="0"/>
                </a:lnTo>
                <a:lnTo>
                  <a:pt x="6962191" y="4253265"/>
                </a:lnTo>
                <a:lnTo>
                  <a:pt x="0" y="4253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9151" y="3829766"/>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4"/>
            <a:stretch>
              <a:fillRect/>
            </a:stretch>
          </a:blipFill>
        </p:spPr>
      </p:sp>
      <p:sp>
        <p:nvSpPr>
          <p:cNvPr id="5" name="Freeform 5"/>
          <p:cNvSpPr/>
          <p:nvPr/>
        </p:nvSpPr>
        <p:spPr>
          <a:xfrm>
            <a:off x="5714288" y="-115629"/>
            <a:ext cx="1109717" cy="1036198"/>
          </a:xfrm>
          <a:custGeom>
            <a:avLst/>
            <a:gdLst/>
            <a:ahLst/>
            <a:cxnLst/>
            <a:rect l="l" t="t" r="r" b="b"/>
            <a:pathLst>
              <a:path w="1109717" h="1036198">
                <a:moveTo>
                  <a:pt x="0" y="0"/>
                </a:moveTo>
                <a:lnTo>
                  <a:pt x="1109717" y="0"/>
                </a:lnTo>
                <a:lnTo>
                  <a:pt x="1109717" y="1036198"/>
                </a:lnTo>
                <a:lnTo>
                  <a:pt x="0" y="1036198"/>
                </a:lnTo>
                <a:lnTo>
                  <a:pt x="0" y="0"/>
                </a:lnTo>
                <a:close/>
              </a:path>
            </a:pathLst>
          </a:custGeom>
          <a:blipFill>
            <a:blip r:embed="rId5"/>
            <a:stretch>
              <a:fillRect/>
            </a:stretch>
          </a:blipFill>
        </p:spPr>
      </p:sp>
      <p:sp>
        <p:nvSpPr>
          <p:cNvPr id="6" name="Freeform 6"/>
          <p:cNvSpPr/>
          <p:nvPr/>
        </p:nvSpPr>
        <p:spPr>
          <a:xfrm>
            <a:off x="9638971" y="9515707"/>
            <a:ext cx="1014587" cy="947371"/>
          </a:xfrm>
          <a:custGeom>
            <a:avLst/>
            <a:gdLst/>
            <a:ahLst/>
            <a:cxnLst/>
            <a:rect l="l" t="t" r="r" b="b"/>
            <a:pathLst>
              <a:path w="1014587" h="947371">
                <a:moveTo>
                  <a:pt x="0" y="0"/>
                </a:moveTo>
                <a:lnTo>
                  <a:pt x="1014587" y="0"/>
                </a:lnTo>
                <a:lnTo>
                  <a:pt x="1014587" y="947370"/>
                </a:lnTo>
                <a:lnTo>
                  <a:pt x="0" y="947370"/>
                </a:lnTo>
                <a:lnTo>
                  <a:pt x="0" y="0"/>
                </a:lnTo>
                <a:close/>
              </a:path>
            </a:pathLst>
          </a:custGeom>
          <a:blipFill>
            <a:blip r:embed="rId6"/>
            <a:stretch>
              <a:fillRect/>
            </a:stretch>
          </a:blipFill>
        </p:spPr>
      </p:sp>
      <p:sp>
        <p:nvSpPr>
          <p:cNvPr id="7" name="Freeform 7"/>
          <p:cNvSpPr/>
          <p:nvPr/>
        </p:nvSpPr>
        <p:spPr>
          <a:xfrm rot="-7453644">
            <a:off x="-3705776" y="6554385"/>
            <a:ext cx="8677901" cy="6660289"/>
          </a:xfrm>
          <a:custGeom>
            <a:avLst/>
            <a:gdLst/>
            <a:ahLst/>
            <a:cxnLst/>
            <a:rect l="l" t="t" r="r" b="b"/>
            <a:pathLst>
              <a:path w="8677901" h="6660289">
                <a:moveTo>
                  <a:pt x="0" y="0"/>
                </a:moveTo>
                <a:lnTo>
                  <a:pt x="8677902" y="0"/>
                </a:lnTo>
                <a:lnTo>
                  <a:pt x="8677902" y="6660289"/>
                </a:lnTo>
                <a:lnTo>
                  <a:pt x="0" y="6660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8247529">
            <a:off x="13930340" y="-1239858"/>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42001">
            <a:off x="14219115" y="6973264"/>
            <a:ext cx="4863509" cy="6032259"/>
          </a:xfrm>
          <a:custGeom>
            <a:avLst/>
            <a:gdLst/>
            <a:ahLst/>
            <a:cxnLst/>
            <a:rect l="l" t="t" r="r" b="b"/>
            <a:pathLst>
              <a:path w="4863509" h="6032259">
                <a:moveTo>
                  <a:pt x="0" y="0"/>
                </a:moveTo>
                <a:lnTo>
                  <a:pt x="4863508" y="0"/>
                </a:lnTo>
                <a:lnTo>
                  <a:pt x="4863508" y="6032259"/>
                </a:lnTo>
                <a:lnTo>
                  <a:pt x="0" y="60322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14201" y="-1028700"/>
            <a:ext cx="4885801" cy="4114800"/>
          </a:xfrm>
          <a:custGeom>
            <a:avLst/>
            <a:gdLst/>
            <a:ahLst/>
            <a:cxnLst/>
            <a:rect l="l" t="t" r="r" b="b"/>
            <a:pathLst>
              <a:path w="4885801" h="4114800">
                <a:moveTo>
                  <a:pt x="0" y="0"/>
                </a:moveTo>
                <a:lnTo>
                  <a:pt x="4885802" y="0"/>
                </a:lnTo>
                <a:lnTo>
                  <a:pt x="4885802" y="4114800"/>
                </a:lnTo>
                <a:lnTo>
                  <a:pt x="0" y="4114800"/>
                </a:lnTo>
                <a:lnTo>
                  <a:pt x="0" y="0"/>
                </a:lnTo>
                <a:close/>
              </a:path>
            </a:pathLst>
          </a:custGeom>
          <a:blipFill>
            <a:blip r:embed="rId13">
              <a:duotone>
                <a:prstClr val="black"/>
                <a:schemeClr val="accent3">
                  <a:tint val="45000"/>
                  <a:satMod val="400000"/>
                </a:schemeClr>
              </a:duotone>
              <a:extLst>
                <a:ext uri="{96DAC541-7B7A-43D3-8B79-37D633B846F1}">
                  <asvg:svgBlip xmlns:asvg="http://schemas.microsoft.com/office/drawing/2016/SVG/main" r:embed="rId14"/>
                </a:ext>
              </a:extLst>
            </a:blip>
            <a:stretch>
              <a:fillRect/>
            </a:stretch>
          </a:blipFill>
        </p:spPr>
      </p:sp>
      <p:sp>
        <p:nvSpPr>
          <p:cNvPr id="11" name="Freeform 11"/>
          <p:cNvSpPr/>
          <p:nvPr/>
        </p:nvSpPr>
        <p:spPr>
          <a:xfrm rot="1179574">
            <a:off x="17178090" y="4297650"/>
            <a:ext cx="1625424" cy="800891"/>
          </a:xfrm>
          <a:custGeom>
            <a:avLst/>
            <a:gdLst/>
            <a:ahLst/>
            <a:cxnLst/>
            <a:rect l="l" t="t" r="r" b="b"/>
            <a:pathLst>
              <a:path w="1625424" h="800891">
                <a:moveTo>
                  <a:pt x="0" y="0"/>
                </a:moveTo>
                <a:lnTo>
                  <a:pt x="1625424" y="0"/>
                </a:lnTo>
                <a:lnTo>
                  <a:pt x="1625424" y="800890"/>
                </a:lnTo>
                <a:lnTo>
                  <a:pt x="0" y="800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TextBox 5">
            <a:extLst>
              <a:ext uri="{FF2B5EF4-FFF2-40B4-BE49-F238E27FC236}">
                <a16:creationId xmlns:a16="http://schemas.microsoft.com/office/drawing/2014/main" id="{8620F432-0748-45C6-ABFA-C340CCC2A464}"/>
              </a:ext>
            </a:extLst>
          </p:cNvPr>
          <p:cNvSpPr txBox="1"/>
          <p:nvPr/>
        </p:nvSpPr>
        <p:spPr>
          <a:xfrm>
            <a:off x="2197198" y="2321040"/>
            <a:ext cx="16090802" cy="2949525"/>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3. COMMUNICATION SKILLS</a:t>
            </a:r>
          </a:p>
        </p:txBody>
      </p:sp>
      <p:sp>
        <p:nvSpPr>
          <p:cNvPr id="16" name="TextBox 5">
            <a:extLst>
              <a:ext uri="{FF2B5EF4-FFF2-40B4-BE49-F238E27FC236}">
                <a16:creationId xmlns:a16="http://schemas.microsoft.com/office/drawing/2014/main" id="{D8FFFD1B-6870-4059-83E5-C0A58DCFAF59}"/>
              </a:ext>
            </a:extLst>
          </p:cNvPr>
          <p:cNvSpPr txBox="1"/>
          <p:nvPr/>
        </p:nvSpPr>
        <p:spPr>
          <a:xfrm>
            <a:off x="7659768" y="7054746"/>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 LISTENING</a:t>
            </a:r>
          </a:p>
        </p:txBody>
      </p:sp>
      <p:sp>
        <p:nvSpPr>
          <p:cNvPr id="17" name="Freeform 13">
            <a:extLst>
              <a:ext uri="{FF2B5EF4-FFF2-40B4-BE49-F238E27FC236}">
                <a16:creationId xmlns:a16="http://schemas.microsoft.com/office/drawing/2014/main" id="{286E55AF-C72A-432A-83D7-A94C4CCF4BDD}"/>
              </a:ext>
            </a:extLst>
          </p:cNvPr>
          <p:cNvSpPr/>
          <p:nvPr/>
        </p:nvSpPr>
        <p:spPr>
          <a:xfrm rot="10378678" flipH="1">
            <a:off x="6702782" y="4849084"/>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7">
              <a:duotone>
                <a:prstClr val="black"/>
                <a:schemeClr val="accent6">
                  <a:tint val="45000"/>
                  <a:satMod val="400000"/>
                </a:schemeClr>
              </a:duotone>
              <a:extLst>
                <a:ext uri="{96DAC541-7B7A-43D3-8B79-37D633B846F1}">
                  <asvg:svgBlip xmlns:asvg="http://schemas.microsoft.com/office/drawing/2016/SVG/main" r:embed="rId18"/>
                </a:ext>
              </a:extLst>
            </a:blip>
            <a:stretch>
              <a:fillRect/>
            </a:stretch>
          </a:blipFill>
        </p:spPr>
      </p:sp>
    </p:spTree>
    <p:extLst>
      <p:ext uri="{BB962C8B-B14F-4D97-AF65-F5344CB8AC3E}">
        <p14:creationId xmlns:p14="http://schemas.microsoft.com/office/powerpoint/2010/main" val="52683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600200" y="228618"/>
            <a:ext cx="15697200" cy="1942263"/>
          </a:xfrm>
          <a:prstGeom prst="rect">
            <a:avLst/>
          </a:prstGeom>
          <a:noFill/>
        </p:spPr>
        <p:txBody>
          <a:bodyPr wrap="square">
            <a:spAutoFit/>
          </a:bodyPr>
          <a:lstStyle/>
          <a:p>
            <a:pPr algn="just">
              <a:lnSpc>
                <a:spcPct val="150000"/>
              </a:lnSpc>
              <a:spcAft>
                <a:spcPts val="80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Exercise 1. Listen and answer the question: "What type of house is it?".</a:t>
            </a:r>
            <a:r>
              <a:rPr lang="en-US" sz="4000" b="1">
                <a:solidFill>
                  <a:srgbClr val="0070C0"/>
                </a:solidFill>
                <a:latin typeface="Calibri" panose="020F0502020204030204" pitchFamily="34" charset="0"/>
                <a:ea typeface="Arial" panose="020B0604020202020204" pitchFamily="34" charset="0"/>
                <a:cs typeface="Calibri" panose="020F0502020204030204" pitchFamily="34" charset="0"/>
              </a:rPr>
              <a:t> </a:t>
            </a:r>
          </a:p>
          <a:p>
            <a:pPr algn="just">
              <a:lnSpc>
                <a:spcPct val="150000"/>
              </a:lnSpc>
              <a:spcAft>
                <a:spcPts val="800"/>
              </a:spcAft>
            </a:pPr>
            <a:r>
              <a:rPr lang="en-US" sz="40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000" b="1">
                <a:latin typeface="Calibri" panose="020F0502020204030204" pitchFamily="34" charset="0"/>
                <a:ea typeface="Arial" panose="020B0604020202020204" pitchFamily="34" charset="0"/>
                <a:cs typeface="Calibri" panose="020F0502020204030204" pitchFamily="34" charset="0"/>
              </a:rPr>
              <a:t> Track 07</a:t>
            </a:r>
            <a:endParaRPr lang="en-US" sz="360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6D8113E-EED8-4CE0-B25B-FDD1FD9FC1A9}"/>
              </a:ext>
            </a:extLst>
          </p:cNvPr>
          <p:cNvPicPr>
            <a:picLocks noChangeAspect="1"/>
          </p:cNvPicPr>
          <p:nvPr/>
        </p:nvPicPr>
        <p:blipFill>
          <a:blip r:embed="rId12"/>
          <a:stretch>
            <a:fillRect/>
          </a:stretch>
        </p:blipFill>
        <p:spPr>
          <a:xfrm>
            <a:off x="666750" y="2383768"/>
            <a:ext cx="16954500" cy="6597874"/>
          </a:xfrm>
          <a:prstGeom prst="rect">
            <a:avLst/>
          </a:prstGeom>
        </p:spPr>
      </p:pic>
      <p:sp>
        <p:nvSpPr>
          <p:cNvPr id="2" name="Freeform 2"/>
          <p:cNvSpPr/>
          <p:nvPr/>
        </p:nvSpPr>
        <p:spPr>
          <a:xfrm rot="-10800000">
            <a:off x="-1450414" y="8645265"/>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0" name="Track 07">
            <a:hlinkClick r:id="" action="ppaction://media"/>
            <a:extLst>
              <a:ext uri="{FF2B5EF4-FFF2-40B4-BE49-F238E27FC236}">
                <a16:creationId xmlns:a16="http://schemas.microsoft.com/office/drawing/2014/main" id="{722512E2-1674-4806-991D-A6E0E122F57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808981" y="1234958"/>
            <a:ext cx="1219200" cy="1219200"/>
          </a:xfrm>
          <a:prstGeom prst="rect">
            <a:avLst/>
          </a:prstGeom>
        </p:spPr>
      </p:pic>
      <p:sp>
        <p:nvSpPr>
          <p:cNvPr id="20" name="TextBox 19">
            <a:extLst>
              <a:ext uri="{FF2B5EF4-FFF2-40B4-BE49-F238E27FC236}">
                <a16:creationId xmlns:a16="http://schemas.microsoft.com/office/drawing/2014/main" id="{BDAA1A31-7118-4158-9482-E413608C20C8}"/>
              </a:ext>
            </a:extLst>
          </p:cNvPr>
          <p:cNvSpPr txBox="1"/>
          <p:nvPr/>
        </p:nvSpPr>
        <p:spPr>
          <a:xfrm>
            <a:off x="1556657" y="7909966"/>
            <a:ext cx="2778795"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rPr>
              <a:t>Cottage</a:t>
            </a:r>
            <a:endParaRPr lang="en-US" sz="1600"/>
          </a:p>
        </p:txBody>
      </p:sp>
      <p:sp>
        <p:nvSpPr>
          <p:cNvPr id="21" name="TextBox 20">
            <a:extLst>
              <a:ext uri="{FF2B5EF4-FFF2-40B4-BE49-F238E27FC236}">
                <a16:creationId xmlns:a16="http://schemas.microsoft.com/office/drawing/2014/main" id="{90D63A78-869A-48FE-9A8E-78E8F83F4B2E}"/>
              </a:ext>
            </a:extLst>
          </p:cNvPr>
          <p:cNvSpPr txBox="1"/>
          <p:nvPr/>
        </p:nvSpPr>
        <p:spPr>
          <a:xfrm>
            <a:off x="5457125" y="7903232"/>
            <a:ext cx="3556462" cy="1569660"/>
          </a:xfrm>
          <a:prstGeom prst="rect">
            <a:avLst/>
          </a:prstGeom>
          <a:noFill/>
        </p:spPr>
        <p:txBody>
          <a:bodyPr wrap="square">
            <a:spAutoFit/>
          </a:bodyPr>
          <a:lstStyle/>
          <a:p>
            <a:pPr algn="ctr"/>
            <a:r>
              <a:rPr lang="en-US" sz="4800" b="1">
                <a:solidFill>
                  <a:srgbClr val="FF0000"/>
                </a:solidFill>
                <a:ea typeface="Calibri" panose="020F0502020204030204" pitchFamily="34" charset="0"/>
                <a:cs typeface="Times New Roman" panose="02020603050405020304" pitchFamily="18" charset="0"/>
              </a:rPr>
              <a:t>Detached house </a:t>
            </a:r>
            <a:endParaRPr lang="en-US" sz="1600"/>
          </a:p>
        </p:txBody>
      </p:sp>
      <p:sp>
        <p:nvSpPr>
          <p:cNvPr id="22" name="TextBox 21">
            <a:extLst>
              <a:ext uri="{FF2B5EF4-FFF2-40B4-BE49-F238E27FC236}">
                <a16:creationId xmlns:a16="http://schemas.microsoft.com/office/drawing/2014/main" id="{6437FDE7-D0C1-4472-8961-C7BC86106836}"/>
              </a:ext>
            </a:extLst>
          </p:cNvPr>
          <p:cNvSpPr txBox="1"/>
          <p:nvPr/>
        </p:nvSpPr>
        <p:spPr>
          <a:xfrm>
            <a:off x="9676793" y="7852910"/>
            <a:ext cx="3640625" cy="830997"/>
          </a:xfrm>
          <a:prstGeom prst="rect">
            <a:avLst/>
          </a:prstGeom>
          <a:noFill/>
        </p:spPr>
        <p:txBody>
          <a:bodyPr wrap="square">
            <a:spAutoFit/>
          </a:bodyPr>
          <a:lstStyle/>
          <a:p>
            <a:pPr algn="ctr"/>
            <a:r>
              <a:rPr lang="en-US" sz="4800" b="1">
                <a:solidFill>
                  <a:srgbClr val="FF0000"/>
                </a:solidFill>
                <a:ea typeface="Calibri" panose="020F0502020204030204" pitchFamily="34" charset="0"/>
                <a:cs typeface="Times New Roman" panose="02020603050405020304" pitchFamily="18" charset="0"/>
              </a:rPr>
              <a:t>Tower block</a:t>
            </a:r>
            <a:endParaRPr lang="en-US" sz="1600"/>
          </a:p>
        </p:txBody>
      </p:sp>
      <p:sp>
        <p:nvSpPr>
          <p:cNvPr id="23" name="TextBox 22">
            <a:extLst>
              <a:ext uri="{FF2B5EF4-FFF2-40B4-BE49-F238E27FC236}">
                <a16:creationId xmlns:a16="http://schemas.microsoft.com/office/drawing/2014/main" id="{CD2FFD97-C25C-4C8B-BEA4-3A8C72B7EB0D}"/>
              </a:ext>
            </a:extLst>
          </p:cNvPr>
          <p:cNvSpPr txBox="1"/>
          <p:nvPr/>
        </p:nvSpPr>
        <p:spPr>
          <a:xfrm>
            <a:off x="13378720" y="8005049"/>
            <a:ext cx="5188586" cy="1569660"/>
          </a:xfrm>
          <a:prstGeom prst="rect">
            <a:avLst/>
          </a:prstGeom>
          <a:noFill/>
        </p:spPr>
        <p:txBody>
          <a:bodyPr wrap="square">
            <a:spAutoFit/>
          </a:bodyPr>
          <a:lstStyle/>
          <a:p>
            <a:pPr algn="ctr"/>
            <a:r>
              <a:rPr lang="en-US" sz="4800" b="1">
                <a:solidFill>
                  <a:srgbClr val="FF0000"/>
                </a:solidFill>
                <a:ea typeface="Calibri" panose="020F0502020204030204" pitchFamily="34" charset="0"/>
                <a:cs typeface="Times New Roman" panose="02020603050405020304" pitchFamily="18" charset="0"/>
              </a:rPr>
              <a:t>Semi-detached house </a:t>
            </a:r>
            <a:endParaRPr lang="en-US" sz="1600"/>
          </a:p>
        </p:txBody>
      </p:sp>
    </p:spTree>
    <p:extLst>
      <p:ext uri="{BB962C8B-B14F-4D97-AF65-F5344CB8AC3E}">
        <p14:creationId xmlns:p14="http://schemas.microsoft.com/office/powerpoint/2010/main" val="405386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barn(inVertical)">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barn(inVertical)">
                                      <p:cBhvr>
                                        <p:cTn id="74" dur="5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barn(inVertical)">
                                      <p:cBhvr>
                                        <p:cTn id="7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10"/>
                </p:tgtEl>
              </p:cMediaNode>
            </p:audio>
          </p:childTnLst>
        </p:cTn>
      </p:par>
    </p:tnLst>
    <p:bldLst>
      <p:bldP spid="17" grpId="0"/>
      <p:bldP spid="20" grpId="0"/>
      <p:bldP spid="21" grpId="0"/>
      <p:bldP spid="22"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6">
              <a:duotone>
                <a:schemeClr val="accent3">
                  <a:shade val="45000"/>
                  <a:satMod val="135000"/>
                </a:schemeClr>
                <a:prstClr val="white"/>
              </a:duotone>
              <a:lum bright="20000" contrast="40000"/>
              <a:extLst>
                <a:ext uri="{96DAC541-7B7A-43D3-8B79-37D633B846F1}">
                  <asvg:svgBlip xmlns:asvg="http://schemas.microsoft.com/office/drawing/2016/SVG/main" r:embed="rId7"/>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10">
              <a:duotone>
                <a:prstClr val="black"/>
                <a:schemeClr val="accent2">
                  <a:tint val="45000"/>
                  <a:satMod val="400000"/>
                </a:schemeClr>
              </a:duotone>
              <a:lum bright="40000" contrast="-20000"/>
              <a:extLst>
                <a:ext uri="{96DAC541-7B7A-43D3-8B79-37D633B846F1}">
                  <asvg:svgBlip xmlns:asvg="http://schemas.microsoft.com/office/drawing/2016/SVG/main" r:embed="rId11"/>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2">
              <a:lum bright="20000" contrast="40000"/>
              <a:extLst>
                <a:ext uri="{96DAC541-7B7A-43D3-8B79-37D633B846F1}">
                  <asvg:svgBlip xmlns:asvg="http://schemas.microsoft.com/office/drawing/2016/SVG/main" r:embed="rId13"/>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2">
              <a:lum bright="20000" contrast="40000"/>
              <a:extLst>
                <a:ext uri="{96DAC541-7B7A-43D3-8B79-37D633B846F1}">
                  <asvg:svgBlip xmlns:asvg="http://schemas.microsoft.com/office/drawing/2016/SVG/main" r:embed="rId13"/>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2">
              <a:lum bright="20000" contrast="40000"/>
              <a:extLst>
                <a:ext uri="{96DAC541-7B7A-43D3-8B79-37D633B846F1}">
                  <asvg:svgBlip xmlns:asvg="http://schemas.microsoft.com/office/drawing/2016/SVG/main" r:embed="rId13"/>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2">
              <a:lum bright="20000" contrast="40000"/>
              <a:extLst>
                <a:ext uri="{96DAC541-7B7A-43D3-8B79-37D633B846F1}">
                  <asvg:svgBlip xmlns:asvg="http://schemas.microsoft.com/office/drawing/2016/SVG/main" r:embed="rId13"/>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339875" y="74260"/>
            <a:ext cx="16948125" cy="1451679"/>
          </a:xfrm>
          <a:prstGeom prst="rect">
            <a:avLst/>
          </a:prstGeom>
          <a:noFill/>
        </p:spPr>
        <p:txBody>
          <a:bodyPr wrap="square">
            <a:spAutoFit/>
          </a:bodyPr>
          <a:lstStyle/>
          <a:p>
            <a:pPr indent="457200" algn="just">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Listen and complete the blank with available type of house.</a:t>
            </a:r>
            <a:r>
              <a:rPr lang="en-US" sz="4000" b="1">
                <a:latin typeface="Calibri" panose="020F0502020204030204" pitchFamily="34" charset="0"/>
                <a:ea typeface="Cambria" panose="02040503050406030204" pitchFamily="18" charset="0"/>
                <a:cs typeface="Cambria" panose="02040503050406030204" pitchFamily="18" charset="0"/>
              </a:rPr>
              <a:t> </a:t>
            </a:r>
          </a:p>
          <a:p>
            <a:pPr indent="457200" algn="just">
              <a:spcAft>
                <a:spcPts val="1000"/>
              </a:spcAft>
            </a:pPr>
            <a:r>
              <a:rPr lang="en-US" sz="40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000" b="1">
                <a:latin typeface="Calibri" panose="020F0502020204030204" pitchFamily="34" charset="0"/>
                <a:ea typeface="Arial" panose="020B0604020202020204" pitchFamily="34" charset="0"/>
                <a:cs typeface="Cambria" panose="02040503050406030204" pitchFamily="18" charset="0"/>
              </a:rPr>
              <a:t> </a:t>
            </a:r>
            <a:r>
              <a:rPr lang="en-US" sz="4000" b="1">
                <a:latin typeface="Calibri" panose="020F0502020204030204" pitchFamily="34" charset="0"/>
                <a:ea typeface="Cambria" panose="02040503050406030204" pitchFamily="18" charset="0"/>
                <a:cs typeface="Cambria" panose="02040503050406030204" pitchFamily="18" charset="0"/>
              </a:rPr>
              <a:t>Track 08</a:t>
            </a:r>
            <a:endParaRPr lang="en-US" sz="6000">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FFB0EF5A-7AB7-4244-9BDB-9F8901C8429C}"/>
              </a:ext>
            </a:extLst>
          </p:cNvPr>
          <p:cNvSpPr txBox="1"/>
          <p:nvPr/>
        </p:nvSpPr>
        <p:spPr>
          <a:xfrm>
            <a:off x="1042737" y="1102534"/>
            <a:ext cx="17237242" cy="916213"/>
          </a:xfrm>
          <a:prstGeom prst="rect">
            <a:avLst/>
          </a:prstGeom>
          <a:noFill/>
        </p:spPr>
        <p:txBody>
          <a:bodyPr wrap="square">
            <a:spAutoFit/>
          </a:bodyPr>
          <a:lstStyle/>
          <a:p>
            <a:pPr algn="just">
              <a:lnSpc>
                <a:spcPct val="150000"/>
              </a:lnSpc>
              <a:spcAft>
                <a:spcPts val="600"/>
              </a:spcAft>
              <a:tabLst>
                <a:tab pos="2492375" algn="l"/>
              </a:tabLs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A. Tower block</a:t>
            </a:r>
            <a:r>
              <a:rPr lang="en-US" sz="4000" b="1">
                <a:solidFill>
                  <a:srgbClr val="FF0000"/>
                </a:solidFill>
                <a:latin typeface="Cambria" panose="02040503050406030204" pitchFamily="18" charset="0"/>
                <a:ea typeface="Cambria" panose="02040503050406030204" pitchFamily="18" charset="0"/>
                <a:cs typeface="Cambria" panose="02040503050406030204" pitchFamily="18" charset="0"/>
              </a:rPr>
              <a:t>       </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B. Semi-detached house</a:t>
            </a:r>
            <a:r>
              <a:rPr lang="en-US" sz="4000" b="1">
                <a:solidFill>
                  <a:srgbClr val="FF0000"/>
                </a:solidFill>
                <a:latin typeface="Cambria" panose="02040503050406030204" pitchFamily="18" charset="0"/>
                <a:ea typeface="Cambria" panose="02040503050406030204" pitchFamily="18" charset="0"/>
                <a:cs typeface="Cambria" panose="02040503050406030204" pitchFamily="18" charset="0"/>
              </a:rPr>
              <a:t>     </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C. Detached house</a:t>
            </a:r>
            <a:r>
              <a:rPr lang="en-US" sz="4000" b="1">
                <a:solidFill>
                  <a:srgbClr val="FF0000"/>
                </a:solidFill>
                <a:latin typeface="Cambria" panose="02040503050406030204" pitchFamily="18" charset="0"/>
                <a:ea typeface="Cambria" panose="02040503050406030204" pitchFamily="18" charset="0"/>
                <a:cs typeface="Cambria" panose="02040503050406030204" pitchFamily="18" charset="0"/>
              </a:rPr>
              <a:t>     </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D. Cottage</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8" name="Table 7">
            <a:extLst>
              <a:ext uri="{FF2B5EF4-FFF2-40B4-BE49-F238E27FC236}">
                <a16:creationId xmlns:a16="http://schemas.microsoft.com/office/drawing/2014/main" id="{B571D7EC-C33E-4703-87CC-05122FD97E66}"/>
              </a:ext>
            </a:extLst>
          </p:cNvPr>
          <p:cNvGraphicFramePr>
            <a:graphicFrameLocks noGrp="1"/>
          </p:cNvGraphicFramePr>
          <p:nvPr>
            <p:extLst>
              <p:ext uri="{D42A27DB-BD31-4B8C-83A1-F6EECF244321}">
                <p14:modId xmlns:p14="http://schemas.microsoft.com/office/powerpoint/2010/main" val="2658987338"/>
              </p:ext>
            </p:extLst>
          </p:nvPr>
        </p:nvGraphicFramePr>
        <p:xfrm>
          <a:off x="1524000" y="2121652"/>
          <a:ext cx="15710551" cy="7738116"/>
        </p:xfrm>
        <a:graphic>
          <a:graphicData uri="http://schemas.openxmlformats.org/drawingml/2006/table">
            <a:tbl>
              <a:tblPr firstRow="1" firstCol="1" bandRow="1"/>
              <a:tblGrid>
                <a:gridCol w="14281484">
                  <a:extLst>
                    <a:ext uri="{9D8B030D-6E8A-4147-A177-3AD203B41FA5}">
                      <a16:colId xmlns:a16="http://schemas.microsoft.com/office/drawing/2014/main" val="1010653292"/>
                    </a:ext>
                  </a:extLst>
                </a:gridCol>
                <a:gridCol w="1429067">
                  <a:extLst>
                    <a:ext uri="{9D8B030D-6E8A-4147-A177-3AD203B41FA5}">
                      <a16:colId xmlns:a16="http://schemas.microsoft.com/office/drawing/2014/main" val="3836297061"/>
                    </a:ext>
                  </a:extLst>
                </a:gridCol>
              </a:tblGrid>
              <a:tr h="0">
                <a:tc>
                  <a:txBody>
                    <a:bodyPr/>
                    <a:lstStyle/>
                    <a:p>
                      <a:pPr algn="just">
                        <a:lnSpc>
                          <a:spcPct val="120000"/>
                        </a:lnSpc>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1.</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use reinforced concrete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041137"/>
                  </a:ext>
                </a:extLst>
              </a:tr>
              <a:tr h="0">
                <a:tc>
                  <a:txBody>
                    <a:bodyPr/>
                    <a:lstStyle/>
                    <a:p>
                      <a:pPr algn="just">
                        <a:lnSpc>
                          <a:spcPct val="120000"/>
                        </a:lnSpc>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2.</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stands alone with nothing on either side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5162681"/>
                  </a:ext>
                </a:extLst>
              </a:tr>
              <a:tr h="0">
                <a:tc>
                  <a:txBody>
                    <a:bodyPr/>
                    <a:lstStyle/>
                    <a:p>
                      <a:pPr algn="just">
                        <a:lnSpc>
                          <a:spcPct val="120000"/>
                        </a:lnSpc>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3.</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is joined to another house on one side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1050150"/>
                  </a:ext>
                </a:extLst>
              </a:tr>
              <a:tr h="0">
                <a:tc>
                  <a:txBody>
                    <a:bodyPr/>
                    <a:lstStyle/>
                    <a:p>
                      <a:pPr algn="just">
                        <a:lnSpc>
                          <a:spcPct val="120000"/>
                        </a:lnSpc>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4.</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is divided into flats and offices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8258342"/>
                  </a:ext>
                </a:extLst>
              </a:tr>
              <a:tr h="0">
                <a:tc>
                  <a:txBody>
                    <a:bodyPr/>
                    <a:lstStyle/>
                    <a:p>
                      <a:pPr algn="just">
                        <a:lnSpc>
                          <a:spcPct val="120000"/>
                        </a:lnSpc>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5.</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traditional one had a thatched roof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9008570"/>
                  </a:ext>
                </a:extLst>
              </a:tr>
              <a:tr h="0">
                <a:tc>
                  <a:txBody>
                    <a:bodyPr/>
                    <a:lstStyle/>
                    <a:p>
                      <a:pPr algn="just">
                        <a:lnSpc>
                          <a:spcPct val="120000"/>
                        </a:lnSpc>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6.</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mainly founded in the residential areas of towns or cities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0880753"/>
                  </a:ext>
                </a:extLst>
              </a:tr>
              <a:tr h="0">
                <a:tc>
                  <a:txBody>
                    <a:bodyPr/>
                    <a:lstStyle/>
                    <a:p>
                      <a:pPr algn="just">
                        <a:lnSpc>
                          <a:spcPct val="120000"/>
                        </a:lnSpc>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7.</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many of them have become very fashionable on the property market</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9933472"/>
                  </a:ext>
                </a:extLst>
              </a:tr>
              <a:tr h="0">
                <a:tc>
                  <a:txBody>
                    <a:bodyPr/>
                    <a:lstStyle/>
                    <a:p>
                      <a:pPr algn="just">
                        <a:lnSpc>
                          <a:spcPct val="120000"/>
                        </a:lnSpc>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8.</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have an upstairs and a downstairs and a small garden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5723573"/>
                  </a:ext>
                </a:extLst>
              </a:tr>
              <a:tr h="0">
                <a:tc>
                  <a:txBody>
                    <a:bodyPr/>
                    <a:lstStyle/>
                    <a:p>
                      <a:pPr algn="just">
                        <a:lnSpc>
                          <a:spcPct val="120000"/>
                        </a:lnSpc>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9.</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is also called skyscraper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5455503"/>
                  </a:ext>
                </a:extLst>
              </a:tr>
              <a:tr h="0">
                <a:tc>
                  <a:txBody>
                    <a:bodyPr/>
                    <a:lstStyle/>
                    <a:p>
                      <a:pPr algn="just">
                        <a:lnSpc>
                          <a:spcPct val="120000"/>
                        </a:lnSpc>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10.</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is a small house in the countryside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6420879"/>
                  </a:ext>
                </a:extLst>
              </a:tr>
              <a:tr h="0">
                <a:tc>
                  <a:txBody>
                    <a:bodyPr/>
                    <a:lstStyle/>
                    <a:p>
                      <a:pPr algn="just">
                        <a:lnSpc>
                          <a:spcPct val="120000"/>
                        </a:lnSpc>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11.</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can be found in the suburbs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1784577"/>
                  </a:ext>
                </a:extLst>
              </a:tr>
              <a:tr h="0">
                <a:tc>
                  <a:txBody>
                    <a:bodyPr/>
                    <a:lstStyle/>
                    <a:p>
                      <a:pPr algn="just">
                        <a:lnSpc>
                          <a:spcPct val="120000"/>
                        </a:lnSpc>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12.</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usually surrounded by a garden</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1792219"/>
                  </a:ext>
                </a:extLst>
              </a:tr>
            </a:tbl>
          </a:graphicData>
        </a:graphic>
      </p:graphicFrame>
      <p:pic>
        <p:nvPicPr>
          <p:cNvPr id="9" name="Track 08">
            <a:hlinkClick r:id="" action="ppaction://media"/>
            <a:extLst>
              <a:ext uri="{FF2B5EF4-FFF2-40B4-BE49-F238E27FC236}">
                <a16:creationId xmlns:a16="http://schemas.microsoft.com/office/drawing/2014/main" id="{49669391-B1FC-4A2F-8853-A76005633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547937" y="727110"/>
            <a:ext cx="838200" cy="750848"/>
          </a:xfrm>
          <a:prstGeom prst="rect">
            <a:avLst/>
          </a:prstGeom>
        </p:spPr>
      </p:pic>
      <p:sp>
        <p:nvSpPr>
          <p:cNvPr id="18" name="TextBox 17">
            <a:extLst>
              <a:ext uri="{FF2B5EF4-FFF2-40B4-BE49-F238E27FC236}">
                <a16:creationId xmlns:a16="http://schemas.microsoft.com/office/drawing/2014/main" id="{9FE46CA1-30FC-4E08-8D73-C81A69BB899E}"/>
              </a:ext>
            </a:extLst>
          </p:cNvPr>
          <p:cNvSpPr txBox="1"/>
          <p:nvPr/>
        </p:nvSpPr>
        <p:spPr>
          <a:xfrm>
            <a:off x="16184428" y="1954173"/>
            <a:ext cx="1622401" cy="1015663"/>
          </a:xfrm>
          <a:prstGeom prst="rect">
            <a:avLst/>
          </a:prstGeom>
          <a:noFill/>
        </p:spPr>
        <p:txBody>
          <a:bodyPr wrap="square">
            <a:spAutoFit/>
          </a:bodyPr>
          <a:lstStyle/>
          <a:p>
            <a:r>
              <a:rPr kumimoji="0" lang="pt-BR" sz="6000" b="1" i="0" u="none" strike="noStrike" kern="1200" cap="none" spc="0" normalizeH="0" baseline="0" noProof="0">
                <a:ln>
                  <a:noFill/>
                </a:ln>
                <a:solidFill>
                  <a:srgbClr val="FF0000"/>
                </a:solidFill>
                <a:effectLst/>
                <a:uLnTx/>
                <a:uFillTx/>
                <a:latin typeface="Calibri"/>
                <a:ea typeface="+mn-ea"/>
                <a:cs typeface="+mn-cs"/>
              </a:rPr>
              <a:t>A</a:t>
            </a:r>
            <a:endParaRPr lang="en-US"/>
          </a:p>
        </p:txBody>
      </p:sp>
      <p:sp>
        <p:nvSpPr>
          <p:cNvPr id="19" name="TextBox 18">
            <a:extLst>
              <a:ext uri="{FF2B5EF4-FFF2-40B4-BE49-F238E27FC236}">
                <a16:creationId xmlns:a16="http://schemas.microsoft.com/office/drawing/2014/main" id="{351773E5-E781-4010-8471-180968EFF291}"/>
              </a:ext>
            </a:extLst>
          </p:cNvPr>
          <p:cNvSpPr txBox="1"/>
          <p:nvPr/>
        </p:nvSpPr>
        <p:spPr>
          <a:xfrm>
            <a:off x="16208665" y="2574372"/>
            <a:ext cx="1622401" cy="1015663"/>
          </a:xfrm>
          <a:prstGeom prst="rect">
            <a:avLst/>
          </a:prstGeom>
          <a:noFill/>
        </p:spPr>
        <p:txBody>
          <a:bodyPr wrap="square">
            <a:spAutoFit/>
          </a:bodyPr>
          <a:lstStyle/>
          <a:p>
            <a:r>
              <a:rPr kumimoji="0" lang="pt-BR" sz="6000" b="1" i="0" u="none" strike="noStrike" kern="1200" cap="none" spc="0" normalizeH="0" baseline="0" noProof="0">
                <a:ln>
                  <a:noFill/>
                </a:ln>
                <a:solidFill>
                  <a:srgbClr val="FF0000"/>
                </a:solidFill>
                <a:effectLst/>
                <a:uLnTx/>
                <a:uFillTx/>
                <a:latin typeface="Calibri"/>
                <a:ea typeface="+mn-ea"/>
                <a:cs typeface="+mn-cs"/>
              </a:rPr>
              <a:t>C</a:t>
            </a:r>
            <a:endParaRPr lang="en-US"/>
          </a:p>
        </p:txBody>
      </p:sp>
      <p:sp>
        <p:nvSpPr>
          <p:cNvPr id="20" name="TextBox 19">
            <a:extLst>
              <a:ext uri="{FF2B5EF4-FFF2-40B4-BE49-F238E27FC236}">
                <a16:creationId xmlns:a16="http://schemas.microsoft.com/office/drawing/2014/main" id="{5B2E9A2A-54A0-41FB-B5AE-EA814F813143}"/>
              </a:ext>
            </a:extLst>
          </p:cNvPr>
          <p:cNvSpPr txBox="1"/>
          <p:nvPr/>
        </p:nvSpPr>
        <p:spPr>
          <a:xfrm>
            <a:off x="16208665" y="3229339"/>
            <a:ext cx="1622401" cy="1015663"/>
          </a:xfrm>
          <a:prstGeom prst="rect">
            <a:avLst/>
          </a:prstGeom>
          <a:noFill/>
        </p:spPr>
        <p:txBody>
          <a:bodyPr wrap="square">
            <a:spAutoFit/>
          </a:bodyPr>
          <a:lstStyle/>
          <a:p>
            <a:r>
              <a:rPr kumimoji="0" lang="pt-BR" sz="6000" b="1" i="0" u="none" strike="noStrike" kern="1200" cap="none" spc="0" normalizeH="0" baseline="0" noProof="0">
                <a:ln>
                  <a:noFill/>
                </a:ln>
                <a:solidFill>
                  <a:srgbClr val="FF0000"/>
                </a:solidFill>
                <a:effectLst/>
                <a:uLnTx/>
                <a:uFillTx/>
                <a:latin typeface="Calibri"/>
                <a:ea typeface="+mn-ea"/>
                <a:cs typeface="+mn-cs"/>
              </a:rPr>
              <a:t>B</a:t>
            </a:r>
            <a:endParaRPr lang="en-US"/>
          </a:p>
        </p:txBody>
      </p:sp>
      <p:sp>
        <p:nvSpPr>
          <p:cNvPr id="21" name="TextBox 20">
            <a:extLst>
              <a:ext uri="{FF2B5EF4-FFF2-40B4-BE49-F238E27FC236}">
                <a16:creationId xmlns:a16="http://schemas.microsoft.com/office/drawing/2014/main" id="{9CAE0C0E-6E2D-4272-BB60-0AB07CB8EFD4}"/>
              </a:ext>
            </a:extLst>
          </p:cNvPr>
          <p:cNvSpPr txBox="1"/>
          <p:nvPr/>
        </p:nvSpPr>
        <p:spPr>
          <a:xfrm>
            <a:off x="16220455" y="3879672"/>
            <a:ext cx="1622401" cy="1015663"/>
          </a:xfrm>
          <a:prstGeom prst="rect">
            <a:avLst/>
          </a:prstGeom>
          <a:noFill/>
        </p:spPr>
        <p:txBody>
          <a:bodyPr wrap="square">
            <a:spAutoFit/>
          </a:bodyPr>
          <a:lstStyle/>
          <a:p>
            <a:r>
              <a:rPr kumimoji="0" lang="pt-BR" sz="6000" b="1" i="0" u="none" strike="noStrike" kern="1200" cap="none" spc="0" normalizeH="0" baseline="0" noProof="0">
                <a:ln>
                  <a:noFill/>
                </a:ln>
                <a:solidFill>
                  <a:srgbClr val="FF0000"/>
                </a:solidFill>
                <a:effectLst/>
                <a:uLnTx/>
                <a:uFillTx/>
                <a:latin typeface="Calibri"/>
                <a:ea typeface="+mn-ea"/>
                <a:cs typeface="+mn-cs"/>
              </a:rPr>
              <a:t>A</a:t>
            </a:r>
            <a:endParaRPr lang="en-US"/>
          </a:p>
        </p:txBody>
      </p:sp>
      <p:sp>
        <p:nvSpPr>
          <p:cNvPr id="22" name="TextBox 21">
            <a:extLst>
              <a:ext uri="{FF2B5EF4-FFF2-40B4-BE49-F238E27FC236}">
                <a16:creationId xmlns:a16="http://schemas.microsoft.com/office/drawing/2014/main" id="{6696A80D-2458-460E-8F60-811B9E1DBA09}"/>
              </a:ext>
            </a:extLst>
          </p:cNvPr>
          <p:cNvSpPr txBox="1"/>
          <p:nvPr/>
        </p:nvSpPr>
        <p:spPr>
          <a:xfrm>
            <a:off x="16244692" y="4499871"/>
            <a:ext cx="1622401" cy="1015663"/>
          </a:xfrm>
          <a:prstGeom prst="rect">
            <a:avLst/>
          </a:prstGeom>
          <a:noFill/>
        </p:spPr>
        <p:txBody>
          <a:bodyPr wrap="square">
            <a:spAutoFit/>
          </a:bodyPr>
          <a:lstStyle/>
          <a:p>
            <a:r>
              <a:rPr kumimoji="0" lang="pt-BR" sz="6000" b="1" i="0" u="none" strike="noStrike" kern="1200" cap="none" spc="0" normalizeH="0" baseline="0" noProof="0">
                <a:ln>
                  <a:noFill/>
                </a:ln>
                <a:solidFill>
                  <a:srgbClr val="FF0000"/>
                </a:solidFill>
                <a:effectLst/>
                <a:uLnTx/>
                <a:uFillTx/>
                <a:latin typeface="Calibri"/>
                <a:ea typeface="+mn-ea"/>
                <a:cs typeface="+mn-cs"/>
              </a:rPr>
              <a:t>D</a:t>
            </a:r>
            <a:endParaRPr lang="en-US"/>
          </a:p>
        </p:txBody>
      </p:sp>
      <p:sp>
        <p:nvSpPr>
          <p:cNvPr id="23" name="TextBox 22">
            <a:extLst>
              <a:ext uri="{FF2B5EF4-FFF2-40B4-BE49-F238E27FC236}">
                <a16:creationId xmlns:a16="http://schemas.microsoft.com/office/drawing/2014/main" id="{D5499495-EB20-4117-B50F-663012726BCD}"/>
              </a:ext>
            </a:extLst>
          </p:cNvPr>
          <p:cNvSpPr txBox="1"/>
          <p:nvPr/>
        </p:nvSpPr>
        <p:spPr>
          <a:xfrm>
            <a:off x="16244692" y="5154838"/>
            <a:ext cx="1622401" cy="1015663"/>
          </a:xfrm>
          <a:prstGeom prst="rect">
            <a:avLst/>
          </a:prstGeom>
          <a:noFill/>
        </p:spPr>
        <p:txBody>
          <a:bodyPr wrap="square">
            <a:spAutoFit/>
          </a:bodyPr>
          <a:lstStyle/>
          <a:p>
            <a:r>
              <a:rPr kumimoji="0" lang="pt-BR" sz="6000" b="1" i="0" u="none" strike="noStrike" kern="1200" cap="none" spc="0" normalizeH="0" baseline="0" noProof="0">
                <a:ln>
                  <a:noFill/>
                </a:ln>
                <a:solidFill>
                  <a:srgbClr val="FF0000"/>
                </a:solidFill>
                <a:effectLst/>
                <a:uLnTx/>
                <a:uFillTx/>
                <a:latin typeface="Calibri"/>
                <a:ea typeface="+mn-ea"/>
                <a:cs typeface="+mn-cs"/>
              </a:rPr>
              <a:t>C</a:t>
            </a:r>
            <a:endParaRPr lang="en-US"/>
          </a:p>
        </p:txBody>
      </p:sp>
      <p:sp>
        <p:nvSpPr>
          <p:cNvPr id="24" name="TextBox 23">
            <a:extLst>
              <a:ext uri="{FF2B5EF4-FFF2-40B4-BE49-F238E27FC236}">
                <a16:creationId xmlns:a16="http://schemas.microsoft.com/office/drawing/2014/main" id="{E097F08E-7B47-44CB-B5C8-C143C76CADE4}"/>
              </a:ext>
            </a:extLst>
          </p:cNvPr>
          <p:cNvSpPr txBox="1"/>
          <p:nvPr/>
        </p:nvSpPr>
        <p:spPr>
          <a:xfrm>
            <a:off x="16288250" y="5843810"/>
            <a:ext cx="1622401" cy="1015663"/>
          </a:xfrm>
          <a:prstGeom prst="rect">
            <a:avLst/>
          </a:prstGeom>
          <a:noFill/>
        </p:spPr>
        <p:txBody>
          <a:bodyPr wrap="square">
            <a:spAutoFit/>
          </a:bodyPr>
          <a:lstStyle/>
          <a:p>
            <a:r>
              <a:rPr kumimoji="0" lang="pt-BR" sz="6000" b="1" i="0" u="none" strike="noStrike" kern="1200" cap="none" spc="0" normalizeH="0" baseline="0" noProof="0">
                <a:ln>
                  <a:noFill/>
                </a:ln>
                <a:solidFill>
                  <a:srgbClr val="FF0000"/>
                </a:solidFill>
                <a:effectLst/>
                <a:uLnTx/>
                <a:uFillTx/>
                <a:latin typeface="Calibri"/>
                <a:ea typeface="+mn-ea"/>
                <a:cs typeface="+mn-cs"/>
              </a:rPr>
              <a:t>D</a:t>
            </a:r>
            <a:endParaRPr lang="en-US"/>
          </a:p>
        </p:txBody>
      </p:sp>
      <p:sp>
        <p:nvSpPr>
          <p:cNvPr id="25" name="TextBox 24">
            <a:extLst>
              <a:ext uri="{FF2B5EF4-FFF2-40B4-BE49-F238E27FC236}">
                <a16:creationId xmlns:a16="http://schemas.microsoft.com/office/drawing/2014/main" id="{B682B0E1-76CF-42D3-B6A2-44AE3F3028F9}"/>
              </a:ext>
            </a:extLst>
          </p:cNvPr>
          <p:cNvSpPr txBox="1"/>
          <p:nvPr/>
        </p:nvSpPr>
        <p:spPr>
          <a:xfrm>
            <a:off x="16312487" y="6464009"/>
            <a:ext cx="1622401" cy="1015663"/>
          </a:xfrm>
          <a:prstGeom prst="rect">
            <a:avLst/>
          </a:prstGeom>
          <a:noFill/>
        </p:spPr>
        <p:txBody>
          <a:bodyPr wrap="square">
            <a:spAutoFit/>
          </a:bodyPr>
          <a:lstStyle/>
          <a:p>
            <a:r>
              <a:rPr kumimoji="0" lang="pt-BR" sz="6000" b="1" i="0" u="none" strike="noStrike" kern="1200" cap="none" spc="0" normalizeH="0" baseline="0" noProof="0">
                <a:ln>
                  <a:noFill/>
                </a:ln>
                <a:solidFill>
                  <a:srgbClr val="FF0000"/>
                </a:solidFill>
                <a:effectLst/>
                <a:uLnTx/>
                <a:uFillTx/>
                <a:latin typeface="Calibri"/>
                <a:ea typeface="+mn-ea"/>
                <a:cs typeface="+mn-cs"/>
              </a:rPr>
              <a:t>B</a:t>
            </a:r>
            <a:endParaRPr lang="en-US"/>
          </a:p>
        </p:txBody>
      </p:sp>
      <p:sp>
        <p:nvSpPr>
          <p:cNvPr id="26" name="TextBox 25">
            <a:extLst>
              <a:ext uri="{FF2B5EF4-FFF2-40B4-BE49-F238E27FC236}">
                <a16:creationId xmlns:a16="http://schemas.microsoft.com/office/drawing/2014/main" id="{74F5FB5C-067C-4842-AD98-E268F36F27FF}"/>
              </a:ext>
            </a:extLst>
          </p:cNvPr>
          <p:cNvSpPr txBox="1"/>
          <p:nvPr/>
        </p:nvSpPr>
        <p:spPr>
          <a:xfrm>
            <a:off x="16312487" y="7118976"/>
            <a:ext cx="1622401" cy="1015663"/>
          </a:xfrm>
          <a:prstGeom prst="rect">
            <a:avLst/>
          </a:prstGeom>
          <a:noFill/>
        </p:spPr>
        <p:txBody>
          <a:bodyPr wrap="square">
            <a:spAutoFit/>
          </a:bodyPr>
          <a:lstStyle/>
          <a:p>
            <a:r>
              <a:rPr kumimoji="0" lang="pt-BR" sz="6000" b="1" i="0" u="none" strike="noStrike" kern="1200" cap="none" spc="0" normalizeH="0" baseline="0" noProof="0">
                <a:ln>
                  <a:noFill/>
                </a:ln>
                <a:solidFill>
                  <a:srgbClr val="FF0000"/>
                </a:solidFill>
                <a:effectLst/>
                <a:uLnTx/>
                <a:uFillTx/>
                <a:latin typeface="Calibri"/>
                <a:ea typeface="+mn-ea"/>
                <a:cs typeface="+mn-cs"/>
              </a:rPr>
              <a:t>A</a:t>
            </a:r>
            <a:endParaRPr lang="en-US"/>
          </a:p>
        </p:txBody>
      </p:sp>
      <p:sp>
        <p:nvSpPr>
          <p:cNvPr id="27" name="TextBox 26">
            <a:extLst>
              <a:ext uri="{FF2B5EF4-FFF2-40B4-BE49-F238E27FC236}">
                <a16:creationId xmlns:a16="http://schemas.microsoft.com/office/drawing/2014/main" id="{46651DC2-6965-49CB-87BA-2003AF276BA1}"/>
              </a:ext>
            </a:extLst>
          </p:cNvPr>
          <p:cNvSpPr txBox="1"/>
          <p:nvPr/>
        </p:nvSpPr>
        <p:spPr>
          <a:xfrm>
            <a:off x="16312487" y="7769310"/>
            <a:ext cx="1622401" cy="1015663"/>
          </a:xfrm>
          <a:prstGeom prst="rect">
            <a:avLst/>
          </a:prstGeom>
          <a:noFill/>
        </p:spPr>
        <p:txBody>
          <a:bodyPr wrap="square">
            <a:spAutoFit/>
          </a:bodyPr>
          <a:lstStyle/>
          <a:p>
            <a:r>
              <a:rPr kumimoji="0" lang="pt-BR" sz="6000" b="1" i="0" u="none" strike="noStrike" kern="1200" cap="none" spc="0" normalizeH="0" baseline="0" noProof="0">
                <a:ln>
                  <a:noFill/>
                </a:ln>
                <a:solidFill>
                  <a:srgbClr val="FF0000"/>
                </a:solidFill>
                <a:effectLst/>
                <a:uLnTx/>
                <a:uFillTx/>
                <a:latin typeface="Calibri"/>
                <a:ea typeface="+mn-ea"/>
                <a:cs typeface="+mn-cs"/>
              </a:rPr>
              <a:t>D</a:t>
            </a:r>
            <a:endParaRPr lang="en-US"/>
          </a:p>
        </p:txBody>
      </p:sp>
      <p:sp>
        <p:nvSpPr>
          <p:cNvPr id="28" name="TextBox 27">
            <a:extLst>
              <a:ext uri="{FF2B5EF4-FFF2-40B4-BE49-F238E27FC236}">
                <a16:creationId xmlns:a16="http://schemas.microsoft.com/office/drawing/2014/main" id="{642F5D70-38CC-422B-9C66-29F0E6618C13}"/>
              </a:ext>
            </a:extLst>
          </p:cNvPr>
          <p:cNvSpPr txBox="1"/>
          <p:nvPr/>
        </p:nvSpPr>
        <p:spPr>
          <a:xfrm>
            <a:off x="16336724" y="8389509"/>
            <a:ext cx="1622401" cy="1015663"/>
          </a:xfrm>
          <a:prstGeom prst="rect">
            <a:avLst/>
          </a:prstGeom>
          <a:noFill/>
        </p:spPr>
        <p:txBody>
          <a:bodyPr wrap="square">
            <a:spAutoFit/>
          </a:bodyPr>
          <a:lstStyle/>
          <a:p>
            <a:r>
              <a:rPr kumimoji="0" lang="pt-BR" sz="6000" b="1" i="0" u="none" strike="noStrike" kern="1200" cap="none" spc="0" normalizeH="0" baseline="0" noProof="0">
                <a:ln>
                  <a:noFill/>
                </a:ln>
                <a:solidFill>
                  <a:srgbClr val="FF0000"/>
                </a:solidFill>
                <a:effectLst/>
                <a:uLnTx/>
                <a:uFillTx/>
                <a:latin typeface="Calibri"/>
                <a:ea typeface="+mn-ea"/>
                <a:cs typeface="+mn-cs"/>
              </a:rPr>
              <a:t>B</a:t>
            </a:r>
            <a:endParaRPr lang="en-US"/>
          </a:p>
        </p:txBody>
      </p:sp>
      <p:sp>
        <p:nvSpPr>
          <p:cNvPr id="29" name="TextBox 28">
            <a:extLst>
              <a:ext uri="{FF2B5EF4-FFF2-40B4-BE49-F238E27FC236}">
                <a16:creationId xmlns:a16="http://schemas.microsoft.com/office/drawing/2014/main" id="{68FDB9A1-A4E5-4183-9D30-41272C332386}"/>
              </a:ext>
            </a:extLst>
          </p:cNvPr>
          <p:cNvSpPr txBox="1"/>
          <p:nvPr/>
        </p:nvSpPr>
        <p:spPr>
          <a:xfrm>
            <a:off x="16336724" y="9044476"/>
            <a:ext cx="1622401" cy="1015663"/>
          </a:xfrm>
          <a:prstGeom prst="rect">
            <a:avLst/>
          </a:prstGeom>
          <a:noFill/>
        </p:spPr>
        <p:txBody>
          <a:bodyPr wrap="square">
            <a:spAutoFit/>
          </a:bodyPr>
          <a:lstStyle/>
          <a:p>
            <a:r>
              <a:rPr kumimoji="0" lang="pt-BR" sz="6000" b="1" i="0" u="none" strike="noStrike" kern="1200" cap="none" spc="0" normalizeH="0" baseline="0" noProof="0">
                <a:ln>
                  <a:noFill/>
                </a:ln>
                <a:solidFill>
                  <a:srgbClr val="FF0000"/>
                </a:solidFill>
                <a:effectLst/>
                <a:uLnTx/>
                <a:uFillTx/>
                <a:latin typeface="Calibri"/>
                <a:ea typeface="+mn-ea"/>
                <a:cs typeface="+mn-cs"/>
              </a:rPr>
              <a:t>C</a:t>
            </a:r>
            <a:endParaRPr lang="en-US"/>
          </a:p>
        </p:txBody>
      </p:sp>
    </p:spTree>
    <p:extLst>
      <p:ext uri="{BB962C8B-B14F-4D97-AF65-F5344CB8AC3E}">
        <p14:creationId xmlns:p14="http://schemas.microsoft.com/office/powerpoint/2010/main" val="173283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par>
                                <p:cTn id="60" presetID="53" presetClass="entr" presetSubtype="16"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fltVal val="0"/>
                                          </p:val>
                                        </p:tav>
                                        <p:tav tm="100000">
                                          <p:val>
                                            <p:strVal val="#ppt_h"/>
                                          </p:val>
                                        </p:tav>
                                      </p:tavLst>
                                    </p:anim>
                                    <p:animEffect transition="in" filter="fade">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barn(inVertical)">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barn(inVertical)">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barn(inVertical)">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barn(inVertical)">
                                      <p:cBhvr>
                                        <p:cTn id="89" dur="5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barn(inVertical)">
                                      <p:cBhvr>
                                        <p:cTn id="94" dur="5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barn(inVertical)">
                                      <p:cBhvr>
                                        <p:cTn id="99" dur="500"/>
                                        <p:tgtEl>
                                          <p:spTgt spid="24"/>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barn(inVertical)">
                                      <p:cBhvr>
                                        <p:cTn id="104" dur="50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barn(inVertical)">
                                      <p:cBhvr>
                                        <p:cTn id="109" dur="500"/>
                                        <p:tgtEl>
                                          <p:spTgt spid="26"/>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7"/>
                                        </p:tgtEl>
                                        <p:attrNameLst>
                                          <p:attrName>style.visibility</p:attrName>
                                        </p:attrNameLst>
                                      </p:cBhvr>
                                      <p:to>
                                        <p:strVal val="visible"/>
                                      </p:to>
                                    </p:set>
                                    <p:animEffect transition="in" filter="barn(inVertical)">
                                      <p:cBhvr>
                                        <p:cTn id="114" dur="500"/>
                                        <p:tgtEl>
                                          <p:spTgt spid="27"/>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barn(inVertical)">
                                      <p:cBhvr>
                                        <p:cTn id="119" dur="500"/>
                                        <p:tgtEl>
                                          <p:spTgt spid="28"/>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barn(inVertical)">
                                      <p:cBhvr>
                                        <p:cTn id="1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5" fill="hold" display="0">
                  <p:stCondLst>
                    <p:cond delay="indefinite"/>
                  </p:stCondLst>
                  <p:endCondLst>
                    <p:cond evt="onStopAudio" delay="0">
                      <p:tgtEl>
                        <p:sldTgt/>
                      </p:tgtEl>
                    </p:cond>
                  </p:endCondLst>
                </p:cTn>
                <p:tgtEl>
                  <p:spTgt spid="9"/>
                </p:tgtEl>
              </p:cMediaNode>
            </p:audio>
          </p:childTnLst>
        </p:cTn>
      </p:par>
    </p:tnLst>
    <p:bldLst>
      <p:bldP spid="17" grpId="0"/>
      <p:bldP spid="14"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293166" y="5631264"/>
            <a:ext cx="6962191" cy="4253266"/>
          </a:xfrm>
          <a:custGeom>
            <a:avLst/>
            <a:gdLst/>
            <a:ahLst/>
            <a:cxnLst/>
            <a:rect l="l" t="t" r="r" b="b"/>
            <a:pathLst>
              <a:path w="6962191" h="4253266">
                <a:moveTo>
                  <a:pt x="0" y="0"/>
                </a:moveTo>
                <a:lnTo>
                  <a:pt x="6962191" y="0"/>
                </a:lnTo>
                <a:lnTo>
                  <a:pt x="6962191" y="4253265"/>
                </a:lnTo>
                <a:lnTo>
                  <a:pt x="0" y="4253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9151" y="3829766"/>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4"/>
            <a:stretch>
              <a:fillRect/>
            </a:stretch>
          </a:blipFill>
        </p:spPr>
      </p:sp>
      <p:sp>
        <p:nvSpPr>
          <p:cNvPr id="5" name="Freeform 5"/>
          <p:cNvSpPr/>
          <p:nvPr/>
        </p:nvSpPr>
        <p:spPr>
          <a:xfrm>
            <a:off x="5714288" y="-115629"/>
            <a:ext cx="1109717" cy="1036198"/>
          </a:xfrm>
          <a:custGeom>
            <a:avLst/>
            <a:gdLst/>
            <a:ahLst/>
            <a:cxnLst/>
            <a:rect l="l" t="t" r="r" b="b"/>
            <a:pathLst>
              <a:path w="1109717" h="1036198">
                <a:moveTo>
                  <a:pt x="0" y="0"/>
                </a:moveTo>
                <a:lnTo>
                  <a:pt x="1109717" y="0"/>
                </a:lnTo>
                <a:lnTo>
                  <a:pt x="1109717" y="1036198"/>
                </a:lnTo>
                <a:lnTo>
                  <a:pt x="0" y="1036198"/>
                </a:lnTo>
                <a:lnTo>
                  <a:pt x="0" y="0"/>
                </a:lnTo>
                <a:close/>
              </a:path>
            </a:pathLst>
          </a:custGeom>
          <a:blipFill>
            <a:blip r:embed="rId5"/>
            <a:stretch>
              <a:fillRect/>
            </a:stretch>
          </a:blipFill>
        </p:spPr>
      </p:sp>
      <p:sp>
        <p:nvSpPr>
          <p:cNvPr id="6" name="Freeform 6"/>
          <p:cNvSpPr/>
          <p:nvPr/>
        </p:nvSpPr>
        <p:spPr>
          <a:xfrm>
            <a:off x="9638971" y="9515707"/>
            <a:ext cx="1014587" cy="947371"/>
          </a:xfrm>
          <a:custGeom>
            <a:avLst/>
            <a:gdLst/>
            <a:ahLst/>
            <a:cxnLst/>
            <a:rect l="l" t="t" r="r" b="b"/>
            <a:pathLst>
              <a:path w="1014587" h="947371">
                <a:moveTo>
                  <a:pt x="0" y="0"/>
                </a:moveTo>
                <a:lnTo>
                  <a:pt x="1014587" y="0"/>
                </a:lnTo>
                <a:lnTo>
                  <a:pt x="1014587" y="947370"/>
                </a:lnTo>
                <a:lnTo>
                  <a:pt x="0" y="947370"/>
                </a:lnTo>
                <a:lnTo>
                  <a:pt x="0" y="0"/>
                </a:lnTo>
                <a:close/>
              </a:path>
            </a:pathLst>
          </a:custGeom>
          <a:blipFill>
            <a:blip r:embed="rId6"/>
            <a:stretch>
              <a:fillRect/>
            </a:stretch>
          </a:blipFill>
        </p:spPr>
      </p:sp>
      <p:sp>
        <p:nvSpPr>
          <p:cNvPr id="7" name="Freeform 7"/>
          <p:cNvSpPr/>
          <p:nvPr/>
        </p:nvSpPr>
        <p:spPr>
          <a:xfrm rot="-7453644">
            <a:off x="-3705776" y="6554385"/>
            <a:ext cx="8677901" cy="6660289"/>
          </a:xfrm>
          <a:custGeom>
            <a:avLst/>
            <a:gdLst/>
            <a:ahLst/>
            <a:cxnLst/>
            <a:rect l="l" t="t" r="r" b="b"/>
            <a:pathLst>
              <a:path w="8677901" h="6660289">
                <a:moveTo>
                  <a:pt x="0" y="0"/>
                </a:moveTo>
                <a:lnTo>
                  <a:pt x="8677902" y="0"/>
                </a:lnTo>
                <a:lnTo>
                  <a:pt x="8677902" y="6660289"/>
                </a:lnTo>
                <a:lnTo>
                  <a:pt x="0" y="6660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8247529">
            <a:off x="13930340" y="-1239858"/>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42001">
            <a:off x="14219115" y="6973264"/>
            <a:ext cx="4863509" cy="6032259"/>
          </a:xfrm>
          <a:custGeom>
            <a:avLst/>
            <a:gdLst/>
            <a:ahLst/>
            <a:cxnLst/>
            <a:rect l="l" t="t" r="r" b="b"/>
            <a:pathLst>
              <a:path w="4863509" h="6032259">
                <a:moveTo>
                  <a:pt x="0" y="0"/>
                </a:moveTo>
                <a:lnTo>
                  <a:pt x="4863508" y="0"/>
                </a:lnTo>
                <a:lnTo>
                  <a:pt x="4863508" y="6032259"/>
                </a:lnTo>
                <a:lnTo>
                  <a:pt x="0" y="60322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14201" y="-1028700"/>
            <a:ext cx="4885801" cy="4114800"/>
          </a:xfrm>
          <a:custGeom>
            <a:avLst/>
            <a:gdLst/>
            <a:ahLst/>
            <a:cxnLst/>
            <a:rect l="l" t="t" r="r" b="b"/>
            <a:pathLst>
              <a:path w="4885801" h="4114800">
                <a:moveTo>
                  <a:pt x="0" y="0"/>
                </a:moveTo>
                <a:lnTo>
                  <a:pt x="4885802" y="0"/>
                </a:lnTo>
                <a:lnTo>
                  <a:pt x="4885802" y="4114800"/>
                </a:lnTo>
                <a:lnTo>
                  <a:pt x="0" y="4114800"/>
                </a:lnTo>
                <a:lnTo>
                  <a:pt x="0" y="0"/>
                </a:lnTo>
                <a:close/>
              </a:path>
            </a:pathLst>
          </a:custGeom>
          <a:blipFill>
            <a:blip r:embed="rId13">
              <a:duotone>
                <a:prstClr val="black"/>
                <a:schemeClr val="accent3">
                  <a:tint val="45000"/>
                  <a:satMod val="400000"/>
                </a:schemeClr>
              </a:duotone>
              <a:extLst>
                <a:ext uri="{96DAC541-7B7A-43D3-8B79-37D633B846F1}">
                  <asvg:svgBlip xmlns:asvg="http://schemas.microsoft.com/office/drawing/2016/SVG/main" r:embed="rId14"/>
                </a:ext>
              </a:extLst>
            </a:blip>
            <a:stretch>
              <a:fillRect/>
            </a:stretch>
          </a:blipFill>
        </p:spPr>
      </p:sp>
      <p:sp>
        <p:nvSpPr>
          <p:cNvPr id="11" name="Freeform 11"/>
          <p:cNvSpPr/>
          <p:nvPr/>
        </p:nvSpPr>
        <p:spPr>
          <a:xfrm rot="1179574">
            <a:off x="17178090" y="4297650"/>
            <a:ext cx="1625424" cy="800891"/>
          </a:xfrm>
          <a:custGeom>
            <a:avLst/>
            <a:gdLst/>
            <a:ahLst/>
            <a:cxnLst/>
            <a:rect l="l" t="t" r="r" b="b"/>
            <a:pathLst>
              <a:path w="1625424" h="800891">
                <a:moveTo>
                  <a:pt x="0" y="0"/>
                </a:moveTo>
                <a:lnTo>
                  <a:pt x="1625424" y="0"/>
                </a:lnTo>
                <a:lnTo>
                  <a:pt x="1625424" y="800890"/>
                </a:lnTo>
                <a:lnTo>
                  <a:pt x="0" y="800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TextBox 5">
            <a:extLst>
              <a:ext uri="{FF2B5EF4-FFF2-40B4-BE49-F238E27FC236}">
                <a16:creationId xmlns:a16="http://schemas.microsoft.com/office/drawing/2014/main" id="{8620F432-0748-45C6-ABFA-C340CCC2A464}"/>
              </a:ext>
            </a:extLst>
          </p:cNvPr>
          <p:cNvSpPr txBox="1"/>
          <p:nvPr/>
        </p:nvSpPr>
        <p:spPr>
          <a:xfrm>
            <a:off x="2197198" y="2321040"/>
            <a:ext cx="16090802" cy="2949525"/>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3. COMMUNICATION SKILLS</a:t>
            </a:r>
          </a:p>
        </p:txBody>
      </p:sp>
      <p:sp>
        <p:nvSpPr>
          <p:cNvPr id="16" name="TextBox 5">
            <a:extLst>
              <a:ext uri="{FF2B5EF4-FFF2-40B4-BE49-F238E27FC236}">
                <a16:creationId xmlns:a16="http://schemas.microsoft.com/office/drawing/2014/main" id="{D8FFFD1B-6870-4059-83E5-C0A58DCFAF59}"/>
              </a:ext>
            </a:extLst>
          </p:cNvPr>
          <p:cNvSpPr txBox="1"/>
          <p:nvPr/>
        </p:nvSpPr>
        <p:spPr>
          <a:xfrm>
            <a:off x="7659768" y="7054746"/>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II. SPEAKING</a:t>
            </a:r>
          </a:p>
        </p:txBody>
      </p:sp>
      <p:sp>
        <p:nvSpPr>
          <p:cNvPr id="17" name="Freeform 13">
            <a:extLst>
              <a:ext uri="{FF2B5EF4-FFF2-40B4-BE49-F238E27FC236}">
                <a16:creationId xmlns:a16="http://schemas.microsoft.com/office/drawing/2014/main" id="{286E55AF-C72A-432A-83D7-A94C4CCF4BDD}"/>
              </a:ext>
            </a:extLst>
          </p:cNvPr>
          <p:cNvSpPr/>
          <p:nvPr/>
        </p:nvSpPr>
        <p:spPr>
          <a:xfrm rot="10378678" flipH="1">
            <a:off x="6702782" y="4849084"/>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7">
              <a:duotone>
                <a:prstClr val="black"/>
                <a:schemeClr val="accent6">
                  <a:tint val="45000"/>
                  <a:satMod val="400000"/>
                </a:schemeClr>
              </a:duotone>
              <a:extLst>
                <a:ext uri="{96DAC541-7B7A-43D3-8B79-37D633B846F1}">
                  <asvg:svgBlip xmlns:asvg="http://schemas.microsoft.com/office/drawing/2016/SVG/main" r:embed="rId18"/>
                </a:ext>
              </a:extLst>
            </a:blip>
            <a:stretch>
              <a:fillRect/>
            </a:stretch>
          </a:blipFill>
        </p:spPr>
      </p:sp>
    </p:spTree>
    <p:extLst>
      <p:ext uri="{BB962C8B-B14F-4D97-AF65-F5344CB8AC3E}">
        <p14:creationId xmlns:p14="http://schemas.microsoft.com/office/powerpoint/2010/main" val="150052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9120296"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967974" y="40335"/>
            <a:ext cx="14727848" cy="646331"/>
          </a:xfrm>
          <a:prstGeom prst="rect">
            <a:avLst/>
          </a:prstGeom>
          <a:noFill/>
        </p:spPr>
        <p:txBody>
          <a:bodyPr wrap="square">
            <a:spAutoFit/>
          </a:bodyPr>
          <a:lstStyle/>
          <a:p>
            <a:pPr indent="457200" algn="ctr">
              <a:spcAft>
                <a:spcPts val="1000"/>
              </a:spcAft>
            </a:pP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Exercise 1. Complete the conversation with suitable phrases.</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3" name="Table 2">
            <a:extLst>
              <a:ext uri="{FF2B5EF4-FFF2-40B4-BE49-F238E27FC236}">
                <a16:creationId xmlns:a16="http://schemas.microsoft.com/office/drawing/2014/main" id="{12AAE2A2-46AC-42BE-8159-3097210EB363}"/>
              </a:ext>
            </a:extLst>
          </p:cNvPr>
          <p:cNvGraphicFramePr>
            <a:graphicFrameLocks noGrp="1"/>
          </p:cNvGraphicFramePr>
          <p:nvPr>
            <p:extLst>
              <p:ext uri="{D42A27DB-BD31-4B8C-83A1-F6EECF244321}">
                <p14:modId xmlns:p14="http://schemas.microsoft.com/office/powerpoint/2010/main" val="596650145"/>
              </p:ext>
            </p:extLst>
          </p:nvPr>
        </p:nvGraphicFramePr>
        <p:xfrm>
          <a:off x="2456172" y="578500"/>
          <a:ext cx="15735935" cy="1737360"/>
        </p:xfrm>
        <a:graphic>
          <a:graphicData uri="http://schemas.openxmlformats.org/drawingml/2006/table">
            <a:tbl>
              <a:tblPr firstRow="1" firstCol="1" bandRow="1"/>
              <a:tblGrid>
                <a:gridCol w="7973800">
                  <a:extLst>
                    <a:ext uri="{9D8B030D-6E8A-4147-A177-3AD203B41FA5}">
                      <a16:colId xmlns:a16="http://schemas.microsoft.com/office/drawing/2014/main" val="1313223263"/>
                    </a:ext>
                  </a:extLst>
                </a:gridCol>
                <a:gridCol w="7762135">
                  <a:extLst>
                    <a:ext uri="{9D8B030D-6E8A-4147-A177-3AD203B41FA5}">
                      <a16:colId xmlns:a16="http://schemas.microsoft.com/office/drawing/2014/main" val="764131231"/>
                    </a:ext>
                  </a:extLst>
                </a:gridCol>
              </a:tblGrid>
              <a:tr h="0">
                <a:tc>
                  <a:txBody>
                    <a:bodyPr/>
                    <a:lstStyle/>
                    <a:p>
                      <a:pPr indent="457200" algn="just">
                        <a:lnSpc>
                          <a:spcPct val="100000"/>
                        </a:lnSpc>
                        <a:spcAft>
                          <a:spcPts val="1000"/>
                        </a:spcAft>
                      </a:pPr>
                      <a:r>
                        <a:rPr lang="en-US" sz="3800" b="1">
                          <a:solidFill>
                            <a:srgbClr val="FF0000"/>
                          </a:solidFill>
                          <a:effectLst/>
                          <a:latin typeface="Calibri" panose="020F0502020204030204" pitchFamily="34" charset="0"/>
                          <a:ea typeface="Cambria" panose="02040503050406030204" pitchFamily="18" charset="0"/>
                          <a:cs typeface="Cambria" panose="02040503050406030204" pitchFamily="18" charset="0"/>
                        </a:rPr>
                        <a:t>clean energy</a:t>
                      </a:r>
                      <a:endParaRPr lang="en-US" sz="38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00000"/>
                        </a:lnSpc>
                        <a:spcAft>
                          <a:spcPts val="1000"/>
                        </a:spcAft>
                      </a:pPr>
                      <a:r>
                        <a:rPr lang="en-US" sz="3800" b="1">
                          <a:solidFill>
                            <a:srgbClr val="FF0000"/>
                          </a:solidFill>
                          <a:effectLst/>
                          <a:latin typeface="Calibri" panose="020F0502020204030204" pitchFamily="34" charset="0"/>
                          <a:ea typeface="Cambria" panose="02040503050406030204" pitchFamily="18" charset="0"/>
                          <a:cs typeface="Cambria" panose="02040503050406030204" pitchFamily="18" charset="0"/>
                        </a:rPr>
                        <a:t>How are</a:t>
                      </a:r>
                      <a:endParaRPr lang="en-US" sz="38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7362245"/>
                  </a:ext>
                </a:extLst>
              </a:tr>
              <a:tr h="0">
                <a:tc>
                  <a:txBody>
                    <a:bodyPr/>
                    <a:lstStyle/>
                    <a:p>
                      <a:pPr indent="457200" algn="just">
                        <a:lnSpc>
                          <a:spcPct val="100000"/>
                        </a:lnSpc>
                        <a:spcAft>
                          <a:spcPts val="1000"/>
                        </a:spcAft>
                      </a:pPr>
                      <a:r>
                        <a:rPr lang="en-US" sz="3800" b="1">
                          <a:solidFill>
                            <a:srgbClr val="FF0000"/>
                          </a:solidFill>
                          <a:effectLst/>
                          <a:latin typeface="Calibri" panose="020F0502020204030204" pitchFamily="34" charset="0"/>
                          <a:ea typeface="Cambria" panose="02040503050406030204" pitchFamily="18" charset="0"/>
                          <a:cs typeface="Cambria" panose="02040503050406030204" pitchFamily="18" charset="0"/>
                        </a:rPr>
                        <a:t>the appliance</a:t>
                      </a:r>
                      <a:endParaRPr lang="en-US" sz="38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00000"/>
                        </a:lnSpc>
                        <a:spcAft>
                          <a:spcPts val="1000"/>
                        </a:spcAft>
                      </a:pPr>
                      <a:r>
                        <a:rPr lang="en-US" sz="3800" b="1">
                          <a:solidFill>
                            <a:srgbClr val="FF0000"/>
                          </a:solidFill>
                          <a:effectLst/>
                          <a:latin typeface="Calibri" panose="020F0502020204030204" pitchFamily="34" charset="0"/>
                          <a:ea typeface="Cambria" panose="02040503050406030204" pitchFamily="18" charset="0"/>
                          <a:cs typeface="Cambria" panose="02040503050406030204" pitchFamily="18" charset="0"/>
                        </a:rPr>
                        <a:t>very modern</a:t>
                      </a:r>
                      <a:endParaRPr lang="en-US" sz="38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9946027"/>
                  </a:ext>
                </a:extLst>
              </a:tr>
              <a:tr h="0">
                <a:tc>
                  <a:txBody>
                    <a:bodyPr/>
                    <a:lstStyle/>
                    <a:p>
                      <a:pPr indent="457200" algn="just">
                        <a:lnSpc>
                          <a:spcPct val="100000"/>
                        </a:lnSpc>
                        <a:spcAft>
                          <a:spcPts val="1000"/>
                        </a:spcAft>
                      </a:pPr>
                      <a:r>
                        <a:rPr lang="en-US" sz="3800" b="1">
                          <a:solidFill>
                            <a:srgbClr val="FF0000"/>
                          </a:solidFill>
                          <a:effectLst/>
                          <a:latin typeface="Calibri" panose="020F0502020204030204" pitchFamily="34" charset="0"/>
                          <a:ea typeface="Cambria" panose="02040503050406030204" pitchFamily="18" charset="0"/>
                          <a:cs typeface="Cambria" panose="02040503050406030204" pitchFamily="18" charset="0"/>
                        </a:rPr>
                        <a:t>TV programmes from space</a:t>
                      </a:r>
                      <a:endParaRPr lang="en-US" sz="38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just">
                        <a:lnSpc>
                          <a:spcPct val="100000"/>
                        </a:lnSpc>
                        <a:spcAft>
                          <a:spcPts val="1000"/>
                        </a:spcAft>
                      </a:pPr>
                      <a:r>
                        <a:rPr lang="en-US" sz="3800" b="1">
                          <a:solidFill>
                            <a:srgbClr val="FF0000"/>
                          </a:solidFill>
                          <a:effectLst/>
                          <a:latin typeface="Calibri" panose="020F0502020204030204" pitchFamily="34" charset="0"/>
                          <a:ea typeface="Cambria" panose="02040503050406030204" pitchFamily="18" charset="0"/>
                          <a:cs typeface="Cambria" panose="02040503050406030204" pitchFamily="18" charset="0"/>
                        </a:rPr>
                        <a:t>do all the housework</a:t>
                      </a:r>
                      <a:endParaRPr lang="en-US" sz="38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1345026"/>
                  </a:ext>
                </a:extLst>
              </a:tr>
            </a:tbl>
          </a:graphicData>
        </a:graphic>
      </p:graphicFrame>
      <p:sp>
        <p:nvSpPr>
          <p:cNvPr id="14" name="TextBox 13">
            <a:extLst>
              <a:ext uri="{FF2B5EF4-FFF2-40B4-BE49-F238E27FC236}">
                <a16:creationId xmlns:a16="http://schemas.microsoft.com/office/drawing/2014/main" id="{33804C05-342A-463E-8218-E9FC645D37FF}"/>
              </a:ext>
            </a:extLst>
          </p:cNvPr>
          <p:cNvSpPr txBox="1"/>
          <p:nvPr/>
        </p:nvSpPr>
        <p:spPr>
          <a:xfrm>
            <a:off x="2105051" y="2328866"/>
            <a:ext cx="15091251" cy="7802136"/>
          </a:xfrm>
          <a:prstGeom prst="rect">
            <a:avLst/>
          </a:prstGeom>
          <a:noFill/>
        </p:spPr>
        <p:txBody>
          <a:bodyPr wrap="square">
            <a:spAutoFit/>
          </a:bodyPr>
          <a:lstStyle/>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A: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Will you live in a hi-tech house?</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B: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Yes, I think so.</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A: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 our houses in the future?</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B: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 think they will be (</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A: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Is it friendly to the environment?</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B: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Yes, that’s right. It will only use (</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 so that we can keep the environment clean.</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A: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What about (</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B: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The Internet TV helps us to watch (</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A: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Will you have any robots in your house?</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B: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Well, robots will (</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 so we will have more time for our family and relax.</a:t>
            </a:r>
            <a:endParaRPr lang="en-US" sz="3800">
              <a:effectLst/>
              <a:latin typeface="Cambria" panose="02040503050406030204" pitchFamily="18" charset="0"/>
              <a:ea typeface="Cambria" panose="02040503050406030204" pitchFamily="18" charset="0"/>
              <a:cs typeface="Cambria" panose="02040503050406030204" pitchFamily="18" charset="0"/>
            </a:endParaRPr>
          </a:p>
        </p:txBody>
      </p:sp>
      <p:sp>
        <p:nvSpPr>
          <p:cNvPr id="16" name="TextBox 15">
            <a:extLst>
              <a:ext uri="{FF2B5EF4-FFF2-40B4-BE49-F238E27FC236}">
                <a16:creationId xmlns:a16="http://schemas.microsoft.com/office/drawing/2014/main" id="{0E945D99-C0F5-4BD9-8926-02B81E31F0B9}"/>
              </a:ext>
            </a:extLst>
          </p:cNvPr>
          <p:cNvSpPr txBox="1"/>
          <p:nvPr/>
        </p:nvSpPr>
        <p:spPr>
          <a:xfrm>
            <a:off x="4572000" y="3619506"/>
            <a:ext cx="3322864" cy="677108"/>
          </a:xfrm>
          <a:prstGeom prst="rect">
            <a:avLst/>
          </a:prstGeom>
          <a:noFill/>
        </p:spPr>
        <p:txBody>
          <a:bodyPr wrap="square">
            <a:spAutoFit/>
          </a:bodyPr>
          <a:lstStyle/>
          <a:p>
            <a:pPr marL="0" marR="0" lvl="0" indent="457200" algn="just" defTabSz="914400" rtl="0" eaLnBrk="1" fontAlgn="auto" latinLnBrk="0" hangingPunct="1">
              <a:lnSpc>
                <a:spcPct val="100000"/>
              </a:lnSpc>
              <a:spcBef>
                <a:spcPts val="0"/>
              </a:spcBef>
              <a:spcAft>
                <a:spcPts val="1000"/>
              </a:spcAft>
              <a:buClrTx/>
              <a:buSzTx/>
              <a:buFontTx/>
              <a:buNone/>
              <a:tabLst/>
              <a:defRPr/>
            </a:pPr>
            <a:r>
              <a:rPr kumimoji="0" lang="en-US" sz="38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How are</a:t>
            </a:r>
            <a:endParaRPr kumimoji="0" lang="en-US" sz="3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10" name="Rectangle 9">
            <a:extLst>
              <a:ext uri="{FF2B5EF4-FFF2-40B4-BE49-F238E27FC236}">
                <a16:creationId xmlns:a16="http://schemas.microsoft.com/office/drawing/2014/main" id="{208BC1FB-C1ED-4398-A2B0-5542CF11CF92}"/>
              </a:ext>
            </a:extLst>
          </p:cNvPr>
          <p:cNvSpPr/>
          <p:nvPr/>
        </p:nvSpPr>
        <p:spPr>
          <a:xfrm>
            <a:off x="10820400" y="686666"/>
            <a:ext cx="2183121" cy="538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E066F1B-AF88-4B6A-AA74-33AFDD3E6D81}"/>
              </a:ext>
            </a:extLst>
          </p:cNvPr>
          <p:cNvSpPr txBox="1"/>
          <p:nvPr/>
        </p:nvSpPr>
        <p:spPr>
          <a:xfrm>
            <a:off x="7802591" y="4350262"/>
            <a:ext cx="3322864" cy="677108"/>
          </a:xfrm>
          <a:prstGeom prst="rect">
            <a:avLst/>
          </a:prstGeom>
          <a:noFill/>
        </p:spPr>
        <p:txBody>
          <a:bodyPr wrap="square">
            <a:spAutoFit/>
          </a:bodyPr>
          <a:lstStyle/>
          <a:p>
            <a:pPr indent="457200" algn="just">
              <a:lnSpc>
                <a:spcPct val="100000"/>
              </a:lnSpc>
              <a:spcAft>
                <a:spcPts val="1000"/>
              </a:spcAft>
            </a:pPr>
            <a:r>
              <a:rPr lang="en-US" sz="3800" b="1">
                <a:solidFill>
                  <a:srgbClr val="FF0000"/>
                </a:solidFill>
                <a:latin typeface="Calibri" panose="020F0502020204030204" pitchFamily="34" charset="0"/>
                <a:ea typeface="Cambria" panose="02040503050406030204" pitchFamily="18" charset="0"/>
                <a:cs typeface="Cambria" panose="02040503050406030204" pitchFamily="18" charset="0"/>
              </a:rPr>
              <a:t>very modern</a:t>
            </a:r>
            <a:endParaRPr lang="en-US" sz="38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1" name="Rectangle 20">
            <a:extLst>
              <a:ext uri="{FF2B5EF4-FFF2-40B4-BE49-F238E27FC236}">
                <a16:creationId xmlns:a16="http://schemas.microsoft.com/office/drawing/2014/main" id="{078D84E8-9579-4EE8-A915-C4EC841DAEA8}"/>
              </a:ext>
            </a:extLst>
          </p:cNvPr>
          <p:cNvSpPr/>
          <p:nvPr/>
        </p:nvSpPr>
        <p:spPr>
          <a:xfrm>
            <a:off x="10820399" y="1165220"/>
            <a:ext cx="3124201" cy="54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66B9304-37AB-48AC-A983-2924022E3450}"/>
              </a:ext>
            </a:extLst>
          </p:cNvPr>
          <p:cNvSpPr txBox="1"/>
          <p:nvPr/>
        </p:nvSpPr>
        <p:spPr>
          <a:xfrm>
            <a:off x="10852146" y="5638134"/>
            <a:ext cx="3322864" cy="707886"/>
          </a:xfrm>
          <a:prstGeom prst="rect">
            <a:avLst/>
          </a:prstGeom>
          <a:noFill/>
        </p:spPr>
        <p:txBody>
          <a:bodyPr wrap="square">
            <a:spAutoFit/>
          </a:bodyPr>
          <a:lstStyle/>
          <a:p>
            <a:pPr lvl="0" indent="457200" algn="just">
              <a:spcAft>
                <a:spcPts val="1000"/>
              </a:spcAft>
              <a:defRPr/>
            </a:pPr>
            <a:r>
              <a:rPr lang="en-US" sz="4000" b="1">
                <a:solidFill>
                  <a:srgbClr val="FF0000"/>
                </a:solidFill>
                <a:ea typeface="Calibri" panose="020F0502020204030204" pitchFamily="34" charset="0"/>
                <a:cs typeface="Times New Roman" panose="02020603050405020304" pitchFamily="18" charset="0"/>
              </a:rPr>
              <a:t>clean energy</a:t>
            </a:r>
            <a:endParaRPr kumimoji="0" lang="en-US" sz="3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3" name="Rectangle 22">
            <a:extLst>
              <a:ext uri="{FF2B5EF4-FFF2-40B4-BE49-F238E27FC236}">
                <a16:creationId xmlns:a16="http://schemas.microsoft.com/office/drawing/2014/main" id="{F85F981C-7B1B-4600-A868-7A702FE28B8E}"/>
              </a:ext>
            </a:extLst>
          </p:cNvPr>
          <p:cNvSpPr/>
          <p:nvPr/>
        </p:nvSpPr>
        <p:spPr>
          <a:xfrm>
            <a:off x="2510949" y="513301"/>
            <a:ext cx="3585051"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C2170CC-2B8F-4C1A-81EF-D258813780C4}"/>
              </a:ext>
            </a:extLst>
          </p:cNvPr>
          <p:cNvSpPr txBox="1"/>
          <p:nvPr/>
        </p:nvSpPr>
        <p:spPr>
          <a:xfrm>
            <a:off x="6096000" y="6913183"/>
            <a:ext cx="4316180" cy="677108"/>
          </a:xfrm>
          <a:prstGeom prst="rect">
            <a:avLst/>
          </a:prstGeom>
          <a:noFill/>
        </p:spPr>
        <p:txBody>
          <a:bodyPr wrap="square">
            <a:spAutoFit/>
          </a:bodyPr>
          <a:lstStyle/>
          <a:p>
            <a:pPr lvl="0" indent="457200" algn="just">
              <a:spcAft>
                <a:spcPts val="1000"/>
              </a:spcAft>
              <a:defRPr/>
            </a:pPr>
            <a:r>
              <a:rPr lang="en-US" sz="3800" b="1">
                <a:solidFill>
                  <a:srgbClr val="FF0000"/>
                </a:solidFill>
                <a:latin typeface="Calibri" panose="020F0502020204030204" pitchFamily="34" charset="0"/>
                <a:ea typeface="Cambria" panose="02040503050406030204" pitchFamily="18" charset="0"/>
                <a:cs typeface="Cambria" panose="02040503050406030204" pitchFamily="18" charset="0"/>
              </a:rPr>
              <a:t>the appliances </a:t>
            </a:r>
            <a:endParaRPr kumimoji="0" lang="en-US" sz="3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5" name="Rectangle 24">
            <a:extLst>
              <a:ext uri="{FF2B5EF4-FFF2-40B4-BE49-F238E27FC236}">
                <a16:creationId xmlns:a16="http://schemas.microsoft.com/office/drawing/2014/main" id="{B9EE3F67-7C4B-4D45-8359-162E11DB569A}"/>
              </a:ext>
            </a:extLst>
          </p:cNvPr>
          <p:cNvSpPr/>
          <p:nvPr/>
        </p:nvSpPr>
        <p:spPr>
          <a:xfrm>
            <a:off x="2713116" y="1138237"/>
            <a:ext cx="3382884"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8971A06-35D5-44D6-AFAE-1671C1AC8299}"/>
              </a:ext>
            </a:extLst>
          </p:cNvPr>
          <p:cNvSpPr txBox="1"/>
          <p:nvPr/>
        </p:nvSpPr>
        <p:spPr>
          <a:xfrm>
            <a:off x="9601200" y="7464354"/>
            <a:ext cx="7010261" cy="677108"/>
          </a:xfrm>
          <a:prstGeom prst="rect">
            <a:avLst/>
          </a:prstGeom>
          <a:noFill/>
        </p:spPr>
        <p:txBody>
          <a:bodyPr wrap="square">
            <a:spAutoFit/>
          </a:bodyPr>
          <a:lstStyle/>
          <a:p>
            <a:pPr lvl="0" indent="457200" algn="just">
              <a:spcAft>
                <a:spcPts val="1000"/>
              </a:spcAft>
              <a:defRPr/>
            </a:pPr>
            <a:r>
              <a:rPr lang="en-US" sz="3800" b="1">
                <a:solidFill>
                  <a:srgbClr val="FF0000"/>
                </a:solidFill>
                <a:latin typeface="Calibri" panose="020F0502020204030204" pitchFamily="34" charset="0"/>
                <a:ea typeface="Cambria" panose="02040503050406030204" pitchFamily="18" charset="0"/>
                <a:cs typeface="Cambria" panose="02040503050406030204" pitchFamily="18" charset="0"/>
              </a:rPr>
              <a:t>TV programmes from space </a:t>
            </a:r>
            <a:endParaRPr kumimoji="0" lang="en-US" sz="3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7" name="Rectangle 26">
            <a:extLst>
              <a:ext uri="{FF2B5EF4-FFF2-40B4-BE49-F238E27FC236}">
                <a16:creationId xmlns:a16="http://schemas.microsoft.com/office/drawing/2014/main" id="{B6D8A4D2-8FC7-485A-AADB-542847B4D6F6}"/>
              </a:ext>
            </a:extLst>
          </p:cNvPr>
          <p:cNvSpPr/>
          <p:nvPr/>
        </p:nvSpPr>
        <p:spPr>
          <a:xfrm>
            <a:off x="2713116" y="1762924"/>
            <a:ext cx="6126084" cy="552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2299A6E-DC8E-4807-A46A-33878E6FFB7E}"/>
              </a:ext>
            </a:extLst>
          </p:cNvPr>
          <p:cNvSpPr txBox="1"/>
          <p:nvPr/>
        </p:nvSpPr>
        <p:spPr>
          <a:xfrm>
            <a:off x="6792666" y="8765715"/>
            <a:ext cx="5693498" cy="677108"/>
          </a:xfrm>
          <a:prstGeom prst="rect">
            <a:avLst/>
          </a:prstGeom>
          <a:noFill/>
        </p:spPr>
        <p:txBody>
          <a:bodyPr wrap="square">
            <a:spAutoFit/>
          </a:bodyPr>
          <a:lstStyle/>
          <a:p>
            <a:pPr lvl="0" indent="457200" algn="just">
              <a:spcAft>
                <a:spcPts val="1000"/>
              </a:spcAft>
              <a:defRPr/>
            </a:pPr>
            <a:r>
              <a:rPr lang="en-US" sz="3800" b="1">
                <a:solidFill>
                  <a:srgbClr val="FF0000"/>
                </a:solidFill>
                <a:latin typeface="Calibri" panose="020F0502020204030204" pitchFamily="34" charset="0"/>
                <a:ea typeface="Cambria" panose="02040503050406030204" pitchFamily="18" charset="0"/>
                <a:cs typeface="Cambria" panose="02040503050406030204" pitchFamily="18" charset="0"/>
              </a:rPr>
              <a:t>do all the housework</a:t>
            </a:r>
            <a:endParaRPr kumimoji="0" lang="en-US" sz="3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9" name="Rectangle 28">
            <a:extLst>
              <a:ext uri="{FF2B5EF4-FFF2-40B4-BE49-F238E27FC236}">
                <a16:creationId xmlns:a16="http://schemas.microsoft.com/office/drawing/2014/main" id="{12477420-22BD-4476-AA23-6AC06F1C0B21}"/>
              </a:ext>
            </a:extLst>
          </p:cNvPr>
          <p:cNvSpPr/>
          <p:nvPr/>
        </p:nvSpPr>
        <p:spPr>
          <a:xfrm>
            <a:off x="10619919" y="1811982"/>
            <a:ext cx="5211909" cy="4536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53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barn(inVertical)">
                                      <p:cBhvr>
                                        <p:cTn id="64" dur="500"/>
                                        <p:tgtEl>
                                          <p:spTgt spid="10"/>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barn(inVertical)">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barn(inVertical)">
                                      <p:cBhvr>
                                        <p:cTn id="80" dur="500"/>
                                        <p:tgtEl>
                                          <p:spTgt spid="23"/>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barn(inVertical)">
                                      <p:cBhvr>
                                        <p:cTn id="83" dur="500"/>
                                        <p:tgtEl>
                                          <p:spTgt spid="22"/>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barn(inVertical)">
                                      <p:cBhvr>
                                        <p:cTn id="88" dur="500"/>
                                        <p:tgtEl>
                                          <p:spTgt spid="25"/>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barn(inVertical)">
                                      <p:cBhvr>
                                        <p:cTn id="96" dur="500"/>
                                        <p:tgtEl>
                                          <p:spTgt spid="27"/>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barn(inVertical)">
                                      <p:cBhvr>
                                        <p:cTn id="99" dur="500"/>
                                        <p:tgtEl>
                                          <p:spTgt spid="26"/>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barn(inVertical)">
                                      <p:cBhvr>
                                        <p:cTn id="104" dur="500"/>
                                        <p:tgtEl>
                                          <p:spTgt spid="29"/>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barn(inVertical)">
                                      <p:cBhvr>
                                        <p:cTn id="10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6" grpId="0"/>
      <p:bldP spid="10" grpId="0" animBg="1"/>
      <p:bldP spid="20" grpId="0"/>
      <p:bldP spid="21" grpId="0" animBg="1"/>
      <p:bldP spid="22" grpId="0"/>
      <p:bldP spid="23" grpId="0" animBg="1"/>
      <p:bldP spid="24" grpId="0"/>
      <p:bldP spid="25" grpId="0" animBg="1"/>
      <p:bldP spid="26" grpId="0"/>
      <p:bldP spid="27" grpId="0" animBg="1"/>
      <p:bldP spid="28"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1604462">
            <a:off x="16107079" y="-2168595"/>
            <a:ext cx="4361840" cy="3721906"/>
          </a:xfrm>
          <a:custGeom>
            <a:avLst/>
            <a:gdLst/>
            <a:ahLst/>
            <a:cxnLst/>
            <a:rect l="l" t="t" r="r" b="b"/>
            <a:pathLst>
              <a:path w="6385885" h="5898961">
                <a:moveTo>
                  <a:pt x="0" y="0"/>
                </a:moveTo>
                <a:lnTo>
                  <a:pt x="6385885" y="0"/>
                </a:lnTo>
                <a:lnTo>
                  <a:pt x="6385885" y="5898961"/>
                </a:lnTo>
                <a:lnTo>
                  <a:pt x="0" y="58989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2371428">
            <a:off x="-1287996" y="8861276"/>
            <a:ext cx="2575992" cy="2352029"/>
          </a:xfrm>
          <a:custGeom>
            <a:avLst/>
            <a:gdLst/>
            <a:ahLst/>
            <a:cxnLst/>
            <a:rect l="l" t="t" r="r" b="b"/>
            <a:pathLst>
              <a:path w="5335437" h="5870893">
                <a:moveTo>
                  <a:pt x="0" y="0"/>
                </a:moveTo>
                <a:lnTo>
                  <a:pt x="5335436" y="0"/>
                </a:lnTo>
                <a:lnTo>
                  <a:pt x="5335436" y="5870893"/>
                </a:lnTo>
                <a:lnTo>
                  <a:pt x="0" y="587089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rot="-6103867">
            <a:off x="-982593" y="-1439660"/>
            <a:ext cx="2374907" cy="2512698"/>
          </a:xfrm>
          <a:custGeom>
            <a:avLst/>
            <a:gdLst/>
            <a:ahLst/>
            <a:cxnLst/>
            <a:rect l="l" t="t" r="r" b="b"/>
            <a:pathLst>
              <a:path w="4544803" h="4114800">
                <a:moveTo>
                  <a:pt x="0" y="0"/>
                </a:moveTo>
                <a:lnTo>
                  <a:pt x="4544803" y="0"/>
                </a:lnTo>
                <a:lnTo>
                  <a:pt x="4544803"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 name="Freeform 5"/>
          <p:cNvSpPr/>
          <p:nvPr/>
        </p:nvSpPr>
        <p:spPr>
          <a:xfrm rot="-554125">
            <a:off x="739037" y="64259"/>
            <a:ext cx="872135" cy="883281"/>
          </a:xfrm>
          <a:custGeom>
            <a:avLst/>
            <a:gdLst/>
            <a:ahLst/>
            <a:cxnLst/>
            <a:rect l="l" t="t" r="r" b="b"/>
            <a:pathLst>
              <a:path w="872135" h="883281">
                <a:moveTo>
                  <a:pt x="0" y="0"/>
                </a:moveTo>
                <a:lnTo>
                  <a:pt x="872135" y="0"/>
                </a:lnTo>
                <a:lnTo>
                  <a:pt x="872135" y="883281"/>
                </a:lnTo>
                <a:lnTo>
                  <a:pt x="0" y="883281"/>
                </a:lnTo>
                <a:lnTo>
                  <a:pt x="0" y="0"/>
                </a:lnTo>
                <a:close/>
              </a:path>
            </a:pathLst>
          </a:custGeom>
          <a:blipFill>
            <a:blip r:embed="rId18"/>
            <a:stretch>
              <a:fillRect/>
            </a:stretch>
          </a:blipFill>
        </p:spPr>
      </p:sp>
      <p:sp>
        <p:nvSpPr>
          <p:cNvPr id="14" name="Freeform 8">
            <a:extLst>
              <a:ext uri="{FF2B5EF4-FFF2-40B4-BE49-F238E27FC236}">
                <a16:creationId xmlns:a16="http://schemas.microsoft.com/office/drawing/2014/main" id="{396AF78A-8FB8-471E-96D5-173AF9C09611}"/>
              </a:ext>
            </a:extLst>
          </p:cNvPr>
          <p:cNvSpPr/>
          <p:nvPr/>
        </p:nvSpPr>
        <p:spPr>
          <a:xfrm rot="-1389597">
            <a:off x="-899235" y="6497667"/>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8">
            <a:extLst>
              <a:ext uri="{FF2B5EF4-FFF2-40B4-BE49-F238E27FC236}">
                <a16:creationId xmlns:a16="http://schemas.microsoft.com/office/drawing/2014/main" id="{CAB059DE-5F85-4447-A029-A4E1BF95AE46}"/>
              </a:ext>
            </a:extLst>
          </p:cNvPr>
          <p:cNvSpPr/>
          <p:nvPr/>
        </p:nvSpPr>
        <p:spPr>
          <a:xfrm rot="-1389597">
            <a:off x="17755747" y="2610946"/>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4" name="Group 23">
            <a:extLst>
              <a:ext uri="{FF2B5EF4-FFF2-40B4-BE49-F238E27FC236}">
                <a16:creationId xmlns:a16="http://schemas.microsoft.com/office/drawing/2014/main" id="{6EF34F98-9613-449C-958C-1EF7A374412D}"/>
              </a:ext>
            </a:extLst>
          </p:cNvPr>
          <p:cNvGrpSpPr/>
          <p:nvPr/>
        </p:nvGrpSpPr>
        <p:grpSpPr>
          <a:xfrm>
            <a:off x="16654936" y="8778197"/>
            <a:ext cx="2020960" cy="2518184"/>
            <a:chOff x="16654936" y="8778197"/>
            <a:chExt cx="2020960" cy="2518184"/>
          </a:xfrm>
        </p:grpSpPr>
        <p:sp>
          <p:nvSpPr>
            <p:cNvPr id="6" name="Freeform 6"/>
            <p:cNvSpPr/>
            <p:nvPr/>
          </p:nvSpPr>
          <p:spPr>
            <a:xfrm rot="9969306">
              <a:off x="16654936" y="8778197"/>
              <a:ext cx="2020960" cy="2518184"/>
            </a:xfrm>
            <a:custGeom>
              <a:avLst/>
              <a:gdLst/>
              <a:ahLst/>
              <a:cxnLst/>
              <a:rect l="l" t="t" r="r" b="b"/>
              <a:pathLst>
                <a:path w="6835906" h="6239318">
                  <a:moveTo>
                    <a:pt x="0" y="0"/>
                  </a:moveTo>
                  <a:lnTo>
                    <a:pt x="6835906" y="0"/>
                  </a:lnTo>
                  <a:lnTo>
                    <a:pt x="6835906" y="6239318"/>
                  </a:lnTo>
                  <a:lnTo>
                    <a:pt x="0" y="623931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4" name="Freeform 4"/>
            <p:cNvSpPr/>
            <p:nvPr/>
          </p:nvSpPr>
          <p:spPr>
            <a:xfrm>
              <a:off x="17191617" y="9423021"/>
              <a:ext cx="1014147" cy="1027108"/>
            </a:xfrm>
            <a:custGeom>
              <a:avLst/>
              <a:gdLst/>
              <a:ahLst/>
              <a:cxnLst/>
              <a:rect l="l" t="t" r="r" b="b"/>
              <a:pathLst>
                <a:path w="1014147" h="1027108">
                  <a:moveTo>
                    <a:pt x="0" y="0"/>
                  </a:moveTo>
                  <a:lnTo>
                    <a:pt x="1014147" y="0"/>
                  </a:lnTo>
                  <a:lnTo>
                    <a:pt x="1014147" y="1027108"/>
                  </a:lnTo>
                  <a:lnTo>
                    <a:pt x="0" y="1027108"/>
                  </a:lnTo>
                  <a:lnTo>
                    <a:pt x="0" y="0"/>
                  </a:lnTo>
                  <a:close/>
                </a:path>
              </a:pathLst>
            </a:custGeom>
            <a:blipFill>
              <a:blip r:embed="rId23"/>
              <a:stretch>
                <a:fillRect/>
              </a:stretch>
            </a:blipFill>
          </p:spPr>
        </p:sp>
      </p:grpSp>
      <p:sp>
        <p:nvSpPr>
          <p:cNvPr id="33" name="TextBox 8">
            <a:extLst>
              <a:ext uri="{FF2B5EF4-FFF2-40B4-BE49-F238E27FC236}">
                <a16:creationId xmlns:a16="http://schemas.microsoft.com/office/drawing/2014/main" id="{D8560EED-6ADB-4804-B6F2-59DB02FC2153}"/>
              </a:ext>
            </a:extLst>
          </p:cNvPr>
          <p:cNvSpPr txBox="1"/>
          <p:nvPr/>
        </p:nvSpPr>
        <p:spPr>
          <a:xfrm>
            <a:off x="-353385" y="-69423"/>
            <a:ext cx="7972979" cy="1751249"/>
          </a:xfrm>
          <a:prstGeom prst="rect">
            <a:avLst/>
          </a:prstGeom>
        </p:spPr>
        <p:txBody>
          <a:bodyPr wrap="square" lIns="0" tIns="0" rIns="0" bIns="0" rtlCol="0" anchor="t">
            <a:spAutoFit/>
          </a:bodyPr>
          <a:lstStyle/>
          <a:p>
            <a:pPr algn="ctr">
              <a:lnSpc>
                <a:spcPts val="7200"/>
              </a:lnSpc>
            </a:pPr>
            <a:r>
              <a:rPr lang="en-US" sz="4000" b="1">
                <a:solidFill>
                  <a:srgbClr val="FF0000"/>
                </a:solidFill>
              </a:rPr>
              <a:t>9. hoover / (n): </a:t>
            </a:r>
          </a:p>
          <a:p>
            <a:pPr algn="ctr">
              <a:lnSpc>
                <a:spcPts val="7200"/>
              </a:lnSpc>
            </a:pPr>
            <a:r>
              <a:rPr lang="en-US" sz="4000" b="1">
                <a:solidFill>
                  <a:srgbClr val="FF0000"/>
                </a:solidFill>
              </a:rPr>
              <a:t>vacuum cleaner</a:t>
            </a:r>
          </a:p>
        </p:txBody>
      </p:sp>
      <p:sp>
        <p:nvSpPr>
          <p:cNvPr id="34" name="TextBox 8">
            <a:extLst>
              <a:ext uri="{FF2B5EF4-FFF2-40B4-BE49-F238E27FC236}">
                <a16:creationId xmlns:a16="http://schemas.microsoft.com/office/drawing/2014/main" id="{4D3EC609-55D4-4060-9A61-B8AE354452A8}"/>
              </a:ext>
            </a:extLst>
          </p:cNvPr>
          <p:cNvSpPr txBox="1"/>
          <p:nvPr/>
        </p:nvSpPr>
        <p:spPr>
          <a:xfrm>
            <a:off x="8007083" y="374896"/>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10. houseboat (</a:t>
            </a:r>
            <a:r>
              <a:rPr lang="en-US" sz="4000" b="1" dirty="0">
                <a:solidFill>
                  <a:srgbClr val="FF0000"/>
                </a:solidFill>
              </a:rPr>
              <a:t>n): </a:t>
            </a:r>
          </a:p>
        </p:txBody>
      </p:sp>
      <p:sp>
        <p:nvSpPr>
          <p:cNvPr id="35" name="Rectangle 34">
            <a:extLst>
              <a:ext uri="{FF2B5EF4-FFF2-40B4-BE49-F238E27FC236}">
                <a16:creationId xmlns:a16="http://schemas.microsoft.com/office/drawing/2014/main" id="{08DA4753-679F-4FD0-99DD-55C4865BE893}"/>
              </a:ext>
            </a:extLst>
          </p:cNvPr>
          <p:cNvSpPr/>
          <p:nvPr/>
        </p:nvSpPr>
        <p:spPr>
          <a:xfrm>
            <a:off x="13715998" y="444804"/>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/'haʊsbəʊt/</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nhà </a:t>
            </a:r>
            <a:r>
              <a:rPr lang="en-US"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thuyền</a:t>
            </a:r>
            <a:endPar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TextBox 8">
            <a:extLst>
              <a:ext uri="{FF2B5EF4-FFF2-40B4-BE49-F238E27FC236}">
                <a16:creationId xmlns:a16="http://schemas.microsoft.com/office/drawing/2014/main" id="{29AE40FF-0571-402C-A177-A6AF4EE35EFA}"/>
              </a:ext>
            </a:extLst>
          </p:cNvPr>
          <p:cNvSpPr txBox="1"/>
          <p:nvPr/>
        </p:nvSpPr>
        <p:spPr>
          <a:xfrm>
            <a:off x="827135" y="4765543"/>
            <a:ext cx="5791200"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11. iron (</a:t>
            </a:r>
            <a:r>
              <a:rPr lang="en-US" sz="4000" b="1" dirty="0">
                <a:solidFill>
                  <a:srgbClr val="FF0000"/>
                </a:solidFill>
              </a:rPr>
              <a:t>n): </a:t>
            </a:r>
          </a:p>
        </p:txBody>
      </p:sp>
      <p:sp>
        <p:nvSpPr>
          <p:cNvPr id="37" name="Rectangle 36">
            <a:extLst>
              <a:ext uri="{FF2B5EF4-FFF2-40B4-BE49-F238E27FC236}">
                <a16:creationId xmlns:a16="http://schemas.microsoft.com/office/drawing/2014/main" id="{11E254A8-9ABC-4F28-A4B7-39CAF6EC9276}"/>
              </a:ext>
            </a:extLst>
          </p:cNvPr>
          <p:cNvSpPr/>
          <p:nvPr/>
        </p:nvSpPr>
        <p:spPr>
          <a:xfrm>
            <a:off x="4984001" y="4916259"/>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/'aiən/</a:t>
            </a:r>
          </a:p>
          <a:p>
            <a:r>
              <a:rPr lang="vi-VN" sz="4000" b="1">
                <a:solidFill>
                  <a:schemeClr val="tx1">
                    <a:lumMod val="95000"/>
                    <a:lumOff val="5000"/>
                  </a:schemeClr>
                </a:solidFill>
                <a:latin typeface="Calibri" panose="020F0502020204030204" pitchFamily="34" charset="0"/>
                <a:cs typeface="Calibri" panose="020F0502020204030204" pitchFamily="34" charset="0"/>
              </a:rPr>
              <a:t>bàn là</a:t>
            </a:r>
          </a:p>
        </p:txBody>
      </p:sp>
      <p:sp>
        <p:nvSpPr>
          <p:cNvPr id="38" name="TextBox 8">
            <a:extLst>
              <a:ext uri="{FF2B5EF4-FFF2-40B4-BE49-F238E27FC236}">
                <a16:creationId xmlns:a16="http://schemas.microsoft.com/office/drawing/2014/main" id="{A41B26C9-EBA6-4307-8CAB-15824A77F041}"/>
              </a:ext>
            </a:extLst>
          </p:cNvPr>
          <p:cNvSpPr txBox="1"/>
          <p:nvPr/>
        </p:nvSpPr>
        <p:spPr>
          <a:xfrm>
            <a:off x="7837344" y="4736529"/>
            <a:ext cx="5611954"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12. look after children (v): </a:t>
            </a:r>
            <a:endParaRPr lang="en-US" sz="4000" b="1" dirty="0">
              <a:solidFill>
                <a:srgbClr val="FF0000"/>
              </a:solidFill>
            </a:endParaRPr>
          </a:p>
        </p:txBody>
      </p:sp>
      <p:sp>
        <p:nvSpPr>
          <p:cNvPr id="39" name="Rectangle 38">
            <a:extLst>
              <a:ext uri="{FF2B5EF4-FFF2-40B4-BE49-F238E27FC236}">
                <a16:creationId xmlns:a16="http://schemas.microsoft.com/office/drawing/2014/main" id="{00885798-2D90-4EBD-97CA-A25310BD4960}"/>
              </a:ext>
            </a:extLst>
          </p:cNvPr>
          <p:cNvSpPr/>
          <p:nvPr/>
        </p:nvSpPr>
        <p:spPr>
          <a:xfrm>
            <a:off x="13449298" y="4916259"/>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/lʊk ‘ɑ:ftər ‘tʃɪldrən/</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chăm sóc trẻ</a:t>
            </a:r>
          </a:p>
        </p:txBody>
      </p:sp>
      <p:sp>
        <p:nvSpPr>
          <p:cNvPr id="40" name="Rectangle 39">
            <a:extLst>
              <a:ext uri="{FF2B5EF4-FFF2-40B4-BE49-F238E27FC236}">
                <a16:creationId xmlns:a16="http://schemas.microsoft.com/office/drawing/2014/main" id="{F65FECFC-D033-4627-82E3-ED3F2B4E21BE}"/>
              </a:ext>
            </a:extLst>
          </p:cNvPr>
          <p:cNvSpPr/>
          <p:nvPr/>
        </p:nvSpPr>
        <p:spPr>
          <a:xfrm>
            <a:off x="5486178" y="51941"/>
            <a:ext cx="9144000" cy="2308324"/>
          </a:xfrm>
          <a:prstGeom prst="rect">
            <a:avLst/>
          </a:prstGeom>
        </p:spPr>
        <p:txBody>
          <a:bodyPr>
            <a:spAutoFit/>
          </a:bodyPr>
          <a:lstStyle/>
          <a:p>
            <a:r>
              <a:rPr lang="pl-PL" sz="4000" b="1">
                <a:solidFill>
                  <a:schemeClr val="tx1">
                    <a:lumMod val="95000"/>
                    <a:lumOff val="5000"/>
                  </a:schemeClr>
                </a:solidFill>
              </a:rPr>
              <a:t>/'hu:vər/ </a:t>
            </a:r>
            <a:endParaRPr lang="en-US" sz="4000" b="1">
              <a:solidFill>
                <a:schemeClr val="tx1">
                  <a:lumMod val="95000"/>
                  <a:lumOff val="5000"/>
                </a:schemeClr>
              </a:solidFill>
            </a:endParaRPr>
          </a:p>
          <a:p>
            <a:endParaRPr lang="pl-PL" sz="2000" b="1">
              <a:solidFill>
                <a:schemeClr val="tx1">
                  <a:lumMod val="95000"/>
                  <a:lumOff val="5000"/>
                </a:schemeClr>
              </a:solidFill>
            </a:endParaRPr>
          </a:p>
          <a:p>
            <a:r>
              <a:rPr lang="pl-PL" sz="4000" b="1">
                <a:solidFill>
                  <a:schemeClr val="tx1">
                    <a:lumMod val="95000"/>
                    <a:lumOff val="5000"/>
                  </a:schemeClr>
                </a:solidFill>
              </a:rPr>
              <a:t>/'vækjuəm 'kli:nər/</a:t>
            </a:r>
          </a:p>
          <a:p>
            <a:r>
              <a:rPr lang="pl-PL" sz="4000" b="1">
                <a:solidFill>
                  <a:schemeClr val="tx1">
                    <a:lumMod val="95000"/>
                    <a:lumOff val="5000"/>
                  </a:schemeClr>
                </a:solidFill>
              </a:rPr>
              <a:t>máy hút bụi</a:t>
            </a:r>
          </a:p>
        </p:txBody>
      </p:sp>
      <p:pic>
        <p:nvPicPr>
          <p:cNvPr id="2" name="Picture 1">
            <a:extLst>
              <a:ext uri="{FF2B5EF4-FFF2-40B4-BE49-F238E27FC236}">
                <a16:creationId xmlns:a16="http://schemas.microsoft.com/office/drawing/2014/main" id="{8191434B-D9A4-4EE5-9E51-D7F0C94D7EBA}"/>
              </a:ext>
            </a:extLst>
          </p:cNvPr>
          <p:cNvPicPr>
            <a:picLocks noChangeAspect="1"/>
          </p:cNvPicPr>
          <p:nvPr/>
        </p:nvPicPr>
        <p:blipFill>
          <a:blip r:embed="rId24"/>
          <a:stretch>
            <a:fillRect/>
          </a:stretch>
        </p:blipFill>
        <p:spPr>
          <a:xfrm>
            <a:off x="1506596" y="2181294"/>
            <a:ext cx="3434924" cy="2727631"/>
          </a:xfrm>
          <a:prstGeom prst="rect">
            <a:avLst/>
          </a:prstGeom>
        </p:spPr>
      </p:pic>
      <p:pic>
        <p:nvPicPr>
          <p:cNvPr id="3" name="Picture 2">
            <a:extLst>
              <a:ext uri="{FF2B5EF4-FFF2-40B4-BE49-F238E27FC236}">
                <a16:creationId xmlns:a16="http://schemas.microsoft.com/office/drawing/2014/main" id="{7F797A8F-2315-4008-A1DB-A866EF8DD32B}"/>
              </a:ext>
            </a:extLst>
          </p:cNvPr>
          <p:cNvPicPr>
            <a:picLocks noChangeAspect="1"/>
          </p:cNvPicPr>
          <p:nvPr/>
        </p:nvPicPr>
        <p:blipFill>
          <a:blip r:embed="rId25"/>
          <a:stretch>
            <a:fillRect/>
          </a:stretch>
        </p:blipFill>
        <p:spPr>
          <a:xfrm>
            <a:off x="10058178" y="1493448"/>
            <a:ext cx="3657820" cy="3118590"/>
          </a:xfrm>
          <a:prstGeom prst="rect">
            <a:avLst/>
          </a:prstGeom>
        </p:spPr>
      </p:pic>
      <p:pic>
        <p:nvPicPr>
          <p:cNvPr id="8" name="Picture 7">
            <a:extLst>
              <a:ext uri="{FF2B5EF4-FFF2-40B4-BE49-F238E27FC236}">
                <a16:creationId xmlns:a16="http://schemas.microsoft.com/office/drawing/2014/main" id="{493B70F9-4146-4E24-905A-FF9AB0725CEF}"/>
              </a:ext>
            </a:extLst>
          </p:cNvPr>
          <p:cNvPicPr>
            <a:picLocks noChangeAspect="1"/>
          </p:cNvPicPr>
          <p:nvPr/>
        </p:nvPicPr>
        <p:blipFill>
          <a:blip r:embed="rId26"/>
          <a:stretch>
            <a:fillRect/>
          </a:stretch>
        </p:blipFill>
        <p:spPr>
          <a:xfrm>
            <a:off x="1354974" y="5628179"/>
            <a:ext cx="3396896" cy="3572318"/>
          </a:xfrm>
          <a:prstGeom prst="rect">
            <a:avLst/>
          </a:prstGeom>
        </p:spPr>
      </p:pic>
      <p:pic>
        <p:nvPicPr>
          <p:cNvPr id="11" name="Picture 10">
            <a:extLst>
              <a:ext uri="{FF2B5EF4-FFF2-40B4-BE49-F238E27FC236}">
                <a16:creationId xmlns:a16="http://schemas.microsoft.com/office/drawing/2014/main" id="{4472DF59-3B8A-4F00-AE2C-915D1DF3D5BF}"/>
              </a:ext>
            </a:extLst>
          </p:cNvPr>
          <p:cNvPicPr>
            <a:picLocks noChangeAspect="1"/>
          </p:cNvPicPr>
          <p:nvPr/>
        </p:nvPicPr>
        <p:blipFill>
          <a:blip r:embed="rId27"/>
          <a:stretch>
            <a:fillRect/>
          </a:stretch>
        </p:blipFill>
        <p:spPr>
          <a:xfrm>
            <a:off x="7605142" y="5911833"/>
            <a:ext cx="5611954" cy="3572318"/>
          </a:xfrm>
          <a:prstGeom prst="rect">
            <a:avLst/>
          </a:prstGeom>
        </p:spPr>
      </p:pic>
      <p:pic>
        <p:nvPicPr>
          <p:cNvPr id="12" name="hoover">
            <a:hlinkClick r:id="" action="ppaction://media"/>
            <a:extLst>
              <a:ext uri="{FF2B5EF4-FFF2-40B4-BE49-F238E27FC236}">
                <a16:creationId xmlns:a16="http://schemas.microsoft.com/office/drawing/2014/main" id="{A9789889-0637-47DF-BAA4-53EDC868D55A}"/>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3023504" y="596503"/>
            <a:ext cx="609600" cy="609600"/>
          </a:xfrm>
          <a:prstGeom prst="rect">
            <a:avLst/>
          </a:prstGeom>
        </p:spPr>
      </p:pic>
      <p:pic>
        <p:nvPicPr>
          <p:cNvPr id="13" name="vacuum cleaner">
            <a:hlinkClick r:id="" action="ppaction://media"/>
            <a:extLst>
              <a:ext uri="{FF2B5EF4-FFF2-40B4-BE49-F238E27FC236}">
                <a16:creationId xmlns:a16="http://schemas.microsoft.com/office/drawing/2014/main" id="{34418C51-4059-414E-94FD-3D4FCB703D95}"/>
              </a:ext>
            </a:extLst>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3024287" y="1643447"/>
            <a:ext cx="609600" cy="609600"/>
          </a:xfrm>
          <a:prstGeom prst="rect">
            <a:avLst/>
          </a:prstGeom>
        </p:spPr>
      </p:pic>
      <p:pic>
        <p:nvPicPr>
          <p:cNvPr id="16" name="houseboat">
            <a:hlinkClick r:id="" action="ppaction://media"/>
            <a:extLst>
              <a:ext uri="{FF2B5EF4-FFF2-40B4-BE49-F238E27FC236}">
                <a16:creationId xmlns:a16="http://schemas.microsoft.com/office/drawing/2014/main" id="{78AF1780-C09A-456A-8F57-C2B11202DE73}"/>
              </a:ext>
            </a:extLst>
          </p:cNvPr>
          <p:cNvPicPr>
            <a:picLocks noChangeAspect="1"/>
          </p:cNvPicPr>
          <p:nvPr>
            <a:audioFile r:link="rId6"/>
            <p:extLst>
              <p:ext uri="{DAA4B4D4-6D71-4841-9C94-3DE7FCFB9230}">
                <p14:media xmlns:p14="http://schemas.microsoft.com/office/powerpoint/2010/main" r:embed="rId5"/>
              </p:ext>
            </p:extLst>
          </p:nvPr>
        </p:nvPicPr>
        <p:blipFill>
          <a:blip r:embed="rId28"/>
          <a:stretch>
            <a:fillRect/>
          </a:stretch>
        </p:blipFill>
        <p:spPr>
          <a:xfrm>
            <a:off x="14178466" y="2453719"/>
            <a:ext cx="609600" cy="609600"/>
          </a:xfrm>
          <a:prstGeom prst="rect">
            <a:avLst/>
          </a:prstGeom>
        </p:spPr>
      </p:pic>
      <p:pic>
        <p:nvPicPr>
          <p:cNvPr id="17" name="iron">
            <a:hlinkClick r:id="" action="ppaction://media"/>
            <a:extLst>
              <a:ext uri="{FF2B5EF4-FFF2-40B4-BE49-F238E27FC236}">
                <a16:creationId xmlns:a16="http://schemas.microsoft.com/office/drawing/2014/main" id="{73D641C4-2BA0-4C6C-9743-BDAF948C5547}"/>
              </a:ext>
            </a:extLst>
          </p:cNvPr>
          <p:cNvPicPr>
            <a:picLocks noChangeAspect="1"/>
          </p:cNvPicPr>
          <p:nvPr>
            <a:audioFile r:link="rId8"/>
            <p:extLst>
              <p:ext uri="{DAA4B4D4-6D71-4841-9C94-3DE7FCFB9230}">
                <p14:media xmlns:p14="http://schemas.microsoft.com/office/powerpoint/2010/main" r:embed="rId7"/>
              </p:ext>
            </p:extLst>
          </p:nvPr>
        </p:nvPicPr>
        <p:blipFill>
          <a:blip r:embed="rId28"/>
          <a:stretch>
            <a:fillRect/>
          </a:stretch>
        </p:blipFill>
        <p:spPr>
          <a:xfrm>
            <a:off x="4984001" y="7013730"/>
            <a:ext cx="609600" cy="609600"/>
          </a:xfrm>
          <a:prstGeom prst="rect">
            <a:avLst/>
          </a:prstGeom>
        </p:spPr>
      </p:pic>
      <p:pic>
        <p:nvPicPr>
          <p:cNvPr id="18" name="look after children">
            <a:hlinkClick r:id="" action="ppaction://media"/>
            <a:extLst>
              <a:ext uri="{FF2B5EF4-FFF2-40B4-BE49-F238E27FC236}">
                <a16:creationId xmlns:a16="http://schemas.microsoft.com/office/drawing/2014/main" id="{3B7F4E3D-809C-4759-8242-2B0DB8DD3625}"/>
              </a:ext>
            </a:extLst>
          </p:cNvPr>
          <p:cNvPicPr>
            <a:picLocks noChangeAspect="1"/>
          </p:cNvPicPr>
          <p:nvPr>
            <a:audioFile r:link="rId10"/>
            <p:extLst>
              <p:ext uri="{DAA4B4D4-6D71-4841-9C94-3DE7FCFB9230}">
                <p14:media xmlns:p14="http://schemas.microsoft.com/office/powerpoint/2010/main" r:embed="rId9"/>
              </p:ext>
            </p:extLst>
          </p:nvPr>
        </p:nvPicPr>
        <p:blipFill>
          <a:blip r:embed="rId28"/>
          <a:stretch>
            <a:fillRect/>
          </a:stretch>
        </p:blipFill>
        <p:spPr>
          <a:xfrm>
            <a:off x="13671686" y="6898112"/>
            <a:ext cx="609600" cy="609600"/>
          </a:xfrm>
          <a:prstGeom prst="rect">
            <a:avLst/>
          </a:prstGeom>
        </p:spPr>
      </p:pic>
    </p:spTree>
    <p:extLst>
      <p:ext uri="{BB962C8B-B14F-4D97-AF65-F5344CB8AC3E}">
        <p14:creationId xmlns:p14="http://schemas.microsoft.com/office/powerpoint/2010/main" val="291401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par>
                                <p:cTn id="43" presetID="16" presetClass="entr" presetSubtype="2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par>
                                <p:cTn id="46" presetID="16" presetClass="entr" presetSubtype="21"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barn(inVertic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inVertical)">
                                      <p:cBhvr>
                                        <p:cTn id="58" dur="500"/>
                                        <p:tgtEl>
                                          <p:spTgt spid="3"/>
                                        </p:tgtEl>
                                      </p:cBhvr>
                                    </p:animEffect>
                                  </p:childTnLst>
                                </p:cTn>
                              </p:par>
                              <p:par>
                                <p:cTn id="59" presetID="16" presetClass="entr" presetSubtype="21"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arn(inVertical)">
                                      <p:cBhvr>
                                        <p:cTn id="61" dur="500"/>
                                        <p:tgtEl>
                                          <p:spTgt spid="16"/>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barn(inVertical)">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barn(inVertical)">
                                      <p:cBhvr>
                                        <p:cTn id="74" dur="500"/>
                                        <p:tgtEl>
                                          <p:spTgt spid="8"/>
                                        </p:tgtEl>
                                      </p:cBhvr>
                                    </p:animEffect>
                                  </p:childTnLst>
                                </p:cTn>
                              </p:par>
                              <p:par>
                                <p:cTn id="75" presetID="16" presetClass="entr" presetSubtype="21"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barn(inVertical)">
                                      <p:cBhvr>
                                        <p:cTn id="77" dur="500"/>
                                        <p:tgtEl>
                                          <p:spTgt spid="17"/>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barn(inVertical)">
                                      <p:cBhvr>
                                        <p:cTn id="80" dur="500"/>
                                        <p:tgtEl>
                                          <p:spTgt spid="36"/>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barn(inVertical)">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barn(inVertical)">
                                      <p:cBhvr>
                                        <p:cTn id="90" dur="500"/>
                                        <p:tgtEl>
                                          <p:spTgt spid="11"/>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barn(inVertical)">
                                      <p:cBhvr>
                                        <p:cTn id="93" dur="500"/>
                                        <p:tgtEl>
                                          <p:spTgt spid="38"/>
                                        </p:tgtEl>
                                      </p:cBhvr>
                                    </p:animEffect>
                                  </p:childTnLst>
                                </p:cTn>
                              </p:par>
                              <p:par>
                                <p:cTn id="94" presetID="16" presetClass="entr" presetSubtype="21" fill="hold"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barn(inVertical)">
                                      <p:cBhvr>
                                        <p:cTn id="96" dur="500"/>
                                        <p:tgtEl>
                                          <p:spTgt spid="18"/>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barn(inVertical)">
                                      <p:cBhvr>
                                        <p:cTn id="10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12"/>
                </p:tgtEl>
              </p:cMediaNode>
            </p:audio>
            <p:audio>
              <p:cMediaNode vol="80000">
                <p:cTn id="103" fill="hold" display="0">
                  <p:stCondLst>
                    <p:cond delay="indefinite"/>
                  </p:stCondLst>
                  <p:endCondLst>
                    <p:cond evt="onStopAudio" delay="0">
                      <p:tgtEl>
                        <p:sldTgt/>
                      </p:tgtEl>
                    </p:cond>
                  </p:endCondLst>
                </p:cTn>
                <p:tgtEl>
                  <p:spTgt spid="13"/>
                </p:tgtEl>
              </p:cMediaNode>
            </p:audio>
            <p:audio>
              <p:cMediaNode vol="80000">
                <p:cTn id="104" fill="hold" display="0">
                  <p:stCondLst>
                    <p:cond delay="indefinite"/>
                  </p:stCondLst>
                  <p:endCondLst>
                    <p:cond evt="onStopAudio" delay="0">
                      <p:tgtEl>
                        <p:sldTgt/>
                      </p:tgtEl>
                    </p:cond>
                  </p:endCondLst>
                </p:cTn>
                <p:tgtEl>
                  <p:spTgt spid="16"/>
                </p:tgtEl>
              </p:cMediaNode>
            </p:audio>
            <p:audio>
              <p:cMediaNode vol="80000">
                <p:cTn id="105" fill="hold" display="0">
                  <p:stCondLst>
                    <p:cond delay="indefinite"/>
                  </p:stCondLst>
                  <p:endCondLst>
                    <p:cond evt="onStopAudio" delay="0">
                      <p:tgtEl>
                        <p:sldTgt/>
                      </p:tgtEl>
                    </p:cond>
                  </p:endCondLst>
                </p:cTn>
                <p:tgtEl>
                  <p:spTgt spid="17"/>
                </p:tgtEl>
              </p:cMediaNode>
            </p:audio>
            <p:audio>
              <p:cMediaNode vol="80000">
                <p:cTn id="106" fill="hold" display="0">
                  <p:stCondLst>
                    <p:cond delay="indefinite"/>
                  </p:stCondLst>
                  <p:endCondLst>
                    <p:cond evt="onStopAudio" delay="0">
                      <p:tgtEl>
                        <p:sldTgt/>
                      </p:tgtEl>
                    </p:cond>
                  </p:endCondLst>
                </p:cTn>
                <p:tgtEl>
                  <p:spTgt spid="18"/>
                </p:tgtEl>
              </p:cMediaNode>
            </p:audio>
          </p:childTnLst>
        </p:cTn>
      </p:par>
    </p:tnLst>
    <p:bldLst>
      <p:bldP spid="33" grpId="0"/>
      <p:bldP spid="34" grpId="0"/>
      <p:bldP spid="35" grpId="0"/>
      <p:bldP spid="36" grpId="0"/>
      <p:bldP spid="37" grpId="0"/>
      <p:bldP spid="38" grpId="0"/>
      <p:bldP spid="39" grpId="0"/>
      <p:bldP spid="4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9120296"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317141" y="40335"/>
            <a:ext cx="17437459" cy="646331"/>
          </a:xfrm>
          <a:prstGeom prst="rect">
            <a:avLst/>
          </a:prstGeom>
          <a:noFill/>
        </p:spPr>
        <p:txBody>
          <a:bodyPr wrap="square">
            <a:spAutoFit/>
          </a:bodyPr>
          <a:lstStyle/>
          <a:p>
            <a:pPr indent="457200" algn="ctr">
              <a:spcAft>
                <a:spcPts val="1000"/>
              </a:spcAft>
            </a:pP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 2. Complete the conversation with the missing sentences then practise speaking it.</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33804C05-342A-463E-8218-E9FC645D37FF}"/>
              </a:ext>
            </a:extLst>
          </p:cNvPr>
          <p:cNvSpPr txBox="1"/>
          <p:nvPr/>
        </p:nvSpPr>
        <p:spPr>
          <a:xfrm>
            <a:off x="1070452" y="2373864"/>
            <a:ext cx="17217548" cy="7217360"/>
          </a:xfrm>
          <a:prstGeom prst="rect">
            <a:avLst/>
          </a:prstGeom>
          <a:noFill/>
        </p:spPr>
        <p:txBody>
          <a:bodyPr wrap="square">
            <a:spAutoFit/>
          </a:bodyPr>
          <a:lstStyle/>
          <a:p>
            <a:pPr algn="just">
              <a:spcAft>
                <a:spcPts val="600"/>
              </a:spcAft>
            </a:pPr>
            <a:r>
              <a:rPr lang="en-US" sz="3400" b="1">
                <a:solidFill>
                  <a:srgbClr val="000000"/>
                </a:solidFill>
                <a:latin typeface="Calibri" panose="020F0502020204030204" pitchFamily="34" charset="0"/>
                <a:ea typeface="Cambria" panose="02040503050406030204" pitchFamily="18" charset="0"/>
                <a:cs typeface="Cambria" panose="02040503050406030204" pitchFamily="18" charset="0"/>
              </a:rPr>
              <a:t>Emma: </a:t>
            </a: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What are you doing?</a:t>
            </a:r>
            <a:endParaRPr lang="en-US" sz="3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2472690" algn="l"/>
              </a:tabLst>
            </a:pPr>
            <a:r>
              <a:rPr lang="en-US" sz="3400" b="1">
                <a:solidFill>
                  <a:srgbClr val="000000"/>
                </a:solidFill>
                <a:latin typeface="Calibri" panose="020F0502020204030204" pitchFamily="34" charset="0"/>
                <a:ea typeface="Cambria" panose="02040503050406030204" pitchFamily="18" charset="0"/>
                <a:cs typeface="Cambria" panose="02040503050406030204" pitchFamily="18" charset="0"/>
              </a:rPr>
              <a:t>Nam: (1) </a:t>
            </a: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__________________________________________________</a:t>
            </a:r>
            <a:endParaRPr lang="en-US" sz="3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2472690" algn="l"/>
              </a:tabLst>
            </a:pPr>
            <a:r>
              <a:rPr lang="en-US" sz="3400" b="1">
                <a:solidFill>
                  <a:srgbClr val="000000"/>
                </a:solidFill>
                <a:latin typeface="Calibri" panose="020F0502020204030204" pitchFamily="34" charset="0"/>
                <a:ea typeface="Cambria" panose="02040503050406030204" pitchFamily="18" charset="0"/>
                <a:cs typeface="Cambria" panose="02040503050406030204" pitchFamily="18" charset="0"/>
              </a:rPr>
              <a:t>Emma: </a:t>
            </a: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It looks different from cars now. It has wings.</a:t>
            </a:r>
            <a:endParaRPr lang="en-US" sz="3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400" b="1">
                <a:solidFill>
                  <a:srgbClr val="000000"/>
                </a:solidFill>
                <a:latin typeface="Calibri" panose="020F0502020204030204" pitchFamily="34" charset="0"/>
                <a:ea typeface="Cambria" panose="02040503050406030204" pitchFamily="18" charset="0"/>
                <a:cs typeface="Cambria" panose="02040503050406030204" pitchFamily="18" charset="0"/>
              </a:rPr>
              <a:t>Nam: </a:t>
            </a: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Yes. It has two wings, so it can fly.</a:t>
            </a:r>
            <a:endParaRPr lang="en-US" sz="3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3416935" algn="l"/>
                <a:tab pos="4596765" algn="l"/>
              </a:tabLst>
            </a:pPr>
            <a:r>
              <a:rPr lang="en-US" sz="3400" b="1">
                <a:solidFill>
                  <a:srgbClr val="000000"/>
                </a:solidFill>
                <a:latin typeface="Calibri" panose="020F0502020204030204" pitchFamily="34" charset="0"/>
                <a:ea typeface="Cambria" panose="02040503050406030204" pitchFamily="18" charset="0"/>
                <a:cs typeface="Cambria" panose="02040503050406030204" pitchFamily="18" charset="0"/>
              </a:rPr>
              <a:t>Emma: </a:t>
            </a: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So it’s a type of plane. </a:t>
            </a:r>
            <a:r>
              <a:rPr lang="en-US" sz="3400" b="1">
                <a:solidFill>
                  <a:srgbClr val="000000"/>
                </a:solidFill>
                <a:latin typeface="Calibri" panose="020F0502020204030204" pitchFamily="34" charset="0"/>
                <a:ea typeface="Cambria" panose="02040503050406030204" pitchFamily="18" charset="0"/>
                <a:cs typeface="Cambria" panose="02040503050406030204" pitchFamily="18" charset="0"/>
              </a:rPr>
              <a:t>(2) </a:t>
            </a: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_____________________________________.</a:t>
            </a:r>
            <a:endParaRPr lang="en-US" sz="3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3416935" algn="l"/>
                <a:tab pos="4596765" algn="l"/>
              </a:tabLst>
            </a:pPr>
            <a:r>
              <a:rPr lang="en-US" sz="3400" b="1">
                <a:solidFill>
                  <a:srgbClr val="000000"/>
                </a:solidFill>
                <a:latin typeface="Calibri" panose="020F0502020204030204" pitchFamily="34" charset="0"/>
                <a:ea typeface="Times New Roman" panose="02020603050405020304" pitchFamily="18" charset="0"/>
              </a:rPr>
              <a:t>Nam: (3) </a:t>
            </a:r>
            <a:r>
              <a:rPr lang="en-US" sz="3400">
                <a:solidFill>
                  <a:srgbClr val="000000"/>
                </a:solidFill>
                <a:latin typeface="Calibri" panose="020F0502020204030204" pitchFamily="34" charset="0"/>
                <a:ea typeface="Times New Roman" panose="02020603050405020304" pitchFamily="18" charset="0"/>
              </a:rPr>
              <a:t>__________________________________________________.</a:t>
            </a:r>
            <a:endParaRPr lang="en-US" sz="3400" b="1">
              <a:latin typeface="Times New Roman" panose="02020603050405020304" pitchFamily="18" charset="0"/>
              <a:ea typeface="Times New Roman" panose="02020603050405020304" pitchFamily="18" charset="0"/>
            </a:endParaRPr>
          </a:p>
          <a:p>
            <a:pPr algn="just">
              <a:spcAft>
                <a:spcPts val="600"/>
              </a:spcAft>
            </a:pPr>
            <a:r>
              <a:rPr lang="en-US" sz="3400" b="1">
                <a:solidFill>
                  <a:srgbClr val="000000"/>
                </a:solidFill>
                <a:latin typeface="Calibri" panose="020F0502020204030204" pitchFamily="34" charset="0"/>
                <a:ea typeface="Cambria" panose="02040503050406030204" pitchFamily="18" charset="0"/>
                <a:cs typeface="Cambria" panose="02040503050406030204" pitchFamily="18" charset="0"/>
              </a:rPr>
              <a:t>Emma: </a:t>
            </a: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So we can sleep while it is working. And when we are awake, we reach the destination.</a:t>
            </a:r>
            <a:endParaRPr lang="en-US" sz="3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400" b="1">
                <a:solidFill>
                  <a:srgbClr val="000000"/>
                </a:solidFill>
                <a:latin typeface="Calibri" panose="020F0502020204030204" pitchFamily="34" charset="0"/>
                <a:ea typeface="Cambria" panose="02040503050406030204" pitchFamily="18" charset="0"/>
                <a:cs typeface="Cambria" panose="02040503050406030204" pitchFamily="18" charset="0"/>
              </a:rPr>
              <a:t>Nam: </a:t>
            </a: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Is it interesting?</a:t>
            </a:r>
            <a:endParaRPr lang="en-US" sz="3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400" b="1">
                <a:solidFill>
                  <a:srgbClr val="000000"/>
                </a:solidFill>
                <a:latin typeface="Calibri" panose="020F0502020204030204" pitchFamily="34" charset="0"/>
                <a:ea typeface="Cambria" panose="02040503050406030204" pitchFamily="18" charset="0"/>
                <a:cs typeface="Cambria" panose="02040503050406030204" pitchFamily="18" charset="0"/>
              </a:rPr>
              <a:t>Emma: (4) </a:t>
            </a: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_____________________________________________. And, what is it?</a:t>
            </a:r>
            <a:endParaRPr lang="en-US" sz="3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400" b="1">
                <a:solidFill>
                  <a:srgbClr val="000000"/>
                </a:solidFill>
                <a:latin typeface="Calibri" panose="020F0502020204030204" pitchFamily="34" charset="0"/>
                <a:ea typeface="Cambria" panose="02040503050406030204" pitchFamily="18" charset="0"/>
                <a:cs typeface="Cambria" panose="02040503050406030204" pitchFamily="18" charset="0"/>
              </a:rPr>
              <a:t>Nam: </a:t>
            </a: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It’s solar panel. </a:t>
            </a:r>
            <a:r>
              <a:rPr lang="en-US" sz="3400" b="1">
                <a:solidFill>
                  <a:srgbClr val="000000"/>
                </a:solidFill>
                <a:latin typeface="Calibri" panose="020F0502020204030204" pitchFamily="34" charset="0"/>
                <a:ea typeface="Cambria" panose="02040503050406030204" pitchFamily="18" charset="0"/>
                <a:cs typeface="Cambria" panose="02040503050406030204" pitchFamily="18" charset="0"/>
              </a:rPr>
              <a:t>(5) </a:t>
            </a: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_____________________________________________.</a:t>
            </a:r>
            <a:endParaRPr lang="en-US" sz="3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400" b="1">
                <a:solidFill>
                  <a:srgbClr val="000000"/>
                </a:solidFill>
                <a:latin typeface="Calibri" panose="020F0502020204030204" pitchFamily="34" charset="0"/>
                <a:ea typeface="Cambria" panose="02040503050406030204" pitchFamily="18" charset="0"/>
                <a:cs typeface="Cambria" panose="02040503050406030204" pitchFamily="18" charset="0"/>
              </a:rPr>
              <a:t>Emma: </a:t>
            </a:r>
            <a:r>
              <a:rPr lang="en-US" sz="3400">
                <a:solidFill>
                  <a:srgbClr val="000000"/>
                </a:solidFill>
                <a:latin typeface="Calibri" panose="020F0502020204030204" pitchFamily="34" charset="0"/>
                <a:ea typeface="Cambria" panose="02040503050406030204" pitchFamily="18" charset="0"/>
                <a:cs typeface="Cambria" panose="02040503050406030204" pitchFamily="18" charset="0"/>
              </a:rPr>
              <a:t>So will we have to use oil anymore?</a:t>
            </a:r>
            <a:endParaRPr lang="en-US" sz="3400">
              <a:latin typeface="Cambria" panose="02040503050406030204" pitchFamily="18" charset="0"/>
              <a:ea typeface="Cambria" panose="02040503050406030204" pitchFamily="18" charset="0"/>
              <a:cs typeface="Cambria" panose="02040503050406030204" pitchFamily="18" charset="0"/>
            </a:endParaRPr>
          </a:p>
          <a:p>
            <a:pPr algn="just">
              <a:spcAft>
                <a:spcPts val="800"/>
              </a:spcAft>
            </a:pPr>
            <a:r>
              <a:rPr lang="en-US" sz="3400" b="1">
                <a:solidFill>
                  <a:srgbClr val="000000"/>
                </a:solidFill>
                <a:latin typeface="Calibri" panose="020F0502020204030204" pitchFamily="34" charset="0"/>
                <a:ea typeface="Calibri" panose="020F0502020204030204" pitchFamily="34" charset="0"/>
                <a:cs typeface="Calibri" panose="020F0502020204030204" pitchFamily="34" charset="0"/>
              </a:rPr>
              <a:t>Nam: </a:t>
            </a:r>
            <a:r>
              <a:rPr lang="en-US" sz="3400">
                <a:solidFill>
                  <a:srgbClr val="000000"/>
                </a:solidFill>
                <a:latin typeface="Calibri" panose="020F0502020204030204" pitchFamily="34" charset="0"/>
                <a:ea typeface="Calibri" panose="020F0502020204030204" pitchFamily="34" charset="0"/>
                <a:cs typeface="Calibri" panose="020F0502020204030204" pitchFamily="34" charset="0"/>
              </a:rPr>
              <a:t>I think we won’t. </a:t>
            </a:r>
            <a:r>
              <a:rPr lang="en-US" sz="3400" b="1">
                <a:solidFill>
                  <a:srgbClr val="000000"/>
                </a:solidFill>
                <a:latin typeface="Calibri" panose="020F0502020204030204" pitchFamily="34" charset="0"/>
                <a:ea typeface="Calibri" panose="020F0502020204030204" pitchFamily="34" charset="0"/>
                <a:cs typeface="Calibri" panose="020F0502020204030204" pitchFamily="34" charset="0"/>
              </a:rPr>
              <a:t>(6) </a:t>
            </a:r>
            <a:r>
              <a:rPr lang="en-US" sz="3400">
                <a:solidFill>
                  <a:srgbClr val="000000"/>
                </a:solidFill>
                <a:latin typeface="Calibri" panose="020F0502020204030204" pitchFamily="34" charset="0"/>
                <a:ea typeface="Calibri" panose="020F0502020204030204" pitchFamily="34" charset="0"/>
                <a:cs typeface="Calibri" panose="020F0502020204030204" pitchFamily="34" charset="0"/>
              </a:rPr>
              <a:t>_________________________________________.</a:t>
            </a:r>
            <a:endParaRPr lang="en-US" sz="3400">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0FB30142-2A19-4AE8-83AB-ED82ABC9142A}"/>
              </a:ext>
            </a:extLst>
          </p:cNvPr>
          <p:cNvSpPr txBox="1"/>
          <p:nvPr/>
        </p:nvSpPr>
        <p:spPr>
          <a:xfrm>
            <a:off x="1747171" y="590394"/>
            <a:ext cx="9378030" cy="1908215"/>
          </a:xfrm>
          <a:prstGeom prst="rect">
            <a:avLst/>
          </a:prstGeom>
          <a:noFill/>
        </p:spPr>
        <p:txBody>
          <a:bodyPr wrap="square">
            <a:spAutoFit/>
          </a:bodyPr>
          <a:lstStyle/>
          <a:p>
            <a:pPr algn="just">
              <a:spcAft>
                <a:spcPts val="600"/>
              </a:spcAf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It’s fantastic</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It’s better for the environment</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I’m drawing cars in the future</a:t>
            </a:r>
          </a:p>
        </p:txBody>
      </p:sp>
      <p:sp>
        <p:nvSpPr>
          <p:cNvPr id="16" name="TextBox 15">
            <a:extLst>
              <a:ext uri="{FF2B5EF4-FFF2-40B4-BE49-F238E27FC236}">
                <a16:creationId xmlns:a16="http://schemas.microsoft.com/office/drawing/2014/main" id="{32C772D8-071C-4318-B711-6B460C61BA69}"/>
              </a:ext>
            </a:extLst>
          </p:cNvPr>
          <p:cNvSpPr txBox="1"/>
          <p:nvPr/>
        </p:nvSpPr>
        <p:spPr>
          <a:xfrm>
            <a:off x="8838604" y="574110"/>
            <a:ext cx="10924672" cy="19082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 It is used to transfer heat from sun to energy</a:t>
            </a:r>
            <a:endPar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 Is there anything else</a:t>
            </a:r>
            <a:endPar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 It will have a GPS, and it can drive itself</a:t>
            </a:r>
            <a:endPar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9751C3B3-92A9-4233-B034-F4D86529C47A}"/>
              </a:ext>
            </a:extLst>
          </p:cNvPr>
          <p:cNvSpPr txBox="1"/>
          <p:nvPr/>
        </p:nvSpPr>
        <p:spPr>
          <a:xfrm>
            <a:off x="4451954" y="2878089"/>
            <a:ext cx="7673141" cy="707886"/>
          </a:xfrm>
          <a:prstGeom prst="rect">
            <a:avLst/>
          </a:prstGeom>
          <a:noFill/>
        </p:spPr>
        <p:txBody>
          <a:bodyPr wrap="square">
            <a:spAutoFit/>
          </a:bodyPr>
          <a:lstStyle/>
          <a:p>
            <a:pPr algn="just">
              <a:spcAft>
                <a:spcPts val="600"/>
              </a:spcAft>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I’m drawing cars in the future</a:t>
            </a:r>
          </a:p>
        </p:txBody>
      </p:sp>
      <p:sp>
        <p:nvSpPr>
          <p:cNvPr id="19" name="Rectangle 18">
            <a:extLst>
              <a:ext uri="{FF2B5EF4-FFF2-40B4-BE49-F238E27FC236}">
                <a16:creationId xmlns:a16="http://schemas.microsoft.com/office/drawing/2014/main" id="{78B710FE-BD39-4ABE-AF46-A360390154C1}"/>
              </a:ext>
            </a:extLst>
          </p:cNvPr>
          <p:cNvSpPr/>
          <p:nvPr/>
        </p:nvSpPr>
        <p:spPr>
          <a:xfrm>
            <a:off x="1675805" y="1877009"/>
            <a:ext cx="6594937" cy="545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466F4D3-736D-4BD1-860F-2B19FE35F12B}"/>
              </a:ext>
            </a:extLst>
          </p:cNvPr>
          <p:cNvSpPr txBox="1"/>
          <p:nvPr/>
        </p:nvSpPr>
        <p:spPr>
          <a:xfrm>
            <a:off x="8802231" y="4637699"/>
            <a:ext cx="5454436" cy="677108"/>
          </a:xfrm>
          <a:prstGeom prst="rect">
            <a:avLst/>
          </a:prstGeom>
          <a:noFill/>
        </p:spPr>
        <p:txBody>
          <a:bodyPr wrap="square">
            <a:spAutoFit/>
          </a:bodyPr>
          <a:lstStyle/>
          <a:p>
            <a:pPr lvl="0" indent="457200" algn="just">
              <a:spcAft>
                <a:spcPts val="1000"/>
              </a:spcAft>
              <a:defRPr/>
            </a:pPr>
            <a:r>
              <a:rPr lang="en-US" sz="3800" b="1">
                <a:solidFill>
                  <a:srgbClr val="FF0000"/>
                </a:solidFill>
                <a:latin typeface="Calibri" panose="020F0502020204030204" pitchFamily="34" charset="0"/>
                <a:ea typeface="Cambria" panose="02040503050406030204" pitchFamily="18" charset="0"/>
                <a:cs typeface="Cambria" panose="02040503050406030204" pitchFamily="18" charset="0"/>
              </a:rPr>
              <a:t>Is there anything else ?</a:t>
            </a:r>
          </a:p>
        </p:txBody>
      </p:sp>
      <p:sp>
        <p:nvSpPr>
          <p:cNvPr id="21" name="Rectangle 20">
            <a:extLst>
              <a:ext uri="{FF2B5EF4-FFF2-40B4-BE49-F238E27FC236}">
                <a16:creationId xmlns:a16="http://schemas.microsoft.com/office/drawing/2014/main" id="{41C1BD40-94F2-492D-B4A5-C6335DF9083E}"/>
              </a:ext>
            </a:extLst>
          </p:cNvPr>
          <p:cNvSpPr/>
          <p:nvPr/>
        </p:nvSpPr>
        <p:spPr>
          <a:xfrm>
            <a:off x="8783433" y="1246328"/>
            <a:ext cx="5188586" cy="576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17D6009-E8C4-4F2D-AEA9-24FE76E03E91}"/>
              </a:ext>
            </a:extLst>
          </p:cNvPr>
          <p:cNvSpPr txBox="1"/>
          <p:nvPr/>
        </p:nvSpPr>
        <p:spPr>
          <a:xfrm>
            <a:off x="3195648" y="5304592"/>
            <a:ext cx="10150187" cy="677108"/>
          </a:xfrm>
          <a:prstGeom prst="rect">
            <a:avLst/>
          </a:prstGeom>
          <a:noFill/>
        </p:spPr>
        <p:txBody>
          <a:bodyPr wrap="square">
            <a:spAutoFit/>
          </a:bodyPr>
          <a:lstStyle/>
          <a:p>
            <a:pPr lvl="0" indent="457200" algn="just">
              <a:spcAft>
                <a:spcPts val="1000"/>
              </a:spcAft>
              <a:defRPr/>
            </a:pPr>
            <a:r>
              <a:rPr lang="en-US" sz="3800" b="1">
                <a:solidFill>
                  <a:srgbClr val="FF0000"/>
                </a:solidFill>
                <a:latin typeface="Calibri" panose="020F0502020204030204" pitchFamily="34" charset="0"/>
                <a:ea typeface="Cambria" panose="02040503050406030204" pitchFamily="18" charset="0"/>
                <a:cs typeface="Cambria" panose="02040503050406030204" pitchFamily="18" charset="0"/>
              </a:rPr>
              <a:t>It will have a GPS, and it can drive itself</a:t>
            </a:r>
            <a:endParaRPr kumimoji="0" lang="en-US" sz="3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3" name="Rectangle 22">
            <a:extLst>
              <a:ext uri="{FF2B5EF4-FFF2-40B4-BE49-F238E27FC236}">
                <a16:creationId xmlns:a16="http://schemas.microsoft.com/office/drawing/2014/main" id="{18852E7F-AD79-4844-BE7D-BDC16ADC5A91}"/>
              </a:ext>
            </a:extLst>
          </p:cNvPr>
          <p:cNvSpPr/>
          <p:nvPr/>
        </p:nvSpPr>
        <p:spPr>
          <a:xfrm>
            <a:off x="8609211" y="1865712"/>
            <a:ext cx="8307189" cy="67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A01B24D-F6EE-4341-AF04-8A1D645E716E}"/>
              </a:ext>
            </a:extLst>
          </p:cNvPr>
          <p:cNvSpPr txBox="1"/>
          <p:nvPr/>
        </p:nvSpPr>
        <p:spPr>
          <a:xfrm>
            <a:off x="5825146" y="7019661"/>
            <a:ext cx="3322864" cy="677108"/>
          </a:xfrm>
          <a:prstGeom prst="rect">
            <a:avLst/>
          </a:prstGeom>
          <a:noFill/>
        </p:spPr>
        <p:txBody>
          <a:bodyPr wrap="square">
            <a:spAutoFit/>
          </a:bodyPr>
          <a:lstStyle/>
          <a:p>
            <a:pPr lvl="0" indent="457200" algn="just">
              <a:spcAft>
                <a:spcPts val="1000"/>
              </a:spcAft>
              <a:defRPr/>
            </a:pPr>
            <a:r>
              <a:rPr lang="en-US" sz="3800" b="1">
                <a:solidFill>
                  <a:srgbClr val="FF0000"/>
                </a:solidFill>
                <a:latin typeface="Calibri" panose="020F0502020204030204" pitchFamily="34" charset="0"/>
                <a:ea typeface="Cambria" panose="02040503050406030204" pitchFamily="18" charset="0"/>
                <a:cs typeface="Cambria" panose="02040503050406030204" pitchFamily="18" charset="0"/>
              </a:rPr>
              <a:t>It’s fantastic</a:t>
            </a:r>
          </a:p>
        </p:txBody>
      </p:sp>
      <p:sp>
        <p:nvSpPr>
          <p:cNvPr id="25" name="Rectangle 24">
            <a:extLst>
              <a:ext uri="{FF2B5EF4-FFF2-40B4-BE49-F238E27FC236}">
                <a16:creationId xmlns:a16="http://schemas.microsoft.com/office/drawing/2014/main" id="{DD8A82CD-92E7-4678-8250-BC91F5E0D36C}"/>
              </a:ext>
            </a:extLst>
          </p:cNvPr>
          <p:cNvSpPr/>
          <p:nvPr/>
        </p:nvSpPr>
        <p:spPr>
          <a:xfrm>
            <a:off x="1565515" y="590394"/>
            <a:ext cx="3255738" cy="545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6162E2D-EF9B-4138-ABAD-B0D45C3DD791}"/>
              </a:ext>
            </a:extLst>
          </p:cNvPr>
          <p:cNvSpPr txBox="1"/>
          <p:nvPr/>
        </p:nvSpPr>
        <p:spPr>
          <a:xfrm>
            <a:off x="5515247" y="7656187"/>
            <a:ext cx="10150186" cy="677108"/>
          </a:xfrm>
          <a:prstGeom prst="rect">
            <a:avLst/>
          </a:prstGeom>
          <a:noFill/>
        </p:spPr>
        <p:txBody>
          <a:bodyPr wrap="square">
            <a:spAutoFit/>
          </a:bodyPr>
          <a:lstStyle/>
          <a:p>
            <a:pPr lvl="0" indent="457200" algn="just">
              <a:spcAft>
                <a:spcPts val="1000"/>
              </a:spcAft>
              <a:defRPr/>
            </a:pPr>
            <a:r>
              <a:rPr lang="en-US" sz="3800" b="1">
                <a:solidFill>
                  <a:srgbClr val="FF0000"/>
                </a:solidFill>
                <a:latin typeface="Calibri" panose="020F0502020204030204" pitchFamily="34" charset="0"/>
                <a:ea typeface="Cambria" panose="02040503050406030204" pitchFamily="18" charset="0"/>
                <a:cs typeface="Cambria" panose="02040503050406030204" pitchFamily="18" charset="0"/>
              </a:rPr>
              <a:t>It is used to transfer heat from sun to energy</a:t>
            </a:r>
            <a:endParaRPr kumimoji="0" lang="en-US" sz="3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7" name="Rectangle 26">
            <a:extLst>
              <a:ext uri="{FF2B5EF4-FFF2-40B4-BE49-F238E27FC236}">
                <a16:creationId xmlns:a16="http://schemas.microsoft.com/office/drawing/2014/main" id="{3C3E1AAB-B672-4392-8103-8CCFC333C6A5}"/>
              </a:ext>
            </a:extLst>
          </p:cNvPr>
          <p:cNvSpPr/>
          <p:nvPr/>
        </p:nvSpPr>
        <p:spPr>
          <a:xfrm>
            <a:off x="8705011" y="645310"/>
            <a:ext cx="9049589" cy="47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4FA25CB-1A2A-4C68-A362-AD476FE5F18B}"/>
              </a:ext>
            </a:extLst>
          </p:cNvPr>
          <p:cNvSpPr txBox="1"/>
          <p:nvPr/>
        </p:nvSpPr>
        <p:spPr>
          <a:xfrm>
            <a:off x="6647735" y="8868709"/>
            <a:ext cx="6853331" cy="677108"/>
          </a:xfrm>
          <a:prstGeom prst="rect">
            <a:avLst/>
          </a:prstGeom>
          <a:noFill/>
        </p:spPr>
        <p:txBody>
          <a:bodyPr wrap="square">
            <a:spAutoFit/>
          </a:bodyPr>
          <a:lstStyle/>
          <a:p>
            <a:pPr lvl="0" indent="457200" algn="just">
              <a:spcAft>
                <a:spcPts val="1000"/>
              </a:spcAft>
              <a:defRPr/>
            </a:pPr>
            <a:r>
              <a:rPr lang="en-US" sz="3800" b="1">
                <a:solidFill>
                  <a:srgbClr val="FF0000"/>
                </a:solidFill>
                <a:latin typeface="Calibri" panose="020F0502020204030204" pitchFamily="34" charset="0"/>
                <a:ea typeface="Cambria" panose="02040503050406030204" pitchFamily="18" charset="0"/>
                <a:cs typeface="Cambria" panose="02040503050406030204" pitchFamily="18" charset="0"/>
              </a:rPr>
              <a:t>It’s better for the environment</a:t>
            </a:r>
            <a:endParaRPr kumimoji="0" lang="en-US" sz="3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9" name="Rectangle 28">
            <a:extLst>
              <a:ext uri="{FF2B5EF4-FFF2-40B4-BE49-F238E27FC236}">
                <a16:creationId xmlns:a16="http://schemas.microsoft.com/office/drawing/2014/main" id="{A72875F1-5B56-4D6A-A289-47501F929B7C}"/>
              </a:ext>
            </a:extLst>
          </p:cNvPr>
          <p:cNvSpPr/>
          <p:nvPr/>
        </p:nvSpPr>
        <p:spPr>
          <a:xfrm>
            <a:off x="1627306" y="1105006"/>
            <a:ext cx="6981905" cy="7213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70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arn(inVertical)">
                                      <p:cBhvr>
                                        <p:cTn id="69" dur="500"/>
                                        <p:tgtEl>
                                          <p:spTgt spid="1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500"/>
                                        <p:tgtEl>
                                          <p:spTgt spid="23"/>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arn(inVertical)">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barn(inVertical)">
                                      <p:cBhvr>
                                        <p:cTn id="93" dur="500"/>
                                        <p:tgtEl>
                                          <p:spTgt spid="25"/>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barn(inVertical)">
                                      <p:cBhvr>
                                        <p:cTn id="96" dur="500"/>
                                        <p:tgtEl>
                                          <p:spTgt spid="24"/>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barn(inVertical)">
                                      <p:cBhvr>
                                        <p:cTn id="101" dur="500"/>
                                        <p:tgtEl>
                                          <p:spTgt spid="27"/>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barn(inVertical)">
                                      <p:cBhvr>
                                        <p:cTn id="104" dur="500"/>
                                        <p:tgtEl>
                                          <p:spTgt spid="26"/>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barn(inVertical)">
                                      <p:cBhvr>
                                        <p:cTn id="1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5" grpId="0"/>
      <p:bldP spid="16" grpId="0"/>
      <p:bldP spid="18" grpId="0"/>
      <p:bldP spid="19" grpId="0" animBg="1"/>
      <p:bldP spid="20" grpId="0"/>
      <p:bldP spid="21" grpId="0" animBg="1"/>
      <p:bldP spid="22" grpId="0"/>
      <p:bldP spid="23" grpId="0" animBg="1"/>
      <p:bldP spid="24" grpId="0"/>
      <p:bldP spid="25" grpId="0" animBg="1"/>
      <p:bldP spid="26" grpId="0"/>
      <p:bldP spid="27" grpId="0" animBg="1"/>
      <p:bldP spid="28" grpId="0"/>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293166" y="5631264"/>
            <a:ext cx="6962191" cy="4253266"/>
          </a:xfrm>
          <a:custGeom>
            <a:avLst/>
            <a:gdLst/>
            <a:ahLst/>
            <a:cxnLst/>
            <a:rect l="l" t="t" r="r" b="b"/>
            <a:pathLst>
              <a:path w="6962191" h="4253266">
                <a:moveTo>
                  <a:pt x="0" y="0"/>
                </a:moveTo>
                <a:lnTo>
                  <a:pt x="6962191" y="0"/>
                </a:lnTo>
                <a:lnTo>
                  <a:pt x="6962191" y="4253265"/>
                </a:lnTo>
                <a:lnTo>
                  <a:pt x="0" y="4253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9151" y="3829766"/>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4"/>
            <a:stretch>
              <a:fillRect/>
            </a:stretch>
          </a:blipFill>
        </p:spPr>
      </p:sp>
      <p:sp>
        <p:nvSpPr>
          <p:cNvPr id="5" name="Freeform 5"/>
          <p:cNvSpPr/>
          <p:nvPr/>
        </p:nvSpPr>
        <p:spPr>
          <a:xfrm>
            <a:off x="5714288" y="-115629"/>
            <a:ext cx="1109717" cy="1036198"/>
          </a:xfrm>
          <a:custGeom>
            <a:avLst/>
            <a:gdLst/>
            <a:ahLst/>
            <a:cxnLst/>
            <a:rect l="l" t="t" r="r" b="b"/>
            <a:pathLst>
              <a:path w="1109717" h="1036198">
                <a:moveTo>
                  <a:pt x="0" y="0"/>
                </a:moveTo>
                <a:lnTo>
                  <a:pt x="1109717" y="0"/>
                </a:lnTo>
                <a:lnTo>
                  <a:pt x="1109717" y="1036198"/>
                </a:lnTo>
                <a:lnTo>
                  <a:pt x="0" y="1036198"/>
                </a:lnTo>
                <a:lnTo>
                  <a:pt x="0" y="0"/>
                </a:lnTo>
                <a:close/>
              </a:path>
            </a:pathLst>
          </a:custGeom>
          <a:blipFill>
            <a:blip r:embed="rId5"/>
            <a:stretch>
              <a:fillRect/>
            </a:stretch>
          </a:blipFill>
        </p:spPr>
      </p:sp>
      <p:sp>
        <p:nvSpPr>
          <p:cNvPr id="6" name="Freeform 6"/>
          <p:cNvSpPr/>
          <p:nvPr/>
        </p:nvSpPr>
        <p:spPr>
          <a:xfrm>
            <a:off x="9638971" y="9515707"/>
            <a:ext cx="1014587" cy="947371"/>
          </a:xfrm>
          <a:custGeom>
            <a:avLst/>
            <a:gdLst/>
            <a:ahLst/>
            <a:cxnLst/>
            <a:rect l="l" t="t" r="r" b="b"/>
            <a:pathLst>
              <a:path w="1014587" h="947371">
                <a:moveTo>
                  <a:pt x="0" y="0"/>
                </a:moveTo>
                <a:lnTo>
                  <a:pt x="1014587" y="0"/>
                </a:lnTo>
                <a:lnTo>
                  <a:pt x="1014587" y="947370"/>
                </a:lnTo>
                <a:lnTo>
                  <a:pt x="0" y="947370"/>
                </a:lnTo>
                <a:lnTo>
                  <a:pt x="0" y="0"/>
                </a:lnTo>
                <a:close/>
              </a:path>
            </a:pathLst>
          </a:custGeom>
          <a:blipFill>
            <a:blip r:embed="rId6"/>
            <a:stretch>
              <a:fillRect/>
            </a:stretch>
          </a:blipFill>
        </p:spPr>
      </p:sp>
      <p:sp>
        <p:nvSpPr>
          <p:cNvPr id="7" name="Freeform 7"/>
          <p:cNvSpPr/>
          <p:nvPr/>
        </p:nvSpPr>
        <p:spPr>
          <a:xfrm rot="-7453644">
            <a:off x="-3705776" y="6554385"/>
            <a:ext cx="8677901" cy="6660289"/>
          </a:xfrm>
          <a:custGeom>
            <a:avLst/>
            <a:gdLst/>
            <a:ahLst/>
            <a:cxnLst/>
            <a:rect l="l" t="t" r="r" b="b"/>
            <a:pathLst>
              <a:path w="8677901" h="6660289">
                <a:moveTo>
                  <a:pt x="0" y="0"/>
                </a:moveTo>
                <a:lnTo>
                  <a:pt x="8677902" y="0"/>
                </a:lnTo>
                <a:lnTo>
                  <a:pt x="8677902" y="6660289"/>
                </a:lnTo>
                <a:lnTo>
                  <a:pt x="0" y="6660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8247529">
            <a:off x="13930340" y="-1239858"/>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42001">
            <a:off x="14219115" y="6973264"/>
            <a:ext cx="4863509" cy="6032259"/>
          </a:xfrm>
          <a:custGeom>
            <a:avLst/>
            <a:gdLst/>
            <a:ahLst/>
            <a:cxnLst/>
            <a:rect l="l" t="t" r="r" b="b"/>
            <a:pathLst>
              <a:path w="4863509" h="6032259">
                <a:moveTo>
                  <a:pt x="0" y="0"/>
                </a:moveTo>
                <a:lnTo>
                  <a:pt x="4863508" y="0"/>
                </a:lnTo>
                <a:lnTo>
                  <a:pt x="4863508" y="6032259"/>
                </a:lnTo>
                <a:lnTo>
                  <a:pt x="0" y="60322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14201" y="-1028700"/>
            <a:ext cx="4885801" cy="4114800"/>
          </a:xfrm>
          <a:custGeom>
            <a:avLst/>
            <a:gdLst/>
            <a:ahLst/>
            <a:cxnLst/>
            <a:rect l="l" t="t" r="r" b="b"/>
            <a:pathLst>
              <a:path w="4885801" h="4114800">
                <a:moveTo>
                  <a:pt x="0" y="0"/>
                </a:moveTo>
                <a:lnTo>
                  <a:pt x="4885802" y="0"/>
                </a:lnTo>
                <a:lnTo>
                  <a:pt x="4885802" y="4114800"/>
                </a:lnTo>
                <a:lnTo>
                  <a:pt x="0" y="4114800"/>
                </a:lnTo>
                <a:lnTo>
                  <a:pt x="0" y="0"/>
                </a:lnTo>
                <a:close/>
              </a:path>
            </a:pathLst>
          </a:custGeom>
          <a:blipFill>
            <a:blip r:embed="rId13">
              <a:duotone>
                <a:prstClr val="black"/>
                <a:schemeClr val="accent3">
                  <a:tint val="45000"/>
                  <a:satMod val="400000"/>
                </a:schemeClr>
              </a:duotone>
              <a:extLst>
                <a:ext uri="{96DAC541-7B7A-43D3-8B79-37D633B846F1}">
                  <asvg:svgBlip xmlns:asvg="http://schemas.microsoft.com/office/drawing/2016/SVG/main" r:embed="rId14"/>
                </a:ext>
              </a:extLst>
            </a:blip>
            <a:stretch>
              <a:fillRect/>
            </a:stretch>
          </a:blipFill>
        </p:spPr>
      </p:sp>
      <p:sp>
        <p:nvSpPr>
          <p:cNvPr id="11" name="Freeform 11"/>
          <p:cNvSpPr/>
          <p:nvPr/>
        </p:nvSpPr>
        <p:spPr>
          <a:xfrm rot="1179574">
            <a:off x="17178090" y="4297650"/>
            <a:ext cx="1625424" cy="800891"/>
          </a:xfrm>
          <a:custGeom>
            <a:avLst/>
            <a:gdLst/>
            <a:ahLst/>
            <a:cxnLst/>
            <a:rect l="l" t="t" r="r" b="b"/>
            <a:pathLst>
              <a:path w="1625424" h="800891">
                <a:moveTo>
                  <a:pt x="0" y="0"/>
                </a:moveTo>
                <a:lnTo>
                  <a:pt x="1625424" y="0"/>
                </a:lnTo>
                <a:lnTo>
                  <a:pt x="1625424" y="800890"/>
                </a:lnTo>
                <a:lnTo>
                  <a:pt x="0" y="800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TextBox 5">
            <a:extLst>
              <a:ext uri="{FF2B5EF4-FFF2-40B4-BE49-F238E27FC236}">
                <a16:creationId xmlns:a16="http://schemas.microsoft.com/office/drawing/2014/main" id="{8620F432-0748-45C6-ABFA-C340CCC2A464}"/>
              </a:ext>
            </a:extLst>
          </p:cNvPr>
          <p:cNvSpPr txBox="1"/>
          <p:nvPr/>
        </p:nvSpPr>
        <p:spPr>
          <a:xfrm>
            <a:off x="2197198" y="2321040"/>
            <a:ext cx="16090802" cy="2949525"/>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3. COMMUNICATION SKILLS</a:t>
            </a:r>
          </a:p>
        </p:txBody>
      </p:sp>
      <p:sp>
        <p:nvSpPr>
          <p:cNvPr id="16" name="TextBox 5">
            <a:extLst>
              <a:ext uri="{FF2B5EF4-FFF2-40B4-BE49-F238E27FC236}">
                <a16:creationId xmlns:a16="http://schemas.microsoft.com/office/drawing/2014/main" id="{D8FFFD1B-6870-4059-83E5-C0A58DCFAF59}"/>
              </a:ext>
            </a:extLst>
          </p:cNvPr>
          <p:cNvSpPr txBox="1"/>
          <p:nvPr/>
        </p:nvSpPr>
        <p:spPr>
          <a:xfrm>
            <a:off x="7659768" y="7054746"/>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III. READING</a:t>
            </a:r>
          </a:p>
        </p:txBody>
      </p:sp>
      <p:sp>
        <p:nvSpPr>
          <p:cNvPr id="17" name="Freeform 13">
            <a:extLst>
              <a:ext uri="{FF2B5EF4-FFF2-40B4-BE49-F238E27FC236}">
                <a16:creationId xmlns:a16="http://schemas.microsoft.com/office/drawing/2014/main" id="{286E55AF-C72A-432A-83D7-A94C4CCF4BDD}"/>
              </a:ext>
            </a:extLst>
          </p:cNvPr>
          <p:cNvSpPr/>
          <p:nvPr/>
        </p:nvSpPr>
        <p:spPr>
          <a:xfrm rot="10378678" flipH="1">
            <a:off x="6702782" y="4849084"/>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7">
              <a:duotone>
                <a:prstClr val="black"/>
                <a:schemeClr val="accent6">
                  <a:tint val="45000"/>
                  <a:satMod val="400000"/>
                </a:schemeClr>
              </a:duotone>
              <a:extLst>
                <a:ext uri="{96DAC541-7B7A-43D3-8B79-37D633B846F1}">
                  <asvg:svgBlip xmlns:asvg="http://schemas.microsoft.com/office/drawing/2016/SVG/main" r:embed="rId18"/>
                </a:ext>
              </a:extLst>
            </a:blip>
            <a:stretch>
              <a:fillRect/>
            </a:stretch>
          </a:blipFill>
        </p:spPr>
      </p:sp>
    </p:spTree>
    <p:extLst>
      <p:ext uri="{BB962C8B-B14F-4D97-AF65-F5344CB8AC3E}">
        <p14:creationId xmlns:p14="http://schemas.microsoft.com/office/powerpoint/2010/main" val="417365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719280" y="485402"/>
            <a:ext cx="16459200" cy="707886"/>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1. Read the following text and choose the best option A, B, C or D.</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1F549CA7-74C4-4D1A-A2AE-7991A2B30D0F}"/>
              </a:ext>
            </a:extLst>
          </p:cNvPr>
          <p:cNvSpPr txBox="1"/>
          <p:nvPr/>
        </p:nvSpPr>
        <p:spPr>
          <a:xfrm>
            <a:off x="441755" y="1327070"/>
            <a:ext cx="17349537" cy="7632859"/>
          </a:xfrm>
          <a:prstGeom prst="rect">
            <a:avLst/>
          </a:prstGeom>
          <a:noFill/>
        </p:spPr>
        <p:txBody>
          <a:bodyPr wrap="square">
            <a:spAutoFit/>
          </a:bodyPr>
          <a:lstStyle/>
          <a:p>
            <a:pPr indent="368300"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My dream is to live in a big house surrounded by a big garden full of flowers and trees. I don’t like to live in an apartment with blocks of flats and rude neighbors making noise in the middle of the night. My future house will be located outside the city. It might be near a river. I have always dreamt of living near rivers and hearing the sound of the birds in the morning.</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indent="368300"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My house will have a smart appliance which will monitor the current weather forecast to keep the temperature inside the house comfortable. It will use solar energy to heat the water; run computers and other electronics. My future house will be an eco-house that uses clean energy to save the environment.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indent="368300"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It will have a large garden for me to have as many pets as I wish for. Then there will be some robots in the house to help me with my housework. They will clean the house every morning, prepare all the meals for me and feed the dogs and cats.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94436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450414" y="8925620"/>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719280" y="485402"/>
            <a:ext cx="16459200" cy="707886"/>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1. Read the following text and choose the best option A, B, C or D.</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1F549CA7-74C4-4D1A-A2AE-7991A2B30D0F}"/>
              </a:ext>
            </a:extLst>
          </p:cNvPr>
          <p:cNvSpPr txBox="1"/>
          <p:nvPr/>
        </p:nvSpPr>
        <p:spPr>
          <a:xfrm>
            <a:off x="756704" y="1330562"/>
            <a:ext cx="17349537" cy="8217634"/>
          </a:xfrm>
          <a:prstGeom prst="rect">
            <a:avLst/>
          </a:prstGeom>
          <a:noFill/>
        </p:spPr>
        <p:txBody>
          <a:bodyPr wrap="square">
            <a:spAutoFit/>
          </a:bodyPr>
          <a:lstStyle/>
          <a:p>
            <a:pPr algn="just"/>
            <a:r>
              <a:rPr lang="en-US" sz="4000" b="1">
                <a:latin typeface="Calibri" panose="020F0502020204030204" pitchFamily="34" charset="0"/>
                <a:ea typeface="Cambria" panose="02040503050406030204" pitchFamily="18" charset="0"/>
                <a:cs typeface="Cambria" panose="02040503050406030204" pitchFamily="18" charset="0"/>
              </a:rPr>
              <a:t>1.</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Where will the house be located?</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inside the river		B. outside the city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in the sky		D. in the village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tabLst>
                <a:tab pos="583565" algn="l"/>
              </a:tabLst>
            </a:pPr>
            <a:r>
              <a:rPr lang="en-US" sz="4000" b="1">
                <a:latin typeface="Calibri" panose="020F0502020204030204" pitchFamily="34" charset="0"/>
                <a:ea typeface="Cambria" panose="02040503050406030204" pitchFamily="18" charset="0"/>
                <a:cs typeface="Cambria" panose="02040503050406030204" pitchFamily="18" charset="0"/>
              </a:rPr>
              <a:t>2.</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Why doesn’t the author like to live in an apartment?</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tabLst>
                <a:tab pos="857250" algn="l"/>
              </a:tabLst>
            </a:pPr>
            <a:r>
              <a:rPr lang="en-US" sz="4000">
                <a:latin typeface="Calibri" panose="020F0502020204030204" pitchFamily="34" charset="0"/>
                <a:ea typeface="Cambria" panose="02040503050406030204" pitchFamily="18" charset="0"/>
                <a:cs typeface="Cambria" panose="02040503050406030204" pitchFamily="18" charset="0"/>
              </a:rPr>
              <a:t>A.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He/she doesn’t like to live in blocks of flats.</a:t>
            </a:r>
            <a:r>
              <a:rPr lang="en-US" sz="4400">
                <a:latin typeface="Cambria" panose="02040503050406030204" pitchFamily="18" charset="0"/>
                <a:ea typeface="Cambria" panose="02040503050406030204" pitchFamily="18" charset="0"/>
                <a:cs typeface="Cambria" panose="02040503050406030204" pitchFamily="18" charset="0"/>
              </a:rPr>
              <a:t>           </a:t>
            </a:r>
            <a:r>
              <a:rPr lang="en-US" sz="4000">
                <a:latin typeface="Calibri" panose="020F0502020204030204" pitchFamily="34" charset="0"/>
                <a:ea typeface="Cambria" panose="02040503050406030204" pitchFamily="18" charset="0"/>
                <a:cs typeface="Cambria" panose="02040503050406030204" pitchFamily="18" charset="0"/>
              </a:rPr>
              <a:t>B.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He/she doesn’t like the city.</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He/she doesn’t like to live with rude neighbors.</a:t>
            </a:r>
            <a:r>
              <a:rPr lang="en-US" sz="4400">
                <a:latin typeface="Cambria" panose="02040503050406030204" pitchFamily="18"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D. Both A and c are correct.</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r>
              <a:rPr lang="en-US" sz="4000" b="1">
                <a:latin typeface="Calibri" panose="020F0502020204030204" pitchFamily="34" charset="0"/>
                <a:ea typeface="Cambria" panose="02040503050406030204" pitchFamily="18" charset="0"/>
                <a:cs typeface="Cambria" panose="02040503050406030204" pitchFamily="18" charset="0"/>
              </a:rPr>
              <a:t>3.</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Solar energy is used to</a:t>
            </a:r>
            <a:r>
              <a:rPr lang="en-US" sz="4000">
                <a:latin typeface="Calibri" panose="020F0502020204030204" pitchFamily="34" charset="0"/>
                <a:ea typeface="Cambria" panose="02040503050406030204" pitchFamily="18" charset="0"/>
                <a:cs typeface="Cambria" panose="02040503050406030204" pitchFamily="18" charset="0"/>
              </a:rPr>
              <a:t> __________.</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prepare meals</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B. run computers and other electronics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cool the water				D. water the flowers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r>
              <a:rPr lang="en-US" sz="4000" b="1">
                <a:latin typeface="Calibri" panose="020F0502020204030204" pitchFamily="34" charset="0"/>
                <a:ea typeface="Cambria" panose="02040503050406030204" pitchFamily="18" charset="0"/>
                <a:cs typeface="Cambria" panose="02040503050406030204" pitchFamily="18" charset="0"/>
              </a:rPr>
              <a:t>4.</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Why does the author want to live in an eco-house?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to save energy	</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B. so save the wild animals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to save the environment			D. to save water</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r>
              <a:rPr lang="en-US" sz="4000" b="1">
                <a:latin typeface="Calibri" panose="020F0502020204030204" pitchFamily="34" charset="0"/>
                <a:ea typeface="Cambria" panose="02040503050406030204" pitchFamily="18" charset="0"/>
                <a:cs typeface="Cambria" panose="02040503050406030204" pitchFamily="18" charset="0"/>
              </a:rPr>
              <a:t>5.</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What will the robots do?</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feed the pets	B. clean the house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cook meal		D. All are correct</a:t>
            </a:r>
            <a:endParaRPr lang="en-US" sz="4400">
              <a:latin typeface="Cambria" panose="02040503050406030204" pitchFamily="18" charset="0"/>
              <a:ea typeface="Cambria" panose="02040503050406030204" pitchFamily="18" charset="0"/>
              <a:cs typeface="Cambria" panose="02040503050406030204" pitchFamily="18" charset="0"/>
            </a:endParaRPr>
          </a:p>
        </p:txBody>
      </p:sp>
      <p:sp>
        <p:nvSpPr>
          <p:cNvPr id="15" name="Oval 14">
            <a:extLst>
              <a:ext uri="{FF2B5EF4-FFF2-40B4-BE49-F238E27FC236}">
                <a16:creationId xmlns:a16="http://schemas.microsoft.com/office/drawing/2014/main" id="{D8B76425-4F5A-4505-9D8A-9DDD409E15A0}"/>
              </a:ext>
            </a:extLst>
          </p:cNvPr>
          <p:cNvSpPr/>
          <p:nvPr/>
        </p:nvSpPr>
        <p:spPr>
          <a:xfrm>
            <a:off x="5119346" y="1790701"/>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6DC33C-4EEC-45C6-8CBB-CE7CA2B73FAD}"/>
              </a:ext>
            </a:extLst>
          </p:cNvPr>
          <p:cNvSpPr/>
          <p:nvPr/>
        </p:nvSpPr>
        <p:spPr>
          <a:xfrm>
            <a:off x="11430000" y="3924300"/>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36EE5F7-57F4-49F2-905C-CA043FD77456}"/>
              </a:ext>
            </a:extLst>
          </p:cNvPr>
          <p:cNvSpPr/>
          <p:nvPr/>
        </p:nvSpPr>
        <p:spPr>
          <a:xfrm>
            <a:off x="6934200" y="5005715"/>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08695B6-F651-4EFD-B5D4-B10B7D63DEAE}"/>
              </a:ext>
            </a:extLst>
          </p:cNvPr>
          <p:cNvSpPr/>
          <p:nvPr/>
        </p:nvSpPr>
        <p:spPr>
          <a:xfrm>
            <a:off x="377349" y="7555993"/>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DC3087-2F3F-4092-B6F5-737DF8C9AFE2}"/>
              </a:ext>
            </a:extLst>
          </p:cNvPr>
          <p:cNvSpPr/>
          <p:nvPr/>
        </p:nvSpPr>
        <p:spPr>
          <a:xfrm>
            <a:off x="12326803" y="8680869"/>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56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barn(inVertical)">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barn(inVertical)">
                                      <p:cBhvr>
                                        <p:cTn id="7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5" grpId="0" animBg="1"/>
      <p:bldP spid="16" grpId="0" animBg="1"/>
      <p:bldP spid="18" grpId="0" animBg="1"/>
      <p:bldP spid="19" grpId="0" animBg="1"/>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780076" y="53193"/>
            <a:ext cx="14727848"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2. Read the following text and decide which answer best fits each numbered blank.</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6DAAD290-ECD7-4680-9281-98E9B5B727E8}"/>
              </a:ext>
            </a:extLst>
          </p:cNvPr>
          <p:cNvSpPr txBox="1"/>
          <p:nvPr/>
        </p:nvSpPr>
        <p:spPr>
          <a:xfrm>
            <a:off x="1524000" y="1332470"/>
            <a:ext cx="15801711" cy="8787021"/>
          </a:xfrm>
          <a:prstGeom prst="rect">
            <a:avLst/>
          </a:prstGeom>
          <a:noFill/>
        </p:spPr>
        <p:txBody>
          <a:bodyPr wrap="square">
            <a:spAutoFit/>
          </a:bodyPr>
          <a:lstStyle/>
          <a:p>
            <a:pPr indent="304800"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What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 the future be like? We know everything about the past but we don’t know about our future. Now, we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 in the world of technology. Technology, has the greatest influence on the daily lives of people. So what differences will there be in technology in next hundred years?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indent="304800"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By this time,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 robots are doing a lot of difficult tasks. In the future, robots will replace people in many jobs such as housekeepers, baby-sitters, cleaners, taxi drivers. In the hospitals, robots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 help doctors and nurses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 the patients. Even our house will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 a “big robot”.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7</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 machines in the house will be smart to make life comfortable. They will take care of our children, cook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8</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 clean the house, and even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9</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 our dogs and cats. Robots in the future will understand people and they will be able to send and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10</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 orders through the Internet.</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72364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780076" y="53193"/>
            <a:ext cx="14727848"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2. Read the following text and decide which answer best fits each numbered blank.</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6DAAD290-ECD7-4680-9281-98E9B5B727E8}"/>
              </a:ext>
            </a:extLst>
          </p:cNvPr>
          <p:cNvSpPr txBox="1"/>
          <p:nvPr/>
        </p:nvSpPr>
        <p:spPr>
          <a:xfrm>
            <a:off x="1524000" y="1332470"/>
            <a:ext cx="15801711" cy="8718349"/>
          </a:xfrm>
          <a:prstGeom prst="rect">
            <a:avLst/>
          </a:prstGeom>
          <a:noFill/>
        </p:spPr>
        <p:txBody>
          <a:bodyPr wrap="square">
            <a:spAutoFit/>
          </a:bodyPr>
          <a:lstStyle/>
          <a:p>
            <a:pPr algn="just">
              <a:lnSpc>
                <a:spcPct val="130000"/>
              </a:lnSpc>
              <a:spcAft>
                <a:spcPts val="600"/>
              </a:spcAft>
            </a:pPr>
            <a:r>
              <a:rPr lang="en-US" sz="4000" b="1">
                <a:latin typeface="Calibri" panose="020F0502020204030204" pitchFamily="34" charset="0"/>
                <a:ea typeface="Cambria" panose="02040503050406030204" pitchFamily="18" charset="0"/>
                <a:cs typeface="Cambria" panose="02040503050406030204" pitchFamily="18" charset="0"/>
              </a:rPr>
              <a:t>1.</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will				B. are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is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latin typeface="Calibri" panose="020F0502020204030204" pitchFamily="34" charset="0"/>
                <a:ea typeface="Cambria" panose="02040503050406030204" pitchFamily="18" charset="0"/>
                <a:cs typeface="Cambria" panose="02040503050406030204" pitchFamily="18" charset="0"/>
              </a:rPr>
              <a:t>2.</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will live			B. might live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are living</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3.</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wireless			B. hi-tech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bad</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4.</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will				B. are</a:t>
            </a:r>
            <a:r>
              <a:rPr lang="en-US" sz="4000">
                <a:latin typeface="Calibri" panose="020F0502020204030204" pitchFamily="34" charset="0"/>
                <a:ea typeface="Cambria" panose="02040503050406030204" pitchFamily="18" charset="0"/>
                <a:cs typeface="Cambria" panose="02040503050406030204" pitchFamily="18" charset="0"/>
              </a:rPr>
              <a:t> 			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are going</a:t>
            </a:r>
            <a:r>
              <a:rPr lang="en-US" sz="4000">
                <a:latin typeface="Calibri" panose="020F0502020204030204" pitchFamily="34" charset="0"/>
                <a:ea typeface="Cambria" panose="02040503050406030204" pitchFamily="18" charset="0"/>
                <a:cs typeface="Cambria" panose="02040503050406030204" pitchFamily="18" charset="0"/>
              </a:rPr>
              <a:t> </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5.</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look after		B. look for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look at</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6.</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is				B. be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are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7.</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Automatic		B. Auto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Automatically</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8.</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water			B. flowers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meals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pt-BR" sz="4000" b="1">
                <a:solidFill>
                  <a:srgbClr val="000000"/>
                </a:solidFill>
                <a:latin typeface="Calibri" panose="020F0502020204030204" pitchFamily="34" charset="0"/>
                <a:ea typeface="Cambria" panose="02040503050406030204" pitchFamily="18" charset="0"/>
                <a:cs typeface="Cambria" panose="02040503050406030204" pitchFamily="18" charset="0"/>
              </a:rPr>
              <a:t>9.</a:t>
            </a:r>
            <a:r>
              <a:rPr lang="pt-BR" sz="4000">
                <a:latin typeface="Calibri" panose="020F0502020204030204" pitchFamily="34" charset="0"/>
                <a:ea typeface="Cambria" panose="02040503050406030204" pitchFamily="18" charset="0"/>
                <a:cs typeface="Cambria" panose="02040503050406030204" pitchFamily="18" charset="0"/>
              </a:rPr>
              <a:t> </a:t>
            </a:r>
            <a:r>
              <a:rPr lang="pt-BR" sz="4000">
                <a:solidFill>
                  <a:srgbClr val="000000"/>
                </a:solidFill>
                <a:latin typeface="Calibri" panose="020F0502020204030204" pitchFamily="34" charset="0"/>
                <a:ea typeface="Cambria" panose="02040503050406030204" pitchFamily="18" charset="0"/>
                <a:cs typeface="Cambria" panose="02040503050406030204" pitchFamily="18" charset="0"/>
              </a:rPr>
              <a:t>A.</a:t>
            </a:r>
            <a:r>
              <a:rPr lang="pt-BR" sz="4000">
                <a:latin typeface="Calibri" panose="020F0502020204030204" pitchFamily="34" charset="0"/>
                <a:ea typeface="Cambria" panose="02040503050406030204" pitchFamily="18" charset="0"/>
                <a:cs typeface="Cambria" panose="02040503050406030204" pitchFamily="18" charset="0"/>
              </a:rPr>
              <a:t> </a:t>
            </a:r>
            <a:r>
              <a:rPr lang="pt-BR" sz="4000">
                <a:solidFill>
                  <a:srgbClr val="000000"/>
                </a:solidFill>
                <a:latin typeface="Calibri" panose="020F0502020204030204" pitchFamily="34" charset="0"/>
                <a:ea typeface="Cambria" panose="02040503050406030204" pitchFamily="18" charset="0"/>
                <a:cs typeface="Cambria" panose="02040503050406030204" pitchFamily="18" charset="0"/>
              </a:rPr>
              <a:t>surf			B. do			</a:t>
            </a:r>
            <a:r>
              <a:rPr lang="pt-BR" sz="4000">
                <a:latin typeface="Calibri" panose="020F0502020204030204" pitchFamily="34" charset="0"/>
                <a:ea typeface="Cambria" panose="02040503050406030204" pitchFamily="18" charset="0"/>
                <a:cs typeface="Cambria" panose="02040503050406030204" pitchFamily="18" charset="0"/>
              </a:rPr>
              <a:t>C.</a:t>
            </a:r>
            <a:r>
              <a:rPr lang="pt-BR" sz="400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pt-BR" sz="4000">
                <a:latin typeface="Calibri" panose="020F0502020204030204" pitchFamily="34" charset="0"/>
                <a:ea typeface="Cambria" panose="02040503050406030204" pitchFamily="18" charset="0"/>
                <a:cs typeface="Cambria" panose="02040503050406030204" pitchFamily="18" charset="0"/>
              </a:rPr>
              <a:t>F</a:t>
            </a:r>
            <a:r>
              <a:rPr lang="pt-BR" sz="4000">
                <a:solidFill>
                  <a:srgbClr val="000000"/>
                </a:solidFill>
                <a:latin typeface="Calibri" panose="020F0502020204030204" pitchFamily="34" charset="0"/>
                <a:ea typeface="Cambria" panose="02040503050406030204" pitchFamily="18" charset="0"/>
                <a:cs typeface="Cambria" panose="02040503050406030204" pitchFamily="18" charset="0"/>
              </a:rPr>
              <a:t>eed</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10.</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A. care 			B. receive 		</a:t>
            </a:r>
            <a:r>
              <a:rPr lang="en-US" sz="4000">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wash</a:t>
            </a:r>
            <a:endParaRPr lang="en-US" sz="4400">
              <a:latin typeface="Cambria" panose="02040503050406030204" pitchFamily="18" charset="0"/>
              <a:ea typeface="Cambria" panose="02040503050406030204" pitchFamily="18" charset="0"/>
              <a:cs typeface="Cambria" panose="02040503050406030204" pitchFamily="18" charset="0"/>
            </a:endParaRPr>
          </a:p>
        </p:txBody>
      </p:sp>
      <p:sp>
        <p:nvSpPr>
          <p:cNvPr id="15" name="Oval 14">
            <a:extLst>
              <a:ext uri="{FF2B5EF4-FFF2-40B4-BE49-F238E27FC236}">
                <a16:creationId xmlns:a16="http://schemas.microsoft.com/office/drawing/2014/main" id="{848326AC-8F9F-472B-8BC7-E5F3BF37F213}"/>
              </a:ext>
            </a:extLst>
          </p:cNvPr>
          <p:cNvSpPr/>
          <p:nvPr/>
        </p:nvSpPr>
        <p:spPr>
          <a:xfrm>
            <a:off x="1780076" y="1386452"/>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4D9C52-6E00-4F1F-B12B-1F668B415DAD}"/>
              </a:ext>
            </a:extLst>
          </p:cNvPr>
          <p:cNvSpPr/>
          <p:nvPr/>
        </p:nvSpPr>
        <p:spPr>
          <a:xfrm>
            <a:off x="9552893" y="2222245"/>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9AE553-A157-4B8E-B688-6386A1D69D63}"/>
              </a:ext>
            </a:extLst>
          </p:cNvPr>
          <p:cNvSpPr/>
          <p:nvPr/>
        </p:nvSpPr>
        <p:spPr>
          <a:xfrm>
            <a:off x="5867400" y="3080268"/>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7A94AEA-AC87-4BA6-BD73-A0FF82A72597}"/>
              </a:ext>
            </a:extLst>
          </p:cNvPr>
          <p:cNvSpPr/>
          <p:nvPr/>
        </p:nvSpPr>
        <p:spPr>
          <a:xfrm>
            <a:off x="1780075" y="4026223"/>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6FC3C8-7890-4D71-8F30-AC2113F83DAB}"/>
              </a:ext>
            </a:extLst>
          </p:cNvPr>
          <p:cNvSpPr/>
          <p:nvPr/>
        </p:nvSpPr>
        <p:spPr>
          <a:xfrm>
            <a:off x="1891019" y="5009155"/>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10BA7D8-6B40-4761-942C-062B012B38F1}"/>
              </a:ext>
            </a:extLst>
          </p:cNvPr>
          <p:cNvSpPr/>
          <p:nvPr/>
        </p:nvSpPr>
        <p:spPr>
          <a:xfrm>
            <a:off x="5867399" y="5860239"/>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8AD2AB3-6961-4120-B53B-6818A3DE9F2F}"/>
              </a:ext>
            </a:extLst>
          </p:cNvPr>
          <p:cNvSpPr/>
          <p:nvPr/>
        </p:nvSpPr>
        <p:spPr>
          <a:xfrm>
            <a:off x="1891018" y="6511427"/>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B32E9AD-5947-4C06-BEA5-EBB51281AECD}"/>
              </a:ext>
            </a:extLst>
          </p:cNvPr>
          <p:cNvSpPr/>
          <p:nvPr/>
        </p:nvSpPr>
        <p:spPr>
          <a:xfrm>
            <a:off x="9552893" y="7378754"/>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4763BAF-ACDA-4820-80FC-542C888ADF40}"/>
              </a:ext>
            </a:extLst>
          </p:cNvPr>
          <p:cNvSpPr/>
          <p:nvPr/>
        </p:nvSpPr>
        <p:spPr>
          <a:xfrm>
            <a:off x="9433063" y="8285241"/>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1234450-F6B8-4694-B7DC-34803736D815}"/>
              </a:ext>
            </a:extLst>
          </p:cNvPr>
          <p:cNvSpPr/>
          <p:nvPr/>
        </p:nvSpPr>
        <p:spPr>
          <a:xfrm>
            <a:off x="5850547" y="9337747"/>
            <a:ext cx="896803" cy="867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4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barn(inVertical)">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barn(inVertical)">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barn(inVertical)">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barn(inVertical)">
                                      <p:cBhvr>
                                        <p:cTn id="89" dur="5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barn(inVertical)">
                                      <p:cBhvr>
                                        <p:cTn id="94" dur="5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barn(inVertical)">
                                      <p:cBhvr>
                                        <p:cTn id="99" dur="500"/>
                                        <p:tgtEl>
                                          <p:spTgt spid="24"/>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barn(inVertical)">
                                      <p:cBhvr>
                                        <p:cTn id="10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377349" y="228618"/>
            <a:ext cx="16767651" cy="707886"/>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3. Read the passage carefully and then choose the correct answers.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D0097E90-B768-4962-9E89-059468BADF42}"/>
              </a:ext>
            </a:extLst>
          </p:cNvPr>
          <p:cNvSpPr txBox="1"/>
          <p:nvPr/>
        </p:nvSpPr>
        <p:spPr>
          <a:xfrm>
            <a:off x="1268046" y="1079672"/>
            <a:ext cx="15909038" cy="8325356"/>
          </a:xfrm>
          <a:prstGeom prst="rect">
            <a:avLst/>
          </a:prstGeom>
          <a:noFill/>
        </p:spPr>
        <p:txBody>
          <a:bodyPr wrap="square">
            <a:spAutoFit/>
          </a:bodyPr>
          <a:lstStyle/>
          <a:p>
            <a:pPr indent="342900"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In the future, schools will be better. Computers will be much quicker and we might have pencils which write for us! All the students will have their own computers.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indent="342900"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When there is a history lesson, the computers will show important events. The students will be dressed up as the characters from the period they are studying. There will be hover boards in the playground, and students will come to school by </a:t>
            </a:r>
            <a:r>
              <a:rPr lang="en-US" sz="4000" b="1" i="1">
                <a:solidFill>
                  <a:srgbClr val="000000"/>
                </a:solidFill>
                <a:effectLst/>
                <a:latin typeface="Calibri" panose="020F0502020204030204" pitchFamily="34" charset="0"/>
                <a:ea typeface="Cambria" panose="02040503050406030204" pitchFamily="18" charset="0"/>
                <a:cs typeface="Cambria" panose="02040503050406030204" pitchFamily="18" charset="0"/>
              </a:rPr>
              <a:t>hover</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cars.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indent="342900"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Every child will have a robot like themselves. The robots will have to go to school while the students sit at home controlling them in front of their computers. The robots will have laser pens and the student will have laser ink pens.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indent="342900"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 classroom will be floating, and the tables and chairs will, too. There will be no homework, and teachers won’t take away the toys.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68052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377349" y="228618"/>
            <a:ext cx="16767651" cy="707886"/>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3. Read the passage carefully and then choose the correct answers.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D0097E90-B768-4962-9E89-059468BADF42}"/>
              </a:ext>
            </a:extLst>
          </p:cNvPr>
          <p:cNvSpPr txBox="1"/>
          <p:nvPr/>
        </p:nvSpPr>
        <p:spPr>
          <a:xfrm>
            <a:off x="1645395" y="890338"/>
            <a:ext cx="16642605" cy="9079409"/>
          </a:xfrm>
          <a:prstGeom prst="rect">
            <a:avLst/>
          </a:prstGeom>
          <a:noFill/>
        </p:spPr>
        <p:txBody>
          <a:bodyPr wrap="square">
            <a:spAutoFit/>
          </a:bodyPr>
          <a:lstStyle/>
          <a:p>
            <a:pPr algn="just"/>
            <a:r>
              <a:rPr lang="en-US" sz="3600" b="1">
                <a:latin typeface="Calibri" panose="020F0502020204030204" pitchFamily="34" charset="0"/>
                <a:ea typeface="Cambria" panose="02040503050406030204" pitchFamily="18" charset="0"/>
                <a:cs typeface="Cambria" panose="02040503050406030204" pitchFamily="18" charset="0"/>
              </a:rPr>
              <a:t>1.</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The student wants all of the following but not ______________.</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A. having laser ink pens					B. going to school</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r>
              <a:rPr lang="en-US" sz="3600">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 staying at home controlling a robot		D. having a robot like himself</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r>
              <a:rPr lang="en-US" sz="3600" b="1">
                <a:latin typeface="Calibri" panose="020F0502020204030204" pitchFamily="34" charset="0"/>
                <a:ea typeface="Cambria" panose="02040503050406030204" pitchFamily="18" charset="0"/>
                <a:cs typeface="Cambria" panose="02040503050406030204" pitchFamily="18" charset="0"/>
              </a:rPr>
              <a:t>2.</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In history lessons, the student wants the computer to ______________.</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tabLst>
                <a:tab pos="918210" algn="l"/>
              </a:tabLst>
            </a:pPr>
            <a:r>
              <a:rPr lang="en-US" sz="3600">
                <a:latin typeface="Calibri" panose="020F0502020204030204" pitchFamily="34" charset="0"/>
                <a:ea typeface="Cambria" panose="02040503050406030204" pitchFamily="18" charset="0"/>
                <a:cs typeface="Cambria" panose="02040503050406030204" pitchFamily="18" charset="0"/>
              </a:rPr>
              <a:t>A.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show important people in history events</a:t>
            </a:r>
            <a:r>
              <a:rPr lang="en-US" sz="3600">
                <a:latin typeface="Calibri" panose="020F0502020204030204" pitchFamily="34" charset="0"/>
                <a:ea typeface="Cambria" panose="02040503050406030204" pitchFamily="18" charset="0"/>
                <a:cs typeface="Cambria" panose="02040503050406030204" pitchFamily="18" charset="0"/>
              </a:rPr>
              <a:t> </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tabLst>
                <a:tab pos="918210" algn="l"/>
              </a:tabLst>
            </a:pPr>
            <a:r>
              <a:rPr lang="en-US" sz="3600">
                <a:latin typeface="Calibri" panose="020F0502020204030204" pitchFamily="34" charset="0"/>
                <a:ea typeface="Cambria" panose="02040503050406030204" pitchFamily="18" charset="0"/>
                <a:cs typeface="Cambria" panose="02040503050406030204" pitchFamily="18" charset="0"/>
              </a:rPr>
              <a:t>B.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have new games</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r>
              <a:rPr lang="en-US" sz="3600">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 show history events and the student will be one of the important characters</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D. find all information about the events from the Internet</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tabLst>
                <a:tab pos="1033145" algn="l"/>
              </a:tabLst>
            </a:pPr>
            <a:r>
              <a:rPr lang="en-US" sz="3600" b="1">
                <a:latin typeface="Calibri" panose="020F0502020204030204" pitchFamily="34" charset="0"/>
                <a:ea typeface="Cambria" panose="02040503050406030204" pitchFamily="18" charset="0"/>
                <a:cs typeface="Cambria" panose="02040503050406030204" pitchFamily="18" charset="0"/>
              </a:rPr>
              <a:t>3.</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If the history lesson today is about ancient Egypt, the student will ______________.</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tabLst>
                <a:tab pos="1283970" algn="l"/>
              </a:tabLst>
            </a:pPr>
            <a:r>
              <a:rPr lang="en-US" sz="3600">
                <a:latin typeface="Calibri" panose="020F0502020204030204" pitchFamily="34" charset="0"/>
                <a:ea typeface="Cambria" panose="02040503050406030204" pitchFamily="18" charset="0"/>
                <a:cs typeface="Cambria" panose="02040503050406030204" pitchFamily="18" charset="0"/>
              </a:rPr>
              <a:t>A.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watch films about Egypt on the computer</a:t>
            </a:r>
            <a:r>
              <a:rPr lang="en-US" sz="4000">
                <a:latin typeface="Cambria" panose="02040503050406030204" pitchFamily="18" charset="0"/>
                <a:ea typeface="Cambria" panose="02040503050406030204" pitchFamily="18" charset="0"/>
                <a:cs typeface="Cambria" panose="02040503050406030204" pitchFamily="18" charset="0"/>
              </a:rPr>
              <a:t>		</a:t>
            </a:r>
            <a:r>
              <a:rPr lang="en-US" sz="3600">
                <a:latin typeface="Calibri" panose="020F0502020204030204" pitchFamily="34" charset="0"/>
                <a:ea typeface="Cambria" panose="02040503050406030204" pitchFamily="18" charset="0"/>
                <a:cs typeface="Cambria" panose="02040503050406030204" pitchFamily="18" charset="0"/>
              </a:rPr>
              <a:t>B.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become the queen</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r>
              <a:rPr lang="en-US" sz="3600">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 get dressed like the queen</a:t>
            </a:r>
            <a:r>
              <a:rPr lang="en-US" sz="4000">
                <a:latin typeface="Cambria" panose="02040503050406030204" pitchFamily="18"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D. see things and houses at that time</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tabLst>
                <a:tab pos="1033145" algn="l"/>
              </a:tabLst>
            </a:pPr>
            <a:r>
              <a:rPr lang="en-US" sz="3600" b="1">
                <a:latin typeface="Calibri" panose="020F0502020204030204" pitchFamily="34" charset="0"/>
                <a:ea typeface="Cambria" panose="02040503050406030204" pitchFamily="18" charset="0"/>
                <a:cs typeface="Cambria" panose="02040503050406030204" pitchFamily="18" charset="0"/>
              </a:rPr>
              <a:t>4.</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The student wants to have ______________.</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A. floating classrooms</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B. no homework</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r>
              <a:rPr lang="en-US" sz="3600">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 toys in the classroom</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D. all A, B, and </a:t>
            </a:r>
            <a:r>
              <a:rPr lang="en-US" sz="3600">
                <a:latin typeface="Calibri" panose="020F0502020204030204" pitchFamily="34" charset="0"/>
                <a:ea typeface="Cambria" panose="02040503050406030204" pitchFamily="18" charset="0"/>
                <a:cs typeface="Cambria" panose="02040503050406030204" pitchFamily="18" charset="0"/>
              </a:rPr>
              <a:t>C</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tabLst>
                <a:tab pos="1033145" algn="l"/>
              </a:tabLst>
            </a:pPr>
            <a:r>
              <a:rPr lang="en-US" sz="3600" b="1">
                <a:latin typeface="Calibri" panose="020F0502020204030204" pitchFamily="34" charset="0"/>
                <a:ea typeface="Cambria" panose="02040503050406030204" pitchFamily="18" charset="0"/>
                <a:cs typeface="Cambria" panose="02040503050406030204" pitchFamily="18" charset="0"/>
              </a:rPr>
              <a:t>5.</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The word “</a:t>
            </a:r>
            <a:r>
              <a:rPr lang="en-US" sz="3600" b="1" i="1">
                <a:solidFill>
                  <a:srgbClr val="000000"/>
                </a:solidFill>
                <a:latin typeface="Calibri" panose="020F0502020204030204" pitchFamily="34" charset="0"/>
                <a:ea typeface="Cambria" panose="02040503050406030204" pitchFamily="18" charset="0"/>
                <a:cs typeface="Cambria" panose="02040503050406030204" pitchFamily="18" charset="0"/>
              </a:rPr>
              <a:t>hover</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 in paragraph 2 means ______________.</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A. colourful 		B. flying</a:t>
            </a:r>
            <a:r>
              <a:rPr lang="en-US" sz="3600">
                <a:latin typeface="Calibri" panose="020F0502020204030204" pitchFamily="34" charset="0"/>
                <a:ea typeface="Cambria" panose="02040503050406030204" pitchFamily="18" charset="0"/>
                <a:cs typeface="Cambria" panose="02040503050406030204" pitchFamily="18" charset="0"/>
              </a:rPr>
              <a:t> 		C.</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 moving</a:t>
            </a:r>
            <a:r>
              <a:rPr lang="en-US" sz="3600">
                <a:latin typeface="Calibri" panose="020F0502020204030204" pitchFamily="34" charset="0"/>
                <a:ea typeface="Cambria" panose="02040503050406030204" pitchFamily="18" charset="0"/>
                <a:cs typeface="Cambria" panose="02040503050406030204" pitchFamily="18" charset="0"/>
              </a:rPr>
              <a:t> 		D. large</a:t>
            </a:r>
            <a:endParaRPr lang="en-US" sz="4000">
              <a:latin typeface="Cambria" panose="02040503050406030204" pitchFamily="18" charset="0"/>
              <a:ea typeface="Cambria" panose="02040503050406030204" pitchFamily="18" charset="0"/>
              <a:cs typeface="Cambria" panose="02040503050406030204" pitchFamily="18" charset="0"/>
            </a:endParaRPr>
          </a:p>
        </p:txBody>
      </p:sp>
      <p:sp>
        <p:nvSpPr>
          <p:cNvPr id="15" name="Oval 14">
            <a:extLst>
              <a:ext uri="{FF2B5EF4-FFF2-40B4-BE49-F238E27FC236}">
                <a16:creationId xmlns:a16="http://schemas.microsoft.com/office/drawing/2014/main" id="{6DC11EC1-9586-47F8-B388-FF1EC359B6B7}"/>
              </a:ext>
            </a:extLst>
          </p:cNvPr>
          <p:cNvSpPr/>
          <p:nvPr/>
        </p:nvSpPr>
        <p:spPr>
          <a:xfrm>
            <a:off x="9722592" y="1516478"/>
            <a:ext cx="640608" cy="548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8EDDF6-D186-41DA-8813-BA73980475C6}"/>
              </a:ext>
            </a:extLst>
          </p:cNvPr>
          <p:cNvSpPr/>
          <p:nvPr/>
        </p:nvSpPr>
        <p:spPr>
          <a:xfrm>
            <a:off x="1492992" y="4332362"/>
            <a:ext cx="640608" cy="548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7C1CE1-0926-4052-A95C-B74FA30AA999}"/>
              </a:ext>
            </a:extLst>
          </p:cNvPr>
          <p:cNvSpPr/>
          <p:nvPr/>
        </p:nvSpPr>
        <p:spPr>
          <a:xfrm>
            <a:off x="1562928" y="6606830"/>
            <a:ext cx="640608" cy="548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C26BC12-2699-4CF4-AEFC-474C20CEE7EB}"/>
              </a:ext>
            </a:extLst>
          </p:cNvPr>
          <p:cNvSpPr/>
          <p:nvPr/>
        </p:nvSpPr>
        <p:spPr>
          <a:xfrm>
            <a:off x="7916388" y="8138617"/>
            <a:ext cx="640608" cy="548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50D1ABB-4122-4BD0-8095-3A588A21252C}"/>
              </a:ext>
            </a:extLst>
          </p:cNvPr>
          <p:cNvSpPr/>
          <p:nvPr/>
        </p:nvSpPr>
        <p:spPr>
          <a:xfrm>
            <a:off x="5216730" y="9374438"/>
            <a:ext cx="640608" cy="548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08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barn(inVertical)">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barn(inVertical)">
                                      <p:cBhvr>
                                        <p:cTn id="7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5" grpId="0" animBg="1"/>
      <p:bldP spid="16" grpId="0" animBg="1"/>
      <p:bldP spid="18" grpId="0" animBg="1"/>
      <p:bldP spid="19" grpId="0" animBg="1"/>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293166" y="5631264"/>
            <a:ext cx="6962191" cy="4253266"/>
          </a:xfrm>
          <a:custGeom>
            <a:avLst/>
            <a:gdLst/>
            <a:ahLst/>
            <a:cxnLst/>
            <a:rect l="l" t="t" r="r" b="b"/>
            <a:pathLst>
              <a:path w="6962191" h="4253266">
                <a:moveTo>
                  <a:pt x="0" y="0"/>
                </a:moveTo>
                <a:lnTo>
                  <a:pt x="6962191" y="0"/>
                </a:lnTo>
                <a:lnTo>
                  <a:pt x="6962191" y="4253265"/>
                </a:lnTo>
                <a:lnTo>
                  <a:pt x="0" y="4253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9151" y="3829766"/>
            <a:ext cx="2515699" cy="1518854"/>
          </a:xfrm>
          <a:custGeom>
            <a:avLst/>
            <a:gdLst/>
            <a:ahLst/>
            <a:cxnLst/>
            <a:rect l="l" t="t" r="r" b="b"/>
            <a:pathLst>
              <a:path w="2515699" h="1518854">
                <a:moveTo>
                  <a:pt x="0" y="0"/>
                </a:moveTo>
                <a:lnTo>
                  <a:pt x="2515699" y="0"/>
                </a:lnTo>
                <a:lnTo>
                  <a:pt x="2515699" y="1518854"/>
                </a:lnTo>
                <a:lnTo>
                  <a:pt x="0" y="1518854"/>
                </a:lnTo>
                <a:lnTo>
                  <a:pt x="0" y="0"/>
                </a:lnTo>
                <a:close/>
              </a:path>
            </a:pathLst>
          </a:custGeom>
          <a:blipFill>
            <a:blip r:embed="rId4"/>
            <a:stretch>
              <a:fillRect/>
            </a:stretch>
          </a:blipFill>
        </p:spPr>
      </p:sp>
      <p:sp>
        <p:nvSpPr>
          <p:cNvPr id="5" name="Freeform 5"/>
          <p:cNvSpPr/>
          <p:nvPr/>
        </p:nvSpPr>
        <p:spPr>
          <a:xfrm>
            <a:off x="5714288" y="-115629"/>
            <a:ext cx="1109717" cy="1036198"/>
          </a:xfrm>
          <a:custGeom>
            <a:avLst/>
            <a:gdLst/>
            <a:ahLst/>
            <a:cxnLst/>
            <a:rect l="l" t="t" r="r" b="b"/>
            <a:pathLst>
              <a:path w="1109717" h="1036198">
                <a:moveTo>
                  <a:pt x="0" y="0"/>
                </a:moveTo>
                <a:lnTo>
                  <a:pt x="1109717" y="0"/>
                </a:lnTo>
                <a:lnTo>
                  <a:pt x="1109717" y="1036198"/>
                </a:lnTo>
                <a:lnTo>
                  <a:pt x="0" y="1036198"/>
                </a:lnTo>
                <a:lnTo>
                  <a:pt x="0" y="0"/>
                </a:lnTo>
                <a:close/>
              </a:path>
            </a:pathLst>
          </a:custGeom>
          <a:blipFill>
            <a:blip r:embed="rId5"/>
            <a:stretch>
              <a:fillRect/>
            </a:stretch>
          </a:blipFill>
        </p:spPr>
      </p:sp>
      <p:sp>
        <p:nvSpPr>
          <p:cNvPr id="6" name="Freeform 6"/>
          <p:cNvSpPr/>
          <p:nvPr/>
        </p:nvSpPr>
        <p:spPr>
          <a:xfrm>
            <a:off x="9638971" y="9515707"/>
            <a:ext cx="1014587" cy="947371"/>
          </a:xfrm>
          <a:custGeom>
            <a:avLst/>
            <a:gdLst/>
            <a:ahLst/>
            <a:cxnLst/>
            <a:rect l="l" t="t" r="r" b="b"/>
            <a:pathLst>
              <a:path w="1014587" h="947371">
                <a:moveTo>
                  <a:pt x="0" y="0"/>
                </a:moveTo>
                <a:lnTo>
                  <a:pt x="1014587" y="0"/>
                </a:lnTo>
                <a:lnTo>
                  <a:pt x="1014587" y="947370"/>
                </a:lnTo>
                <a:lnTo>
                  <a:pt x="0" y="947370"/>
                </a:lnTo>
                <a:lnTo>
                  <a:pt x="0" y="0"/>
                </a:lnTo>
                <a:close/>
              </a:path>
            </a:pathLst>
          </a:custGeom>
          <a:blipFill>
            <a:blip r:embed="rId6"/>
            <a:stretch>
              <a:fillRect/>
            </a:stretch>
          </a:blipFill>
        </p:spPr>
      </p:sp>
      <p:sp>
        <p:nvSpPr>
          <p:cNvPr id="7" name="Freeform 7"/>
          <p:cNvSpPr/>
          <p:nvPr/>
        </p:nvSpPr>
        <p:spPr>
          <a:xfrm rot="-7453644">
            <a:off x="-3705776" y="6554385"/>
            <a:ext cx="8677901" cy="6660289"/>
          </a:xfrm>
          <a:custGeom>
            <a:avLst/>
            <a:gdLst/>
            <a:ahLst/>
            <a:cxnLst/>
            <a:rect l="l" t="t" r="r" b="b"/>
            <a:pathLst>
              <a:path w="8677901" h="6660289">
                <a:moveTo>
                  <a:pt x="0" y="0"/>
                </a:moveTo>
                <a:lnTo>
                  <a:pt x="8677902" y="0"/>
                </a:lnTo>
                <a:lnTo>
                  <a:pt x="8677902" y="6660289"/>
                </a:lnTo>
                <a:lnTo>
                  <a:pt x="0" y="6660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8247529">
            <a:off x="13930340" y="-1239858"/>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042001">
            <a:off x="14219115" y="6973264"/>
            <a:ext cx="4863509" cy="6032259"/>
          </a:xfrm>
          <a:custGeom>
            <a:avLst/>
            <a:gdLst/>
            <a:ahLst/>
            <a:cxnLst/>
            <a:rect l="l" t="t" r="r" b="b"/>
            <a:pathLst>
              <a:path w="4863509" h="6032259">
                <a:moveTo>
                  <a:pt x="0" y="0"/>
                </a:moveTo>
                <a:lnTo>
                  <a:pt x="4863508" y="0"/>
                </a:lnTo>
                <a:lnTo>
                  <a:pt x="4863508" y="6032259"/>
                </a:lnTo>
                <a:lnTo>
                  <a:pt x="0" y="60322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14201" y="-1028700"/>
            <a:ext cx="4885801" cy="4114800"/>
          </a:xfrm>
          <a:custGeom>
            <a:avLst/>
            <a:gdLst/>
            <a:ahLst/>
            <a:cxnLst/>
            <a:rect l="l" t="t" r="r" b="b"/>
            <a:pathLst>
              <a:path w="4885801" h="4114800">
                <a:moveTo>
                  <a:pt x="0" y="0"/>
                </a:moveTo>
                <a:lnTo>
                  <a:pt x="4885802" y="0"/>
                </a:lnTo>
                <a:lnTo>
                  <a:pt x="4885802" y="4114800"/>
                </a:lnTo>
                <a:lnTo>
                  <a:pt x="0" y="4114800"/>
                </a:lnTo>
                <a:lnTo>
                  <a:pt x="0" y="0"/>
                </a:lnTo>
                <a:close/>
              </a:path>
            </a:pathLst>
          </a:custGeom>
          <a:blipFill>
            <a:blip r:embed="rId13">
              <a:duotone>
                <a:prstClr val="black"/>
                <a:schemeClr val="accent3">
                  <a:tint val="45000"/>
                  <a:satMod val="400000"/>
                </a:schemeClr>
              </a:duotone>
              <a:extLst>
                <a:ext uri="{96DAC541-7B7A-43D3-8B79-37D633B846F1}">
                  <asvg:svgBlip xmlns:asvg="http://schemas.microsoft.com/office/drawing/2016/SVG/main" r:embed="rId14"/>
                </a:ext>
              </a:extLst>
            </a:blip>
            <a:stretch>
              <a:fillRect/>
            </a:stretch>
          </a:blipFill>
        </p:spPr>
      </p:sp>
      <p:sp>
        <p:nvSpPr>
          <p:cNvPr id="11" name="Freeform 11"/>
          <p:cNvSpPr/>
          <p:nvPr/>
        </p:nvSpPr>
        <p:spPr>
          <a:xfrm rot="1179574">
            <a:off x="17178090" y="4297650"/>
            <a:ext cx="1625424" cy="800891"/>
          </a:xfrm>
          <a:custGeom>
            <a:avLst/>
            <a:gdLst/>
            <a:ahLst/>
            <a:cxnLst/>
            <a:rect l="l" t="t" r="r" b="b"/>
            <a:pathLst>
              <a:path w="1625424" h="800891">
                <a:moveTo>
                  <a:pt x="0" y="0"/>
                </a:moveTo>
                <a:lnTo>
                  <a:pt x="1625424" y="0"/>
                </a:lnTo>
                <a:lnTo>
                  <a:pt x="1625424" y="800890"/>
                </a:lnTo>
                <a:lnTo>
                  <a:pt x="0" y="800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TextBox 5">
            <a:extLst>
              <a:ext uri="{FF2B5EF4-FFF2-40B4-BE49-F238E27FC236}">
                <a16:creationId xmlns:a16="http://schemas.microsoft.com/office/drawing/2014/main" id="{8620F432-0748-45C6-ABFA-C340CCC2A464}"/>
              </a:ext>
            </a:extLst>
          </p:cNvPr>
          <p:cNvSpPr txBox="1"/>
          <p:nvPr/>
        </p:nvSpPr>
        <p:spPr>
          <a:xfrm>
            <a:off x="2197198" y="2321040"/>
            <a:ext cx="16090802" cy="2949525"/>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3. COMMUNICATION SKILLS</a:t>
            </a:r>
          </a:p>
        </p:txBody>
      </p:sp>
      <p:sp>
        <p:nvSpPr>
          <p:cNvPr id="16" name="TextBox 5">
            <a:extLst>
              <a:ext uri="{FF2B5EF4-FFF2-40B4-BE49-F238E27FC236}">
                <a16:creationId xmlns:a16="http://schemas.microsoft.com/office/drawing/2014/main" id="{D8FFFD1B-6870-4059-83E5-C0A58DCFAF59}"/>
              </a:ext>
            </a:extLst>
          </p:cNvPr>
          <p:cNvSpPr txBox="1"/>
          <p:nvPr/>
        </p:nvSpPr>
        <p:spPr>
          <a:xfrm>
            <a:off x="7659768" y="7054746"/>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IV. WRITING</a:t>
            </a:r>
          </a:p>
        </p:txBody>
      </p:sp>
      <p:sp>
        <p:nvSpPr>
          <p:cNvPr id="17" name="Freeform 13">
            <a:extLst>
              <a:ext uri="{FF2B5EF4-FFF2-40B4-BE49-F238E27FC236}">
                <a16:creationId xmlns:a16="http://schemas.microsoft.com/office/drawing/2014/main" id="{286E55AF-C72A-432A-83D7-A94C4CCF4BDD}"/>
              </a:ext>
            </a:extLst>
          </p:cNvPr>
          <p:cNvSpPr/>
          <p:nvPr/>
        </p:nvSpPr>
        <p:spPr>
          <a:xfrm rot="10378678" flipH="1">
            <a:off x="6702782" y="4849084"/>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7">
              <a:duotone>
                <a:prstClr val="black"/>
                <a:schemeClr val="accent6">
                  <a:tint val="45000"/>
                  <a:satMod val="400000"/>
                </a:schemeClr>
              </a:duotone>
              <a:extLst>
                <a:ext uri="{96DAC541-7B7A-43D3-8B79-37D633B846F1}">
                  <asvg:svgBlip xmlns:asvg="http://schemas.microsoft.com/office/drawing/2016/SVG/main" r:embed="rId18"/>
                </a:ext>
              </a:extLst>
            </a:blip>
            <a:stretch>
              <a:fillRect/>
            </a:stretch>
          </a:blipFill>
        </p:spPr>
      </p:sp>
    </p:spTree>
    <p:extLst>
      <p:ext uri="{BB962C8B-B14F-4D97-AF65-F5344CB8AC3E}">
        <p14:creationId xmlns:p14="http://schemas.microsoft.com/office/powerpoint/2010/main" val="80909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377349" y="228618"/>
            <a:ext cx="16767651" cy="1200329"/>
          </a:xfrm>
          <a:prstGeom prst="rect">
            <a:avLst/>
          </a:prstGeom>
          <a:noFill/>
        </p:spPr>
        <p:txBody>
          <a:bodyPr wrap="square">
            <a:spAutoFit/>
          </a:bodyPr>
          <a:lstStyle/>
          <a:p>
            <a:pPr indent="457200" algn="ctr">
              <a:spcAft>
                <a:spcPts val="1000"/>
              </a:spcAft>
            </a:pP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Exercise 1. Use the given words from the box to write complete sentences about things you "might" or "might not" do in the future.</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3" name="Table 2">
            <a:extLst>
              <a:ext uri="{FF2B5EF4-FFF2-40B4-BE49-F238E27FC236}">
                <a16:creationId xmlns:a16="http://schemas.microsoft.com/office/drawing/2014/main" id="{E043AAA4-E781-4148-8D81-4DD72EF3F019}"/>
              </a:ext>
            </a:extLst>
          </p:cNvPr>
          <p:cNvGraphicFramePr>
            <a:graphicFrameLocks noGrp="1"/>
          </p:cNvGraphicFramePr>
          <p:nvPr>
            <p:extLst>
              <p:ext uri="{D42A27DB-BD31-4B8C-83A1-F6EECF244321}">
                <p14:modId xmlns:p14="http://schemas.microsoft.com/office/powerpoint/2010/main" val="595746236"/>
              </p:ext>
            </p:extLst>
          </p:nvPr>
        </p:nvGraphicFramePr>
        <p:xfrm>
          <a:off x="2121568" y="1381727"/>
          <a:ext cx="14630400" cy="2423160"/>
        </p:xfrm>
        <a:graphic>
          <a:graphicData uri="http://schemas.openxmlformats.org/drawingml/2006/table">
            <a:tbl>
              <a:tblPr firstRow="1" firstCol="1" bandRow="1"/>
              <a:tblGrid>
                <a:gridCol w="7315200">
                  <a:extLst>
                    <a:ext uri="{9D8B030D-6E8A-4147-A177-3AD203B41FA5}">
                      <a16:colId xmlns:a16="http://schemas.microsoft.com/office/drawing/2014/main" val="1336824435"/>
                    </a:ext>
                  </a:extLst>
                </a:gridCol>
                <a:gridCol w="7315200">
                  <a:extLst>
                    <a:ext uri="{9D8B030D-6E8A-4147-A177-3AD203B41FA5}">
                      <a16:colId xmlns:a16="http://schemas.microsoft.com/office/drawing/2014/main" val="2100906298"/>
                    </a:ext>
                  </a:extLst>
                </a:gridCol>
              </a:tblGrid>
              <a:tr h="0">
                <a:tc>
                  <a:txBody>
                    <a:bodyPr/>
                    <a:lstStyle/>
                    <a:p>
                      <a:pPr algn="just">
                        <a:lnSpc>
                          <a:spcPct val="100000"/>
                        </a:lnSpc>
                        <a:spcAft>
                          <a:spcPts val="600"/>
                        </a:spcAft>
                        <a:tabLst>
                          <a:tab pos="149860" algn="l"/>
                        </a:tabLst>
                      </a:pPr>
                      <a:r>
                        <a:rPr lang="en-US" sz="3600" b="1">
                          <a:solidFill>
                            <a:srgbClr val="00B050"/>
                          </a:solidFill>
                          <a:effectLst/>
                          <a:latin typeface="Calibri" panose="020F0502020204030204" pitchFamily="34" charset="0"/>
                          <a:ea typeface="Cambria" panose="02040503050406030204" pitchFamily="18" charset="0"/>
                          <a:cs typeface="Cambria" panose="02040503050406030204" pitchFamily="18" charset="0"/>
                        </a:rPr>
                        <a:t>1. write a book</a:t>
                      </a:r>
                      <a:endParaRPr lang="en-US" sz="3600" b="1">
                        <a:solidFill>
                          <a:srgbClr val="00B05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tabLst>
                          <a:tab pos="157480" algn="l"/>
                        </a:tabLst>
                      </a:pPr>
                      <a:r>
                        <a:rPr lang="en-US" sz="3600" b="1">
                          <a:solidFill>
                            <a:srgbClr val="00B050"/>
                          </a:solidFill>
                          <a:effectLst/>
                          <a:latin typeface="Calibri" panose="020F0502020204030204" pitchFamily="34" charset="0"/>
                          <a:ea typeface="Cambria" panose="02040503050406030204" pitchFamily="18" charset="0"/>
                          <a:cs typeface="Cambria" panose="02040503050406030204" pitchFamily="18" charset="0"/>
                        </a:rPr>
                        <a:t>2. become famous</a:t>
                      </a:r>
                      <a:endParaRPr lang="en-US" sz="3600" b="1">
                        <a:solidFill>
                          <a:srgbClr val="00B05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tabLst>
                          <a:tab pos="157480" algn="l"/>
                        </a:tabLst>
                      </a:pPr>
                      <a:r>
                        <a:rPr lang="en-US" sz="3600" b="1">
                          <a:solidFill>
                            <a:srgbClr val="00B050"/>
                          </a:solidFill>
                          <a:effectLst/>
                          <a:latin typeface="Calibri" panose="020F0502020204030204" pitchFamily="34" charset="0"/>
                          <a:ea typeface="Cambria" panose="02040503050406030204" pitchFamily="18" charset="0"/>
                          <a:cs typeface="Cambria" panose="02040503050406030204" pitchFamily="18" charset="0"/>
                        </a:rPr>
                        <a:t>3. work in a different planet</a:t>
                      </a:r>
                      <a:endParaRPr lang="en-US" sz="3600" b="1">
                        <a:solidFill>
                          <a:srgbClr val="00B05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tabLst>
                          <a:tab pos="157480" algn="l"/>
                        </a:tabLst>
                      </a:pPr>
                      <a:r>
                        <a:rPr lang="en-US" sz="3600" b="1">
                          <a:solidFill>
                            <a:srgbClr val="00B050"/>
                          </a:solidFill>
                          <a:effectLst/>
                          <a:latin typeface="Calibri" panose="020F0502020204030204" pitchFamily="34" charset="0"/>
                          <a:ea typeface="Cambria" panose="02040503050406030204" pitchFamily="18" charset="0"/>
                          <a:cs typeface="Cambria" panose="02040503050406030204" pitchFamily="18" charset="0"/>
                        </a:rPr>
                        <a:t>4. build houses in a different planet</a:t>
                      </a:r>
                      <a:endParaRPr lang="en-US" sz="3600" b="1">
                        <a:solidFill>
                          <a:srgbClr val="00B05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600"/>
                        </a:spcAft>
                        <a:tabLst>
                          <a:tab pos="157480" algn="l"/>
                        </a:tabLst>
                      </a:pPr>
                      <a:r>
                        <a:rPr lang="en-US" sz="3600" b="1">
                          <a:solidFill>
                            <a:srgbClr val="00B050"/>
                          </a:solidFill>
                          <a:effectLst/>
                          <a:latin typeface="Calibri" panose="020F0502020204030204" pitchFamily="34" charset="0"/>
                          <a:ea typeface="Cambria" panose="02040503050406030204" pitchFamily="18" charset="0"/>
                          <a:cs typeface="Cambria" panose="02040503050406030204" pitchFamily="18" charset="0"/>
                        </a:rPr>
                        <a:t>5. have a hi-tech robot</a:t>
                      </a:r>
                      <a:endParaRPr lang="en-US" sz="3600" b="1">
                        <a:solidFill>
                          <a:srgbClr val="00B05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tabLst>
                          <a:tab pos="157480" algn="l"/>
                        </a:tabLst>
                      </a:pPr>
                      <a:r>
                        <a:rPr lang="en-US" sz="3600" b="1">
                          <a:solidFill>
                            <a:srgbClr val="00B050"/>
                          </a:solidFill>
                          <a:effectLst/>
                          <a:latin typeface="Calibri" panose="020F0502020204030204" pitchFamily="34" charset="0"/>
                          <a:ea typeface="Cambria" panose="02040503050406030204" pitchFamily="18" charset="0"/>
                          <a:cs typeface="Cambria" panose="02040503050406030204" pitchFamily="18" charset="0"/>
                        </a:rPr>
                        <a:t>6. have children</a:t>
                      </a:r>
                      <a:endParaRPr lang="en-US" sz="3600" b="1">
                        <a:solidFill>
                          <a:srgbClr val="00B05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tabLst>
                          <a:tab pos="157480" algn="l"/>
                        </a:tabLst>
                      </a:pPr>
                      <a:r>
                        <a:rPr lang="en-US" sz="3600" b="1">
                          <a:solidFill>
                            <a:srgbClr val="00B050"/>
                          </a:solidFill>
                          <a:effectLst/>
                          <a:latin typeface="Calibri" panose="020F0502020204030204" pitchFamily="34" charset="0"/>
                          <a:ea typeface="Cambria" panose="02040503050406030204" pitchFamily="18" charset="0"/>
                          <a:cs typeface="Cambria" panose="02040503050406030204" pitchFamily="18" charset="0"/>
                        </a:rPr>
                        <a:t>7. break a world record</a:t>
                      </a:r>
                      <a:endParaRPr lang="en-US" sz="3600" b="1">
                        <a:solidFill>
                          <a:srgbClr val="00B05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tabLst>
                          <a:tab pos="157480" algn="l"/>
                        </a:tabLst>
                      </a:pPr>
                      <a:r>
                        <a:rPr lang="en-US" sz="3600" b="1">
                          <a:solidFill>
                            <a:srgbClr val="00B050"/>
                          </a:solidFill>
                          <a:effectLst/>
                          <a:latin typeface="Calibri" panose="020F0502020204030204" pitchFamily="34" charset="0"/>
                          <a:ea typeface="Cambria" panose="02040503050406030204" pitchFamily="18" charset="0"/>
                          <a:cs typeface="Cambria" panose="02040503050406030204" pitchFamily="18" charset="0"/>
                        </a:rPr>
                        <a:t>8. fly in a rocket</a:t>
                      </a:r>
                      <a:endParaRPr lang="en-US" sz="3600" b="1">
                        <a:solidFill>
                          <a:srgbClr val="00B05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3061683"/>
                  </a:ext>
                </a:extLst>
              </a:tr>
            </a:tbl>
          </a:graphicData>
        </a:graphic>
      </p:graphicFrame>
      <p:sp>
        <p:nvSpPr>
          <p:cNvPr id="15" name="TextBox 14">
            <a:extLst>
              <a:ext uri="{FF2B5EF4-FFF2-40B4-BE49-F238E27FC236}">
                <a16:creationId xmlns:a16="http://schemas.microsoft.com/office/drawing/2014/main" id="{DDADAD69-F385-442F-82AD-94B6762FB643}"/>
              </a:ext>
            </a:extLst>
          </p:cNvPr>
          <p:cNvSpPr txBox="1"/>
          <p:nvPr/>
        </p:nvSpPr>
        <p:spPr>
          <a:xfrm>
            <a:off x="3256188" y="3888391"/>
            <a:ext cx="14630400" cy="5734903"/>
          </a:xfrm>
          <a:prstGeom prst="rect">
            <a:avLst/>
          </a:prstGeom>
          <a:noFill/>
        </p:spPr>
        <p:txBody>
          <a:bodyPr wrap="square">
            <a:spAutoFit/>
          </a:bodyPr>
          <a:lstStyle/>
          <a:p>
            <a:pPr>
              <a:spcAft>
                <a:spcPts val="800"/>
              </a:spcAft>
            </a:pPr>
            <a:r>
              <a:rPr lang="en-US"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I might write a book in the future.</a:t>
            </a:r>
            <a:endParaRPr lang="en-US" sz="4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I might become famous in the future.</a:t>
            </a:r>
            <a:endParaRPr lang="en-US" sz="4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 I might not work in a different planet in the future.</a:t>
            </a:r>
            <a:endParaRPr lang="en-US" sz="4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 I might not build houses in a different planet in the future.</a:t>
            </a:r>
            <a:endParaRPr lang="en-US" sz="4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 I might have a hi-tech robot in the future.</a:t>
            </a:r>
            <a:endParaRPr lang="en-US" sz="4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 I might have children in the future.</a:t>
            </a:r>
            <a:endParaRPr lang="en-US" sz="4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7. I might break a world record in the future.</a:t>
            </a:r>
            <a:endParaRPr lang="en-US" sz="4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8. I might not fly in a rocket in the future.</a:t>
            </a:r>
            <a:endParaRPr lang="en-US" sz="4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846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5">
                                            <p:txEl>
                                              <p:pRg st="0" end="0"/>
                                            </p:txEl>
                                          </p:spTgt>
                                        </p:tgtEl>
                                        <p:attrNameLst>
                                          <p:attrName>style.visibility</p:attrName>
                                        </p:attrNameLst>
                                      </p:cBhvr>
                                      <p:to>
                                        <p:strVal val="visible"/>
                                      </p:to>
                                    </p:set>
                                    <p:animEffect transition="in" filter="barn(inVertical)">
                                      <p:cBhvr>
                                        <p:cTn id="59" dur="500"/>
                                        <p:tgtEl>
                                          <p:spTgt spid="1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5">
                                            <p:txEl>
                                              <p:pRg st="1" end="1"/>
                                            </p:txEl>
                                          </p:spTgt>
                                        </p:tgtEl>
                                        <p:attrNameLst>
                                          <p:attrName>style.visibility</p:attrName>
                                        </p:attrNameLst>
                                      </p:cBhvr>
                                      <p:to>
                                        <p:strVal val="visible"/>
                                      </p:to>
                                    </p:set>
                                    <p:animEffect transition="in" filter="barn(inVertical)">
                                      <p:cBhvr>
                                        <p:cTn id="64" dur="500"/>
                                        <p:tgtEl>
                                          <p:spTgt spid="15">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5">
                                            <p:txEl>
                                              <p:pRg st="2" end="2"/>
                                            </p:txEl>
                                          </p:spTgt>
                                        </p:tgtEl>
                                        <p:attrNameLst>
                                          <p:attrName>style.visibility</p:attrName>
                                        </p:attrNameLst>
                                      </p:cBhvr>
                                      <p:to>
                                        <p:strVal val="visible"/>
                                      </p:to>
                                    </p:set>
                                    <p:animEffect transition="in" filter="barn(inVertical)">
                                      <p:cBhvr>
                                        <p:cTn id="69" dur="500"/>
                                        <p:tgtEl>
                                          <p:spTgt spid="15">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5">
                                            <p:txEl>
                                              <p:pRg st="3" end="3"/>
                                            </p:txEl>
                                          </p:spTgt>
                                        </p:tgtEl>
                                        <p:attrNameLst>
                                          <p:attrName>style.visibility</p:attrName>
                                        </p:attrNameLst>
                                      </p:cBhvr>
                                      <p:to>
                                        <p:strVal val="visible"/>
                                      </p:to>
                                    </p:set>
                                    <p:animEffect transition="in" filter="barn(inVertical)">
                                      <p:cBhvr>
                                        <p:cTn id="74" dur="500"/>
                                        <p:tgtEl>
                                          <p:spTgt spid="15">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15">
                                            <p:txEl>
                                              <p:pRg st="4" end="4"/>
                                            </p:txEl>
                                          </p:spTgt>
                                        </p:tgtEl>
                                        <p:attrNameLst>
                                          <p:attrName>style.visibility</p:attrName>
                                        </p:attrNameLst>
                                      </p:cBhvr>
                                      <p:to>
                                        <p:strVal val="visible"/>
                                      </p:to>
                                    </p:set>
                                    <p:animEffect transition="in" filter="barn(inVertical)">
                                      <p:cBhvr>
                                        <p:cTn id="79" dur="500"/>
                                        <p:tgtEl>
                                          <p:spTgt spid="15">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5">
                                            <p:txEl>
                                              <p:pRg st="5" end="5"/>
                                            </p:txEl>
                                          </p:spTgt>
                                        </p:tgtEl>
                                        <p:attrNameLst>
                                          <p:attrName>style.visibility</p:attrName>
                                        </p:attrNameLst>
                                      </p:cBhvr>
                                      <p:to>
                                        <p:strVal val="visible"/>
                                      </p:to>
                                    </p:set>
                                    <p:animEffect transition="in" filter="barn(inVertical)">
                                      <p:cBhvr>
                                        <p:cTn id="84" dur="500"/>
                                        <p:tgtEl>
                                          <p:spTgt spid="15">
                                            <p:txEl>
                                              <p:pRg st="5" end="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15">
                                            <p:txEl>
                                              <p:pRg st="6" end="6"/>
                                            </p:txEl>
                                          </p:spTgt>
                                        </p:tgtEl>
                                        <p:attrNameLst>
                                          <p:attrName>style.visibility</p:attrName>
                                        </p:attrNameLst>
                                      </p:cBhvr>
                                      <p:to>
                                        <p:strVal val="visible"/>
                                      </p:to>
                                    </p:set>
                                    <p:animEffect transition="in" filter="barn(inVertical)">
                                      <p:cBhvr>
                                        <p:cTn id="89" dur="500"/>
                                        <p:tgtEl>
                                          <p:spTgt spid="15">
                                            <p:txEl>
                                              <p:pRg st="6" end="6"/>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15">
                                            <p:txEl>
                                              <p:pRg st="7" end="7"/>
                                            </p:txEl>
                                          </p:spTgt>
                                        </p:tgtEl>
                                        <p:attrNameLst>
                                          <p:attrName>style.visibility</p:attrName>
                                        </p:attrNameLst>
                                      </p:cBhvr>
                                      <p:to>
                                        <p:strVal val="visible"/>
                                      </p:to>
                                    </p:set>
                                    <p:animEffect transition="in" filter="barn(inVertical)">
                                      <p:cBhvr>
                                        <p:cTn id="94" dur="500"/>
                                        <p:tgtEl>
                                          <p:spTgt spid="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1604462">
            <a:off x="16107079" y="-2168595"/>
            <a:ext cx="4361840" cy="3721906"/>
          </a:xfrm>
          <a:custGeom>
            <a:avLst/>
            <a:gdLst/>
            <a:ahLst/>
            <a:cxnLst/>
            <a:rect l="l" t="t" r="r" b="b"/>
            <a:pathLst>
              <a:path w="6385885" h="5898961">
                <a:moveTo>
                  <a:pt x="0" y="0"/>
                </a:moveTo>
                <a:lnTo>
                  <a:pt x="6385885" y="0"/>
                </a:lnTo>
                <a:lnTo>
                  <a:pt x="6385885" y="5898961"/>
                </a:lnTo>
                <a:lnTo>
                  <a:pt x="0" y="58989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371428">
            <a:off x="-1287996" y="8861276"/>
            <a:ext cx="2575992" cy="2352029"/>
          </a:xfrm>
          <a:custGeom>
            <a:avLst/>
            <a:gdLst/>
            <a:ahLst/>
            <a:cxnLst/>
            <a:rect l="l" t="t" r="r" b="b"/>
            <a:pathLst>
              <a:path w="5335437" h="5870893">
                <a:moveTo>
                  <a:pt x="0" y="0"/>
                </a:moveTo>
                <a:lnTo>
                  <a:pt x="5335436" y="0"/>
                </a:lnTo>
                <a:lnTo>
                  <a:pt x="5335436" y="5870893"/>
                </a:lnTo>
                <a:lnTo>
                  <a:pt x="0" y="58708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6103867">
            <a:off x="-982593" y="-1439660"/>
            <a:ext cx="2374907" cy="2512698"/>
          </a:xfrm>
          <a:custGeom>
            <a:avLst/>
            <a:gdLst/>
            <a:ahLst/>
            <a:cxnLst/>
            <a:rect l="l" t="t" r="r" b="b"/>
            <a:pathLst>
              <a:path w="4544803" h="4114800">
                <a:moveTo>
                  <a:pt x="0" y="0"/>
                </a:moveTo>
                <a:lnTo>
                  <a:pt x="4544803" y="0"/>
                </a:lnTo>
                <a:lnTo>
                  <a:pt x="454480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5" name="Freeform 5"/>
          <p:cNvSpPr/>
          <p:nvPr/>
        </p:nvSpPr>
        <p:spPr>
          <a:xfrm rot="-554125">
            <a:off x="739037" y="64259"/>
            <a:ext cx="872135" cy="883281"/>
          </a:xfrm>
          <a:custGeom>
            <a:avLst/>
            <a:gdLst/>
            <a:ahLst/>
            <a:cxnLst/>
            <a:rect l="l" t="t" r="r" b="b"/>
            <a:pathLst>
              <a:path w="872135" h="883281">
                <a:moveTo>
                  <a:pt x="0" y="0"/>
                </a:moveTo>
                <a:lnTo>
                  <a:pt x="872135" y="0"/>
                </a:lnTo>
                <a:lnTo>
                  <a:pt x="872135" y="883281"/>
                </a:lnTo>
                <a:lnTo>
                  <a:pt x="0" y="883281"/>
                </a:lnTo>
                <a:lnTo>
                  <a:pt x="0" y="0"/>
                </a:lnTo>
                <a:close/>
              </a:path>
            </a:pathLst>
          </a:custGeom>
          <a:blipFill>
            <a:blip r:embed="rId16"/>
            <a:stretch>
              <a:fillRect/>
            </a:stretch>
          </a:blipFill>
        </p:spPr>
      </p:sp>
      <p:sp>
        <p:nvSpPr>
          <p:cNvPr id="14" name="Freeform 8">
            <a:extLst>
              <a:ext uri="{FF2B5EF4-FFF2-40B4-BE49-F238E27FC236}">
                <a16:creationId xmlns:a16="http://schemas.microsoft.com/office/drawing/2014/main" id="{396AF78A-8FB8-471E-96D5-173AF9C09611}"/>
              </a:ext>
            </a:extLst>
          </p:cNvPr>
          <p:cNvSpPr/>
          <p:nvPr/>
        </p:nvSpPr>
        <p:spPr>
          <a:xfrm rot="-1389597">
            <a:off x="-899235" y="6497667"/>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8">
            <a:extLst>
              <a:ext uri="{FF2B5EF4-FFF2-40B4-BE49-F238E27FC236}">
                <a16:creationId xmlns:a16="http://schemas.microsoft.com/office/drawing/2014/main" id="{CAB059DE-5F85-4447-A029-A4E1BF95AE46}"/>
              </a:ext>
            </a:extLst>
          </p:cNvPr>
          <p:cNvSpPr/>
          <p:nvPr/>
        </p:nvSpPr>
        <p:spPr>
          <a:xfrm rot="-1389597">
            <a:off x="17755747" y="2610946"/>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4" name="Group 23">
            <a:extLst>
              <a:ext uri="{FF2B5EF4-FFF2-40B4-BE49-F238E27FC236}">
                <a16:creationId xmlns:a16="http://schemas.microsoft.com/office/drawing/2014/main" id="{6EF34F98-9613-449C-958C-1EF7A374412D}"/>
              </a:ext>
            </a:extLst>
          </p:cNvPr>
          <p:cNvGrpSpPr/>
          <p:nvPr/>
        </p:nvGrpSpPr>
        <p:grpSpPr>
          <a:xfrm>
            <a:off x="16654936" y="8778197"/>
            <a:ext cx="2020960" cy="2518184"/>
            <a:chOff x="16654936" y="8778197"/>
            <a:chExt cx="2020960" cy="2518184"/>
          </a:xfrm>
        </p:grpSpPr>
        <p:sp>
          <p:nvSpPr>
            <p:cNvPr id="6" name="Freeform 6"/>
            <p:cNvSpPr/>
            <p:nvPr/>
          </p:nvSpPr>
          <p:spPr>
            <a:xfrm rot="9969306">
              <a:off x="16654936" y="8778197"/>
              <a:ext cx="2020960" cy="2518184"/>
            </a:xfrm>
            <a:custGeom>
              <a:avLst/>
              <a:gdLst/>
              <a:ahLst/>
              <a:cxnLst/>
              <a:rect l="l" t="t" r="r" b="b"/>
              <a:pathLst>
                <a:path w="6835906" h="6239318">
                  <a:moveTo>
                    <a:pt x="0" y="0"/>
                  </a:moveTo>
                  <a:lnTo>
                    <a:pt x="6835906" y="0"/>
                  </a:lnTo>
                  <a:lnTo>
                    <a:pt x="6835906" y="6239318"/>
                  </a:lnTo>
                  <a:lnTo>
                    <a:pt x="0" y="623931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4" name="Freeform 4"/>
            <p:cNvSpPr/>
            <p:nvPr/>
          </p:nvSpPr>
          <p:spPr>
            <a:xfrm>
              <a:off x="17191617" y="9423021"/>
              <a:ext cx="1014147" cy="1027108"/>
            </a:xfrm>
            <a:custGeom>
              <a:avLst/>
              <a:gdLst/>
              <a:ahLst/>
              <a:cxnLst/>
              <a:rect l="l" t="t" r="r" b="b"/>
              <a:pathLst>
                <a:path w="1014147" h="1027108">
                  <a:moveTo>
                    <a:pt x="0" y="0"/>
                  </a:moveTo>
                  <a:lnTo>
                    <a:pt x="1014147" y="0"/>
                  </a:lnTo>
                  <a:lnTo>
                    <a:pt x="1014147" y="1027108"/>
                  </a:lnTo>
                  <a:lnTo>
                    <a:pt x="0" y="1027108"/>
                  </a:lnTo>
                  <a:lnTo>
                    <a:pt x="0" y="0"/>
                  </a:lnTo>
                  <a:close/>
                </a:path>
              </a:pathLst>
            </a:custGeom>
            <a:blipFill>
              <a:blip r:embed="rId21"/>
              <a:stretch>
                <a:fillRect/>
              </a:stretch>
            </a:blipFill>
          </p:spPr>
        </p:sp>
      </p:grpSp>
      <p:sp>
        <p:nvSpPr>
          <p:cNvPr id="33" name="TextBox 8">
            <a:extLst>
              <a:ext uri="{FF2B5EF4-FFF2-40B4-BE49-F238E27FC236}">
                <a16:creationId xmlns:a16="http://schemas.microsoft.com/office/drawing/2014/main" id="{D8560EED-6ADB-4804-B6F2-59DB02FC2153}"/>
              </a:ext>
            </a:extLst>
          </p:cNvPr>
          <p:cNvSpPr txBox="1"/>
          <p:nvPr/>
        </p:nvSpPr>
        <p:spPr>
          <a:xfrm>
            <a:off x="-384138" y="286663"/>
            <a:ext cx="7972979" cy="1751249"/>
          </a:xfrm>
          <a:prstGeom prst="rect">
            <a:avLst/>
          </a:prstGeom>
        </p:spPr>
        <p:txBody>
          <a:bodyPr wrap="square" lIns="0" tIns="0" rIns="0" bIns="0" rtlCol="0" anchor="t">
            <a:spAutoFit/>
          </a:bodyPr>
          <a:lstStyle/>
          <a:p>
            <a:pPr algn="ctr">
              <a:lnSpc>
                <a:spcPts val="7200"/>
              </a:lnSpc>
            </a:pPr>
            <a:r>
              <a:rPr lang="en-US" sz="4000" b="1">
                <a:solidFill>
                  <a:srgbClr val="FF0000"/>
                </a:solidFill>
              </a:rPr>
              <a:t>13. motorhome / (n): </a:t>
            </a:r>
          </a:p>
          <a:p>
            <a:pPr algn="ctr">
              <a:lnSpc>
                <a:spcPts val="7200"/>
              </a:lnSpc>
            </a:pPr>
            <a:r>
              <a:rPr lang="en-US" sz="4000" b="1">
                <a:solidFill>
                  <a:srgbClr val="FF0000"/>
                </a:solidFill>
              </a:rPr>
              <a:t>(motor home)</a:t>
            </a:r>
          </a:p>
        </p:txBody>
      </p:sp>
      <p:sp>
        <p:nvSpPr>
          <p:cNvPr id="34" name="TextBox 8">
            <a:extLst>
              <a:ext uri="{FF2B5EF4-FFF2-40B4-BE49-F238E27FC236}">
                <a16:creationId xmlns:a16="http://schemas.microsoft.com/office/drawing/2014/main" id="{4D3EC609-55D4-4060-9A61-B8AE354452A8}"/>
              </a:ext>
            </a:extLst>
          </p:cNvPr>
          <p:cNvSpPr txBox="1"/>
          <p:nvPr/>
        </p:nvSpPr>
        <p:spPr>
          <a:xfrm>
            <a:off x="8007083" y="374896"/>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14. mountain (</a:t>
            </a:r>
            <a:r>
              <a:rPr lang="en-US" sz="4000" b="1" dirty="0">
                <a:solidFill>
                  <a:srgbClr val="FF0000"/>
                </a:solidFill>
              </a:rPr>
              <a:t>n): </a:t>
            </a:r>
          </a:p>
        </p:txBody>
      </p:sp>
      <p:sp>
        <p:nvSpPr>
          <p:cNvPr id="35" name="Rectangle 34">
            <a:extLst>
              <a:ext uri="{FF2B5EF4-FFF2-40B4-BE49-F238E27FC236}">
                <a16:creationId xmlns:a16="http://schemas.microsoft.com/office/drawing/2014/main" id="{08DA4753-679F-4FD0-99DD-55C4865BE893}"/>
              </a:ext>
            </a:extLst>
          </p:cNvPr>
          <p:cNvSpPr/>
          <p:nvPr/>
        </p:nvSpPr>
        <p:spPr>
          <a:xfrm>
            <a:off x="13715998" y="554625"/>
            <a:ext cx="9144000" cy="1323439"/>
          </a:xfrm>
          <a:prstGeom prst="rect">
            <a:avLst/>
          </a:prstGeom>
        </p:spPr>
        <p:txBody>
          <a:bodyPr>
            <a:spAutoFit/>
          </a:bodyPr>
          <a:lstStyle/>
          <a:p>
            <a:r>
              <a:rPr lang="en-US"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t>
            </a:r>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’maʊntən/</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núi</a:t>
            </a:r>
          </a:p>
        </p:txBody>
      </p:sp>
      <p:sp>
        <p:nvSpPr>
          <p:cNvPr id="36" name="TextBox 8">
            <a:extLst>
              <a:ext uri="{FF2B5EF4-FFF2-40B4-BE49-F238E27FC236}">
                <a16:creationId xmlns:a16="http://schemas.microsoft.com/office/drawing/2014/main" id="{29AE40FF-0571-402C-A177-A6AF4EE35EFA}"/>
              </a:ext>
            </a:extLst>
          </p:cNvPr>
          <p:cNvSpPr txBox="1"/>
          <p:nvPr/>
        </p:nvSpPr>
        <p:spPr>
          <a:xfrm>
            <a:off x="827135" y="4765543"/>
            <a:ext cx="5345065"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15. ocean (</a:t>
            </a:r>
            <a:r>
              <a:rPr lang="en-US" sz="4000" b="1" dirty="0">
                <a:solidFill>
                  <a:srgbClr val="FF0000"/>
                </a:solidFill>
              </a:rPr>
              <a:t>n): </a:t>
            </a:r>
          </a:p>
        </p:txBody>
      </p:sp>
      <p:sp>
        <p:nvSpPr>
          <p:cNvPr id="37" name="Rectangle 36">
            <a:extLst>
              <a:ext uri="{FF2B5EF4-FFF2-40B4-BE49-F238E27FC236}">
                <a16:creationId xmlns:a16="http://schemas.microsoft.com/office/drawing/2014/main" id="{11E254A8-9ABC-4F28-A4B7-39CAF6EC9276}"/>
              </a:ext>
            </a:extLst>
          </p:cNvPr>
          <p:cNvSpPr/>
          <p:nvPr/>
        </p:nvSpPr>
        <p:spPr>
          <a:xfrm>
            <a:off x="4984001" y="4916259"/>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/’əʊʃn/</a:t>
            </a:r>
          </a:p>
          <a:p>
            <a:r>
              <a:rPr lang="vi-VN" sz="4000" b="1">
                <a:solidFill>
                  <a:schemeClr val="tx1">
                    <a:lumMod val="95000"/>
                    <a:lumOff val="5000"/>
                  </a:schemeClr>
                </a:solidFill>
                <a:latin typeface="Calibri" panose="020F0502020204030204" pitchFamily="34" charset="0"/>
                <a:cs typeface="Calibri" panose="020F0502020204030204" pitchFamily="34" charset="0"/>
              </a:rPr>
              <a:t>đại dương</a:t>
            </a:r>
          </a:p>
        </p:txBody>
      </p:sp>
      <p:sp>
        <p:nvSpPr>
          <p:cNvPr id="38" name="TextBox 8">
            <a:extLst>
              <a:ext uri="{FF2B5EF4-FFF2-40B4-BE49-F238E27FC236}">
                <a16:creationId xmlns:a16="http://schemas.microsoft.com/office/drawing/2014/main" id="{A41B26C9-EBA6-4307-8CAB-15824A77F041}"/>
              </a:ext>
            </a:extLst>
          </p:cNvPr>
          <p:cNvSpPr txBox="1"/>
          <p:nvPr/>
        </p:nvSpPr>
        <p:spPr>
          <a:xfrm>
            <a:off x="10329066" y="4736529"/>
            <a:ext cx="3120232"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16. palace (</a:t>
            </a:r>
            <a:r>
              <a:rPr lang="en-US" sz="4000" b="1" dirty="0">
                <a:solidFill>
                  <a:srgbClr val="FF0000"/>
                </a:solidFill>
              </a:rPr>
              <a:t>n): </a:t>
            </a:r>
          </a:p>
        </p:txBody>
      </p:sp>
      <p:sp>
        <p:nvSpPr>
          <p:cNvPr id="39" name="Rectangle 38">
            <a:extLst>
              <a:ext uri="{FF2B5EF4-FFF2-40B4-BE49-F238E27FC236}">
                <a16:creationId xmlns:a16="http://schemas.microsoft.com/office/drawing/2014/main" id="{00885798-2D90-4EBD-97CA-A25310BD4960}"/>
              </a:ext>
            </a:extLst>
          </p:cNvPr>
          <p:cNvSpPr/>
          <p:nvPr/>
        </p:nvSpPr>
        <p:spPr>
          <a:xfrm>
            <a:off x="13449298" y="4916259"/>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/’pæləs/</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cung điện</a:t>
            </a:r>
          </a:p>
        </p:txBody>
      </p:sp>
      <p:sp>
        <p:nvSpPr>
          <p:cNvPr id="40" name="Rectangle 39">
            <a:extLst>
              <a:ext uri="{FF2B5EF4-FFF2-40B4-BE49-F238E27FC236}">
                <a16:creationId xmlns:a16="http://schemas.microsoft.com/office/drawing/2014/main" id="{F65FECFC-D033-4627-82E3-ED3F2B4E21BE}"/>
              </a:ext>
            </a:extLst>
          </p:cNvPr>
          <p:cNvSpPr/>
          <p:nvPr/>
        </p:nvSpPr>
        <p:spPr>
          <a:xfrm>
            <a:off x="5867400" y="419100"/>
            <a:ext cx="9144000" cy="317009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/’məʊtəhəʊm/</a:t>
            </a:r>
          </a:p>
          <a:p>
            <a:r>
              <a:rPr lang="vi-VN" sz="4000" b="1">
                <a:solidFill>
                  <a:schemeClr val="tx1">
                    <a:lumMod val="95000"/>
                    <a:lumOff val="5000"/>
                  </a:schemeClr>
                </a:solidFill>
                <a:latin typeface="Calibri" panose="020F0502020204030204" pitchFamily="34" charset="0"/>
                <a:cs typeface="Calibri" panose="020F0502020204030204" pitchFamily="34" charset="0"/>
              </a:rPr>
              <a:t>nhà trên xe </a:t>
            </a:r>
          </a:p>
          <a:p>
            <a:r>
              <a:rPr lang="vi-VN" sz="4000" b="1">
                <a:solidFill>
                  <a:schemeClr val="tx1">
                    <a:lumMod val="95000"/>
                    <a:lumOff val="5000"/>
                  </a:schemeClr>
                </a:solidFill>
                <a:latin typeface="Calibri" panose="020F0502020204030204" pitchFamily="34" charset="0"/>
                <a:cs typeface="Calibri" panose="020F0502020204030204" pitchFamily="34" charset="0"/>
              </a:rPr>
              <a:t>(xe được </a:t>
            </a:r>
            <a:endParaRPr lang="en-US" sz="4000" b="1">
              <a:solidFill>
                <a:schemeClr val="tx1">
                  <a:lumMod val="95000"/>
                  <a:lumOff val="5000"/>
                </a:schemeClr>
              </a:solidFill>
              <a:latin typeface="Calibri" panose="020F0502020204030204" pitchFamily="34" charset="0"/>
              <a:cs typeface="Calibri" panose="020F0502020204030204" pitchFamily="34" charset="0"/>
            </a:endParaRPr>
          </a:p>
          <a:p>
            <a:r>
              <a:rPr lang="vi-VN" sz="4000" b="1">
                <a:solidFill>
                  <a:schemeClr val="tx1">
                    <a:lumMod val="95000"/>
                    <a:lumOff val="5000"/>
                  </a:schemeClr>
                </a:solidFill>
                <a:latin typeface="Calibri" panose="020F0502020204030204" pitchFamily="34" charset="0"/>
                <a:cs typeface="Calibri" panose="020F0502020204030204" pitchFamily="34" charset="0"/>
              </a:rPr>
              <a:t>thiết kế để </a:t>
            </a:r>
            <a:endParaRPr lang="en-US" sz="4000" b="1">
              <a:solidFill>
                <a:schemeClr val="tx1">
                  <a:lumMod val="95000"/>
                  <a:lumOff val="5000"/>
                </a:schemeClr>
              </a:solidFill>
              <a:latin typeface="Calibri" panose="020F0502020204030204" pitchFamily="34" charset="0"/>
              <a:cs typeface="Calibri" panose="020F0502020204030204" pitchFamily="34" charset="0"/>
            </a:endParaRPr>
          </a:p>
          <a:p>
            <a:r>
              <a:rPr lang="vi-VN" sz="4000" b="1">
                <a:solidFill>
                  <a:schemeClr val="tx1">
                    <a:lumMod val="95000"/>
                    <a:lumOff val="5000"/>
                  </a:schemeClr>
                </a:solidFill>
                <a:latin typeface="Calibri" panose="020F0502020204030204" pitchFamily="34" charset="0"/>
                <a:cs typeface="Calibri" panose="020F0502020204030204" pitchFamily="34" charset="0"/>
              </a:rPr>
              <a:t>làm nhà)</a:t>
            </a:r>
          </a:p>
        </p:txBody>
      </p:sp>
      <p:pic>
        <p:nvPicPr>
          <p:cNvPr id="2" name="Picture 1">
            <a:extLst>
              <a:ext uri="{FF2B5EF4-FFF2-40B4-BE49-F238E27FC236}">
                <a16:creationId xmlns:a16="http://schemas.microsoft.com/office/drawing/2014/main" id="{7DCBDCBE-4F2E-4658-AAD9-0087C8F030DB}"/>
              </a:ext>
            </a:extLst>
          </p:cNvPr>
          <p:cNvPicPr>
            <a:picLocks noChangeAspect="1"/>
          </p:cNvPicPr>
          <p:nvPr/>
        </p:nvPicPr>
        <p:blipFill>
          <a:blip r:embed="rId22"/>
          <a:stretch>
            <a:fillRect/>
          </a:stretch>
        </p:blipFill>
        <p:spPr>
          <a:xfrm>
            <a:off x="799784" y="2184454"/>
            <a:ext cx="4576039" cy="2535009"/>
          </a:xfrm>
          <a:prstGeom prst="rect">
            <a:avLst/>
          </a:prstGeom>
        </p:spPr>
      </p:pic>
      <p:pic>
        <p:nvPicPr>
          <p:cNvPr id="3" name="Picture 2">
            <a:extLst>
              <a:ext uri="{FF2B5EF4-FFF2-40B4-BE49-F238E27FC236}">
                <a16:creationId xmlns:a16="http://schemas.microsoft.com/office/drawing/2014/main" id="{61227C27-A939-40F1-906B-987AED64426E}"/>
              </a:ext>
            </a:extLst>
          </p:cNvPr>
          <p:cNvPicPr>
            <a:picLocks noChangeAspect="1"/>
          </p:cNvPicPr>
          <p:nvPr/>
        </p:nvPicPr>
        <p:blipFill>
          <a:blip r:embed="rId23"/>
          <a:stretch>
            <a:fillRect/>
          </a:stretch>
        </p:blipFill>
        <p:spPr>
          <a:xfrm>
            <a:off x="9457596" y="1318778"/>
            <a:ext cx="4090767" cy="3668765"/>
          </a:xfrm>
          <a:prstGeom prst="rect">
            <a:avLst/>
          </a:prstGeom>
        </p:spPr>
      </p:pic>
      <p:pic>
        <p:nvPicPr>
          <p:cNvPr id="8" name="Picture 7">
            <a:extLst>
              <a:ext uri="{FF2B5EF4-FFF2-40B4-BE49-F238E27FC236}">
                <a16:creationId xmlns:a16="http://schemas.microsoft.com/office/drawing/2014/main" id="{313EAC6C-F7D5-4509-AFB5-C53103F1633D}"/>
              </a:ext>
            </a:extLst>
          </p:cNvPr>
          <p:cNvPicPr>
            <a:picLocks noChangeAspect="1"/>
          </p:cNvPicPr>
          <p:nvPr/>
        </p:nvPicPr>
        <p:blipFill>
          <a:blip r:embed="rId24"/>
          <a:stretch>
            <a:fillRect/>
          </a:stretch>
        </p:blipFill>
        <p:spPr>
          <a:xfrm>
            <a:off x="1388474" y="5842851"/>
            <a:ext cx="3183526" cy="3580170"/>
          </a:xfrm>
          <a:prstGeom prst="rect">
            <a:avLst/>
          </a:prstGeom>
        </p:spPr>
      </p:pic>
      <p:pic>
        <p:nvPicPr>
          <p:cNvPr id="11" name="Picture 10">
            <a:extLst>
              <a:ext uri="{FF2B5EF4-FFF2-40B4-BE49-F238E27FC236}">
                <a16:creationId xmlns:a16="http://schemas.microsoft.com/office/drawing/2014/main" id="{6DA0051B-AD48-43A8-B184-D1E87ACB1D40}"/>
              </a:ext>
            </a:extLst>
          </p:cNvPr>
          <p:cNvPicPr>
            <a:picLocks noChangeAspect="1"/>
          </p:cNvPicPr>
          <p:nvPr/>
        </p:nvPicPr>
        <p:blipFill>
          <a:blip r:embed="rId25"/>
          <a:stretch>
            <a:fillRect/>
          </a:stretch>
        </p:blipFill>
        <p:spPr>
          <a:xfrm>
            <a:off x="8501062" y="5729937"/>
            <a:ext cx="4536235" cy="3580170"/>
          </a:xfrm>
          <a:prstGeom prst="rect">
            <a:avLst/>
          </a:prstGeom>
        </p:spPr>
      </p:pic>
      <p:pic>
        <p:nvPicPr>
          <p:cNvPr id="12" name="motorhome">
            <a:hlinkClick r:id="" action="ppaction://media"/>
            <a:extLst>
              <a:ext uri="{FF2B5EF4-FFF2-40B4-BE49-F238E27FC236}">
                <a16:creationId xmlns:a16="http://schemas.microsoft.com/office/drawing/2014/main" id="{D5912EA3-A42E-4464-A1F3-DCF562F3EE0E}"/>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5802086" y="3858064"/>
            <a:ext cx="609600" cy="609600"/>
          </a:xfrm>
          <a:prstGeom prst="rect">
            <a:avLst/>
          </a:prstGeom>
        </p:spPr>
      </p:pic>
      <p:pic>
        <p:nvPicPr>
          <p:cNvPr id="13" name="mountain">
            <a:hlinkClick r:id="" action="ppaction://media"/>
            <a:extLst>
              <a:ext uri="{FF2B5EF4-FFF2-40B4-BE49-F238E27FC236}">
                <a16:creationId xmlns:a16="http://schemas.microsoft.com/office/drawing/2014/main" id="{21D09C41-C84E-4234-9C1C-EBDDCD77802C}"/>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3960137" y="2543560"/>
            <a:ext cx="609600" cy="609600"/>
          </a:xfrm>
          <a:prstGeom prst="rect">
            <a:avLst/>
          </a:prstGeom>
        </p:spPr>
      </p:pic>
      <p:pic>
        <p:nvPicPr>
          <p:cNvPr id="16" name="ocean">
            <a:hlinkClick r:id="" action="ppaction://media"/>
            <a:extLst>
              <a:ext uri="{FF2B5EF4-FFF2-40B4-BE49-F238E27FC236}">
                <a16:creationId xmlns:a16="http://schemas.microsoft.com/office/drawing/2014/main" id="{E7DDE671-E689-4D5E-A12C-67740017CF19}"/>
              </a:ext>
            </a:extLst>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4850560" y="7261958"/>
            <a:ext cx="609600" cy="609600"/>
          </a:xfrm>
          <a:prstGeom prst="rect">
            <a:avLst/>
          </a:prstGeom>
        </p:spPr>
      </p:pic>
      <p:pic>
        <p:nvPicPr>
          <p:cNvPr id="17" name="palace">
            <a:hlinkClick r:id="" action="ppaction://media"/>
            <a:extLst>
              <a:ext uri="{FF2B5EF4-FFF2-40B4-BE49-F238E27FC236}">
                <a16:creationId xmlns:a16="http://schemas.microsoft.com/office/drawing/2014/main" id="{8D1879C6-564E-4B70-9AFE-55737DD573B0}"/>
              </a:ext>
            </a:extLst>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13411198" y="6860502"/>
            <a:ext cx="609600" cy="609600"/>
          </a:xfrm>
          <a:prstGeom prst="rect">
            <a:avLst/>
          </a:prstGeom>
        </p:spPr>
      </p:pic>
    </p:spTree>
    <p:extLst>
      <p:ext uri="{BB962C8B-B14F-4D97-AF65-F5344CB8AC3E}">
        <p14:creationId xmlns:p14="http://schemas.microsoft.com/office/powerpoint/2010/main" val="397051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40">
                                            <p:txEl>
                                              <p:pRg st="0" end="0"/>
                                            </p:txEl>
                                          </p:spTgt>
                                        </p:tgtEl>
                                        <p:attrNameLst>
                                          <p:attrName>style.visibility</p:attrName>
                                        </p:attrNameLst>
                                      </p:cBhvr>
                                      <p:to>
                                        <p:strVal val="visible"/>
                                      </p:to>
                                    </p:set>
                                    <p:animEffect transition="in" filter="barn(inVertical)">
                                      <p:cBhvr>
                                        <p:cTn id="50" dur="500"/>
                                        <p:tgtEl>
                                          <p:spTgt spid="40">
                                            <p:txEl>
                                              <p:pRg st="0" end="0"/>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40">
                                            <p:txEl>
                                              <p:pRg st="1" end="1"/>
                                            </p:txEl>
                                          </p:spTgt>
                                        </p:tgtEl>
                                        <p:attrNameLst>
                                          <p:attrName>style.visibility</p:attrName>
                                        </p:attrNameLst>
                                      </p:cBhvr>
                                      <p:to>
                                        <p:strVal val="visible"/>
                                      </p:to>
                                    </p:set>
                                    <p:animEffect transition="in" filter="barn(inVertical)">
                                      <p:cBhvr>
                                        <p:cTn id="53" dur="500"/>
                                        <p:tgtEl>
                                          <p:spTgt spid="40">
                                            <p:txEl>
                                              <p:pRg st="1" end="1"/>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40">
                                            <p:txEl>
                                              <p:pRg st="2" end="2"/>
                                            </p:txEl>
                                          </p:spTgt>
                                        </p:tgtEl>
                                        <p:attrNameLst>
                                          <p:attrName>style.visibility</p:attrName>
                                        </p:attrNameLst>
                                      </p:cBhvr>
                                      <p:to>
                                        <p:strVal val="visible"/>
                                      </p:to>
                                    </p:set>
                                    <p:animEffect transition="in" filter="barn(inVertical)">
                                      <p:cBhvr>
                                        <p:cTn id="56" dur="500"/>
                                        <p:tgtEl>
                                          <p:spTgt spid="40">
                                            <p:txEl>
                                              <p:pRg st="2" end="2"/>
                                            </p:txEl>
                                          </p:spTgt>
                                        </p:tgtEl>
                                      </p:cBhvr>
                                    </p:animEffect>
                                  </p:childTnLst>
                                </p:cTn>
                              </p:par>
                              <p:par>
                                <p:cTn id="57" presetID="16" presetClass="entr" presetSubtype="21" fill="hold" nodeType="withEffect">
                                  <p:stCondLst>
                                    <p:cond delay="0"/>
                                  </p:stCondLst>
                                  <p:childTnLst>
                                    <p:set>
                                      <p:cBhvr>
                                        <p:cTn id="58" dur="1" fill="hold">
                                          <p:stCondLst>
                                            <p:cond delay="0"/>
                                          </p:stCondLst>
                                        </p:cTn>
                                        <p:tgtEl>
                                          <p:spTgt spid="40">
                                            <p:txEl>
                                              <p:pRg st="3" end="3"/>
                                            </p:txEl>
                                          </p:spTgt>
                                        </p:tgtEl>
                                        <p:attrNameLst>
                                          <p:attrName>style.visibility</p:attrName>
                                        </p:attrNameLst>
                                      </p:cBhvr>
                                      <p:to>
                                        <p:strVal val="visible"/>
                                      </p:to>
                                    </p:set>
                                    <p:animEffect transition="in" filter="barn(inVertical)">
                                      <p:cBhvr>
                                        <p:cTn id="59" dur="500"/>
                                        <p:tgtEl>
                                          <p:spTgt spid="40">
                                            <p:txEl>
                                              <p:pRg st="3" end="3"/>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40">
                                            <p:txEl>
                                              <p:pRg st="4" end="4"/>
                                            </p:txEl>
                                          </p:spTgt>
                                        </p:tgtEl>
                                        <p:attrNameLst>
                                          <p:attrName>style.visibility</p:attrName>
                                        </p:attrNameLst>
                                      </p:cBhvr>
                                      <p:to>
                                        <p:strVal val="visible"/>
                                      </p:to>
                                    </p:set>
                                    <p:animEffect transition="in" filter="barn(inVertical)">
                                      <p:cBhvr>
                                        <p:cTn id="62" dur="500"/>
                                        <p:tgtEl>
                                          <p:spTgt spid="40">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barn(inVertical)">
                                      <p:cBhvr>
                                        <p:cTn id="67" dur="500"/>
                                        <p:tgtEl>
                                          <p:spTgt spid="3"/>
                                        </p:tgtEl>
                                      </p:cBhvr>
                                    </p:animEffect>
                                  </p:childTnLst>
                                </p:cTn>
                              </p:par>
                              <p:par>
                                <p:cTn id="68" presetID="16" presetClass="entr" presetSubtype="21"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barn(inVertical)">
                                      <p:cBhvr>
                                        <p:cTn id="70" dur="500"/>
                                        <p:tgtEl>
                                          <p:spTgt spid="13"/>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barn(inVertical)">
                                      <p:cBhvr>
                                        <p:cTn id="73" dur="5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barn(inVertical)">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barn(inVertical)">
                                      <p:cBhvr>
                                        <p:cTn id="83" dur="500"/>
                                        <p:tgtEl>
                                          <p:spTgt spid="8"/>
                                        </p:tgtEl>
                                      </p:cBhvr>
                                    </p:animEffect>
                                  </p:childTnLst>
                                </p:cTn>
                              </p:par>
                              <p:par>
                                <p:cTn id="84" presetID="16" presetClass="entr" presetSubtype="21"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barn(inVertical)">
                                      <p:cBhvr>
                                        <p:cTn id="86" dur="500"/>
                                        <p:tgtEl>
                                          <p:spTgt spid="1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barn(inVertical)">
                                      <p:cBhvr>
                                        <p:cTn id="89" dur="500"/>
                                        <p:tgtEl>
                                          <p:spTgt spid="36"/>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barn(inVertical)">
                                      <p:cBhvr>
                                        <p:cTn id="94" dur="5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barn(inVertical)">
                                      <p:cBhvr>
                                        <p:cTn id="99" dur="500"/>
                                        <p:tgtEl>
                                          <p:spTgt spid="11"/>
                                        </p:tgtEl>
                                      </p:cBhvr>
                                    </p:animEffect>
                                  </p:childTnLst>
                                </p:cTn>
                              </p:par>
                              <p:par>
                                <p:cTn id="100" presetID="16" presetClass="entr" presetSubtype="21" fill="hold" nodeType="with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barn(inVertical)">
                                      <p:cBhvr>
                                        <p:cTn id="102" dur="500"/>
                                        <p:tgtEl>
                                          <p:spTgt spid="17"/>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barn(inVertical)">
                                      <p:cBhvr>
                                        <p:cTn id="105" dur="500"/>
                                        <p:tgtEl>
                                          <p:spTgt spid="38"/>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barn(inVertical)">
                                      <p:cBhvr>
                                        <p:cTn id="1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1" fill="hold" display="0">
                  <p:stCondLst>
                    <p:cond delay="indefinite"/>
                  </p:stCondLst>
                  <p:endCondLst>
                    <p:cond evt="onStopAudio" delay="0">
                      <p:tgtEl>
                        <p:sldTgt/>
                      </p:tgtEl>
                    </p:cond>
                  </p:endCondLst>
                </p:cTn>
                <p:tgtEl>
                  <p:spTgt spid="12"/>
                </p:tgtEl>
              </p:cMediaNode>
            </p:audio>
            <p:audio>
              <p:cMediaNode vol="80000">
                <p:cTn id="112" fill="hold" display="0">
                  <p:stCondLst>
                    <p:cond delay="indefinite"/>
                  </p:stCondLst>
                  <p:endCondLst>
                    <p:cond evt="onStopAudio" delay="0">
                      <p:tgtEl>
                        <p:sldTgt/>
                      </p:tgtEl>
                    </p:cond>
                  </p:endCondLst>
                </p:cTn>
                <p:tgtEl>
                  <p:spTgt spid="13"/>
                </p:tgtEl>
              </p:cMediaNode>
            </p:audio>
            <p:audio>
              <p:cMediaNode vol="80000">
                <p:cTn id="113" fill="hold" display="0">
                  <p:stCondLst>
                    <p:cond delay="indefinite"/>
                  </p:stCondLst>
                  <p:endCondLst>
                    <p:cond evt="onStopAudio" delay="0">
                      <p:tgtEl>
                        <p:sldTgt/>
                      </p:tgtEl>
                    </p:cond>
                  </p:endCondLst>
                </p:cTn>
                <p:tgtEl>
                  <p:spTgt spid="16"/>
                </p:tgtEl>
              </p:cMediaNode>
            </p:audio>
            <p:audio>
              <p:cMediaNode vol="80000">
                <p:cTn id="114" fill="hold" display="0">
                  <p:stCondLst>
                    <p:cond delay="indefinite"/>
                  </p:stCondLst>
                  <p:endCondLst>
                    <p:cond evt="onStopAudio" delay="0">
                      <p:tgtEl>
                        <p:sldTgt/>
                      </p:tgtEl>
                    </p:cond>
                  </p:endCondLst>
                </p:cTn>
                <p:tgtEl>
                  <p:spTgt spid="17"/>
                </p:tgtEl>
              </p:cMediaNode>
            </p:audio>
          </p:childTnLst>
        </p:cTn>
      </p:par>
    </p:tnLst>
    <p:bldLst>
      <p:bldP spid="33" grpId="0"/>
      <p:bldP spid="34" grpId="0"/>
      <p:bldP spid="35" grpId="0"/>
      <p:bldP spid="36" grpId="0"/>
      <p:bldP spid="37" grpId="0"/>
      <p:bldP spid="38" grpId="0"/>
      <p:bldP spid="3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8689344" y="992965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377349" y="101380"/>
            <a:ext cx="16767651" cy="707886"/>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2a. Use the given words to write the complete sentences.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2245A93B-C1B8-47C0-BB78-0CB2AEDA2B6E}"/>
              </a:ext>
            </a:extLst>
          </p:cNvPr>
          <p:cNvSpPr txBox="1"/>
          <p:nvPr/>
        </p:nvSpPr>
        <p:spPr>
          <a:xfrm>
            <a:off x="1882403" y="920671"/>
            <a:ext cx="16767650" cy="8956298"/>
          </a:xfrm>
          <a:prstGeom prst="rect">
            <a:avLst/>
          </a:prstGeom>
          <a:noFill/>
        </p:spPr>
        <p:txBody>
          <a:bodyPr wrap="square">
            <a:spAutoFit/>
          </a:bodyPr>
          <a:lstStyle/>
          <a:p>
            <a:pPr algn="just">
              <a:tabLst>
                <a:tab pos="1118870"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A:</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Do you think people will take vacations to the Moon? (might not)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tabLst>
                <a:tab pos="658558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I think people 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tabLst>
                <a:tab pos="1118870"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A: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Do you think there will be a robot that can cook all meals for us? (might)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tabLst>
                <a:tab pos="658558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I think there _________________________________________________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tabLst>
                <a:tab pos="1118870"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A:</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Do you think Hang will be able to find the swimming pool? (might not)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tabLst>
                <a:tab pos="658558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I think she ___________________________________________________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tabLst>
                <a:tab pos="1118870"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A:</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Do you think the water will be heated by wind energy? (might)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tabLst>
                <a:tab pos="658558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tabLst>
                <a:tab pos="1118870"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A:</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Do you think scientists will find life on another planet? (might)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tabLst>
                <a:tab pos="658558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tabLst>
                <a:tab pos="1118870"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A:</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Do you think robots will help US do the homework? (might not)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tabLst>
                <a:tab pos="658558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tabLst>
                <a:tab pos="1118870"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A:</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Do you think we will travel into space? (might)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tabLst>
                <a:tab pos="658558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tabLst>
                <a:tab pos="1118870"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A:</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Do you think you will live in a houseboat? (might not)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tabLst>
                <a:tab pos="658558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sp>
        <p:nvSpPr>
          <p:cNvPr id="15" name="TextBox 14">
            <a:extLst>
              <a:ext uri="{FF2B5EF4-FFF2-40B4-BE49-F238E27FC236}">
                <a16:creationId xmlns:a16="http://schemas.microsoft.com/office/drawing/2014/main" id="{78EA2289-1502-4F0A-B6AE-1480D98CF16F}"/>
              </a:ext>
            </a:extLst>
          </p:cNvPr>
          <p:cNvSpPr txBox="1"/>
          <p:nvPr/>
        </p:nvSpPr>
        <p:spPr>
          <a:xfrm>
            <a:off x="5105400" y="1464596"/>
            <a:ext cx="11054442" cy="707886"/>
          </a:xfrm>
          <a:prstGeom prst="rect">
            <a:avLst/>
          </a:prstGeom>
          <a:noFill/>
        </p:spPr>
        <p:txBody>
          <a:bodyPr wrap="square">
            <a:spAutoFit/>
          </a:bodyPr>
          <a:lstStyle/>
          <a:p>
            <a:r>
              <a:rPr lang="en-US" sz="4000" b="1">
                <a:solidFill>
                  <a:srgbClr val="FF0000"/>
                </a:solidFill>
                <a:effectLst/>
                <a:latin typeface="+mj-lt"/>
                <a:ea typeface="Calibri" panose="020F0502020204030204" pitchFamily="34" charset="0"/>
              </a:rPr>
              <a:t>people might not take vacations to the Moon.</a:t>
            </a:r>
            <a:endParaRPr lang="en-US" sz="4000" b="1">
              <a:solidFill>
                <a:srgbClr val="FF0000"/>
              </a:solidFill>
              <a:latin typeface="+mj-lt"/>
            </a:endParaRPr>
          </a:p>
        </p:txBody>
      </p:sp>
      <p:sp>
        <p:nvSpPr>
          <p:cNvPr id="16" name="TextBox 15">
            <a:extLst>
              <a:ext uri="{FF2B5EF4-FFF2-40B4-BE49-F238E27FC236}">
                <a16:creationId xmlns:a16="http://schemas.microsoft.com/office/drawing/2014/main" id="{DDE95ADF-FEC9-429C-8475-2DB020144586}"/>
              </a:ext>
            </a:extLst>
          </p:cNvPr>
          <p:cNvSpPr txBox="1"/>
          <p:nvPr/>
        </p:nvSpPr>
        <p:spPr>
          <a:xfrm>
            <a:off x="4582886" y="3619500"/>
            <a:ext cx="11054442" cy="707886"/>
          </a:xfrm>
          <a:prstGeom prst="rect">
            <a:avLst/>
          </a:prstGeom>
          <a:noFill/>
        </p:spPr>
        <p:txBody>
          <a:bodyPr wrap="square">
            <a:spAutoFit/>
          </a:bodyPr>
          <a:lstStyle/>
          <a:p>
            <a:r>
              <a:rPr lang="en-US" sz="4000" b="1">
                <a:solidFill>
                  <a:srgbClr val="FF0000"/>
                </a:solidFill>
                <a:latin typeface="+mj-lt"/>
                <a:ea typeface="Calibri" panose="020F0502020204030204" pitchFamily="34" charset="0"/>
              </a:rPr>
              <a:t>might not be able to find the swimming pool.</a:t>
            </a:r>
            <a:endParaRPr lang="en-US" sz="4000" b="1">
              <a:solidFill>
                <a:srgbClr val="FF0000"/>
              </a:solidFill>
              <a:latin typeface="+mj-lt"/>
            </a:endParaRPr>
          </a:p>
        </p:txBody>
      </p:sp>
      <p:sp>
        <p:nvSpPr>
          <p:cNvPr id="18" name="TextBox 17">
            <a:extLst>
              <a:ext uri="{FF2B5EF4-FFF2-40B4-BE49-F238E27FC236}">
                <a16:creationId xmlns:a16="http://schemas.microsoft.com/office/drawing/2014/main" id="{60574FF3-45E5-4BF5-B82A-335EA76BD990}"/>
              </a:ext>
            </a:extLst>
          </p:cNvPr>
          <p:cNvSpPr txBox="1"/>
          <p:nvPr/>
        </p:nvSpPr>
        <p:spPr>
          <a:xfrm>
            <a:off x="3027568" y="4745098"/>
            <a:ext cx="11054442" cy="707886"/>
          </a:xfrm>
          <a:prstGeom prst="rect">
            <a:avLst/>
          </a:prstGeom>
          <a:noFill/>
        </p:spPr>
        <p:txBody>
          <a:bodyPr wrap="square">
            <a:spAutoFit/>
          </a:bodyPr>
          <a:lstStyle/>
          <a:p>
            <a:r>
              <a:rPr lang="en-US" sz="4000" b="1">
                <a:solidFill>
                  <a:srgbClr val="FF0000"/>
                </a:solidFill>
                <a:latin typeface="+mj-lt"/>
                <a:ea typeface="Calibri" panose="020F0502020204030204" pitchFamily="34" charset="0"/>
              </a:rPr>
              <a:t>I think the water might be heated by wind energy.</a:t>
            </a:r>
            <a:endParaRPr lang="en-US" sz="4000" b="1">
              <a:solidFill>
                <a:srgbClr val="FF0000"/>
              </a:solidFill>
              <a:latin typeface="+mj-lt"/>
            </a:endParaRPr>
          </a:p>
        </p:txBody>
      </p:sp>
      <p:sp>
        <p:nvSpPr>
          <p:cNvPr id="19" name="TextBox 18">
            <a:extLst>
              <a:ext uri="{FF2B5EF4-FFF2-40B4-BE49-F238E27FC236}">
                <a16:creationId xmlns:a16="http://schemas.microsoft.com/office/drawing/2014/main" id="{D19FB5A5-493A-4D04-A4A6-D50CAE71A651}"/>
              </a:ext>
            </a:extLst>
          </p:cNvPr>
          <p:cNvSpPr txBox="1"/>
          <p:nvPr/>
        </p:nvSpPr>
        <p:spPr>
          <a:xfrm>
            <a:off x="3027568" y="5826730"/>
            <a:ext cx="11054442" cy="707886"/>
          </a:xfrm>
          <a:prstGeom prst="rect">
            <a:avLst/>
          </a:prstGeom>
          <a:noFill/>
        </p:spPr>
        <p:txBody>
          <a:bodyPr wrap="square">
            <a:spAutoFit/>
          </a:bodyPr>
          <a:lstStyle/>
          <a:p>
            <a:r>
              <a:rPr lang="en-US" sz="4000" b="1">
                <a:solidFill>
                  <a:srgbClr val="FF0000"/>
                </a:solidFill>
                <a:latin typeface="+mj-lt"/>
                <a:ea typeface="Calibri" panose="020F0502020204030204" pitchFamily="34" charset="0"/>
              </a:rPr>
              <a:t>I think scientists might find life on another planet.</a:t>
            </a:r>
            <a:endParaRPr lang="en-US" sz="4000" b="1">
              <a:solidFill>
                <a:srgbClr val="FF0000"/>
              </a:solidFill>
              <a:latin typeface="+mj-lt"/>
            </a:endParaRPr>
          </a:p>
        </p:txBody>
      </p:sp>
      <p:sp>
        <p:nvSpPr>
          <p:cNvPr id="20" name="TextBox 19">
            <a:extLst>
              <a:ext uri="{FF2B5EF4-FFF2-40B4-BE49-F238E27FC236}">
                <a16:creationId xmlns:a16="http://schemas.microsoft.com/office/drawing/2014/main" id="{E30762E5-9399-4B7E-A591-122774786781}"/>
              </a:ext>
            </a:extLst>
          </p:cNvPr>
          <p:cNvSpPr txBox="1"/>
          <p:nvPr/>
        </p:nvSpPr>
        <p:spPr>
          <a:xfrm>
            <a:off x="3027568" y="6935301"/>
            <a:ext cx="11054442" cy="707886"/>
          </a:xfrm>
          <a:prstGeom prst="rect">
            <a:avLst/>
          </a:prstGeom>
          <a:noFill/>
        </p:spPr>
        <p:txBody>
          <a:bodyPr wrap="square">
            <a:spAutoFit/>
          </a:bodyPr>
          <a:lstStyle/>
          <a:p>
            <a:r>
              <a:rPr lang="en-US" sz="4000" b="1">
                <a:solidFill>
                  <a:srgbClr val="FF0000"/>
                </a:solidFill>
                <a:latin typeface="+mj-lt"/>
                <a:ea typeface="Calibri" panose="020F0502020204030204" pitchFamily="34" charset="0"/>
              </a:rPr>
              <a:t>I think robots might not help us do the homework.</a:t>
            </a:r>
            <a:endParaRPr lang="en-US" sz="4000" b="1">
              <a:solidFill>
                <a:srgbClr val="FF0000"/>
              </a:solidFill>
              <a:latin typeface="+mj-lt"/>
            </a:endParaRPr>
          </a:p>
        </p:txBody>
      </p:sp>
      <p:sp>
        <p:nvSpPr>
          <p:cNvPr id="21" name="TextBox 20">
            <a:extLst>
              <a:ext uri="{FF2B5EF4-FFF2-40B4-BE49-F238E27FC236}">
                <a16:creationId xmlns:a16="http://schemas.microsoft.com/office/drawing/2014/main" id="{B8F93045-6F6B-43DF-8024-9A0E869BBC9B}"/>
              </a:ext>
            </a:extLst>
          </p:cNvPr>
          <p:cNvSpPr txBox="1"/>
          <p:nvPr/>
        </p:nvSpPr>
        <p:spPr>
          <a:xfrm>
            <a:off x="3162123" y="8035829"/>
            <a:ext cx="11054442" cy="707886"/>
          </a:xfrm>
          <a:prstGeom prst="rect">
            <a:avLst/>
          </a:prstGeom>
          <a:noFill/>
        </p:spPr>
        <p:txBody>
          <a:bodyPr wrap="square">
            <a:spAutoFit/>
          </a:bodyPr>
          <a:lstStyle/>
          <a:p>
            <a:r>
              <a:rPr lang="en-US" sz="4000" b="1">
                <a:solidFill>
                  <a:srgbClr val="FF0000"/>
                </a:solidFill>
                <a:latin typeface="+mj-lt"/>
                <a:ea typeface="Calibri" panose="020F0502020204030204" pitchFamily="34" charset="0"/>
              </a:rPr>
              <a:t>I think we might travel into space.</a:t>
            </a:r>
            <a:endParaRPr lang="en-US" sz="4000" b="1">
              <a:solidFill>
                <a:srgbClr val="FF0000"/>
              </a:solidFill>
              <a:latin typeface="+mj-lt"/>
            </a:endParaRPr>
          </a:p>
        </p:txBody>
      </p:sp>
      <p:sp>
        <p:nvSpPr>
          <p:cNvPr id="22" name="TextBox 21">
            <a:extLst>
              <a:ext uri="{FF2B5EF4-FFF2-40B4-BE49-F238E27FC236}">
                <a16:creationId xmlns:a16="http://schemas.microsoft.com/office/drawing/2014/main" id="{54D3F6BA-EEB2-48D8-9AC1-B07856B51D5F}"/>
              </a:ext>
            </a:extLst>
          </p:cNvPr>
          <p:cNvSpPr txBox="1"/>
          <p:nvPr/>
        </p:nvSpPr>
        <p:spPr>
          <a:xfrm>
            <a:off x="3162123" y="9144400"/>
            <a:ext cx="11054442" cy="707886"/>
          </a:xfrm>
          <a:prstGeom prst="rect">
            <a:avLst/>
          </a:prstGeom>
          <a:noFill/>
        </p:spPr>
        <p:txBody>
          <a:bodyPr wrap="square">
            <a:spAutoFit/>
          </a:bodyPr>
          <a:lstStyle/>
          <a:p>
            <a:r>
              <a:rPr lang="en-US" sz="4000" b="1">
                <a:solidFill>
                  <a:srgbClr val="FF0000"/>
                </a:solidFill>
                <a:latin typeface="+mj-lt"/>
                <a:ea typeface="Calibri" panose="020F0502020204030204" pitchFamily="34" charset="0"/>
              </a:rPr>
              <a:t>I think I might not live in a houseboat.</a:t>
            </a:r>
            <a:endParaRPr lang="en-US" sz="4000" b="1">
              <a:solidFill>
                <a:srgbClr val="FF0000"/>
              </a:solidFill>
              <a:latin typeface="+mj-lt"/>
            </a:endParaRPr>
          </a:p>
        </p:txBody>
      </p:sp>
      <p:sp>
        <p:nvSpPr>
          <p:cNvPr id="23" name="TextBox 22">
            <a:extLst>
              <a:ext uri="{FF2B5EF4-FFF2-40B4-BE49-F238E27FC236}">
                <a16:creationId xmlns:a16="http://schemas.microsoft.com/office/drawing/2014/main" id="{E5BF01F7-4C14-4CAC-BF7A-3A955E11FAF7}"/>
              </a:ext>
            </a:extLst>
          </p:cNvPr>
          <p:cNvSpPr txBox="1"/>
          <p:nvPr/>
        </p:nvSpPr>
        <p:spPr>
          <a:xfrm>
            <a:off x="5351155" y="2581487"/>
            <a:ext cx="11054442" cy="707886"/>
          </a:xfrm>
          <a:prstGeom prst="rect">
            <a:avLst/>
          </a:prstGeom>
          <a:noFill/>
        </p:spPr>
        <p:txBody>
          <a:bodyPr wrap="square">
            <a:spAutoFit/>
          </a:bodyPr>
          <a:lstStyle/>
          <a:p>
            <a:r>
              <a:rPr lang="en-US" sz="4000" b="1">
                <a:solidFill>
                  <a:srgbClr val="FF0000"/>
                </a:solidFill>
                <a:latin typeface="+mj-lt"/>
                <a:ea typeface="Calibri" panose="020F0502020204030204" pitchFamily="34" charset="0"/>
              </a:rPr>
              <a:t>might be a robot that can cook all meals for us.</a:t>
            </a:r>
            <a:endParaRPr lang="en-US" sz="4000" b="1">
              <a:solidFill>
                <a:srgbClr val="FF0000"/>
              </a:solidFill>
              <a:latin typeface="+mj-lt"/>
            </a:endParaRPr>
          </a:p>
        </p:txBody>
      </p:sp>
    </p:spTree>
    <p:extLst>
      <p:ext uri="{BB962C8B-B14F-4D97-AF65-F5344CB8AC3E}">
        <p14:creationId xmlns:p14="http://schemas.microsoft.com/office/powerpoint/2010/main" val="167475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barn(inVertical)">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barn(inVertical)">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barn(inVertical)">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barn(inVertical)">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barn(inVertical)">
                                      <p:cBhvr>
                                        <p:cTn id="9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5" grpId="0"/>
      <p:bldP spid="16" grpId="0"/>
      <p:bldP spid="18" grpId="0"/>
      <p:bldP spid="19" grpId="0"/>
      <p:bldP spid="20" grpId="0"/>
      <p:bldP spid="21" grpId="0"/>
      <p:bldP spid="22" grpId="0"/>
      <p:bldP spid="2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5">
              <a:duotone>
                <a:schemeClr val="accent3">
                  <a:shade val="45000"/>
                  <a:satMod val="135000"/>
                </a:schemeClr>
                <a:prstClr val="white"/>
              </a:duotone>
              <a:lum bright="20000" contrast="40000"/>
              <a:extLst>
                <a:ext uri="{96DAC541-7B7A-43D3-8B79-37D633B846F1}">
                  <asvg:svgBlip xmlns:asvg="http://schemas.microsoft.com/office/drawing/2016/SVG/main" r:embed="rId6"/>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9">
              <a:duotone>
                <a:prstClr val="black"/>
                <a:schemeClr val="accent2">
                  <a:tint val="45000"/>
                  <a:satMod val="400000"/>
                </a:schemeClr>
              </a:duotone>
              <a:lum bright="40000" contrast="-20000"/>
              <a:extLst>
                <a:ext uri="{96DAC541-7B7A-43D3-8B79-37D633B846F1}">
                  <asvg:svgBlip xmlns:asvg="http://schemas.microsoft.com/office/drawing/2016/SVG/main" r:embed="rId10"/>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1">
              <a:lum bright="20000" contrast="40000"/>
              <a:extLst>
                <a:ext uri="{96DAC541-7B7A-43D3-8B79-37D633B846F1}">
                  <asvg:svgBlip xmlns:asvg="http://schemas.microsoft.com/office/drawing/2016/SVG/main" r:embed="rId12"/>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1">
              <a:lum bright="20000" contrast="40000"/>
              <a:extLst>
                <a:ext uri="{96DAC541-7B7A-43D3-8B79-37D633B846F1}">
                  <asvg:svgBlip xmlns:asvg="http://schemas.microsoft.com/office/drawing/2016/SVG/main" r:embed="rId12"/>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1">
              <a:lum bright="20000" contrast="40000"/>
              <a:extLst>
                <a:ext uri="{96DAC541-7B7A-43D3-8B79-37D633B846F1}">
                  <asvg:svgBlip xmlns:asvg="http://schemas.microsoft.com/office/drawing/2016/SVG/main" r:embed="rId12"/>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1">
              <a:lum bright="20000" contrast="40000"/>
              <a:extLst>
                <a:ext uri="{96DAC541-7B7A-43D3-8B79-37D633B846F1}">
                  <asvg:svgBlip xmlns:asvg="http://schemas.microsoft.com/office/drawing/2016/SVG/main" r:embed="rId12"/>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1" y="228618"/>
            <a:ext cx="17145000" cy="707886"/>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2b. Use the given words to write the complete sentences with "will".</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5F804438-638C-4155-8A02-CD7134E6006A}"/>
              </a:ext>
            </a:extLst>
          </p:cNvPr>
          <p:cNvSpPr txBox="1"/>
          <p:nvPr/>
        </p:nvSpPr>
        <p:spPr>
          <a:xfrm>
            <a:off x="1846893" y="780872"/>
            <a:ext cx="15875083" cy="8922956"/>
          </a:xfrm>
          <a:prstGeom prst="rect">
            <a:avLst/>
          </a:prstGeom>
          <a:noFill/>
        </p:spPr>
        <p:txBody>
          <a:bodyPr wrap="square">
            <a:spAutoFit/>
          </a:bodyPr>
          <a:lstStyle/>
          <a:p>
            <a:pPr algn="just">
              <a:lnSpc>
                <a:spcPct val="150000"/>
              </a:lnSpc>
              <a:spcAft>
                <a:spcPts val="600"/>
              </a:spcAft>
              <a:tabLst>
                <a:tab pos="1118870" algn="l"/>
              </a:tabLst>
            </a:pPr>
            <a:r>
              <a:rPr lang="en-US" sz="3600" b="1">
                <a:effectLst/>
                <a:latin typeface="Calibri" panose="020F0502020204030204" pitchFamily="34" charset="0"/>
                <a:ea typeface="Cambria" panose="02040503050406030204" pitchFamily="18" charset="0"/>
                <a:cs typeface="Cambria" panose="02040503050406030204" pitchFamily="18" charset="0"/>
              </a:rPr>
              <a:t>1.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In/ future/ people/ travel/ driverless cars.</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118870" algn="l"/>
              </a:tabLs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In the future, people will travel by driverless cars.</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127760" algn="l"/>
              </a:tabLst>
            </a:pPr>
            <a:r>
              <a:rPr lang="en-US" sz="3600" b="1">
                <a:effectLst/>
                <a:latin typeface="Calibri" panose="020F0502020204030204" pitchFamily="34" charset="0"/>
                <a:ea typeface="Cambria" panose="02040503050406030204" pitchFamily="18" charset="0"/>
                <a:cs typeface="Cambria" panose="02040503050406030204" pitchFamily="18" charset="0"/>
              </a:rPr>
              <a:t>2.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In/ fifty years/ you/ fly/ work/ your car.</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118870" algn="l"/>
              </a:tabLs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In fifty years, you will fly to work in your car.</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127760" algn="l"/>
              </a:tabLst>
            </a:pPr>
            <a:r>
              <a:rPr lang="en-US" sz="3600" b="1">
                <a:effectLst/>
                <a:latin typeface="Calibri" panose="020F0502020204030204" pitchFamily="34" charset="0"/>
                <a:ea typeface="Cambria" panose="02040503050406030204" pitchFamily="18" charset="0"/>
                <a:cs typeface="Cambria" panose="02040503050406030204" pitchFamily="18" charset="0"/>
              </a:rPr>
              <a:t>3.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In/ future/ students/ stay/ home/ study/ the Internet.</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118870" algn="l"/>
              </a:tabLs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In the future, students will stay at home and study through the Internet.</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135380" algn="l"/>
              </a:tabLst>
            </a:pPr>
            <a:r>
              <a:rPr lang="en-US" sz="3600" b="1">
                <a:effectLst/>
                <a:latin typeface="Calibri" panose="020F0502020204030204" pitchFamily="34" charset="0"/>
                <a:ea typeface="Cambria" panose="02040503050406030204" pitchFamily="18" charset="0"/>
                <a:cs typeface="Cambria" panose="02040503050406030204" pitchFamily="18" charset="0"/>
              </a:rPr>
              <a:t>4.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In/ next/ decade/ scientists/ find/ life/ another/ planet.</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118870" algn="l"/>
              </a:tabLs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In the next decade, scientists will find life on another planet.</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127760" algn="l"/>
              </a:tabLst>
            </a:pPr>
            <a:r>
              <a:rPr lang="en-US" sz="3600" b="1">
                <a:effectLst/>
                <a:latin typeface="Calibri" panose="020F0502020204030204" pitchFamily="34" charset="0"/>
                <a:ea typeface="Cambria" panose="02040503050406030204" pitchFamily="18" charset="0"/>
                <a:cs typeface="Cambria" panose="02040503050406030204" pitchFamily="18" charset="0"/>
              </a:rPr>
              <a:t>5.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In/ future/ all information/ probably/ be/ stored/ computers.</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1118870" algn="l"/>
              </a:tabLs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In the future, all information will probably be stored in computers.</a:t>
            </a:r>
            <a:endParaRPr lang="en-US" sz="4000" b="1">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78377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16" presetClass="entr" presetSubtype="21" fill="hold" nodeType="with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14">
                                            <p:txEl>
                                              <p:pRg st="2" end="2"/>
                                            </p:txEl>
                                          </p:spTgt>
                                        </p:tgtEl>
                                        <p:attrNameLst>
                                          <p:attrName>style.visibility</p:attrName>
                                        </p:attrNameLst>
                                      </p:cBhvr>
                                      <p:to>
                                        <p:strVal val="visible"/>
                                      </p:to>
                                    </p:set>
                                    <p:animEffect transition="in" filter="barn(inVertical)">
                                      <p:cBhvr>
                                        <p:cTn id="55" dur="500"/>
                                        <p:tgtEl>
                                          <p:spTgt spid="14">
                                            <p:txEl>
                                              <p:pRg st="2" end="2"/>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xEl>
                                              <p:pRg st="4" end="4"/>
                                            </p:txEl>
                                          </p:spTgt>
                                        </p:tgtEl>
                                        <p:attrNameLst>
                                          <p:attrName>style.visibility</p:attrName>
                                        </p:attrNameLst>
                                      </p:cBhvr>
                                      <p:to>
                                        <p:strVal val="visible"/>
                                      </p:to>
                                    </p:set>
                                    <p:animEffect transition="in" filter="barn(inVertical)">
                                      <p:cBhvr>
                                        <p:cTn id="58" dur="500"/>
                                        <p:tgtEl>
                                          <p:spTgt spid="14">
                                            <p:txEl>
                                              <p:pRg st="4" end="4"/>
                                            </p:txEl>
                                          </p:spTgt>
                                        </p:tgtEl>
                                      </p:cBhvr>
                                    </p:animEffect>
                                  </p:childTnLst>
                                </p:cTn>
                              </p:par>
                              <p:par>
                                <p:cTn id="59" presetID="16" presetClass="entr" presetSubtype="21" fill="hold" nodeType="withEffect">
                                  <p:stCondLst>
                                    <p:cond delay="0"/>
                                  </p:stCondLst>
                                  <p:childTnLst>
                                    <p:set>
                                      <p:cBhvr>
                                        <p:cTn id="60" dur="1" fill="hold">
                                          <p:stCondLst>
                                            <p:cond delay="0"/>
                                          </p:stCondLst>
                                        </p:cTn>
                                        <p:tgtEl>
                                          <p:spTgt spid="14">
                                            <p:txEl>
                                              <p:pRg st="6" end="6"/>
                                            </p:txEl>
                                          </p:spTgt>
                                        </p:tgtEl>
                                        <p:attrNameLst>
                                          <p:attrName>style.visibility</p:attrName>
                                        </p:attrNameLst>
                                      </p:cBhvr>
                                      <p:to>
                                        <p:strVal val="visible"/>
                                      </p:to>
                                    </p:set>
                                    <p:animEffect transition="in" filter="barn(inVertical)">
                                      <p:cBhvr>
                                        <p:cTn id="61" dur="500"/>
                                        <p:tgtEl>
                                          <p:spTgt spid="14">
                                            <p:txEl>
                                              <p:pRg st="6" end="6"/>
                                            </p:txEl>
                                          </p:spTgt>
                                        </p:tgtEl>
                                      </p:cBhvr>
                                    </p:animEffect>
                                  </p:childTnLst>
                                </p:cTn>
                              </p:par>
                              <p:par>
                                <p:cTn id="62" presetID="16" presetClass="entr" presetSubtype="21" fill="hold" nodeType="withEffect">
                                  <p:stCondLst>
                                    <p:cond delay="0"/>
                                  </p:stCondLst>
                                  <p:childTnLst>
                                    <p:set>
                                      <p:cBhvr>
                                        <p:cTn id="63" dur="1" fill="hold">
                                          <p:stCondLst>
                                            <p:cond delay="0"/>
                                          </p:stCondLst>
                                        </p:cTn>
                                        <p:tgtEl>
                                          <p:spTgt spid="14">
                                            <p:txEl>
                                              <p:pRg st="8" end="8"/>
                                            </p:txEl>
                                          </p:spTgt>
                                        </p:tgtEl>
                                        <p:attrNameLst>
                                          <p:attrName>style.visibility</p:attrName>
                                        </p:attrNameLst>
                                      </p:cBhvr>
                                      <p:to>
                                        <p:strVal val="visible"/>
                                      </p:to>
                                    </p:set>
                                    <p:animEffect transition="in" filter="barn(inVertical)">
                                      <p:cBhvr>
                                        <p:cTn id="64" dur="500"/>
                                        <p:tgtEl>
                                          <p:spTgt spid="14">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4">
                                            <p:txEl>
                                              <p:pRg st="1" end="1"/>
                                            </p:txEl>
                                          </p:spTgt>
                                        </p:tgtEl>
                                        <p:attrNameLst>
                                          <p:attrName>style.visibility</p:attrName>
                                        </p:attrNameLst>
                                      </p:cBhvr>
                                      <p:to>
                                        <p:strVal val="visible"/>
                                      </p:to>
                                    </p:set>
                                    <p:animEffect transition="in" filter="barn(inVertical)">
                                      <p:cBhvr>
                                        <p:cTn id="69" dur="500"/>
                                        <p:tgtEl>
                                          <p:spTgt spid="14">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4">
                                            <p:txEl>
                                              <p:pRg st="3" end="3"/>
                                            </p:txEl>
                                          </p:spTgt>
                                        </p:tgtEl>
                                        <p:attrNameLst>
                                          <p:attrName>style.visibility</p:attrName>
                                        </p:attrNameLst>
                                      </p:cBhvr>
                                      <p:to>
                                        <p:strVal val="visible"/>
                                      </p:to>
                                    </p:set>
                                    <p:animEffect transition="in" filter="barn(inVertical)">
                                      <p:cBhvr>
                                        <p:cTn id="74" dur="500"/>
                                        <p:tgtEl>
                                          <p:spTgt spid="14">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14">
                                            <p:txEl>
                                              <p:pRg st="5" end="5"/>
                                            </p:txEl>
                                          </p:spTgt>
                                        </p:tgtEl>
                                        <p:attrNameLst>
                                          <p:attrName>style.visibility</p:attrName>
                                        </p:attrNameLst>
                                      </p:cBhvr>
                                      <p:to>
                                        <p:strVal val="visible"/>
                                      </p:to>
                                    </p:set>
                                    <p:animEffect transition="in" filter="barn(inVertical)">
                                      <p:cBhvr>
                                        <p:cTn id="79" dur="500"/>
                                        <p:tgtEl>
                                          <p:spTgt spid="14">
                                            <p:txEl>
                                              <p:pRg st="5" end="5"/>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4">
                                            <p:txEl>
                                              <p:pRg st="7" end="7"/>
                                            </p:txEl>
                                          </p:spTgt>
                                        </p:tgtEl>
                                        <p:attrNameLst>
                                          <p:attrName>style.visibility</p:attrName>
                                        </p:attrNameLst>
                                      </p:cBhvr>
                                      <p:to>
                                        <p:strVal val="visible"/>
                                      </p:to>
                                    </p:set>
                                    <p:animEffect transition="in" filter="barn(inVertical)">
                                      <p:cBhvr>
                                        <p:cTn id="84" dur="500"/>
                                        <p:tgtEl>
                                          <p:spTgt spid="14">
                                            <p:txEl>
                                              <p:pRg st="7" end="7"/>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14">
                                            <p:txEl>
                                              <p:pRg st="9" end="9"/>
                                            </p:txEl>
                                          </p:spTgt>
                                        </p:tgtEl>
                                        <p:attrNameLst>
                                          <p:attrName>style.visibility</p:attrName>
                                        </p:attrNameLst>
                                      </p:cBhvr>
                                      <p:to>
                                        <p:strVal val="visible"/>
                                      </p:to>
                                    </p:set>
                                    <p:animEffect transition="in" filter="barn(inVertical)">
                                      <p:cBhvr>
                                        <p:cTn id="89" dur="500"/>
                                        <p:tgtEl>
                                          <p:spTgt spid="1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377349" y="228618"/>
            <a:ext cx="16767651"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3. Answer these questions and then write a passage about your future house (about 80-90 words).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6D91DE74-9281-4F91-916F-6558E96B64CC}"/>
              </a:ext>
            </a:extLst>
          </p:cNvPr>
          <p:cNvSpPr txBox="1"/>
          <p:nvPr/>
        </p:nvSpPr>
        <p:spPr>
          <a:xfrm>
            <a:off x="1143000" y="1552057"/>
            <a:ext cx="16767651" cy="8325356"/>
          </a:xfrm>
          <a:prstGeom prst="rect">
            <a:avLst/>
          </a:prstGeom>
          <a:noFill/>
        </p:spPr>
        <p:txBody>
          <a:bodyPr wrap="square">
            <a:spAutoFit/>
          </a:bodyPr>
          <a:lstStyle/>
          <a:p>
            <a:pPr algn="just">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1. What type of house will it be?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06870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It will be a very modern house.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068705" algn="l"/>
              </a:tabLst>
            </a:pPr>
            <a:r>
              <a:rPr lang="en-US" sz="4000" b="1">
                <a:effectLst/>
                <a:latin typeface="Calibri" panose="020F0502020204030204" pitchFamily="34" charset="0"/>
                <a:ea typeface="Cambria" panose="02040503050406030204" pitchFamily="18" charset="0"/>
                <a:cs typeface="Cambria" panose="02040503050406030204" pitchFamily="18" charset="0"/>
              </a:rPr>
              <a:t>2.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Where will it be?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06870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It will be on an island.</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068705" algn="l"/>
              </a:tabLst>
            </a:pPr>
            <a:r>
              <a:rPr lang="en-US" sz="4000" b="1">
                <a:effectLst/>
                <a:latin typeface="Calibri" panose="020F0502020204030204" pitchFamily="34" charset="0"/>
                <a:ea typeface="Cambria" panose="02040503050406030204" pitchFamily="18" charset="0"/>
                <a:cs typeface="Cambria" panose="02040503050406030204" pitchFamily="18" charset="0"/>
              </a:rPr>
              <a:t>3.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What will there be around your house?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06870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There will be flowers and trees.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068705" algn="l"/>
              </a:tabLst>
            </a:pPr>
            <a:r>
              <a:rPr lang="en-US" sz="4000" b="1">
                <a:effectLst/>
                <a:latin typeface="Calibri" panose="020F0502020204030204" pitchFamily="34" charset="0"/>
                <a:ea typeface="Cambria" panose="02040503050406030204" pitchFamily="18" charset="0"/>
                <a:cs typeface="Cambria" panose="02040503050406030204" pitchFamily="18" charset="0"/>
              </a:rPr>
              <a:t>4.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How many rooms does it have?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06870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It has ten rooms.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068705" algn="l"/>
              </a:tabLst>
            </a:pPr>
            <a:r>
              <a:rPr lang="en-US" sz="4000" b="1">
                <a:effectLst/>
                <a:latin typeface="Calibri" panose="020F0502020204030204" pitchFamily="34" charset="0"/>
                <a:ea typeface="Cambria" panose="02040503050406030204" pitchFamily="18" charset="0"/>
                <a:cs typeface="Cambria" panose="02040503050406030204" pitchFamily="18" charset="0"/>
              </a:rPr>
              <a:t>5.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What will you have in your house?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06870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It will have a wireless TV, nice furniture, a smart cooker and a hi-tech robot.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068705" algn="l"/>
              </a:tabLst>
            </a:pPr>
            <a:r>
              <a:rPr lang="en-US" sz="4000" b="1">
                <a:effectLst/>
                <a:latin typeface="Calibri" panose="020F0502020204030204" pitchFamily="34" charset="0"/>
                <a:ea typeface="Cambria" panose="02040503050406030204" pitchFamily="18" charset="0"/>
                <a:cs typeface="Cambria" panose="02040503050406030204" pitchFamily="18" charset="0"/>
              </a:rPr>
              <a:t>6.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Will you have a robot in your house? If yes, what will your robot do?</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06870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Yes. It'll be a home robot.</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96420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16" presetClass="entr" presetSubtype="21" fill="hold" nodeType="with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14">
                                            <p:txEl>
                                              <p:pRg st="2" end="2"/>
                                            </p:txEl>
                                          </p:spTgt>
                                        </p:tgtEl>
                                        <p:attrNameLst>
                                          <p:attrName>style.visibility</p:attrName>
                                        </p:attrNameLst>
                                      </p:cBhvr>
                                      <p:to>
                                        <p:strVal val="visible"/>
                                      </p:to>
                                    </p:set>
                                    <p:animEffect transition="in" filter="barn(inVertical)">
                                      <p:cBhvr>
                                        <p:cTn id="55" dur="500"/>
                                        <p:tgtEl>
                                          <p:spTgt spid="14">
                                            <p:txEl>
                                              <p:pRg st="2" end="2"/>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xEl>
                                              <p:pRg st="4" end="4"/>
                                            </p:txEl>
                                          </p:spTgt>
                                        </p:tgtEl>
                                        <p:attrNameLst>
                                          <p:attrName>style.visibility</p:attrName>
                                        </p:attrNameLst>
                                      </p:cBhvr>
                                      <p:to>
                                        <p:strVal val="visible"/>
                                      </p:to>
                                    </p:set>
                                    <p:animEffect transition="in" filter="barn(inVertical)">
                                      <p:cBhvr>
                                        <p:cTn id="58" dur="500"/>
                                        <p:tgtEl>
                                          <p:spTgt spid="14">
                                            <p:txEl>
                                              <p:pRg st="4" end="4"/>
                                            </p:txEl>
                                          </p:spTgt>
                                        </p:tgtEl>
                                      </p:cBhvr>
                                    </p:animEffect>
                                  </p:childTnLst>
                                </p:cTn>
                              </p:par>
                              <p:par>
                                <p:cTn id="59" presetID="16" presetClass="entr" presetSubtype="21" fill="hold" nodeType="withEffect">
                                  <p:stCondLst>
                                    <p:cond delay="0"/>
                                  </p:stCondLst>
                                  <p:childTnLst>
                                    <p:set>
                                      <p:cBhvr>
                                        <p:cTn id="60" dur="1" fill="hold">
                                          <p:stCondLst>
                                            <p:cond delay="0"/>
                                          </p:stCondLst>
                                        </p:cTn>
                                        <p:tgtEl>
                                          <p:spTgt spid="14">
                                            <p:txEl>
                                              <p:pRg st="6" end="6"/>
                                            </p:txEl>
                                          </p:spTgt>
                                        </p:tgtEl>
                                        <p:attrNameLst>
                                          <p:attrName>style.visibility</p:attrName>
                                        </p:attrNameLst>
                                      </p:cBhvr>
                                      <p:to>
                                        <p:strVal val="visible"/>
                                      </p:to>
                                    </p:set>
                                    <p:animEffect transition="in" filter="barn(inVertical)">
                                      <p:cBhvr>
                                        <p:cTn id="61" dur="500"/>
                                        <p:tgtEl>
                                          <p:spTgt spid="14">
                                            <p:txEl>
                                              <p:pRg st="6" end="6"/>
                                            </p:txEl>
                                          </p:spTgt>
                                        </p:tgtEl>
                                      </p:cBhvr>
                                    </p:animEffect>
                                  </p:childTnLst>
                                </p:cTn>
                              </p:par>
                              <p:par>
                                <p:cTn id="62" presetID="16" presetClass="entr" presetSubtype="21" fill="hold" nodeType="withEffect">
                                  <p:stCondLst>
                                    <p:cond delay="0"/>
                                  </p:stCondLst>
                                  <p:childTnLst>
                                    <p:set>
                                      <p:cBhvr>
                                        <p:cTn id="63" dur="1" fill="hold">
                                          <p:stCondLst>
                                            <p:cond delay="0"/>
                                          </p:stCondLst>
                                        </p:cTn>
                                        <p:tgtEl>
                                          <p:spTgt spid="14">
                                            <p:txEl>
                                              <p:pRg st="8" end="8"/>
                                            </p:txEl>
                                          </p:spTgt>
                                        </p:tgtEl>
                                        <p:attrNameLst>
                                          <p:attrName>style.visibility</p:attrName>
                                        </p:attrNameLst>
                                      </p:cBhvr>
                                      <p:to>
                                        <p:strVal val="visible"/>
                                      </p:to>
                                    </p:set>
                                    <p:animEffect transition="in" filter="barn(inVertical)">
                                      <p:cBhvr>
                                        <p:cTn id="64" dur="500"/>
                                        <p:tgtEl>
                                          <p:spTgt spid="14">
                                            <p:txEl>
                                              <p:pRg st="8" end="8"/>
                                            </p:txEl>
                                          </p:spTgt>
                                        </p:tgtEl>
                                      </p:cBhvr>
                                    </p:animEffect>
                                  </p:childTnLst>
                                </p:cTn>
                              </p:par>
                              <p:par>
                                <p:cTn id="65" presetID="16" presetClass="entr" presetSubtype="21" fill="hold" nodeType="withEffect">
                                  <p:stCondLst>
                                    <p:cond delay="0"/>
                                  </p:stCondLst>
                                  <p:childTnLst>
                                    <p:set>
                                      <p:cBhvr>
                                        <p:cTn id="66" dur="1" fill="hold">
                                          <p:stCondLst>
                                            <p:cond delay="0"/>
                                          </p:stCondLst>
                                        </p:cTn>
                                        <p:tgtEl>
                                          <p:spTgt spid="14">
                                            <p:txEl>
                                              <p:pRg st="10" end="10"/>
                                            </p:txEl>
                                          </p:spTgt>
                                        </p:tgtEl>
                                        <p:attrNameLst>
                                          <p:attrName>style.visibility</p:attrName>
                                        </p:attrNameLst>
                                      </p:cBhvr>
                                      <p:to>
                                        <p:strVal val="visible"/>
                                      </p:to>
                                    </p:set>
                                    <p:animEffect transition="in" filter="barn(inVertical)">
                                      <p:cBhvr>
                                        <p:cTn id="67" dur="500"/>
                                        <p:tgtEl>
                                          <p:spTgt spid="14">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4">
                                            <p:txEl>
                                              <p:pRg st="1" end="1"/>
                                            </p:txEl>
                                          </p:spTgt>
                                        </p:tgtEl>
                                        <p:attrNameLst>
                                          <p:attrName>style.visibility</p:attrName>
                                        </p:attrNameLst>
                                      </p:cBhvr>
                                      <p:to>
                                        <p:strVal val="visible"/>
                                      </p:to>
                                    </p:set>
                                    <p:animEffect transition="in" filter="barn(inVertical)">
                                      <p:cBhvr>
                                        <p:cTn id="72" dur="500"/>
                                        <p:tgtEl>
                                          <p:spTgt spid="14">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4">
                                            <p:txEl>
                                              <p:pRg st="3" end="3"/>
                                            </p:txEl>
                                          </p:spTgt>
                                        </p:tgtEl>
                                        <p:attrNameLst>
                                          <p:attrName>style.visibility</p:attrName>
                                        </p:attrNameLst>
                                      </p:cBhvr>
                                      <p:to>
                                        <p:strVal val="visible"/>
                                      </p:to>
                                    </p:set>
                                    <p:animEffect transition="in" filter="barn(inVertical)">
                                      <p:cBhvr>
                                        <p:cTn id="77" dur="500"/>
                                        <p:tgtEl>
                                          <p:spTgt spid="14">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4">
                                            <p:txEl>
                                              <p:pRg st="5" end="5"/>
                                            </p:txEl>
                                          </p:spTgt>
                                        </p:tgtEl>
                                        <p:attrNameLst>
                                          <p:attrName>style.visibility</p:attrName>
                                        </p:attrNameLst>
                                      </p:cBhvr>
                                      <p:to>
                                        <p:strVal val="visible"/>
                                      </p:to>
                                    </p:set>
                                    <p:animEffect transition="in" filter="barn(inVertical)">
                                      <p:cBhvr>
                                        <p:cTn id="82" dur="500"/>
                                        <p:tgtEl>
                                          <p:spTgt spid="14">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4">
                                            <p:txEl>
                                              <p:pRg st="7" end="7"/>
                                            </p:txEl>
                                          </p:spTgt>
                                        </p:tgtEl>
                                        <p:attrNameLst>
                                          <p:attrName>style.visibility</p:attrName>
                                        </p:attrNameLst>
                                      </p:cBhvr>
                                      <p:to>
                                        <p:strVal val="visible"/>
                                      </p:to>
                                    </p:set>
                                    <p:animEffect transition="in" filter="barn(inVertical)">
                                      <p:cBhvr>
                                        <p:cTn id="87" dur="500"/>
                                        <p:tgtEl>
                                          <p:spTgt spid="1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4">
                                            <p:txEl>
                                              <p:pRg st="9" end="9"/>
                                            </p:txEl>
                                          </p:spTgt>
                                        </p:tgtEl>
                                        <p:attrNameLst>
                                          <p:attrName>style.visibility</p:attrName>
                                        </p:attrNameLst>
                                      </p:cBhvr>
                                      <p:to>
                                        <p:strVal val="visible"/>
                                      </p:to>
                                    </p:set>
                                    <p:animEffect transition="in" filter="barn(inVertical)">
                                      <p:cBhvr>
                                        <p:cTn id="92" dur="500"/>
                                        <p:tgtEl>
                                          <p:spTgt spid="14">
                                            <p:txEl>
                                              <p:pRg st="9" end="9"/>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14">
                                            <p:txEl>
                                              <p:pRg st="11" end="11"/>
                                            </p:txEl>
                                          </p:spTgt>
                                        </p:tgtEl>
                                        <p:attrNameLst>
                                          <p:attrName>style.visibility</p:attrName>
                                        </p:attrNameLst>
                                      </p:cBhvr>
                                      <p:to>
                                        <p:strVal val="visible"/>
                                      </p:to>
                                    </p:set>
                                    <p:animEffect transition="in" filter="barn(inVertical)">
                                      <p:cBhvr>
                                        <p:cTn id="97" dur="500"/>
                                        <p:tgtEl>
                                          <p:spTgt spid="1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67228" y="9105899"/>
            <a:ext cx="2900828" cy="2292869"/>
          </a:xfrm>
          <a:custGeom>
            <a:avLst/>
            <a:gdLst/>
            <a:ahLst/>
            <a:cxnLst/>
            <a:rect l="l" t="t" r="r" b="b"/>
            <a:pathLst>
              <a:path w="10239280" h="6255269">
                <a:moveTo>
                  <a:pt x="0" y="0"/>
                </a:moveTo>
                <a:lnTo>
                  <a:pt x="10239280" y="0"/>
                </a:lnTo>
                <a:lnTo>
                  <a:pt x="10239280" y="6255269"/>
                </a:lnTo>
                <a:lnTo>
                  <a:pt x="0" y="6255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77269">
            <a:off x="16226730" y="-3001858"/>
            <a:ext cx="3020230" cy="4708391"/>
          </a:xfrm>
          <a:custGeom>
            <a:avLst/>
            <a:gdLst/>
            <a:ahLst/>
            <a:cxnLst/>
            <a:rect l="l" t="t" r="r" b="b"/>
            <a:pathLst>
              <a:path w="5217152" h="7664975">
                <a:moveTo>
                  <a:pt x="0" y="0"/>
                </a:moveTo>
                <a:lnTo>
                  <a:pt x="5217152" y="0"/>
                </a:lnTo>
                <a:lnTo>
                  <a:pt x="5217152" y="7664976"/>
                </a:lnTo>
                <a:lnTo>
                  <a:pt x="0" y="7664976"/>
                </a:lnTo>
                <a:lnTo>
                  <a:pt x="0" y="0"/>
                </a:lnTo>
                <a:close/>
              </a:path>
            </a:pathLst>
          </a:custGeom>
          <a:blipFill>
            <a:blip r:embed="rId4">
              <a:duotone>
                <a:schemeClr val="accent3">
                  <a:shade val="45000"/>
                  <a:satMod val="135000"/>
                </a:schemeClr>
                <a:prstClr val="white"/>
              </a:duotone>
              <a:lum bright="20000" contrast="40000"/>
              <a:extLst>
                <a:ext uri="{96DAC541-7B7A-43D3-8B79-37D633B846F1}">
                  <asvg:svgBlip xmlns:asvg="http://schemas.microsoft.com/office/drawing/2016/SVG/main" r:embed="rId5"/>
                </a:ext>
              </a:extLst>
            </a:blip>
            <a:stretch>
              <a:fillRect/>
            </a:stretch>
          </a:blipFill>
        </p:spPr>
      </p:sp>
      <p:sp>
        <p:nvSpPr>
          <p:cNvPr id="5" name="Freeform 5"/>
          <p:cNvSpPr/>
          <p:nvPr/>
        </p:nvSpPr>
        <p:spPr>
          <a:xfrm rot="-2798236">
            <a:off x="16211171" y="8886311"/>
            <a:ext cx="3529794" cy="3145062"/>
          </a:xfrm>
          <a:custGeom>
            <a:avLst/>
            <a:gdLst/>
            <a:ahLst/>
            <a:cxnLst/>
            <a:rect l="l" t="t" r="r" b="b"/>
            <a:pathLst>
              <a:path w="6996097" h="5290799">
                <a:moveTo>
                  <a:pt x="0" y="0"/>
                </a:moveTo>
                <a:lnTo>
                  <a:pt x="6996097" y="0"/>
                </a:lnTo>
                <a:lnTo>
                  <a:pt x="6996097" y="5290798"/>
                </a:lnTo>
                <a:lnTo>
                  <a:pt x="0" y="529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0025"/>
            <a:ext cx="2133600" cy="1800726"/>
          </a:xfrm>
          <a:custGeom>
            <a:avLst/>
            <a:gdLst/>
            <a:ahLst/>
            <a:cxnLst/>
            <a:rect l="l" t="t" r="r" b="b"/>
            <a:pathLst>
              <a:path w="7378545" h="5450900">
                <a:moveTo>
                  <a:pt x="0" y="0"/>
                </a:moveTo>
                <a:lnTo>
                  <a:pt x="7378544" y="0"/>
                </a:lnTo>
                <a:lnTo>
                  <a:pt x="7378544" y="5450900"/>
                </a:lnTo>
                <a:lnTo>
                  <a:pt x="0" y="5450900"/>
                </a:lnTo>
                <a:lnTo>
                  <a:pt x="0" y="0"/>
                </a:lnTo>
                <a:close/>
              </a:path>
            </a:pathLst>
          </a:custGeom>
          <a:blipFill>
            <a:blip r:embed="rId8">
              <a:duotone>
                <a:prstClr val="black"/>
                <a:schemeClr val="accent2">
                  <a:tint val="45000"/>
                  <a:satMod val="400000"/>
                </a:schemeClr>
              </a:duotone>
              <a:lum bright="40000" contrast="-20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765203" y="-455323"/>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7135FE46-862B-47F2-9429-B36C4D6237A8}"/>
              </a:ext>
            </a:extLst>
          </p:cNvPr>
          <p:cNvSpPr/>
          <p:nvPr/>
        </p:nvSpPr>
        <p:spPr>
          <a:xfrm>
            <a:off x="-377349" y="2480254"/>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2" name="Freeform 7">
            <a:extLst>
              <a:ext uri="{FF2B5EF4-FFF2-40B4-BE49-F238E27FC236}">
                <a16:creationId xmlns:a16="http://schemas.microsoft.com/office/drawing/2014/main" id="{691D2854-BE46-49E1-B57F-EA5D52541F70}"/>
              </a:ext>
            </a:extLst>
          </p:cNvPr>
          <p:cNvSpPr/>
          <p:nvPr/>
        </p:nvSpPr>
        <p:spPr>
          <a:xfrm>
            <a:off x="5638800" y="954819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3" name="Freeform 7">
            <a:extLst>
              <a:ext uri="{FF2B5EF4-FFF2-40B4-BE49-F238E27FC236}">
                <a16:creationId xmlns:a16="http://schemas.microsoft.com/office/drawing/2014/main" id="{C03D9092-4F35-4C3D-AB32-EFF2B5FF3C94}"/>
              </a:ext>
            </a:extLst>
          </p:cNvPr>
          <p:cNvSpPr/>
          <p:nvPr/>
        </p:nvSpPr>
        <p:spPr>
          <a:xfrm>
            <a:off x="17910651" y="7155276"/>
            <a:ext cx="754698" cy="910646"/>
          </a:xfrm>
          <a:custGeom>
            <a:avLst/>
            <a:gdLst/>
            <a:ahLst/>
            <a:cxnLst/>
            <a:rect l="l" t="t" r="r" b="b"/>
            <a:pathLst>
              <a:path w="754698" h="910646">
                <a:moveTo>
                  <a:pt x="0" y="0"/>
                </a:moveTo>
                <a:lnTo>
                  <a:pt x="754698" y="0"/>
                </a:lnTo>
                <a:lnTo>
                  <a:pt x="754698" y="910646"/>
                </a:lnTo>
                <a:lnTo>
                  <a:pt x="0" y="910646"/>
                </a:lnTo>
                <a:lnTo>
                  <a:pt x="0" y="0"/>
                </a:lnTo>
                <a:close/>
              </a:path>
            </a:pathLst>
          </a:custGeom>
          <a:blipFill>
            <a:blip r:embed="rId10">
              <a:lum bright="20000" contrast="40000"/>
              <a:extLst>
                <a:ext uri="{96DAC541-7B7A-43D3-8B79-37D633B846F1}">
                  <asvg:svgBlip xmlns:asvg="http://schemas.microsoft.com/office/drawing/2016/SVG/main" r:embed="rId11"/>
                </a:ext>
              </a:extLst>
            </a:blip>
            <a:stretch>
              <a:fillRect/>
            </a:stretch>
          </a:blipFill>
        </p:spPr>
      </p:sp>
      <p:sp>
        <p:nvSpPr>
          <p:cNvPr id="17" name="TextBox 16">
            <a:extLst>
              <a:ext uri="{FF2B5EF4-FFF2-40B4-BE49-F238E27FC236}">
                <a16:creationId xmlns:a16="http://schemas.microsoft.com/office/drawing/2014/main" id="{124ABE0B-0D3C-4FB1-9ABA-A6D76C78A601}"/>
              </a:ext>
            </a:extLst>
          </p:cNvPr>
          <p:cNvSpPr txBox="1"/>
          <p:nvPr/>
        </p:nvSpPr>
        <p:spPr>
          <a:xfrm>
            <a:off x="377349" y="683941"/>
            <a:ext cx="16767651"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3. Answer these questions and then write a passage about your future house (about 80-90 words).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TextBox 13">
            <a:extLst>
              <a:ext uri="{FF2B5EF4-FFF2-40B4-BE49-F238E27FC236}">
                <a16:creationId xmlns:a16="http://schemas.microsoft.com/office/drawing/2014/main" id="{6D91DE74-9281-4F91-916F-6558E96B64CC}"/>
              </a:ext>
            </a:extLst>
          </p:cNvPr>
          <p:cNvSpPr txBox="1"/>
          <p:nvPr/>
        </p:nvSpPr>
        <p:spPr>
          <a:xfrm>
            <a:off x="760174" y="2235998"/>
            <a:ext cx="16767651" cy="6078587"/>
          </a:xfrm>
          <a:prstGeom prst="rect">
            <a:avLst/>
          </a:prstGeom>
          <a:noFill/>
        </p:spPr>
        <p:txBody>
          <a:bodyPr wrap="square">
            <a:spAutoFit/>
          </a:bodyPr>
          <a:lstStyle/>
          <a:p>
            <a:pPr algn="just">
              <a:spcAft>
                <a:spcPts val="600"/>
              </a:spcAft>
            </a:pPr>
            <a:r>
              <a:rPr lang="en-US" sz="4800" b="1">
                <a:solidFill>
                  <a:srgbClr val="000000"/>
                </a:solidFill>
                <a:latin typeface="Calibri" panose="020F0502020204030204" pitchFamily="34" charset="0"/>
                <a:ea typeface="Cambria" panose="02040503050406030204" pitchFamily="18" charset="0"/>
                <a:cs typeface="Cambria" panose="02040503050406030204" pitchFamily="18" charset="0"/>
              </a:rPr>
              <a:t>Your writing</a:t>
            </a:r>
          </a:p>
          <a:p>
            <a:pPr algn="just">
              <a:spcAft>
                <a:spcPts val="600"/>
              </a:spcAft>
            </a:pPr>
            <a:r>
              <a:rPr lang="en-US" sz="4800">
                <a:latin typeface="Cambria" panose="02040503050406030204" pitchFamily="18" charset="0"/>
                <a:ea typeface="Cambria" panose="02040503050406030204" pitchFamily="18" charset="0"/>
                <a:cs typeface="Cambria" panose="02040503050406030204" pitchFamily="18" charset="0"/>
              </a:rPr>
              <a:t>I am dreaming about my house in the future. I think it will be a very modern house. It will be on an island. There will be flowers and trees around it. It will be a big house with ten rooms. It will have a wireless TV, nice furniture, a smart cooker and a hi-tech robot. The robot will help me do everything such as cooking, cleaning the floor, feeding pets, taking care of the garden, washing the dishes, etc. It'll be so fantastic.</a:t>
            </a:r>
            <a:endParaRPr lang="en-US" sz="48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65310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16" presetClass="entr" presetSubtype="21" fill="hold" nodeType="with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barn(inVertical)">
                                      <p:cBhvr>
                                        <p:cTn id="5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86400" y="1800619"/>
            <a:ext cx="7315200" cy="1622644"/>
          </a:xfrm>
          <a:custGeom>
            <a:avLst/>
            <a:gdLst/>
            <a:ahLst/>
            <a:cxnLst/>
            <a:rect l="l" t="t" r="r" b="b"/>
            <a:pathLst>
              <a:path w="7315200" h="1622644">
                <a:moveTo>
                  <a:pt x="0" y="0"/>
                </a:moveTo>
                <a:lnTo>
                  <a:pt x="7315200" y="0"/>
                </a:lnTo>
                <a:lnTo>
                  <a:pt x="7315200" y="1622644"/>
                </a:lnTo>
                <a:lnTo>
                  <a:pt x="0" y="1622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6315100"/>
            <a:ext cx="3365282" cy="3971900"/>
          </a:xfrm>
          <a:custGeom>
            <a:avLst/>
            <a:gdLst/>
            <a:ahLst/>
            <a:cxnLst/>
            <a:rect l="l" t="t" r="r" b="b"/>
            <a:pathLst>
              <a:path w="3365282" h="3971900">
                <a:moveTo>
                  <a:pt x="0" y="0"/>
                </a:moveTo>
                <a:lnTo>
                  <a:pt x="3365282" y="0"/>
                </a:lnTo>
                <a:lnTo>
                  <a:pt x="3365282" y="3971900"/>
                </a:lnTo>
                <a:lnTo>
                  <a:pt x="0" y="39719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872716" y="6172200"/>
            <a:ext cx="3415284" cy="4114800"/>
          </a:xfrm>
          <a:custGeom>
            <a:avLst/>
            <a:gdLst/>
            <a:ahLst/>
            <a:cxnLst/>
            <a:rect l="l" t="t" r="r" b="b"/>
            <a:pathLst>
              <a:path w="3415284" h="4114800">
                <a:moveTo>
                  <a:pt x="0" y="0"/>
                </a:moveTo>
                <a:lnTo>
                  <a:pt x="3415284" y="0"/>
                </a:lnTo>
                <a:lnTo>
                  <a:pt x="34152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4511483" y="5119886"/>
            <a:ext cx="9265034" cy="1698626"/>
          </a:xfrm>
          <a:prstGeom prst="rect">
            <a:avLst/>
          </a:prstGeom>
        </p:spPr>
        <p:txBody>
          <a:bodyPr lIns="0" tIns="0" rIns="0" bIns="0" rtlCol="0" anchor="t">
            <a:spAutoFit/>
          </a:bodyPr>
          <a:lstStyle/>
          <a:p>
            <a:pPr algn="ctr">
              <a:lnSpc>
                <a:spcPts val="13999"/>
              </a:lnSpc>
            </a:pPr>
            <a:r>
              <a:rPr lang="en-US" sz="9999">
                <a:solidFill>
                  <a:srgbClr val="FFFFFF"/>
                </a:solidFill>
                <a:latin typeface="Blueberry"/>
              </a:rPr>
              <a:t>Thank You</a:t>
            </a:r>
          </a:p>
        </p:txBody>
      </p:sp>
      <p:sp>
        <p:nvSpPr>
          <p:cNvPr id="6" name="Freeform 6"/>
          <p:cNvSpPr/>
          <p:nvPr/>
        </p:nvSpPr>
        <p:spPr>
          <a:xfrm rot="-8247529">
            <a:off x="14332174" y="-1028700"/>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6946367">
            <a:off x="-2130329" y="-1849521"/>
            <a:ext cx="5809253" cy="5756442"/>
          </a:xfrm>
          <a:custGeom>
            <a:avLst/>
            <a:gdLst/>
            <a:ahLst/>
            <a:cxnLst/>
            <a:rect l="l" t="t" r="r" b="b"/>
            <a:pathLst>
              <a:path w="5809253" h="5756442">
                <a:moveTo>
                  <a:pt x="0" y="0"/>
                </a:moveTo>
                <a:lnTo>
                  <a:pt x="5809253" y="0"/>
                </a:lnTo>
                <a:lnTo>
                  <a:pt x="5809253" y="5756442"/>
                </a:lnTo>
                <a:lnTo>
                  <a:pt x="0" y="57564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1380792">
            <a:off x="397025" y="63400"/>
            <a:ext cx="1585991" cy="2353976"/>
          </a:xfrm>
          <a:custGeom>
            <a:avLst/>
            <a:gdLst/>
            <a:ahLst/>
            <a:cxnLst/>
            <a:rect l="l" t="t" r="r" b="b"/>
            <a:pathLst>
              <a:path w="1585991" h="2353976">
                <a:moveTo>
                  <a:pt x="0" y="0"/>
                </a:moveTo>
                <a:lnTo>
                  <a:pt x="1585991" y="0"/>
                </a:lnTo>
                <a:lnTo>
                  <a:pt x="1585991" y="2353976"/>
                </a:lnTo>
                <a:lnTo>
                  <a:pt x="0" y="23539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TextBox 5">
            <a:extLst>
              <a:ext uri="{FF2B5EF4-FFF2-40B4-BE49-F238E27FC236}">
                <a16:creationId xmlns:a16="http://schemas.microsoft.com/office/drawing/2014/main" id="{A53BDA75-3A1D-47D6-8475-21E835012E76}"/>
              </a:ext>
            </a:extLst>
          </p:cNvPr>
          <p:cNvSpPr txBox="1"/>
          <p:nvPr/>
        </p:nvSpPr>
        <p:spPr>
          <a:xfrm>
            <a:off x="3766766" y="4235116"/>
            <a:ext cx="12353777" cy="2657401"/>
          </a:xfrm>
          <a:prstGeom prst="rect">
            <a:avLst/>
          </a:prstGeom>
        </p:spPr>
        <p:txBody>
          <a:bodyPr lIns="0" tIns="0" rIns="0" bIns="0" rtlCol="0" anchor="t">
            <a:spAutoFit/>
          </a:bodyPr>
          <a:lstStyle/>
          <a:p>
            <a:pPr>
              <a:lnSpc>
                <a:spcPts val="19794"/>
              </a:lnSpc>
            </a:pPr>
            <a:r>
              <a:rPr lang="en-US" sz="16495">
                <a:solidFill>
                  <a:srgbClr val="DF576D"/>
                </a:solidFill>
                <a:latin typeface="Bryndan Write Bold"/>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DC9B5A-DF10-4DBB-8DCA-98AE8A35FD68}"/>
              </a:ext>
            </a:extLst>
          </p:cNvPr>
          <p:cNvPicPr>
            <a:picLocks noChangeAspect="1"/>
          </p:cNvPicPr>
          <p:nvPr/>
        </p:nvPicPr>
        <p:blipFill>
          <a:blip r:embed="rId10"/>
          <a:stretch>
            <a:fillRect/>
          </a:stretch>
        </p:blipFill>
        <p:spPr>
          <a:xfrm>
            <a:off x="1035622" y="5722324"/>
            <a:ext cx="4317135" cy="4451758"/>
          </a:xfrm>
          <a:prstGeom prst="rect">
            <a:avLst/>
          </a:prstGeom>
        </p:spPr>
      </p:pic>
      <p:sp>
        <p:nvSpPr>
          <p:cNvPr id="7" name="Freeform 7"/>
          <p:cNvSpPr/>
          <p:nvPr/>
        </p:nvSpPr>
        <p:spPr>
          <a:xfrm rot="-1604462">
            <a:off x="16107079" y="-2168595"/>
            <a:ext cx="4361840" cy="3721906"/>
          </a:xfrm>
          <a:custGeom>
            <a:avLst/>
            <a:gdLst/>
            <a:ahLst/>
            <a:cxnLst/>
            <a:rect l="l" t="t" r="r" b="b"/>
            <a:pathLst>
              <a:path w="6385885" h="5898961">
                <a:moveTo>
                  <a:pt x="0" y="0"/>
                </a:moveTo>
                <a:lnTo>
                  <a:pt x="6385885" y="0"/>
                </a:lnTo>
                <a:lnTo>
                  <a:pt x="6385885" y="5898961"/>
                </a:lnTo>
                <a:lnTo>
                  <a:pt x="0" y="58989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2371428">
            <a:off x="-1287996" y="8861276"/>
            <a:ext cx="2575992" cy="2352029"/>
          </a:xfrm>
          <a:custGeom>
            <a:avLst/>
            <a:gdLst/>
            <a:ahLst/>
            <a:cxnLst/>
            <a:rect l="l" t="t" r="r" b="b"/>
            <a:pathLst>
              <a:path w="5335437" h="5870893">
                <a:moveTo>
                  <a:pt x="0" y="0"/>
                </a:moveTo>
                <a:lnTo>
                  <a:pt x="5335436" y="0"/>
                </a:lnTo>
                <a:lnTo>
                  <a:pt x="5335436" y="5870893"/>
                </a:lnTo>
                <a:lnTo>
                  <a:pt x="0" y="58708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6103867">
            <a:off x="-982593" y="-1439660"/>
            <a:ext cx="2374907" cy="2512698"/>
          </a:xfrm>
          <a:custGeom>
            <a:avLst/>
            <a:gdLst/>
            <a:ahLst/>
            <a:cxnLst/>
            <a:rect l="l" t="t" r="r" b="b"/>
            <a:pathLst>
              <a:path w="4544803" h="4114800">
                <a:moveTo>
                  <a:pt x="0" y="0"/>
                </a:moveTo>
                <a:lnTo>
                  <a:pt x="4544803" y="0"/>
                </a:lnTo>
                <a:lnTo>
                  <a:pt x="4544803"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 name="Freeform 5"/>
          <p:cNvSpPr/>
          <p:nvPr/>
        </p:nvSpPr>
        <p:spPr>
          <a:xfrm rot="-554125">
            <a:off x="739037" y="64259"/>
            <a:ext cx="872135" cy="883281"/>
          </a:xfrm>
          <a:custGeom>
            <a:avLst/>
            <a:gdLst/>
            <a:ahLst/>
            <a:cxnLst/>
            <a:rect l="l" t="t" r="r" b="b"/>
            <a:pathLst>
              <a:path w="872135" h="883281">
                <a:moveTo>
                  <a:pt x="0" y="0"/>
                </a:moveTo>
                <a:lnTo>
                  <a:pt x="872135" y="0"/>
                </a:lnTo>
                <a:lnTo>
                  <a:pt x="872135" y="883281"/>
                </a:lnTo>
                <a:lnTo>
                  <a:pt x="0" y="883281"/>
                </a:lnTo>
                <a:lnTo>
                  <a:pt x="0" y="0"/>
                </a:lnTo>
                <a:close/>
              </a:path>
            </a:pathLst>
          </a:custGeom>
          <a:blipFill>
            <a:blip r:embed="rId17"/>
            <a:stretch>
              <a:fillRect/>
            </a:stretch>
          </a:blipFill>
        </p:spPr>
      </p:sp>
      <p:sp>
        <p:nvSpPr>
          <p:cNvPr id="14" name="Freeform 8">
            <a:extLst>
              <a:ext uri="{FF2B5EF4-FFF2-40B4-BE49-F238E27FC236}">
                <a16:creationId xmlns:a16="http://schemas.microsoft.com/office/drawing/2014/main" id="{396AF78A-8FB8-471E-96D5-173AF9C09611}"/>
              </a:ext>
            </a:extLst>
          </p:cNvPr>
          <p:cNvSpPr/>
          <p:nvPr/>
        </p:nvSpPr>
        <p:spPr>
          <a:xfrm rot="-1389597">
            <a:off x="-899235" y="6497667"/>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8">
            <a:extLst>
              <a:ext uri="{FF2B5EF4-FFF2-40B4-BE49-F238E27FC236}">
                <a16:creationId xmlns:a16="http://schemas.microsoft.com/office/drawing/2014/main" id="{CAB059DE-5F85-4447-A029-A4E1BF95AE46}"/>
              </a:ext>
            </a:extLst>
          </p:cNvPr>
          <p:cNvSpPr/>
          <p:nvPr/>
        </p:nvSpPr>
        <p:spPr>
          <a:xfrm rot="-1389597">
            <a:off x="17755747" y="2610946"/>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24" name="Group 23">
            <a:extLst>
              <a:ext uri="{FF2B5EF4-FFF2-40B4-BE49-F238E27FC236}">
                <a16:creationId xmlns:a16="http://schemas.microsoft.com/office/drawing/2014/main" id="{6EF34F98-9613-449C-958C-1EF7A374412D}"/>
              </a:ext>
            </a:extLst>
          </p:cNvPr>
          <p:cNvGrpSpPr/>
          <p:nvPr/>
        </p:nvGrpSpPr>
        <p:grpSpPr>
          <a:xfrm>
            <a:off x="16654936" y="8778197"/>
            <a:ext cx="2020960" cy="2518184"/>
            <a:chOff x="16654936" y="8778197"/>
            <a:chExt cx="2020960" cy="2518184"/>
          </a:xfrm>
        </p:grpSpPr>
        <p:sp>
          <p:nvSpPr>
            <p:cNvPr id="6" name="Freeform 6"/>
            <p:cNvSpPr/>
            <p:nvPr/>
          </p:nvSpPr>
          <p:spPr>
            <a:xfrm rot="9969306">
              <a:off x="16654936" y="8778197"/>
              <a:ext cx="2020960" cy="2518184"/>
            </a:xfrm>
            <a:custGeom>
              <a:avLst/>
              <a:gdLst/>
              <a:ahLst/>
              <a:cxnLst/>
              <a:rect l="l" t="t" r="r" b="b"/>
              <a:pathLst>
                <a:path w="6835906" h="6239318">
                  <a:moveTo>
                    <a:pt x="0" y="0"/>
                  </a:moveTo>
                  <a:lnTo>
                    <a:pt x="6835906" y="0"/>
                  </a:lnTo>
                  <a:lnTo>
                    <a:pt x="6835906" y="6239318"/>
                  </a:lnTo>
                  <a:lnTo>
                    <a:pt x="0" y="623931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4" name="Freeform 4"/>
            <p:cNvSpPr/>
            <p:nvPr/>
          </p:nvSpPr>
          <p:spPr>
            <a:xfrm>
              <a:off x="17191617" y="9423021"/>
              <a:ext cx="1014147" cy="1027108"/>
            </a:xfrm>
            <a:custGeom>
              <a:avLst/>
              <a:gdLst/>
              <a:ahLst/>
              <a:cxnLst/>
              <a:rect l="l" t="t" r="r" b="b"/>
              <a:pathLst>
                <a:path w="1014147" h="1027108">
                  <a:moveTo>
                    <a:pt x="0" y="0"/>
                  </a:moveTo>
                  <a:lnTo>
                    <a:pt x="1014147" y="0"/>
                  </a:lnTo>
                  <a:lnTo>
                    <a:pt x="1014147" y="1027108"/>
                  </a:lnTo>
                  <a:lnTo>
                    <a:pt x="0" y="1027108"/>
                  </a:lnTo>
                  <a:lnTo>
                    <a:pt x="0" y="0"/>
                  </a:lnTo>
                  <a:close/>
                </a:path>
              </a:pathLst>
            </a:custGeom>
            <a:blipFill>
              <a:blip r:embed="rId22"/>
              <a:stretch>
                <a:fillRect/>
              </a:stretch>
            </a:blipFill>
          </p:spPr>
        </p:sp>
      </p:grpSp>
      <p:sp>
        <p:nvSpPr>
          <p:cNvPr id="33" name="TextBox 8">
            <a:extLst>
              <a:ext uri="{FF2B5EF4-FFF2-40B4-BE49-F238E27FC236}">
                <a16:creationId xmlns:a16="http://schemas.microsoft.com/office/drawing/2014/main" id="{D8560EED-6ADB-4804-B6F2-59DB02FC2153}"/>
              </a:ext>
            </a:extLst>
          </p:cNvPr>
          <p:cNvSpPr txBox="1"/>
          <p:nvPr/>
        </p:nvSpPr>
        <p:spPr>
          <a:xfrm>
            <a:off x="-384138" y="286663"/>
            <a:ext cx="7972979" cy="827919"/>
          </a:xfrm>
          <a:prstGeom prst="rect">
            <a:avLst/>
          </a:prstGeom>
        </p:spPr>
        <p:txBody>
          <a:bodyPr wrap="square" lIns="0" tIns="0" rIns="0" bIns="0" rtlCol="0" anchor="t">
            <a:spAutoFit/>
          </a:bodyPr>
          <a:lstStyle/>
          <a:p>
            <a:pPr algn="ctr">
              <a:lnSpc>
                <a:spcPts val="7200"/>
              </a:lnSpc>
            </a:pPr>
            <a:r>
              <a:rPr lang="en-US" sz="4000" b="1">
                <a:solidFill>
                  <a:srgbClr val="FF0000"/>
                </a:solidFill>
              </a:rPr>
              <a:t>17. penthouse (n): </a:t>
            </a:r>
          </a:p>
        </p:txBody>
      </p:sp>
      <p:sp>
        <p:nvSpPr>
          <p:cNvPr id="34" name="TextBox 8">
            <a:extLst>
              <a:ext uri="{FF2B5EF4-FFF2-40B4-BE49-F238E27FC236}">
                <a16:creationId xmlns:a16="http://schemas.microsoft.com/office/drawing/2014/main" id="{4D3EC609-55D4-4060-9A61-B8AE354452A8}"/>
              </a:ext>
            </a:extLst>
          </p:cNvPr>
          <p:cNvSpPr txBox="1"/>
          <p:nvPr/>
        </p:nvSpPr>
        <p:spPr>
          <a:xfrm>
            <a:off x="8007083" y="374896"/>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18. radiator (</a:t>
            </a:r>
            <a:r>
              <a:rPr lang="en-US" sz="4000" b="1" dirty="0">
                <a:solidFill>
                  <a:srgbClr val="FF0000"/>
                </a:solidFill>
              </a:rPr>
              <a:t>n): </a:t>
            </a:r>
          </a:p>
        </p:txBody>
      </p:sp>
      <p:sp>
        <p:nvSpPr>
          <p:cNvPr id="35" name="Rectangle 34">
            <a:extLst>
              <a:ext uri="{FF2B5EF4-FFF2-40B4-BE49-F238E27FC236}">
                <a16:creationId xmlns:a16="http://schemas.microsoft.com/office/drawing/2014/main" id="{08DA4753-679F-4FD0-99DD-55C4865BE893}"/>
              </a:ext>
            </a:extLst>
          </p:cNvPr>
          <p:cNvSpPr/>
          <p:nvPr/>
        </p:nvSpPr>
        <p:spPr>
          <a:xfrm>
            <a:off x="13472571" y="521513"/>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/'reɪdɪeɪtər/</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lò sưởi</a:t>
            </a:r>
          </a:p>
        </p:txBody>
      </p:sp>
      <p:sp>
        <p:nvSpPr>
          <p:cNvPr id="36" name="TextBox 8">
            <a:extLst>
              <a:ext uri="{FF2B5EF4-FFF2-40B4-BE49-F238E27FC236}">
                <a16:creationId xmlns:a16="http://schemas.microsoft.com/office/drawing/2014/main" id="{29AE40FF-0571-402C-A177-A6AF4EE35EFA}"/>
              </a:ext>
            </a:extLst>
          </p:cNvPr>
          <p:cNvSpPr txBox="1"/>
          <p:nvPr/>
        </p:nvSpPr>
        <p:spPr>
          <a:xfrm>
            <a:off x="827135" y="4765543"/>
            <a:ext cx="5345065"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19. record player (</a:t>
            </a:r>
            <a:r>
              <a:rPr lang="en-US" sz="4000" b="1" dirty="0">
                <a:solidFill>
                  <a:srgbClr val="FF0000"/>
                </a:solidFill>
              </a:rPr>
              <a:t>n): </a:t>
            </a:r>
          </a:p>
        </p:txBody>
      </p:sp>
      <p:sp>
        <p:nvSpPr>
          <p:cNvPr id="37" name="Rectangle 36">
            <a:extLst>
              <a:ext uri="{FF2B5EF4-FFF2-40B4-BE49-F238E27FC236}">
                <a16:creationId xmlns:a16="http://schemas.microsoft.com/office/drawing/2014/main" id="{11E254A8-9ABC-4F28-A4B7-39CAF6EC9276}"/>
              </a:ext>
            </a:extLst>
          </p:cNvPr>
          <p:cNvSpPr/>
          <p:nvPr/>
        </p:nvSpPr>
        <p:spPr>
          <a:xfrm>
            <a:off x="5757066" y="4886860"/>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/'rekɔ:d 'pleɪər/</a:t>
            </a:r>
          </a:p>
          <a:p>
            <a:r>
              <a:rPr lang="vi-VN" sz="4000" b="1">
                <a:solidFill>
                  <a:schemeClr val="tx1">
                    <a:lumMod val="95000"/>
                    <a:lumOff val="5000"/>
                  </a:schemeClr>
                </a:solidFill>
                <a:latin typeface="Calibri" panose="020F0502020204030204" pitchFamily="34" charset="0"/>
                <a:cs typeface="Calibri" panose="020F0502020204030204" pitchFamily="34" charset="0"/>
              </a:rPr>
              <a:t>máy hát</a:t>
            </a:r>
          </a:p>
        </p:txBody>
      </p:sp>
      <p:sp>
        <p:nvSpPr>
          <p:cNvPr id="38" name="TextBox 8">
            <a:extLst>
              <a:ext uri="{FF2B5EF4-FFF2-40B4-BE49-F238E27FC236}">
                <a16:creationId xmlns:a16="http://schemas.microsoft.com/office/drawing/2014/main" id="{A41B26C9-EBA6-4307-8CAB-15824A77F041}"/>
              </a:ext>
            </a:extLst>
          </p:cNvPr>
          <p:cNvSpPr txBox="1"/>
          <p:nvPr/>
        </p:nvSpPr>
        <p:spPr>
          <a:xfrm>
            <a:off x="10329066" y="4736529"/>
            <a:ext cx="3844134" cy="827919"/>
          </a:xfrm>
          <a:prstGeom prst="rect">
            <a:avLst/>
          </a:prstGeom>
        </p:spPr>
        <p:txBody>
          <a:bodyPr wrap="square" lIns="0" tIns="0" rIns="0" bIns="0" rtlCol="0" anchor="t">
            <a:spAutoFit/>
          </a:bodyPr>
          <a:lstStyle/>
          <a:p>
            <a:pPr algn="ctr">
              <a:lnSpc>
                <a:spcPts val="7200"/>
              </a:lnSpc>
            </a:pPr>
            <a:r>
              <a:rPr lang="en-US" sz="4000" b="1">
                <a:solidFill>
                  <a:srgbClr val="FF0000"/>
                </a:solidFill>
              </a:rPr>
              <a:t>20. skyscraper (</a:t>
            </a:r>
            <a:r>
              <a:rPr lang="en-US" sz="4000" b="1" dirty="0">
                <a:solidFill>
                  <a:srgbClr val="FF0000"/>
                </a:solidFill>
              </a:rPr>
              <a:t>n): </a:t>
            </a:r>
          </a:p>
        </p:txBody>
      </p:sp>
      <p:sp>
        <p:nvSpPr>
          <p:cNvPr id="39" name="Rectangle 38">
            <a:extLst>
              <a:ext uri="{FF2B5EF4-FFF2-40B4-BE49-F238E27FC236}">
                <a16:creationId xmlns:a16="http://schemas.microsoft.com/office/drawing/2014/main" id="{00885798-2D90-4EBD-97CA-A25310BD4960}"/>
              </a:ext>
            </a:extLst>
          </p:cNvPr>
          <p:cNvSpPr/>
          <p:nvPr/>
        </p:nvSpPr>
        <p:spPr>
          <a:xfrm>
            <a:off x="14163567" y="4902728"/>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/'skaɪskreɪper/</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tòa nhà trọc trời</a:t>
            </a:r>
          </a:p>
        </p:txBody>
      </p:sp>
      <p:sp>
        <p:nvSpPr>
          <p:cNvPr id="40" name="Rectangle 39">
            <a:extLst>
              <a:ext uri="{FF2B5EF4-FFF2-40B4-BE49-F238E27FC236}">
                <a16:creationId xmlns:a16="http://schemas.microsoft.com/office/drawing/2014/main" id="{F65FECFC-D033-4627-82E3-ED3F2B4E21BE}"/>
              </a:ext>
            </a:extLst>
          </p:cNvPr>
          <p:cNvSpPr/>
          <p:nvPr/>
        </p:nvSpPr>
        <p:spPr>
          <a:xfrm>
            <a:off x="5465488" y="452862"/>
            <a:ext cx="9144000" cy="2554545"/>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/.pent ‘haʊs/</a:t>
            </a:r>
          </a:p>
          <a:p>
            <a:r>
              <a:rPr lang="vi-VN" sz="4000" b="1">
                <a:solidFill>
                  <a:schemeClr val="tx1">
                    <a:lumMod val="95000"/>
                    <a:lumOff val="5000"/>
                  </a:schemeClr>
                </a:solidFill>
                <a:latin typeface="Calibri" panose="020F0502020204030204" pitchFamily="34" charset="0"/>
                <a:cs typeface="Calibri" panose="020F0502020204030204" pitchFamily="34" charset="0"/>
              </a:rPr>
              <a:t>tầng cao nhất </a:t>
            </a:r>
            <a:endParaRPr lang="en-US" sz="4000" b="1">
              <a:solidFill>
                <a:schemeClr val="tx1">
                  <a:lumMod val="95000"/>
                  <a:lumOff val="5000"/>
                </a:schemeClr>
              </a:solidFill>
              <a:latin typeface="Calibri" panose="020F0502020204030204" pitchFamily="34" charset="0"/>
              <a:cs typeface="Calibri" panose="020F0502020204030204" pitchFamily="34" charset="0"/>
            </a:endParaRPr>
          </a:p>
          <a:p>
            <a:r>
              <a:rPr lang="vi-VN" sz="4000" b="1">
                <a:solidFill>
                  <a:schemeClr val="tx1">
                    <a:lumMod val="95000"/>
                    <a:lumOff val="5000"/>
                  </a:schemeClr>
                </a:solidFill>
                <a:latin typeface="Calibri" panose="020F0502020204030204" pitchFamily="34" charset="0"/>
                <a:cs typeface="Calibri" panose="020F0502020204030204" pitchFamily="34" charset="0"/>
              </a:rPr>
              <a:t>của một tòa </a:t>
            </a:r>
            <a:endParaRPr lang="en-US" sz="4000" b="1">
              <a:solidFill>
                <a:schemeClr val="tx1">
                  <a:lumMod val="95000"/>
                  <a:lumOff val="5000"/>
                </a:schemeClr>
              </a:solidFill>
              <a:latin typeface="Calibri" panose="020F0502020204030204" pitchFamily="34" charset="0"/>
              <a:cs typeface="Calibri" panose="020F0502020204030204" pitchFamily="34" charset="0"/>
            </a:endParaRPr>
          </a:p>
          <a:p>
            <a:r>
              <a:rPr lang="vi-VN" sz="4000" b="1">
                <a:solidFill>
                  <a:schemeClr val="tx1">
                    <a:lumMod val="95000"/>
                    <a:lumOff val="5000"/>
                  </a:schemeClr>
                </a:solidFill>
                <a:latin typeface="Calibri" panose="020F0502020204030204" pitchFamily="34" charset="0"/>
                <a:cs typeface="Calibri" panose="020F0502020204030204" pitchFamily="34" charset="0"/>
              </a:rPr>
              <a:t>nhà cao tầng</a:t>
            </a:r>
          </a:p>
        </p:txBody>
      </p:sp>
      <p:pic>
        <p:nvPicPr>
          <p:cNvPr id="2" name="Picture 1">
            <a:extLst>
              <a:ext uri="{FF2B5EF4-FFF2-40B4-BE49-F238E27FC236}">
                <a16:creationId xmlns:a16="http://schemas.microsoft.com/office/drawing/2014/main" id="{A199098C-652D-451D-9176-D0351A61C071}"/>
              </a:ext>
            </a:extLst>
          </p:cNvPr>
          <p:cNvPicPr>
            <a:picLocks noChangeAspect="1"/>
          </p:cNvPicPr>
          <p:nvPr/>
        </p:nvPicPr>
        <p:blipFill>
          <a:blip r:embed="rId23"/>
          <a:stretch>
            <a:fillRect/>
          </a:stretch>
        </p:blipFill>
        <p:spPr>
          <a:xfrm>
            <a:off x="770247" y="1363393"/>
            <a:ext cx="4513919" cy="3393734"/>
          </a:xfrm>
          <a:prstGeom prst="rect">
            <a:avLst/>
          </a:prstGeom>
        </p:spPr>
      </p:pic>
      <p:pic>
        <p:nvPicPr>
          <p:cNvPr id="3" name="Picture 2">
            <a:extLst>
              <a:ext uri="{FF2B5EF4-FFF2-40B4-BE49-F238E27FC236}">
                <a16:creationId xmlns:a16="http://schemas.microsoft.com/office/drawing/2014/main" id="{204D15D8-D5C3-48F9-BE58-4966E667A2E3}"/>
              </a:ext>
            </a:extLst>
          </p:cNvPr>
          <p:cNvPicPr>
            <a:picLocks noChangeAspect="1"/>
          </p:cNvPicPr>
          <p:nvPr/>
        </p:nvPicPr>
        <p:blipFill>
          <a:blip r:embed="rId24"/>
          <a:stretch>
            <a:fillRect/>
          </a:stretch>
        </p:blipFill>
        <p:spPr>
          <a:xfrm>
            <a:off x="9464181" y="1234780"/>
            <a:ext cx="3734121" cy="3393734"/>
          </a:xfrm>
          <a:prstGeom prst="rect">
            <a:avLst/>
          </a:prstGeom>
        </p:spPr>
      </p:pic>
      <p:pic>
        <p:nvPicPr>
          <p:cNvPr id="11" name="Picture 10">
            <a:extLst>
              <a:ext uri="{FF2B5EF4-FFF2-40B4-BE49-F238E27FC236}">
                <a16:creationId xmlns:a16="http://schemas.microsoft.com/office/drawing/2014/main" id="{63E6CE0D-469B-4260-9962-D53F5F629BB1}"/>
              </a:ext>
            </a:extLst>
          </p:cNvPr>
          <p:cNvPicPr>
            <a:picLocks noChangeAspect="1"/>
          </p:cNvPicPr>
          <p:nvPr/>
        </p:nvPicPr>
        <p:blipFill>
          <a:blip r:embed="rId25"/>
          <a:stretch>
            <a:fillRect/>
          </a:stretch>
        </p:blipFill>
        <p:spPr>
          <a:xfrm>
            <a:off x="9298152" y="5691743"/>
            <a:ext cx="4842391" cy="4089310"/>
          </a:xfrm>
          <a:prstGeom prst="rect">
            <a:avLst/>
          </a:prstGeom>
        </p:spPr>
      </p:pic>
      <p:pic>
        <p:nvPicPr>
          <p:cNvPr id="12" name="penthouse">
            <a:hlinkClick r:id="" action="ppaction://media"/>
            <a:extLst>
              <a:ext uri="{FF2B5EF4-FFF2-40B4-BE49-F238E27FC236}">
                <a16:creationId xmlns:a16="http://schemas.microsoft.com/office/drawing/2014/main" id="{14B23969-860F-46B1-A875-DF85A71FF1AC}"/>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5595257" y="3265753"/>
            <a:ext cx="609600" cy="609600"/>
          </a:xfrm>
          <a:prstGeom prst="rect">
            <a:avLst/>
          </a:prstGeom>
        </p:spPr>
      </p:pic>
      <p:pic>
        <p:nvPicPr>
          <p:cNvPr id="13" name="radiator">
            <a:hlinkClick r:id="" action="ppaction://media"/>
            <a:extLst>
              <a:ext uri="{FF2B5EF4-FFF2-40B4-BE49-F238E27FC236}">
                <a16:creationId xmlns:a16="http://schemas.microsoft.com/office/drawing/2014/main" id="{8B6CF534-364F-42F7-8D21-75C9B9D61B97}"/>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3958097" y="2389721"/>
            <a:ext cx="609600" cy="609600"/>
          </a:xfrm>
          <a:prstGeom prst="rect">
            <a:avLst/>
          </a:prstGeom>
        </p:spPr>
      </p:pic>
      <p:pic>
        <p:nvPicPr>
          <p:cNvPr id="16" name="record player">
            <a:hlinkClick r:id="" action="ppaction://media"/>
            <a:extLst>
              <a:ext uri="{FF2B5EF4-FFF2-40B4-BE49-F238E27FC236}">
                <a16:creationId xmlns:a16="http://schemas.microsoft.com/office/drawing/2014/main" id="{7F77E695-A1FA-4963-9800-68AE56B99E8B}"/>
              </a:ext>
            </a:extLst>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5723709" y="7232224"/>
            <a:ext cx="609600" cy="609600"/>
          </a:xfrm>
          <a:prstGeom prst="rect">
            <a:avLst/>
          </a:prstGeom>
        </p:spPr>
      </p:pic>
      <p:pic>
        <p:nvPicPr>
          <p:cNvPr id="17" name="skyscraper">
            <a:hlinkClick r:id="" action="ppaction://media"/>
            <a:extLst>
              <a:ext uri="{FF2B5EF4-FFF2-40B4-BE49-F238E27FC236}">
                <a16:creationId xmlns:a16="http://schemas.microsoft.com/office/drawing/2014/main" id="{EBE04CBC-F360-4D84-81E1-FC1298C6C932}"/>
              </a:ext>
            </a:extLst>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14652171" y="7124890"/>
            <a:ext cx="609600" cy="609600"/>
          </a:xfrm>
          <a:prstGeom prst="rect">
            <a:avLst/>
          </a:prstGeom>
        </p:spPr>
      </p:pic>
    </p:spTree>
    <p:extLst>
      <p:ext uri="{BB962C8B-B14F-4D97-AF65-F5344CB8AC3E}">
        <p14:creationId xmlns:p14="http://schemas.microsoft.com/office/powerpoint/2010/main" val="9407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barn(inVertical)">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arn(inVertical)">
                                      <p:cBhvr>
                                        <p:cTn id="55" dur="500"/>
                                        <p:tgtEl>
                                          <p:spTgt spid="3"/>
                                        </p:tgtEl>
                                      </p:cBhvr>
                                    </p:animEffect>
                                  </p:childTnLst>
                                </p:cTn>
                              </p:par>
                              <p:par>
                                <p:cTn id="56" presetID="16" presetClass="entr" presetSubtype="21"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barn(inVertical)">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barn(inVertical)">
                                      <p:cBhvr>
                                        <p:cTn id="66" dur="500"/>
                                        <p:tgtEl>
                                          <p:spTgt spid="35"/>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barn(inVertical)">
                                      <p:cBhvr>
                                        <p:cTn id="71" dur="500"/>
                                        <p:tgtEl>
                                          <p:spTgt spid="8"/>
                                        </p:tgtEl>
                                      </p:cBhvr>
                                    </p:animEffect>
                                  </p:childTnLst>
                                </p:cTn>
                              </p:par>
                              <p:par>
                                <p:cTn id="72" presetID="16" presetClass="entr" presetSubtype="21"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arn(inVertical)">
                                      <p:cBhvr>
                                        <p:cTn id="74" dur="500"/>
                                        <p:tgtEl>
                                          <p:spTgt spid="16"/>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barn(inVertical)">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barn(inVertical)">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par>
                                <p:cTn id="88" presetID="16" presetClass="entr" presetSubtype="21"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barn(inVertical)">
                                      <p:cBhvr>
                                        <p:cTn id="90" dur="500"/>
                                        <p:tgtEl>
                                          <p:spTgt spid="17"/>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barn(inVertical)">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barn(inVertical)">
                                      <p:cBhvr>
                                        <p:cTn id="9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12"/>
                </p:tgtEl>
              </p:cMediaNode>
            </p:audio>
            <p:audio>
              <p:cMediaNode vol="80000">
                <p:cTn id="100" fill="hold" display="0">
                  <p:stCondLst>
                    <p:cond delay="indefinite"/>
                  </p:stCondLst>
                  <p:endCondLst>
                    <p:cond evt="onStopAudio" delay="0">
                      <p:tgtEl>
                        <p:sldTgt/>
                      </p:tgtEl>
                    </p:cond>
                  </p:endCondLst>
                </p:cTn>
                <p:tgtEl>
                  <p:spTgt spid="13"/>
                </p:tgtEl>
              </p:cMediaNode>
            </p:audio>
            <p:audio>
              <p:cMediaNode vol="80000">
                <p:cTn id="101" fill="hold" display="0">
                  <p:stCondLst>
                    <p:cond delay="indefinite"/>
                  </p:stCondLst>
                  <p:endCondLst>
                    <p:cond evt="onStopAudio" delay="0">
                      <p:tgtEl>
                        <p:sldTgt/>
                      </p:tgtEl>
                    </p:cond>
                  </p:endCondLst>
                </p:cTn>
                <p:tgtEl>
                  <p:spTgt spid="16"/>
                </p:tgtEl>
              </p:cMediaNode>
            </p:audio>
            <p:audio>
              <p:cMediaNode vol="80000">
                <p:cTn id="102" fill="hold" display="0">
                  <p:stCondLst>
                    <p:cond delay="indefinite"/>
                  </p:stCondLst>
                  <p:endCondLst>
                    <p:cond evt="onStopAudio" delay="0">
                      <p:tgtEl>
                        <p:sldTgt/>
                      </p:tgtEl>
                    </p:cond>
                  </p:endCondLst>
                </p:cTn>
                <p:tgtEl>
                  <p:spTgt spid="17"/>
                </p:tgtEl>
              </p:cMediaNode>
            </p:audio>
          </p:childTnLst>
        </p:cTn>
      </p:par>
    </p:tnLst>
    <p:bldLst>
      <p:bldP spid="33" grpId="0"/>
      <p:bldP spid="34" grpId="0"/>
      <p:bldP spid="35" grpId="0"/>
      <p:bldP spid="36" grpId="0"/>
      <p:bldP spid="37" grpId="0"/>
      <p:bldP spid="38" grpId="0"/>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1604462">
            <a:off x="16107079" y="-2168595"/>
            <a:ext cx="4361840" cy="3721906"/>
          </a:xfrm>
          <a:custGeom>
            <a:avLst/>
            <a:gdLst/>
            <a:ahLst/>
            <a:cxnLst/>
            <a:rect l="l" t="t" r="r" b="b"/>
            <a:pathLst>
              <a:path w="6385885" h="5898961">
                <a:moveTo>
                  <a:pt x="0" y="0"/>
                </a:moveTo>
                <a:lnTo>
                  <a:pt x="6385885" y="0"/>
                </a:lnTo>
                <a:lnTo>
                  <a:pt x="6385885" y="5898961"/>
                </a:lnTo>
                <a:lnTo>
                  <a:pt x="0" y="58989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2371428">
            <a:off x="-1287996" y="8861276"/>
            <a:ext cx="2575992" cy="2352029"/>
          </a:xfrm>
          <a:custGeom>
            <a:avLst/>
            <a:gdLst/>
            <a:ahLst/>
            <a:cxnLst/>
            <a:rect l="l" t="t" r="r" b="b"/>
            <a:pathLst>
              <a:path w="5335437" h="5870893">
                <a:moveTo>
                  <a:pt x="0" y="0"/>
                </a:moveTo>
                <a:lnTo>
                  <a:pt x="5335436" y="0"/>
                </a:lnTo>
                <a:lnTo>
                  <a:pt x="5335436" y="5870893"/>
                </a:lnTo>
                <a:lnTo>
                  <a:pt x="0" y="58708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6103867">
            <a:off x="-982593" y="-1439660"/>
            <a:ext cx="2374907" cy="2512698"/>
          </a:xfrm>
          <a:custGeom>
            <a:avLst/>
            <a:gdLst/>
            <a:ahLst/>
            <a:cxnLst/>
            <a:rect l="l" t="t" r="r" b="b"/>
            <a:pathLst>
              <a:path w="4544803" h="4114800">
                <a:moveTo>
                  <a:pt x="0" y="0"/>
                </a:moveTo>
                <a:lnTo>
                  <a:pt x="4544803" y="0"/>
                </a:lnTo>
                <a:lnTo>
                  <a:pt x="454480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 name="Freeform 5"/>
          <p:cNvSpPr/>
          <p:nvPr/>
        </p:nvSpPr>
        <p:spPr>
          <a:xfrm rot="-554125">
            <a:off x="739037" y="64259"/>
            <a:ext cx="872135" cy="883281"/>
          </a:xfrm>
          <a:custGeom>
            <a:avLst/>
            <a:gdLst/>
            <a:ahLst/>
            <a:cxnLst/>
            <a:rect l="l" t="t" r="r" b="b"/>
            <a:pathLst>
              <a:path w="872135" h="883281">
                <a:moveTo>
                  <a:pt x="0" y="0"/>
                </a:moveTo>
                <a:lnTo>
                  <a:pt x="872135" y="0"/>
                </a:lnTo>
                <a:lnTo>
                  <a:pt x="872135" y="883281"/>
                </a:lnTo>
                <a:lnTo>
                  <a:pt x="0" y="883281"/>
                </a:lnTo>
                <a:lnTo>
                  <a:pt x="0" y="0"/>
                </a:lnTo>
                <a:close/>
              </a:path>
            </a:pathLst>
          </a:custGeom>
          <a:blipFill>
            <a:blip r:embed="rId14"/>
            <a:stretch>
              <a:fillRect/>
            </a:stretch>
          </a:blipFill>
        </p:spPr>
      </p:sp>
      <p:sp>
        <p:nvSpPr>
          <p:cNvPr id="14" name="Freeform 8">
            <a:extLst>
              <a:ext uri="{FF2B5EF4-FFF2-40B4-BE49-F238E27FC236}">
                <a16:creationId xmlns:a16="http://schemas.microsoft.com/office/drawing/2014/main" id="{396AF78A-8FB8-471E-96D5-173AF9C09611}"/>
              </a:ext>
            </a:extLst>
          </p:cNvPr>
          <p:cNvSpPr/>
          <p:nvPr/>
        </p:nvSpPr>
        <p:spPr>
          <a:xfrm rot="-1389597">
            <a:off x="-899235" y="6497667"/>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8">
            <a:extLst>
              <a:ext uri="{FF2B5EF4-FFF2-40B4-BE49-F238E27FC236}">
                <a16:creationId xmlns:a16="http://schemas.microsoft.com/office/drawing/2014/main" id="{CAB059DE-5F85-4447-A029-A4E1BF95AE46}"/>
              </a:ext>
            </a:extLst>
          </p:cNvPr>
          <p:cNvSpPr/>
          <p:nvPr/>
        </p:nvSpPr>
        <p:spPr>
          <a:xfrm rot="-1389597">
            <a:off x="17755747" y="2610946"/>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4" name="Group 23">
            <a:extLst>
              <a:ext uri="{FF2B5EF4-FFF2-40B4-BE49-F238E27FC236}">
                <a16:creationId xmlns:a16="http://schemas.microsoft.com/office/drawing/2014/main" id="{6EF34F98-9613-449C-958C-1EF7A374412D}"/>
              </a:ext>
            </a:extLst>
          </p:cNvPr>
          <p:cNvGrpSpPr/>
          <p:nvPr/>
        </p:nvGrpSpPr>
        <p:grpSpPr>
          <a:xfrm>
            <a:off x="16654936" y="8778197"/>
            <a:ext cx="2020960" cy="2518184"/>
            <a:chOff x="16654936" y="8778197"/>
            <a:chExt cx="2020960" cy="2518184"/>
          </a:xfrm>
        </p:grpSpPr>
        <p:sp>
          <p:nvSpPr>
            <p:cNvPr id="6" name="Freeform 6"/>
            <p:cNvSpPr/>
            <p:nvPr/>
          </p:nvSpPr>
          <p:spPr>
            <a:xfrm rot="9969306">
              <a:off x="16654936" y="8778197"/>
              <a:ext cx="2020960" cy="2518184"/>
            </a:xfrm>
            <a:custGeom>
              <a:avLst/>
              <a:gdLst/>
              <a:ahLst/>
              <a:cxnLst/>
              <a:rect l="l" t="t" r="r" b="b"/>
              <a:pathLst>
                <a:path w="6835906" h="6239318">
                  <a:moveTo>
                    <a:pt x="0" y="0"/>
                  </a:moveTo>
                  <a:lnTo>
                    <a:pt x="6835906" y="0"/>
                  </a:lnTo>
                  <a:lnTo>
                    <a:pt x="6835906" y="6239318"/>
                  </a:lnTo>
                  <a:lnTo>
                    <a:pt x="0" y="623931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 name="Freeform 4"/>
            <p:cNvSpPr/>
            <p:nvPr/>
          </p:nvSpPr>
          <p:spPr>
            <a:xfrm>
              <a:off x="17191617" y="9423021"/>
              <a:ext cx="1014147" cy="1027108"/>
            </a:xfrm>
            <a:custGeom>
              <a:avLst/>
              <a:gdLst/>
              <a:ahLst/>
              <a:cxnLst/>
              <a:rect l="l" t="t" r="r" b="b"/>
              <a:pathLst>
                <a:path w="1014147" h="1027108">
                  <a:moveTo>
                    <a:pt x="0" y="0"/>
                  </a:moveTo>
                  <a:lnTo>
                    <a:pt x="1014147" y="0"/>
                  </a:lnTo>
                  <a:lnTo>
                    <a:pt x="1014147" y="1027108"/>
                  </a:lnTo>
                  <a:lnTo>
                    <a:pt x="0" y="1027108"/>
                  </a:lnTo>
                  <a:lnTo>
                    <a:pt x="0" y="0"/>
                  </a:lnTo>
                  <a:close/>
                </a:path>
              </a:pathLst>
            </a:custGeom>
            <a:blipFill>
              <a:blip r:embed="rId19"/>
              <a:stretch>
                <a:fillRect/>
              </a:stretch>
            </a:blipFill>
          </p:spPr>
        </p:sp>
      </p:grpSp>
      <p:sp>
        <p:nvSpPr>
          <p:cNvPr id="33" name="TextBox 8">
            <a:extLst>
              <a:ext uri="{FF2B5EF4-FFF2-40B4-BE49-F238E27FC236}">
                <a16:creationId xmlns:a16="http://schemas.microsoft.com/office/drawing/2014/main" id="{D8560EED-6ADB-4804-B6F2-59DB02FC2153}"/>
              </a:ext>
            </a:extLst>
          </p:cNvPr>
          <p:cNvSpPr txBox="1"/>
          <p:nvPr/>
        </p:nvSpPr>
        <p:spPr>
          <a:xfrm>
            <a:off x="-384138" y="286663"/>
            <a:ext cx="7972979" cy="827919"/>
          </a:xfrm>
          <a:prstGeom prst="rect">
            <a:avLst/>
          </a:prstGeom>
        </p:spPr>
        <p:txBody>
          <a:bodyPr wrap="square" lIns="0" tIns="0" rIns="0" bIns="0" rtlCol="0" anchor="t">
            <a:spAutoFit/>
          </a:bodyPr>
          <a:lstStyle/>
          <a:p>
            <a:pPr algn="ctr">
              <a:lnSpc>
                <a:spcPts val="7200"/>
              </a:lnSpc>
            </a:pPr>
            <a:r>
              <a:rPr lang="en-US" sz="4000" b="1">
                <a:solidFill>
                  <a:srgbClr val="FF0000"/>
                </a:solidFill>
              </a:rPr>
              <a:t>21. spin dryer (n): </a:t>
            </a:r>
          </a:p>
        </p:txBody>
      </p:sp>
      <p:sp>
        <p:nvSpPr>
          <p:cNvPr id="34" name="TextBox 8">
            <a:extLst>
              <a:ext uri="{FF2B5EF4-FFF2-40B4-BE49-F238E27FC236}">
                <a16:creationId xmlns:a16="http://schemas.microsoft.com/office/drawing/2014/main" id="{4D3EC609-55D4-4060-9A61-B8AE354452A8}"/>
              </a:ext>
            </a:extLst>
          </p:cNvPr>
          <p:cNvSpPr txBox="1"/>
          <p:nvPr/>
        </p:nvSpPr>
        <p:spPr>
          <a:xfrm>
            <a:off x="8915400" y="374896"/>
            <a:ext cx="6587576"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22. UFO (</a:t>
            </a:r>
            <a:r>
              <a:rPr lang="en-US" sz="4000" b="1" dirty="0">
                <a:solidFill>
                  <a:srgbClr val="FF0000"/>
                </a:solidFill>
              </a:rPr>
              <a:t>n): </a:t>
            </a:r>
          </a:p>
        </p:txBody>
      </p:sp>
      <p:sp>
        <p:nvSpPr>
          <p:cNvPr id="35" name="Rectangle 34">
            <a:extLst>
              <a:ext uri="{FF2B5EF4-FFF2-40B4-BE49-F238E27FC236}">
                <a16:creationId xmlns:a16="http://schemas.microsoft.com/office/drawing/2014/main" id="{08DA4753-679F-4FD0-99DD-55C4865BE893}"/>
              </a:ext>
            </a:extLst>
          </p:cNvPr>
          <p:cNvSpPr/>
          <p:nvPr/>
        </p:nvSpPr>
        <p:spPr>
          <a:xfrm>
            <a:off x="13472571" y="521513"/>
            <a:ext cx="9144000" cy="1938992"/>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/ju: ef' əʊ/</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vật thể bay </a:t>
            </a:r>
            <a:endParaRPr lang="en-US"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không xác định</a:t>
            </a:r>
          </a:p>
        </p:txBody>
      </p:sp>
      <p:sp>
        <p:nvSpPr>
          <p:cNvPr id="36" name="TextBox 8">
            <a:extLst>
              <a:ext uri="{FF2B5EF4-FFF2-40B4-BE49-F238E27FC236}">
                <a16:creationId xmlns:a16="http://schemas.microsoft.com/office/drawing/2014/main" id="{29AE40FF-0571-402C-A177-A6AF4EE35EFA}"/>
              </a:ext>
            </a:extLst>
          </p:cNvPr>
          <p:cNvSpPr txBox="1"/>
          <p:nvPr/>
        </p:nvSpPr>
        <p:spPr>
          <a:xfrm>
            <a:off x="6079176" y="5086123"/>
            <a:ext cx="4267200"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23. villa (</a:t>
            </a:r>
            <a:r>
              <a:rPr lang="en-US" sz="4000" b="1" dirty="0">
                <a:solidFill>
                  <a:srgbClr val="FF0000"/>
                </a:solidFill>
              </a:rPr>
              <a:t>n): </a:t>
            </a:r>
          </a:p>
        </p:txBody>
      </p:sp>
      <p:sp>
        <p:nvSpPr>
          <p:cNvPr id="37" name="Rectangle 36">
            <a:extLst>
              <a:ext uri="{FF2B5EF4-FFF2-40B4-BE49-F238E27FC236}">
                <a16:creationId xmlns:a16="http://schemas.microsoft.com/office/drawing/2014/main" id="{11E254A8-9ABC-4F28-A4B7-39CAF6EC9276}"/>
              </a:ext>
            </a:extLst>
          </p:cNvPr>
          <p:cNvSpPr/>
          <p:nvPr/>
        </p:nvSpPr>
        <p:spPr>
          <a:xfrm>
            <a:off x="9431976" y="5207440"/>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/'vɪlə/</a:t>
            </a:r>
          </a:p>
          <a:p>
            <a:r>
              <a:rPr lang="vi-VN" sz="4000" b="1">
                <a:solidFill>
                  <a:schemeClr val="tx1">
                    <a:lumMod val="95000"/>
                    <a:lumOff val="5000"/>
                  </a:schemeClr>
                </a:solidFill>
                <a:latin typeface="Calibri" panose="020F0502020204030204" pitchFamily="34" charset="0"/>
                <a:cs typeface="Calibri" panose="020F0502020204030204" pitchFamily="34" charset="0"/>
              </a:rPr>
              <a:t>biệt thự</a:t>
            </a:r>
          </a:p>
        </p:txBody>
      </p:sp>
      <p:sp>
        <p:nvSpPr>
          <p:cNvPr id="40" name="Rectangle 39">
            <a:extLst>
              <a:ext uri="{FF2B5EF4-FFF2-40B4-BE49-F238E27FC236}">
                <a16:creationId xmlns:a16="http://schemas.microsoft.com/office/drawing/2014/main" id="{F65FECFC-D033-4627-82E3-ED3F2B4E21BE}"/>
              </a:ext>
            </a:extLst>
          </p:cNvPr>
          <p:cNvSpPr/>
          <p:nvPr/>
        </p:nvSpPr>
        <p:spPr>
          <a:xfrm>
            <a:off x="5465488" y="452862"/>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/spɪn 'draɪər/</a:t>
            </a:r>
          </a:p>
          <a:p>
            <a:r>
              <a:rPr lang="vi-VN" sz="4000" b="1">
                <a:solidFill>
                  <a:schemeClr val="tx1">
                    <a:lumMod val="95000"/>
                    <a:lumOff val="5000"/>
                  </a:schemeClr>
                </a:solidFill>
                <a:latin typeface="Calibri" panose="020F0502020204030204" pitchFamily="34" charset="0"/>
                <a:cs typeface="Calibri" panose="020F0502020204030204" pitchFamily="34" charset="0"/>
              </a:rPr>
              <a:t>máy sây quần áo</a:t>
            </a:r>
          </a:p>
        </p:txBody>
      </p:sp>
      <p:pic>
        <p:nvPicPr>
          <p:cNvPr id="2" name="Picture 1">
            <a:extLst>
              <a:ext uri="{FF2B5EF4-FFF2-40B4-BE49-F238E27FC236}">
                <a16:creationId xmlns:a16="http://schemas.microsoft.com/office/drawing/2014/main" id="{1467B594-DB8A-4C1A-A88C-C8B75D9C2C05}"/>
              </a:ext>
            </a:extLst>
          </p:cNvPr>
          <p:cNvPicPr>
            <a:picLocks noChangeAspect="1"/>
          </p:cNvPicPr>
          <p:nvPr/>
        </p:nvPicPr>
        <p:blipFill>
          <a:blip r:embed="rId20"/>
          <a:stretch>
            <a:fillRect/>
          </a:stretch>
        </p:blipFill>
        <p:spPr>
          <a:xfrm>
            <a:off x="673810" y="1224398"/>
            <a:ext cx="4684439" cy="4568656"/>
          </a:xfrm>
          <a:prstGeom prst="rect">
            <a:avLst/>
          </a:prstGeom>
        </p:spPr>
      </p:pic>
      <p:pic>
        <p:nvPicPr>
          <p:cNvPr id="3" name="Picture 2">
            <a:extLst>
              <a:ext uri="{FF2B5EF4-FFF2-40B4-BE49-F238E27FC236}">
                <a16:creationId xmlns:a16="http://schemas.microsoft.com/office/drawing/2014/main" id="{2F21709B-CFEC-49A9-8F7A-85999B4A1D39}"/>
              </a:ext>
            </a:extLst>
          </p:cNvPr>
          <p:cNvPicPr>
            <a:picLocks noChangeAspect="1"/>
          </p:cNvPicPr>
          <p:nvPr/>
        </p:nvPicPr>
        <p:blipFill>
          <a:blip r:embed="rId21"/>
          <a:stretch>
            <a:fillRect/>
          </a:stretch>
        </p:blipFill>
        <p:spPr>
          <a:xfrm>
            <a:off x="9576165" y="1294311"/>
            <a:ext cx="3696220" cy="3652491"/>
          </a:xfrm>
          <a:prstGeom prst="rect">
            <a:avLst/>
          </a:prstGeom>
        </p:spPr>
      </p:pic>
      <p:pic>
        <p:nvPicPr>
          <p:cNvPr id="8" name="Picture 7">
            <a:extLst>
              <a:ext uri="{FF2B5EF4-FFF2-40B4-BE49-F238E27FC236}">
                <a16:creationId xmlns:a16="http://schemas.microsoft.com/office/drawing/2014/main" id="{5100833A-D101-44C4-8033-B6EAE6181293}"/>
              </a:ext>
            </a:extLst>
          </p:cNvPr>
          <p:cNvPicPr>
            <a:picLocks noChangeAspect="1"/>
          </p:cNvPicPr>
          <p:nvPr/>
        </p:nvPicPr>
        <p:blipFill>
          <a:blip r:embed="rId22"/>
          <a:stretch>
            <a:fillRect/>
          </a:stretch>
        </p:blipFill>
        <p:spPr>
          <a:xfrm>
            <a:off x="4170988" y="6066893"/>
            <a:ext cx="5056512" cy="3739861"/>
          </a:xfrm>
          <a:prstGeom prst="rect">
            <a:avLst/>
          </a:prstGeom>
        </p:spPr>
      </p:pic>
      <p:pic>
        <p:nvPicPr>
          <p:cNvPr id="11" name="spin dryer">
            <a:hlinkClick r:id="" action="ppaction://media"/>
            <a:extLst>
              <a:ext uri="{FF2B5EF4-FFF2-40B4-BE49-F238E27FC236}">
                <a16:creationId xmlns:a16="http://schemas.microsoft.com/office/drawing/2014/main" id="{A0E9551C-40F1-415D-9158-9D4693225A6F}"/>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5465488" y="2751951"/>
            <a:ext cx="609600" cy="609600"/>
          </a:xfrm>
          <a:prstGeom prst="rect">
            <a:avLst/>
          </a:prstGeom>
        </p:spPr>
      </p:pic>
      <p:pic>
        <p:nvPicPr>
          <p:cNvPr id="12" name="UFO">
            <a:hlinkClick r:id="" action="ppaction://media"/>
            <a:extLst>
              <a:ext uri="{FF2B5EF4-FFF2-40B4-BE49-F238E27FC236}">
                <a16:creationId xmlns:a16="http://schemas.microsoft.com/office/drawing/2014/main" id="{5AFFD894-CAC9-462B-BE61-37DA2950339A}"/>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3910747" y="2979736"/>
            <a:ext cx="609600" cy="609600"/>
          </a:xfrm>
          <a:prstGeom prst="rect">
            <a:avLst/>
          </a:prstGeom>
        </p:spPr>
      </p:pic>
      <p:pic>
        <p:nvPicPr>
          <p:cNvPr id="13" name="villa">
            <a:hlinkClick r:id="" action="ppaction://media"/>
            <a:extLst>
              <a:ext uri="{FF2B5EF4-FFF2-40B4-BE49-F238E27FC236}">
                <a16:creationId xmlns:a16="http://schemas.microsoft.com/office/drawing/2014/main" id="{95C66F14-0D1A-4AE1-BFEB-236E0AEE7A2D}"/>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9713359" y="7505557"/>
            <a:ext cx="609600" cy="609600"/>
          </a:xfrm>
          <a:prstGeom prst="rect">
            <a:avLst/>
          </a:prstGeom>
        </p:spPr>
      </p:pic>
    </p:spTree>
    <p:extLst>
      <p:ext uri="{BB962C8B-B14F-4D97-AF65-F5344CB8AC3E}">
        <p14:creationId xmlns:p14="http://schemas.microsoft.com/office/powerpoint/2010/main" val="93055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40">
                                            <p:txEl>
                                              <p:pRg st="0" end="0"/>
                                            </p:txEl>
                                          </p:spTgt>
                                        </p:tgtEl>
                                        <p:attrNameLst>
                                          <p:attrName>style.visibility</p:attrName>
                                        </p:attrNameLst>
                                      </p:cBhvr>
                                      <p:to>
                                        <p:strVal val="visible"/>
                                      </p:to>
                                    </p:set>
                                    <p:animEffect transition="in" filter="barn(inVertical)">
                                      <p:cBhvr>
                                        <p:cTn id="50" dur="500"/>
                                        <p:tgtEl>
                                          <p:spTgt spid="40">
                                            <p:txEl>
                                              <p:pRg st="0" end="0"/>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40">
                                            <p:txEl>
                                              <p:pRg st="1" end="1"/>
                                            </p:txEl>
                                          </p:spTgt>
                                        </p:tgtEl>
                                        <p:attrNameLst>
                                          <p:attrName>style.visibility</p:attrName>
                                        </p:attrNameLst>
                                      </p:cBhvr>
                                      <p:to>
                                        <p:strVal val="visible"/>
                                      </p:to>
                                    </p:set>
                                    <p:animEffect transition="in" filter="barn(inVertical)">
                                      <p:cBhvr>
                                        <p:cTn id="53" dur="500"/>
                                        <p:tgtEl>
                                          <p:spTgt spid="40">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inVertical)">
                                      <p:cBhvr>
                                        <p:cTn id="58" dur="500"/>
                                        <p:tgtEl>
                                          <p:spTgt spid="3"/>
                                        </p:tgtEl>
                                      </p:cBhvr>
                                    </p:animEffect>
                                  </p:childTnLst>
                                </p:cTn>
                              </p:par>
                              <p:par>
                                <p:cTn id="59" presetID="16" presetClass="entr" presetSubtype="21"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barn(inVertical)">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barn(inVertical)">
                                      <p:cBhvr>
                                        <p:cTn id="74" dur="500"/>
                                        <p:tgtEl>
                                          <p:spTgt spid="8"/>
                                        </p:tgtEl>
                                      </p:cBhvr>
                                    </p:animEffect>
                                  </p:childTnLst>
                                </p:cTn>
                              </p:par>
                              <p:par>
                                <p:cTn id="75" presetID="16" presetClass="entr" presetSubtype="21"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barn(inVertical)">
                                      <p:cBhvr>
                                        <p:cTn id="77" dur="500"/>
                                        <p:tgtEl>
                                          <p:spTgt spid="13"/>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barn(inVertical)">
                                      <p:cBhvr>
                                        <p:cTn id="80" dur="500"/>
                                        <p:tgtEl>
                                          <p:spTgt spid="36"/>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7">
                                            <p:txEl>
                                              <p:pRg st="0" end="0"/>
                                            </p:txEl>
                                          </p:spTgt>
                                        </p:tgtEl>
                                        <p:attrNameLst>
                                          <p:attrName>style.visibility</p:attrName>
                                        </p:attrNameLst>
                                      </p:cBhvr>
                                      <p:to>
                                        <p:strVal val="visible"/>
                                      </p:to>
                                    </p:set>
                                    <p:animEffect transition="in" filter="barn(inVertical)">
                                      <p:cBhvr>
                                        <p:cTn id="85" dur="500"/>
                                        <p:tgtEl>
                                          <p:spTgt spid="37">
                                            <p:txEl>
                                              <p:pRg st="0" end="0"/>
                                            </p:txEl>
                                          </p:spTgt>
                                        </p:tgtEl>
                                      </p:cBhvr>
                                    </p:animEffect>
                                  </p:childTnLst>
                                </p:cTn>
                              </p:par>
                              <p:par>
                                <p:cTn id="86" presetID="16" presetClass="entr" presetSubtype="21" fill="hold" nodeType="withEffect">
                                  <p:stCondLst>
                                    <p:cond delay="0"/>
                                  </p:stCondLst>
                                  <p:childTnLst>
                                    <p:set>
                                      <p:cBhvr>
                                        <p:cTn id="87" dur="1" fill="hold">
                                          <p:stCondLst>
                                            <p:cond delay="0"/>
                                          </p:stCondLst>
                                        </p:cTn>
                                        <p:tgtEl>
                                          <p:spTgt spid="37">
                                            <p:txEl>
                                              <p:pRg st="1" end="1"/>
                                            </p:txEl>
                                          </p:spTgt>
                                        </p:tgtEl>
                                        <p:attrNameLst>
                                          <p:attrName>style.visibility</p:attrName>
                                        </p:attrNameLst>
                                      </p:cBhvr>
                                      <p:to>
                                        <p:strVal val="visible"/>
                                      </p:to>
                                    </p:set>
                                    <p:animEffect transition="in" filter="barn(inVertical)">
                                      <p:cBhvr>
                                        <p:cTn id="88"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11"/>
                </p:tgtEl>
              </p:cMediaNode>
            </p:audio>
            <p:audio>
              <p:cMediaNode vol="80000">
                <p:cTn id="90" fill="hold" display="0">
                  <p:stCondLst>
                    <p:cond delay="indefinite"/>
                  </p:stCondLst>
                  <p:endCondLst>
                    <p:cond evt="onStopAudio" delay="0">
                      <p:tgtEl>
                        <p:sldTgt/>
                      </p:tgtEl>
                    </p:cond>
                  </p:endCondLst>
                </p:cTn>
                <p:tgtEl>
                  <p:spTgt spid="12"/>
                </p:tgtEl>
              </p:cMediaNode>
            </p:audio>
            <p:audio>
              <p:cMediaNode vol="80000">
                <p:cTn id="91" fill="hold" display="0">
                  <p:stCondLst>
                    <p:cond delay="indefinite"/>
                  </p:stCondLst>
                  <p:endCondLst>
                    <p:cond evt="onStopAudio" delay="0">
                      <p:tgtEl>
                        <p:sldTgt/>
                      </p:tgtEl>
                    </p:cond>
                  </p:endCondLst>
                </p:cTn>
                <p:tgtEl>
                  <p:spTgt spid="13"/>
                </p:tgtEl>
              </p:cMediaNode>
            </p:audio>
          </p:childTnLst>
        </p:cTn>
      </p:par>
    </p:tnLst>
    <p:bldLst>
      <p:bldP spid="33" grpId="0"/>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1604462">
            <a:off x="16107079" y="-2168595"/>
            <a:ext cx="4361840" cy="3721906"/>
          </a:xfrm>
          <a:custGeom>
            <a:avLst/>
            <a:gdLst/>
            <a:ahLst/>
            <a:cxnLst/>
            <a:rect l="l" t="t" r="r" b="b"/>
            <a:pathLst>
              <a:path w="6385885" h="5898961">
                <a:moveTo>
                  <a:pt x="0" y="0"/>
                </a:moveTo>
                <a:lnTo>
                  <a:pt x="6385885" y="0"/>
                </a:lnTo>
                <a:lnTo>
                  <a:pt x="6385885" y="5898961"/>
                </a:lnTo>
                <a:lnTo>
                  <a:pt x="0" y="58989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371428">
            <a:off x="-1287996" y="8861276"/>
            <a:ext cx="2575992" cy="2352029"/>
          </a:xfrm>
          <a:custGeom>
            <a:avLst/>
            <a:gdLst/>
            <a:ahLst/>
            <a:cxnLst/>
            <a:rect l="l" t="t" r="r" b="b"/>
            <a:pathLst>
              <a:path w="5335437" h="5870893">
                <a:moveTo>
                  <a:pt x="0" y="0"/>
                </a:moveTo>
                <a:lnTo>
                  <a:pt x="5335436" y="0"/>
                </a:lnTo>
                <a:lnTo>
                  <a:pt x="5335436" y="5870893"/>
                </a:lnTo>
                <a:lnTo>
                  <a:pt x="0" y="58708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103867">
            <a:off x="-1012663" y="-1616810"/>
            <a:ext cx="2374907" cy="2512698"/>
          </a:xfrm>
          <a:custGeom>
            <a:avLst/>
            <a:gdLst/>
            <a:ahLst/>
            <a:cxnLst/>
            <a:rect l="l" t="t" r="r" b="b"/>
            <a:pathLst>
              <a:path w="4544803" h="4114800">
                <a:moveTo>
                  <a:pt x="0" y="0"/>
                </a:moveTo>
                <a:lnTo>
                  <a:pt x="4544803" y="0"/>
                </a:lnTo>
                <a:lnTo>
                  <a:pt x="454480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rot="-554125">
            <a:off x="548419" y="-296201"/>
            <a:ext cx="872135" cy="883281"/>
          </a:xfrm>
          <a:custGeom>
            <a:avLst/>
            <a:gdLst/>
            <a:ahLst/>
            <a:cxnLst/>
            <a:rect l="l" t="t" r="r" b="b"/>
            <a:pathLst>
              <a:path w="872135" h="883281">
                <a:moveTo>
                  <a:pt x="0" y="0"/>
                </a:moveTo>
                <a:lnTo>
                  <a:pt x="872135" y="0"/>
                </a:lnTo>
                <a:lnTo>
                  <a:pt x="872135" y="883281"/>
                </a:lnTo>
                <a:lnTo>
                  <a:pt x="0" y="883281"/>
                </a:lnTo>
                <a:lnTo>
                  <a:pt x="0" y="0"/>
                </a:lnTo>
                <a:close/>
              </a:path>
            </a:pathLst>
          </a:custGeom>
          <a:blipFill>
            <a:blip r:embed="rId12"/>
            <a:stretch>
              <a:fillRect/>
            </a:stretch>
          </a:blipFill>
        </p:spPr>
      </p:sp>
      <p:sp>
        <p:nvSpPr>
          <p:cNvPr id="14" name="Freeform 8">
            <a:extLst>
              <a:ext uri="{FF2B5EF4-FFF2-40B4-BE49-F238E27FC236}">
                <a16:creationId xmlns:a16="http://schemas.microsoft.com/office/drawing/2014/main" id="{396AF78A-8FB8-471E-96D5-173AF9C09611}"/>
              </a:ext>
            </a:extLst>
          </p:cNvPr>
          <p:cNvSpPr/>
          <p:nvPr/>
        </p:nvSpPr>
        <p:spPr>
          <a:xfrm rot="-1389597">
            <a:off x="-899235" y="6497667"/>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8">
            <a:extLst>
              <a:ext uri="{FF2B5EF4-FFF2-40B4-BE49-F238E27FC236}">
                <a16:creationId xmlns:a16="http://schemas.microsoft.com/office/drawing/2014/main" id="{CAB059DE-5F85-4447-A029-A4E1BF95AE46}"/>
              </a:ext>
            </a:extLst>
          </p:cNvPr>
          <p:cNvSpPr/>
          <p:nvPr/>
        </p:nvSpPr>
        <p:spPr>
          <a:xfrm rot="-1389597">
            <a:off x="17755747" y="2610946"/>
            <a:ext cx="1625424" cy="800891"/>
          </a:xfrm>
          <a:custGeom>
            <a:avLst/>
            <a:gdLst/>
            <a:ahLst/>
            <a:cxnLst/>
            <a:rect l="l" t="t" r="r" b="b"/>
            <a:pathLst>
              <a:path w="1625424" h="800891">
                <a:moveTo>
                  <a:pt x="0" y="0"/>
                </a:moveTo>
                <a:lnTo>
                  <a:pt x="1625425" y="0"/>
                </a:lnTo>
                <a:lnTo>
                  <a:pt x="1625425" y="800890"/>
                </a:lnTo>
                <a:lnTo>
                  <a:pt x="0" y="8008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4" name="Group 23">
            <a:extLst>
              <a:ext uri="{FF2B5EF4-FFF2-40B4-BE49-F238E27FC236}">
                <a16:creationId xmlns:a16="http://schemas.microsoft.com/office/drawing/2014/main" id="{6EF34F98-9613-449C-958C-1EF7A374412D}"/>
              </a:ext>
            </a:extLst>
          </p:cNvPr>
          <p:cNvGrpSpPr/>
          <p:nvPr/>
        </p:nvGrpSpPr>
        <p:grpSpPr>
          <a:xfrm>
            <a:off x="16654936" y="8778197"/>
            <a:ext cx="2020960" cy="2518184"/>
            <a:chOff x="16654936" y="8778197"/>
            <a:chExt cx="2020960" cy="2518184"/>
          </a:xfrm>
        </p:grpSpPr>
        <p:sp>
          <p:nvSpPr>
            <p:cNvPr id="6" name="Freeform 6"/>
            <p:cNvSpPr/>
            <p:nvPr/>
          </p:nvSpPr>
          <p:spPr>
            <a:xfrm rot="9969306">
              <a:off x="16654936" y="8778197"/>
              <a:ext cx="2020960" cy="2518184"/>
            </a:xfrm>
            <a:custGeom>
              <a:avLst/>
              <a:gdLst/>
              <a:ahLst/>
              <a:cxnLst/>
              <a:rect l="l" t="t" r="r" b="b"/>
              <a:pathLst>
                <a:path w="6835906" h="6239318">
                  <a:moveTo>
                    <a:pt x="0" y="0"/>
                  </a:moveTo>
                  <a:lnTo>
                    <a:pt x="6835906" y="0"/>
                  </a:lnTo>
                  <a:lnTo>
                    <a:pt x="6835906" y="6239318"/>
                  </a:lnTo>
                  <a:lnTo>
                    <a:pt x="0" y="62393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 name="Freeform 4"/>
            <p:cNvSpPr/>
            <p:nvPr/>
          </p:nvSpPr>
          <p:spPr>
            <a:xfrm>
              <a:off x="17191617" y="9423021"/>
              <a:ext cx="1014147" cy="1027108"/>
            </a:xfrm>
            <a:custGeom>
              <a:avLst/>
              <a:gdLst/>
              <a:ahLst/>
              <a:cxnLst/>
              <a:rect l="l" t="t" r="r" b="b"/>
              <a:pathLst>
                <a:path w="1014147" h="1027108">
                  <a:moveTo>
                    <a:pt x="0" y="0"/>
                  </a:moveTo>
                  <a:lnTo>
                    <a:pt x="1014147" y="0"/>
                  </a:lnTo>
                  <a:lnTo>
                    <a:pt x="1014147" y="1027108"/>
                  </a:lnTo>
                  <a:lnTo>
                    <a:pt x="0" y="1027108"/>
                  </a:lnTo>
                  <a:lnTo>
                    <a:pt x="0" y="0"/>
                  </a:lnTo>
                  <a:close/>
                </a:path>
              </a:pathLst>
            </a:custGeom>
            <a:blipFill>
              <a:blip r:embed="rId17"/>
              <a:stretch>
                <a:fillRect/>
              </a:stretch>
            </a:blipFill>
          </p:spPr>
        </p:sp>
      </p:grpSp>
      <p:sp>
        <p:nvSpPr>
          <p:cNvPr id="33" name="TextBox 8">
            <a:extLst>
              <a:ext uri="{FF2B5EF4-FFF2-40B4-BE49-F238E27FC236}">
                <a16:creationId xmlns:a16="http://schemas.microsoft.com/office/drawing/2014/main" id="{D8560EED-6ADB-4804-B6F2-59DB02FC2153}"/>
              </a:ext>
            </a:extLst>
          </p:cNvPr>
          <p:cNvSpPr txBox="1"/>
          <p:nvPr/>
        </p:nvSpPr>
        <p:spPr>
          <a:xfrm>
            <a:off x="5482065" y="4877761"/>
            <a:ext cx="7972979" cy="827919"/>
          </a:xfrm>
          <a:prstGeom prst="rect">
            <a:avLst/>
          </a:prstGeom>
        </p:spPr>
        <p:txBody>
          <a:bodyPr wrap="square" lIns="0" tIns="0" rIns="0" bIns="0" rtlCol="0" anchor="t">
            <a:spAutoFit/>
          </a:bodyPr>
          <a:lstStyle/>
          <a:p>
            <a:pPr algn="ctr">
              <a:lnSpc>
                <a:spcPts val="7200"/>
              </a:lnSpc>
            </a:pPr>
            <a:r>
              <a:rPr lang="en-US" sz="4000" b="1">
                <a:solidFill>
                  <a:srgbClr val="FF0000"/>
                </a:solidFill>
              </a:rPr>
              <a:t>25. wash and dry dishes (v): </a:t>
            </a:r>
          </a:p>
        </p:txBody>
      </p:sp>
      <p:sp>
        <p:nvSpPr>
          <p:cNvPr id="38" name="TextBox 8">
            <a:extLst>
              <a:ext uri="{FF2B5EF4-FFF2-40B4-BE49-F238E27FC236}">
                <a16:creationId xmlns:a16="http://schemas.microsoft.com/office/drawing/2014/main" id="{A41B26C9-EBA6-4307-8CAB-15824A77F041}"/>
              </a:ext>
            </a:extLst>
          </p:cNvPr>
          <p:cNvSpPr txBox="1"/>
          <p:nvPr/>
        </p:nvSpPr>
        <p:spPr>
          <a:xfrm>
            <a:off x="1763695" y="624738"/>
            <a:ext cx="6324600" cy="827919"/>
          </a:xfrm>
          <a:prstGeom prst="rect">
            <a:avLst/>
          </a:prstGeom>
        </p:spPr>
        <p:txBody>
          <a:bodyPr wrap="square" lIns="0" tIns="0" rIns="0" bIns="0" rtlCol="0" anchor="t">
            <a:spAutoFit/>
          </a:bodyPr>
          <a:lstStyle/>
          <a:p>
            <a:pPr algn="ctr">
              <a:lnSpc>
                <a:spcPts val="7200"/>
              </a:lnSpc>
            </a:pPr>
            <a:r>
              <a:rPr lang="en-US" sz="4000" b="1">
                <a:solidFill>
                  <a:srgbClr val="FF0000"/>
                </a:solidFill>
              </a:rPr>
              <a:t>24. wash and dry clothes (v): </a:t>
            </a:r>
            <a:endParaRPr lang="en-US" sz="4000" b="1" dirty="0">
              <a:solidFill>
                <a:srgbClr val="FF0000"/>
              </a:solidFill>
            </a:endParaRPr>
          </a:p>
        </p:txBody>
      </p:sp>
      <p:sp>
        <p:nvSpPr>
          <p:cNvPr id="39" name="Rectangle 38">
            <a:extLst>
              <a:ext uri="{FF2B5EF4-FFF2-40B4-BE49-F238E27FC236}">
                <a16:creationId xmlns:a16="http://schemas.microsoft.com/office/drawing/2014/main" id="{00885798-2D90-4EBD-97CA-A25310BD4960}"/>
              </a:ext>
            </a:extLst>
          </p:cNvPr>
          <p:cNvSpPr/>
          <p:nvPr/>
        </p:nvSpPr>
        <p:spPr>
          <a:xfrm>
            <a:off x="8078662" y="790937"/>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/wɒʃ ənd draɪ kləʊðz/</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giặt và làm khô quần áo</a:t>
            </a:r>
          </a:p>
        </p:txBody>
      </p:sp>
      <p:sp>
        <p:nvSpPr>
          <p:cNvPr id="40" name="Rectangle 39">
            <a:extLst>
              <a:ext uri="{FF2B5EF4-FFF2-40B4-BE49-F238E27FC236}">
                <a16:creationId xmlns:a16="http://schemas.microsoft.com/office/drawing/2014/main" id="{F65FECFC-D033-4627-82E3-ED3F2B4E21BE}"/>
              </a:ext>
            </a:extLst>
          </p:cNvPr>
          <p:cNvSpPr/>
          <p:nvPr/>
        </p:nvSpPr>
        <p:spPr>
          <a:xfrm>
            <a:off x="12442816" y="4985182"/>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/wɒʃ ənd draɪ dɪʃɪz/</a:t>
            </a:r>
          </a:p>
          <a:p>
            <a:r>
              <a:rPr lang="vi-VN" sz="4000" b="1">
                <a:solidFill>
                  <a:schemeClr val="tx1">
                    <a:lumMod val="95000"/>
                    <a:lumOff val="5000"/>
                  </a:schemeClr>
                </a:solidFill>
                <a:latin typeface="Calibri" panose="020F0502020204030204" pitchFamily="34" charset="0"/>
                <a:cs typeface="Calibri" panose="020F0502020204030204" pitchFamily="34" charset="0"/>
              </a:rPr>
              <a:t>rửa và làm khô bát đĩa</a:t>
            </a:r>
          </a:p>
        </p:txBody>
      </p:sp>
      <p:pic>
        <p:nvPicPr>
          <p:cNvPr id="2" name="Picture 1">
            <a:extLst>
              <a:ext uri="{FF2B5EF4-FFF2-40B4-BE49-F238E27FC236}">
                <a16:creationId xmlns:a16="http://schemas.microsoft.com/office/drawing/2014/main" id="{2297240B-0E8A-4AA0-85C5-154C5C51C8B8}"/>
              </a:ext>
            </a:extLst>
          </p:cNvPr>
          <p:cNvPicPr>
            <a:picLocks noChangeAspect="1"/>
          </p:cNvPicPr>
          <p:nvPr/>
        </p:nvPicPr>
        <p:blipFill>
          <a:blip r:embed="rId18"/>
          <a:stretch>
            <a:fillRect/>
          </a:stretch>
        </p:blipFill>
        <p:spPr>
          <a:xfrm>
            <a:off x="1763695" y="1572669"/>
            <a:ext cx="5853742" cy="3185079"/>
          </a:xfrm>
          <a:prstGeom prst="rect">
            <a:avLst/>
          </a:prstGeom>
        </p:spPr>
      </p:pic>
      <p:pic>
        <p:nvPicPr>
          <p:cNvPr id="3" name="Picture 2">
            <a:extLst>
              <a:ext uri="{FF2B5EF4-FFF2-40B4-BE49-F238E27FC236}">
                <a16:creationId xmlns:a16="http://schemas.microsoft.com/office/drawing/2014/main" id="{EA0AB487-1676-4559-B425-8B098BD9325C}"/>
              </a:ext>
            </a:extLst>
          </p:cNvPr>
          <p:cNvPicPr>
            <a:picLocks noChangeAspect="1"/>
          </p:cNvPicPr>
          <p:nvPr/>
        </p:nvPicPr>
        <p:blipFill>
          <a:blip r:embed="rId19"/>
          <a:stretch>
            <a:fillRect/>
          </a:stretch>
        </p:blipFill>
        <p:spPr>
          <a:xfrm>
            <a:off x="5593826" y="5825693"/>
            <a:ext cx="6444681" cy="3209851"/>
          </a:xfrm>
          <a:prstGeom prst="rect">
            <a:avLst/>
          </a:prstGeom>
        </p:spPr>
      </p:pic>
      <p:pic>
        <p:nvPicPr>
          <p:cNvPr id="8" name="wash and dry clothes">
            <a:hlinkClick r:id="" action="ppaction://media"/>
            <a:extLst>
              <a:ext uri="{FF2B5EF4-FFF2-40B4-BE49-F238E27FC236}">
                <a16:creationId xmlns:a16="http://schemas.microsoft.com/office/drawing/2014/main" id="{8AD5798F-D192-4C6B-8FBB-8AABBC92ED7C}"/>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8022981" y="2768230"/>
            <a:ext cx="609600" cy="609600"/>
          </a:xfrm>
          <a:prstGeom prst="rect">
            <a:avLst/>
          </a:prstGeom>
        </p:spPr>
      </p:pic>
      <p:pic>
        <p:nvPicPr>
          <p:cNvPr id="11" name="wash and dry dishes">
            <a:hlinkClick r:id="" action="ppaction://media"/>
            <a:extLst>
              <a:ext uri="{FF2B5EF4-FFF2-40B4-BE49-F238E27FC236}">
                <a16:creationId xmlns:a16="http://schemas.microsoft.com/office/drawing/2014/main" id="{D9494ED2-E0DC-45C8-8990-E43DF694689D}"/>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442816" y="7281126"/>
            <a:ext cx="609600" cy="609600"/>
          </a:xfrm>
          <a:prstGeom prst="rect">
            <a:avLst/>
          </a:prstGeom>
        </p:spPr>
      </p:pic>
    </p:spTree>
    <p:extLst>
      <p:ext uri="{BB962C8B-B14F-4D97-AF65-F5344CB8AC3E}">
        <p14:creationId xmlns:p14="http://schemas.microsoft.com/office/powerpoint/2010/main" val="59376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barn(inVertic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9">
                                            <p:txEl>
                                              <p:pRg st="0" end="0"/>
                                            </p:txEl>
                                          </p:spTgt>
                                        </p:tgtEl>
                                        <p:attrNameLst>
                                          <p:attrName>style.visibility</p:attrName>
                                        </p:attrNameLst>
                                      </p:cBhvr>
                                      <p:to>
                                        <p:strVal val="visible"/>
                                      </p:to>
                                    </p:set>
                                    <p:animEffect transition="in" filter="barn(inVertical)">
                                      <p:cBhvr>
                                        <p:cTn id="50" dur="500"/>
                                        <p:tgtEl>
                                          <p:spTgt spid="39">
                                            <p:txEl>
                                              <p:pRg st="0" end="0"/>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39">
                                            <p:txEl>
                                              <p:pRg st="1" end="1"/>
                                            </p:txEl>
                                          </p:spTgt>
                                        </p:tgtEl>
                                        <p:attrNameLst>
                                          <p:attrName>style.visibility</p:attrName>
                                        </p:attrNameLst>
                                      </p:cBhvr>
                                      <p:to>
                                        <p:strVal val="visible"/>
                                      </p:to>
                                    </p:set>
                                    <p:animEffect transition="in" filter="barn(inVertical)">
                                      <p:cBhvr>
                                        <p:cTn id="53" dur="500"/>
                                        <p:tgtEl>
                                          <p:spTgt spid="39">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inVertical)">
                                      <p:cBhvr>
                                        <p:cTn id="58" dur="500"/>
                                        <p:tgtEl>
                                          <p:spTgt spid="3"/>
                                        </p:tgtEl>
                                      </p:cBhvr>
                                    </p:animEffect>
                                  </p:childTnLst>
                                </p:cTn>
                              </p:par>
                              <p:par>
                                <p:cTn id="59" presetID="16" presetClass="entr" presetSubtype="21"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barn(inVertical)">
                                      <p:cBhvr>
                                        <p:cTn id="61" dur="500"/>
                                        <p:tgtEl>
                                          <p:spTgt spid="11"/>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inVertical)">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0">
                                            <p:txEl>
                                              <p:pRg st="0" end="0"/>
                                            </p:txEl>
                                          </p:spTgt>
                                        </p:tgtEl>
                                        <p:attrNameLst>
                                          <p:attrName>style.visibility</p:attrName>
                                        </p:attrNameLst>
                                      </p:cBhvr>
                                      <p:to>
                                        <p:strVal val="visible"/>
                                      </p:to>
                                    </p:set>
                                    <p:animEffect transition="in" filter="barn(inVertical)">
                                      <p:cBhvr>
                                        <p:cTn id="69" dur="500"/>
                                        <p:tgtEl>
                                          <p:spTgt spid="40">
                                            <p:txEl>
                                              <p:pRg st="0" end="0"/>
                                            </p:txEl>
                                          </p:spTgt>
                                        </p:tgtEl>
                                      </p:cBhvr>
                                    </p:animEffect>
                                  </p:childTnLst>
                                </p:cTn>
                              </p:par>
                              <p:par>
                                <p:cTn id="70" presetID="16" presetClass="entr" presetSubtype="21" fill="hold" nodeType="withEffect">
                                  <p:stCondLst>
                                    <p:cond delay="0"/>
                                  </p:stCondLst>
                                  <p:childTnLst>
                                    <p:set>
                                      <p:cBhvr>
                                        <p:cTn id="71" dur="1" fill="hold">
                                          <p:stCondLst>
                                            <p:cond delay="0"/>
                                          </p:stCondLst>
                                        </p:cTn>
                                        <p:tgtEl>
                                          <p:spTgt spid="40">
                                            <p:txEl>
                                              <p:pRg st="1" end="1"/>
                                            </p:txEl>
                                          </p:spTgt>
                                        </p:tgtEl>
                                        <p:attrNameLst>
                                          <p:attrName>style.visibility</p:attrName>
                                        </p:attrNameLst>
                                      </p:cBhvr>
                                      <p:to>
                                        <p:strVal val="visible"/>
                                      </p:to>
                                    </p:set>
                                    <p:animEffect transition="in" filter="barn(inVertical)">
                                      <p:cBhvr>
                                        <p:cTn id="72"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8"/>
                </p:tgtEl>
              </p:cMediaNode>
            </p:audio>
            <p:audio>
              <p:cMediaNode vol="80000">
                <p:cTn id="74" fill="hold" display="0">
                  <p:stCondLst>
                    <p:cond delay="indefinite"/>
                  </p:stCondLst>
                  <p:endCondLst>
                    <p:cond evt="onStopAudio" delay="0">
                      <p:tgtEl>
                        <p:sldTgt/>
                      </p:tgtEl>
                    </p:cond>
                  </p:endCondLst>
                </p:cTn>
                <p:tgtEl>
                  <p:spTgt spid="11"/>
                </p:tgtEl>
              </p:cMediaNode>
            </p:audio>
          </p:childTnLst>
        </p:cTn>
      </p:par>
    </p:tnLst>
    <p:bldLst>
      <p:bldP spid="33"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6510</Words>
  <Application>Microsoft Office PowerPoint</Application>
  <PresentationFormat>Custom</PresentationFormat>
  <Paragraphs>759</Paragraphs>
  <Slides>64</Slides>
  <Notes>1</Notes>
  <HiddenSlides>0</HiddenSlides>
  <MMClips>36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Bryndan Write</vt:lpstr>
      <vt:lpstr>Times New Roman</vt:lpstr>
      <vt:lpstr>Blueberry</vt:lpstr>
      <vt:lpstr>Calibri</vt:lpstr>
      <vt:lpstr>Cambria</vt:lpstr>
      <vt:lpstr>Arial</vt:lpstr>
      <vt:lpstr>Bryndan Write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Aesthetic Mindful Parenting Presentation</dc:title>
  <dc:creator>Hưng PQ</dc:creator>
  <cp:lastModifiedBy>Hưng PQ</cp:lastModifiedBy>
  <cp:revision>9</cp:revision>
  <dcterms:created xsi:type="dcterms:W3CDTF">2006-08-16T00:00:00Z</dcterms:created>
  <dcterms:modified xsi:type="dcterms:W3CDTF">2023-10-14T09:09:33Z</dcterms:modified>
  <dc:identifier>DAFw1tre-7c</dc:identifier>
</cp:coreProperties>
</file>