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0" r:id="rId3"/>
  </p:sldMasterIdLst>
  <p:notesMasterIdLst>
    <p:notesMasterId r:id="rId35"/>
  </p:notesMasterIdLst>
  <p:handoutMasterIdLst>
    <p:handoutMasterId r:id="rId36"/>
  </p:handoutMasterIdLst>
  <p:sldIdLst>
    <p:sldId id="355" r:id="rId4"/>
    <p:sldId id="278" r:id="rId5"/>
    <p:sldId id="297" r:id="rId6"/>
    <p:sldId id="356" r:id="rId7"/>
    <p:sldId id="357" r:id="rId8"/>
    <p:sldId id="358" r:id="rId9"/>
    <p:sldId id="359" r:id="rId10"/>
    <p:sldId id="349" r:id="rId11"/>
    <p:sldId id="360" r:id="rId12"/>
    <p:sldId id="361" r:id="rId13"/>
    <p:sldId id="346" r:id="rId14"/>
    <p:sldId id="362" r:id="rId15"/>
    <p:sldId id="343" r:id="rId16"/>
    <p:sldId id="364" r:id="rId17"/>
    <p:sldId id="363" r:id="rId18"/>
    <p:sldId id="378" r:id="rId19"/>
    <p:sldId id="365" r:id="rId20"/>
    <p:sldId id="366" r:id="rId21"/>
    <p:sldId id="367" r:id="rId22"/>
    <p:sldId id="351" r:id="rId23"/>
    <p:sldId id="368" r:id="rId24"/>
    <p:sldId id="369" r:id="rId25"/>
    <p:sldId id="370" r:id="rId26"/>
    <p:sldId id="371" r:id="rId27"/>
    <p:sldId id="372" r:id="rId28"/>
    <p:sldId id="373" r:id="rId29"/>
    <p:sldId id="374" r:id="rId30"/>
    <p:sldId id="375" r:id="rId31"/>
    <p:sldId id="376" r:id="rId32"/>
    <p:sldId id="377" r:id="rId33"/>
    <p:sldId id="379" r:id="rId3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FF0000"/>
    <a:srgbClr val="000000"/>
    <a:srgbClr val="0066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4" autoAdjust="0"/>
    <p:restoredTop sz="94713" autoAdjust="0"/>
  </p:normalViewPr>
  <p:slideViewPr>
    <p:cSldViewPr>
      <p:cViewPr varScale="1">
        <p:scale>
          <a:sx n="66" d="100"/>
          <a:sy n="66" d="100"/>
        </p:scale>
        <p:origin x="276" y="6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9F640D-12B9-41AE-BCAA-CDD41E23E61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51AC4265-EFB9-4821-911A-69F1581ABC5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F82AED3-AF3A-4AE8-833D-BAE927ED22C0}" type="datetimeFigureOut">
              <a:rPr lang="en-US"/>
              <a:pPr>
                <a:defRPr/>
              </a:pPr>
              <a:t>6/16/2022</a:t>
            </a:fld>
            <a:endParaRPr lang="en-US"/>
          </a:p>
        </p:txBody>
      </p:sp>
      <p:sp>
        <p:nvSpPr>
          <p:cNvPr id="4" name="Footer Placeholder 3">
            <a:extLst>
              <a:ext uri="{FF2B5EF4-FFF2-40B4-BE49-F238E27FC236}">
                <a16:creationId xmlns:a16="http://schemas.microsoft.com/office/drawing/2014/main" id="{A2EB6783-97DD-46FD-B524-4AEA34BC0F2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a:extLst>
              <a:ext uri="{FF2B5EF4-FFF2-40B4-BE49-F238E27FC236}">
                <a16:creationId xmlns:a16="http://schemas.microsoft.com/office/drawing/2014/main" id="{0B642DC9-1F22-4C9A-92E6-16E4B0C5064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3DA749F-B226-4DAD-9163-9BAB89A1BF7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646E10-DF22-416E-B192-578C283EB10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197F15EF-206F-4AB8-8BBC-8363CAF1039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72815AE-A2CF-4B95-82D9-A503F893513E}" type="datetimeFigureOut">
              <a:rPr lang="en-US"/>
              <a:pPr>
                <a:defRPr/>
              </a:pPr>
              <a:t>6/16/2022</a:t>
            </a:fld>
            <a:endParaRPr lang="en-US"/>
          </a:p>
        </p:txBody>
      </p:sp>
      <p:sp>
        <p:nvSpPr>
          <p:cNvPr id="4" name="Slide Image Placeholder 3">
            <a:extLst>
              <a:ext uri="{FF2B5EF4-FFF2-40B4-BE49-F238E27FC236}">
                <a16:creationId xmlns:a16="http://schemas.microsoft.com/office/drawing/2014/main" id="{979D7627-0B6F-4B6A-905F-2117DCE74AD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FA9EA138-FD88-48A8-B0D9-D07BA5873C1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CDE23800-C1C5-4AB5-ABB9-CA265EB1D6D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89EB934-3469-4924-B698-B303C111E50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E358D40-56CE-456F-B9CB-B54F73FB9A98}"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B194A0-D00B-485A-B106-FD4D5710A9C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50659F0-11FC-4FE3-879F-5284373045A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6BADA739-DADF-4EDB-9263-FD9F9C3FD3C2}"/>
              </a:ext>
            </a:extLst>
          </p:cNvPr>
          <p:cNvSpPr>
            <a:spLocks noGrp="1" noChangeArrowheads="1"/>
          </p:cNvSpPr>
          <p:nvPr>
            <p:ph type="sldNum" sz="quarter" idx="12"/>
          </p:nvPr>
        </p:nvSpPr>
        <p:spPr>
          <a:ln/>
        </p:spPr>
        <p:txBody>
          <a:bodyPr/>
          <a:lstStyle>
            <a:lvl1pPr>
              <a:defRPr/>
            </a:lvl1pPr>
          </a:lstStyle>
          <a:p>
            <a:fld id="{14A21BBB-602E-48DA-920B-C1C238CC3B4D}" type="slidenum">
              <a:rPr lang="en-US" altLang="en-US"/>
              <a:pPr/>
              <a:t>‹#›</a:t>
            </a:fld>
            <a:endParaRPr lang="en-US" altLang="en-US"/>
          </a:p>
        </p:txBody>
      </p:sp>
    </p:spTree>
    <p:extLst>
      <p:ext uri="{BB962C8B-B14F-4D97-AF65-F5344CB8AC3E}">
        <p14:creationId xmlns:p14="http://schemas.microsoft.com/office/powerpoint/2010/main" val="141702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4E7D0AA-5A31-42F4-8661-D5E9F3493A90}"/>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78C530C0-4DF2-42E4-9B73-F99DB0B2F15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1EC8FD0F-F1B2-4982-852D-00A2EAF6BBE2}"/>
              </a:ext>
            </a:extLst>
          </p:cNvPr>
          <p:cNvSpPr>
            <a:spLocks noGrp="1" noChangeArrowheads="1"/>
          </p:cNvSpPr>
          <p:nvPr>
            <p:ph type="sldNum" sz="quarter" idx="12"/>
          </p:nvPr>
        </p:nvSpPr>
        <p:spPr>
          <a:ln/>
        </p:spPr>
        <p:txBody>
          <a:bodyPr/>
          <a:lstStyle>
            <a:lvl1pPr>
              <a:defRPr/>
            </a:lvl1pPr>
          </a:lstStyle>
          <a:p>
            <a:fld id="{EBD2891D-F3C1-4BB7-9BFC-9A2AE4006200}" type="slidenum">
              <a:rPr lang="en-US" altLang="en-US"/>
              <a:pPr/>
              <a:t>‹#›</a:t>
            </a:fld>
            <a:endParaRPr lang="en-US" altLang="en-US"/>
          </a:p>
        </p:txBody>
      </p:sp>
    </p:spTree>
    <p:extLst>
      <p:ext uri="{BB962C8B-B14F-4D97-AF65-F5344CB8AC3E}">
        <p14:creationId xmlns:p14="http://schemas.microsoft.com/office/powerpoint/2010/main" val="3294888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A96FCDD-B239-4592-91C4-771A8D2BD97E}"/>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217903F-153F-487D-B724-33F28D6660F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9F0714D-AE49-4D6A-90AB-C663D3F3E209}"/>
              </a:ext>
            </a:extLst>
          </p:cNvPr>
          <p:cNvSpPr>
            <a:spLocks noGrp="1" noChangeArrowheads="1"/>
          </p:cNvSpPr>
          <p:nvPr>
            <p:ph type="sldNum" sz="quarter" idx="12"/>
          </p:nvPr>
        </p:nvSpPr>
        <p:spPr>
          <a:ln/>
        </p:spPr>
        <p:txBody>
          <a:bodyPr/>
          <a:lstStyle>
            <a:lvl1pPr>
              <a:defRPr/>
            </a:lvl1pPr>
          </a:lstStyle>
          <a:p>
            <a:fld id="{B5940A8A-47A3-41AA-B932-3E8D7A363B94}" type="slidenum">
              <a:rPr lang="en-US" altLang="en-US"/>
              <a:pPr/>
              <a:t>‹#›</a:t>
            </a:fld>
            <a:endParaRPr lang="en-US" altLang="en-US"/>
          </a:p>
        </p:txBody>
      </p:sp>
    </p:spTree>
    <p:extLst>
      <p:ext uri="{BB962C8B-B14F-4D97-AF65-F5344CB8AC3E}">
        <p14:creationId xmlns:p14="http://schemas.microsoft.com/office/powerpoint/2010/main" val="29867186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B80313-E7D2-4D25-83F2-4797F3987C0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BFA62-84D1-4B6A-B337-9E790D6306F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00369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Title Slide">
    <p:bg bwMode="ltGray">
      <p:bgRef idx="1002">
        <a:schemeClr val="bg2"/>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63700" cy="6858000"/>
          </a:xfrm>
          <a:prstGeom prst="rect">
            <a:avLst/>
          </a:prstGeom>
          <a:effectLst>
            <a:innerShdw blurRad="63500" dist="50800">
              <a:prstClr val="black">
                <a:alpha val="50000"/>
              </a:prstClr>
            </a:innerShdw>
          </a:effectLst>
        </p:spPr>
      </p:pic>
      <p:sp>
        <p:nvSpPr>
          <p:cNvPr id="12" name="Title 11"/>
          <p:cNvSpPr>
            <a:spLocks noGrp="1"/>
          </p:cNvSpPr>
          <p:nvPr>
            <p:ph type="ctrTitle"/>
          </p:nvPr>
        </p:nvSpPr>
        <p:spPr>
          <a:xfrm>
            <a:off x="1917503" y="533400"/>
            <a:ext cx="9378854" cy="2868168"/>
          </a:xfrm>
        </p:spPr>
        <p:txBody>
          <a:bodyPr lIns="45720" tIns="0" rIns="45720">
            <a:noAutofit/>
          </a:bodyPr>
          <a:lstStyle>
            <a:lvl1pPr algn="r">
              <a:defRPr sz="4200" b="1"/>
            </a:lvl1pPr>
            <a:extLst/>
          </a:lstStyle>
          <a:p>
            <a:r>
              <a:rPr kumimoji="0" lang="en-US" smtClean="0"/>
              <a:t>Click to edit Master title style</a:t>
            </a:r>
            <a:endParaRPr kumimoji="0" lang="en-US" dirty="0"/>
          </a:p>
        </p:txBody>
      </p:sp>
      <p:sp>
        <p:nvSpPr>
          <p:cNvPr id="25" name="Subtitle 24"/>
          <p:cNvSpPr>
            <a:spLocks noGrp="1"/>
          </p:cNvSpPr>
          <p:nvPr>
            <p:ph type="subTitle" idx="1"/>
          </p:nvPr>
        </p:nvSpPr>
        <p:spPr>
          <a:xfrm>
            <a:off x="1896211" y="3539864"/>
            <a:ext cx="9396082"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9" name="Straight Connector 8"/>
          <p:cNvSpPr>
            <a:spLocks noChangeShapeType="1"/>
          </p:cNvSpPr>
          <p:nvPr/>
        </p:nvSpPr>
        <p:spPr bwMode="auto">
          <a:xfrm rot="16200000">
            <a:off x="-1767154"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Footer Placeholder 17"/>
          <p:cNvSpPr>
            <a:spLocks noGrp="1"/>
          </p:cNvSpPr>
          <p:nvPr>
            <p:ph type="ftr" sz="quarter" idx="11"/>
          </p:nvPr>
        </p:nvSpPr>
        <p:spPr>
          <a:xfrm>
            <a:off x="1917503" y="6354773"/>
            <a:ext cx="3903629" cy="228600"/>
          </a:xfrm>
        </p:spPr>
        <p:txBody>
          <a:bodyPr/>
          <a:lstStyle>
            <a:lvl1pPr>
              <a:defRPr lang="en-US" dirty="0">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Date Placeholder 30"/>
          <p:cNvSpPr>
            <a:spLocks noGrp="1"/>
          </p:cNvSpPr>
          <p:nvPr>
            <p:ph type="dt" sz="half" idx="10"/>
          </p:nvPr>
        </p:nvSpPr>
        <p:spPr>
          <a:xfrm>
            <a:off x="6829512" y="6354773"/>
            <a:ext cx="2669952" cy="226902"/>
          </a:xfrm>
        </p:spPr>
        <p:txBody>
          <a:bodyPr/>
          <a:lstStyle>
            <a:lvl1pPr>
              <a:defRPr lang="en-US" smtClean="0">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7B621081-53EA-4545-A82E-F099CAD892AE}" type="datetimeFigureOut">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6/16/2022</a:t>
            </a:fld>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Slide Number Placeholder 28"/>
          <p:cNvSpPr>
            <a:spLocks noGrp="1"/>
          </p:cNvSpPr>
          <p:nvPr>
            <p:ph type="sldNum" sz="quarter" idx="12"/>
          </p:nvPr>
        </p:nvSpPr>
        <p:spPr>
          <a:xfrm>
            <a:off x="10507845" y="6353075"/>
            <a:ext cx="784448" cy="228600"/>
          </a:xfrm>
        </p:spPr>
        <p:txBody>
          <a:bodyPr/>
          <a:lstStyle>
            <a:lvl1pPr>
              <a:defRPr lang="en-US" smtClean="0">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40A5146F-7E80-4C81-B445-3940FBA44A78}" type="slidenum">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868581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7B00D99-49C3-420A-9725-0521549EAB5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662A69EF-AF00-4993-BDC2-0187EF4D5B8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CB5E6704-9168-4424-9BB3-982F824A816C}"/>
              </a:ext>
            </a:extLst>
          </p:cNvPr>
          <p:cNvSpPr>
            <a:spLocks noGrp="1" noChangeArrowheads="1"/>
          </p:cNvSpPr>
          <p:nvPr>
            <p:ph type="sldNum" sz="quarter" idx="12"/>
          </p:nvPr>
        </p:nvSpPr>
        <p:spPr>
          <a:ln/>
        </p:spPr>
        <p:txBody>
          <a:bodyPr/>
          <a:lstStyle>
            <a:lvl1pPr>
              <a:defRPr/>
            </a:lvl1pPr>
          </a:lstStyle>
          <a:p>
            <a:fld id="{4DC050E0-79B1-453A-BEA8-456709EA246D}" type="slidenum">
              <a:rPr lang="en-US" altLang="en-US"/>
              <a:pPr/>
              <a:t>‹#›</a:t>
            </a:fld>
            <a:endParaRPr lang="en-US" altLang="en-US"/>
          </a:p>
        </p:txBody>
      </p:sp>
    </p:spTree>
    <p:extLst>
      <p:ext uri="{BB962C8B-B14F-4D97-AF65-F5344CB8AC3E}">
        <p14:creationId xmlns:p14="http://schemas.microsoft.com/office/powerpoint/2010/main" val="1324537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6D45A75-A255-4170-9F60-BA7D7B9897E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B18421A7-2EC1-4667-AEAA-7AD974F6D57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5D8E9BEF-04F2-462F-B622-C31877A34918}"/>
              </a:ext>
            </a:extLst>
          </p:cNvPr>
          <p:cNvSpPr>
            <a:spLocks noGrp="1" noChangeArrowheads="1"/>
          </p:cNvSpPr>
          <p:nvPr>
            <p:ph type="sldNum" sz="quarter" idx="12"/>
          </p:nvPr>
        </p:nvSpPr>
        <p:spPr>
          <a:ln/>
        </p:spPr>
        <p:txBody>
          <a:bodyPr/>
          <a:lstStyle>
            <a:lvl1pPr>
              <a:defRPr/>
            </a:lvl1pPr>
          </a:lstStyle>
          <a:p>
            <a:fld id="{0022D79F-7B63-4BB3-A28A-19B5F554ECD8}" type="slidenum">
              <a:rPr lang="en-US" altLang="en-US"/>
              <a:pPr/>
              <a:t>‹#›</a:t>
            </a:fld>
            <a:endParaRPr lang="en-US" altLang="en-US"/>
          </a:p>
        </p:txBody>
      </p:sp>
    </p:spTree>
    <p:extLst>
      <p:ext uri="{BB962C8B-B14F-4D97-AF65-F5344CB8AC3E}">
        <p14:creationId xmlns:p14="http://schemas.microsoft.com/office/powerpoint/2010/main" val="813673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426BAED-67E2-47E8-80B4-4336BF1CF5DA}"/>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6F94B820-6C2C-4FA5-9241-E1D971CCF601}"/>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D66AEBC-B5EB-47C4-A324-A0B8AC0BE1C9}"/>
              </a:ext>
            </a:extLst>
          </p:cNvPr>
          <p:cNvSpPr>
            <a:spLocks noGrp="1" noChangeArrowheads="1"/>
          </p:cNvSpPr>
          <p:nvPr>
            <p:ph type="sldNum" sz="quarter" idx="12"/>
          </p:nvPr>
        </p:nvSpPr>
        <p:spPr>
          <a:ln/>
        </p:spPr>
        <p:txBody>
          <a:bodyPr/>
          <a:lstStyle>
            <a:lvl1pPr>
              <a:defRPr/>
            </a:lvl1pPr>
          </a:lstStyle>
          <a:p>
            <a:fld id="{F86AEDA5-A066-4F48-9409-6F100D0E51D1}" type="slidenum">
              <a:rPr lang="en-US" altLang="en-US"/>
              <a:pPr/>
              <a:t>‹#›</a:t>
            </a:fld>
            <a:endParaRPr lang="en-US" altLang="en-US"/>
          </a:p>
        </p:txBody>
      </p:sp>
    </p:spTree>
    <p:extLst>
      <p:ext uri="{BB962C8B-B14F-4D97-AF65-F5344CB8AC3E}">
        <p14:creationId xmlns:p14="http://schemas.microsoft.com/office/powerpoint/2010/main" val="2964950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B87AC2B-5895-479D-9C59-CCE303A3EB8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43115402-498C-4BDC-BE78-BA1EFAA7F6C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62A722E2-189E-4B84-BFA1-E68EAEEEBFE0}"/>
              </a:ext>
            </a:extLst>
          </p:cNvPr>
          <p:cNvSpPr>
            <a:spLocks noGrp="1" noChangeArrowheads="1"/>
          </p:cNvSpPr>
          <p:nvPr>
            <p:ph type="sldNum" sz="quarter" idx="12"/>
          </p:nvPr>
        </p:nvSpPr>
        <p:spPr>
          <a:ln/>
        </p:spPr>
        <p:txBody>
          <a:bodyPr/>
          <a:lstStyle>
            <a:lvl1pPr>
              <a:defRPr/>
            </a:lvl1pPr>
          </a:lstStyle>
          <a:p>
            <a:fld id="{F63A299A-0E79-478D-93A3-C9F7D09D1BF9}" type="slidenum">
              <a:rPr lang="en-US" altLang="en-US"/>
              <a:pPr/>
              <a:t>‹#›</a:t>
            </a:fld>
            <a:endParaRPr lang="en-US" altLang="en-US"/>
          </a:p>
        </p:txBody>
      </p:sp>
    </p:spTree>
    <p:extLst>
      <p:ext uri="{BB962C8B-B14F-4D97-AF65-F5344CB8AC3E}">
        <p14:creationId xmlns:p14="http://schemas.microsoft.com/office/powerpoint/2010/main" val="1659424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AEC712AA-AFE4-41D0-9422-569D476035D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1E54784B-2C30-4E57-B84F-7958B2C907E0}"/>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F319FB81-F56F-4D46-ADCF-F6150D0865B9}"/>
              </a:ext>
            </a:extLst>
          </p:cNvPr>
          <p:cNvSpPr>
            <a:spLocks noGrp="1" noChangeArrowheads="1"/>
          </p:cNvSpPr>
          <p:nvPr>
            <p:ph type="sldNum" sz="quarter" idx="12"/>
          </p:nvPr>
        </p:nvSpPr>
        <p:spPr>
          <a:ln/>
        </p:spPr>
        <p:txBody>
          <a:bodyPr/>
          <a:lstStyle>
            <a:lvl1pPr>
              <a:defRPr/>
            </a:lvl1pPr>
          </a:lstStyle>
          <a:p>
            <a:fld id="{D3B5240D-1D98-4423-B521-84B92D9EDB7F}" type="slidenum">
              <a:rPr lang="en-US" altLang="en-US"/>
              <a:pPr/>
              <a:t>‹#›</a:t>
            </a:fld>
            <a:endParaRPr lang="en-US" altLang="en-US"/>
          </a:p>
        </p:txBody>
      </p:sp>
    </p:spTree>
    <p:extLst>
      <p:ext uri="{BB962C8B-B14F-4D97-AF65-F5344CB8AC3E}">
        <p14:creationId xmlns:p14="http://schemas.microsoft.com/office/powerpoint/2010/main" val="343404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F123B8BD-C2CD-4DFB-B896-D52EA7E8D2A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7912480E-7045-47FE-84C0-1184C1C9B19D}"/>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98F055C9-420D-4F39-B85A-BAE659E5D80D}"/>
              </a:ext>
            </a:extLst>
          </p:cNvPr>
          <p:cNvSpPr>
            <a:spLocks noGrp="1" noChangeArrowheads="1"/>
          </p:cNvSpPr>
          <p:nvPr>
            <p:ph type="sldNum" sz="quarter" idx="12"/>
          </p:nvPr>
        </p:nvSpPr>
        <p:spPr>
          <a:ln/>
        </p:spPr>
        <p:txBody>
          <a:bodyPr/>
          <a:lstStyle>
            <a:lvl1pPr>
              <a:defRPr/>
            </a:lvl1pPr>
          </a:lstStyle>
          <a:p>
            <a:fld id="{7863534F-AD2B-4A2E-BF7C-B2DA996D37FF}" type="slidenum">
              <a:rPr lang="en-US" altLang="en-US"/>
              <a:pPr/>
              <a:t>‹#›</a:t>
            </a:fld>
            <a:endParaRPr lang="en-US" altLang="en-US"/>
          </a:p>
        </p:txBody>
      </p:sp>
    </p:spTree>
    <p:extLst>
      <p:ext uri="{BB962C8B-B14F-4D97-AF65-F5344CB8AC3E}">
        <p14:creationId xmlns:p14="http://schemas.microsoft.com/office/powerpoint/2010/main" val="1677567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75231EF-06AD-4A21-81C9-2B5CE8ED7391}"/>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CF0D433D-6039-46FF-9C4A-D241F2C4553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FE428998-CB1A-4EC1-9ADC-9ECBDEF9A574}"/>
              </a:ext>
            </a:extLst>
          </p:cNvPr>
          <p:cNvSpPr>
            <a:spLocks noGrp="1" noChangeArrowheads="1"/>
          </p:cNvSpPr>
          <p:nvPr>
            <p:ph type="sldNum" sz="quarter" idx="12"/>
          </p:nvPr>
        </p:nvSpPr>
        <p:spPr>
          <a:ln/>
        </p:spPr>
        <p:txBody>
          <a:bodyPr/>
          <a:lstStyle>
            <a:lvl1pPr>
              <a:defRPr/>
            </a:lvl1pPr>
          </a:lstStyle>
          <a:p>
            <a:fld id="{BACD665A-BD49-4289-B660-22357B45917F}" type="slidenum">
              <a:rPr lang="en-US" altLang="en-US"/>
              <a:pPr/>
              <a:t>‹#›</a:t>
            </a:fld>
            <a:endParaRPr lang="en-US" altLang="en-US"/>
          </a:p>
        </p:txBody>
      </p:sp>
    </p:spTree>
    <p:extLst>
      <p:ext uri="{BB962C8B-B14F-4D97-AF65-F5344CB8AC3E}">
        <p14:creationId xmlns:p14="http://schemas.microsoft.com/office/powerpoint/2010/main" val="3944709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4171ECD-ECA1-4DC8-992C-470F985C8E9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FDC8099-02D9-411C-9269-19B349F6213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E862CE8-E9BE-4421-97B4-E265E96C6FAA}"/>
              </a:ext>
            </a:extLst>
          </p:cNvPr>
          <p:cNvSpPr>
            <a:spLocks noGrp="1" noChangeArrowheads="1"/>
          </p:cNvSpPr>
          <p:nvPr>
            <p:ph type="sldNum" sz="quarter" idx="12"/>
          </p:nvPr>
        </p:nvSpPr>
        <p:spPr>
          <a:ln/>
        </p:spPr>
        <p:txBody>
          <a:bodyPr/>
          <a:lstStyle>
            <a:lvl1pPr>
              <a:defRPr/>
            </a:lvl1pPr>
          </a:lstStyle>
          <a:p>
            <a:fld id="{60544404-F6A1-40E8-A93D-32A723FF8187}" type="slidenum">
              <a:rPr lang="en-US" altLang="en-US"/>
              <a:pPr/>
              <a:t>‹#›</a:t>
            </a:fld>
            <a:endParaRPr lang="en-US" altLang="en-US"/>
          </a:p>
        </p:txBody>
      </p:sp>
    </p:spTree>
    <p:extLst>
      <p:ext uri="{BB962C8B-B14F-4D97-AF65-F5344CB8AC3E}">
        <p14:creationId xmlns:p14="http://schemas.microsoft.com/office/powerpoint/2010/main" val="2861479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8EABBCA-31DF-47C8-99CA-8F128003412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8D46EEF-32FA-4E33-9219-9898E5167ED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1C61DB0B-00BF-44F5-84E0-C78F578852EF}"/>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ltLang="en-US"/>
          </a:p>
        </p:txBody>
      </p:sp>
      <p:sp>
        <p:nvSpPr>
          <p:cNvPr id="1029" name="Rectangle 5">
            <a:extLst>
              <a:ext uri="{FF2B5EF4-FFF2-40B4-BE49-F238E27FC236}">
                <a16:creationId xmlns:a16="http://schemas.microsoft.com/office/drawing/2014/main" id="{8307B01B-335C-4A74-B198-0505474EE4FB}"/>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ltLang="en-US"/>
          </a:p>
        </p:txBody>
      </p:sp>
      <p:sp>
        <p:nvSpPr>
          <p:cNvPr id="1030" name="Rectangle 6">
            <a:extLst>
              <a:ext uri="{FF2B5EF4-FFF2-40B4-BE49-F238E27FC236}">
                <a16:creationId xmlns:a16="http://schemas.microsoft.com/office/drawing/2014/main" id="{5F47A81C-2A98-4B2B-8541-08AAB793C9A5}"/>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fld id="{12BC3A7D-4FE3-447C-B162-8CB0796134EB}"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B80313-E7D2-4D25-83F2-4797F3987C0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6/16/2022</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BFA62-84D1-4B6A-B337-9E790D6306F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9229744"/>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10528300" y="0"/>
            <a:ext cx="1663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dirty="0"/>
          </a:p>
        </p:txBody>
      </p:sp>
      <p:sp>
        <p:nvSpPr>
          <p:cNvPr id="31" name="Text Placeholder 30"/>
          <p:cNvSpPr>
            <a:spLocks noGrp="1"/>
          </p:cNvSpPr>
          <p:nvPr>
            <p:ph type="body" idx="1"/>
          </p:nvPr>
        </p:nvSpPr>
        <p:spPr bwMode="hidden">
          <a:xfrm>
            <a:off x="609600" y="1609416"/>
            <a:ext cx="9652000" cy="4638984"/>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4" name="Footer Placeholder 3"/>
          <p:cNvSpPr>
            <a:spLocks noGrp="1"/>
          </p:cNvSpPr>
          <p:nvPr>
            <p:ph type="ftr" sz="quarter" idx="3"/>
          </p:nvPr>
        </p:nvSpPr>
        <p:spPr>
          <a:xfrm>
            <a:off x="609600" y="6375071"/>
            <a:ext cx="4876800" cy="228600"/>
          </a:xfrm>
          <a:prstGeom prst="rect">
            <a:avLst/>
          </a:prstGeom>
        </p:spPr>
        <p:txBody>
          <a:bodyPr vert="horz" tIns="0" bIns="0" anchor="b"/>
          <a:lstStyle>
            <a:lvl1pPr algn="r" eaLnBrk="1" latinLnBrk="0" hangingPunct="1">
              <a:defRPr kumimoji="0" sz="1100">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B13F9A"/>
                </a:solidFill>
                <a:effectLst/>
                <a:uLnTx/>
                <a:uFillTx/>
                <a:latin typeface="Arial" panose="020B0604020202020204"/>
                <a:ea typeface="+mn-ea"/>
                <a:cs typeface="+mn-cs"/>
              </a:rPr>
              <a:t>Add a footer</a:t>
            </a:r>
          </a:p>
        </p:txBody>
      </p:sp>
      <p:sp>
        <p:nvSpPr>
          <p:cNvPr id="27" name="Date Placeholder 26"/>
          <p:cNvSpPr>
            <a:spLocks noGrp="1"/>
          </p:cNvSpPr>
          <p:nvPr>
            <p:ph type="dt" sz="half" idx="2"/>
          </p:nvPr>
        </p:nvSpPr>
        <p:spPr>
          <a:xfrm>
            <a:off x="5661248" y="6375071"/>
            <a:ext cx="2669952" cy="226902"/>
          </a:xfrm>
          <a:prstGeom prst="rect">
            <a:avLst/>
          </a:prstGeom>
        </p:spPr>
        <p:txBody>
          <a:bodyPr vert="horz" tIns="0" bIns="0" anchor="b"/>
          <a:lstStyle>
            <a:lvl1pPr algn="l" eaLnBrk="1" latinLnBrk="0" hangingPunct="1">
              <a:defRPr kumimoji="0" sz="1100">
                <a:solidFill>
                  <a:schemeClr val="tx2"/>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9DA0E755-25FD-455B-A5F4-B0DE86D4B5E2}" type="datetime1">
              <a:rPr kumimoji="0" lang="en-US" sz="1100" b="0" i="0" u="none" strike="noStrike" kern="1200" cap="none" spc="0" normalizeH="0" baseline="0" noProof="0" smtClean="0">
                <a:ln>
                  <a:noFill/>
                </a:ln>
                <a:solidFill>
                  <a:srgbClr val="B13F9A"/>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6/16/2022</a:t>
            </a:fld>
            <a:endParaRPr kumimoji="0" lang="en-US" sz="1100" b="0" i="0" u="none" strike="noStrike" kern="1200" cap="none" spc="0" normalizeH="0" baseline="0" noProof="0" dirty="0">
              <a:ln>
                <a:noFill/>
              </a:ln>
              <a:solidFill>
                <a:srgbClr val="B13F9A"/>
              </a:solidFill>
              <a:effectLst/>
              <a:uLnTx/>
              <a:uFillTx/>
              <a:latin typeface="Arial" panose="020B0604020202020204"/>
              <a:ea typeface="+mn-ea"/>
              <a:cs typeface="+mn-cs"/>
            </a:endParaRPr>
          </a:p>
        </p:txBody>
      </p:sp>
      <p:sp>
        <p:nvSpPr>
          <p:cNvPr id="16" name="Slide Number Placeholder 15"/>
          <p:cNvSpPr>
            <a:spLocks noGrp="1"/>
          </p:cNvSpPr>
          <p:nvPr>
            <p:ph type="sldNum" sz="quarter" idx="4"/>
          </p:nvPr>
        </p:nvSpPr>
        <p:spPr>
          <a:xfrm>
            <a:off x="8335264" y="6373373"/>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40A5146F-7E80-4C81-B445-3940FBA44A78}" type="slidenum">
              <a:rPr kumimoji="0" lang="en-US" sz="1100" b="0" i="0" u="none" strike="noStrike" kern="1200" cap="none" spc="0" normalizeH="0" baseline="0" noProof="0" smtClean="0">
                <a:ln>
                  <a:noFill/>
                </a:ln>
                <a:solidFill>
                  <a:srgbClr val="B13F9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54555820"/>
      </p:ext>
    </p:extLst>
  </p:cSld>
  <p:clrMap bg1="lt1" tx1="dk1" bg2="lt2" tx2="dk2" accent1="accent1" accent2="accent2" accent3="accent3" accent4="accent4" accent5="accent5" accent6="accent6" hlink="hlink" folHlink="folHlink"/>
  <p:sldLayoutIdLst>
    <p:sldLayoutId id="214748368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3800" b="1" kern="1200" cap="all" baseline="0">
          <a:ln w="500">
            <a:solidFill>
              <a:schemeClr val="tx2">
                <a:lumMod val="50000"/>
              </a:schemeClr>
            </a:solidFill>
          </a:ln>
          <a:gradFill>
            <a:gsLst>
              <a:gs pos="0">
                <a:schemeClr val="accent4">
                  <a:tint val="13000"/>
                </a:schemeClr>
              </a:gs>
              <a:gs pos="10000">
                <a:schemeClr val="accent4">
                  <a:tint val="20000"/>
                </a:schemeClr>
              </a:gs>
              <a:gs pos="49000">
                <a:schemeClr val="accent4">
                  <a:tint val="70000"/>
                </a:schemeClr>
              </a:gs>
              <a:gs pos="50000">
                <a:schemeClr val="accent4"/>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extLst mod="1">
    <p:ext uri="{27BBF7A9-308A-43DC-89C8-2F10F3537804}">
      <p15:sldGuideLst xmlns:p15="http://schemas.microsoft.com/office/powerpoint/2012/main">
        <p15:guide id="0" orient="horz" pos="2160">
          <p15:clr>
            <a:srgbClr val="F26B43"/>
          </p15:clr>
        </p15:guide>
        <p15:guide id="1" pos="3840">
          <p15:clr>
            <a:srgbClr val="F26B43"/>
          </p15:clr>
        </p15:guide>
        <p15:guide id="2" pos="384">
          <p15:clr>
            <a:srgbClr val="F26B43"/>
          </p15:clr>
        </p15:guide>
        <p15:guide id="3" pos="6456">
          <p15:clr>
            <a:srgbClr val="F26B43"/>
          </p15:clr>
        </p15:guide>
        <p15:guide id="4" pos="1200">
          <p15:clr>
            <a:srgbClr val="F26B43"/>
          </p15:clr>
        </p15:guide>
        <p15:guide id="5" orient="horz" pos="4008">
          <p15:clr>
            <a:srgbClr val="F26B43"/>
          </p15:clr>
        </p15:guide>
        <p15:guide id="6" orient="horz" pos="3936">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1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1600200"/>
            <a:ext cx="7988497" cy="2868168"/>
          </a:xfrm>
        </p:spPr>
        <p:txBody>
          <a:bodyPr/>
          <a:lstStyle/>
          <a:p>
            <a:pPr algn="ctr"/>
            <a:r>
              <a:rPr lang="en-US" sz="5400" smtClean="0">
                <a:ln w="0"/>
                <a:solidFill>
                  <a:schemeClr val="tx1"/>
                </a:solidFill>
                <a:latin typeface="Times New Roman" panose="02020603050405020304" pitchFamily="18" charset="0"/>
                <a:cs typeface="Times New Roman" panose="02020603050405020304" pitchFamily="18" charset="0"/>
              </a:rPr>
              <a:t>Bài 9</a:t>
            </a:r>
            <a:br>
              <a:rPr lang="en-US" sz="5400" smtClean="0">
                <a:ln w="0"/>
                <a:solidFill>
                  <a:schemeClr val="tx1"/>
                </a:solidFill>
                <a:latin typeface="Times New Roman" panose="02020603050405020304" pitchFamily="18" charset="0"/>
                <a:cs typeface="Times New Roman" panose="02020603050405020304" pitchFamily="18" charset="0"/>
              </a:rPr>
            </a:br>
            <a:r>
              <a:rPr lang="en-US" sz="5400" smtClean="0">
                <a:ln w="0"/>
                <a:solidFill>
                  <a:schemeClr val="tx1"/>
                </a:solidFill>
                <a:latin typeface="Times New Roman" panose="02020603050405020304" pitchFamily="18" charset="0"/>
                <a:cs typeface="Times New Roman" panose="02020603050405020304" pitchFamily="18" charset="0"/>
              </a:rPr>
              <a:t>AN </a:t>
            </a:r>
            <a:r>
              <a:rPr lang="en-US" sz="5400">
                <a:ln w="0"/>
                <a:solidFill>
                  <a:schemeClr val="tx1"/>
                </a:solidFill>
                <a:latin typeface="Times New Roman" panose="02020603050405020304" pitchFamily="18" charset="0"/>
                <a:cs typeface="Times New Roman" panose="02020603050405020304" pitchFamily="18" charset="0"/>
              </a:rPr>
              <a:t>TOÀN TRÊN KHÔNG GIAN MẠNG</a:t>
            </a:r>
          </a:p>
        </p:txBody>
      </p:sp>
    </p:spTree>
    <p:extLst>
      <p:ext uri="{BB962C8B-B14F-4D97-AF65-F5344CB8AC3E}">
        <p14:creationId xmlns:p14="http://schemas.microsoft.com/office/powerpoint/2010/main" val="420888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10668000" cy="5078313"/>
          </a:xfrm>
          <a:prstGeom prst="rect">
            <a:avLst/>
          </a:prstGeom>
        </p:spPr>
        <p:txBody>
          <a:bodyPr wrap="square">
            <a:spAutoFit/>
          </a:bodyPr>
          <a:lstStyle/>
          <a:p>
            <a:pPr marL="0" marR="0" algn="just">
              <a:spcBef>
                <a:spcPts val="1200"/>
              </a:spcBef>
              <a:spcAft>
                <a:spcPts val="1200"/>
              </a:spcAft>
            </a:pPr>
            <a:r>
              <a:rPr lang="vi-VN"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Một số biện pháp phòng chống hành vi bắt nạt:</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Không nên kết bạn dễ dãi qua mạng.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Không trả lời thư từ hay tin nhắn, không tranh luận với kẻ bắt nạt trên diễn đàn.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Hãy lưu giữ tất cả các bằng chứng.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Hãy chia sẻ với bố mẹ hoặc thầy cô.</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Khi sự việc nghiêm trọng hãy báo cho cơ quan công an kèm theo bằng chứng.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Down Arrow 2"/>
          <p:cNvSpPr/>
          <p:nvPr/>
        </p:nvSpPr>
        <p:spPr bwMode="auto">
          <a:xfrm>
            <a:off x="5943600" y="228600"/>
            <a:ext cx="457200" cy="6096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5005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1480" y="457200"/>
            <a:ext cx="8136904"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8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Nghiện Internet</a:t>
            </a:r>
          </a:p>
        </p:txBody>
      </p:sp>
      <p:pic>
        <p:nvPicPr>
          <p:cNvPr id="3074" name="Picture 2" descr="Chuyên đề “Nghiện Internet” kỳ 01: Những hậu quả của nghiện internet. -  Bệnh Viện Nhi Đồng Thành Phố">
            <a:extLst>
              <a:ext uri="{FF2B5EF4-FFF2-40B4-BE49-F238E27FC236}">
                <a16:creationId xmlns:a16="http://schemas.microsoft.com/office/drawing/2014/main" id="{1BF90D06-9BD7-4375-82DE-0D8C7359C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52600"/>
            <a:ext cx="7124700"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3019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10363200" cy="5509200"/>
          </a:xfrm>
          <a:prstGeom prst="rect">
            <a:avLst/>
          </a:prstGeom>
        </p:spPr>
        <p:txBody>
          <a:bodyPr wrap="square">
            <a:spAutoFit/>
          </a:bodyPr>
          <a:lstStyle/>
          <a:p>
            <a:pPr marL="0" marR="0" algn="just">
              <a:spcBef>
                <a:spcPts val="1200"/>
              </a:spcBef>
              <a:spcAft>
                <a:spcPts val="120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Mạng là môi trường giao tiếp nhanh chóng, thuận tiện nhưng ẩn chứa nhiều nguy cơ gây mất an toàn thông tin.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Chỉ truy cập các trang web tin cậy, hãy cảnh giác với các thông tin giả, lừa đảo.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Hãy giữ bí mật thông tin cá nhân.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Chỉ nên kết bạn với những người quen biết trong mạng xã hội. Khi bị bắt nạt, hãy chia sẻ với những người thân hoặc thầy cô.</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a:latin typeface="Times New Roman" panose="02020603050405020304" pitchFamily="18" charset="0"/>
                <a:ea typeface="Times New Roman" panose="02020603050405020304" pitchFamily="18" charset="0"/>
              </a:rPr>
              <a:t>+ Không nên sử dụng Internet quá nhiều.</a:t>
            </a:r>
            <a:endParaRPr lang="en-US" sz="2800"/>
          </a:p>
        </p:txBody>
      </p:sp>
    </p:spTree>
    <p:extLst>
      <p:ext uri="{BB962C8B-B14F-4D97-AF65-F5344CB8AC3E}">
        <p14:creationId xmlns:p14="http://schemas.microsoft.com/office/powerpoint/2010/main" val="209966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A7A2FA30-9295-4449-8A43-6BDB8E7D309C}"/>
              </a:ext>
            </a:extLst>
          </p:cNvPr>
          <p:cNvSpPr/>
          <p:nvPr/>
        </p:nvSpPr>
        <p:spPr bwMode="auto">
          <a:xfrm>
            <a:off x="1905000" y="1066800"/>
            <a:ext cx="8915400" cy="3810000"/>
          </a:xfrm>
          <a:prstGeom prst="cloudCallout">
            <a:avLst/>
          </a:prstGeom>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a:r>
              <a:rPr lang="vi-VN" sz="2800">
                <a:latin typeface="Times New Roman" panose="02020603050405020304" pitchFamily="18" charset="0"/>
                <a:cs typeface="Times New Roman" panose="02020603050405020304" pitchFamily="18" charset="0"/>
              </a:rPr>
              <a:t>Em hãy đưa ra một số tình huống có thể làm lộ mật khẩu tài khoản</a:t>
            </a:r>
            <a:endParaRPr lang="en-US" sz="2800">
              <a:latin typeface="Times New Roman" panose="02020603050405020304" pitchFamily="18" charset="0"/>
              <a:cs typeface="Times New Roman" panose="02020603050405020304" pitchFamily="18" charset="0"/>
            </a:endParaRPr>
          </a:p>
          <a:p>
            <a:pPr lvl="0" algn="ctr"/>
            <a:r>
              <a:rPr lang="vi-VN" sz="2800">
                <a:latin typeface="Times New Roman" panose="02020603050405020304" pitchFamily="18" charset="0"/>
                <a:cs typeface="Times New Roman" panose="02020603050405020304" pitchFamily="18" charset="0"/>
              </a:rPr>
              <a:t>Em có biết một hành vi lừa đảo nào trên mạng không? Nếu có, em hãy kể cách thức lừa đảo.</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3015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a16="http://schemas.microsoft.com/office/drawing/2014/main" id="{A7A2FA30-9295-4449-8A43-6BDB8E7D309C}"/>
              </a:ext>
            </a:extLst>
          </p:cNvPr>
          <p:cNvSpPr/>
          <p:nvPr/>
        </p:nvSpPr>
        <p:spPr bwMode="auto">
          <a:xfrm>
            <a:off x="1752600" y="762000"/>
            <a:ext cx="8915400" cy="3810000"/>
          </a:xfrm>
          <a:prstGeom prst="cloudCallou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algn="ctr"/>
            <a:r>
              <a:rPr lang="vi-VN" sz="2800">
                <a:latin typeface="Times New Roman" panose="02020603050405020304" pitchFamily="18" charset="0"/>
                <a:cs typeface="Times New Roman" panose="02020603050405020304" pitchFamily="18" charset="0"/>
              </a:rPr>
              <a:t>Có một thời, virus máy tính là nỗi đe doạ thường xuyên với người dùng máy tính đến mức mỗi khi  máy tính trục trặc, người ta đều cho là do virus.</a:t>
            </a:r>
            <a:endParaRPr lang="en-US" sz="2800">
              <a:latin typeface="Times New Roman" panose="02020603050405020304" pitchFamily="18" charset="0"/>
              <a:cs typeface="Times New Roman" panose="02020603050405020304" pitchFamily="18" charset="0"/>
            </a:endParaRPr>
          </a:p>
          <a:p>
            <a:pPr algn="ctr"/>
            <a:r>
              <a:rPr lang="vi-VN" sz="2800">
                <a:latin typeface="Times New Roman" panose="02020603050405020304" pitchFamily="18" charset="0"/>
                <a:cs typeface="Times New Roman" panose="02020603050405020304" pitchFamily="18" charset="0"/>
              </a:rPr>
              <a:t>Em hiểu gì về virus máy tính? Có phải tất cả phần mềm độc hại đều là virus?</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612654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3400"/>
            <a:ext cx="10591800" cy="2123658"/>
          </a:xfrm>
          <a:prstGeom prst="rect">
            <a:avLst/>
          </a:prstGeom>
        </p:spPr>
        <p:txBody>
          <a:bodyPr wrap="square">
            <a:spAutoFit/>
          </a:bodyPr>
          <a:lstStyle/>
          <a:p>
            <a:pPr marL="0" marR="0" indent="17145" algn="just">
              <a:spcBef>
                <a:spcPts val="1200"/>
              </a:spcBef>
              <a:spcAft>
                <a:spcPts val="1200"/>
              </a:spcAft>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2. PHẦN MỀM ĐỘC HẠI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indent="17145" algn="just">
              <a:spcBef>
                <a:spcPts val="1200"/>
              </a:spcBef>
              <a:spcAft>
                <a:spcPts val="1200"/>
              </a:spcAft>
            </a:pPr>
            <a:r>
              <a:rPr lang="en-US" sz="2800">
                <a:solidFill>
                  <a:srgbClr val="000000"/>
                </a:solidFill>
                <a:latin typeface="Times New Roman" panose="02020603050405020304" pitchFamily="18" charset="0"/>
                <a:ea typeface="Segoe UI" panose="020B0502040204020203" pitchFamily="34" charset="0"/>
                <a:cs typeface="Times New Roman" panose="02020603050405020304" pitchFamily="18" charset="0"/>
              </a:rPr>
              <a:t>- Một đối tượng gây mất an toàn là phần mềm độc hại (malicious software, viết tắt là malware), những phần mềm được viết ra với ý đồ xấu, gây hại cho người dùng</a:t>
            </a:r>
            <a:r>
              <a:rPr lang="en-US" sz="2800" smtClean="0">
                <a:solidFill>
                  <a:srgbClr val="000000"/>
                </a:solidFill>
                <a:latin typeface="Times New Roman" panose="02020603050405020304" pitchFamily="18" charset="0"/>
                <a:ea typeface="Segoe UI" panose="020B0502040204020203"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8 loại phần mềm độc hại (malware) phổ biến và cách ngăn ngừa">
            <a:extLst>
              <a:ext uri="{FF2B5EF4-FFF2-40B4-BE49-F238E27FC236}">
                <a16:creationId xmlns:a16="http://schemas.microsoft.com/office/drawing/2014/main" id="{BB57396A-6158-4E85-B869-64CC36294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429000"/>
            <a:ext cx="426754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38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3400"/>
            <a:ext cx="10591800" cy="1815882"/>
          </a:xfrm>
          <a:prstGeom prst="rect">
            <a:avLst/>
          </a:prstGeom>
        </p:spPr>
        <p:txBody>
          <a:bodyPr wrap="square">
            <a:spAutoFit/>
          </a:bodyPr>
          <a:lstStyle/>
          <a:p>
            <a:pPr marL="0" marR="0"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Theo cơ chế lây nhiễm, có hai loại phần mềm độc hại là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virus</a:t>
            </a:r>
            <a:r>
              <a:rPr lang="en-US" sz="2800">
                <a:latin typeface="Times New Roman" panose="02020603050405020304" pitchFamily="18" charset="0"/>
                <a:ea typeface="Times New Roman" panose="02020603050405020304" pitchFamily="18" charset="0"/>
                <a:cs typeface="Times New Roman" panose="02020603050405020304" pitchFamily="18" charset="0"/>
              </a:rPr>
              <a:t> và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wom</a:t>
            </a:r>
            <a:r>
              <a:rPr lang="en-US" sz="2800">
                <a:latin typeface="Times New Roman" panose="02020603050405020304" pitchFamily="18" charset="0"/>
                <a:ea typeface="Times New Roman" panose="02020603050405020304" pitchFamily="18" charset="0"/>
                <a:cs typeface="Times New Roman" panose="02020603050405020304" pitchFamily="18" charset="0"/>
              </a:rPr>
              <a:t>. Còn một loại phần mềm độc hại khác là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trojan</a:t>
            </a:r>
            <a:r>
              <a:rPr lang="en-US" sz="2800">
                <a:latin typeface="Times New Roman" panose="02020603050405020304" pitchFamily="18" charset="0"/>
                <a:ea typeface="Times New Roman" panose="02020603050405020304" pitchFamily="18" charset="0"/>
                <a:cs typeface="Times New Roman" panose="02020603050405020304" pitchFamily="18" charset="0"/>
              </a:rPr>
              <a:t> chỉ nhằm chiếm đoạt thông tin hay chiếm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quyền </a:t>
            </a:r>
            <a:r>
              <a:rPr lang="en-US" sz="2800">
                <a:latin typeface="Times New Roman" panose="02020603050405020304" pitchFamily="18" charset="0"/>
                <a:ea typeface="Times New Roman" panose="02020603050405020304" pitchFamily="18" charset="0"/>
                <a:cs typeface="Times New Roman" panose="02020603050405020304" pitchFamily="18" charset="0"/>
              </a:rPr>
              <a:t>sử dụng máy tính sẽ ít chú trọng đến tính năng lây nhiễm.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3238500" y="2667000"/>
            <a:ext cx="5486400" cy="4016045"/>
          </a:xfrm>
          <a:prstGeom prst="rect">
            <a:avLst/>
          </a:prstGeom>
        </p:spPr>
      </p:pic>
    </p:spTree>
    <p:extLst>
      <p:ext uri="{BB962C8B-B14F-4D97-AF65-F5344CB8AC3E}">
        <p14:creationId xmlns:p14="http://schemas.microsoft.com/office/powerpoint/2010/main" val="39953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10744200" cy="2569934"/>
          </a:xfrm>
          <a:prstGeom prst="rect">
            <a:avLst/>
          </a:prstGeom>
        </p:spPr>
        <p:txBody>
          <a:bodyPr wrap="square">
            <a:spAutoFit/>
          </a:bodyPr>
          <a:lstStyle/>
          <a:p>
            <a:pPr marL="0" marR="0" algn="just">
              <a:spcBef>
                <a:spcPts val="1200"/>
              </a:spcBef>
              <a:spcAft>
                <a:spcPts val="1200"/>
              </a:spcAft>
            </a:pPr>
            <a:r>
              <a:rPr lang="en-US" sz="2800" b="1" i="1">
                <a:latin typeface="Times New Roman" panose="02020603050405020304" pitchFamily="18" charset="0"/>
                <a:ea typeface="Times New Roman" panose="02020603050405020304" pitchFamily="18" charset="0"/>
                <a:cs typeface="Times New Roman" panose="02020603050405020304" pitchFamily="18" charset="0"/>
              </a:rPr>
              <a:t>a) Tìm hiểu về virus, trojan, worm và cơ chế hoạt động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Virus:</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chỉ là các đoạn mã độc và phải gắn với một phần mềm mới phát tác và lây lan được. Khi chạy một phần mềm đã nhiễm virus, đoạn mã độc sẽ được đưa vào bộ nhớ, chờ khi thi hành một phần mềm khác sẽ chèn vào để hoàn thành một chu kì lây lan.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4" descr="8 loại phần mềm độc hại (malware) phổ biến và cách ngăn ngừa">
            <a:extLst>
              <a:ext uri="{FF2B5EF4-FFF2-40B4-BE49-F238E27FC236}">
                <a16:creationId xmlns:a16="http://schemas.microsoft.com/office/drawing/2014/main" id="{2DE7249C-1C97-453D-9442-79C7672C4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156674"/>
            <a:ext cx="6207919" cy="345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32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10668000" cy="3065455"/>
          </a:xfrm>
          <a:prstGeom prst="rect">
            <a:avLst/>
          </a:prstGeom>
        </p:spPr>
        <p:txBody>
          <a:bodyPr wrap="square">
            <a:spAutoFit/>
          </a:bodyPr>
          <a:lstStyle/>
          <a:p>
            <a:pPr marL="0" marR="0" algn="just">
              <a:lnSpc>
                <a:spcPct val="115000"/>
              </a:lnSpc>
              <a:spcBef>
                <a:spcPts val="0"/>
              </a:spcBef>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Worm, sâu máy 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là một phần mềm hoàn chỉnh. Để lây worm lợi dụng những lỗ hổng bảo mật của hệ điều hành hoặc dẫn dụ lừa người dùng chạy để cài đặt vào máy của nạn nhân. Cách lừa thông thường là để một liên kết ngầm trong email hoặc tin nhắn với vỏ bọc là một nội dung lành mạnh, ví dụ “bấm vào đây để nhận tin” nhưng khi bấm vào, ngoài bản tin thì chính phần mềm độc hại cũng được tải vào máy.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Sâu máy tính (Computer Worm) là gì? Làm thế nào để ngăn chặn sâu máy tính?">
            <a:extLst>
              <a:ext uri="{FF2B5EF4-FFF2-40B4-BE49-F238E27FC236}">
                <a16:creationId xmlns:a16="http://schemas.microsoft.com/office/drawing/2014/main" id="{C5796CBB-8763-48BB-831C-250E06BFA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86200"/>
            <a:ext cx="414292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53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10972800" cy="5543056"/>
          </a:xfrm>
          <a:prstGeom prst="rect">
            <a:avLst/>
          </a:prstGeom>
        </p:spPr>
        <p:txBody>
          <a:bodyPr wrap="square">
            <a:spAutoFit/>
          </a:bodyPr>
          <a:lstStyle/>
          <a:p>
            <a:pPr marL="0" marR="0"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Trojan:</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Phần mềm nội gián, gọi là trojan, theo truyền thuyết “Con ngựa thành Troa" (Trojan Horse) trong truyện thần thoại Hy Lạp. Tùy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hành </a:t>
            </a:r>
            <a:r>
              <a:rPr lang="en-US" sz="2800">
                <a:latin typeface="Times New Roman" panose="02020603050405020304" pitchFamily="18" charset="0"/>
                <a:ea typeface="Times New Roman" panose="02020603050405020304" pitchFamily="18" charset="0"/>
                <a:cs typeface="Times New Roman" panose="02020603050405020304" pitchFamily="18" charset="0"/>
              </a:rPr>
              <a:t>vi, trojan có thể mang những tên khác nhau như:</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600"/>
              </a:spcBef>
              <a:spcAft>
                <a:spcPts val="600"/>
              </a:spcAft>
            </a:pPr>
            <a:r>
              <a:rPr lang="en-US" sz="28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Spyware:</a:t>
            </a: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(Phần mềm gián điệp) có mục đích ăn trộm thông tin để chuyển ra ngoài.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600"/>
              </a:spcBef>
              <a:spcAft>
                <a:spcPts val="600"/>
              </a:spcAft>
            </a:pPr>
            <a:r>
              <a:rPr lang="en-US" sz="28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Keylogger:</a:t>
            </a: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là một loại spyware ngầm ghi hoạt động của bàn phím và chuột để tìm hiểu người sử dụng máy làm gì.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600"/>
              </a:spcBef>
              <a:spcAft>
                <a:spcPts val="600"/>
              </a:spcAft>
            </a:pPr>
            <a:r>
              <a:rPr lang="en-US" sz="28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Backdoor</a:t>
            </a: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tạo một tài khoản bí mật, giống như cửa sau, để có thể truy cập ngầm vào máy tính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Rootkit: </a:t>
            </a:r>
            <a:r>
              <a:rPr lang="en-US" sz="2800">
                <a:latin typeface="Times New Roman" panose="02020603050405020304" pitchFamily="18" charset="0"/>
                <a:ea typeface="Times New Roman" panose="02020603050405020304" pitchFamily="18" charset="0"/>
                <a:cs typeface="Times New Roman" panose="02020603050405020304" pitchFamily="18" charset="0"/>
              </a:rPr>
              <a:t>chiếm quyền cao nhất của máy, có thể thực hiện được mọi hoạt động kể cả xoá các dấu vết. Rootkit cũng có tài khoản truy nhập ngầm.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5276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04800" y="304800"/>
            <a:ext cx="11506200" cy="5420672"/>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indent="457200" algn="just">
              <a:lnSpc>
                <a:spcPct val="115000"/>
              </a:lnSpc>
              <a:spcBef>
                <a:spcPts val="0"/>
              </a:spcBef>
              <a:spcAft>
                <a:spcPts val="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Không gian mạng – (trong một số hoàn cảnh cụ thể được gọi vắn tắt là "mạng") chính là Internet, là một môi trường rất mở. Trên mạng mọi người có thể liên lạc, chia sẻ thông tin với nhau một cách dễ dàng nhưng chính điều đó lại bị những kẻ xấu lợi dụng khiến mạng cũng là nơi đầy rẫy những cạm bẫy. Cần tự bảo vệ mình như thế nào?</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220" name="Picture 4" descr="Phần mềm gián điệp vẫn có thể theo dõi bạn kể cả khi tắt máy">
            <a:extLst>
              <a:ext uri="{FF2B5EF4-FFF2-40B4-BE49-F238E27FC236}">
                <a16:creationId xmlns:a16="http://schemas.microsoft.com/office/drawing/2014/main" id="{3602483B-1CBE-49AC-BFCC-1FA4D1EB6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69" y="477210"/>
            <a:ext cx="4331252" cy="25327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eylogger là gì? Cách nhận biết và phòng tránh Keylogger - Technology Di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1678" y="440924"/>
            <a:ext cx="4086307" cy="25690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7691678" y="3707300"/>
            <a:ext cx="4086306" cy="2722108"/>
          </a:xfrm>
          <a:prstGeom prst="rect">
            <a:avLst/>
          </a:prstGeom>
        </p:spPr>
      </p:pic>
      <p:pic>
        <p:nvPicPr>
          <p:cNvPr id="3" name="Picture 2"/>
          <p:cNvPicPr>
            <a:picLocks noChangeAspect="1"/>
          </p:cNvPicPr>
          <p:nvPr/>
        </p:nvPicPr>
        <p:blipFill>
          <a:blip r:embed="rId6"/>
          <a:stretch>
            <a:fillRect/>
          </a:stretch>
        </p:blipFill>
        <p:spPr>
          <a:xfrm>
            <a:off x="609600" y="3707299"/>
            <a:ext cx="4233521" cy="2700337"/>
          </a:xfrm>
          <a:prstGeom prst="rect">
            <a:avLst/>
          </a:prstGeom>
        </p:spPr>
      </p:pic>
    </p:spTree>
    <p:extLst>
      <p:ext uri="{BB962C8B-B14F-4D97-AF65-F5344CB8AC3E}">
        <p14:creationId xmlns:p14="http://schemas.microsoft.com/office/powerpoint/2010/main" val="3417483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066800"/>
            <a:ext cx="10591800" cy="4770537"/>
          </a:xfrm>
          <a:prstGeom prst="rect">
            <a:avLst/>
          </a:prstGeom>
        </p:spPr>
        <p:txBody>
          <a:bodyPr wrap="square">
            <a:spAutoFit/>
          </a:bodyPr>
          <a:lstStyle/>
          <a:p>
            <a:pPr marL="0" marR="0" algn="just">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 Tác hại của phần mềm độc hại</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Virus hay worm</a:t>
            </a:r>
            <a:r>
              <a:rPr lang="en-US" sz="2800">
                <a:latin typeface="Times New Roman" panose="02020603050405020304" pitchFamily="18" charset="0"/>
                <a:ea typeface="Times New Roman" panose="02020603050405020304" pitchFamily="18" charset="0"/>
                <a:cs typeface="Times New Roman" panose="02020603050405020304" pitchFamily="18" charset="0"/>
              </a:rPr>
              <a:t>: lây lan và gây ra các tác động không mong muốn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Trojan:</a:t>
            </a:r>
            <a:r>
              <a:rPr lang="en-US" sz="2800">
                <a:latin typeface="Times New Roman" panose="02020603050405020304" pitchFamily="18" charset="0"/>
                <a:ea typeface="Times New Roman" panose="02020603050405020304" pitchFamily="18" charset="0"/>
                <a:cs typeface="Times New Roman" panose="02020603050405020304" pitchFamily="18" charset="0"/>
              </a:rPr>
              <a:t> thực hiện các hoạt động nội gián.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virus hay worm "dữ" có thể làm hỏng các phần mềm khác trong máy xoá dữ liệu hay làm tê liệt hệ thống máy tính.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Virus có thể bị phát hiện theo hành vi, nhưng các worm (sâu) thường do chính nạn nhân bị lừa cài đặt nên rất khó phát hiện. Nhiều sâu đã gây ra những thảm hoạ.</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2868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38200"/>
            <a:ext cx="10439400" cy="5201424"/>
          </a:xfrm>
          <a:prstGeom prst="rect">
            <a:avLst/>
          </a:prstGeom>
        </p:spPr>
        <p:txBody>
          <a:bodyPr wrap="square">
            <a:spAutoFit/>
          </a:bodyPr>
          <a:lstStyle/>
          <a:p>
            <a:pPr marL="57150" marR="0" indent="-57150" algn="just">
              <a:spcBef>
                <a:spcPts val="1200"/>
              </a:spcBef>
              <a:spcAft>
                <a:spcPts val="1200"/>
              </a:spcAft>
            </a:pPr>
            <a:r>
              <a:rPr lang="vi-VN"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 Phòng chống phần mềm độc hại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7150" marR="0" indent="-5715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Cẩn thận trọng khi chép các tệp chương trình hay dữ liệu vào máy từ ổ cứng rời, thẻ nhớ hoặc tải về từ mạng.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7150" marR="0" indent="-5715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Không mở các liên kết trong email hay tin nhắn mà không biết rõ có an toàn hay không.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7150" marR="0" indent="-5715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Đừng để lộ mật khẩu các tài khoản của mình để tránh bị kẻ xấu chiếm quyền mạo danh.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7150" marR="0" indent="-5715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Ngoài ra, hãy sử dụng các phần mềm phòng chống các phần mềm độc hại.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5787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52400"/>
            <a:ext cx="10591800" cy="6494085"/>
          </a:xfrm>
          <a:prstGeom prst="rect">
            <a:avLst/>
          </a:prstGeom>
        </p:spPr>
        <p:txBody>
          <a:bodyPr wrap="square">
            <a:spAutoFit/>
          </a:bodyPr>
          <a:lstStyle/>
          <a:p>
            <a:pPr marL="57150" marR="0" indent="-57150" algn="ctr">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a:t>
            </a:r>
            <a:r>
              <a:rPr lang="en-US" sz="28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vi-VN" sz="2800">
                <a:latin typeface="Times New Roman" panose="02020603050405020304" pitchFamily="18" charset="0"/>
                <a:ea typeface="Calibri" panose="020F0502020204030204" pitchFamily="34" charset="0"/>
                <a:cs typeface="Times New Roman" panose="02020603050405020304" pitchFamily="18" charset="0"/>
              </a:rPr>
              <a:t>Phần mềm độc hại là phần mềm viết ra với ý đồ xấu, gây ra các tác động không mong muốn.</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vi-VN" sz="2800">
                <a:latin typeface="Times New Roman" panose="02020603050405020304" pitchFamily="18" charset="0"/>
                <a:ea typeface="Calibri" panose="020F0502020204030204" pitchFamily="34" charset="0"/>
                <a:cs typeface="Times New Roman" panose="02020603050405020304" pitchFamily="18" charset="0"/>
              </a:rPr>
              <a:t>Virus và worm là các phần mềm độc hại có khả năng lây nhiễm. Trojan là phần mềm nội gián để ăn cắp thông tin và chiếm đoạt quyền trên máy.</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vi-VN" sz="2800">
                <a:latin typeface="Times New Roman" panose="02020603050405020304" pitchFamily="18" charset="0"/>
                <a:ea typeface="Calibri" panose="020F0502020204030204" pitchFamily="34" charset="0"/>
                <a:cs typeface="Times New Roman" panose="02020603050405020304" pitchFamily="18" charset="0"/>
              </a:rPr>
              <a:t>Để phòng ngừa phần mềm độc hại, không lấy từ trên mạng hoặc sao chép qua các thiết bị nhớ những phần mềm mình không biết rõ. Khi nhận được email hay tin nhắn có liên kết, nếu không rõ về nguồn gốc thì không nên mở.</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vi-VN" sz="2800">
                <a:latin typeface="Times New Roman" panose="02020603050405020304" pitchFamily="18" charset="0"/>
                <a:ea typeface="Calibri" panose="020F0502020204030204" pitchFamily="34" charset="0"/>
                <a:cs typeface="Times New Roman" panose="02020603050405020304" pitchFamily="18" charset="0"/>
              </a:rPr>
              <a:t>Hãy sử dụng các phần mềm chống phần mềm độc hại để bảo vệ máy tính.</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141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908648" y="381000"/>
            <a:ext cx="10603304" cy="1452384"/>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2800">
                <a:latin typeface="Times New Roman" panose="02020603050405020304" pitchFamily="18" charset="0"/>
                <a:ea typeface="Times New Roman" panose="02020603050405020304" pitchFamily="18" charset="0"/>
              </a:rPr>
              <a:t>Em hãy tổng kết về ba loại phần mềm độc hại theo bảng sau:</a:t>
            </a:r>
            <a:endParaRPr lang="en-US" sz="2800"/>
          </a:p>
        </p:txBody>
      </p:sp>
      <p:graphicFrame>
        <p:nvGraphicFramePr>
          <p:cNvPr id="5" name="Table 4"/>
          <p:cNvGraphicFramePr>
            <a:graphicFrameLocks noGrp="1"/>
          </p:cNvGraphicFramePr>
          <p:nvPr>
            <p:extLst>
              <p:ext uri="{D42A27DB-BD31-4B8C-83A1-F6EECF244321}">
                <p14:modId xmlns:p14="http://schemas.microsoft.com/office/powerpoint/2010/main" val="1688009684"/>
              </p:ext>
            </p:extLst>
          </p:nvPr>
        </p:nvGraphicFramePr>
        <p:xfrm>
          <a:off x="1905000" y="2590800"/>
          <a:ext cx="8001001" cy="3895447"/>
        </p:xfrm>
        <a:graphic>
          <a:graphicData uri="http://schemas.openxmlformats.org/drawingml/2006/table">
            <a:tbl>
              <a:tblPr firstRow="1" firstCol="1" bandRow="1">
                <a:tableStyleId>{5940675A-B579-460E-94D1-54222C63F5DA}</a:tableStyleId>
              </a:tblPr>
              <a:tblGrid>
                <a:gridCol w="1999815">
                  <a:extLst>
                    <a:ext uri="{9D8B030D-6E8A-4147-A177-3AD203B41FA5}">
                      <a16:colId xmlns:a16="http://schemas.microsoft.com/office/drawing/2014/main" val="1773674886"/>
                    </a:ext>
                  </a:extLst>
                </a:gridCol>
                <a:gridCol w="1999815">
                  <a:extLst>
                    <a:ext uri="{9D8B030D-6E8A-4147-A177-3AD203B41FA5}">
                      <a16:colId xmlns:a16="http://schemas.microsoft.com/office/drawing/2014/main" val="1567448390"/>
                    </a:ext>
                  </a:extLst>
                </a:gridCol>
                <a:gridCol w="1999815">
                  <a:extLst>
                    <a:ext uri="{9D8B030D-6E8A-4147-A177-3AD203B41FA5}">
                      <a16:colId xmlns:a16="http://schemas.microsoft.com/office/drawing/2014/main" val="299146055"/>
                    </a:ext>
                  </a:extLst>
                </a:gridCol>
                <a:gridCol w="2001556">
                  <a:extLst>
                    <a:ext uri="{9D8B030D-6E8A-4147-A177-3AD203B41FA5}">
                      <a16:colId xmlns:a16="http://schemas.microsoft.com/office/drawing/2014/main" val="1270939314"/>
                    </a:ext>
                  </a:extLst>
                </a:gridCol>
              </a:tblGrid>
              <a:tr h="1275100">
                <a:tc>
                  <a:txBody>
                    <a:bodyPr/>
                    <a:lstStyle/>
                    <a:p>
                      <a:pPr marL="0" marR="0" algn="ctr">
                        <a:lnSpc>
                          <a:spcPct val="115000"/>
                        </a:lnSpc>
                        <a:spcBef>
                          <a:spcPts val="0"/>
                        </a:spcBef>
                        <a:spcAft>
                          <a:spcPts val="0"/>
                        </a:spcAft>
                      </a:pPr>
                      <a:r>
                        <a:rPr lang="vi-VN" sz="2800" b="1">
                          <a:solidFill>
                            <a:srgbClr val="FFC000"/>
                          </a:solidFill>
                          <a:effectLst/>
                          <a:latin typeface="Times New Roman" panose="02020603050405020304" pitchFamily="18" charset="0"/>
                          <a:cs typeface="Times New Roman" panose="02020603050405020304" pitchFamily="18" charset="0"/>
                        </a:rPr>
                        <a:t> </a:t>
                      </a:r>
                      <a:endParaRPr lang="en-US" sz="2800" b="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b="1">
                          <a:solidFill>
                            <a:srgbClr val="0070C0"/>
                          </a:solidFill>
                          <a:effectLst/>
                          <a:latin typeface="Times New Roman" panose="02020603050405020304" pitchFamily="18" charset="0"/>
                          <a:cs typeface="Times New Roman" panose="02020603050405020304" pitchFamily="18" charset="0"/>
                        </a:rPr>
                        <a:t>Tính hoàn chỉnh</a:t>
                      </a:r>
                      <a:endParaRPr lang="en-US"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b="1">
                          <a:solidFill>
                            <a:srgbClr val="0070C0"/>
                          </a:solidFill>
                          <a:effectLst/>
                          <a:latin typeface="Times New Roman" panose="02020603050405020304" pitchFamily="18" charset="0"/>
                          <a:cs typeface="Times New Roman" panose="02020603050405020304" pitchFamily="18" charset="0"/>
                        </a:rPr>
                        <a:t>Cơ chế lây nhiễm</a:t>
                      </a:r>
                      <a:endParaRPr lang="en-US"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b="1">
                          <a:solidFill>
                            <a:srgbClr val="0070C0"/>
                          </a:solidFill>
                          <a:effectLst/>
                          <a:latin typeface="Times New Roman" panose="02020603050405020304" pitchFamily="18" charset="0"/>
                          <a:cs typeface="Times New Roman" panose="02020603050405020304" pitchFamily="18" charset="0"/>
                        </a:rPr>
                        <a:t>Tác hại</a:t>
                      </a:r>
                      <a:endParaRPr lang="en-US"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1718069"/>
                  </a:ext>
                </a:extLst>
              </a:tr>
              <a:tr h="873449">
                <a:tc>
                  <a:txBody>
                    <a:bodyPr/>
                    <a:lstStyle/>
                    <a:p>
                      <a:pPr marL="0" marR="0" algn="ctr">
                        <a:lnSpc>
                          <a:spcPct val="115000"/>
                        </a:lnSpc>
                        <a:spcBef>
                          <a:spcPts val="0"/>
                        </a:spcBef>
                        <a:spcAft>
                          <a:spcPts val="0"/>
                        </a:spcAft>
                      </a:pPr>
                      <a:r>
                        <a:rPr lang="en-US" sz="2800" b="1">
                          <a:solidFill>
                            <a:srgbClr val="FFC000"/>
                          </a:solidFill>
                          <a:effectLst/>
                          <a:latin typeface="Times New Roman" panose="02020603050405020304" pitchFamily="18" charset="0"/>
                          <a:cs typeface="Times New Roman" panose="02020603050405020304" pitchFamily="18" charset="0"/>
                        </a:rPr>
                        <a:t>Virus</a:t>
                      </a:r>
                      <a:endParaRPr lang="en-US" sz="2800" b="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362548540"/>
                  </a:ext>
                </a:extLst>
              </a:tr>
              <a:tr h="873449">
                <a:tc>
                  <a:txBody>
                    <a:bodyPr/>
                    <a:lstStyle/>
                    <a:p>
                      <a:pPr marL="0" marR="0" algn="ctr">
                        <a:lnSpc>
                          <a:spcPct val="115000"/>
                        </a:lnSpc>
                        <a:spcBef>
                          <a:spcPts val="0"/>
                        </a:spcBef>
                        <a:spcAft>
                          <a:spcPts val="0"/>
                        </a:spcAft>
                      </a:pPr>
                      <a:r>
                        <a:rPr lang="en-US" sz="2800" b="1">
                          <a:solidFill>
                            <a:srgbClr val="FFC000"/>
                          </a:solidFill>
                          <a:effectLst/>
                          <a:latin typeface="Times New Roman" panose="02020603050405020304" pitchFamily="18" charset="0"/>
                          <a:cs typeface="Times New Roman" panose="02020603050405020304" pitchFamily="18" charset="0"/>
                        </a:rPr>
                        <a:t>Trojan</a:t>
                      </a:r>
                      <a:endParaRPr lang="en-US" sz="2800" b="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3957315"/>
                  </a:ext>
                </a:extLst>
              </a:tr>
              <a:tr h="873449">
                <a:tc>
                  <a:txBody>
                    <a:bodyPr/>
                    <a:lstStyle/>
                    <a:p>
                      <a:pPr marL="0" marR="0" algn="ctr">
                        <a:lnSpc>
                          <a:spcPct val="115000"/>
                        </a:lnSpc>
                        <a:spcBef>
                          <a:spcPts val="0"/>
                        </a:spcBef>
                        <a:spcAft>
                          <a:spcPts val="0"/>
                        </a:spcAft>
                      </a:pPr>
                      <a:r>
                        <a:rPr lang="en-US" sz="2800" b="1">
                          <a:solidFill>
                            <a:srgbClr val="FFC000"/>
                          </a:solidFill>
                          <a:effectLst/>
                          <a:latin typeface="Times New Roman" panose="02020603050405020304" pitchFamily="18" charset="0"/>
                          <a:cs typeface="Times New Roman" panose="02020603050405020304" pitchFamily="18" charset="0"/>
                        </a:rPr>
                        <a:t>Worm</a:t>
                      </a:r>
                      <a:endParaRPr lang="en-US" sz="2800" b="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484165327"/>
                  </a:ext>
                </a:extLst>
              </a:tr>
            </a:tbl>
          </a:graphicData>
        </a:graphic>
      </p:graphicFrame>
    </p:spTree>
    <p:extLst>
      <p:ext uri="{BB962C8B-B14F-4D97-AF65-F5344CB8AC3E}">
        <p14:creationId xmlns:p14="http://schemas.microsoft.com/office/powerpoint/2010/main" val="2171323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43000"/>
            <a:ext cx="10668000" cy="4031873"/>
          </a:xfrm>
          <a:prstGeom prst="rect">
            <a:avLst/>
          </a:prstGeom>
        </p:spPr>
        <p:txBody>
          <a:bodyPr wrap="square">
            <a:spAutoFit/>
          </a:bodyPr>
          <a:lstStyle/>
          <a:p>
            <a:pPr marL="0" marR="0"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Dùng phần mềm phòng chống virus Windows Defender</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Phần </a:t>
            </a:r>
            <a:r>
              <a:rPr lang="vi-VN" sz="2800">
                <a:latin typeface="Times New Roman" panose="02020603050405020304" pitchFamily="18" charset="0"/>
                <a:ea typeface="Times New Roman" panose="02020603050405020304" pitchFamily="18" charset="0"/>
                <a:cs typeface="Times New Roman" panose="02020603050405020304" pitchFamily="18" charset="0"/>
              </a:rPr>
              <a:t>mềm Defender Firewall được tích hợp sẵn trong hệ điều hành Windows phiên bản 10, tự động chạy ngầm để bảo vệ các máy tính dùng hệ điều hành Windows. Defender tự động cập nhật các mẫu virus mới mỗi khi hệ điều hành được cập nhật (theo tiện ích Windows Update)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T</a:t>
            </a:r>
            <a:r>
              <a:rPr lang="vi-VN" sz="2800">
                <a:latin typeface="Times New Roman" panose="02020603050405020304" pitchFamily="18" charset="0"/>
                <a:ea typeface="Times New Roman" panose="02020603050405020304" pitchFamily="18" charset="0"/>
                <a:cs typeface="Times New Roman" panose="02020603050405020304" pitchFamily="18" charset="0"/>
              </a:rPr>
              <a:t>hiết lập các lựa chọn và quét virus với Windows Defender.</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7504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4953000" cy="3416320"/>
          </a:xfrm>
          <a:prstGeom prst="rect">
            <a:avLst/>
          </a:prstGeom>
        </p:spPr>
        <p:txBody>
          <a:bodyPr wrap="square">
            <a:spAutoFit/>
          </a:bodyPr>
          <a:lstStyle/>
          <a:p>
            <a:pPr marL="0" marR="0" algn="just">
              <a:spcBef>
                <a:spcPts val="1200"/>
              </a:spcBef>
              <a:spcAft>
                <a:spcPts val="1200"/>
              </a:spcAft>
            </a:pP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Bước 1:</a:t>
            </a:r>
            <a:r>
              <a:rPr lang="vi-VN" sz="2800">
                <a:latin typeface="Times New Roman" panose="02020603050405020304" pitchFamily="18" charset="0"/>
                <a:ea typeface="Times New Roman" panose="02020603050405020304" pitchFamily="18" charset="0"/>
                <a:cs typeface="Times New Roman" panose="02020603050405020304" pitchFamily="18" charset="0"/>
              </a:rPr>
              <a:t> Từ nút </a:t>
            </a:r>
            <a:r>
              <a:rPr lang="vi-VN" sz="2800" b="1">
                <a:latin typeface="Times New Roman" panose="02020603050405020304" pitchFamily="18" charset="0"/>
                <a:ea typeface="Times New Roman" panose="02020603050405020304" pitchFamily="18" charset="0"/>
                <a:cs typeface="Times New Roman" panose="02020603050405020304" pitchFamily="18" charset="0"/>
              </a:rPr>
              <a:t>Start</a:t>
            </a:r>
            <a:r>
              <a:rPr lang="vi-VN" sz="2800">
                <a:latin typeface="Times New Roman" panose="02020603050405020304" pitchFamily="18" charset="0"/>
                <a:ea typeface="Times New Roman" panose="02020603050405020304" pitchFamily="18" charset="0"/>
                <a:cs typeface="Times New Roman" panose="02020603050405020304" pitchFamily="18" charset="0"/>
              </a:rPr>
              <a:t> chọn </a:t>
            </a:r>
            <a:r>
              <a:rPr lang="vi-VN" sz="2800" b="1">
                <a:latin typeface="Times New Roman" panose="02020603050405020304" pitchFamily="18" charset="0"/>
                <a:ea typeface="Times New Roman" panose="02020603050405020304" pitchFamily="18" charset="0"/>
                <a:cs typeface="Times New Roman" panose="02020603050405020304" pitchFamily="18" charset="0"/>
              </a:rPr>
              <a:t>Setting</a:t>
            </a:r>
            <a:r>
              <a:rPr lang="vi-VN" sz="2800">
                <a:latin typeface="Times New Roman" panose="02020603050405020304" pitchFamily="18" charset="0"/>
                <a:ea typeface="Times New Roman" panose="02020603050405020304" pitchFamily="18" charset="0"/>
                <a:cs typeface="Times New Roman" panose="02020603050405020304" pitchFamily="18" charset="0"/>
              </a:rPr>
              <a:t> (có thể dùng cách nhanh hơn là gõ chữ “Defender” vào hộp tìm kiếm nằm ở thanh trạng thái), màn hình xuất hiện tương tự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p:nvPr/>
        </p:nvPicPr>
        <p:blipFill rotWithShape="1">
          <a:blip r:embed="rId2"/>
          <a:srcRect l="59429" t="32689" r="4849" b="29736"/>
          <a:stretch/>
        </p:blipFill>
        <p:spPr bwMode="auto">
          <a:xfrm>
            <a:off x="6324600" y="990600"/>
            <a:ext cx="5511165" cy="50676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226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4953000" cy="1578894"/>
          </a:xfrm>
          <a:prstGeom prst="rect">
            <a:avLst/>
          </a:prstGeom>
        </p:spPr>
        <p:txBody>
          <a:bodyPr wrap="square">
            <a:spAutoFit/>
          </a:bodyPr>
          <a:lstStyle/>
          <a:p>
            <a:pPr marL="0" marR="0" algn="just">
              <a:lnSpc>
                <a:spcPct val="115000"/>
              </a:lnSpc>
              <a:spcBef>
                <a:spcPts val="0"/>
              </a:spcBef>
              <a:spcAft>
                <a:spcPts val="0"/>
              </a:spcAft>
            </a:pPr>
            <a:r>
              <a:rPr lang="vi-VN"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a:t>
            </a: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a:latin typeface="Times New Roman" panose="02020603050405020304" pitchFamily="18" charset="0"/>
                <a:ea typeface="Times New Roman" panose="02020603050405020304" pitchFamily="18" charset="0"/>
                <a:cs typeface="Times New Roman" panose="02020603050405020304" pitchFamily="18" charset="0"/>
              </a:rPr>
              <a:t>Thực hiện các thao tác như hướng dẫn ở Hình 9.1 sẽ xuất hiện của sổ như Hình 9.2.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9602" t="28413" r="5364" b="22710"/>
          <a:stretch/>
        </p:blipFill>
        <p:spPr bwMode="auto">
          <a:xfrm>
            <a:off x="6324600" y="838200"/>
            <a:ext cx="5656262" cy="5346065"/>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457200" y="2438400"/>
            <a:ext cx="4953000" cy="4016741"/>
          </a:xfrm>
          <a:prstGeom prst="rect">
            <a:avLst/>
          </a:prstGeom>
        </p:spPr>
        <p:txBody>
          <a:bodyPr wrap="square">
            <a:spAutoFit/>
          </a:bodyPr>
          <a:lstStyle/>
          <a:p>
            <a:pPr marL="0" marR="0" algn="just">
              <a:lnSpc>
                <a:spcPct val="115000"/>
              </a:lnSpc>
              <a:spcBef>
                <a:spcPts val="0"/>
              </a:spcBef>
              <a:spcAft>
                <a:spcPts val="0"/>
              </a:spcAft>
            </a:pP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Current threats</a:t>
            </a:r>
            <a:r>
              <a:rPr lang="vi-VN" sz="2800">
                <a:latin typeface="Times New Roman" panose="02020603050405020304" pitchFamily="18" charset="0"/>
                <a:ea typeface="Times New Roman" panose="02020603050405020304" pitchFamily="18" charset="0"/>
                <a:cs typeface="Times New Roman" panose="02020603050405020304" pitchFamily="18" charset="0"/>
              </a:rPr>
              <a:t>: thống kê những nguy cơ tìm thấy trong thời gian gần nhất khi các tệp được quét kiểm tra.</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Quick scan</a:t>
            </a:r>
            <a:r>
              <a:rPr lang="vi-VN" sz="2800">
                <a:latin typeface="Times New Roman" panose="02020603050405020304" pitchFamily="18" charset="0"/>
                <a:ea typeface="Times New Roman" panose="02020603050405020304" pitchFamily="18" charset="0"/>
                <a:cs typeface="Times New Roman" panose="02020603050405020304" pitchFamily="18" charset="0"/>
              </a:rPr>
              <a:t>: nếu nháy vào nút này phần mềm sẽ quét tất cả các tệp chương trinh ở các thư mục mà virus thường lây nhiễm.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0913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10820400" cy="6247864"/>
          </a:xfrm>
          <a:prstGeom prst="rect">
            <a:avLst/>
          </a:prstGeom>
        </p:spPr>
        <p:txBody>
          <a:bodyPr wrap="square">
            <a:spAutoFit/>
          </a:bodyPr>
          <a:lstStyle/>
          <a:p>
            <a:pPr marL="0" marR="0" algn="just">
              <a:spcBef>
                <a:spcPts val="1200"/>
              </a:spcBef>
              <a:spcAft>
                <a:spcPts val="120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Bước</a:t>
            </a:r>
            <a:r>
              <a:rPr lang="vi-VN" sz="2800">
                <a:latin typeface="Times New Roman" panose="02020603050405020304" pitchFamily="18" charset="0"/>
                <a:ea typeface="Times New Roman" panose="02020603050405020304" pitchFamily="18" charset="0"/>
                <a:cs typeface="Times New Roman" panose="02020603050405020304" pitchFamily="18" charset="0"/>
              </a:rPr>
              <a:t> 3: Quét virus. Ta có thể nháy vào nút </a:t>
            </a: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Quick scan </a:t>
            </a:r>
            <a:r>
              <a:rPr lang="vi-VN" sz="2800">
                <a:latin typeface="Times New Roman" panose="02020603050405020304" pitchFamily="18" charset="0"/>
                <a:ea typeface="Times New Roman" panose="02020603050405020304" pitchFamily="18" charset="0"/>
                <a:cs typeface="Times New Roman" panose="02020603050405020304" pitchFamily="18" charset="0"/>
              </a:rPr>
              <a:t>hoặc vào lựa chọn </a:t>
            </a: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Scan options</a:t>
            </a:r>
            <a:r>
              <a:rPr lang="vi-VN" sz="2800">
                <a:latin typeface="Times New Roman" panose="02020603050405020304" pitchFamily="18" charset="0"/>
                <a:ea typeface="Times New Roman" panose="02020603050405020304" pitchFamily="18" charset="0"/>
                <a:cs typeface="Times New Roman" panose="02020603050405020304" pitchFamily="18" charset="0"/>
              </a:rPr>
              <a:t> để lựa chọn kiểu quét và quét.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Trong </a:t>
            </a: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Scan options</a:t>
            </a:r>
            <a:r>
              <a:rPr lang="vi-VN" sz="2800">
                <a:latin typeface="Times New Roman" panose="02020603050405020304" pitchFamily="18" charset="0"/>
                <a:ea typeface="Times New Roman" panose="02020603050405020304" pitchFamily="18" charset="0"/>
                <a:cs typeface="Times New Roman" panose="02020603050405020304" pitchFamily="18" charset="0"/>
              </a:rPr>
              <a:t>, ta có thể lựa chọn các kiểu quét, có bốn lựa chọn: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 Quét nhanh (Quick scan): quét các thư mục có nguy cơ cao.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2. Quét hết (Full scan): quét tất cả các đĩa.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3. Quét theo yêu cầu (Custom scan), chỉ quét trên một thư mục nào đó. Khi đó, Defender sẽ yêu cầu chỉ ra thư mục em muốn quét.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4. Quét ngoại tuyển (Windows Defender Offine scan). Chúng ta sẽ không bàn đến lựa chọn này vì nó là trường hợp đỏi hỏi những hiểu biết rất sâu.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Sau khi chọn một lựa chọn, nháy nút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Scan now </a:t>
            </a:r>
            <a:r>
              <a:rPr lang="en-US" sz="2800">
                <a:latin typeface="Times New Roman" panose="02020603050405020304" pitchFamily="18" charset="0"/>
                <a:ea typeface="Times New Roman" panose="02020603050405020304" pitchFamily="18" charset="0"/>
                <a:cs typeface="Times New Roman" panose="02020603050405020304" pitchFamily="18" charset="0"/>
              </a:rPr>
              <a:t>và đợi kết quả.</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4397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4876800" cy="4016741"/>
          </a:xfrm>
          <a:prstGeom prst="rect">
            <a:avLst/>
          </a:prstGeom>
        </p:spPr>
        <p:txBody>
          <a:bodyPr wrap="square">
            <a:spAutoFit/>
          </a:bodyPr>
          <a:lstStyle/>
          <a:p>
            <a:pPr marL="0" marR="0" algn="just">
              <a:lnSpc>
                <a:spcPct val="115000"/>
              </a:lnSpc>
              <a:spcBef>
                <a:spcPts val="0"/>
              </a:spcBef>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đang làm việc ở thư mục mà muốn quét thư mục đó thi không cần truy cập vào Defender, ta có thể nháy nút phải chuột vào tên thư mục để xuất hiện bàng chọn tắt, chọn lệnh Scan with Microsoft Defender (Hinh 9.4).</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64927" t="59882" r="11376" b="23931"/>
          <a:stretch/>
        </p:blipFill>
        <p:spPr bwMode="auto">
          <a:xfrm>
            <a:off x="7239000" y="1334000"/>
            <a:ext cx="4279265" cy="31775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55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7">
            <a:extLst>
              <a:ext uri="{FF2B5EF4-FFF2-40B4-BE49-F238E27FC236}">
                <a16:creationId xmlns:a16="http://schemas.microsoft.com/office/drawing/2014/main" id="{2AA78359-2C06-4ED2-898D-6D662CD3D14A}"/>
              </a:ext>
            </a:extLst>
          </p:cNvPr>
          <p:cNvSpPr>
            <a:spLocks noGrp="1" noChangeArrowheads="1"/>
          </p:cNvSpPr>
          <p:nvPr>
            <p:ph type="title"/>
          </p:nvPr>
        </p:nvSpPr>
        <p:spPr>
          <a:xfrm>
            <a:off x="457200" y="398569"/>
            <a:ext cx="8229600" cy="519113"/>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lstStyle/>
          <a:p>
            <a:pPr algn="just" eaLnBrk="1" hangingPunct="1"/>
            <a:r>
              <a:rPr lang="en-US" altLang="en-US" sz="3600" b="1">
                <a:solidFill>
                  <a:srgbClr val="000066"/>
                </a:solidFill>
                <a:latin typeface="Times New Roman" panose="02020603050405020304" pitchFamily="18" charset="0"/>
                <a:cs typeface="Times New Roman" panose="02020603050405020304" pitchFamily="18" charset="0"/>
              </a:rPr>
              <a:t>1. </a:t>
            </a:r>
            <a:r>
              <a:rPr lang="en-US" altLang="en-US" sz="3600" b="1" smtClean="0">
                <a:solidFill>
                  <a:srgbClr val="000066"/>
                </a:solidFill>
                <a:latin typeface="Times New Roman" panose="02020603050405020304" pitchFamily="18" charset="0"/>
                <a:cs typeface="Times New Roman" panose="02020603050405020304" pitchFamily="18" charset="0"/>
              </a:rPr>
              <a:t>MỘT SỐ NGUY CƠ TRÊN MẠNG</a:t>
            </a:r>
            <a:endParaRPr lang="en-AU" altLang="en-US" sz="3600" b="1">
              <a:solidFill>
                <a:srgbClr val="000066"/>
              </a:solidFill>
              <a:latin typeface="Times New Roman" panose="02020603050405020304" pitchFamily="18" charset="0"/>
              <a:cs typeface="Times New Roman" panose="02020603050405020304" pitchFamily="18" charset="0"/>
            </a:endParaRPr>
          </a:p>
        </p:txBody>
      </p:sp>
      <p:pic>
        <p:nvPicPr>
          <p:cNvPr id="2052" name="Picture 4" descr="Internet là gì? So sánh Internet với Network - TOTOLINK Việt Nam">
            <a:extLst>
              <a:ext uri="{FF2B5EF4-FFF2-40B4-BE49-F238E27FC236}">
                <a16:creationId xmlns:a16="http://schemas.microsoft.com/office/drawing/2014/main" id="{0D14F5B3-A74A-4A2F-8144-AF7F3655F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890658"/>
            <a:ext cx="44958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914400" y="917682"/>
            <a:ext cx="6096000" cy="5420672"/>
          </a:xfrm>
          <a:prstGeom prst="cloudCallout">
            <a:avLst>
              <a:gd name="adj1" fmla="val -52333"/>
              <a:gd name="adj2" fmla="val 54909"/>
            </a:avLst>
          </a:prstGeom>
        </p:spPr>
        <p:style>
          <a:lnRef idx="2">
            <a:schemeClr val="accent2"/>
          </a:lnRef>
          <a:fillRef idx="1">
            <a:schemeClr val="lt1"/>
          </a:fillRef>
          <a:effectRef idx="0">
            <a:schemeClr val="accent2"/>
          </a:effectRef>
          <a:fontRef idx="minor">
            <a:schemeClr val="dk1"/>
          </a:fontRef>
        </p:style>
        <p:txBody>
          <a:bodyPr>
            <a:spAutoFit/>
          </a:bodyPr>
          <a:lstStyle/>
          <a:p>
            <a:pPr marL="0" marR="0" algn="just">
              <a:lnSpc>
                <a:spcPct val="115000"/>
              </a:lnSpc>
              <a:spcBef>
                <a:spcPts val="0"/>
              </a:spcBef>
              <a:spcAft>
                <a:spcPts val="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Hãy thảo luận và cho ví dụ minh hoạ về những nguy cơ có thể khi lên internet để:</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mj-lt"/>
              <a:buAutoNum type="alphaLcParenR"/>
            </a:pPr>
            <a:r>
              <a:rPr lang="vi-VN" sz="2800" i="1">
                <a:latin typeface="Times New Roman" panose="02020603050405020304" pitchFamily="18" charset="0"/>
                <a:ea typeface="Times New Roman" panose="02020603050405020304" pitchFamily="18" charset="0"/>
                <a:cs typeface="Times New Roman" panose="02020603050405020304" pitchFamily="18" charset="0"/>
              </a:rPr>
              <a:t>Kết bạn.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mj-lt"/>
              <a:buAutoNum type="alphaLcParenR"/>
            </a:pPr>
            <a:r>
              <a:rPr lang="vi-VN" sz="2800" i="1">
                <a:latin typeface="Times New Roman" panose="02020603050405020304" pitchFamily="18" charset="0"/>
                <a:ea typeface="Times New Roman" panose="02020603050405020304" pitchFamily="18" charset="0"/>
                <a:cs typeface="Times New Roman" panose="02020603050405020304" pitchFamily="18" charset="0"/>
              </a:rPr>
              <a:t>Xem tin tức.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mj-lt"/>
              <a:buAutoNum type="alphaLcParenR"/>
            </a:pPr>
            <a:r>
              <a:rPr lang="vi-VN" sz="2800" i="1">
                <a:latin typeface="Times New Roman" panose="02020603050405020304" pitchFamily="18" charset="0"/>
                <a:ea typeface="Times New Roman" panose="02020603050405020304" pitchFamily="18" charset="0"/>
                <a:cs typeface="Times New Roman" panose="02020603050405020304" pitchFamily="18" charset="0"/>
              </a:rPr>
              <a:t>Tải các phần mềm.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160" y="1676400"/>
            <a:ext cx="10439400" cy="1578894"/>
          </a:xfrm>
          <a:prstGeom prst="rect">
            <a:avLst/>
          </a:prstGeom>
        </p:spPr>
        <p:txBody>
          <a:bodyPr wrap="square">
            <a:spAutoFit/>
          </a:bodyPr>
          <a:lstStyle/>
          <a:p>
            <a:pPr marL="0" marR="0">
              <a:lnSpc>
                <a:spcPct val="115000"/>
              </a:lnSpc>
              <a:spcBef>
                <a:spcPts val="0"/>
              </a:spcBef>
              <a:spcAft>
                <a:spcPts val="0"/>
              </a:spcAft>
            </a:pP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2800">
                <a:latin typeface="Times New Roman" panose="02020603050405020304" pitchFamily="18" charset="0"/>
                <a:ea typeface="Times New Roman" panose="02020603050405020304" pitchFamily="18" charset="0"/>
                <a:cs typeface="Times New Roman" panose="02020603050405020304" pitchFamily="18" charset="0"/>
              </a:rPr>
              <a:t>. Em hãy kể ra các nguy cơ mất an toàn khi tham gia các mạng xâ hội.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 </a:t>
            </a:r>
            <a:r>
              <a:rPr lang="nl-NL" sz="2800">
                <a:latin typeface="Times New Roman" panose="02020603050405020304" pitchFamily="18" charset="0"/>
                <a:ea typeface="Times New Roman" panose="02020603050405020304" pitchFamily="18" charset="0"/>
                <a:cs typeface="Times New Roman" panose="02020603050405020304" pitchFamily="18" charset="0"/>
              </a:rPr>
              <a:t>Em hãy kể ra những trường hợp có thể bị nhiễm phần mềm độc hại và biện pháp phòng, chống tương ứng.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4558016" y="566208"/>
            <a:ext cx="2240037" cy="707886"/>
          </a:xfrm>
          <a:prstGeom prst="rect">
            <a:avLst/>
          </a:prstGeom>
        </p:spPr>
        <p:txBody>
          <a:bodyPr wrap="none">
            <a:spAutoFit/>
          </a:bodyPr>
          <a:lstStyle/>
          <a:p>
            <a:r>
              <a:rPr lang="en-US" sz="4000" b="1" smtClean="0">
                <a:solidFill>
                  <a:srgbClr val="C00000"/>
                </a:solidFill>
                <a:latin typeface="Times New Roman" panose="02020603050405020304" pitchFamily="18" charset="0"/>
                <a:ea typeface="Times New Roman" panose="02020603050405020304" pitchFamily="18" charset="0"/>
              </a:rPr>
              <a:t>BÀI</a:t>
            </a:r>
            <a:r>
              <a:rPr lang="vi-VN" sz="4000" b="1" smtClean="0">
                <a:solidFill>
                  <a:srgbClr val="C00000"/>
                </a:solidFill>
                <a:latin typeface="Times New Roman" panose="02020603050405020304" pitchFamily="18" charset="0"/>
                <a:ea typeface="Times New Roman" panose="02020603050405020304" pitchFamily="18" charset="0"/>
              </a:rPr>
              <a:t> </a:t>
            </a:r>
            <a:r>
              <a:rPr lang="vi-VN" sz="4000" b="1">
                <a:solidFill>
                  <a:srgbClr val="C00000"/>
                </a:solidFill>
                <a:latin typeface="Times New Roman" panose="02020603050405020304" pitchFamily="18" charset="0"/>
                <a:ea typeface="Times New Roman" panose="02020603050405020304" pitchFamily="18" charset="0"/>
              </a:rPr>
              <a:t>TẬP</a:t>
            </a:r>
            <a:endParaRPr lang="en-US" sz="4000">
              <a:solidFill>
                <a:srgbClr val="C00000"/>
              </a:solidFill>
            </a:endParaRPr>
          </a:p>
        </p:txBody>
      </p:sp>
    </p:spTree>
    <p:extLst>
      <p:ext uri="{BB962C8B-B14F-4D97-AF65-F5344CB8AC3E}">
        <p14:creationId xmlns:p14="http://schemas.microsoft.com/office/powerpoint/2010/main" val="36246243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2667000"/>
            <a:ext cx="10439400" cy="1578894"/>
          </a:xfrm>
          <a:prstGeom prst="rect">
            <a:avLst/>
          </a:prstGeom>
        </p:spPr>
        <p:txBody>
          <a:bodyPr wrap="square">
            <a:spAutoFit/>
          </a:bodyPr>
          <a:lstStyle/>
          <a:p>
            <a:pPr marL="0" marR="0">
              <a:lnSpc>
                <a:spcPct val="115000"/>
              </a:lnSpc>
              <a:spcBef>
                <a:spcPts val="0"/>
              </a:spcBef>
              <a:spcAft>
                <a:spcPts val="0"/>
              </a:spcAft>
            </a:pPr>
            <a:r>
              <a:rPr lang="nl-NL" sz="280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1. </a:t>
            </a:r>
            <a:r>
              <a:rPr lang="nl-NL" sz="2800">
                <a:latin typeface="Times New Roman" panose="02020603050405020304" pitchFamily="18" charset="0"/>
                <a:ea typeface="Times New Roman" panose="02020603050405020304" pitchFamily="18" charset="0"/>
                <a:cs typeface="Times New Roman" panose="02020603050405020304" pitchFamily="18" charset="0"/>
              </a:rPr>
              <a:t>Em hãy tìm hiểu qua Internet các cách thức tấn công từ chối dịch vụ.</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nSpc>
                <a:spcPct val="115000"/>
              </a:lnSpc>
              <a:spcBef>
                <a:spcPts val="0"/>
              </a:spcBef>
              <a:spcAft>
                <a:spcPts val="0"/>
              </a:spcAft>
            </a:pPr>
            <a:r>
              <a:rPr lang="nl-NL" sz="280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Em hãy tìm trên mạng thông tin về worm, kể một worm với tác hại của nó.</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4558016" y="566208"/>
            <a:ext cx="2933816" cy="707886"/>
          </a:xfrm>
          <a:prstGeom prst="rect">
            <a:avLst/>
          </a:prstGeom>
        </p:spPr>
        <p:txBody>
          <a:bodyPr wrap="none">
            <a:spAutoFit/>
          </a:bodyPr>
          <a:lstStyle/>
          <a:p>
            <a:r>
              <a:rPr lang="en-US" sz="4000" b="1" smtClean="0">
                <a:solidFill>
                  <a:srgbClr val="C00000"/>
                </a:solidFill>
                <a:latin typeface="Times New Roman" panose="02020603050405020304" pitchFamily="18" charset="0"/>
                <a:ea typeface="Times New Roman" panose="02020603050405020304" pitchFamily="18" charset="0"/>
              </a:rPr>
              <a:t>VẬN DỤNG</a:t>
            </a:r>
            <a:endParaRPr lang="en-US" sz="4000">
              <a:solidFill>
                <a:srgbClr val="C00000"/>
              </a:solidFill>
            </a:endParaRPr>
          </a:p>
        </p:txBody>
      </p:sp>
    </p:spTree>
    <p:extLst>
      <p:ext uri="{BB962C8B-B14F-4D97-AF65-F5344CB8AC3E}">
        <p14:creationId xmlns:p14="http://schemas.microsoft.com/office/powerpoint/2010/main" val="1637509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4685770" cy="523220"/>
          </a:xfrm>
          <a:prstGeom prst="rect">
            <a:avLst/>
          </a:prstGeom>
        </p:spPr>
        <p:txBody>
          <a:bodyPr wrap="none">
            <a:spAutoFit/>
          </a:bodyPr>
          <a:lstStyle/>
          <a:p>
            <a:r>
              <a:rPr lang="en-US" sz="2800" b="1" smtClean="0">
                <a:solidFill>
                  <a:srgbClr val="C00000"/>
                </a:solidFill>
                <a:latin typeface="Times New Roman" panose="02020603050405020304" pitchFamily="18" charset="0"/>
                <a:ea typeface="Times New Roman" panose="02020603050405020304" pitchFamily="18" charset="0"/>
              </a:rPr>
              <a:t>- </a:t>
            </a:r>
            <a:r>
              <a:rPr lang="vi-VN" sz="2800" b="1" smtClean="0">
                <a:solidFill>
                  <a:srgbClr val="C00000"/>
                </a:solidFill>
                <a:latin typeface="Times New Roman" panose="02020603050405020304" pitchFamily="18" charset="0"/>
                <a:ea typeface="Times New Roman" panose="02020603050405020304" pitchFamily="18" charset="0"/>
              </a:rPr>
              <a:t>Tin </a:t>
            </a:r>
            <a:r>
              <a:rPr lang="vi-VN" sz="2800" b="1">
                <a:solidFill>
                  <a:srgbClr val="C00000"/>
                </a:solidFill>
                <a:latin typeface="Times New Roman" panose="02020603050405020304" pitchFamily="18" charset="0"/>
                <a:ea typeface="Times New Roman" panose="02020603050405020304" pitchFamily="18" charset="0"/>
              </a:rPr>
              <a:t>giả và tin phản văn hóa.</a:t>
            </a:r>
            <a:endParaRPr lang="en-US" sz="2800" b="1">
              <a:solidFill>
                <a:srgbClr val="C00000"/>
              </a:solidFill>
            </a:endParaRPr>
          </a:p>
        </p:txBody>
      </p:sp>
      <p:pic>
        <p:nvPicPr>
          <p:cNvPr id="5" name="Picture 4" descr="Tăng cường phòng, chống thông tin xấu độc trên mạng xã hội">
            <a:extLst>
              <a:ext uri="{FF2B5EF4-FFF2-40B4-BE49-F238E27FC236}">
                <a16:creationId xmlns:a16="http://schemas.microsoft.com/office/drawing/2014/main" id="{29470C10-53A5-4C11-93B6-2CAB4A954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6096000" cy="4041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guy hại khi trẻ học cách ứng xử từ bắt chước thói xấu trên mạng xã hội -  VietNamNet">
            <a:extLst>
              <a:ext uri="{FF2B5EF4-FFF2-40B4-BE49-F238E27FC236}">
                <a16:creationId xmlns:a16="http://schemas.microsoft.com/office/drawing/2014/main" id="{DF9B7B81-9DD4-4F5C-BA15-F022FBDF2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986" y="1219200"/>
            <a:ext cx="5794676"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7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334" y="609600"/>
            <a:ext cx="3533340" cy="548099"/>
          </a:xfrm>
          <a:prstGeom prst="rect">
            <a:avLst/>
          </a:prstGeom>
        </p:spPr>
        <p:txBody>
          <a:bodyPr wrap="none">
            <a:spAutoFit/>
          </a:bodyPr>
          <a:lstStyle/>
          <a:p>
            <a:pPr marL="0" marR="0" algn="just">
              <a:lnSpc>
                <a:spcPct val="115000"/>
              </a:lnSpc>
              <a:spcBef>
                <a:spcPts val="0"/>
              </a:spcBef>
              <a:spcAft>
                <a:spcPts val="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Lừa đảo trên mạng. </a:t>
            </a:r>
            <a:endParaRPr lang="en-US" sz="28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2" descr="Cảnh giác với chiêu trò lừa đảo cho vay tiền trên mạng - YouTube">
            <a:extLst>
              <a:ext uri="{FF2B5EF4-FFF2-40B4-BE49-F238E27FC236}">
                <a16:creationId xmlns:a16="http://schemas.microsoft.com/office/drawing/2014/main" id="{71129615-F974-4D42-9258-9D3E56496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2689756"/>
            <a:ext cx="6480043" cy="364502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ảnh giác với thủ đoạn của tội phạm lừa đảo, chiếm đoạt ...">
            <a:extLst>
              <a:ext uri="{FF2B5EF4-FFF2-40B4-BE49-F238E27FC236}">
                <a16:creationId xmlns:a16="http://schemas.microsoft.com/office/drawing/2014/main" id="{E2EE6210-31C3-493B-BCCC-52FF2B342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61407" y="1312891"/>
            <a:ext cx="6485810" cy="364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35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3770584" cy="548099"/>
          </a:xfrm>
          <a:prstGeom prst="rect">
            <a:avLst/>
          </a:prstGeom>
        </p:spPr>
        <p:txBody>
          <a:bodyPr wrap="none">
            <a:spAutoFit/>
          </a:bodyPr>
          <a:lstStyle/>
          <a:p>
            <a:pPr marL="0" marR="0" algn="just">
              <a:lnSpc>
                <a:spcPct val="115000"/>
              </a:lnSpc>
              <a:spcBef>
                <a:spcPts val="0"/>
              </a:spcBef>
              <a:spcAft>
                <a:spcPts val="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Lộ thông tin cá nhân. </a:t>
            </a:r>
            <a:endParaRPr lang="en-US" sz="28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457200" y="2209800"/>
            <a:ext cx="6781800" cy="4038600"/>
          </a:xfrm>
          <a:prstGeom prst="rect">
            <a:avLst/>
          </a:prstGeom>
        </p:spPr>
      </p:pic>
      <p:pic>
        <p:nvPicPr>
          <p:cNvPr id="4" name="Picture 3"/>
          <p:cNvPicPr>
            <a:picLocks noChangeAspect="1"/>
          </p:cNvPicPr>
          <p:nvPr/>
        </p:nvPicPr>
        <p:blipFill>
          <a:blip r:embed="rId3"/>
          <a:stretch>
            <a:fillRect/>
          </a:stretch>
        </p:blipFill>
        <p:spPr>
          <a:xfrm>
            <a:off x="6705600" y="609600"/>
            <a:ext cx="5238750" cy="3962400"/>
          </a:xfrm>
          <a:prstGeom prst="rect">
            <a:avLst/>
          </a:prstGeom>
        </p:spPr>
      </p:pic>
    </p:spTree>
    <p:extLst>
      <p:ext uri="{BB962C8B-B14F-4D97-AF65-F5344CB8AC3E}">
        <p14:creationId xmlns:p14="http://schemas.microsoft.com/office/powerpoint/2010/main" val="5846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10287000" cy="3600986"/>
          </a:xfrm>
          <a:prstGeom prst="rect">
            <a:avLst/>
          </a:prstGeom>
        </p:spPr>
        <p:txBody>
          <a:bodyPr wrap="square">
            <a:spAutoFit/>
          </a:bodyPr>
          <a:lstStyle/>
          <a:p>
            <a:pPr marL="0" marR="0" algn="just">
              <a:spcBef>
                <a:spcPts val="1200"/>
              </a:spcBef>
              <a:spcAft>
                <a:spcPts val="1200"/>
              </a:spcAft>
            </a:pPr>
            <a:r>
              <a:rPr lang="vi-VN"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 biện pháp bảo vệ thông tin cá nhân: </a:t>
            </a:r>
            <a:endParaRPr lang="en-US" sz="2800" i="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marL="40005"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Không ghi chép thông tin cá nhân ở những nơi mà người khác có thể đọc.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0005"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Giữ cho máy tính không bị nhiễm các phần mềm gián điệp.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0005"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Cẩn trọng khi truy cập mạng qua wifi công cộng vì hầu hết những trạm wifi công cộng không mã hoá thông tin khi truyền.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Down Arrow 2"/>
          <p:cNvSpPr/>
          <p:nvPr/>
        </p:nvSpPr>
        <p:spPr bwMode="auto">
          <a:xfrm>
            <a:off x="5410200" y="381000"/>
            <a:ext cx="457200" cy="6096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9119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04800"/>
            <a:ext cx="8136904"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800" b="1" i="0" u="none" strike="noStrike" kern="1200" cap="none" spc="0" normalizeH="0" baseline="0" noProof="0" smtClean="0">
                <a:ln>
                  <a:noFill/>
                </a:ln>
                <a:solidFill>
                  <a:srgbClr val="C00000"/>
                </a:solidFill>
                <a:effectLst/>
                <a:uLnTx/>
                <a:uFillTx/>
                <a:latin typeface="Times New Roman" pitchFamily="18" charset="0"/>
                <a:ea typeface="+mn-ea"/>
                <a:cs typeface="Times New Roman" pitchFamily="18" charset="0"/>
              </a:rPr>
              <a:t>Bắt </a:t>
            </a:r>
            <a:r>
              <a:rPr kumimoji="0" lang="en-US" sz="28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nạt </a:t>
            </a:r>
            <a:r>
              <a:rPr lang="en-US" sz="2800" b="1" smtClean="0">
                <a:solidFill>
                  <a:srgbClr val="C00000"/>
                </a:solidFill>
                <a:latin typeface="Times New Roman" pitchFamily="18" charset="0"/>
                <a:cs typeface="Times New Roman" pitchFamily="18" charset="0"/>
              </a:rPr>
              <a:t>trên không gian</a:t>
            </a:r>
            <a:r>
              <a:rPr kumimoji="0" lang="en-US" sz="2800" b="1" i="0" u="none" strike="noStrike" kern="1200" cap="none" spc="0" normalizeH="0" baseline="0" noProof="0" smtClean="0">
                <a:ln>
                  <a:noFill/>
                </a:ln>
                <a:solidFill>
                  <a:srgbClr val="C0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mạng</a:t>
            </a:r>
            <a:endParaRPr kumimoji="0" 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pic>
        <p:nvPicPr>
          <p:cNvPr id="4098" name="Picture 2" descr="BẮT NẠT TRÊN MẠNG">
            <a:extLst>
              <a:ext uri="{FF2B5EF4-FFF2-40B4-BE49-F238E27FC236}">
                <a16:creationId xmlns:a16="http://schemas.microsoft.com/office/drawing/2014/main" id="{38F35165-B273-4875-BE55-18E8B632C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344" y="1143000"/>
            <a:ext cx="5476875" cy="32042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ạo lực mạng (Cyber bullying) có thể nào dừng lại? | KILALA">
            <a:extLst>
              <a:ext uri="{FF2B5EF4-FFF2-40B4-BE49-F238E27FC236}">
                <a16:creationId xmlns:a16="http://schemas.microsoft.com/office/drawing/2014/main" id="{2CD1BE01-031F-4FF4-9BDE-A8A0FCA0A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64" y="3093064"/>
            <a:ext cx="5320280" cy="355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125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par>
                                <p:cTn id="13" presetID="16" presetClass="entr" presetSubtype="21"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barn(inVertical)">
                                      <p:cBhvr>
                                        <p:cTn id="1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0"/>
            <a:ext cx="10515600" cy="5201424"/>
          </a:xfrm>
          <a:prstGeom prst="rect">
            <a:avLst/>
          </a:prstGeom>
        </p:spPr>
        <p:txBody>
          <a:bodyPr wrap="square">
            <a:spAutoFit/>
          </a:bodyPr>
          <a:lstStyle/>
          <a:p>
            <a:pPr marL="0" marR="0" algn="just">
              <a:spcBef>
                <a:spcPts val="1200"/>
              </a:spcBef>
              <a:spcAft>
                <a:spcPts val="1200"/>
              </a:spcAft>
            </a:pPr>
            <a:r>
              <a:rPr lang="vi-VN" sz="2800" i="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Hành </a:t>
            </a:r>
            <a:r>
              <a:rPr lang="vi-VN"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 bắt nạt trên mạng ảnh hưởng nghiêm trọng tới tâm lí của nạn nhân vì:</a:t>
            </a:r>
            <a:endParaRPr lang="en-US" sz="2800" i="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marL="457200" marR="0" lvl="0" indent="-457200" algn="just">
              <a:spcBef>
                <a:spcPts val="1200"/>
              </a:spcBef>
              <a:spcAft>
                <a:spcPts val="1200"/>
              </a:spcAft>
              <a:buFont typeface="Arial" panose="020B0604020202020204" pitchFamily="34" charset="0"/>
              <a:buChar char="•"/>
              <a:tabLst>
                <a:tab pos="26670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Việc bắt nạt có thể xảy ra dai dẳng, bất cứ lúc nào;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marR="0" lvl="0" indent="-457200" algn="just">
              <a:spcBef>
                <a:spcPts val="1200"/>
              </a:spcBef>
              <a:spcAft>
                <a:spcPts val="1200"/>
              </a:spcAft>
              <a:buFont typeface="Arial" panose="020B0604020202020204" pitchFamily="34" charset="0"/>
              <a:buChar char="•"/>
              <a:tabLst>
                <a:tab pos="26670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Người bắt nạt có thể ẩn danh, không biết là ai để đối phó;</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marR="0" lvl="0" indent="-457200" algn="just">
              <a:spcBef>
                <a:spcPts val="1200"/>
              </a:spcBef>
              <a:spcAft>
                <a:spcPts val="1200"/>
              </a:spcAft>
              <a:buFont typeface="Arial" panose="020B0604020202020204" pitchFamily="34" charset="0"/>
              <a:buChar char="•"/>
              <a:tabLst>
                <a:tab pos="26670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Số người theo dõi, bình luận có thể rất đông gây áp lực nặng nề, khiến nạn nhân có nguy cơ tự cô lập;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marR="0" lvl="0" indent="-457200" algn="just">
              <a:spcBef>
                <a:spcPts val="1200"/>
              </a:spcBef>
              <a:spcAft>
                <a:spcPts val="1200"/>
              </a:spcAft>
              <a:buFont typeface="Arial" panose="020B0604020202020204" pitchFamily="34" charset="0"/>
              <a:buChar char="•"/>
              <a:tabLst>
                <a:tab pos="26670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Nhiều người không tự giải quyết được nhưng không dám nói ra, dẫn đến trầm cảm và có các hành vi tiêu cực. Bắt nạt là một kiểu khủng bố trên không gian mạng.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5663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eme1">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rial">
      <a:maj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panose="020B0604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name="Celebration design slides.potx" id="{721A2DAC-17F9-49D5-9467-48377BA00D19}" vid="{6569DAFB-DD25-434B-8E4C-5109212A83B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2082</TotalTime>
  <Words>1746</Words>
  <PresentationFormat>Widescreen</PresentationFormat>
  <Paragraphs>103</Paragraphs>
  <Slides>31</Slides>
  <Notes>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31</vt:i4>
      </vt:variant>
    </vt:vector>
  </HeadingPairs>
  <TitlesOfParts>
    <vt:vector size="41" baseType="lpstr">
      <vt:lpstr>Arial</vt:lpstr>
      <vt:lpstr>Calibri</vt:lpstr>
      <vt:lpstr>Segoe UI</vt:lpstr>
      <vt:lpstr>Symbol</vt:lpstr>
      <vt:lpstr>Times New Roman</vt:lpstr>
      <vt:lpstr>Wingdings</vt:lpstr>
      <vt:lpstr>Wingdings 2</vt:lpstr>
      <vt:lpstr>Default Design</vt:lpstr>
      <vt:lpstr>6_Office Theme</vt:lpstr>
      <vt:lpstr>Theme1</vt:lpstr>
      <vt:lpstr>Bài 9 AN TOÀN TRÊN KHÔNG GIAN MẠNG</vt:lpstr>
      <vt:lpstr>PowerPoint Presentation</vt:lpstr>
      <vt:lpstr>1. MỘT SỐ NGUY CƠ TRÊN MẠNG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lastPrinted>2019-03-12T04:27:16Z</cp:lastPrinted>
  <dcterms:created xsi:type="dcterms:W3CDTF">1601-01-01T00:00:00Z</dcterms:created>
  <dcterms:modified xsi:type="dcterms:W3CDTF">2022-06-16T13:31:21Z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